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5"/>
  </p:notesMasterIdLst>
  <p:sldIdLst>
    <p:sldId id="256" r:id="rId3"/>
    <p:sldId id="279" r:id="rId4"/>
    <p:sldId id="293" r:id="rId5"/>
    <p:sldId id="280" r:id="rId6"/>
    <p:sldId id="281" r:id="rId7"/>
    <p:sldId id="295" r:id="rId8"/>
    <p:sldId id="282" r:id="rId9"/>
    <p:sldId id="283" r:id="rId10"/>
    <p:sldId id="296" r:id="rId11"/>
    <p:sldId id="284" r:id="rId12"/>
    <p:sldId id="294" r:id="rId13"/>
    <p:sldId id="292" r:id="rId14"/>
    <p:sldId id="286" r:id="rId15"/>
    <p:sldId id="287" r:id="rId16"/>
    <p:sldId id="285" r:id="rId17"/>
    <p:sldId id="288" r:id="rId18"/>
    <p:sldId id="289" r:id="rId19"/>
    <p:sldId id="291" r:id="rId20"/>
    <p:sldId id="297" r:id="rId21"/>
    <p:sldId id="298" r:id="rId22"/>
    <p:sldId id="299" r:id="rId23"/>
    <p:sldId id="29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93"/>
            <p14:sldId id="280"/>
            <p14:sldId id="281"/>
            <p14:sldId id="295"/>
            <p14:sldId id="282"/>
            <p14:sldId id="283"/>
            <p14:sldId id="296"/>
            <p14:sldId id="284"/>
            <p14:sldId id="294"/>
            <p14:sldId id="292"/>
            <p14:sldId id="286"/>
            <p14:sldId id="287"/>
            <p14:sldId id="285"/>
            <p14:sldId id="288"/>
            <p14:sldId id="289"/>
            <p14:sldId id="291"/>
            <p14:sldId id="297"/>
            <p14:sldId id="298"/>
            <p14:sldId id="29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 varScale="1">
        <p:scale>
          <a:sx n="69" d="100"/>
          <a:sy n="69" d="100"/>
        </p:scale>
        <p:origin x="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2020-12-2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3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年秋季学期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F23FB3-3B08-4002-9D9D-F9A7D503E716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FE014-5484-4B34-86F8-A5022F36F66A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D050C-1065-4727-A30D-33C96DEC7CF8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BD12-E1D2-4853-A27C-15DF1BA05A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4A-BCF1-4BA2-8F22-EB6AF3CBAC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F767-3A63-4562-9322-2F1C69A582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C174-1806-4E32-AA05-56D0CE9EA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ADD-0134-4C27-B250-2178B9449B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D85-C464-4489-9DDA-5B7C0AECA9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5F65-CBDA-45A3-B46F-F94643AEEF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31-594D-447F-A547-AE3DF58B4A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9B47D-4794-4247-8D23-811E1B168CB5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4F4-3E70-4A67-8215-A544F906CA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2074-798E-4A61-A7F5-22F3E97D78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D48-DCB2-46D2-B70D-11591B7BB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FE-F1CC-47AB-8FD6-27C8A21636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486F34-394B-43EB-9C2E-21C900768CFD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FD962-8D07-4699-B2C0-C7F2B2047046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617F5-94CF-433D-93B2-D196F8C7FDD3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DB4CC-DC95-4391-94E1-907BABD19741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E386D-3B50-43DA-AD18-8A950BC9F7FA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88F78-E344-43E6-BFBA-2FBB61CDB2EE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E3AD7-8CC5-4DB2-80AB-5E2F25FD0EF4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F1CF1656-A0C8-4A78-88F7-7FBB379231A3}" type="datetime1">
              <a:rPr lang="zh-CN" altLang="en-US" smtClean="0"/>
              <a:t>2020-12-2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030C3CC-F054-4B4F-856F-E99A9BED5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2020-12-2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(NAT)</a:t>
            </a:r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A774-8CC7-4DC7-845E-3FD91760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5BA89-3752-4946-9B37-3D76040D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Existing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查找映射关系，进行</a:t>
            </a: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r>
              <a:rPr lang="zh-CN" altLang="en-US" dirty="0"/>
              <a:t>之间的转换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SNAT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saddr</a:t>
            </a:r>
            <a:r>
              <a:rPr lang="en-US" altLang="zh-CN" dirty="0"/>
              <a:t> = </a:t>
            </a:r>
            <a:r>
              <a:rPr lang="en-US" altLang="zh-CN" dirty="0" err="1"/>
              <a:t>external_iface</a:t>
            </a:r>
            <a:r>
              <a:rPr lang="en-US" altLang="zh-CN" dirty="0"/>
              <a:t>-&gt;</a:t>
            </a:r>
            <a:r>
              <a:rPr lang="en-US" altLang="zh-CN" dirty="0" err="1"/>
              <a:t>ip</a:t>
            </a:r>
            <a:r>
              <a:rPr lang="en-US" altLang="zh-CN" dirty="0"/>
              <a:t>;  sport = </a:t>
            </a:r>
            <a:r>
              <a:rPr lang="en-US" altLang="zh-CN" dirty="0" err="1"/>
              <a:t>assign_external_port</a:t>
            </a:r>
            <a:r>
              <a:rPr lang="en-US" altLang="zh-CN" dirty="0"/>
              <a:t>();</a:t>
            </a:r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不能使用端口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DNAT</a:t>
            </a:r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daddr</a:t>
            </a:r>
            <a:r>
              <a:rPr lang="en-US" altLang="zh-CN" dirty="0"/>
              <a:t> = rule-&gt;</a:t>
            </a:r>
            <a:r>
              <a:rPr lang="en-US" altLang="zh-CN" dirty="0" err="1"/>
              <a:t>daddr</a:t>
            </a:r>
            <a:r>
              <a:rPr lang="en-US" altLang="zh-CN" dirty="0"/>
              <a:t>;  </a:t>
            </a:r>
            <a:r>
              <a:rPr lang="en-US" altLang="zh-CN" dirty="0" err="1"/>
              <a:t>dport</a:t>
            </a:r>
            <a:r>
              <a:rPr lang="en-US" altLang="zh-CN" dirty="0"/>
              <a:t> = rule-&gt;</a:t>
            </a:r>
            <a:r>
              <a:rPr lang="en-US" altLang="zh-CN" dirty="0" err="1"/>
              <a:t>dport</a:t>
            </a:r>
            <a:r>
              <a:rPr lang="en-US" altLang="zh-CN" dirty="0"/>
              <a:t>;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IP/TCP</a:t>
            </a:r>
            <a:r>
              <a:rPr lang="zh-CN" altLang="en-US" dirty="0"/>
              <a:t>数据包头部字段</a:t>
            </a:r>
            <a:r>
              <a:rPr lang="en-US" altLang="zh-CN" dirty="0"/>
              <a:t>(</a:t>
            </a:r>
            <a:r>
              <a:rPr lang="zh-CN" altLang="en-US" dirty="0"/>
              <a:t>包括校验和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0E64F8-3356-4783-AA71-3CB9BDF72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FDC70-1E59-4FC4-B11C-813B9DED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连接（映射关系）的维护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D7BEE8-5C75-4476-B8B3-B3943FD858C3}"/>
              </a:ext>
            </a:extLst>
          </p:cNvPr>
          <p:cNvSpPr/>
          <p:nvPr/>
        </p:nvSpPr>
        <p:spPr>
          <a:xfrm>
            <a:off x="1211255" y="3917510"/>
            <a:ext cx="392032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...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14CEAE-CC10-43CD-9DFF-DD443F3A28AD}"/>
              </a:ext>
            </a:extLst>
          </p:cNvPr>
          <p:cNvGrpSpPr/>
          <p:nvPr/>
        </p:nvGrpSpPr>
        <p:grpSpPr>
          <a:xfrm>
            <a:off x="762935" y="1786724"/>
            <a:ext cx="6393323" cy="1295868"/>
            <a:chOff x="762935" y="1786724"/>
            <a:chExt cx="6393323" cy="1295868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47C768D6-A4B4-4F64-AA3A-363A774649F1}"/>
                </a:ext>
              </a:extLst>
            </p:cNvPr>
            <p:cNvSpPr/>
            <p:nvPr/>
          </p:nvSpPr>
          <p:spPr>
            <a:xfrm>
              <a:off x="2316854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4B0EE7BA-9DCE-4F59-A493-7B1EBB8ABB63}"/>
                </a:ext>
              </a:extLst>
            </p:cNvPr>
            <p:cNvSpPr/>
            <p:nvPr/>
          </p:nvSpPr>
          <p:spPr>
            <a:xfrm>
              <a:off x="4012889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176CB11F-1836-4D89-BB74-3B09625A6075}"/>
                </a:ext>
              </a:extLst>
            </p:cNvPr>
            <p:cNvSpPr/>
            <p:nvPr/>
          </p:nvSpPr>
          <p:spPr>
            <a:xfrm>
              <a:off x="5714536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42ABBAC-2795-43B3-951D-36715C8012BF}"/>
                </a:ext>
              </a:extLst>
            </p:cNvPr>
            <p:cNvSpPr/>
            <p:nvPr/>
          </p:nvSpPr>
          <p:spPr>
            <a:xfrm>
              <a:off x="762935" y="1876481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E73DB94-D08A-4A63-8262-372847DE1B09}"/>
                </a:ext>
              </a:extLst>
            </p:cNvPr>
            <p:cNvSpPr/>
            <p:nvPr/>
          </p:nvSpPr>
          <p:spPr>
            <a:xfrm>
              <a:off x="2481409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5FEF0CF-A4FF-44EA-B6A2-9B1F66613727}"/>
                </a:ext>
              </a:extLst>
            </p:cNvPr>
            <p:cNvSpPr/>
            <p:nvPr/>
          </p:nvSpPr>
          <p:spPr>
            <a:xfrm>
              <a:off x="4199883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94035F7-9AA3-4D7E-9635-205F8BF351F9}"/>
                </a:ext>
              </a:extLst>
            </p:cNvPr>
            <p:cNvSpPr/>
            <p:nvPr/>
          </p:nvSpPr>
          <p:spPr>
            <a:xfrm>
              <a:off x="5918357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1617564-972F-49EE-91C1-89B8E9B9231E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840019" y="2103678"/>
              <a:ext cx="641390" cy="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BA75ED7-AA50-487D-A1D2-BE98415D9A98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558493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764AC41-AA8F-4F19-B5F0-B88019868775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276967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68697FA3-CA1B-40C3-A2D3-642EB817EF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935" y="2103678"/>
              <a:ext cx="6232506" cy="1"/>
            </a:xfrm>
            <a:prstGeom prst="bentConnector5">
              <a:avLst>
                <a:gd name="adj1" fmla="val -6008"/>
                <a:gd name="adj2" fmla="val 45579800000"/>
                <a:gd name="adj3" fmla="val 104658"/>
              </a:avLst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箭头: 下 36">
            <a:extLst>
              <a:ext uri="{FF2B5EF4-FFF2-40B4-BE49-F238E27FC236}">
                <a16:creationId xmlns:a16="http://schemas.microsoft.com/office/drawing/2014/main" id="{88D85718-6CC7-4D0F-A63F-AE3C60E34191}"/>
              </a:ext>
            </a:extLst>
          </p:cNvPr>
          <p:cNvSpPr/>
          <p:nvPr/>
        </p:nvSpPr>
        <p:spPr>
          <a:xfrm>
            <a:off x="2838566" y="3191283"/>
            <a:ext cx="510494" cy="53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00E80F4-C865-41C0-AEE9-F9FEBD9F97BF}"/>
              </a:ext>
            </a:extLst>
          </p:cNvPr>
          <p:cNvSpPr txBox="1"/>
          <p:nvPr/>
        </p:nvSpPr>
        <p:spPr>
          <a:xfrm>
            <a:off x="5524734" y="4212971"/>
            <a:ext cx="3344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NAT</a:t>
            </a:r>
            <a:r>
              <a:rPr lang="zh-CN" altLang="en-US" dirty="0"/>
              <a:t>设备需要同时维护数万条映射关系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链表查找方式效率非常低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可以考虑使用</a:t>
            </a:r>
            <a:r>
              <a:rPr lang="en-US" altLang="zh-CN" dirty="0"/>
              <a:t>Hash</a:t>
            </a:r>
            <a:r>
              <a:rPr lang="zh-CN" altLang="en-US" dirty="0"/>
              <a:t>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DEBD9D-03C0-4A69-A404-C8038A4F6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4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F7C1C-D257-4214-928C-FC821F80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Hash</a:t>
            </a:r>
            <a:r>
              <a:rPr lang="zh-CN" altLang="en-US" dirty="0"/>
              <a:t>查找映射关系</a:t>
            </a:r>
          </a:p>
        </p:txBody>
      </p:sp>
      <p:sp>
        <p:nvSpPr>
          <p:cNvPr id="5" name="圆角矩形 27">
            <a:extLst>
              <a:ext uri="{FF2B5EF4-FFF2-40B4-BE49-F238E27FC236}">
                <a16:creationId xmlns:a16="http://schemas.microsoft.com/office/drawing/2014/main" id="{D27EAEA6-23DB-494F-B40E-D34F6C7E8667}"/>
              </a:ext>
            </a:extLst>
          </p:cNvPr>
          <p:cNvSpPr/>
          <p:nvPr/>
        </p:nvSpPr>
        <p:spPr>
          <a:xfrm>
            <a:off x="4135247" y="223722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4FFD7F2-7D77-4A24-84BB-E8AEA6212503}"/>
              </a:ext>
            </a:extLst>
          </p:cNvPr>
          <p:cNvSpPr/>
          <p:nvPr/>
        </p:nvSpPr>
        <p:spPr>
          <a:xfrm>
            <a:off x="3107568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71D68BC-9331-4284-B4A9-6F288A27D957}"/>
              </a:ext>
            </a:extLst>
          </p:cNvPr>
          <p:cNvSpPr/>
          <p:nvPr/>
        </p:nvSpPr>
        <p:spPr>
          <a:xfrm flipH="1">
            <a:off x="5640561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976D6B-0555-46D1-8E11-EFDA9DFE9403}"/>
              </a:ext>
            </a:extLst>
          </p:cNvPr>
          <p:cNvSpPr txBox="1"/>
          <p:nvPr/>
        </p:nvSpPr>
        <p:spPr>
          <a:xfrm>
            <a:off x="483764" y="3201620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int_ip</a:t>
            </a:r>
            <a:r>
              <a:rPr lang="en-US" altLang="zh-CN" dirty="0"/>
              <a:t>, </a:t>
            </a:r>
            <a:r>
              <a:rPr lang="en-US" altLang="zh-CN" dirty="0" err="1"/>
              <a:t>int_port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AAC35D-CAF6-4B00-8918-E379DEF75CC4}"/>
              </a:ext>
            </a:extLst>
          </p:cNvPr>
          <p:cNvSpPr txBox="1"/>
          <p:nvPr/>
        </p:nvSpPr>
        <p:spPr>
          <a:xfrm>
            <a:off x="4837916" y="3201620"/>
            <a:ext cx="40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ext_ip</a:t>
            </a:r>
            <a:r>
              <a:rPr lang="en-US" altLang="zh-CN" dirty="0"/>
              <a:t>, </a:t>
            </a:r>
            <a:r>
              <a:rPr lang="en-US" altLang="zh-CN" dirty="0" err="1"/>
              <a:t>ext_port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BD2AE4-6E1C-4D0D-9358-D6483E1F9824}"/>
              </a:ext>
            </a:extLst>
          </p:cNvPr>
          <p:cNvSpPr/>
          <p:nvPr/>
        </p:nvSpPr>
        <p:spPr>
          <a:xfrm>
            <a:off x="2471506" y="3088966"/>
            <a:ext cx="1929777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961B2C-04A0-46AF-9798-2E3730F209FE}"/>
              </a:ext>
            </a:extLst>
          </p:cNvPr>
          <p:cNvSpPr/>
          <p:nvPr/>
        </p:nvSpPr>
        <p:spPr>
          <a:xfrm>
            <a:off x="6948942" y="3088966"/>
            <a:ext cx="1858851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E20DBC-155E-4ED5-BFDD-91B7CE5BE561}"/>
              </a:ext>
            </a:extLst>
          </p:cNvPr>
          <p:cNvSpPr txBox="1"/>
          <p:nvPr/>
        </p:nvSpPr>
        <p:spPr>
          <a:xfrm>
            <a:off x="145635" y="4862252"/>
            <a:ext cx="899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</a:t>
            </a:r>
            <a:r>
              <a:rPr lang="zh-CN" altLang="en-US" sz="2000" dirty="0"/>
              <a:t>可能有多个主机同时请求该服务，这些连接有相同的</a:t>
            </a:r>
            <a:r>
              <a:rPr lang="en-US" altLang="zh-CN" sz="2000" dirty="0" err="1"/>
              <a:t>rmt_ip+rmt_port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19A6A4-CCB6-47C2-B832-DBA84BFC5E11}"/>
              </a:ext>
            </a:extLst>
          </p:cNvPr>
          <p:cNvSpPr/>
          <p:nvPr/>
        </p:nvSpPr>
        <p:spPr>
          <a:xfrm>
            <a:off x="509002" y="3088966"/>
            <a:ext cx="1655577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0997021-07B7-44B9-A7C3-D5847AA042A0}"/>
              </a:ext>
            </a:extLst>
          </p:cNvPr>
          <p:cNvSpPr/>
          <p:nvPr/>
        </p:nvSpPr>
        <p:spPr>
          <a:xfrm>
            <a:off x="4906166" y="3088966"/>
            <a:ext cx="1678820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AA250D-A20F-492E-9E59-503A9A4FF321}"/>
              </a:ext>
            </a:extLst>
          </p:cNvPr>
          <p:cNvSpPr txBox="1"/>
          <p:nvPr/>
        </p:nvSpPr>
        <p:spPr>
          <a:xfrm>
            <a:off x="145633" y="5491117"/>
            <a:ext cx="8908609" cy="11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Solution: </a:t>
            </a:r>
            <a:r>
              <a:rPr lang="zh-CN" altLang="en-US" sz="2000" dirty="0"/>
              <a:t>可以先用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定位到一组映射结构（链表），再根据数据包方向，决定用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还是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来确定唯一的映射结构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1BA7EAF8-9671-4405-A3ED-42C580BC2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09" y="1372097"/>
            <a:ext cx="7886700" cy="1099191"/>
          </a:xfrm>
        </p:spPr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表存储映射关系 </a:t>
            </a:r>
            <a:r>
              <a:rPr lang="en-US" altLang="zh-CN" dirty="0"/>
              <a:t>key??? -&gt; </a:t>
            </a:r>
            <a:r>
              <a:rPr lang="en-US" altLang="zh-CN" dirty="0" err="1"/>
              <a:t>nat_mapping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F6BF55-22E5-41CF-A523-74B49D642F36}"/>
              </a:ext>
            </a:extLst>
          </p:cNvPr>
          <p:cNvSpPr/>
          <p:nvPr/>
        </p:nvSpPr>
        <p:spPr>
          <a:xfrm>
            <a:off x="145634" y="4181507"/>
            <a:ext cx="6377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Observation: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是地址翻译中的不变量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80DE1-4FC3-4E6D-B237-7393D67320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2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97BE-883E-4090-93F7-08354956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老化（</a:t>
            </a:r>
            <a:r>
              <a:rPr lang="en-US" altLang="zh-CN" dirty="0"/>
              <a:t>Timeout</a:t>
            </a:r>
            <a:r>
              <a:rPr lang="zh-CN" altLang="en-US" dirty="0"/>
              <a:t>）操作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14491-9E4B-46B5-9F42-840B78DFA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7" y="1444978"/>
            <a:ext cx="8627528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端口号是</a:t>
            </a:r>
            <a:r>
              <a:rPr lang="en-US" altLang="zh-CN" dirty="0"/>
              <a:t>NAT</a:t>
            </a:r>
            <a:r>
              <a:rPr lang="zh-CN" altLang="en-US" dirty="0"/>
              <a:t>设备中的宝贵资源</a:t>
            </a:r>
            <a:endParaRPr lang="en-US" altLang="zh-CN" dirty="0"/>
          </a:p>
          <a:p>
            <a:pPr lvl="1"/>
            <a:r>
              <a:rPr lang="zh-CN" altLang="en-US" dirty="0"/>
              <a:t>实验中的</a:t>
            </a:r>
            <a:r>
              <a:rPr lang="en-US" altLang="zh-CN" dirty="0"/>
              <a:t>SNAT</a:t>
            </a:r>
            <a:r>
              <a:rPr lang="zh-CN" altLang="en-US" dirty="0"/>
              <a:t>设备，一个公网地址最多支持</a:t>
            </a:r>
            <a:r>
              <a:rPr lang="en-US" altLang="zh-CN" dirty="0"/>
              <a:t>65535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pPr lvl="1"/>
            <a:r>
              <a:rPr lang="zh-CN" altLang="en-US" dirty="0"/>
              <a:t>对于已经结束的连接，可以收回已分配的端口号，释放连接映射资源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对认为已经结束的连接进行老化操作</a:t>
            </a:r>
            <a:endParaRPr lang="en-US" altLang="zh-CN" dirty="0"/>
          </a:p>
          <a:p>
            <a:pPr lvl="1"/>
            <a:r>
              <a:rPr lang="zh-CN" altLang="en-US" dirty="0"/>
              <a:t>双方都已发送</a:t>
            </a:r>
            <a:r>
              <a:rPr lang="en-US" altLang="zh-CN" dirty="0"/>
              <a:t>FIN</a:t>
            </a:r>
            <a:r>
              <a:rPr lang="zh-CN" altLang="en-US" dirty="0"/>
              <a:t>且回复相应</a:t>
            </a:r>
            <a:r>
              <a:rPr lang="en-US" altLang="zh-CN" dirty="0"/>
              <a:t>ACK</a:t>
            </a:r>
            <a:r>
              <a:rPr lang="zh-CN" altLang="en-US" dirty="0"/>
              <a:t>的连接，一方发送</a:t>
            </a:r>
            <a:r>
              <a:rPr lang="en-US" altLang="zh-CN" dirty="0"/>
              <a:t>RST</a:t>
            </a:r>
            <a:r>
              <a:rPr lang="zh-CN" altLang="en-US" dirty="0"/>
              <a:t>包的连接，可以直接回收</a:t>
            </a:r>
            <a:endParaRPr lang="en-US" altLang="zh-CN" dirty="0"/>
          </a:p>
          <a:p>
            <a:pPr lvl="1"/>
            <a:r>
              <a:rPr lang="zh-CN" altLang="en-US" dirty="0"/>
              <a:t>双方已经超过</a:t>
            </a:r>
            <a:r>
              <a:rPr lang="en-US" altLang="zh-CN" dirty="0"/>
              <a:t>60</a:t>
            </a:r>
            <a:r>
              <a:rPr lang="zh-CN" altLang="en-US" dirty="0"/>
              <a:t>秒未传输数据的连接，认为其已经传输结束，可以回收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A71A1-C87B-47CE-9CA0-082A5D1B37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34421-B504-4E78-B127-DE8ACCD6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6CA37-141B-40C3-859E-A36F163D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nat_mapping_entries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[256];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映射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表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私网端口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公网端口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u8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assigned_ports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[65536];		// port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号池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rules;             // DNAT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规则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lock;		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互斥操作锁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老化线程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主数据结构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0340A-6E7F-45B8-A579-DA6E459558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8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CF399-D897-42EB-9869-A9B3640F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连接映射数据结构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EB73E7-DC57-4F6B-8959-17E3344DB83A}"/>
              </a:ext>
            </a:extLst>
          </p:cNvPr>
          <p:cNvSpPr/>
          <p:nvPr/>
        </p:nvSpPr>
        <p:spPr>
          <a:xfrm>
            <a:off x="4987159" y="2588528"/>
            <a:ext cx="383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nat_conn_state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internal_fin;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external_fin;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internal_ack;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external_ack;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AB2603-AC63-40EF-A1D4-0270AA8C7BB1}"/>
              </a:ext>
            </a:extLst>
          </p:cNvPr>
          <p:cNvSpPr/>
          <p:nvPr/>
        </p:nvSpPr>
        <p:spPr>
          <a:xfrm>
            <a:off x="499273" y="2588528"/>
            <a:ext cx="4745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</a:p>
          <a:p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remote_ip;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remote_port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time_t update_time;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nat_conn_state state;</a:t>
            </a: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0C3631-0686-4CEA-9324-10A0A99F4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9453"/>
            <a:ext cx="7886700" cy="10991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为了快速访问对应的映射结构，用</a:t>
            </a:r>
            <a:r>
              <a:rPr lang="en-US" altLang="zh-CN" dirty="0"/>
              <a:t>Hash</a:t>
            </a:r>
            <a:r>
              <a:rPr lang="zh-CN" altLang="en-US" dirty="0"/>
              <a:t>表来存储映射关系 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port) -&gt; </a:t>
            </a:r>
            <a:r>
              <a:rPr lang="en-US" altLang="zh-CN" dirty="0" err="1"/>
              <a:t>nat_mapping</a:t>
            </a:r>
            <a:endParaRPr lang="zh-CN" altLang="en-US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2405B81E-65C7-40E0-A2E1-8BEB896BF27C}"/>
              </a:ext>
            </a:extLst>
          </p:cNvPr>
          <p:cNvSpPr/>
          <p:nvPr/>
        </p:nvSpPr>
        <p:spPr>
          <a:xfrm>
            <a:off x="3584672" y="4170124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7ABA4E85-884B-4E85-A8C1-938368C92836}"/>
              </a:ext>
            </a:extLst>
          </p:cNvPr>
          <p:cNvSpPr/>
          <p:nvPr/>
        </p:nvSpPr>
        <p:spPr>
          <a:xfrm flipH="1">
            <a:off x="755843" y="3606963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5BB135-F5C1-497B-BF12-1F93E59E81E3}"/>
              </a:ext>
            </a:extLst>
          </p:cNvPr>
          <p:cNvSpPr txBox="1"/>
          <p:nvPr/>
        </p:nvSpPr>
        <p:spPr>
          <a:xfrm>
            <a:off x="-84568" y="3606963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DIR_OUT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B3E615-407A-4C2A-A90A-D407A93ECD1F}"/>
              </a:ext>
            </a:extLst>
          </p:cNvPr>
          <p:cNvSpPr txBox="1"/>
          <p:nvPr/>
        </p:nvSpPr>
        <p:spPr>
          <a:xfrm>
            <a:off x="3954920" y="4399570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DIR_IN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6B417F-7F07-4DBA-93FB-A0255FE55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0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BB6CE-2141-4D92-8E8D-0A8F6D85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357FD-82F6-41B5-804F-016AB439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映射表管理</a:t>
            </a:r>
            <a:endParaRPr lang="en-US" altLang="zh-CN" dirty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数据包的翻译操作</a:t>
            </a:r>
            <a:endParaRPr lang="en-US" altLang="zh-CN" dirty="0"/>
          </a:p>
          <a:p>
            <a:pPr lvl="1"/>
            <a:r>
              <a:rPr lang="zh-CN" altLang="en-US" dirty="0"/>
              <a:t>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</a:t>
            </a:r>
            <a:endParaRPr lang="en-US" altLang="zh-CN" dirty="0"/>
          </a:p>
          <a:p>
            <a:pPr lvl="1"/>
            <a:r>
              <a:rPr lang="zh-CN" altLang="en-US" dirty="0"/>
              <a:t>对于到达的非法数据包，回复</a:t>
            </a:r>
            <a:r>
              <a:rPr lang="en-US" altLang="zh-CN" dirty="0"/>
              <a:t>ICMP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BC3A9C-2C08-45D9-B78D-537F3E78D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2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7742A-7A8E-4AB2-A739-CE8D2F6D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实验内容一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E6C39-3C94-4142-9ED7-16CFBBAA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3000" dirty="0"/>
              <a:t>SNAT</a:t>
            </a:r>
            <a:r>
              <a:rPr lang="zh-CN" altLang="en-US" sz="3000" dirty="0"/>
              <a:t>实验</a:t>
            </a:r>
            <a:endParaRPr lang="en-US" altLang="zh-CN" sz="3000" dirty="0"/>
          </a:p>
          <a:p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(nat_topo.py)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n1, h1, h2, h3</a:t>
            </a:r>
            <a:r>
              <a:rPr lang="zh-CN" altLang="en-US" dirty="0"/>
              <a:t>上运行相应脚本</a:t>
            </a:r>
            <a:endParaRPr lang="en-US" altLang="zh-CN" dirty="0"/>
          </a:p>
          <a:p>
            <a:pPr lvl="1"/>
            <a:r>
              <a:rPr lang="en-US" altLang="zh-CN" sz="2100" dirty="0"/>
              <a:t>n1: disable_arp.sh, disable_icmp.sh, disable_ip_forward.sh, disable_ipv6.sh</a:t>
            </a:r>
          </a:p>
          <a:p>
            <a:pPr lvl="1"/>
            <a:r>
              <a:rPr lang="en-US" altLang="zh-CN" sz="2100" dirty="0"/>
              <a:t>h1-h3: disable_offloading.sh, disable_ipv6.sh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上运行</a:t>
            </a:r>
            <a:r>
              <a:rPr lang="en-US" altLang="zh-CN" dirty="0" err="1"/>
              <a:t>nat</a:t>
            </a:r>
            <a:r>
              <a:rPr lang="zh-CN" altLang="en-US" dirty="0"/>
              <a:t>程序：  </a:t>
            </a:r>
            <a:r>
              <a:rPr lang="en-US" altLang="zh-CN" sz="2100" dirty="0"/>
              <a:t>n1# ./</a:t>
            </a:r>
            <a:r>
              <a:rPr lang="en-US" altLang="zh-CN" sz="2100" dirty="0" err="1"/>
              <a:t>nat</a:t>
            </a:r>
            <a:r>
              <a:rPr lang="en-US" altLang="zh-CN" sz="2100" dirty="0"/>
              <a:t> exp1.conf</a:t>
            </a:r>
            <a:endParaRPr lang="en-US" altLang="zh-CN" sz="1800" dirty="0"/>
          </a:p>
          <a:p>
            <a:r>
              <a:rPr lang="zh-CN" altLang="en-US" dirty="0"/>
              <a:t>在</a:t>
            </a:r>
            <a:r>
              <a:rPr lang="en-US" altLang="zh-CN" dirty="0"/>
              <a:t>h3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服务：</a:t>
            </a:r>
            <a:r>
              <a:rPr lang="en-US" altLang="zh-CN" sz="2100" dirty="0"/>
              <a:t>h3# python ./http_server.py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h1, h2</a:t>
            </a:r>
            <a:r>
              <a:rPr lang="zh-CN" altLang="en-US" dirty="0"/>
              <a:t>上分别访问</a:t>
            </a:r>
            <a:r>
              <a:rPr lang="en-US" altLang="zh-CN" dirty="0"/>
              <a:t>h3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sz="2100" dirty="0"/>
              <a:t>h1#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</a:p>
          <a:p>
            <a:pPr lvl="1"/>
            <a:r>
              <a:rPr lang="en-US" altLang="zh-CN" sz="2100" dirty="0"/>
              <a:t>h2#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zh-CN" altLang="en-US" sz="2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71C85-D5D5-4E2D-B4BB-79B0BABD90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5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DAC7C24-DAB4-4835-B08E-70B7973C4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5" y="1734092"/>
            <a:ext cx="6616826" cy="44213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E0D1F9-6095-4EF6-A023-306FC234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结果示意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E11761-2622-4689-9A37-D482D6EBB0A3}"/>
              </a:ext>
            </a:extLst>
          </p:cNvPr>
          <p:cNvSpPr txBox="1"/>
          <p:nvPr/>
        </p:nvSpPr>
        <p:spPr>
          <a:xfrm>
            <a:off x="588403" y="1226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获取网页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BCF889-95EC-4588-8F29-4AAF00A71306}"/>
              </a:ext>
            </a:extLst>
          </p:cNvPr>
          <p:cNvSpPr txBox="1"/>
          <p:nvPr/>
        </p:nvSpPr>
        <p:spPr>
          <a:xfrm>
            <a:off x="6397764" y="1016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抓包结果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3E88C9-E14B-436E-B550-6208FDCDFA70}"/>
              </a:ext>
            </a:extLst>
          </p:cNvPr>
          <p:cNvSpPr/>
          <p:nvPr/>
        </p:nvSpPr>
        <p:spPr>
          <a:xfrm>
            <a:off x="1028955" y="4995541"/>
            <a:ext cx="2693122" cy="467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066F8AB-5D0A-4B00-8EF3-73EBC4E332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8037"/>
          <a:stretch/>
        </p:blipFill>
        <p:spPr>
          <a:xfrm>
            <a:off x="4674752" y="1611362"/>
            <a:ext cx="3981307" cy="253598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BFEBB4B-0268-46BB-81E5-85278F2B1F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9315"/>
          <a:stretch/>
        </p:blipFill>
        <p:spPr>
          <a:xfrm>
            <a:off x="4674752" y="4279474"/>
            <a:ext cx="3981307" cy="24587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793EDF-48D3-4F99-9274-717CBB4EA33F}"/>
              </a:ext>
            </a:extLst>
          </p:cNvPr>
          <p:cNvSpPr/>
          <p:nvPr/>
        </p:nvSpPr>
        <p:spPr>
          <a:xfrm>
            <a:off x="5880862" y="2517578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5CA692-FFA4-4318-B7D2-93C8CB418AA2}"/>
              </a:ext>
            </a:extLst>
          </p:cNvPr>
          <p:cNvSpPr/>
          <p:nvPr/>
        </p:nvSpPr>
        <p:spPr>
          <a:xfrm>
            <a:off x="5876188" y="5171952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CFC7C0-CCBE-46AC-B402-69F66491F5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1FB909-60F9-4190-9440-628472FAC277}"/>
              </a:ext>
            </a:extLst>
          </p:cNvPr>
          <p:cNvSpPr txBox="1"/>
          <p:nvPr/>
        </p:nvSpPr>
        <p:spPr>
          <a:xfrm>
            <a:off x="2053768" y="550883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角度看</a:t>
            </a:r>
          </a:p>
        </p:txBody>
      </p:sp>
    </p:spTree>
    <p:extLst>
      <p:ext uri="{BB962C8B-B14F-4D97-AF65-F5344CB8AC3E}">
        <p14:creationId xmlns:p14="http://schemas.microsoft.com/office/powerpoint/2010/main" val="48456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EF18A-6D37-419A-AF65-E1527BC6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CE914-ABF2-483A-94AD-CB0FC897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DNAT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(nat_topo.py)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n1, h1, h2, h3</a:t>
            </a:r>
            <a:r>
              <a:rPr lang="zh-CN" altLang="en-US" sz="2000" dirty="0"/>
              <a:t>上运行相应脚本</a:t>
            </a:r>
            <a:endParaRPr lang="en-US" altLang="zh-CN" sz="2000" dirty="0"/>
          </a:p>
          <a:p>
            <a:pPr lvl="1"/>
            <a:r>
              <a:rPr lang="en-US" altLang="zh-CN" sz="1800" dirty="0"/>
              <a:t>n1: disable_arp.sh, disable_icmp.sh, disable_ip_forward.sh, disable_ipv6.sh</a:t>
            </a:r>
          </a:p>
          <a:p>
            <a:pPr lvl="1"/>
            <a:r>
              <a:rPr lang="en-US" altLang="zh-CN" sz="1800" dirty="0"/>
              <a:t>h1-h3: disable_offloading.sh, disable_ipv6.sh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</a:t>
            </a:r>
            <a:r>
              <a:rPr lang="zh-CN" altLang="en-US" sz="2000" dirty="0"/>
              <a:t>上运行</a:t>
            </a:r>
            <a:r>
              <a:rPr lang="en-US" altLang="zh-CN" sz="2000" dirty="0" err="1"/>
              <a:t>nat</a:t>
            </a:r>
            <a:r>
              <a:rPr lang="zh-CN" altLang="en-US" sz="2000" dirty="0"/>
              <a:t>程序：  </a:t>
            </a:r>
            <a:r>
              <a:rPr lang="en-US" altLang="zh-CN" sz="1800" dirty="0"/>
              <a:t>n1# ./</a:t>
            </a:r>
            <a:r>
              <a:rPr lang="en-US" altLang="zh-CN" sz="1800" dirty="0" err="1"/>
              <a:t>nat</a:t>
            </a:r>
            <a:r>
              <a:rPr lang="en-US" altLang="zh-CN" sz="1800" dirty="0"/>
              <a:t> exp2.conf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h1, h2</a:t>
            </a:r>
            <a:r>
              <a:rPr lang="zh-CN" altLang="en-US" sz="2000" dirty="0"/>
              <a:t>上分别运行</a:t>
            </a:r>
            <a:r>
              <a:rPr lang="en-US" altLang="zh-CN" sz="2000" dirty="0"/>
              <a:t>HTTP Server</a:t>
            </a:r>
            <a:r>
              <a:rPr lang="zh-CN" altLang="en-US" sz="2000" dirty="0"/>
              <a:t>：  </a:t>
            </a:r>
            <a:r>
              <a:rPr lang="en-US" altLang="zh-CN" sz="2000" dirty="0"/>
              <a:t> </a:t>
            </a:r>
            <a:r>
              <a:rPr lang="en-US" altLang="zh-CN" sz="1800" dirty="0"/>
              <a:t>h1/h2# python ./http_server.py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h3</a:t>
            </a:r>
            <a:r>
              <a:rPr lang="zh-CN" altLang="en-US" sz="2000" dirty="0"/>
              <a:t>上分别请求</a:t>
            </a:r>
            <a:r>
              <a:rPr lang="en-US" altLang="zh-CN" sz="2000" dirty="0"/>
              <a:t>h1,</a:t>
            </a:r>
            <a:r>
              <a:rPr lang="zh-CN" altLang="en-US" sz="2000" dirty="0"/>
              <a:t> </a:t>
            </a:r>
            <a:r>
              <a:rPr lang="en-US" altLang="zh-CN" sz="2000" dirty="0"/>
              <a:t>h2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http://159.226.39.43:8000</a:t>
            </a:r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431267-6CF5-4F26-B7B5-0DA4048465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04DB3-7540-4F45-92A6-1B117CE4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E8248-2971-45BB-A0BF-FFA311F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A2D25-D40A-4B59-9B7E-42CA4B9D98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2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57172-62D6-4ED5-9075-F0714966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F659A-1D66-4186-BCB1-B9377E40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手动构造一个包含两个</a:t>
            </a:r>
            <a:r>
              <a:rPr lang="en-US" altLang="zh-CN" dirty="0" err="1"/>
              <a:t>nat</a:t>
            </a:r>
            <a:r>
              <a:rPr lang="zh-CN" altLang="en-US" dirty="0"/>
              <a:t>的拓扑</a:t>
            </a:r>
            <a:endParaRPr lang="en-US" altLang="zh-CN" dirty="0"/>
          </a:p>
          <a:p>
            <a:pPr lvl="1"/>
            <a:r>
              <a:rPr lang="en-US" altLang="zh-CN" dirty="0"/>
              <a:t>h1 &lt;-&gt; n1 &lt;-&gt; n2 &lt;-&gt; h2</a:t>
            </a:r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n1</a:t>
            </a:r>
            <a:r>
              <a:rPr lang="zh-CN" altLang="en-US" dirty="0"/>
              <a:t>作为</a:t>
            </a:r>
            <a:r>
              <a:rPr lang="en-US" altLang="zh-CN" dirty="0"/>
              <a:t>SNAT</a:t>
            </a:r>
            <a:r>
              <a:rPr lang="zh-CN" altLang="en-US" dirty="0"/>
              <a:t>， </a:t>
            </a:r>
            <a:r>
              <a:rPr lang="en-US" altLang="zh-CN" dirty="0"/>
              <a:t>n2</a:t>
            </a:r>
            <a:r>
              <a:rPr lang="zh-CN" altLang="en-US" dirty="0"/>
              <a:t>作为</a:t>
            </a:r>
            <a:r>
              <a:rPr lang="en-US" altLang="zh-CN" dirty="0"/>
              <a:t>DNAT</a:t>
            </a:r>
            <a:r>
              <a:rPr lang="zh-CN" altLang="en-US" dirty="0"/>
              <a:t>，主机</a:t>
            </a:r>
            <a:r>
              <a:rPr lang="en-US" altLang="zh-CN" dirty="0"/>
              <a:t>h2</a:t>
            </a:r>
            <a:r>
              <a:rPr lang="zh-CN" altLang="en-US" dirty="0"/>
              <a:t>提供</a:t>
            </a:r>
            <a:r>
              <a:rPr lang="en-US" altLang="zh-CN" dirty="0"/>
              <a:t>HTTP</a:t>
            </a:r>
            <a:r>
              <a:rPr lang="zh-CN" altLang="en-US" dirty="0"/>
              <a:t>服务，主机</a:t>
            </a:r>
            <a:r>
              <a:rPr lang="en-US" altLang="zh-CN" dirty="0"/>
              <a:t>h1</a:t>
            </a:r>
            <a:r>
              <a:rPr lang="zh-CN" altLang="en-US" dirty="0"/>
              <a:t>穿过两个</a:t>
            </a:r>
            <a:r>
              <a:rPr lang="en-US" altLang="zh-CN" dirty="0" err="1"/>
              <a:t>nat</a:t>
            </a:r>
            <a:r>
              <a:rPr lang="zh-CN" altLang="en-US" dirty="0"/>
              <a:t>连接到</a:t>
            </a:r>
            <a:r>
              <a:rPr lang="en-US" altLang="zh-CN" dirty="0"/>
              <a:t>h2</a:t>
            </a:r>
            <a:r>
              <a:rPr lang="zh-CN" altLang="en-US" dirty="0"/>
              <a:t>并获取相应页面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10C60-E280-4D83-8E9F-06951D31C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6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4BB80-DC47-48BD-AAA1-7352C038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84A894-AE3E-4126-BB40-D4A45020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实验中的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系统可以很容易实现支持</a:t>
            </a:r>
            <a:r>
              <a:rPr lang="en-US" altLang="zh-CN" sz="2200" dirty="0"/>
              <a:t>UDP</a:t>
            </a:r>
            <a:r>
              <a:rPr lang="zh-CN" altLang="en-US" sz="2200" dirty="0"/>
              <a:t>协议，现实网络中</a:t>
            </a:r>
            <a:r>
              <a:rPr lang="en-US" altLang="zh-CN" sz="2200" dirty="0"/>
              <a:t>NAT</a:t>
            </a:r>
            <a:r>
              <a:rPr lang="zh-CN" altLang="en-US" sz="2200" dirty="0"/>
              <a:t>还需要对</a:t>
            </a:r>
            <a:r>
              <a:rPr lang="en-US" altLang="zh-CN" sz="2200" dirty="0"/>
              <a:t>ICMP</a:t>
            </a:r>
            <a:r>
              <a:rPr lang="zh-CN" altLang="en-US" sz="2200" dirty="0"/>
              <a:t>进行地址翻译，请调研说明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系统如何支持</a:t>
            </a:r>
            <a:r>
              <a:rPr lang="en-US" altLang="zh-CN" sz="2200" dirty="0"/>
              <a:t>ICMP</a:t>
            </a:r>
            <a:r>
              <a:rPr lang="zh-CN" altLang="en-US" sz="2200" dirty="0"/>
              <a:t>协议。</a:t>
            </a:r>
            <a:endParaRPr lang="en-US" altLang="zh-CN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C09F7-674A-4AF8-90D2-66E9C5EAA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1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5B99-1923-42BC-B49D-25775396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9654F-D562-49A1-8DB5-B9917CE0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277283" cy="51858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exp[1-2].conf 	# NAT</a:t>
            </a:r>
            <a:r>
              <a:rPr lang="zh-CN" altLang="en-US" dirty="0"/>
              <a:t>配置文件</a:t>
            </a:r>
            <a:endParaRPr lang="en-US" altLang="zh-CN" dirty="0"/>
          </a:p>
          <a:p>
            <a:r>
              <a:rPr lang="en-US" altLang="zh-CN" dirty="0" err="1"/>
              <a:t>libipstack</a:t>
            </a:r>
            <a:r>
              <a:rPr lang="en-US" altLang="zh-CN" dirty="0"/>
              <a:t>(32).a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200" dirty="0"/>
              <a:t># </a:t>
            </a:r>
            <a:r>
              <a:rPr lang="zh-CN" altLang="en-US" sz="2200" dirty="0"/>
              <a:t>建议将路由器转发实验中自己生成的</a:t>
            </a:r>
            <a:r>
              <a:rPr lang="en-US" altLang="zh-CN" sz="2200" dirty="0" err="1"/>
              <a:t>libipstack.a</a:t>
            </a:r>
            <a:r>
              <a:rPr lang="zh-CN" altLang="en-US" sz="2200" dirty="0"/>
              <a:t>用到本实验中</a:t>
            </a:r>
            <a:endParaRPr lang="en-US" altLang="zh-CN" sz="2200" dirty="0"/>
          </a:p>
          <a:p>
            <a:r>
              <a:rPr lang="en-US" altLang="zh-CN" dirty="0"/>
              <a:t>http_server.py		# </a:t>
            </a:r>
            <a:r>
              <a:rPr lang="zh-CN" altLang="en-US" dirty="0"/>
              <a:t>简单</a:t>
            </a:r>
            <a:r>
              <a:rPr lang="en-US" altLang="zh-CN" dirty="0"/>
              <a:t>HTTP Server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include			</a:t>
            </a:r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nat.c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	# 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相关函数，待实现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nat_topo.py</a:t>
            </a:r>
          </a:p>
          <a:p>
            <a:r>
              <a:rPr lang="en-US" altLang="zh-CN" dirty="0"/>
              <a:t>scripts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790EA-F08F-4DBD-98A3-FA1129F54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7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7E4B2-D23F-4120-BC13-5854F11B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私网（</a:t>
            </a:r>
            <a:r>
              <a:rPr lang="en-US" altLang="zh-CN" dirty="0"/>
              <a:t>Private Network</a:t>
            </a:r>
            <a:r>
              <a:rPr lang="zh-CN" altLang="en-US" dirty="0"/>
              <a:t>） 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9C1D2-2A05-4273-AC00-EDCFE9F8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</a:t>
            </a:r>
            <a:endParaRPr lang="en-US" altLang="zh-CN" sz="2800" dirty="0"/>
          </a:p>
          <a:p>
            <a:pPr lvl="1"/>
            <a:r>
              <a:rPr lang="en-US" altLang="zh-CN" sz="2400" dirty="0"/>
              <a:t>10.0.0.0/8,</a:t>
            </a:r>
            <a:r>
              <a:rPr lang="zh-CN" altLang="en-US" sz="2400" dirty="0"/>
              <a:t> </a:t>
            </a:r>
            <a:r>
              <a:rPr lang="en-US" altLang="zh-CN" sz="2400" dirty="0"/>
              <a:t>172.16.0.0/12, 192.168.0.0/16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为什么要有私网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地址空间？</a:t>
            </a:r>
            <a:endParaRPr lang="en-US" altLang="zh-CN" sz="2800" dirty="0"/>
          </a:p>
          <a:p>
            <a:pPr lvl="1"/>
            <a:r>
              <a:rPr lang="en-US" altLang="zh-CN" sz="2400" dirty="0"/>
              <a:t>IP</a:t>
            </a:r>
            <a:r>
              <a:rPr lang="zh-CN" altLang="en-US" sz="2400" dirty="0"/>
              <a:t>地址数量限制</a:t>
            </a:r>
            <a:endParaRPr lang="en-US" altLang="zh-CN" sz="2400" dirty="0"/>
          </a:p>
          <a:p>
            <a:pPr lvl="1"/>
            <a:r>
              <a:rPr lang="zh-CN" altLang="en-US" sz="2400" dirty="0"/>
              <a:t>网络管理需要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1F268-D378-4496-9674-A828280B4D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1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D4B6C-A289-44A5-88E3-CC60D4E7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EF8A0-983F-48D8-BA17-2EE5D3B1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754777"/>
            <a:ext cx="8311243" cy="28791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如何连接私网</a:t>
            </a:r>
            <a:r>
              <a:rPr lang="en-US" altLang="zh-CN" dirty="0"/>
              <a:t>IP</a:t>
            </a:r>
            <a:r>
              <a:rPr lang="zh-CN" altLang="en-US" dirty="0"/>
              <a:t>地址和公网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zh-CN" altLang="en-US" dirty="0"/>
              <a:t>如果使用原有路由机制，则私网地址没有存在的意义</a:t>
            </a:r>
            <a:endParaRPr lang="en-US" altLang="zh-CN" dirty="0"/>
          </a:p>
          <a:p>
            <a:pPr lvl="1"/>
            <a:r>
              <a:rPr lang="zh-CN" altLang="en-US" dirty="0"/>
              <a:t>网络地址转换：类似代理的机制</a:t>
            </a:r>
            <a:endParaRPr lang="en-US" altLang="zh-CN" dirty="0"/>
          </a:p>
          <a:p>
            <a:r>
              <a:rPr lang="zh-CN" altLang="en-US" dirty="0"/>
              <a:t>网络地址转换：</a:t>
            </a:r>
            <a:endParaRPr lang="en-US" altLang="zh-CN" dirty="0"/>
          </a:p>
          <a:p>
            <a:pPr lvl="1"/>
            <a:r>
              <a:rPr lang="zh-CN" altLang="en-US" dirty="0"/>
              <a:t>给定网络拓扑以及节点的网络地址配置，</a:t>
            </a:r>
            <a:r>
              <a:rPr lang="en-US" altLang="zh-CN" dirty="0"/>
              <a:t>NAT</a:t>
            </a:r>
            <a:r>
              <a:rPr lang="zh-CN" altLang="en-US" dirty="0"/>
              <a:t>地址转换使得私网节点与公网节点（甚至另一个私网的节点）能够互联并传输数据</a:t>
            </a:r>
            <a:endParaRPr lang="en-US" altLang="zh-CN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8DF7B2-C08A-4C57-A540-B47F951ABAE2}"/>
              </a:ext>
            </a:extLst>
          </p:cNvPr>
          <p:cNvGrpSpPr/>
          <p:nvPr/>
        </p:nvGrpSpPr>
        <p:grpSpPr>
          <a:xfrm>
            <a:off x="1126583" y="4700405"/>
            <a:ext cx="6890834" cy="1585861"/>
            <a:chOff x="1003895" y="4142366"/>
            <a:chExt cx="6890834" cy="158586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95E48F4-F7FD-43E1-80E6-1D541B71849B}"/>
                </a:ext>
              </a:extLst>
            </p:cNvPr>
            <p:cNvGrpSpPr/>
            <p:nvPr/>
          </p:nvGrpSpPr>
          <p:grpSpPr>
            <a:xfrm>
              <a:off x="1003895" y="4142366"/>
              <a:ext cx="6890834" cy="1083581"/>
              <a:chOff x="1931899" y="1582373"/>
              <a:chExt cx="6890834" cy="108358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35013DC-FB35-4F3C-847A-2D6B7A0A564D}"/>
                  </a:ext>
                </a:extLst>
              </p:cNvPr>
              <p:cNvSpPr/>
              <p:nvPr/>
            </p:nvSpPr>
            <p:spPr>
              <a:xfrm>
                <a:off x="2203342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1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7279691-1C4C-4F59-944F-B9293A1CC3B7}"/>
                  </a:ext>
                </a:extLst>
              </p:cNvPr>
              <p:cNvSpPr/>
              <p:nvPr/>
            </p:nvSpPr>
            <p:spPr>
              <a:xfrm>
                <a:off x="7262098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3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0552A3-EC1C-44B1-857C-0E9D09F253B8}"/>
                  </a:ext>
                </a:extLst>
              </p:cNvPr>
              <p:cNvSpPr txBox="1"/>
              <p:nvPr/>
            </p:nvSpPr>
            <p:spPr>
              <a:xfrm>
                <a:off x="1931899" y="158237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10.21.0.1/16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6D8767-E197-440F-B1E3-41A499F140D1}"/>
                  </a:ext>
                </a:extLst>
              </p:cNvPr>
              <p:cNvSpPr txBox="1"/>
              <p:nvPr/>
            </p:nvSpPr>
            <p:spPr>
              <a:xfrm>
                <a:off x="6853924" y="1583055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159.226.39.123/24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圆角矩形 27">
              <a:extLst>
                <a:ext uri="{FF2B5EF4-FFF2-40B4-BE49-F238E27FC236}">
                  <a16:creationId xmlns:a16="http://schemas.microsoft.com/office/drawing/2014/main" id="{B048BA5D-87D3-4DC0-AA3A-E156D6627115}"/>
                </a:ext>
              </a:extLst>
            </p:cNvPr>
            <p:cNvSpPr/>
            <p:nvPr/>
          </p:nvSpPr>
          <p:spPr>
            <a:xfrm>
              <a:off x="3739025" y="4606805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02BF1A-43AE-40BD-B324-AB6F6CCE3EA8}"/>
                </a:ext>
              </a:extLst>
            </p:cNvPr>
            <p:cNvSpPr txBox="1"/>
            <p:nvPr/>
          </p:nvSpPr>
          <p:spPr>
            <a:xfrm>
              <a:off x="4370511" y="53483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49A1BE-EC7A-419D-899C-D05FD9E1D964}"/>
                </a:ext>
              </a:extLst>
            </p:cNvPr>
            <p:cNvSpPr txBox="1"/>
            <p:nvPr/>
          </p:nvSpPr>
          <p:spPr>
            <a:xfrm>
              <a:off x="2485795" y="5358895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10.21.0.254/16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B57A7F3-956C-4D47-A82D-571889533423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 flipV="1">
              <a:off x="2265041" y="4916376"/>
              <a:ext cx="1473984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384D0FD-321B-46E6-88D1-DF3DFB812CA6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>
              <a:off x="4728728" y="4916376"/>
              <a:ext cx="1605366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D050E-7358-4AB5-990E-1E41BA0DEF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8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C68B3-D252-4D62-877C-9726022E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5900A3E-1DD9-41CC-BC17-76372871A4E1}"/>
              </a:ext>
            </a:extLst>
          </p:cNvPr>
          <p:cNvGrpSpPr/>
          <p:nvPr/>
        </p:nvGrpSpPr>
        <p:grpSpPr>
          <a:xfrm>
            <a:off x="1423263" y="1527938"/>
            <a:ext cx="5958160" cy="2231156"/>
            <a:chOff x="1454792" y="2705515"/>
            <a:chExt cx="5958160" cy="223115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7C955C9-56A8-4E25-89A1-A40FA7953956}"/>
                </a:ext>
              </a:extLst>
            </p:cNvPr>
            <p:cNvGrpSpPr/>
            <p:nvPr/>
          </p:nvGrpSpPr>
          <p:grpSpPr>
            <a:xfrm>
              <a:off x="1454792" y="3336226"/>
              <a:ext cx="5958160" cy="1586275"/>
              <a:chOff x="1097441" y="4650019"/>
              <a:chExt cx="5958160" cy="1586275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8908685-D0D1-4F69-884C-04D6D36E5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839" y="5065825"/>
                <a:ext cx="643625" cy="643625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69D05F9-96D3-4A64-866D-1C97E988E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5EC1036B-E49A-4D0D-8B46-C650A0715E6B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9F0F5D1-B28E-4D91-AE42-4EC537624608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云形 12">
                <a:extLst>
                  <a:ext uri="{FF2B5EF4-FFF2-40B4-BE49-F238E27FC236}">
                    <a16:creationId xmlns:a16="http://schemas.microsoft.com/office/drawing/2014/main" id="{4A715AB8-5FD9-4CDC-BD7B-78D2FF9F1B64}"/>
                  </a:ext>
                </a:extLst>
              </p:cNvPr>
              <p:cNvSpPr/>
              <p:nvPr/>
            </p:nvSpPr>
            <p:spPr>
              <a:xfrm>
                <a:off x="5647215" y="4952104"/>
                <a:ext cx="1408386" cy="871066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39ECE85-7113-40E1-AC33-E7C63BBB9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4650019"/>
                <a:ext cx="689625" cy="477433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7085E542-27D7-49C7-97C1-47AFF8C6D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5747674"/>
                <a:ext cx="705785" cy="488620"/>
              </a:xfrm>
              <a:prstGeom prst="rect">
                <a:avLst/>
              </a:prstGeom>
            </p:spPr>
          </p:pic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230B56CB-A475-4C92-8513-F4A385E3BB0A}"/>
                  </a:ext>
                </a:extLst>
              </p:cNvPr>
              <p:cNvCxnSpPr>
                <a:stCxn id="14" idx="3"/>
                <a:endCxn id="7" idx="1"/>
              </p:cNvCxnSpPr>
              <p:nvPr/>
            </p:nvCxnSpPr>
            <p:spPr>
              <a:xfrm>
                <a:off x="1787066" y="4888736"/>
                <a:ext cx="675773" cy="498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7B58B45-6EA9-4303-8B78-B5AD0572CA23}"/>
                  </a:ext>
                </a:extLst>
              </p:cNvPr>
              <p:cNvCxnSpPr>
                <a:stCxn id="15" idx="3"/>
                <a:endCxn id="7" idx="1"/>
              </p:cNvCxnSpPr>
              <p:nvPr/>
            </p:nvCxnSpPr>
            <p:spPr>
              <a:xfrm flipV="1">
                <a:off x="1803226" y="5387638"/>
                <a:ext cx="659613" cy="604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89A7745-DC40-4B57-A359-83EC50F383AD}"/>
                </a:ext>
              </a:extLst>
            </p:cNvPr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73E6AC4-6592-4561-A0E9-2442B61F492E}"/>
                </a:ext>
              </a:extLst>
            </p:cNvPr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ACFD15-16E5-40AB-AB9B-9031A16E8030}"/>
                </a:ext>
              </a:extLst>
            </p:cNvPr>
            <p:cNvSpPr txBox="1"/>
            <p:nvPr/>
          </p:nvSpPr>
          <p:spPr>
            <a:xfrm>
              <a:off x="3342916" y="345598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10AEC1-BE31-4871-87A6-103375D8E09C}"/>
                </a:ext>
              </a:extLst>
            </p:cNvPr>
            <p:cNvSpPr txBox="1"/>
            <p:nvPr/>
          </p:nvSpPr>
          <p:spPr>
            <a:xfrm>
              <a:off x="4492585" y="427945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F05153B-0151-464C-9185-AC69E615A8EB}"/>
                </a:ext>
              </a:extLst>
            </p:cNvPr>
            <p:cNvSpPr txBox="1"/>
            <p:nvPr/>
          </p:nvSpPr>
          <p:spPr>
            <a:xfrm>
              <a:off x="2727881" y="4388080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Switch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E0D7551-2D77-4AC7-AC3A-583E3578E948}"/>
                </a:ext>
              </a:extLst>
            </p:cNvPr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504E075-083B-450F-BB44-03B374B91996}"/>
                </a:ext>
              </a:extLst>
            </p:cNvPr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E65BCD5E-2EDB-4D6B-ACE0-BDFD7ECE4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114292"/>
            <a:ext cx="8017119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维护私网地址</a:t>
            </a:r>
            <a:r>
              <a:rPr lang="en-US" altLang="zh-CN" dirty="0"/>
              <a:t>/</a:t>
            </a:r>
            <a:r>
              <a:rPr lang="zh-CN" altLang="en-US" dirty="0"/>
              <a:t>端口 与 公网地址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marL="800091" lvl="1" indent="-457200">
              <a:buFont typeface="+mj-lt"/>
              <a:buAutoNum type="arabicPeriod"/>
            </a:pPr>
            <a:r>
              <a:rPr lang="zh-CN" altLang="en-US" dirty="0"/>
              <a:t>对数据包内容进行重写（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地址、端口等字段，使得数据包在相应网络中有意义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6EB92C-72B8-4239-B061-FF9242375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25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526A6-E620-4D04-BA2C-2DBC8A1C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B3CAF-CF5E-402A-A86D-2CBA834A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私网主机连接到公网服务器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私网主机作为服务器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48215F-56B1-4442-A639-B9E3AE37F0C8}"/>
              </a:ext>
            </a:extLst>
          </p:cNvPr>
          <p:cNvSpPr txBox="1"/>
          <p:nvPr/>
        </p:nvSpPr>
        <p:spPr>
          <a:xfrm>
            <a:off x="6623496" y="2715150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NAT (SNAT)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81ADF8-1FFF-4EF9-BFBE-1480FAF26E3D}"/>
              </a:ext>
            </a:extLst>
          </p:cNvPr>
          <p:cNvSpPr txBox="1"/>
          <p:nvPr/>
        </p:nvSpPr>
        <p:spPr>
          <a:xfrm>
            <a:off x="6338328" y="5596542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NAT (DNAT)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3638BB9-9010-4632-85CE-728B259B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08" y="5021651"/>
            <a:ext cx="5116152" cy="17455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DDDBBE-D7C4-4FF0-8138-AAB1596E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30" y="2238460"/>
            <a:ext cx="5579668" cy="192777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20F3A-04D7-4994-89FC-67F5972D7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2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8FD93-591A-483A-8F6C-003D40D3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工作机制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85BFF7-49D3-40E1-9F83-7C6D3293E1D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46415" y="2064840"/>
            <a:ext cx="7767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D8A007C-75EF-4D99-BB14-32BCA8600B7B}"/>
              </a:ext>
            </a:extLst>
          </p:cNvPr>
          <p:cNvSpPr txBox="1"/>
          <p:nvPr/>
        </p:nvSpPr>
        <p:spPr>
          <a:xfrm>
            <a:off x="0" y="2394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数据包到达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253FF32-4DF6-4387-B756-D3AD3E26D2D5}"/>
              </a:ext>
            </a:extLst>
          </p:cNvPr>
          <p:cNvSpPr/>
          <p:nvPr/>
        </p:nvSpPr>
        <p:spPr>
          <a:xfrm>
            <a:off x="3368825" y="3769885"/>
            <a:ext cx="2119425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动态分配公网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port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号，新建连接映射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846DBA32-ED1C-4B21-8E60-CDD3D68CBB15}"/>
              </a:ext>
            </a:extLst>
          </p:cNvPr>
          <p:cNvSpPr/>
          <p:nvPr/>
        </p:nvSpPr>
        <p:spPr>
          <a:xfrm>
            <a:off x="1062327" y="4395035"/>
            <a:ext cx="1907628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地址翻译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FC9A1B16-5691-44C0-A5CA-EAA82F86A6FE}"/>
              </a:ext>
            </a:extLst>
          </p:cNvPr>
          <p:cNvSpPr/>
          <p:nvPr/>
        </p:nvSpPr>
        <p:spPr>
          <a:xfrm>
            <a:off x="894161" y="2838531"/>
            <a:ext cx="2246584" cy="99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已有相应连接？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7FB402A-27ED-41B2-8826-1EF692A7BE1B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2016141" y="3834608"/>
            <a:ext cx="1312" cy="560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2B8DBDA7-6447-430D-9F4D-23ED7F43F433}"/>
              </a:ext>
            </a:extLst>
          </p:cNvPr>
          <p:cNvCxnSpPr>
            <a:cxnSpLocks/>
            <a:stCxn id="26" idx="3"/>
            <a:endCxn id="24" idx="0"/>
          </p:cNvCxnSpPr>
          <p:nvPr/>
        </p:nvCxnSpPr>
        <p:spPr>
          <a:xfrm>
            <a:off x="3140745" y="3336570"/>
            <a:ext cx="1287793" cy="4333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1BD417C-EB7E-48EF-880C-F14E13E0253C}"/>
              </a:ext>
            </a:extLst>
          </p:cNvPr>
          <p:cNvCxnSpPr>
            <a:cxnSpLocks/>
            <a:stCxn id="24" idx="2"/>
            <a:endCxn id="25" idx="3"/>
          </p:cNvCxnSpPr>
          <p:nvPr/>
        </p:nvCxnSpPr>
        <p:spPr>
          <a:xfrm rot="5400000">
            <a:off x="3495965" y="3869026"/>
            <a:ext cx="406564" cy="14585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E8DC7DB-5A3B-463A-BCBC-6B98737786DA}"/>
              </a:ext>
            </a:extLst>
          </p:cNvPr>
          <p:cNvCxnSpPr>
            <a:cxnSpLocks/>
          </p:cNvCxnSpPr>
          <p:nvPr/>
        </p:nvCxnSpPr>
        <p:spPr>
          <a:xfrm>
            <a:off x="2021394" y="5212186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D97D23E-313C-4485-BA0F-A9FD1AED1252}"/>
              </a:ext>
            </a:extLst>
          </p:cNvPr>
          <p:cNvSpPr/>
          <p:nvPr/>
        </p:nvSpPr>
        <p:spPr>
          <a:xfrm>
            <a:off x="902042" y="5745444"/>
            <a:ext cx="2238703" cy="694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更新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IP/TCP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头部校验和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E140561-1A6B-46F5-AEC6-92498C1EF008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3140745" y="6092756"/>
            <a:ext cx="7902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D6A5AB-11AA-40E4-A1E7-5189F738F61D}"/>
              </a:ext>
            </a:extLst>
          </p:cNvPr>
          <p:cNvSpPr/>
          <p:nvPr/>
        </p:nvSpPr>
        <p:spPr>
          <a:xfrm>
            <a:off x="3931025" y="5766936"/>
            <a:ext cx="1844566" cy="651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将数据包从相应端口转出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4C6F2B6-0FCB-47F3-967D-43DABB25067C}"/>
              </a:ext>
            </a:extLst>
          </p:cNvPr>
          <p:cNvSpPr txBox="1"/>
          <p:nvPr/>
        </p:nvSpPr>
        <p:spPr>
          <a:xfrm>
            <a:off x="3085568" y="282797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否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901B24-980D-45B6-A5CD-376677211C24}"/>
              </a:ext>
            </a:extLst>
          </p:cNvPr>
          <p:cNvSpPr txBox="1"/>
          <p:nvPr/>
        </p:nvSpPr>
        <p:spPr>
          <a:xfrm>
            <a:off x="2209269" y="3789204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422C4DD-EB4D-43F4-A4BE-223FF694CE9C}"/>
              </a:ext>
            </a:extLst>
          </p:cNvPr>
          <p:cNvSpPr/>
          <p:nvPr/>
        </p:nvSpPr>
        <p:spPr>
          <a:xfrm>
            <a:off x="1323164" y="1658276"/>
            <a:ext cx="1380696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区分数据包方向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2A21390-0F0E-431F-B8B7-2635F73BE293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>
            <a:off x="2013512" y="2471404"/>
            <a:ext cx="3941" cy="367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6463D5E-30C0-44D8-8C83-AE92439E0B21}"/>
              </a:ext>
            </a:extLst>
          </p:cNvPr>
          <p:cNvSpPr/>
          <p:nvPr/>
        </p:nvSpPr>
        <p:spPr>
          <a:xfrm>
            <a:off x="5658617" y="3774549"/>
            <a:ext cx="1468101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按照规则新建连接映射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3D81D648-E7DE-4653-BEBC-AFF2D780877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461033" y="3341235"/>
            <a:ext cx="1931635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D280A366-5830-4C4D-AA73-6D2CCABF2C21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209653" y="3618584"/>
            <a:ext cx="401900" cy="196413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46D5B20-17CD-4F00-A66D-A14D21A7F8AE}"/>
              </a:ext>
            </a:extLst>
          </p:cNvPr>
          <p:cNvSpPr/>
          <p:nvPr/>
        </p:nvSpPr>
        <p:spPr>
          <a:xfrm>
            <a:off x="7383900" y="3774548"/>
            <a:ext cx="1680606" cy="625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回复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目的主机不可达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46493BA-EF5A-451D-84BF-5F6EB29F3F7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321306" y="3341234"/>
            <a:ext cx="1902897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B05B5B1-B79D-4A13-9989-19C862DA49AD}"/>
              </a:ext>
            </a:extLst>
          </p:cNvPr>
          <p:cNvSpPr txBox="1"/>
          <p:nvPr/>
        </p:nvSpPr>
        <p:spPr>
          <a:xfrm>
            <a:off x="3578235" y="3341234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C1E8702-B7E2-4CB0-ACC5-AFCA4C24EDB8}"/>
              </a:ext>
            </a:extLst>
          </p:cNvPr>
          <p:cNvSpPr txBox="1"/>
          <p:nvPr/>
        </p:nvSpPr>
        <p:spPr>
          <a:xfrm>
            <a:off x="5549506" y="3336569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DNAT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6CF911A-530B-4BE2-A59E-CD85DC655C6D}"/>
              </a:ext>
            </a:extLst>
          </p:cNvPr>
          <p:cNvSpPr txBox="1"/>
          <p:nvPr/>
        </p:nvSpPr>
        <p:spPr>
          <a:xfrm>
            <a:off x="7383900" y="333057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invalid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DE54A0-0160-49CC-A02E-7F70194A71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5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04910-513E-4416-AADD-13534F09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区分数据包方向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F5537-650C-4F3C-B100-D2497DAE7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只处理两个方向的数据包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当源地址为内部地址，且目的地址为外部地址时，方向为</a:t>
            </a:r>
            <a:r>
              <a:rPr lang="en-US" altLang="zh-CN" sz="1800" dirty="0"/>
              <a:t>DIR_OUT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当源地址为外部地址，且目的地址为</a:t>
            </a:r>
            <a:r>
              <a:rPr lang="en-US" altLang="zh-CN" sz="1800" dirty="0" err="1"/>
              <a:t>external_iface</a:t>
            </a:r>
            <a:r>
              <a:rPr lang="zh-CN" altLang="en-US" sz="1800" dirty="0"/>
              <a:t>地址时，方向为</a:t>
            </a:r>
            <a:r>
              <a:rPr lang="en-US" altLang="zh-CN" sz="1800" dirty="0"/>
              <a:t>DIR_IN</a:t>
            </a:r>
          </a:p>
          <a:p>
            <a:endParaRPr lang="en-US" altLang="zh-CN" sz="2000" dirty="0"/>
          </a:p>
          <a:p>
            <a:r>
              <a:rPr lang="zh-CN" altLang="en-US" sz="2000" dirty="0"/>
              <a:t>如何判断是内部地址还是外部地址？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查询路由表，根据目的地址相应转发条目对应的</a:t>
            </a:r>
            <a:r>
              <a:rPr lang="en-US" altLang="zh-CN" sz="1800" dirty="0" err="1"/>
              <a:t>iface</a:t>
            </a:r>
            <a:r>
              <a:rPr lang="zh-CN" altLang="en-US" sz="1800" dirty="0"/>
              <a:t>判断地址类别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EDB84E-99AB-482B-AA1B-112C0CC911CE}"/>
              </a:ext>
            </a:extLst>
          </p:cNvPr>
          <p:cNvGrpSpPr/>
          <p:nvPr/>
        </p:nvGrpSpPr>
        <p:grpSpPr>
          <a:xfrm>
            <a:off x="2498036" y="2411134"/>
            <a:ext cx="3576320" cy="1121422"/>
            <a:chOff x="2413953" y="2510982"/>
            <a:chExt cx="3576320" cy="1121422"/>
          </a:xfrm>
        </p:grpSpPr>
        <p:sp>
          <p:nvSpPr>
            <p:cNvPr id="6" name="圆角矩形 27">
              <a:extLst>
                <a:ext uri="{FF2B5EF4-FFF2-40B4-BE49-F238E27FC236}">
                  <a16:creationId xmlns:a16="http://schemas.microsoft.com/office/drawing/2014/main" id="{8E1D417C-DB30-46E7-949F-3F562038D07A}"/>
                </a:ext>
              </a:extLst>
            </p:cNvPr>
            <p:cNvSpPr/>
            <p:nvPr/>
          </p:nvSpPr>
          <p:spPr>
            <a:xfrm>
              <a:off x="3677782" y="251098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4D105E8-4527-434C-9D1E-564EE4C602D7}"/>
                </a:ext>
              </a:extLst>
            </p:cNvPr>
            <p:cNvSpPr txBox="1"/>
            <p:nvPr/>
          </p:nvSpPr>
          <p:spPr>
            <a:xfrm>
              <a:off x="4480052" y="3252511"/>
              <a:ext cx="151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external_iface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FC051A0-67EE-4F87-A66C-F8F31A9112E5}"/>
                </a:ext>
              </a:extLst>
            </p:cNvPr>
            <p:cNvSpPr txBox="1"/>
            <p:nvPr/>
          </p:nvSpPr>
          <p:spPr>
            <a:xfrm>
              <a:off x="2413953" y="3263072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internal_iface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705EFBD7-D967-4A48-8501-DA8E11026E62}"/>
                </a:ext>
              </a:extLst>
            </p:cNvPr>
            <p:cNvSpPr/>
            <p:nvPr/>
          </p:nvSpPr>
          <p:spPr>
            <a:xfrm>
              <a:off x="2650103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A6B497D8-0B54-4190-AF49-F1177CECA36C}"/>
                </a:ext>
              </a:extLst>
            </p:cNvPr>
            <p:cNvSpPr/>
            <p:nvPr/>
          </p:nvSpPr>
          <p:spPr>
            <a:xfrm flipH="1">
              <a:off x="5183096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5" name="云形 4">
            <a:extLst>
              <a:ext uri="{FF2B5EF4-FFF2-40B4-BE49-F238E27FC236}">
                <a16:creationId xmlns:a16="http://schemas.microsoft.com/office/drawing/2014/main" id="{45D17A0C-69D4-42AB-895C-A7140B950504}"/>
              </a:ext>
            </a:extLst>
          </p:cNvPr>
          <p:cNvSpPr/>
          <p:nvPr/>
        </p:nvSpPr>
        <p:spPr>
          <a:xfrm>
            <a:off x="628650" y="2444242"/>
            <a:ext cx="1749585" cy="8685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</a:p>
          <a:p>
            <a:pPr algn="ctr"/>
            <a:r>
              <a:rPr lang="en-US" altLang="zh-CN" dirty="0"/>
              <a:t>(inner net)</a:t>
            </a:r>
            <a:endParaRPr lang="zh-CN" altLang="en-US" dirty="0"/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4151B567-2DC5-4520-84B7-E1F1EE9EE5DA}"/>
              </a:ext>
            </a:extLst>
          </p:cNvPr>
          <p:cNvSpPr/>
          <p:nvPr/>
        </p:nvSpPr>
        <p:spPr>
          <a:xfrm>
            <a:off x="6326814" y="2284684"/>
            <a:ext cx="1829859" cy="1028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</a:t>
            </a:r>
          </a:p>
          <a:p>
            <a:pPr algn="ctr"/>
            <a:r>
              <a:rPr lang="en-US" altLang="zh-CN" dirty="0"/>
              <a:t>(outer net)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5CD533-440E-4A28-B053-484715FF5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75E44-8DF4-45DA-A12F-EA134E77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合法数据包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142BE-4365-499F-A1BE-F4BDD006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该数据包在</a:t>
            </a:r>
            <a:r>
              <a:rPr lang="en-US" altLang="zh-CN" dirty="0"/>
              <a:t>NAT</a:t>
            </a:r>
            <a:r>
              <a:rPr lang="zh-CN" altLang="en-US" dirty="0"/>
              <a:t>中有对应连接映射  </a:t>
            </a:r>
            <a:r>
              <a:rPr lang="en-US" altLang="zh-CN" dirty="0"/>
              <a:t>(existing)</a:t>
            </a:r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DIR_OUT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连接的第一个数据包（请求连接数据包），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  </a:t>
            </a:r>
            <a:r>
              <a:rPr lang="en-US" altLang="zh-CN" dirty="0"/>
              <a:t>(SNAT)</a:t>
            </a:r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DIR_IN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中没有对应连接映射，但有对应处理规则 </a:t>
            </a:r>
            <a:r>
              <a:rPr lang="en-US" altLang="zh-CN" dirty="0"/>
              <a:t>(DNAT)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10C33-8D00-4893-897D-B31795DE9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140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22074</TotalTime>
  <Words>1699</Words>
  <Application>Microsoft Office PowerPoint</Application>
  <PresentationFormat>全屏显示(4:3)</PresentationFormat>
  <Paragraphs>248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自定义设计方案</vt:lpstr>
      <vt:lpstr>网络地址转换(NAT)实验</vt:lpstr>
      <vt:lpstr>提纲</vt:lpstr>
      <vt:lpstr>私网（Private Network） IP地址</vt:lpstr>
      <vt:lpstr>网络地址转换</vt:lpstr>
      <vt:lpstr>NAT (Network Address Translation)</vt:lpstr>
      <vt:lpstr>NAT工作场景</vt:lpstr>
      <vt:lpstr>NAT工作机制</vt:lpstr>
      <vt:lpstr>区分数据包方向</vt:lpstr>
      <vt:lpstr>合法数据包</vt:lpstr>
      <vt:lpstr>NAT地址翻译</vt:lpstr>
      <vt:lpstr>连接（映射关系）的维护</vt:lpstr>
      <vt:lpstr>使用Hash查找映射关系</vt:lpstr>
      <vt:lpstr>NAT老化（Timeout）操作</vt:lpstr>
      <vt:lpstr>NAT数据结构</vt:lpstr>
      <vt:lpstr>TCP连接映射数据结构</vt:lpstr>
      <vt:lpstr>NAT实现</vt:lpstr>
      <vt:lpstr>NAT实验内容一</vt:lpstr>
      <vt:lpstr>结果示意</vt:lpstr>
      <vt:lpstr>实验内容二</vt:lpstr>
      <vt:lpstr>实验内容三</vt:lpstr>
      <vt:lpstr>思考题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2571</cp:revision>
  <dcterms:created xsi:type="dcterms:W3CDTF">2017-02-15T05:09:36Z</dcterms:created>
  <dcterms:modified xsi:type="dcterms:W3CDTF">2020-12-02T09:28:38Z</dcterms:modified>
</cp:coreProperties>
</file>