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9" r:id="rId6"/>
    <p:sldId id="266" r:id="rId7"/>
    <p:sldId id="270" r:id="rId8"/>
    <p:sldId id="274" r:id="rId9"/>
    <p:sldId id="271" r:id="rId10"/>
    <p:sldId id="277" r:id="rId1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71" autoAdjust="0"/>
    <p:restoredTop sz="75854" autoAdjust="0"/>
  </p:normalViewPr>
  <p:slideViewPr>
    <p:cSldViewPr snapToGrid="0">
      <p:cViewPr varScale="1">
        <p:scale>
          <a:sx n="88" d="100"/>
          <a:sy n="88" d="100"/>
        </p:scale>
        <p:origin x="2946" y="90"/>
      </p:cViewPr>
      <p:guideLst>
        <p:guide orient="horz" pos="3740"/>
        <p:guide orient="horz" pos="298"/>
        <p:guide orient="horz" pos="881"/>
        <p:guide pos="3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10/31/2017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honingraatstructuur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geeft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microservices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gelijkvormig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zijn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zekere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relatie</a:t>
            </a:r>
            <a:r>
              <a:rPr lang="en-US" baseline="0" dirty="0" smtClean="0"/>
              <a:t> (de </a:t>
            </a:r>
            <a:r>
              <a:rPr lang="en-US" baseline="0" dirty="0" err="1" smtClean="0"/>
              <a:t>scheidslijnen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hebben</a:t>
            </a:r>
            <a:endParaRPr lang="en-US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079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42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Monoliet vs. microservices</a:t>
            </a:r>
          </a:p>
          <a:p>
            <a:endParaRPr lang="en-US" dirty="0" smtClean="0"/>
          </a:p>
          <a:p>
            <a:r>
              <a:rPr lang="en-US" dirty="0" err="1" smtClean="0"/>
              <a:t>Losse</a:t>
            </a:r>
            <a:r>
              <a:rPr lang="en-US" dirty="0" smtClean="0"/>
              <a:t> </a:t>
            </a:r>
            <a:r>
              <a:rPr lang="en-US" dirty="0" smtClean="0"/>
              <a:t>applicatiefuncties, kies de omvang</a:t>
            </a:r>
            <a:r>
              <a:rPr lang="en-US" baseline="0" dirty="0" smtClean="0"/>
              <a:t> verstandig!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Temporeel</a:t>
            </a:r>
            <a:r>
              <a:rPr lang="en-US" baseline="0" dirty="0" smtClean="0"/>
              <a:t> </a:t>
            </a:r>
            <a:r>
              <a:rPr lang="en-US" baseline="0" dirty="0" smtClean="0"/>
              <a:t>onafhankelijk van elkaar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Inter-service </a:t>
            </a:r>
            <a:r>
              <a:rPr lang="en-US" baseline="0" dirty="0" smtClean="0"/>
              <a:t>communicatie obv REST of message bus (</a:t>
            </a:r>
            <a:r>
              <a:rPr lang="en-US" baseline="0" dirty="0" err="1" smtClean="0"/>
              <a:t>bijv</a:t>
            </a:r>
            <a:r>
              <a:rPr lang="en-US" baseline="0" dirty="0" smtClean="0"/>
              <a:t>. </a:t>
            </a:r>
            <a:r>
              <a:rPr lang="en-US" baseline="0" dirty="0" smtClean="0"/>
              <a:t>MQ-</a:t>
            </a:r>
            <a:r>
              <a:rPr lang="en-US" baseline="0" dirty="0" err="1" smtClean="0"/>
              <a:t>gebaseerd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Elke service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eigen</a:t>
            </a:r>
            <a:r>
              <a:rPr lang="en-US" baseline="0" dirty="0" smtClean="0"/>
              <a:t> database, of </a:t>
            </a:r>
            <a:r>
              <a:rPr lang="en-US" baseline="0" dirty="0" err="1" smtClean="0"/>
              <a:t>alle</a:t>
            </a:r>
            <a:r>
              <a:rPr lang="en-US" baseline="0" dirty="0" smtClean="0"/>
              <a:t> instances van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service op 1 database??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600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Verschillende OS-en, runtimes, </a:t>
            </a:r>
            <a:r>
              <a:rPr lang="en-US" dirty="0" err="1" smtClean="0"/>
              <a:t>DBMS’en</a:t>
            </a:r>
            <a:r>
              <a:rPr lang="en-US" dirty="0" smtClean="0"/>
              <a:t> </a:t>
            </a:r>
            <a:r>
              <a:rPr lang="en-US" dirty="0" err="1" smtClean="0"/>
              <a:t>mogelijk</a:t>
            </a:r>
            <a:r>
              <a:rPr lang="en-US" dirty="0" smtClean="0"/>
              <a:t>. </a:t>
            </a:r>
            <a:r>
              <a:rPr lang="en-US" b="1" dirty="0" smtClean="0"/>
              <a:t>DAT WIL NIET ZEGGEN DAT </a:t>
            </a:r>
            <a:r>
              <a:rPr lang="en-US" b="1" dirty="0" err="1" smtClean="0"/>
              <a:t>DAT</a:t>
            </a:r>
            <a:r>
              <a:rPr lang="en-US" b="1" baseline="0" smtClean="0"/>
              <a:t> DAAROM ALTIJD DE BESTE KEUZE IS!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‘hot</a:t>
            </a:r>
            <a:r>
              <a:rPr lang="en-US" baseline="0" dirty="0" smtClean="0"/>
              <a:t> spots</a:t>
            </a:r>
            <a:r>
              <a:rPr lang="en-US" dirty="0" smtClean="0"/>
              <a:t>’ onafhankelijk van andere services </a:t>
            </a:r>
            <a:r>
              <a:rPr lang="en-US" baseline="0" dirty="0" smtClean="0"/>
              <a:t>met meerdere instances hosten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Vanwege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geïsoleerde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beperkte</a:t>
            </a:r>
            <a:r>
              <a:rPr lang="en-US" baseline="0" dirty="0" smtClean="0"/>
              <a:t> impact </a:t>
            </a:r>
            <a:r>
              <a:rPr lang="en-US" baseline="0" dirty="0" err="1" smtClean="0"/>
              <a:t>wordt</a:t>
            </a:r>
            <a:r>
              <a:rPr lang="en-US" baseline="0" dirty="0" smtClean="0"/>
              <a:t> de time-to-market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fixes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new features </a:t>
            </a:r>
            <a:r>
              <a:rPr lang="en-US" baseline="0" dirty="0" err="1" smtClean="0"/>
              <a:t>veel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korter</a:t>
            </a:r>
            <a:r>
              <a:rPr lang="en-US" baseline="0" dirty="0" smtClean="0"/>
              <a:t>!</a:t>
            </a:r>
          </a:p>
          <a:p>
            <a:r>
              <a:rPr lang="en-US" baseline="0" dirty="0" smtClean="0"/>
              <a:t>Met behulp van ‘rolling upgrades’ is een onderhoudsvenster voor low impact wijzigingen niet meer nodig </a:t>
            </a:r>
            <a:r>
              <a:rPr lang="en-US" baseline="0" dirty="0" smtClean="0">
                <a:sym typeface="Wingdings" panose="05000000000000000000" pitchFamily="2" charset="2"/>
              </a:rPr>
              <a:t> kleine bugfixes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0312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REST </a:t>
            </a:r>
            <a:r>
              <a:rPr lang="nl-NL" dirty="0" smtClean="0">
                <a:sym typeface="Wingdings" panose="05000000000000000000" pitchFamily="2" charset="2"/>
              </a:rPr>
              <a:t> niet </a:t>
            </a:r>
            <a:r>
              <a:rPr lang="nl-NL" dirty="0" err="1" smtClean="0">
                <a:sym typeface="Wingdings" panose="05000000000000000000" pitchFamily="2" charset="2"/>
              </a:rPr>
              <a:t>strict</a:t>
            </a:r>
            <a:r>
              <a:rPr lang="nl-NL" baseline="0" dirty="0" smtClean="0">
                <a:sym typeface="Wingdings" panose="05000000000000000000" pitchFamily="2" charset="2"/>
              </a:rPr>
              <a:t> temporeel onafhankelijk</a:t>
            </a:r>
          </a:p>
          <a:p>
            <a:r>
              <a:rPr lang="nl-NL" baseline="0" dirty="0" smtClean="0">
                <a:sym typeface="Wingdings" panose="05000000000000000000" pitchFamily="2" charset="2"/>
              </a:rPr>
              <a:t>MQ  verschillende MQ implementaties en (optioneel) .Net-</a:t>
            </a:r>
            <a:r>
              <a:rPr lang="nl-NL" baseline="0" dirty="0" err="1" smtClean="0">
                <a:sym typeface="Wingdings" panose="05000000000000000000" pitchFamily="2" charset="2"/>
              </a:rPr>
              <a:t>API’s</a:t>
            </a:r>
            <a:r>
              <a:rPr lang="nl-NL" baseline="0" dirty="0" smtClean="0">
                <a:sym typeface="Wingdings" panose="05000000000000000000" pitchFamily="2" charset="2"/>
              </a:rPr>
              <a:t> er bovenop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9517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Source (Docker) of cloud (</a:t>
            </a:r>
            <a:r>
              <a:rPr lang="en-US" dirty="0" err="1" smtClean="0"/>
              <a:t>zoals</a:t>
            </a:r>
            <a:r>
              <a:rPr lang="en-US" baseline="0" dirty="0" smtClean="0"/>
              <a:t> Azure </a:t>
            </a:r>
            <a:r>
              <a:rPr lang="en-US" baseline="0" smtClean="0"/>
              <a:t>Service Fabric)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Bewaking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wel</a:t>
            </a:r>
            <a:r>
              <a:rPr lang="en-US" baseline="0" dirty="0" smtClean="0">
                <a:sym typeface="Wingdings" panose="05000000000000000000" pitchFamily="2" charset="2"/>
              </a:rPr>
              <a:t>/niet </a:t>
            </a:r>
            <a:r>
              <a:rPr lang="en-US" baseline="0" dirty="0" err="1" smtClean="0"/>
              <a:t>automatisch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herstarten</a:t>
            </a:r>
            <a:endParaRPr lang="en-US" dirty="0" smtClean="0"/>
          </a:p>
          <a:p>
            <a:r>
              <a:rPr lang="en-US" dirty="0" smtClean="0"/>
              <a:t>Performance monitoring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wel</a:t>
            </a:r>
            <a:r>
              <a:rPr lang="en-US" baseline="0" dirty="0" smtClean="0">
                <a:sym typeface="Wingdings" panose="05000000000000000000" pitchFamily="2" charset="2"/>
              </a:rPr>
              <a:t> / niet </a:t>
            </a:r>
            <a:r>
              <a:rPr lang="en-US" baseline="0" dirty="0" err="1" smtClean="0">
                <a:sym typeface="Wingdings" panose="05000000000000000000" pitchFamily="2" charset="2"/>
              </a:rPr>
              <a:t>automatisch</a:t>
            </a:r>
            <a:r>
              <a:rPr lang="en-US" baseline="0" dirty="0" smtClean="0">
                <a:sym typeface="Wingdings" panose="05000000000000000000" pitchFamily="2" charset="2"/>
              </a:rPr>
              <a:t> up/down-</a:t>
            </a:r>
            <a:r>
              <a:rPr lang="en-US" baseline="0" dirty="0" err="1" smtClean="0">
                <a:sym typeface="Wingdings" panose="05000000000000000000" pitchFamily="2" charset="2"/>
              </a:rPr>
              <a:t>s</a:t>
            </a:r>
            <a:r>
              <a:rPr lang="en-US" dirty="0" err="1" smtClean="0"/>
              <a:t>chalen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99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Johannes Sim &amp; Renzo veldkamp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69E2E37C-AA1E-43B2-B213-E688D587CE49}" type="datetime4">
              <a:rPr lang="nl-NL" smtClean="0"/>
              <a:t>31 oktober 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97C2-7262-427C-9F3E-B0D6D33F54E2}" type="datetime4">
              <a:rPr lang="nl-NL" smtClean="0"/>
              <a:t>31 oktober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B3A2-628B-479E-BF05-5959017C6A02}" type="datetime4">
              <a:rPr lang="nl-NL" smtClean="0"/>
              <a:t>31 oktober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249B52C1-75DC-496B-AF3F-4978B95BB865}" type="datetime4">
              <a:rPr lang="nl-NL" smtClean="0"/>
              <a:pPr/>
              <a:t>31 oktober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 marL="0" algn="l" defTabSz="914400" rtl="0" eaLnBrk="1" latinLnBrk="0" hangingPunct="1"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nl-NL" dirty="0" smtClean="0"/>
              <a:t>Johannes Sim &amp; Renzo </a:t>
            </a:r>
            <a:r>
              <a:rPr lang="nl-NL" dirty="0" err="1" smtClean="0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B592-DB5E-43FC-B016-67E26C01643F}" type="datetime4">
              <a:rPr lang="nl-NL" smtClean="0"/>
              <a:t>31 oktober 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904-3BB7-4874-AB8B-F31F00F8A078}" type="datetime4">
              <a:rPr lang="nl-NL" smtClean="0"/>
              <a:t>31 oktober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2D5E-8E53-4D94-8479-CCF9387ED904}" type="datetime4">
              <a:rPr lang="nl-NL" smtClean="0"/>
              <a:t>31 oktober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6D0B-AA25-481F-9FCE-BD155C5A6085}" type="datetime4">
              <a:rPr lang="nl-NL" smtClean="0"/>
              <a:t>31 oktober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1819-B839-4C27-8B45-7170CEF46D62}" type="datetime4">
              <a:rPr lang="nl-NL" smtClean="0"/>
              <a:t>31 oktober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13E7-29CA-4C1D-88BD-FA51696C19FE}" type="datetime4">
              <a:rPr lang="nl-NL" smtClean="0"/>
              <a:t>31 oktober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9A9C-5452-4AF4-8D69-2209042ED2AB}" type="datetime4">
              <a:rPr lang="nl-NL" smtClean="0"/>
              <a:t>31 oktober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9ABBC3E-A20C-4DEE-9D7A-437B797B148A}" type="datetime4">
              <a:rPr lang="nl-NL" smtClean="0"/>
              <a:t>31 oktober 2017</a:t>
            </a:fld>
            <a:r>
              <a:rPr lang="en-US" smtClean="0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101</a:t>
            </a:r>
            <a:endParaRPr lang="nl-NL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9DAD-F941-4A15-ABB1-44FA32742BE9}" type="datetime4">
              <a:rPr lang="nl-NL" smtClean="0"/>
              <a:t>31 oktober 2017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641659" cy="467568"/>
          </a:xfrm>
        </p:spPr>
        <p:txBody>
          <a:bodyPr/>
          <a:lstStyle/>
          <a:p>
            <a:r>
              <a:rPr lang="en-US" dirty="0" smtClean="0"/>
              <a:t>Johannes Sim &amp;</a:t>
            </a:r>
          </a:p>
          <a:p>
            <a:r>
              <a:rPr lang="en-US" dirty="0" smtClean="0"/>
              <a:t>Renzo </a:t>
            </a:r>
            <a:r>
              <a:rPr lang="en-US" dirty="0" err="1" smtClean="0"/>
              <a:t>veldkamp</a:t>
            </a:r>
            <a:endParaRPr lang="nl-NL" dirty="0"/>
          </a:p>
        </p:txBody>
      </p:sp>
      <p:sp>
        <p:nvSpPr>
          <p:cNvPr id="7" name="Stroomdiagram: Voorbereiding 1"/>
          <p:cNvSpPr/>
          <p:nvPr/>
        </p:nvSpPr>
        <p:spPr>
          <a:xfrm>
            <a:off x="3879945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Voorbereiding 5"/>
          <p:cNvSpPr/>
          <p:nvPr/>
        </p:nvSpPr>
        <p:spPr>
          <a:xfrm>
            <a:off x="6554231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Stroomdiagram: Voorbereiding 6"/>
          <p:cNvSpPr/>
          <p:nvPr/>
        </p:nvSpPr>
        <p:spPr>
          <a:xfrm>
            <a:off x="5217088" y="2968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Stroomdiagram: Voorbereiding 7"/>
          <p:cNvSpPr/>
          <p:nvPr/>
        </p:nvSpPr>
        <p:spPr>
          <a:xfrm>
            <a:off x="6554231" y="347570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Stroomdiagram: Voorbereiding 8"/>
          <p:cNvSpPr/>
          <p:nvPr/>
        </p:nvSpPr>
        <p:spPr>
          <a:xfrm>
            <a:off x="5217088" y="1952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Stroomdiagram: Voorbereiding 9"/>
          <p:cNvSpPr/>
          <p:nvPr/>
        </p:nvSpPr>
        <p:spPr>
          <a:xfrm>
            <a:off x="3879945" y="346505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Stroomdiagram: Voorbereiding 11"/>
          <p:cNvSpPr/>
          <p:nvPr/>
        </p:nvSpPr>
        <p:spPr>
          <a:xfrm>
            <a:off x="5217088" y="3984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all" dirty="0" smtClean="0"/>
              <a:t>onderwerpen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295518"/>
            <a:ext cx="8163164" cy="457976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smtClean="0"/>
              <a:t>Microservices-architectuur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(Nieuwe) </a:t>
            </a:r>
            <a:r>
              <a:rPr lang="nl-NL" dirty="0"/>
              <a:t>Mogelijkheden</a:t>
            </a:r>
            <a:endParaRPr lang="nl-NL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O</a:t>
            </a:r>
            <a:r>
              <a:rPr lang="nl-NL" dirty="0" err="1" smtClean="0"/>
              <a:t>nderlinge</a:t>
            </a:r>
            <a:r>
              <a:rPr lang="nl-NL" dirty="0" smtClean="0"/>
              <a:t> communicatie</a:t>
            </a:r>
          </a:p>
          <a:p>
            <a:pPr>
              <a:spcAft>
                <a:spcPts val="600"/>
              </a:spcAft>
            </a:pPr>
            <a:r>
              <a:rPr lang="en-US" dirty="0"/>
              <a:t>Hosting (on premise, </a:t>
            </a:r>
            <a:r>
              <a:rPr lang="en-US" dirty="0" smtClean="0"/>
              <a:t>cloud)</a:t>
            </a:r>
          </a:p>
          <a:p>
            <a:pPr>
              <a:spcAft>
                <a:spcPts val="600"/>
              </a:spcAft>
            </a:pPr>
            <a:r>
              <a:rPr lang="en-US" dirty="0" err="1" smtClean="0"/>
              <a:t>Vragen</a:t>
            </a:r>
            <a:endParaRPr lang="nl-NL" dirty="0" smtClean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 smtClean="0">
                <a:solidFill>
                  <a:srgbClr val="009036"/>
                </a:solidFill>
              </a:rPr>
              <a:t>Johannes Sim &amp; Renzo </a:t>
            </a:r>
            <a:r>
              <a:rPr lang="nl-NL" dirty="0" err="1" smtClean="0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1A25AAE-37E5-4948-9A98-4D0CB3952B1C}" type="datetime4">
              <a:rPr lang="nl-NL" sz="900" cap="all" smtClean="0">
                <a:solidFill>
                  <a:srgbClr val="009036"/>
                </a:solidFill>
              </a:rPr>
              <a:t>31 oktober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31" y="1167324"/>
            <a:ext cx="2684815" cy="25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troomdiagram: Proces 33"/>
          <p:cNvSpPr/>
          <p:nvPr/>
        </p:nvSpPr>
        <p:spPr>
          <a:xfrm>
            <a:off x="4035742" y="2186673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35" name="Rechthoek 34"/>
          <p:cNvSpPr/>
          <p:nvPr/>
        </p:nvSpPr>
        <p:spPr>
          <a:xfrm>
            <a:off x="4035742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36" name="Rechthoek 35"/>
          <p:cNvSpPr/>
          <p:nvPr/>
        </p:nvSpPr>
        <p:spPr>
          <a:xfrm>
            <a:off x="4035741" y="3674376"/>
            <a:ext cx="130683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39" name="Tekstvak 38"/>
          <p:cNvSpPr txBox="1"/>
          <p:nvPr/>
        </p:nvSpPr>
        <p:spPr>
          <a:xfrm>
            <a:off x="4162425" y="1709306"/>
            <a:ext cx="108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facturatie</a:t>
            </a:r>
            <a:endParaRPr lang="nl-NL" dirty="0"/>
          </a:p>
        </p:txBody>
      </p:sp>
      <p:sp>
        <p:nvSpPr>
          <p:cNvPr id="49" name="Stroomdiagram: Proces 48"/>
          <p:cNvSpPr/>
          <p:nvPr/>
        </p:nvSpPr>
        <p:spPr>
          <a:xfrm>
            <a:off x="3603782" y="3809812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50" name="Rechthoek 49"/>
          <p:cNvSpPr/>
          <p:nvPr/>
        </p:nvSpPr>
        <p:spPr>
          <a:xfrm>
            <a:off x="3603782" y="4535515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51" name="Rechthoek 50"/>
          <p:cNvSpPr/>
          <p:nvPr/>
        </p:nvSpPr>
        <p:spPr>
          <a:xfrm>
            <a:off x="3603781" y="5297515"/>
            <a:ext cx="1289074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52" name="Tekstvak 51"/>
          <p:cNvSpPr txBox="1"/>
          <p:nvPr/>
        </p:nvSpPr>
        <p:spPr>
          <a:xfrm>
            <a:off x="4923790" y="5689916"/>
            <a:ext cx="108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facturatie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467411"/>
          </a:xfrm>
        </p:spPr>
        <p:txBody>
          <a:bodyPr/>
          <a:lstStyle/>
          <a:p>
            <a:r>
              <a:rPr lang="nl-NL" smtClean="0"/>
              <a:t>microservices-architectuur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C42B15C-624E-4350-B377-5A5C047BADFC}" type="datetime4">
              <a:rPr lang="nl-NL" sz="900" cap="all" smtClean="0">
                <a:solidFill>
                  <a:srgbClr val="009036"/>
                </a:solidFill>
              </a:rPr>
              <a:t>31 oktober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25" name="Stroomdiagram: Proces 24"/>
          <p:cNvSpPr/>
          <p:nvPr/>
        </p:nvSpPr>
        <p:spPr>
          <a:xfrm>
            <a:off x="5334815" y="2186673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26" name="Rechthoek 25"/>
          <p:cNvSpPr/>
          <p:nvPr/>
        </p:nvSpPr>
        <p:spPr>
          <a:xfrm>
            <a:off x="5334815" y="2912376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27" name="Rechthoek 26"/>
          <p:cNvSpPr/>
          <p:nvPr/>
        </p:nvSpPr>
        <p:spPr>
          <a:xfrm>
            <a:off x="5339736" y="3674376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28" name="Stroomdiagram: Proces 27"/>
          <p:cNvSpPr/>
          <p:nvPr/>
        </p:nvSpPr>
        <p:spPr>
          <a:xfrm>
            <a:off x="2740342" y="2186673"/>
            <a:ext cx="1291908" cy="72797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29" name="Rechthoek 28"/>
          <p:cNvSpPr/>
          <p:nvPr/>
        </p:nvSpPr>
        <p:spPr>
          <a:xfrm>
            <a:off x="2740342" y="291338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2745263" y="3675380"/>
            <a:ext cx="1289231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31" name="Stroomdiagram: Proces 30"/>
          <p:cNvSpPr/>
          <p:nvPr/>
        </p:nvSpPr>
        <p:spPr>
          <a:xfrm>
            <a:off x="1452107" y="2185111"/>
            <a:ext cx="1291908" cy="729107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32" name="Rechthoek 31"/>
          <p:cNvSpPr/>
          <p:nvPr/>
        </p:nvSpPr>
        <p:spPr>
          <a:xfrm>
            <a:off x="145210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33" name="Rechthoek 32"/>
          <p:cNvSpPr/>
          <p:nvPr/>
        </p:nvSpPr>
        <p:spPr>
          <a:xfrm>
            <a:off x="1452880" y="3676218"/>
            <a:ext cx="1293379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37" name="Tekstvak 36"/>
          <p:cNvSpPr txBox="1"/>
          <p:nvPr/>
        </p:nvSpPr>
        <p:spPr>
          <a:xfrm>
            <a:off x="1245415" y="1709306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klantgegevens</a:t>
            </a:r>
            <a:endParaRPr lang="nl-NL" dirty="0"/>
          </a:p>
        </p:txBody>
      </p:sp>
      <p:sp>
        <p:nvSpPr>
          <p:cNvPr id="38" name="Tekstvak 37"/>
          <p:cNvSpPr txBox="1"/>
          <p:nvPr/>
        </p:nvSpPr>
        <p:spPr>
          <a:xfrm>
            <a:off x="2979039" y="1710868"/>
            <a:ext cx="82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inkoop</a:t>
            </a:r>
          </a:p>
        </p:txBody>
      </p:sp>
      <p:sp>
        <p:nvSpPr>
          <p:cNvPr id="40" name="Tekstvak 39"/>
          <p:cNvSpPr txBox="1"/>
          <p:nvPr/>
        </p:nvSpPr>
        <p:spPr>
          <a:xfrm>
            <a:off x="5441060" y="1710868"/>
            <a:ext cx="95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logistiek</a:t>
            </a:r>
          </a:p>
        </p:txBody>
      </p:sp>
      <p:sp>
        <p:nvSpPr>
          <p:cNvPr id="41" name="Stroomdiagram: Proces 40"/>
          <p:cNvSpPr/>
          <p:nvPr/>
        </p:nvSpPr>
        <p:spPr>
          <a:xfrm>
            <a:off x="773927" y="2189480"/>
            <a:ext cx="1291908" cy="72473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42" name="Rechthoek 41"/>
          <p:cNvSpPr/>
          <p:nvPr/>
        </p:nvSpPr>
        <p:spPr>
          <a:xfrm>
            <a:off x="773927" y="2914218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43" name="Rechthoek 42"/>
          <p:cNvSpPr/>
          <p:nvPr/>
        </p:nvSpPr>
        <p:spPr>
          <a:xfrm>
            <a:off x="772160" y="3676218"/>
            <a:ext cx="1293675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44" name="Tekstvak 43"/>
          <p:cNvSpPr txBox="1"/>
          <p:nvPr/>
        </p:nvSpPr>
        <p:spPr>
          <a:xfrm>
            <a:off x="567235" y="1709306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klantgegevens</a:t>
            </a:r>
            <a:endParaRPr lang="nl-NL" dirty="0"/>
          </a:p>
        </p:txBody>
      </p:sp>
      <p:sp>
        <p:nvSpPr>
          <p:cNvPr id="45" name="Stroomdiagram: Proces 44"/>
          <p:cNvSpPr/>
          <p:nvPr/>
        </p:nvSpPr>
        <p:spPr>
          <a:xfrm>
            <a:off x="2741748" y="909650"/>
            <a:ext cx="1291908" cy="727978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47" name="Rechthoek 46"/>
          <p:cNvSpPr/>
          <p:nvPr/>
        </p:nvSpPr>
        <p:spPr>
          <a:xfrm>
            <a:off x="2746101" y="2392007"/>
            <a:ext cx="1287420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48" name="Tekstvak 47"/>
          <p:cNvSpPr txBox="1"/>
          <p:nvPr/>
        </p:nvSpPr>
        <p:spPr>
          <a:xfrm>
            <a:off x="4082050" y="799971"/>
            <a:ext cx="82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inkoop</a:t>
            </a:r>
            <a:endParaRPr lang="nl-NL" dirty="0"/>
          </a:p>
        </p:txBody>
      </p:sp>
      <p:sp>
        <p:nvSpPr>
          <p:cNvPr id="53" name="Stroomdiagram: Proces 52"/>
          <p:cNvSpPr/>
          <p:nvPr/>
        </p:nvSpPr>
        <p:spPr>
          <a:xfrm>
            <a:off x="6828335" y="2943327"/>
            <a:ext cx="1291908" cy="725703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presentatie</a:t>
            </a:r>
            <a:endParaRPr lang="nl-NL" dirty="0"/>
          </a:p>
        </p:txBody>
      </p:sp>
      <p:sp>
        <p:nvSpPr>
          <p:cNvPr id="54" name="Rechthoek 53"/>
          <p:cNvSpPr/>
          <p:nvPr/>
        </p:nvSpPr>
        <p:spPr>
          <a:xfrm>
            <a:off x="6828335" y="3669030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  <p:sp>
        <p:nvSpPr>
          <p:cNvPr id="55" name="Rechthoek 54"/>
          <p:cNvSpPr/>
          <p:nvPr/>
        </p:nvSpPr>
        <p:spPr>
          <a:xfrm>
            <a:off x="6828336" y="4431030"/>
            <a:ext cx="1294152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data</a:t>
            </a:r>
            <a:endParaRPr lang="nl-NL" dirty="0"/>
          </a:p>
        </p:txBody>
      </p:sp>
      <p:sp>
        <p:nvSpPr>
          <p:cNvPr id="56" name="Tekstvak 55"/>
          <p:cNvSpPr txBox="1"/>
          <p:nvPr/>
        </p:nvSpPr>
        <p:spPr>
          <a:xfrm>
            <a:off x="6934580" y="2467522"/>
            <a:ext cx="95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logistiek</a:t>
            </a:r>
            <a:endParaRPr lang="nl-NL" dirty="0"/>
          </a:p>
        </p:txBody>
      </p:sp>
      <p:cxnSp>
        <p:nvCxnSpPr>
          <p:cNvPr id="58" name="Rechte verbindingslijn met pijl 57"/>
          <p:cNvCxnSpPr>
            <a:stCxn id="42" idx="3"/>
            <a:endCxn id="50" idx="1"/>
          </p:cNvCxnSpPr>
          <p:nvPr/>
        </p:nvCxnSpPr>
        <p:spPr>
          <a:xfrm>
            <a:off x="2065835" y="3295218"/>
            <a:ext cx="1537947" cy="162129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>
            <a:stCxn id="42" idx="3"/>
            <a:endCxn id="54" idx="1"/>
          </p:cNvCxnSpPr>
          <p:nvPr/>
        </p:nvCxnSpPr>
        <p:spPr>
          <a:xfrm>
            <a:off x="2065835" y="3295218"/>
            <a:ext cx="4762500" cy="75481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met pijl 63"/>
          <p:cNvCxnSpPr>
            <a:stCxn id="46" idx="3"/>
            <a:endCxn id="54" idx="1"/>
          </p:cNvCxnSpPr>
          <p:nvPr/>
        </p:nvCxnSpPr>
        <p:spPr>
          <a:xfrm>
            <a:off x="4033656" y="2011007"/>
            <a:ext cx="2794679" cy="203902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met pijl 65"/>
          <p:cNvCxnSpPr>
            <a:stCxn id="50" idx="3"/>
            <a:endCxn id="54" idx="1"/>
          </p:cNvCxnSpPr>
          <p:nvPr/>
        </p:nvCxnSpPr>
        <p:spPr>
          <a:xfrm flipV="1">
            <a:off x="4895690" y="4050030"/>
            <a:ext cx="1932645" cy="86648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met pijl 67"/>
          <p:cNvCxnSpPr>
            <a:stCxn id="42" idx="3"/>
            <a:endCxn id="46" idx="1"/>
          </p:cNvCxnSpPr>
          <p:nvPr/>
        </p:nvCxnSpPr>
        <p:spPr>
          <a:xfrm flipV="1">
            <a:off x="2065835" y="2011007"/>
            <a:ext cx="675913" cy="128421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hoek 45"/>
          <p:cNvSpPr/>
          <p:nvPr/>
        </p:nvSpPr>
        <p:spPr>
          <a:xfrm>
            <a:off x="2741748" y="1630007"/>
            <a:ext cx="1291908" cy="76200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3429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9" grpId="0"/>
      <p:bldP spid="49" grpId="0" animBg="1"/>
      <p:bldP spid="50" grpId="0" animBg="1"/>
      <p:bldP spid="51" grpId="0" animBg="1"/>
      <p:bldP spid="5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/>
      <p:bldP spid="38" grpId="0"/>
      <p:bldP spid="40" grpId="0"/>
      <p:bldP spid="41" grpId="0" animBg="1"/>
      <p:bldP spid="42" grpId="0" animBg="1"/>
      <p:bldP spid="43" grpId="0" animBg="1"/>
      <p:bldP spid="44" grpId="0"/>
      <p:bldP spid="45" grpId="0" animBg="1"/>
      <p:bldP spid="47" grpId="0" animBg="1"/>
      <p:bldP spid="48" grpId="0"/>
      <p:bldP spid="53" grpId="0" animBg="1"/>
      <p:bldP spid="54" grpId="0" animBg="1"/>
      <p:bldP spid="55" grpId="0" animBg="1"/>
      <p:bldP spid="56" grpId="0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468" y="1301370"/>
            <a:ext cx="3937592" cy="46358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smtClean="0"/>
              <a:t>Technologie per service vrij te kiezen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Losse functies nu schaalbaar</a:t>
            </a:r>
          </a:p>
          <a:p>
            <a:pPr>
              <a:spcAft>
                <a:spcPts val="600"/>
              </a:spcAft>
            </a:pPr>
            <a:r>
              <a:rPr lang="nl-NL" dirty="0" err="1" smtClean="0"/>
              <a:t>Bugfixes</a:t>
            </a:r>
            <a:r>
              <a:rPr lang="nl-NL" dirty="0" smtClean="0"/>
              <a:t> en nieuwe features sneller live</a:t>
            </a:r>
          </a:p>
          <a:p>
            <a:pPr>
              <a:spcAft>
                <a:spcPts val="600"/>
              </a:spcAft>
            </a:pPr>
            <a:r>
              <a:rPr lang="nl-NL" dirty="0" smtClean="0"/>
              <a:t>Onderhoud gedurende openstelling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01967BCC-B1B6-4688-A6C1-5B33E83673EE}" type="datetime4">
              <a:rPr lang="nl-NL" sz="900" cap="all" smtClean="0">
                <a:solidFill>
                  <a:srgbClr val="009036"/>
                </a:solidFill>
              </a:rPr>
              <a:t>31 oktober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9473" y="387751"/>
            <a:ext cx="5805295" cy="698500"/>
          </a:xfrm>
        </p:spPr>
        <p:txBody>
          <a:bodyPr/>
          <a:lstStyle/>
          <a:p>
            <a:r>
              <a:rPr lang="nl-NL" dirty="0" smtClean="0"/>
              <a:t>(Nieuwe) Mogelijkheden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076" y="472695"/>
            <a:ext cx="1219200" cy="165735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13" y="2576485"/>
            <a:ext cx="1933575" cy="155257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949" y="849885"/>
            <a:ext cx="1790700" cy="17145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750" y="4545697"/>
            <a:ext cx="2823164" cy="8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onderlinge communicatie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smtClean="0"/>
              <a:t>Communicatie via REST</a:t>
            </a:r>
          </a:p>
          <a:p>
            <a:pPr>
              <a:spcAft>
                <a:spcPts val="600"/>
              </a:spcAft>
            </a:pPr>
            <a:r>
              <a:rPr lang="nl-NL" dirty="0"/>
              <a:t>Communicatie via </a:t>
            </a:r>
            <a:r>
              <a:rPr lang="nl-NL" dirty="0" smtClean="0"/>
              <a:t>een bus</a:t>
            </a:r>
            <a:endParaRPr lang="nl-NL" dirty="0"/>
          </a:p>
          <a:p>
            <a:pPr>
              <a:spcAft>
                <a:spcPts val="600"/>
              </a:spcAft>
            </a:pPr>
            <a:endParaRPr lang="nl-N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61ED3ADE-4C26-4B65-A1D2-9CF6E82EBBE4}" type="datetime4">
              <a:rPr lang="nl-NL" sz="900" cap="all" smtClean="0">
                <a:solidFill>
                  <a:srgbClr val="009036"/>
                </a:solidFill>
              </a:rPr>
              <a:t>31 oktober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95" y="3074426"/>
            <a:ext cx="1589356" cy="1589356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423" y="3062687"/>
            <a:ext cx="1495895" cy="1625972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18" y="4227713"/>
            <a:ext cx="1640363" cy="1640363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18" y="3114545"/>
            <a:ext cx="3465473" cy="790371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" y="5129800"/>
            <a:ext cx="2667000" cy="504825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097" y="4227713"/>
            <a:ext cx="1597605" cy="159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8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Containers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Docker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On-premise of cloud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Container management</a:t>
            </a:r>
          </a:p>
          <a:p>
            <a:pPr lvl="1">
              <a:spcAft>
                <a:spcPts val="600"/>
              </a:spcAft>
            </a:pPr>
            <a:r>
              <a:rPr lang="en-US" dirty="0" err="1" smtClean="0"/>
              <a:t>Bewaking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Performance monitoring</a:t>
            </a:r>
            <a:endParaRPr lang="en-US" dirty="0"/>
          </a:p>
          <a:p>
            <a:pPr lvl="1">
              <a:spcAft>
                <a:spcPts val="600"/>
              </a:spcAft>
            </a:pPr>
            <a:r>
              <a:rPr lang="en-US" dirty="0" smtClean="0"/>
              <a:t>Dashboard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Deployment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F1975D0-4CDF-4D09-95F0-9A5F7A6EC6D0}" type="datetime4">
              <a:rPr lang="nl-NL" sz="900" cap="all" smtClean="0">
                <a:solidFill>
                  <a:srgbClr val="009036"/>
                </a:solidFill>
              </a:rPr>
              <a:t>31 oktober 2017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smtClean="0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710" y="1086698"/>
            <a:ext cx="1850152" cy="155257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023" y="3491255"/>
            <a:ext cx="2295525" cy="199072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48" y="2256626"/>
            <a:ext cx="2627952" cy="13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4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Vragen?</a:t>
            </a:r>
            <a:endParaRPr lang="nl-NL" dirty="0"/>
          </a:p>
        </p:txBody>
      </p:sp>
      <p:sp>
        <p:nvSpPr>
          <p:cNvPr id="2" name="Tekstvak 1"/>
          <p:cNvSpPr txBox="1"/>
          <p:nvPr/>
        </p:nvSpPr>
        <p:spPr>
          <a:xfrm>
            <a:off x="634402" y="3851374"/>
            <a:ext cx="2730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Johannes Sim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johannes.sim@centric.eu</a:t>
            </a:r>
          </a:p>
          <a:p>
            <a:endParaRPr lang="nl-NL" sz="16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nl-NL" sz="1600" dirty="0" smtClean="0">
                <a:solidFill>
                  <a:schemeClr val="bg1"/>
                </a:solidFill>
                <a:latin typeface="Arial"/>
                <a:cs typeface="Arial"/>
              </a:rPr>
              <a:t>Renzo Veldkamp</a:t>
            </a:r>
          </a:p>
          <a:p>
            <a:r>
              <a:rPr lang="nl-NL" sz="1600" dirty="0" smtClean="0">
                <a:solidFill>
                  <a:schemeClr val="bg1"/>
                </a:solidFill>
                <a:latin typeface="Arial"/>
                <a:cs typeface="Arial"/>
              </a:rPr>
              <a:t>renzo.veldkamp@centric.eu</a:t>
            </a:r>
            <a:endParaRPr lang="nl-NL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2B54-89D2-4D0B-81B9-EBE704C6250E}" type="datetime4">
              <a:rPr lang="nl-NL" smtClean="0"/>
              <a:t>31 oktober 2017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Johannes Sim &amp;</a:t>
            </a:r>
          </a:p>
          <a:p>
            <a:r>
              <a:rPr lang="en-US" dirty="0" smtClean="0"/>
              <a:t>Renzo </a:t>
            </a:r>
            <a:r>
              <a:rPr lang="en-US" dirty="0" err="1" smtClean="0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121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7dad7ca3b37095ed9229a6a07226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75F035-B069-4F0E-ADC8-454931FDE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E0A3E1F-B2EC-4B36-9F71-3169FFDE4AE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On-screen Show (4:3)</PresentationFormat>
  <Paragraphs>107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Kantoorthema</vt:lpstr>
      <vt:lpstr>Microservices 101</vt:lpstr>
      <vt:lpstr>onderwerpen</vt:lpstr>
      <vt:lpstr>microservices-architectuur</vt:lpstr>
      <vt:lpstr>(Nieuwe) Mogelijkheden</vt:lpstr>
      <vt:lpstr>onderlinge communicatie</vt:lpstr>
      <vt:lpstr>Hosting</vt:lpstr>
      <vt:lpstr>Vragen?</vt:lpstr>
    </vt:vector>
  </TitlesOfParts>
  <Manager>Erik Joosten</Manager>
  <Company>Ambitions | Ambitions.nl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lastModifiedBy>Veldkamp, Renzo</cp:lastModifiedBy>
  <cp:revision>105</cp:revision>
  <dcterms:created xsi:type="dcterms:W3CDTF">2013-07-23T12:22:34Z</dcterms:created>
  <dcterms:modified xsi:type="dcterms:W3CDTF">2017-10-31T14:17:04Z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</Properties>
</file>