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5" r:id="rId6"/>
    <p:sldId id="259" r:id="rId7"/>
    <p:sldId id="266" r:id="rId8"/>
    <p:sldId id="270" r:id="rId9"/>
    <p:sldId id="274" r:id="rId10"/>
    <p:sldId id="267" r:id="rId11"/>
    <p:sldId id="268" r:id="rId12"/>
    <p:sldId id="269" r:id="rId13"/>
    <p:sldId id="271" r:id="rId14"/>
    <p:sldId id="272" r:id="rId15"/>
    <p:sldId id="263" r:id="rId16"/>
    <p:sldId id="273" r:id="rId17"/>
    <p:sldId id="264" r:id="rId1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279" autoAdjust="0"/>
  </p:normalViewPr>
  <p:slideViewPr>
    <p:cSldViewPr snapToGrid="0">
      <p:cViewPr varScale="1">
        <p:scale>
          <a:sx n="79" d="100"/>
          <a:sy n="79" d="100"/>
        </p:scale>
        <p:origin x="924" y="78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4/3/2017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Veel ‘losse</a:t>
            </a:r>
            <a:r>
              <a:rPr lang="en-US" baseline="0" dirty="0" smtClean="0"/>
              <a:t> stukjes applicatie’</a:t>
            </a:r>
            <a:r>
              <a:rPr lang="nl-NL" baseline="0" dirty="0" smtClean="0"/>
              <a:t> </a:t>
            </a:r>
            <a:r>
              <a:rPr lang="nl-NL" baseline="0" dirty="0" smtClean="0">
                <a:sym typeface="Wingdings" panose="05000000000000000000" pitchFamily="2" charset="2"/>
              </a:rPr>
              <a:t> pijn verschuift van bouw naar deployment en beheer</a:t>
            </a:r>
          </a:p>
          <a:p>
            <a:endParaRPr lang="nl-NL" baseline="0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API-management </a:t>
            </a:r>
            <a:r>
              <a:rPr lang="en-US" dirty="0" err="1" smtClean="0"/>
              <a:t>bijv</a:t>
            </a:r>
            <a:r>
              <a:rPr lang="en-US" dirty="0" smtClean="0"/>
              <a:t>. obv </a:t>
            </a:r>
            <a:r>
              <a:rPr lang="en-US" dirty="0" err="1" smtClean="0"/>
              <a:t>NuGet</a:t>
            </a:r>
            <a:r>
              <a:rPr lang="en-US" dirty="0" smtClean="0"/>
              <a:t>-packages</a:t>
            </a:r>
          </a:p>
          <a:p>
            <a:endParaRPr lang="en-US" dirty="0" smtClean="0"/>
          </a:p>
          <a:p>
            <a:r>
              <a:rPr lang="en-US" dirty="0" smtClean="0"/>
              <a:t>Latency </a:t>
            </a:r>
            <a:r>
              <a:rPr lang="en-US" dirty="0" err="1" smtClean="0"/>
              <a:t>a.g.v</a:t>
            </a:r>
            <a:r>
              <a:rPr lang="en-US" dirty="0" smtClean="0"/>
              <a:t>.</a:t>
            </a:r>
            <a:r>
              <a:rPr lang="en-US" baseline="0" dirty="0" smtClean="0"/>
              <a:t> inter-service communicatie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9797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0710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Martin Fowler </a:t>
            </a:r>
            <a:r>
              <a:rPr lang="en-US" dirty="0" smtClean="0">
                <a:sym typeface="Wingdings" panose="05000000000000000000" pitchFamily="2" charset="2"/>
              </a:rPr>
              <a:t> blogs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e.d.</a:t>
            </a:r>
            <a:endParaRPr lang="en-US" dirty="0" smtClean="0"/>
          </a:p>
          <a:p>
            <a:r>
              <a:rPr lang="en-US" dirty="0" smtClean="0"/>
              <a:t>Sam Newman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boek</a:t>
            </a:r>
            <a:endParaRPr lang="en-US" dirty="0" smtClean="0"/>
          </a:p>
          <a:p>
            <a:r>
              <a:rPr lang="en-US" dirty="0" smtClean="0"/>
              <a:t>Spotify,</a:t>
            </a:r>
            <a:r>
              <a:rPr lang="en-US" baseline="0" dirty="0" smtClean="0"/>
              <a:t> Netflix etc.</a:t>
            </a:r>
          </a:p>
          <a:p>
            <a:r>
              <a:rPr lang="en-US" baseline="0" dirty="0" smtClean="0"/>
              <a:t>Autotelex!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6535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4714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Monoliet vs. microservices</a:t>
            </a:r>
          </a:p>
          <a:p>
            <a:r>
              <a:rPr lang="en-US" dirty="0" smtClean="0"/>
              <a:t>Losse applicatiefuncties, kies de omvang</a:t>
            </a:r>
            <a:r>
              <a:rPr lang="en-US" baseline="0" dirty="0" smtClean="0"/>
              <a:t> verstandig!</a:t>
            </a:r>
            <a:endParaRPr lang="en-US" dirty="0" smtClean="0"/>
          </a:p>
          <a:p>
            <a:r>
              <a:rPr lang="en-US" dirty="0" smtClean="0"/>
              <a:t>Temporeel</a:t>
            </a:r>
            <a:r>
              <a:rPr lang="en-US" baseline="0" dirty="0" smtClean="0"/>
              <a:t> onafhankelijk van elkaar</a:t>
            </a:r>
          </a:p>
          <a:p>
            <a:r>
              <a:rPr lang="en-US" baseline="0" dirty="0" smtClean="0"/>
              <a:t>Inter-service communicatie obv REST of MQ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600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Verschillende OS-en, runtimes, DBMS’en</a:t>
            </a:r>
          </a:p>
          <a:p>
            <a:endParaRPr lang="en-US" dirty="0" smtClean="0"/>
          </a:p>
          <a:p>
            <a:r>
              <a:rPr lang="en-US" dirty="0" smtClean="0"/>
              <a:t>‘hot</a:t>
            </a:r>
            <a:r>
              <a:rPr lang="en-US" baseline="0" dirty="0" smtClean="0"/>
              <a:t> spots</a:t>
            </a:r>
            <a:r>
              <a:rPr lang="en-US" dirty="0" smtClean="0"/>
              <a:t>’ onafhankelijk van andere services </a:t>
            </a:r>
            <a:r>
              <a:rPr lang="en-US" baseline="0" dirty="0" smtClean="0"/>
              <a:t>met meerdere instances hosten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Vanwege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geïsoleerde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beperkte</a:t>
            </a:r>
            <a:r>
              <a:rPr lang="en-US" baseline="0" dirty="0" smtClean="0"/>
              <a:t> impact </a:t>
            </a:r>
            <a:r>
              <a:rPr lang="en-US" baseline="0" dirty="0" err="1" smtClean="0"/>
              <a:t>wordt</a:t>
            </a:r>
            <a:r>
              <a:rPr lang="en-US" baseline="0" dirty="0" smtClean="0"/>
              <a:t> de time-to-market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fixes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new features </a:t>
            </a:r>
            <a:r>
              <a:rPr lang="en-US" baseline="0" dirty="0" err="1" smtClean="0"/>
              <a:t>veel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korter</a:t>
            </a:r>
            <a:r>
              <a:rPr lang="en-US" baseline="0" dirty="0" smtClean="0"/>
              <a:t>!</a:t>
            </a:r>
          </a:p>
          <a:p>
            <a:r>
              <a:rPr lang="en-US" baseline="0" dirty="0" smtClean="0"/>
              <a:t>Met behulp van ‘rolling upgrades’ is een onderhoudsvenster voor low impact wijzigingen niet meer nodig </a:t>
            </a:r>
            <a:r>
              <a:rPr lang="en-US" baseline="0" dirty="0" smtClean="0">
                <a:sym typeface="Wingdings" panose="05000000000000000000" pitchFamily="2" charset="2"/>
              </a:rPr>
              <a:t> kleine bugfixes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031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Verschillende OS-en, runtimes, DBMS’en</a:t>
            </a:r>
          </a:p>
          <a:p>
            <a:endParaRPr lang="en-US" dirty="0" smtClean="0"/>
          </a:p>
          <a:p>
            <a:r>
              <a:rPr lang="en-US" dirty="0" smtClean="0"/>
              <a:t>‘hot</a:t>
            </a:r>
            <a:r>
              <a:rPr lang="en-US" baseline="0" dirty="0" smtClean="0"/>
              <a:t> spots</a:t>
            </a:r>
            <a:r>
              <a:rPr lang="en-US" dirty="0" smtClean="0"/>
              <a:t>’ onafhankelijk van andere services </a:t>
            </a:r>
            <a:r>
              <a:rPr lang="en-US" baseline="0" dirty="0" smtClean="0"/>
              <a:t>met meerdere instances hosten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Met behulp van ‘rolling upgrades’ is een onderhoudsvenster voor low impact wijzigingen niet meer nodig </a:t>
            </a:r>
            <a:r>
              <a:rPr lang="en-US" baseline="0" dirty="0" smtClean="0">
                <a:sym typeface="Wingdings" panose="05000000000000000000" pitchFamily="2" charset="2"/>
              </a:rPr>
              <a:t> kleine bugfixes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9517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Elke service is een black box voor een andere service. Hoe de API te ontsluiten? </a:t>
            </a:r>
            <a:r>
              <a:rPr lang="en-US" b="1" baseline="0" dirty="0" err="1" smtClean="0"/>
              <a:t>Versiebeheer</a:t>
            </a:r>
            <a:r>
              <a:rPr lang="en-US" b="1" baseline="0" dirty="0" smtClean="0"/>
              <a:t> (breaking changes), Service-discovery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Kies de omvang van de service praktisch</a:t>
            </a:r>
            <a:endParaRPr lang="nl-NL" dirty="0" smtClean="0"/>
          </a:p>
          <a:p>
            <a:r>
              <a:rPr lang="en-US" baseline="0" dirty="0" smtClean="0"/>
              <a:t>“Gegevens die samen wijzigen moet je bij elkaar houden” (Sander Hoogendoorn)</a:t>
            </a:r>
          </a:p>
          <a:p>
            <a:r>
              <a:rPr lang="en-US" baseline="0" dirty="0" smtClean="0"/>
              <a:t>De architectenrol wordt belangrijker </a:t>
            </a:r>
            <a:r>
              <a:rPr lang="en-US" baseline="0" dirty="0" smtClean="0">
                <a:sym typeface="Wingdings" panose="05000000000000000000" pitchFamily="2" charset="2"/>
              </a:rPr>
              <a:t> helikopterview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Losse solutions, om onafhankelijkheid</a:t>
            </a:r>
            <a:r>
              <a:rPr lang="en-US" baseline="0" dirty="0" smtClean="0"/>
              <a:t> van services (extra) te waarborgen. Pas op met eigen framework-libraries.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Gemakkelijker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a.g.v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beperkte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ge</a:t>
            </a:r>
            <a:r>
              <a:rPr lang="nl-NL" baseline="0" dirty="0" err="1" smtClean="0"/>
              <a:t>ïsoleerde</a:t>
            </a:r>
            <a:r>
              <a:rPr lang="nl-NL" baseline="0" dirty="0" smtClean="0"/>
              <a:t> functionaliteit, dus overzichtelijker en geen cross-</a:t>
            </a:r>
            <a:r>
              <a:rPr lang="nl-NL" baseline="0" dirty="0" err="1" smtClean="0"/>
              <a:t>functionality</a:t>
            </a:r>
            <a:r>
              <a:rPr lang="nl-NL" baseline="0" dirty="0" smtClean="0"/>
              <a:t> tests (die complex zijn)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9945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Handmatig deployen van tientallen</a:t>
            </a:r>
            <a:r>
              <a:rPr lang="en-US" baseline="0" dirty="0" smtClean="0"/>
              <a:t> applicaties is niet praktisch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TIP: Rolling updates </a:t>
            </a:r>
            <a:r>
              <a:rPr lang="en-US" baseline="0" dirty="0" err="1" smtClean="0"/>
              <a:t>verhogen</a:t>
            </a:r>
            <a:r>
              <a:rPr lang="en-US" baseline="0" dirty="0" smtClean="0"/>
              <a:t> de e2e-beschikbaarheid van de applicatie</a:t>
            </a:r>
          </a:p>
          <a:p>
            <a:endParaRPr lang="en-US" baseline="0" dirty="0" smtClean="0"/>
          </a:p>
          <a:p>
            <a:r>
              <a:rPr lang="nl-NL" dirty="0" smtClean="0"/>
              <a:t>Zorg ervoor dat een unieke deployment te herleiden is naar een </a:t>
            </a:r>
            <a:r>
              <a:rPr lang="nl-NL" dirty="0" err="1" smtClean="0"/>
              <a:t>work</a:t>
            </a:r>
            <a:r>
              <a:rPr lang="nl-NL" baseline="0" dirty="0" smtClean="0"/>
              <a:t> item/</a:t>
            </a:r>
            <a:r>
              <a:rPr lang="nl-NL" baseline="0" dirty="0" err="1" smtClean="0"/>
              <a:t>checking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commit</a:t>
            </a:r>
            <a:r>
              <a:rPr lang="nl-NL" baseline="0" dirty="0" smtClean="0"/>
              <a:t>)/</a:t>
            </a:r>
            <a:r>
              <a:rPr lang="nl-NL" baseline="0" dirty="0" err="1" smtClean="0"/>
              <a:t>build</a:t>
            </a:r>
            <a:r>
              <a:rPr lang="nl-NL" baseline="0" dirty="0" smtClean="0"/>
              <a:t>-referentie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5279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Source (Docker) of cloud </a:t>
            </a:r>
            <a:r>
              <a:rPr lang="en-US" dirty="0" smtClean="0"/>
              <a:t>(</a:t>
            </a:r>
            <a:r>
              <a:rPr lang="en-US" dirty="0" err="1" smtClean="0"/>
              <a:t>zoals</a:t>
            </a:r>
            <a:r>
              <a:rPr lang="en-US" baseline="0" dirty="0" smtClean="0"/>
              <a:t> Azure </a:t>
            </a:r>
            <a:r>
              <a:rPr lang="en-US" baseline="0" smtClean="0"/>
              <a:t>Service Fabric)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Bewaking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wel</a:t>
            </a:r>
            <a:r>
              <a:rPr lang="en-US" baseline="0" dirty="0" smtClean="0">
                <a:sym typeface="Wingdings" panose="05000000000000000000" pitchFamily="2" charset="2"/>
              </a:rPr>
              <a:t>/niet </a:t>
            </a:r>
            <a:r>
              <a:rPr lang="en-US" baseline="0" dirty="0" err="1" smtClean="0"/>
              <a:t>automatisch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herstarten</a:t>
            </a:r>
            <a:endParaRPr lang="en-US" dirty="0" smtClean="0"/>
          </a:p>
          <a:p>
            <a:r>
              <a:rPr lang="en-US" dirty="0" smtClean="0"/>
              <a:t>Performance monitoring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wel</a:t>
            </a:r>
            <a:r>
              <a:rPr lang="en-US" baseline="0" dirty="0" smtClean="0">
                <a:sym typeface="Wingdings" panose="05000000000000000000" pitchFamily="2" charset="2"/>
              </a:rPr>
              <a:t> / niet </a:t>
            </a:r>
            <a:r>
              <a:rPr lang="en-US" baseline="0" dirty="0" err="1" smtClean="0">
                <a:sym typeface="Wingdings" panose="05000000000000000000" pitchFamily="2" charset="2"/>
              </a:rPr>
              <a:t>automatisch</a:t>
            </a:r>
            <a:r>
              <a:rPr lang="en-US" baseline="0" dirty="0" smtClean="0">
                <a:sym typeface="Wingdings" panose="05000000000000000000" pitchFamily="2" charset="2"/>
              </a:rPr>
              <a:t> up/down-</a:t>
            </a:r>
            <a:r>
              <a:rPr lang="en-US" baseline="0" dirty="0" err="1" smtClean="0">
                <a:sym typeface="Wingdings" panose="05000000000000000000" pitchFamily="2" charset="2"/>
              </a:rPr>
              <a:t>s</a:t>
            </a:r>
            <a:r>
              <a:rPr lang="en-US" dirty="0" err="1" smtClean="0"/>
              <a:t>chalen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99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1A412FF7-9374-4C1C-BEE8-31C7C17EE7E5}" type="datetime4">
              <a:rPr lang="en-US" smtClean="0"/>
              <a:t>April 3, 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471E-200A-4E8E-B7FB-603501C481D6}" type="datetime4">
              <a:rPr lang="en-US" smtClean="0"/>
              <a:t>April 3,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3F23-8072-4E54-8D94-65F93EEDC04E}" type="datetime4">
              <a:rPr lang="en-US" smtClean="0"/>
              <a:t>April 3,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87D2-8E79-4234-8533-CA0B97945639}" type="datetime4">
              <a:rPr lang="en-US" smtClean="0"/>
              <a:t>April 3,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0934-2491-4668-9BEA-A51B1849BBA4}" type="datetime4">
              <a:rPr lang="en-US" smtClean="0"/>
              <a:t>April 3, 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A6CD-8C04-4440-B016-25F620771A70}" type="datetime4">
              <a:rPr lang="en-US" smtClean="0"/>
              <a:t>April 3,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6652-2F6F-4A13-A14C-8C2A14E1365A}" type="datetime4">
              <a:rPr lang="en-US" smtClean="0"/>
              <a:t>April 3,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77BB-CB72-43E0-AE24-BB44E9DFACA9}" type="datetime4">
              <a:rPr lang="en-US" smtClean="0"/>
              <a:t>April 3,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933F-3A2B-40F4-8F41-E114A6260391}" type="datetime4">
              <a:rPr lang="en-US" smtClean="0"/>
              <a:t>April 3,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F9DE-9268-48F1-8DA3-6A189657B252}" type="datetime4">
              <a:rPr lang="en-US" smtClean="0"/>
              <a:t>April 3,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C5F1-C8B1-408E-B0A1-8195E7037343}" type="datetime4">
              <a:rPr lang="en-US" smtClean="0"/>
              <a:t>April 3,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A758CC9-F3BB-45DE-83BA-B5C26CC24EF8}" type="datetime4">
              <a:rPr lang="en-US" smtClean="0"/>
              <a:t>April 3, 2017</a:t>
            </a:fld>
            <a:r>
              <a:rPr lang="en-US" smtClean="0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3" Type="http://schemas.openxmlformats.org/officeDocument/2006/relationships/hyperlink" Target="https://www.martinfowler.com/microservices/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hyperlink" Target="https://www.nginx.com/blog/microservices-at-netflix-architectural-best-practices/" TargetMode="External"/><Relationship Id="rId4" Type="http://schemas.openxmlformats.org/officeDocument/2006/relationships/hyperlink" Target="http://samnewman.io/books/building_microservices/" TargetMode="External"/><Relationship Id="rId9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(</a:t>
            </a:r>
            <a:r>
              <a:rPr lang="nl-NL" dirty="0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Movares</a:t>
            </a:r>
            <a:r>
              <a:rPr lang="en-US" dirty="0" smtClean="0"/>
              <a:t>)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Renzo </a:t>
            </a:r>
            <a:r>
              <a:rPr lang="en-US" dirty="0" err="1" smtClean="0"/>
              <a:t>veldkamp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60B2-EB9F-400B-9561-0B2E32A623CF}" type="datetime4">
              <a:rPr lang="en-US" smtClean="0"/>
              <a:t>April 3, 2017</a:t>
            </a:fld>
            <a:endParaRPr lang="nl-NL" dirty="0"/>
          </a:p>
        </p:txBody>
      </p:sp>
      <p:sp>
        <p:nvSpPr>
          <p:cNvPr id="2" name="Stroomdiagram: Voorbereiding 1"/>
          <p:cNvSpPr/>
          <p:nvPr/>
        </p:nvSpPr>
        <p:spPr>
          <a:xfrm>
            <a:off x="3879945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Stroomdiagram: Voorbereiding 5"/>
          <p:cNvSpPr/>
          <p:nvPr/>
        </p:nvSpPr>
        <p:spPr>
          <a:xfrm>
            <a:off x="6554231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Stroomdiagram: Voorbereiding 6"/>
          <p:cNvSpPr/>
          <p:nvPr/>
        </p:nvSpPr>
        <p:spPr>
          <a:xfrm>
            <a:off x="5217088" y="2968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Stroomdiagram: Voorbereiding 7"/>
          <p:cNvSpPr/>
          <p:nvPr/>
        </p:nvSpPr>
        <p:spPr>
          <a:xfrm>
            <a:off x="6554231" y="347570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troomdiagram: Voorbereiding 8"/>
          <p:cNvSpPr/>
          <p:nvPr/>
        </p:nvSpPr>
        <p:spPr>
          <a:xfrm>
            <a:off x="5217088" y="1952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Stroomdiagram: Voorbereiding 9"/>
          <p:cNvSpPr/>
          <p:nvPr/>
        </p:nvSpPr>
        <p:spPr>
          <a:xfrm>
            <a:off x="3879945" y="346505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troomdiagram: Voorbereiding 11"/>
          <p:cNvSpPr/>
          <p:nvPr/>
        </p:nvSpPr>
        <p:spPr>
          <a:xfrm>
            <a:off x="5217088" y="3984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83" y="2658557"/>
            <a:ext cx="1829841" cy="163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Containers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Docker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On-premise of cloud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Container management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Bewaking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Performance monitoring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 smtClean="0"/>
              <a:t>Dashboard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Deployment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724BDF99-50EE-485D-A7BB-B664E2F07507}" type="datetime4">
              <a:rPr lang="en-US" sz="900" cap="all" smtClean="0">
                <a:solidFill>
                  <a:srgbClr val="009036"/>
                </a:solidFill>
              </a:rPr>
              <a:t>April 3,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10" y="1086698"/>
            <a:ext cx="1850152" cy="155257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23" y="3491255"/>
            <a:ext cx="2295525" cy="19907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2256626"/>
            <a:ext cx="2627952" cy="1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nadelen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sz="2400" dirty="0" smtClean="0"/>
              <a:t>Met stip op no 1: </a:t>
            </a:r>
            <a:r>
              <a:rPr lang="nl-NL" sz="2400" b="1" dirty="0" smtClean="0"/>
              <a:t>API-management</a:t>
            </a:r>
            <a:endParaRPr lang="nl-NL" sz="2800" b="1" dirty="0" smtClean="0"/>
          </a:p>
          <a:p>
            <a:pPr>
              <a:spcAft>
                <a:spcPts val="600"/>
              </a:spcAft>
            </a:pPr>
            <a:r>
              <a:rPr lang="nl-NL" dirty="0" smtClean="0"/>
              <a:t>Architect wordt belangrijker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Meer deployments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Lastiger te beheren: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 smtClean="0"/>
              <a:t>logging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 smtClean="0"/>
              <a:t>capacity management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 smtClean="0"/>
              <a:t>foutanalyse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Configuratiebeheer wordt complexer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Meer </a:t>
            </a:r>
            <a:r>
              <a:rPr lang="nl-NL" dirty="0" err="1" smtClean="0"/>
              <a:t>latency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3C15E77B-ECF4-4910-AA3D-9421E265874F}" type="datetime4">
              <a:rPr lang="en-US" sz="900" cap="all" smtClean="0">
                <a:solidFill>
                  <a:srgbClr val="009036"/>
                </a:solidFill>
              </a:rPr>
              <a:t>April 3,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Stroomdiagram: Voorbereiding 5"/>
          <p:cNvSpPr/>
          <p:nvPr/>
        </p:nvSpPr>
        <p:spPr>
          <a:xfrm>
            <a:off x="7227065" y="1795749"/>
            <a:ext cx="749147" cy="727114"/>
          </a:xfrm>
          <a:prstGeom prst="flowChartPrepa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Stroomdiagram: Voorbereiding 6"/>
          <p:cNvSpPr/>
          <p:nvPr/>
        </p:nvSpPr>
        <p:spPr>
          <a:xfrm>
            <a:off x="6180462" y="2787267"/>
            <a:ext cx="749147" cy="727114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7"/>
          <p:cNvSpPr/>
          <p:nvPr/>
        </p:nvSpPr>
        <p:spPr>
          <a:xfrm>
            <a:off x="7660550" y="3242922"/>
            <a:ext cx="749147" cy="727114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PIJL-LINKS en -RECHTS 8"/>
          <p:cNvSpPr/>
          <p:nvPr/>
        </p:nvSpPr>
        <p:spPr>
          <a:xfrm rot="19031355">
            <a:off x="6816256" y="2554259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PIJL-LINKS en -RECHTS 9"/>
          <p:cNvSpPr/>
          <p:nvPr/>
        </p:nvSpPr>
        <p:spPr>
          <a:xfrm rot="3955412">
            <a:off x="7591785" y="2756199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-LINKS en -RECHTS 10"/>
          <p:cNvSpPr/>
          <p:nvPr/>
        </p:nvSpPr>
        <p:spPr>
          <a:xfrm rot="1042610">
            <a:off x="7009399" y="3353311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47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  <p:sp>
        <p:nvSpPr>
          <p:cNvPr id="2" name="Tekstvak 1"/>
          <p:cNvSpPr txBox="1"/>
          <p:nvPr/>
        </p:nvSpPr>
        <p:spPr>
          <a:xfrm>
            <a:off x="613416" y="4619191"/>
            <a:ext cx="273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smtClean="0">
                <a:solidFill>
                  <a:schemeClr val="bg1"/>
                </a:solidFill>
                <a:latin typeface="Arial"/>
                <a:cs typeface="Arial"/>
              </a:rPr>
              <a:t>Renzo Veldkamp</a:t>
            </a:r>
          </a:p>
          <a:p>
            <a:r>
              <a:rPr lang="nl-NL" sz="1600" dirty="0" smtClean="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  <a:endParaRPr lang="nl-NL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7A08-5E96-4F28-AE74-D7FCD401F07B}" type="datetime4">
              <a:rPr lang="en-US" smtClean="0"/>
              <a:t>April 3, 2017</a:t>
            </a:fld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70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Geschikt voor </a:t>
            </a:r>
            <a:r>
              <a:rPr lang="nl-NL" dirty="0" err="1"/>
              <a:t>Movares</a:t>
            </a:r>
            <a:r>
              <a:rPr lang="nl-NL" dirty="0"/>
              <a:t>?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1AC3-28AE-4F1F-AFBB-66F24763B54A}" type="datetime4">
              <a:rPr lang="en-US" smtClean="0"/>
              <a:t>April 3, 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11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referenties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>
                <a:hlinkClick r:id="rId3"/>
              </a:rPr>
              <a:t>Martin </a:t>
            </a:r>
            <a:r>
              <a:rPr lang="nl-NL" dirty="0" err="1" smtClean="0">
                <a:hlinkClick r:id="rId3"/>
              </a:rPr>
              <a:t>Fowler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smtClean="0">
                <a:hlinkClick r:id="rId4"/>
              </a:rPr>
              <a:t>Sam </a:t>
            </a:r>
            <a:r>
              <a:rPr lang="nl-NL" dirty="0" err="1" smtClean="0">
                <a:hlinkClick r:id="rId4"/>
              </a:rPr>
              <a:t>Newman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err="1" smtClean="0">
                <a:hlinkClick r:id="rId5"/>
              </a:rPr>
              <a:t>Netflix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err="1" smtClean="0"/>
              <a:t>Spotify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769EE6F-1A4D-45A6-B25A-41E069B8B9E5}" type="datetime4">
              <a:rPr lang="en-US" sz="900" cap="all" smtClean="0">
                <a:solidFill>
                  <a:srgbClr val="009036"/>
                </a:solidFill>
              </a:rPr>
              <a:t>April 3,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102" y="3915733"/>
            <a:ext cx="3133725" cy="145732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0" y="3454984"/>
            <a:ext cx="1857375" cy="18573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51" y="1364339"/>
            <a:ext cx="1714500" cy="22479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44" y="1364339"/>
            <a:ext cx="1789430" cy="179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Afstemming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Verwachtingen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Voorbereide onderwerpen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DA1B2E99-6950-47E5-A036-45FC97C78A35}" type="datetime4">
              <a:rPr lang="en-US" sz="900" cap="all" smtClean="0">
                <a:solidFill>
                  <a:srgbClr val="009036"/>
                </a:solidFill>
              </a:rPr>
              <a:t>April 3,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Renzo 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4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 smtClean="0"/>
              <a:t>onderwerpen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8486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smtClean="0"/>
              <a:t>Microservices architectuur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Mogelijkheden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Gevolgen voor:</a:t>
            </a:r>
          </a:p>
          <a:p>
            <a:pPr lvl="1">
              <a:spcAft>
                <a:spcPts val="600"/>
              </a:spcAft>
            </a:pPr>
            <a:r>
              <a:rPr lang="nl-NL" dirty="0" smtClean="0"/>
              <a:t>bouw</a:t>
            </a:r>
          </a:p>
          <a:p>
            <a:pPr lvl="1">
              <a:spcAft>
                <a:spcPts val="600"/>
              </a:spcAft>
            </a:pPr>
            <a:r>
              <a:rPr lang="nl-NL" dirty="0" smtClean="0"/>
              <a:t>deployment</a:t>
            </a:r>
          </a:p>
          <a:p>
            <a:pPr lvl="1">
              <a:spcAft>
                <a:spcPts val="600"/>
              </a:spcAft>
            </a:pPr>
            <a:r>
              <a:rPr lang="nl-NL" dirty="0"/>
              <a:t>beheer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smtClean="0"/>
              <a:t>Hosting 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Nadelen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Vragen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Geschikt voor </a:t>
            </a:r>
            <a:r>
              <a:rPr lang="nl-NL" dirty="0" err="1" smtClean="0"/>
              <a:t>Movares</a:t>
            </a:r>
            <a:r>
              <a:rPr lang="nl-NL" dirty="0" smtClean="0"/>
              <a:t>?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Referenties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DD580FB-3856-4FA9-B6A3-AA04EB6991CB}" type="datetime4">
              <a:rPr lang="en-US" sz="900" cap="all" smtClean="0">
                <a:solidFill>
                  <a:srgbClr val="009036"/>
                </a:solidFill>
              </a:rPr>
              <a:t>April 3,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51" y="2214390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troomdiagram: Proces 33"/>
          <p:cNvSpPr/>
          <p:nvPr/>
        </p:nvSpPr>
        <p:spPr>
          <a:xfrm>
            <a:off x="4035742" y="2186673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4035742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6" name="Rechthoek 35"/>
          <p:cNvSpPr/>
          <p:nvPr/>
        </p:nvSpPr>
        <p:spPr>
          <a:xfrm>
            <a:off x="4035741" y="3674376"/>
            <a:ext cx="130683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9" name="Tekstvak 38"/>
          <p:cNvSpPr txBox="1"/>
          <p:nvPr/>
        </p:nvSpPr>
        <p:spPr>
          <a:xfrm>
            <a:off x="4162425" y="1709306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facturatie</a:t>
            </a:r>
            <a:endParaRPr lang="nl-NL" dirty="0"/>
          </a:p>
        </p:txBody>
      </p:sp>
      <p:sp>
        <p:nvSpPr>
          <p:cNvPr id="49" name="Stroomdiagram: Proces 48"/>
          <p:cNvSpPr/>
          <p:nvPr/>
        </p:nvSpPr>
        <p:spPr>
          <a:xfrm>
            <a:off x="3603782" y="3809812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50" name="Rechthoek 49"/>
          <p:cNvSpPr/>
          <p:nvPr/>
        </p:nvSpPr>
        <p:spPr>
          <a:xfrm>
            <a:off x="3603782" y="4535515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51" name="Rechthoek 50"/>
          <p:cNvSpPr/>
          <p:nvPr/>
        </p:nvSpPr>
        <p:spPr>
          <a:xfrm>
            <a:off x="3603781" y="5297515"/>
            <a:ext cx="1289074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52" name="Tekstvak 51"/>
          <p:cNvSpPr txBox="1"/>
          <p:nvPr/>
        </p:nvSpPr>
        <p:spPr>
          <a:xfrm>
            <a:off x="4923790" y="5689916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facturatie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467411"/>
          </a:xfrm>
        </p:spPr>
        <p:txBody>
          <a:bodyPr/>
          <a:lstStyle/>
          <a:p>
            <a:r>
              <a:rPr lang="nl-NL" dirty="0" smtClean="0"/>
              <a:t>microservices architectuur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6BDC1589-3D0C-4666-94FF-8A97CEBC2554}" type="datetime4">
              <a:rPr lang="en-US" sz="900" cap="all" smtClean="0">
                <a:solidFill>
                  <a:srgbClr val="009036"/>
                </a:solidFill>
              </a:rPr>
              <a:t>April 3,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5" name="Stroomdiagram: Proces 24"/>
          <p:cNvSpPr/>
          <p:nvPr/>
        </p:nvSpPr>
        <p:spPr>
          <a:xfrm>
            <a:off x="5334815" y="2186673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5334815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5339736" y="3674376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28" name="Stroomdiagram: Proces 27"/>
          <p:cNvSpPr/>
          <p:nvPr/>
        </p:nvSpPr>
        <p:spPr>
          <a:xfrm>
            <a:off x="2740342" y="2186673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29" name="Rechthoek 28"/>
          <p:cNvSpPr/>
          <p:nvPr/>
        </p:nvSpPr>
        <p:spPr>
          <a:xfrm>
            <a:off x="2740342" y="291338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2745263" y="3675380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1" name="Stroomdiagram: Proces 30"/>
          <p:cNvSpPr/>
          <p:nvPr/>
        </p:nvSpPr>
        <p:spPr>
          <a:xfrm>
            <a:off x="1452107" y="2188515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32" name="Rechthoek 31"/>
          <p:cNvSpPr/>
          <p:nvPr/>
        </p:nvSpPr>
        <p:spPr>
          <a:xfrm>
            <a:off x="145210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3" name="Rechthoek 32"/>
          <p:cNvSpPr/>
          <p:nvPr/>
        </p:nvSpPr>
        <p:spPr>
          <a:xfrm>
            <a:off x="1448434" y="3676218"/>
            <a:ext cx="1297825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7" name="Tekstvak 36"/>
          <p:cNvSpPr txBox="1"/>
          <p:nvPr/>
        </p:nvSpPr>
        <p:spPr>
          <a:xfrm>
            <a:off x="1245415" y="170930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klantgegevens</a:t>
            </a:r>
            <a:endParaRPr lang="nl-NL" dirty="0"/>
          </a:p>
        </p:txBody>
      </p:sp>
      <p:sp>
        <p:nvSpPr>
          <p:cNvPr id="38" name="Tekstvak 37"/>
          <p:cNvSpPr txBox="1"/>
          <p:nvPr/>
        </p:nvSpPr>
        <p:spPr>
          <a:xfrm>
            <a:off x="2979039" y="1710868"/>
            <a:ext cx="82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inkoop</a:t>
            </a:r>
          </a:p>
        </p:txBody>
      </p:sp>
      <p:sp>
        <p:nvSpPr>
          <p:cNvPr id="40" name="Tekstvak 39"/>
          <p:cNvSpPr txBox="1"/>
          <p:nvPr/>
        </p:nvSpPr>
        <p:spPr>
          <a:xfrm>
            <a:off x="5441060" y="1710868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logistiek</a:t>
            </a:r>
          </a:p>
        </p:txBody>
      </p:sp>
      <p:sp>
        <p:nvSpPr>
          <p:cNvPr id="41" name="Stroomdiagram: Proces 40"/>
          <p:cNvSpPr/>
          <p:nvPr/>
        </p:nvSpPr>
        <p:spPr>
          <a:xfrm>
            <a:off x="773927" y="2188515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42" name="Rechthoek 41"/>
          <p:cNvSpPr/>
          <p:nvPr/>
        </p:nvSpPr>
        <p:spPr>
          <a:xfrm>
            <a:off x="77392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43" name="Rechthoek 42"/>
          <p:cNvSpPr/>
          <p:nvPr/>
        </p:nvSpPr>
        <p:spPr>
          <a:xfrm>
            <a:off x="774700" y="3676218"/>
            <a:ext cx="1293379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44" name="Tekstvak 43"/>
          <p:cNvSpPr txBox="1"/>
          <p:nvPr/>
        </p:nvSpPr>
        <p:spPr>
          <a:xfrm>
            <a:off x="567235" y="170930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klantgegevens</a:t>
            </a:r>
            <a:endParaRPr lang="nl-NL" dirty="0"/>
          </a:p>
        </p:txBody>
      </p:sp>
      <p:sp>
        <p:nvSpPr>
          <p:cNvPr id="45" name="Stroomdiagram: Proces 44"/>
          <p:cNvSpPr/>
          <p:nvPr/>
        </p:nvSpPr>
        <p:spPr>
          <a:xfrm>
            <a:off x="2741748" y="909650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47" name="Rechthoek 46"/>
          <p:cNvSpPr/>
          <p:nvPr/>
        </p:nvSpPr>
        <p:spPr>
          <a:xfrm>
            <a:off x="2746669" y="2392007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4082050" y="799971"/>
            <a:ext cx="82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inkoop</a:t>
            </a:r>
            <a:endParaRPr lang="nl-NL" dirty="0"/>
          </a:p>
        </p:txBody>
      </p:sp>
      <p:sp>
        <p:nvSpPr>
          <p:cNvPr id="53" name="Stroomdiagram: Proces 52"/>
          <p:cNvSpPr/>
          <p:nvPr/>
        </p:nvSpPr>
        <p:spPr>
          <a:xfrm>
            <a:off x="6828335" y="2943327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54" name="Rechthoek 53"/>
          <p:cNvSpPr/>
          <p:nvPr/>
        </p:nvSpPr>
        <p:spPr>
          <a:xfrm>
            <a:off x="6828335" y="366903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55" name="Rechthoek 54"/>
          <p:cNvSpPr/>
          <p:nvPr/>
        </p:nvSpPr>
        <p:spPr>
          <a:xfrm>
            <a:off x="6828336" y="4431030"/>
            <a:ext cx="1294152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56" name="Tekstvak 55"/>
          <p:cNvSpPr txBox="1"/>
          <p:nvPr/>
        </p:nvSpPr>
        <p:spPr>
          <a:xfrm>
            <a:off x="6934580" y="2467522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logistiek</a:t>
            </a:r>
            <a:endParaRPr lang="nl-NL" dirty="0"/>
          </a:p>
        </p:txBody>
      </p:sp>
      <p:cxnSp>
        <p:nvCxnSpPr>
          <p:cNvPr id="58" name="Rechte verbindingslijn met pijl 57"/>
          <p:cNvCxnSpPr>
            <a:stCxn id="42" idx="3"/>
            <a:endCxn id="50" idx="1"/>
          </p:cNvCxnSpPr>
          <p:nvPr/>
        </p:nvCxnSpPr>
        <p:spPr>
          <a:xfrm>
            <a:off x="2065835" y="3295218"/>
            <a:ext cx="1537947" cy="162129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42" idx="3"/>
            <a:endCxn id="54" idx="1"/>
          </p:cNvCxnSpPr>
          <p:nvPr/>
        </p:nvCxnSpPr>
        <p:spPr>
          <a:xfrm>
            <a:off x="2065835" y="3295218"/>
            <a:ext cx="4762500" cy="7548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>
            <a:stCxn id="46" idx="3"/>
            <a:endCxn id="54" idx="1"/>
          </p:cNvCxnSpPr>
          <p:nvPr/>
        </p:nvCxnSpPr>
        <p:spPr>
          <a:xfrm>
            <a:off x="4033656" y="2011007"/>
            <a:ext cx="2794679" cy="203902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/>
          <p:cNvCxnSpPr>
            <a:stCxn id="50" idx="3"/>
            <a:endCxn id="54" idx="1"/>
          </p:cNvCxnSpPr>
          <p:nvPr/>
        </p:nvCxnSpPr>
        <p:spPr>
          <a:xfrm flipV="1">
            <a:off x="4895690" y="4050030"/>
            <a:ext cx="1932645" cy="86648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>
            <a:stCxn id="42" idx="3"/>
            <a:endCxn id="46" idx="1"/>
          </p:cNvCxnSpPr>
          <p:nvPr/>
        </p:nvCxnSpPr>
        <p:spPr>
          <a:xfrm flipV="1">
            <a:off x="2065835" y="2011007"/>
            <a:ext cx="675913" cy="12842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hoek 45"/>
          <p:cNvSpPr/>
          <p:nvPr/>
        </p:nvSpPr>
        <p:spPr>
          <a:xfrm>
            <a:off x="2741748" y="1630007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3429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9" grpId="0"/>
      <p:bldP spid="49" grpId="0" animBg="1"/>
      <p:bldP spid="50" grpId="0" animBg="1"/>
      <p:bldP spid="51" grpId="0" animBg="1"/>
      <p:bldP spid="5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38" grpId="0"/>
      <p:bldP spid="40" grpId="0"/>
      <p:bldP spid="41" grpId="0" animBg="1"/>
      <p:bldP spid="42" grpId="0" animBg="1"/>
      <p:bldP spid="43" grpId="0" animBg="1"/>
      <p:bldP spid="44" grpId="0"/>
      <p:bldP spid="45" grpId="0" animBg="1"/>
      <p:bldP spid="47" grpId="0" animBg="1"/>
      <p:bldP spid="48" grpId="0"/>
      <p:bldP spid="53" grpId="0" animBg="1"/>
      <p:bldP spid="54" grpId="0" animBg="1"/>
      <p:bldP spid="55" grpId="0" animBg="1"/>
      <p:bldP spid="56" grpId="0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68" y="1301370"/>
            <a:ext cx="3937592" cy="46358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smtClean="0"/>
              <a:t>Technologie per service vrij te kiezen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Losse functies nu schaalbaar</a:t>
            </a:r>
          </a:p>
          <a:p>
            <a:pPr>
              <a:spcAft>
                <a:spcPts val="600"/>
              </a:spcAft>
            </a:pPr>
            <a:r>
              <a:rPr lang="nl-NL" dirty="0" err="1" smtClean="0"/>
              <a:t>Bugfixes</a:t>
            </a:r>
            <a:r>
              <a:rPr lang="nl-NL" dirty="0" smtClean="0"/>
              <a:t> en nieuwe features sneller live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Onderhoud gedurende openstelling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2A1F4775-388C-4D1C-BC93-32B161900F08}" type="datetime4">
              <a:rPr lang="en-US" sz="900" cap="all" smtClean="0">
                <a:solidFill>
                  <a:srgbClr val="009036"/>
                </a:solidFill>
              </a:rPr>
              <a:t>April 3,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9473" y="387751"/>
            <a:ext cx="3938587" cy="698500"/>
          </a:xfrm>
        </p:spPr>
        <p:txBody>
          <a:bodyPr/>
          <a:lstStyle/>
          <a:p>
            <a:r>
              <a:rPr lang="nl-NL" dirty="0" smtClean="0"/>
              <a:t>Mogelijkheden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76" y="472695"/>
            <a:ext cx="1219200" cy="165735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13" y="2576485"/>
            <a:ext cx="1933575" cy="15525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13" y="472695"/>
            <a:ext cx="1790700" cy="17145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750" y="4545697"/>
            <a:ext cx="2823164" cy="8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Mogelijkheden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smtClean="0"/>
              <a:t>Communicatie via REST</a:t>
            </a:r>
          </a:p>
          <a:p>
            <a:pPr>
              <a:spcAft>
                <a:spcPts val="600"/>
              </a:spcAft>
            </a:pPr>
            <a:r>
              <a:rPr lang="nl-NL" dirty="0"/>
              <a:t>Communicatie via </a:t>
            </a:r>
            <a:r>
              <a:rPr lang="nl-NL" dirty="0" smtClean="0"/>
              <a:t>een bus</a:t>
            </a:r>
            <a:endParaRPr lang="nl-NL" dirty="0"/>
          </a:p>
          <a:p>
            <a:pPr>
              <a:spcAft>
                <a:spcPts val="600"/>
              </a:spcAft>
            </a:pPr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D3B61BA1-759B-4EAE-8C18-8C324A894D7B}" type="datetime4">
              <a:rPr lang="en-US" sz="900" cap="all" smtClean="0">
                <a:solidFill>
                  <a:srgbClr val="009036"/>
                </a:solidFill>
              </a:rPr>
              <a:t>April 3,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95" y="3074426"/>
            <a:ext cx="1589356" cy="158935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423" y="3062687"/>
            <a:ext cx="1495895" cy="1625972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8" y="4227713"/>
            <a:ext cx="1640363" cy="1640363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8" y="3114545"/>
            <a:ext cx="3465473" cy="790371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5129800"/>
            <a:ext cx="2667000" cy="504825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97" y="4227713"/>
            <a:ext cx="1597605" cy="15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Gevolgen voor bouw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API-management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(Technisch) ontwerp</a:t>
            </a:r>
          </a:p>
          <a:p>
            <a:pPr>
              <a:spcAft>
                <a:spcPts val="600"/>
              </a:spcAft>
            </a:pPr>
            <a:r>
              <a:rPr lang="nl-NL" dirty="0"/>
              <a:t>Source </a:t>
            </a:r>
            <a:r>
              <a:rPr lang="nl-NL" dirty="0" smtClean="0"/>
              <a:t>control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Gemakkelijker </a:t>
            </a:r>
            <a:r>
              <a:rPr lang="nl-NL" dirty="0" err="1" smtClean="0"/>
              <a:t>testbaar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C13F8BF3-8731-41C3-B7C1-B9CDBD2067AF}" type="datetime4">
              <a:rPr lang="en-US" sz="900" cap="all" smtClean="0">
                <a:solidFill>
                  <a:srgbClr val="009036"/>
                </a:solidFill>
              </a:rPr>
              <a:t>April 3,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Renzo 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Gevolgen voor deployment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Zoveel mogelijk geautomatiseerde deployment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‘Rolling updates’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Traceerbaarheid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F6EEF2B-C31E-4BEC-89D3-813EC38AEB1D}" type="datetime4">
              <a:rPr lang="en-US" sz="900" cap="all" smtClean="0">
                <a:solidFill>
                  <a:srgbClr val="009036"/>
                </a:solidFill>
              </a:rPr>
              <a:t>April 3,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85"/>
          <a:stretch/>
        </p:blipFill>
        <p:spPr>
          <a:xfrm>
            <a:off x="826265" y="3125997"/>
            <a:ext cx="5328396" cy="243803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20" y="2072646"/>
            <a:ext cx="3057267" cy="5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Gevolgen voor beheer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smtClean="0"/>
              <a:t>Bewaking</a:t>
            </a:r>
          </a:p>
          <a:p>
            <a:pPr>
              <a:spcAft>
                <a:spcPts val="600"/>
              </a:spcAft>
            </a:pPr>
            <a:r>
              <a:rPr lang="nl-NL" dirty="0" err="1" smtClean="0"/>
              <a:t>Logging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nl-NL" dirty="0" smtClean="0"/>
              <a:t>Foutopsporing</a:t>
            </a:r>
          </a:p>
          <a:p>
            <a:pPr>
              <a:spcAft>
                <a:spcPts val="600"/>
              </a:spcAft>
            </a:pPr>
            <a:r>
              <a:rPr lang="nl-NL" dirty="0" err="1" smtClean="0"/>
              <a:t>Capacity</a:t>
            </a:r>
            <a:r>
              <a:rPr lang="nl-NL" dirty="0" smtClean="0"/>
              <a:t> management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Extra component voor communicatie (eventueel)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5469F531-2CB9-41FE-9712-F957738FE65B}" type="datetime4">
              <a:rPr lang="en-US" sz="900" cap="all" smtClean="0">
                <a:solidFill>
                  <a:srgbClr val="009036"/>
                </a:solidFill>
              </a:rPr>
              <a:t>April 3,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Renzo 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0A3E1F-B2EC-4B36-9F71-3169FFDE4AE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Office PowerPoint</Application>
  <PresentationFormat>Diavoorstelling (4:3)</PresentationFormat>
  <Paragraphs>183</Paragraphs>
  <Slides>14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Kantoorthema</vt:lpstr>
      <vt:lpstr>microservices (en Movares)</vt:lpstr>
      <vt:lpstr>Afstemming</vt:lpstr>
      <vt:lpstr>onderwerpen</vt:lpstr>
      <vt:lpstr>microservices architectuur</vt:lpstr>
      <vt:lpstr>Mogelijkheden</vt:lpstr>
      <vt:lpstr>Mogelijkheden</vt:lpstr>
      <vt:lpstr>Gevolgen voor bouw</vt:lpstr>
      <vt:lpstr>Gevolgen voor deployment </vt:lpstr>
      <vt:lpstr>Gevolgen voor beheer  </vt:lpstr>
      <vt:lpstr>Hosting</vt:lpstr>
      <vt:lpstr>nadelen</vt:lpstr>
      <vt:lpstr>Vragen?</vt:lpstr>
      <vt:lpstr>Geschikt voor Movares? </vt:lpstr>
      <vt:lpstr>referenties</vt:lpstr>
    </vt:vector>
  </TitlesOfParts>
  <Manager>Erik Joosten</Manager>
  <Company>Ambitions | Ambitions.nl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74</cp:revision>
  <dcterms:created xsi:type="dcterms:W3CDTF">2013-07-23T12:22:34Z</dcterms:created>
  <dcterms:modified xsi:type="dcterms:W3CDTF">2017-04-03T16:07:16Z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