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0"/>
  </p:notesMasterIdLst>
  <p:handoutMasterIdLst>
    <p:handoutMasterId r:id="rId101"/>
  </p:handoutMasterIdLst>
  <p:sldIdLst>
    <p:sldId id="257" r:id="rId5"/>
    <p:sldId id="387" r:id="rId6"/>
    <p:sldId id="419" r:id="rId7"/>
    <p:sldId id="259" r:id="rId8"/>
    <p:sldId id="365" r:id="rId9"/>
    <p:sldId id="469" r:id="rId10"/>
    <p:sldId id="471" r:id="rId11"/>
    <p:sldId id="428" r:id="rId12"/>
    <p:sldId id="475" r:id="rId13"/>
    <p:sldId id="480" r:id="rId14"/>
    <p:sldId id="477" r:id="rId15"/>
    <p:sldId id="492" r:id="rId16"/>
    <p:sldId id="478" r:id="rId17"/>
    <p:sldId id="382" r:id="rId18"/>
    <p:sldId id="472" r:id="rId19"/>
    <p:sldId id="474" r:id="rId20"/>
    <p:sldId id="473" r:id="rId21"/>
    <p:sldId id="406" r:id="rId22"/>
    <p:sldId id="380" r:id="rId23"/>
    <p:sldId id="493" r:id="rId24"/>
    <p:sldId id="434" r:id="rId25"/>
    <p:sldId id="437" r:id="rId26"/>
    <p:sldId id="481" r:id="rId27"/>
    <p:sldId id="436" r:id="rId28"/>
    <p:sldId id="379" r:id="rId29"/>
    <p:sldId id="421" r:id="rId30"/>
    <p:sldId id="422" r:id="rId31"/>
    <p:sldId id="424" r:id="rId32"/>
    <p:sldId id="425" r:id="rId33"/>
    <p:sldId id="426" r:id="rId34"/>
    <p:sldId id="442" r:id="rId35"/>
    <p:sldId id="443" r:id="rId36"/>
    <p:sldId id="445" r:id="rId37"/>
    <p:sldId id="369" r:id="rId38"/>
    <p:sldId id="479" r:id="rId39"/>
    <p:sldId id="447" r:id="rId40"/>
    <p:sldId id="383" r:id="rId41"/>
    <p:sldId id="429" r:id="rId42"/>
    <p:sldId id="430" r:id="rId43"/>
    <p:sldId id="431" r:id="rId44"/>
    <p:sldId id="432" r:id="rId45"/>
    <p:sldId id="439" r:id="rId46"/>
    <p:sldId id="433" r:id="rId47"/>
    <p:sldId id="372" r:id="rId48"/>
    <p:sldId id="371" r:id="rId49"/>
    <p:sldId id="476" r:id="rId50"/>
    <p:sldId id="374" r:id="rId51"/>
    <p:sldId id="448" r:id="rId52"/>
    <p:sldId id="375" r:id="rId53"/>
    <p:sldId id="449" r:id="rId54"/>
    <p:sldId id="460" r:id="rId55"/>
    <p:sldId id="459" r:id="rId56"/>
    <p:sldId id="407" r:id="rId57"/>
    <p:sldId id="451" r:id="rId58"/>
    <p:sldId id="450" r:id="rId59"/>
    <p:sldId id="453" r:id="rId60"/>
    <p:sldId id="452" r:id="rId61"/>
    <p:sldId id="454" r:id="rId62"/>
    <p:sldId id="457" r:id="rId63"/>
    <p:sldId id="456" r:id="rId64"/>
    <p:sldId id="455" r:id="rId65"/>
    <p:sldId id="468" r:id="rId66"/>
    <p:sldId id="409" r:id="rId67"/>
    <p:sldId id="461" r:id="rId68"/>
    <p:sldId id="464" r:id="rId69"/>
    <p:sldId id="463" r:id="rId70"/>
    <p:sldId id="410" r:id="rId71"/>
    <p:sldId id="462" r:id="rId72"/>
    <p:sldId id="482" r:id="rId73"/>
    <p:sldId id="412" r:id="rId74"/>
    <p:sldId id="408" r:id="rId75"/>
    <p:sldId id="465" r:id="rId76"/>
    <p:sldId id="466" r:id="rId77"/>
    <p:sldId id="441" r:id="rId78"/>
    <p:sldId id="470" r:id="rId79"/>
    <p:sldId id="413" r:id="rId80"/>
    <p:sldId id="487" r:id="rId81"/>
    <p:sldId id="489" r:id="rId82"/>
    <p:sldId id="485" r:id="rId83"/>
    <p:sldId id="467" r:id="rId84"/>
    <p:sldId id="488" r:id="rId85"/>
    <p:sldId id="415" r:id="rId86"/>
    <p:sldId id="491" r:id="rId87"/>
    <p:sldId id="438" r:id="rId88"/>
    <p:sldId id="484" r:id="rId89"/>
    <p:sldId id="490" r:id="rId90"/>
    <p:sldId id="386" r:id="rId91"/>
    <p:sldId id="385" r:id="rId92"/>
    <p:sldId id="345" r:id="rId93"/>
    <p:sldId id="349" r:id="rId94"/>
    <p:sldId id="360" r:id="rId95"/>
    <p:sldId id="361" r:id="rId96"/>
    <p:sldId id="350" r:id="rId97"/>
    <p:sldId id="352" r:id="rId98"/>
    <p:sldId id="351" r:id="rId9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 userDrawn="1">
          <p15:clr>
            <a:srgbClr val="A4A3A4"/>
          </p15:clr>
        </p15:guide>
        <p15:guide id="2" orient="horz" pos="298" userDrawn="1">
          <p15:clr>
            <a:srgbClr val="A4A3A4"/>
          </p15:clr>
        </p15:guide>
        <p15:guide id="3" orient="horz" pos="881" userDrawn="1">
          <p15:clr>
            <a:srgbClr val="A4A3A4"/>
          </p15:clr>
        </p15:guide>
        <p15:guide id="4" pos="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76633" autoAdjust="0"/>
  </p:normalViewPr>
  <p:slideViewPr>
    <p:cSldViewPr snapToGrid="0">
      <p:cViewPr varScale="1">
        <p:scale>
          <a:sx n="70" d="100"/>
          <a:sy n="70" d="100"/>
        </p:scale>
        <p:origin x="1974" y="78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-4708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6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9/25/2017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kerhost01.westeurope.cloudapp.azure.com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Goedeavond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smtClean="0"/>
              <a:t>Mijn</a:t>
            </a:r>
            <a:r>
              <a:rPr lang="nl-NL" baseline="0" dirty="0" smtClean="0"/>
              <a:t> naam is Johannes Sim.</a:t>
            </a:r>
          </a:p>
          <a:p>
            <a:endParaRPr lang="nl-NL" baseline="0" dirty="0" smtClean="0"/>
          </a:p>
          <a:p>
            <a:endParaRPr lang="nl-NL" baseline="0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4900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41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Level overview</a:t>
            </a:r>
          </a:p>
          <a:p>
            <a:endParaRPr lang="en-US" baseline="0" dirty="0" smtClean="0"/>
          </a:p>
          <a:p>
            <a:r>
              <a:rPr lang="en-US" dirty="0" smtClean="0"/>
              <a:t>Docker CLI</a:t>
            </a:r>
          </a:p>
          <a:p>
            <a:r>
              <a:rPr lang="en-US" dirty="0" smtClean="0"/>
              <a:t>Docker API</a:t>
            </a:r>
          </a:p>
          <a:p>
            <a:r>
              <a:rPr lang="en-US" dirty="0" smtClean="0"/>
              <a:t>Docker </a:t>
            </a:r>
            <a:r>
              <a:rPr lang="en-US" dirty="0" err="1" smtClean="0"/>
              <a:t>Deamon</a:t>
            </a:r>
            <a:endParaRPr lang="nl-NL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https://docs.docker.com/engine/docker-overview/ </a:t>
            </a:r>
          </a:p>
          <a:p>
            <a:endParaRPr lang="en-US" baseline="0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7055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Zie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Deepdive</a:t>
            </a:r>
            <a:r>
              <a:rPr lang="en-US" baseline="0" dirty="0" err="1" smtClean="0"/>
              <a:t>Docker</a:t>
            </a:r>
            <a:endParaRPr lang="en-US" baseline="0" dirty="0" smtClean="0"/>
          </a:p>
          <a:p>
            <a:r>
              <a:rPr lang="en-US" baseline="0" dirty="0" err="1" smtClean="0"/>
              <a:t>Apartementgebouw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Container are not VM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Use Case</a:t>
            </a:r>
          </a:p>
          <a:p>
            <a:r>
              <a:rPr lang="en-US" baseline="0" dirty="0" smtClean="0"/>
              <a:t>Docker on VM (DC, Azure)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088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Docker 1.13 = Docker 17.03</a:t>
            </a:r>
          </a:p>
          <a:p>
            <a:r>
              <a:rPr lang="en-US" dirty="0" smtClean="0"/>
              <a:t>CE</a:t>
            </a:r>
          </a:p>
          <a:p>
            <a:r>
              <a:rPr lang="en-US" dirty="0" smtClean="0"/>
              <a:t>2 release channels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Edge each</a:t>
            </a:r>
            <a:r>
              <a:rPr lang="en-US" baseline="0" dirty="0" smtClean="0"/>
              <a:t> month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Stable each 3 month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Diagram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predictable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6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Starten</a:t>
            </a:r>
            <a:r>
              <a:rPr lang="en-US" baseline="0" dirty="0" smtClean="0"/>
              <a:t> van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8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smtClean="0"/>
              <a:t>dockerhost01.westeurope.cloudapp.azure.com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Centric/Centric2017!</a:t>
            </a: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1" dirty="0" err="1" smtClean="0"/>
              <a:t>docker</a:t>
            </a:r>
            <a:r>
              <a:rPr lang="nl-NL" sz="1200" b="1" dirty="0" smtClean="0"/>
              <a:t> pull </a:t>
            </a:r>
            <a:r>
              <a:rPr lang="nl-NL" sz="1200" b="1" dirty="0" err="1" smtClean="0"/>
              <a:t>centricms</a:t>
            </a:r>
            <a:r>
              <a:rPr lang="nl-NL" sz="1200" b="1" dirty="0" smtClean="0"/>
              <a:t>/</a:t>
            </a:r>
            <a:r>
              <a:rPr lang="nl-NL" sz="1200" b="1" dirty="0" err="1" smtClean="0"/>
              <a:t>staticws:latest</a:t>
            </a:r>
            <a:endParaRPr lang="nl-NL" sz="1200" b="1" dirty="0" smtClean="0"/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 smtClean="0"/>
              <a:t>docker</a:t>
            </a:r>
            <a:r>
              <a:rPr lang="en-US" sz="1200" b="1" dirty="0" smtClean="0"/>
              <a:t> container run --name </a:t>
            </a:r>
            <a:r>
              <a:rPr lang="en-US" sz="1200" b="1" dirty="0" err="1" smtClean="0"/>
              <a:t>staticws</a:t>
            </a:r>
            <a:r>
              <a:rPr lang="en-US" sz="1200" b="1" dirty="0" smtClean="0"/>
              <a:t> -d -p 8901:80 </a:t>
            </a:r>
            <a:r>
              <a:rPr lang="en-US" sz="1200" b="1" dirty="0" err="1" smtClean="0"/>
              <a:t>centricms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staticws:latest</a:t>
            </a:r>
            <a:endParaRPr lang="en-US" sz="1200" b="1" dirty="0" smtClean="0"/>
          </a:p>
          <a:p>
            <a:endParaRPr lang="en-US" dirty="0" smtClean="0"/>
          </a:p>
          <a:p>
            <a:r>
              <a:rPr lang="nl-NL" dirty="0" smtClean="0"/>
              <a:t>http://dockerhost01.westeurope.cloudapp.azure.com:8901/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67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187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4859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6384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965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91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Hub - community</a:t>
            </a:r>
          </a:p>
          <a:p>
            <a:r>
              <a:rPr lang="en-US" dirty="0" smtClean="0"/>
              <a:t>Store – private and paid official</a:t>
            </a:r>
          </a:p>
          <a:p>
            <a:r>
              <a:rPr lang="en-US" dirty="0" smtClean="0"/>
              <a:t>Private</a:t>
            </a:r>
            <a:r>
              <a:rPr lang="en-US" baseline="0" dirty="0" smtClean="0"/>
              <a:t> on premise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Private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Official </a:t>
            </a:r>
            <a:r>
              <a:rPr lang="en-US" dirty="0" err="1" smtClean="0"/>
              <a:t>en</a:t>
            </a:r>
            <a:r>
              <a:rPr lang="en-US" dirty="0" smtClean="0"/>
              <a:t> unofficial</a:t>
            </a:r>
          </a:p>
          <a:p>
            <a:endParaRPr lang="en-US" dirty="0" smtClean="0"/>
          </a:p>
          <a:p>
            <a:r>
              <a:rPr lang="en-US" dirty="0" smtClean="0"/>
              <a:t>User-id / repro</a:t>
            </a:r>
            <a:endParaRPr lang="en-US" baseline="0" dirty="0" smtClean="0"/>
          </a:p>
          <a:p>
            <a:r>
              <a:rPr lang="en-US" baseline="0" dirty="0" smtClean="0"/>
              <a:t>Tags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Inloggen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7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https://store.docker.com/images/alpine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889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437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663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pull alpine</a:t>
            </a:r>
          </a:p>
          <a:p>
            <a:r>
              <a:rPr lang="nl-NL" dirty="0" err="1" smtClean="0"/>
              <a:t>docker</a:t>
            </a:r>
            <a:r>
              <a:rPr lang="nl-NL" dirty="0" smtClean="0"/>
              <a:t> run -</a:t>
            </a:r>
            <a:r>
              <a:rPr lang="nl-NL" dirty="0" err="1" smtClean="0"/>
              <a:t>it</a:t>
            </a:r>
            <a:r>
              <a:rPr lang="nl-NL" dirty="0" smtClean="0"/>
              <a:t> alpine /bin/sh</a:t>
            </a:r>
          </a:p>
          <a:p>
            <a:endParaRPr lang="en-US" dirty="0" smtClean="0"/>
          </a:p>
          <a:p>
            <a:r>
              <a:rPr lang="en-US" dirty="0" smtClean="0"/>
              <a:t>Alpine</a:t>
            </a:r>
          </a:p>
          <a:p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/*-release</a:t>
            </a:r>
          </a:p>
          <a:p>
            <a:r>
              <a:rPr lang="en-US" dirty="0" err="1" smtClean="0"/>
              <a:t>Pwd</a:t>
            </a:r>
            <a:endParaRPr lang="en-US" dirty="0" smtClean="0"/>
          </a:p>
          <a:p>
            <a:r>
              <a:rPr lang="en-US" dirty="0" smtClean="0"/>
              <a:t>Ls</a:t>
            </a:r>
          </a:p>
          <a:p>
            <a:r>
              <a:rPr lang="en-US" dirty="0" err="1" smtClean="0"/>
              <a:t>Whoami</a:t>
            </a:r>
            <a:endParaRPr lang="en-US" dirty="0" smtClean="0"/>
          </a:p>
          <a:p>
            <a:r>
              <a:rPr lang="en-US" dirty="0" smtClean="0"/>
              <a:t>exit</a:t>
            </a:r>
          </a:p>
          <a:p>
            <a:endParaRPr lang="nl-NL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4904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49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9704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211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705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135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Centric / Centric2017!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http://dockerhost01.westeurope.cloudapp.azure.com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8900 t/m 9000 open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Azure: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vast dockerhost01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draait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dockerhost01.westeurope.cloudapp.azure.com:22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Commando's met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 het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volgende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version</a:t>
            </a:r>
          </a:p>
          <a:p>
            <a:r>
              <a:rPr lang="en-US" baseline="0" dirty="0" err="1" smtClean="0"/>
              <a:t>sudo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 ls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http://dockerhost01.westeurope.cloudapp.azure.com:8901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Docker</a:t>
            </a:r>
            <a:r>
              <a:rPr lang="en-US" baseline="0" dirty="0" smtClean="0"/>
              <a:t> container run </a:t>
            </a:r>
            <a:r>
              <a:rPr lang="en-US" baseline="0" dirty="0" err="1" smtClean="0"/>
              <a:t>staticws</a:t>
            </a:r>
            <a:r>
              <a:rPr lang="en-US" baseline="0" dirty="0" smtClean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218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DevOps</a:t>
            </a:r>
          </a:p>
          <a:p>
            <a:r>
              <a:rPr lang="en-US" dirty="0" smtClean="0"/>
              <a:t>Time to Market</a:t>
            </a:r>
          </a:p>
          <a:p>
            <a:endParaRPr lang="en-US" dirty="0" smtClean="0"/>
          </a:p>
          <a:p>
            <a:r>
              <a:rPr lang="en-US" dirty="0" smtClean="0"/>
              <a:t>Time from commit to in production</a:t>
            </a:r>
          </a:p>
          <a:p>
            <a:r>
              <a:rPr lang="en-US" dirty="0" smtClean="0"/>
              <a:t>Continuous Delivery</a:t>
            </a:r>
          </a:p>
          <a:p>
            <a:r>
              <a:rPr lang="en-US" dirty="0" smtClean="0"/>
              <a:t>Build – Ship – Run</a:t>
            </a:r>
          </a:p>
          <a:p>
            <a:r>
              <a:rPr lang="en-US" dirty="0" smtClean="0"/>
              <a:t>Works on my laptop</a:t>
            </a:r>
          </a:p>
          <a:p>
            <a:endParaRPr lang="en-US" dirty="0" smtClean="0"/>
          </a:p>
          <a:p>
            <a:r>
              <a:rPr lang="en-US" dirty="0" err="1" smtClean="0"/>
              <a:t>UseCase</a:t>
            </a:r>
            <a:endParaRPr lang="en-US" dirty="0" smtClean="0"/>
          </a:p>
          <a:p>
            <a:r>
              <a:rPr lang="en-US" baseline="0" dirty="0" smtClean="0"/>
              <a:t>Linux tool</a:t>
            </a:r>
          </a:p>
          <a:p>
            <a:r>
              <a:rPr lang="en-US" baseline="0" dirty="0" smtClean="0"/>
              <a:t>Package manager</a:t>
            </a:r>
            <a:endParaRPr lang="nl-NL" dirty="0" smtClean="0"/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162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226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05046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634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system info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542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3896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95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15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definitie</a:t>
            </a:r>
            <a:r>
              <a:rPr lang="en-US" baseline="0" dirty="0" smtClean="0"/>
              <a:t>: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World leading op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moment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Container = Docker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Actors: dev / ops /business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ANY app (</a:t>
            </a:r>
            <a:r>
              <a:rPr lang="en-US" baseline="0" dirty="0" err="1" smtClean="0"/>
              <a:t>microservice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monolit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enz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Infra (laptop / server on premise / cloud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759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6914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439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team – one repro</a:t>
            </a:r>
          </a:p>
          <a:p>
            <a:r>
              <a:rPr lang="en-US" baseline="0" dirty="0" smtClean="0"/>
              <a:t>Different suppliers</a:t>
            </a:r>
          </a:p>
          <a:p>
            <a:endParaRPr lang="en-US" baseline="0" dirty="0" smtClean="0"/>
          </a:p>
          <a:p>
            <a:r>
              <a:rPr lang="nl-NL" dirty="0" smtClean="0"/>
              <a:t>DEV “bepaalt” de stack</a:t>
            </a:r>
          </a:p>
          <a:p>
            <a:r>
              <a:rPr lang="nl-NL" dirty="0" smtClean="0"/>
              <a:t>image = interface (tussen DEV en OPS)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216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== running image</a:t>
            </a:r>
          </a:p>
          <a:p>
            <a:endParaRPr lang="en-US" dirty="0" smtClean="0"/>
          </a:p>
          <a:p>
            <a:r>
              <a:rPr lang="en-US" dirty="0" smtClean="0"/>
              <a:t>Image = class</a:t>
            </a:r>
          </a:p>
          <a:p>
            <a:r>
              <a:rPr lang="en-US" dirty="0" smtClean="0"/>
              <a:t>Container = instance</a:t>
            </a:r>
          </a:p>
          <a:p>
            <a:endParaRPr lang="en-US" dirty="0" smtClean="0"/>
          </a:p>
          <a:p>
            <a:r>
              <a:rPr lang="en-US" dirty="0" smtClean="0"/>
              <a:t>One image,</a:t>
            </a:r>
            <a:r>
              <a:rPr lang="en-US" baseline="0" dirty="0" smtClean="0"/>
              <a:t> many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Containers are immutable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6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0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73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4" y="5849141"/>
            <a:ext cx="2133424" cy="467568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‹#›ATION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9"/>
            <a:ext cx="8075240" cy="2379861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473077"/>
            <a:ext cx="8130097" cy="3243957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2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1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9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9766" y="6263123"/>
            <a:ext cx="7780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6699" y="473075"/>
            <a:ext cx="8620125" cy="822443"/>
          </a:xfrm>
        </p:spPr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12" name="Tijdelijke aanduiding voor inhoud 2"/>
          <p:cNvSpPr>
            <a:spLocks noGrp="1"/>
          </p:cNvSpPr>
          <p:nvPr>
            <p:ph idx="1"/>
          </p:nvPr>
        </p:nvSpPr>
        <p:spPr>
          <a:xfrm>
            <a:off x="267447" y="1366691"/>
            <a:ext cx="26186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2"/>
          </p:nvPr>
        </p:nvSpPr>
        <p:spPr>
          <a:xfrm>
            <a:off x="6058647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3"/>
          </p:nvPr>
        </p:nvSpPr>
        <p:spPr>
          <a:xfrm>
            <a:off x="3058272" y="1366691"/>
            <a:ext cx="2809128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3" y="473079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1242869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3" y="473079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4" y="1398589"/>
            <a:ext cx="8154677" cy="1454348"/>
          </a:xfrm>
        </p:spPr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>
          <a:xfrm>
            <a:off x="1633593" y="6263123"/>
            <a:ext cx="5619964" cy="365125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Docker 101 by Johannes Sim &amp; Renzo Veldkamp017</a:t>
            </a:r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1" y="6263123"/>
            <a:ext cx="2632364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‹#›ATION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9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9" y="1409496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44529" y="6339158"/>
            <a:ext cx="68323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fld id="{BEAB3AC6-8DA9-4B31-8D95-166557D2968B}" type="slidenum">
              <a:rPr lang="en-US" sz="1000" baseline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sz="1000" baseline="0" dirty="0" smtClean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   </a:t>
            </a:r>
            <a:r>
              <a:rPr lang="en-US" sz="1000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by Johannes Sim &amp; Renzo Veldkamp</a:t>
            </a:r>
            <a:endParaRPr lang="nl-NL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9" r:id="rId5"/>
    <p:sldLayoutId id="2147483668" r:id="rId6"/>
    <p:sldLayoutId id="2147483663" r:id="rId7"/>
    <p:sldLayoutId id="2147483667" r:id="rId8"/>
    <p:sldLayoutId id="2147483666" r:id="rId9"/>
    <p:sldLayoutId id="2147483665" r:id="rId10"/>
    <p:sldLayoutId id="21474836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19" indent="-263519" algn="l" defTabSz="914377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25" indent="-276218" algn="l" defTabSz="914377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33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28" indent="-177796" algn="l" defTabSz="914377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36" indent="-176209" algn="l" defTabSz="914377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zoVeldkamp/MicroContainer" TargetMode="External"/><Relationship Id="rId2" Type="http://schemas.openxmlformats.org/officeDocument/2006/relationships/hyperlink" Target="https://code.visualstudio.com/docs/?dv=win32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editions/community/docker-ce-desktop-window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images/alpin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iner.io/" TargetMode="External"/><Relationship Id="rId2" Type="http://schemas.openxmlformats.org/officeDocument/2006/relationships/hyperlink" Target="https://store.docker.com/community/images/portainer/portain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>
          <a:xfrm>
            <a:off x="611560" y="648972"/>
            <a:ext cx="8126040" cy="3161031"/>
          </a:xfrm>
        </p:spPr>
        <p:txBody>
          <a:bodyPr/>
          <a:lstStyle/>
          <a:p>
            <a:pPr algn="ctr"/>
            <a:r>
              <a:rPr lang="en-US" dirty="0" smtClean="0"/>
              <a:t>Docker 101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5" y="3422651"/>
            <a:ext cx="27717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</a:t>
            </a:r>
            <a:r>
              <a:rPr lang="en-US" dirty="0" smtClean="0"/>
              <a:t>MY </a:t>
            </a:r>
            <a:r>
              <a:rPr lang="en-US" dirty="0" err="1" smtClean="0"/>
              <a:t>MacHINE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 - ISOLATION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2513469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81707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81707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81707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15741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8" name="Rectangle 17"/>
          <p:cNvSpPr/>
          <p:nvPr/>
        </p:nvSpPr>
        <p:spPr>
          <a:xfrm>
            <a:off x="2518013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9" name="Rectangle 18"/>
          <p:cNvSpPr/>
          <p:nvPr/>
        </p:nvSpPr>
        <p:spPr>
          <a:xfrm>
            <a:off x="2520285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</a:t>
            </a:r>
            <a:endParaRPr lang="nl-NL" dirty="0"/>
          </a:p>
        </p:txBody>
      </p:sp>
      <p:sp>
        <p:nvSpPr>
          <p:cNvPr id="21" name="Rectangle 20"/>
          <p:cNvSpPr/>
          <p:nvPr/>
        </p:nvSpPr>
        <p:spPr>
          <a:xfrm>
            <a:off x="3935110" y="2106304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03350" y="32663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03350" y="281826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03350" y="2342865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BUILD IMAGE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3248181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3316419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16419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316419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1" name="Right Arrow 10"/>
          <p:cNvSpPr/>
          <p:nvPr/>
        </p:nvSpPr>
        <p:spPr>
          <a:xfrm>
            <a:off x="2033518" y="3138988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35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IMAGE </a:t>
            </a:r>
            <a:r>
              <a:rPr lang="en-US" dirty="0" smtClean="0">
                <a:sym typeface="Wingdings" panose="05000000000000000000" pitchFamily="2" charset="2"/>
              </a:rPr>
              <a:t> Container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524849" y="2647670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2593087" y="38077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2593087" y="3359630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2593087" y="288423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0" name="Rectangle 9"/>
          <p:cNvSpPr/>
          <p:nvPr/>
        </p:nvSpPr>
        <p:spPr>
          <a:xfrm>
            <a:off x="5079259" y="2649942"/>
            <a:ext cx="1241947" cy="16786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5147497" y="38100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BINS/LIBS</a:t>
            </a:r>
            <a:endParaRPr lang="nl-NL" dirty="0"/>
          </a:p>
        </p:txBody>
      </p:sp>
      <p:sp>
        <p:nvSpPr>
          <p:cNvPr id="13" name="Rectangle 12"/>
          <p:cNvSpPr/>
          <p:nvPr/>
        </p:nvSpPr>
        <p:spPr>
          <a:xfrm>
            <a:off x="5147497" y="3361902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7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>
          <a:xfrm>
            <a:off x="5147497" y="2886503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Code</a:t>
            </a:r>
            <a:endParaRPr lang="nl-NL" sz="1600" dirty="0"/>
          </a:p>
        </p:txBody>
      </p:sp>
      <p:sp>
        <p:nvSpPr>
          <p:cNvPr id="15" name="Right Arrow 14"/>
          <p:cNvSpPr/>
          <p:nvPr/>
        </p:nvSpPr>
        <p:spPr>
          <a:xfrm>
            <a:off x="3973778" y="3141260"/>
            <a:ext cx="1064527" cy="589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5163417" y="2702262"/>
            <a:ext cx="1133588" cy="1046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632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9743" y="1528552"/>
            <a:ext cx="4353636" cy="3971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SHARE – REGISTRY DOCKER HUB/STORE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3248180" y="2647670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4465104" y="1735545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3552980" y="4016998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4387770" y="3022982"/>
            <a:ext cx="655083" cy="103722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57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- RUN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90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DEV</a:t>
            </a:r>
            <a:endParaRPr lang="nl-NL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OPS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20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TIME TO MARKET</a:t>
            </a:r>
            <a:endParaRPr lang="nl-NL" dirty="0"/>
          </a:p>
        </p:txBody>
      </p:sp>
      <p:sp>
        <p:nvSpPr>
          <p:cNvPr id="8" name="Right Arrow 7"/>
          <p:cNvSpPr/>
          <p:nvPr/>
        </p:nvSpPr>
        <p:spPr>
          <a:xfrm>
            <a:off x="1770073" y="2442949"/>
            <a:ext cx="5449597" cy="88710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Cloud Callout 8"/>
          <p:cNvSpPr/>
          <p:nvPr/>
        </p:nvSpPr>
        <p:spPr>
          <a:xfrm>
            <a:off x="617539" y="2606720"/>
            <a:ext cx="828373" cy="55955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idee</a:t>
            </a:r>
            <a:endParaRPr lang="nl-NL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947363" y="4176008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1" name="TextBox 10"/>
          <p:cNvSpPr txBox="1"/>
          <p:nvPr/>
        </p:nvSpPr>
        <p:spPr>
          <a:xfrm>
            <a:off x="2612155" y="4178278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0334" y="4180549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1" idx="3"/>
            <a:endCxn id="10" idx="1"/>
          </p:cNvCxnSpPr>
          <p:nvPr/>
        </p:nvCxnSpPr>
        <p:spPr>
          <a:xfrm flipV="1">
            <a:off x="3523394" y="4499173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2" idx="1"/>
          </p:cNvCxnSpPr>
          <p:nvPr/>
        </p:nvCxnSpPr>
        <p:spPr>
          <a:xfrm>
            <a:off x="4858601" y="4499174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Down Arrow 14"/>
          <p:cNvSpPr/>
          <p:nvPr/>
        </p:nvSpPr>
        <p:spPr>
          <a:xfrm rot="10800000">
            <a:off x="2571209" y="4954139"/>
            <a:ext cx="3843237" cy="5322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1026" name="Picture 2" descr="Afbeeldingsresultaat voor cadea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70" y="2004292"/>
            <a:ext cx="1764417" cy="17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CI/CD</a:t>
            </a:r>
            <a:endParaRPr lang="nl-NL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3" y="2611094"/>
            <a:ext cx="8162925" cy="332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1139" y="1419156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2775931" y="1421426"/>
            <a:ext cx="911239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Make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94110" y="1423697"/>
            <a:ext cx="112505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>
          <a:xfrm flipV="1">
            <a:off x="3687170" y="1742321"/>
            <a:ext cx="423969" cy="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5022377" y="1742322"/>
            <a:ext cx="471732" cy="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47667" y="2065484"/>
            <a:ext cx="128263" cy="13464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>
            <a:off x="6056639" y="2070028"/>
            <a:ext cx="1034261" cy="134191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612945" y="2065484"/>
            <a:ext cx="1443693" cy="1346456"/>
          </a:xfrm>
          <a:prstGeom prst="straightConnector1">
            <a:avLst/>
          </a:prstGeom>
          <a:ln w="317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923130" y="4230810"/>
            <a:ext cx="1651379" cy="140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Wave 30"/>
          <p:cNvSpPr/>
          <p:nvPr/>
        </p:nvSpPr>
        <p:spPr>
          <a:xfrm>
            <a:off x="1924335" y="1495759"/>
            <a:ext cx="723332" cy="446895"/>
          </a:xfrm>
          <a:prstGeom prst="wav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Dockerfile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09240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2854657" y="2385661"/>
            <a:ext cx="3171917" cy="4703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ounded Rectangle 28"/>
          <p:cNvSpPr/>
          <p:nvPr/>
        </p:nvSpPr>
        <p:spPr>
          <a:xfrm>
            <a:off x="2852385" y="2913844"/>
            <a:ext cx="3171917" cy="7451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DEVOPS</a:t>
            </a:r>
            <a:br>
              <a:rPr lang="en-US" dirty="0" smtClean="0"/>
            </a:br>
            <a:r>
              <a:rPr lang="en-US" dirty="0" smtClean="0"/>
              <a:t>IMAGE = interface DEV-OPS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3913" y="3850625"/>
            <a:ext cx="2950389" cy="21074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3914" y="2947919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12" name="TextBox 11"/>
          <p:cNvSpPr txBox="1"/>
          <p:nvPr/>
        </p:nvSpPr>
        <p:spPr>
          <a:xfrm>
            <a:off x="4973227" y="2950191"/>
            <a:ext cx="91123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3985152" y="3271084"/>
            <a:ext cx="988074" cy="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67034" y="2947915"/>
            <a:ext cx="844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7369796" y="1637729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PROD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2068" y="221321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FF00"/>
                </a:solidFill>
              </a:rPr>
              <a:t>Acceptance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60694" y="2788693"/>
            <a:ext cx="1446663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Test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462" y="175238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550462" y="2778244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1" name="TextBox 20"/>
          <p:cNvSpPr txBox="1"/>
          <p:nvPr/>
        </p:nvSpPr>
        <p:spPr>
          <a:xfrm>
            <a:off x="550462" y="347427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Laptop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525438" y="4186237"/>
            <a:ext cx="1446663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</a:t>
            </a:r>
            <a:endParaRPr lang="nl-NL" dirty="0"/>
          </a:p>
        </p:txBody>
      </p:sp>
      <p:sp>
        <p:nvSpPr>
          <p:cNvPr id="25" name="TextBox 24"/>
          <p:cNvSpPr txBox="1"/>
          <p:nvPr/>
        </p:nvSpPr>
        <p:spPr>
          <a:xfrm>
            <a:off x="4973226" y="1695434"/>
            <a:ext cx="144666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Maintenance</a:t>
            </a:r>
            <a:endParaRPr lang="nl-NL" dirty="0"/>
          </a:p>
        </p:txBody>
      </p:sp>
      <p:sp>
        <p:nvSpPr>
          <p:cNvPr id="26" name="Rectangle 25"/>
          <p:cNvSpPr/>
          <p:nvPr/>
        </p:nvSpPr>
        <p:spPr>
          <a:xfrm>
            <a:off x="3073912" y="2501834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28" name="Rectangle 27"/>
          <p:cNvSpPr/>
          <p:nvPr/>
        </p:nvSpPr>
        <p:spPr>
          <a:xfrm>
            <a:off x="4945928" y="2504106"/>
            <a:ext cx="911239" cy="27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nl-NL" dirty="0"/>
          </a:p>
        </p:txBody>
      </p:sp>
      <p:sp>
        <p:nvSpPr>
          <p:cNvPr id="3" name="Cloud Callout 2"/>
          <p:cNvSpPr/>
          <p:nvPr/>
        </p:nvSpPr>
        <p:spPr>
          <a:xfrm>
            <a:off x="525438" y="4765899"/>
            <a:ext cx="2326947" cy="1069023"/>
          </a:xfrm>
          <a:prstGeom prst="cloudCallout">
            <a:avLst>
              <a:gd name="adj1" fmla="val 61865"/>
              <a:gd name="adj2" fmla="val 4458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 decide what is in a image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292824" y="8842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03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“Concepts”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Container “standard”</a:t>
            </a:r>
          </a:p>
          <a:p>
            <a:endParaRPr lang="en-US" sz="2900" dirty="0"/>
          </a:p>
          <a:p>
            <a:r>
              <a:rPr lang="en-US" sz="2900" dirty="0"/>
              <a:t>Build once – run anywhere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Container</a:t>
            </a:r>
          </a:p>
          <a:p>
            <a:pPr lvl="1"/>
            <a:r>
              <a:rPr lang="en-US" sz="2700" dirty="0"/>
              <a:t>in “production”</a:t>
            </a:r>
          </a:p>
          <a:p>
            <a:pPr lvl="2"/>
            <a:r>
              <a:rPr lang="en-US" sz="2700" dirty="0"/>
              <a:t>Everything what is needed and nothing more</a:t>
            </a:r>
          </a:p>
          <a:p>
            <a:pPr lvl="2"/>
            <a:r>
              <a:rPr lang="en-US" sz="2700" dirty="0"/>
              <a:t>1 process – 1 task</a:t>
            </a:r>
          </a:p>
          <a:p>
            <a:pPr lvl="2"/>
            <a:r>
              <a:rPr lang="en-US" sz="2500" dirty="0"/>
              <a:t>Immutable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265107" lvl="1" indent="0">
              <a:buNone/>
            </a:pPr>
            <a:endParaRPr lang="en-US" sz="2900" dirty="0"/>
          </a:p>
          <a:p>
            <a:endParaRPr lang="en-US" sz="2900" dirty="0"/>
          </a:p>
          <a:p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Summary Docker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DockerFile</a:t>
            </a:r>
            <a:r>
              <a:rPr lang="en-US" dirty="0" smtClean="0"/>
              <a:t> 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blueprint</a:t>
            </a:r>
          </a:p>
          <a:p>
            <a:pPr marL="620706" lvl="1" indent="-342900">
              <a:buFontTx/>
              <a:buChar char="-"/>
            </a:pPr>
            <a:r>
              <a:rPr lang="en-US" dirty="0" smtClean="0"/>
              <a:t>recipe</a:t>
            </a:r>
          </a:p>
          <a:p>
            <a:endParaRPr lang="en-US" dirty="0"/>
          </a:p>
          <a:p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ayers</a:t>
            </a:r>
          </a:p>
          <a:p>
            <a:endParaRPr lang="en-US" dirty="0" smtClean="0"/>
          </a:p>
          <a:p>
            <a:r>
              <a:rPr lang="en-US" dirty="0" smtClean="0"/>
              <a:t>Registry (private) – Docker Hub – Docker store</a:t>
            </a:r>
          </a:p>
          <a:p>
            <a:pPr lvl="1"/>
            <a:r>
              <a:rPr lang="en-US" dirty="0" smtClean="0"/>
              <a:t>“app store”</a:t>
            </a:r>
          </a:p>
          <a:p>
            <a:endParaRPr lang="en-US" dirty="0" smtClean="0"/>
          </a:p>
          <a:p>
            <a:r>
              <a:rPr lang="en-US" dirty="0" smtClean="0"/>
              <a:t>Container</a:t>
            </a:r>
          </a:p>
          <a:p>
            <a:pPr lvl="1"/>
            <a:r>
              <a:rPr lang="en-US" dirty="0" smtClean="0"/>
              <a:t>instance</a:t>
            </a:r>
          </a:p>
          <a:p>
            <a:pPr lvl="1"/>
            <a:r>
              <a:rPr lang="en-US" dirty="0" err="1" smtClean="0"/>
              <a:t>runnning</a:t>
            </a:r>
            <a:r>
              <a:rPr lang="en-US" dirty="0" smtClean="0"/>
              <a:t> image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65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101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Goal:</a:t>
            </a:r>
          </a:p>
          <a:p>
            <a:pPr lvl="1"/>
            <a:r>
              <a:rPr lang="en-US" dirty="0" smtClean="0"/>
              <a:t>Practical 101 Docker</a:t>
            </a:r>
          </a:p>
          <a:p>
            <a:pPr lvl="2"/>
            <a:r>
              <a:rPr lang="en-US" dirty="0" smtClean="0"/>
              <a:t>Tell / Show / workshop</a:t>
            </a:r>
            <a:endParaRPr lang="en-US" sz="2000" dirty="0"/>
          </a:p>
          <a:p>
            <a:pPr lvl="2"/>
            <a:endParaRPr lang="en-US" sz="2000" dirty="0"/>
          </a:p>
          <a:p>
            <a:r>
              <a:rPr lang="en-US" sz="2400" dirty="0"/>
              <a:t>Key take away: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Docker is and can do for you</a:t>
            </a:r>
          </a:p>
          <a:p>
            <a:pPr lvl="1"/>
            <a:r>
              <a:rPr lang="en-US" dirty="0" smtClean="0"/>
              <a:t>Doing Docker 101 with confidence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endParaRPr lang="en-US" dirty="0" smtClean="0"/>
          </a:p>
          <a:p>
            <a:pPr marL="0" indent="-1270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Audience: DEV colleagues</a:t>
            </a:r>
          </a:p>
          <a:p>
            <a:pPr marL="265107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347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Build – SHIP – RUN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3353" y="1418352"/>
            <a:ext cx="2210937" cy="3399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2909" y="1420624"/>
            <a:ext cx="2210937" cy="33971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30541" y="2210937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DEV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7687" y="2210937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OPS</a:t>
            </a:r>
            <a:endParaRPr lang="nl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531" y="2976103"/>
            <a:ext cx="113101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4361219" y="2996105"/>
            <a:ext cx="759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6866045" y="2996105"/>
            <a:ext cx="11046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sp>
        <p:nvSpPr>
          <p:cNvPr id="19" name="TextBox 18"/>
          <p:cNvSpPr txBox="1"/>
          <p:nvPr/>
        </p:nvSpPr>
        <p:spPr>
          <a:xfrm>
            <a:off x="3896183" y="3733089"/>
            <a:ext cx="164012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Registry</a:t>
            </a:r>
            <a:endParaRPr lang="nl-NL" dirty="0"/>
          </a:p>
        </p:txBody>
      </p:sp>
      <p:sp>
        <p:nvSpPr>
          <p:cNvPr id="22" name="TextBox 21"/>
          <p:cNvSpPr txBox="1"/>
          <p:nvPr/>
        </p:nvSpPr>
        <p:spPr>
          <a:xfrm>
            <a:off x="3805519" y="4293227"/>
            <a:ext cx="1819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Docker hub/store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481544" y="3180771"/>
            <a:ext cx="1879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3"/>
          </p:cNvCxnSpPr>
          <p:nvPr/>
        </p:nvCxnSpPr>
        <p:spPr>
          <a:xfrm>
            <a:off x="5121041" y="3180771"/>
            <a:ext cx="1745002" cy="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 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pic>
        <p:nvPicPr>
          <p:cNvPr id="1026" name="Picture 2" descr="Docker Engine Components Flo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1718671"/>
            <a:ext cx="46863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</p:spTree>
    <p:extLst>
      <p:ext uri="{BB962C8B-B14F-4D97-AF65-F5344CB8AC3E}">
        <p14:creationId xmlns:p14="http://schemas.microsoft.com/office/powerpoint/2010/main" val="13537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ARCHITECTURE</a:t>
            </a:r>
            <a:br>
              <a:rPr lang="en-US" dirty="0" smtClean="0"/>
            </a:br>
            <a:r>
              <a:rPr lang="en-US" dirty="0" err="1" smtClean="0"/>
              <a:t>HigH</a:t>
            </a:r>
            <a:r>
              <a:rPr lang="en-US" dirty="0" smtClean="0"/>
              <a:t> LEVEL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640802" y="5576866"/>
            <a:ext cx="489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https://docs.docker.com/engine/docker-overview/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429" y="1543318"/>
            <a:ext cx="7418819" cy="3874844"/>
          </a:xfrm>
          <a:prstGeom prst="rect">
            <a:avLst/>
          </a:prstGeom>
        </p:spPr>
      </p:pic>
      <p:sp>
        <p:nvSpPr>
          <p:cNvPr id="10" name="AutoShape 6" descr="Docker Architecture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215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containers are not VM’s</a:t>
            </a:r>
          </a:p>
          <a:p>
            <a:endParaRPr lang="en-US" dirty="0"/>
          </a:p>
          <a:p>
            <a:r>
              <a:rPr lang="en-US" dirty="0" smtClean="0"/>
              <a:t>Analogy</a:t>
            </a:r>
          </a:p>
          <a:p>
            <a:pPr lvl="1"/>
            <a:r>
              <a:rPr lang="en-US" dirty="0" smtClean="0"/>
              <a:t>Apartment building = VM</a:t>
            </a:r>
          </a:p>
          <a:p>
            <a:pPr lvl="1"/>
            <a:r>
              <a:rPr lang="en-US" dirty="0" err="1" smtClean="0"/>
              <a:t>Appartment</a:t>
            </a:r>
            <a:r>
              <a:rPr lang="en-US" dirty="0" smtClean="0"/>
              <a:t>  = Docker Container</a:t>
            </a:r>
          </a:p>
          <a:p>
            <a:pPr lvl="1"/>
            <a:r>
              <a:rPr lang="en-US" dirty="0" smtClean="0"/>
              <a:t>Share of kernel</a:t>
            </a:r>
          </a:p>
          <a:p>
            <a:pPr lvl="1"/>
            <a:endParaRPr lang="en-US" dirty="0"/>
          </a:p>
          <a:p>
            <a:r>
              <a:rPr lang="en-US" dirty="0" smtClean="0"/>
              <a:t>Real world</a:t>
            </a:r>
          </a:p>
          <a:p>
            <a:pPr lvl="1"/>
            <a:r>
              <a:rPr lang="en-US" dirty="0" err="1" smtClean="0"/>
              <a:t>DockerHost</a:t>
            </a:r>
            <a:r>
              <a:rPr lang="en-US" dirty="0" smtClean="0"/>
              <a:t> are VM’s</a:t>
            </a:r>
          </a:p>
          <a:p>
            <a:pPr lvl="1"/>
            <a:r>
              <a:rPr lang="en-US" dirty="0" smtClean="0"/>
              <a:t>Docker can also run directly on server with OS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/>
              <a:t>TOPIC: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VIRTUAL MACHINE </a:t>
            </a:r>
            <a:r>
              <a:rPr lang="en-US" dirty="0"/>
              <a:t>versus Container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6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</a:t>
            </a:r>
            <a:r>
              <a:rPr lang="en-US" dirty="0" err="1" smtClean="0"/>
              <a:t>versionS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Containers are not new (Unix: 199x)</a:t>
            </a:r>
          </a:p>
          <a:p>
            <a:r>
              <a:rPr lang="en-US" dirty="0" smtClean="0"/>
              <a:t>Docker to open source: march 2013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</a:t>
            </a:r>
            <a:r>
              <a:rPr lang="en-US" dirty="0"/>
              <a:t>1.13 = Docker </a:t>
            </a:r>
            <a:r>
              <a:rPr lang="en-US" dirty="0" smtClean="0"/>
              <a:t>17.03</a:t>
            </a:r>
          </a:p>
          <a:p>
            <a:pPr lvl="1"/>
            <a:r>
              <a:rPr lang="en-US" dirty="0" err="1" smtClean="0"/>
              <a:t>Year.month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CE (Community Edition)</a:t>
            </a:r>
            <a:endParaRPr lang="en-US" dirty="0"/>
          </a:p>
          <a:p>
            <a:pPr lvl="1"/>
            <a:r>
              <a:rPr lang="en-US" dirty="0"/>
              <a:t>2 release channels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Edge each month</a:t>
            </a:r>
          </a:p>
          <a:p>
            <a:pPr marL="625459" lvl="2" indent="-171446">
              <a:buFontTx/>
              <a:buChar char="-"/>
            </a:pPr>
            <a:r>
              <a:rPr lang="en-US" dirty="0"/>
              <a:t>Stable each 3 month</a:t>
            </a:r>
          </a:p>
          <a:p>
            <a:pPr marL="171446" indent="-171446">
              <a:buFontTx/>
              <a:buChar char="-"/>
            </a:pPr>
            <a:endParaRPr lang="en-US" dirty="0"/>
          </a:p>
          <a:p>
            <a:r>
              <a:rPr lang="en-US" dirty="0" smtClean="0"/>
              <a:t>EE (Enterprise Edition)</a:t>
            </a:r>
          </a:p>
          <a:p>
            <a:endParaRPr lang="en-US" dirty="0"/>
          </a:p>
          <a:p>
            <a:r>
              <a:rPr lang="en-US" dirty="0" smtClean="0"/>
              <a:t>Current version: 17:06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57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OUR Container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Case: Static website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smtClean="0"/>
              <a:t>on webserver </a:t>
            </a:r>
            <a:r>
              <a:rPr lang="en-US" dirty="0" err="1" smtClean="0"/>
              <a:t>nginx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Code: HTML</a:t>
            </a:r>
          </a:p>
          <a:p>
            <a:r>
              <a:rPr lang="en-US" dirty="0" err="1" smtClean="0"/>
              <a:t>Dockerfile</a:t>
            </a:r>
            <a:endParaRPr lang="en-US" dirty="0" smtClean="0"/>
          </a:p>
          <a:p>
            <a:r>
              <a:rPr lang="en-US" dirty="0" smtClean="0"/>
              <a:t>Build an image</a:t>
            </a:r>
          </a:p>
          <a:p>
            <a:r>
              <a:rPr lang="en-US" dirty="0" smtClean="0"/>
              <a:t>Run container</a:t>
            </a:r>
          </a:p>
          <a:p>
            <a:endParaRPr lang="en-US" dirty="0"/>
          </a:p>
          <a:p>
            <a:r>
              <a:rPr lang="en-US" dirty="0" smtClean="0"/>
              <a:t>Show result</a:t>
            </a:r>
          </a:p>
          <a:p>
            <a:endParaRPr lang="en-US" dirty="0"/>
          </a:p>
          <a:p>
            <a:r>
              <a:rPr lang="en-US" dirty="0" smtClean="0"/>
              <a:t>Push </a:t>
            </a:r>
            <a:r>
              <a:rPr lang="en-US" dirty="0"/>
              <a:t>to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Pull </a:t>
            </a:r>
            <a:r>
              <a:rPr lang="en-US" dirty="0"/>
              <a:t>from </a:t>
            </a:r>
            <a:r>
              <a:rPr lang="en-US" dirty="0" smtClean="0"/>
              <a:t>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Azure </a:t>
            </a:r>
            <a:r>
              <a:rPr lang="en-US" dirty="0" err="1" smtClean="0"/>
              <a:t>DockerHost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79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 smtClean="0"/>
              <a:t>HTML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00" y="2408238"/>
            <a:ext cx="4267200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72" y="3029806"/>
            <a:ext cx="7945839" cy="8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DOCKER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 err="1"/>
              <a:t>docker</a:t>
            </a:r>
            <a:r>
              <a:rPr lang="nl-NL" b="1" dirty="0"/>
              <a:t> push </a:t>
            </a:r>
            <a:r>
              <a:rPr lang="nl-NL" b="1" dirty="0" err="1" smtClean="0"/>
              <a:t>centricms</a:t>
            </a:r>
            <a:r>
              <a:rPr lang="nl-NL" b="1" dirty="0" smtClean="0"/>
              <a:t>/</a:t>
            </a:r>
            <a:r>
              <a:rPr lang="nl-NL" b="1" dirty="0" err="1" smtClean="0"/>
              <a:t>staticws</a:t>
            </a:r>
            <a:endParaRPr lang="nl-NL" b="1" dirty="0" smtClean="0"/>
          </a:p>
          <a:p>
            <a:pPr marL="0" indent="0">
              <a:buNone/>
            </a:pPr>
            <a:r>
              <a:rPr lang="nl-NL" sz="1400" dirty="0"/>
              <a:t>The push </a:t>
            </a:r>
            <a:r>
              <a:rPr lang="nl-NL" sz="1400" dirty="0" err="1"/>
              <a:t>refers</a:t>
            </a:r>
            <a:r>
              <a:rPr lang="nl-NL" sz="1400" dirty="0"/>
              <a:t> </a:t>
            </a:r>
            <a:r>
              <a:rPr lang="nl-NL" sz="1400" dirty="0" err="1"/>
              <a:t>to</a:t>
            </a:r>
            <a:r>
              <a:rPr lang="nl-NL" sz="1400" dirty="0"/>
              <a:t> a </a:t>
            </a:r>
            <a:r>
              <a:rPr lang="nl-NL" sz="1400" dirty="0" err="1"/>
              <a:t>repository</a:t>
            </a:r>
            <a:r>
              <a:rPr lang="nl-NL" sz="1400" dirty="0"/>
              <a:t> [docker.io/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r>
              <a:rPr lang="nl-NL" sz="1400" dirty="0"/>
              <a:t>]</a:t>
            </a:r>
          </a:p>
          <a:p>
            <a:pPr marL="0" indent="0">
              <a:buNone/>
            </a:pPr>
            <a:r>
              <a:rPr lang="nl-NL" sz="1400" dirty="0"/>
              <a:t>645034a2dbe2: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1690bc77acd5: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cbeb94c1f91a: </a:t>
            </a:r>
            <a:r>
              <a:rPr lang="nl-NL" sz="1400" dirty="0" err="1"/>
              <a:t>Mounted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library</a:t>
            </a:r>
            <a:r>
              <a:rPr lang="nl-NL" sz="1400" dirty="0"/>
              <a:t>/</a:t>
            </a:r>
            <a:r>
              <a:rPr lang="nl-NL" sz="1400" dirty="0" err="1"/>
              <a:t>nginx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4bbeb364e643: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040fd7841192: </a:t>
            </a:r>
            <a:r>
              <a:rPr lang="nl-NL" sz="1400" dirty="0" err="1"/>
              <a:t>Pushed</a:t>
            </a:r>
            <a:endParaRPr lang="nl-NL" sz="1400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digest</a:t>
            </a:r>
            <a:r>
              <a:rPr lang="nl-NL" sz="1400" dirty="0"/>
              <a:t>: sha256:3b473ed6b592d06ea0f191972cf49ad13c62912733d8e0a7bb5c2a5319dbe5dd </a:t>
            </a:r>
            <a:r>
              <a:rPr lang="nl-NL" sz="1400" dirty="0" err="1"/>
              <a:t>size</a:t>
            </a:r>
            <a:r>
              <a:rPr lang="nl-NL" sz="1400" dirty="0"/>
              <a:t>: 1362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812" y="3357354"/>
            <a:ext cx="2980320" cy="34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0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DISCLAIMER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view and way of working</a:t>
            </a:r>
          </a:p>
          <a:p>
            <a:endParaRPr lang="en-US" dirty="0"/>
          </a:p>
          <a:p>
            <a:r>
              <a:rPr lang="en-US" dirty="0" smtClean="0"/>
              <a:t>Docker is changing constantly</a:t>
            </a:r>
          </a:p>
          <a:p>
            <a:pPr lvl="1"/>
            <a:r>
              <a:rPr lang="en-US" dirty="0" smtClean="0"/>
              <a:t>Version </a:t>
            </a:r>
            <a:r>
              <a:rPr lang="en-US" dirty="0"/>
              <a:t>1</a:t>
            </a:r>
            <a:r>
              <a:rPr lang="en-US" dirty="0" smtClean="0"/>
              <a:t>7.06.2.-ce</a:t>
            </a:r>
          </a:p>
          <a:p>
            <a:pPr lvl="1"/>
            <a:endParaRPr lang="en-US" dirty="0"/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5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PULL FROM AZURE HOST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400" b="1" dirty="0" err="1"/>
              <a:t>docker</a:t>
            </a:r>
            <a:r>
              <a:rPr lang="nl-NL" sz="1400" b="1" dirty="0"/>
              <a:t> pull </a:t>
            </a:r>
            <a:r>
              <a:rPr lang="nl-NL" sz="1400" b="1" dirty="0" err="1"/>
              <a:t>centricms</a:t>
            </a:r>
            <a:r>
              <a:rPr lang="nl-NL" sz="1400" b="1" dirty="0"/>
              <a:t>/</a:t>
            </a:r>
            <a:r>
              <a:rPr lang="nl-NL" sz="1400" b="1" dirty="0" err="1"/>
              <a:t>staticws:latest</a:t>
            </a:r>
            <a:endParaRPr lang="nl-NL" sz="1400" b="1" dirty="0"/>
          </a:p>
          <a:p>
            <a:pPr marL="0" indent="0">
              <a:buNone/>
            </a:pPr>
            <a:r>
              <a:rPr lang="nl-NL" sz="1400" dirty="0" err="1"/>
              <a:t>latest</a:t>
            </a:r>
            <a:r>
              <a:rPr lang="nl-NL" sz="1400" dirty="0"/>
              <a:t>: </a:t>
            </a:r>
            <a:r>
              <a:rPr lang="nl-NL" sz="1400" dirty="0" err="1"/>
              <a:t>Pulling</a:t>
            </a:r>
            <a:r>
              <a:rPr lang="nl-NL" sz="1400" dirty="0"/>
              <a:t> </a:t>
            </a:r>
            <a:r>
              <a:rPr lang="nl-NL" sz="1400" dirty="0" err="1"/>
              <a:t>from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</a:t>
            </a:r>
            <a:endParaRPr lang="nl-NL" sz="1400" dirty="0"/>
          </a:p>
          <a:p>
            <a:pPr marL="0" indent="0">
              <a:buNone/>
            </a:pPr>
            <a:r>
              <a:rPr lang="nl-NL" sz="1400" dirty="0"/>
              <a:t>ab14e39f58e6: Pull complete</a:t>
            </a:r>
          </a:p>
          <a:p>
            <a:pPr marL="0" indent="0">
              <a:buNone/>
            </a:pPr>
            <a:r>
              <a:rPr lang="nl-NL" sz="1400" dirty="0"/>
              <a:t>206c8e58fb89: Pull complete</a:t>
            </a:r>
          </a:p>
          <a:p>
            <a:pPr marL="0" indent="0">
              <a:buNone/>
            </a:pPr>
            <a:r>
              <a:rPr lang="nl-NL" sz="1400" dirty="0"/>
              <a:t>aeb57280dce6: Pull complete</a:t>
            </a:r>
          </a:p>
          <a:p>
            <a:pPr marL="0" indent="0">
              <a:buNone/>
            </a:pPr>
            <a:r>
              <a:rPr lang="nl-NL" sz="1400" dirty="0"/>
              <a:t>9a661d863527: Pull complete</a:t>
            </a:r>
          </a:p>
          <a:p>
            <a:pPr marL="0" indent="0">
              <a:buNone/>
            </a:pPr>
            <a:r>
              <a:rPr lang="nl-NL" sz="1400" dirty="0"/>
              <a:t>0459f9b530b7: Pull complete</a:t>
            </a:r>
          </a:p>
          <a:p>
            <a:pPr marL="0" indent="0">
              <a:buNone/>
            </a:pPr>
            <a:r>
              <a:rPr lang="nl-NL" sz="1400" dirty="0"/>
              <a:t>Digest: sha256:3b473ed6b592d06ea0f191972cf49ad13c62912733d8e0a7bb5c2a5319dbe5dd</a:t>
            </a:r>
          </a:p>
          <a:p>
            <a:pPr marL="0" indent="0">
              <a:buNone/>
            </a:pPr>
            <a:r>
              <a:rPr lang="nl-NL" sz="1400" dirty="0"/>
              <a:t>Status: </a:t>
            </a:r>
            <a:r>
              <a:rPr lang="nl-NL" sz="1400" dirty="0" err="1"/>
              <a:t>Downloaded</a:t>
            </a:r>
            <a:r>
              <a:rPr lang="nl-NL" sz="1400" dirty="0"/>
              <a:t> </a:t>
            </a:r>
            <a:r>
              <a:rPr lang="nl-NL" sz="1400" dirty="0" err="1"/>
              <a:t>newer</a:t>
            </a:r>
            <a:r>
              <a:rPr lang="nl-NL" sz="1400" dirty="0"/>
              <a:t> image </a:t>
            </a:r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centricms</a:t>
            </a:r>
            <a:r>
              <a:rPr lang="nl-NL" sz="1400" dirty="0"/>
              <a:t>/</a:t>
            </a:r>
            <a:r>
              <a:rPr lang="nl-NL" sz="1400" dirty="0" err="1"/>
              <a:t>staticws:latest</a:t>
            </a:r>
            <a:endParaRPr lang="nl-NL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docker</a:t>
            </a:r>
            <a:r>
              <a:rPr lang="en-US" sz="1400" b="1" dirty="0"/>
              <a:t> container run --name </a:t>
            </a:r>
            <a:r>
              <a:rPr lang="en-US" sz="1400" b="1" dirty="0" err="1"/>
              <a:t>staticws</a:t>
            </a:r>
            <a:r>
              <a:rPr lang="en-US" sz="1400" b="1" dirty="0"/>
              <a:t> -d -p 8901:80 </a:t>
            </a:r>
            <a:r>
              <a:rPr lang="en-US" sz="1400" b="1" dirty="0" err="1"/>
              <a:t>centricms</a:t>
            </a:r>
            <a:r>
              <a:rPr lang="en-US" sz="1400" b="1" dirty="0"/>
              <a:t>/</a:t>
            </a:r>
            <a:r>
              <a:rPr lang="en-US" sz="1400" b="1" dirty="0" err="1"/>
              <a:t>staticws:latest</a:t>
            </a: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51" y="3865234"/>
            <a:ext cx="437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8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WAY of WORKING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laptop</a:t>
            </a:r>
          </a:p>
          <a:p>
            <a:r>
              <a:rPr lang="en-US" dirty="0" smtClean="0"/>
              <a:t>GIT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err="1" smtClean="0"/>
              <a:t>DockerForWindows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Internet</a:t>
            </a:r>
            <a:endParaRPr lang="en-US" dirty="0"/>
          </a:p>
          <a:p>
            <a:r>
              <a:rPr lang="en-US" dirty="0" smtClean="0"/>
              <a:t>GitHub</a:t>
            </a:r>
          </a:p>
          <a:p>
            <a:r>
              <a:rPr lang="en-US" dirty="0" smtClean="0"/>
              <a:t>Docker Hub / Docker Store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Cloud</a:t>
            </a:r>
          </a:p>
          <a:p>
            <a:r>
              <a:rPr lang="en-US" i="1" dirty="0" err="1" smtClean="0"/>
              <a:t>DockerHost</a:t>
            </a:r>
            <a:r>
              <a:rPr lang="en-US" i="1" dirty="0" smtClean="0"/>
              <a:t> on Azure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67096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LAPTOP, internet, CLOUD 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225" y="1450645"/>
            <a:ext cx="7479557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InstaLL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</a:t>
            </a:r>
          </a:p>
          <a:p>
            <a:pPr lvl="1"/>
            <a:r>
              <a:rPr lang="en-US" dirty="0"/>
              <a:t>https://git-scm.com/download/win</a:t>
            </a:r>
            <a:endParaRPr lang="en-US" dirty="0" smtClean="0"/>
          </a:p>
          <a:p>
            <a:r>
              <a:rPr lang="en-US" dirty="0" smtClean="0"/>
              <a:t>VS CODE</a:t>
            </a:r>
          </a:p>
          <a:p>
            <a:pPr lvl="1"/>
            <a:r>
              <a:rPr lang="en-US" dirty="0">
                <a:hlinkClick r:id="rId2"/>
              </a:rPr>
              <a:t>https://code.visualstudio.com/docs/?</a:t>
            </a:r>
            <a:r>
              <a:rPr lang="en-US" dirty="0" smtClean="0">
                <a:hlinkClick r:id="rId2"/>
              </a:rPr>
              <a:t>dv=win32</a:t>
            </a:r>
            <a:r>
              <a:rPr lang="en-US" dirty="0" smtClean="0"/>
              <a:t> </a:t>
            </a:r>
          </a:p>
          <a:p>
            <a:r>
              <a:rPr lang="en-US" dirty="0" smtClean="0"/>
              <a:t>Download GitHub repro</a:t>
            </a:r>
          </a:p>
          <a:p>
            <a:pPr lvl="1"/>
            <a:r>
              <a:rPr lang="en-US" dirty="0" smtClean="0"/>
              <a:t>New directory</a:t>
            </a:r>
          </a:p>
          <a:p>
            <a:pPr lvl="1"/>
            <a:r>
              <a:rPr lang="en-US" dirty="0" smtClean="0"/>
              <a:t>Clone repro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github.com/RenzoVeldkamp/MicroContainer</a:t>
            </a:r>
            <a:endParaRPr lang="en-US" dirty="0" smtClean="0"/>
          </a:p>
          <a:p>
            <a:pPr lvl="2"/>
            <a:r>
              <a:rPr lang="en-US" dirty="0" smtClean="0"/>
              <a:t>in directory </a:t>
            </a:r>
          </a:p>
          <a:p>
            <a:pPr lvl="2"/>
            <a:r>
              <a:rPr lang="en-US" dirty="0" err="1" smtClean="0"/>
              <a:t>Git</a:t>
            </a:r>
            <a:r>
              <a:rPr lang="en-US" dirty="0" smtClean="0"/>
              <a:t> clone https</a:t>
            </a:r>
            <a:r>
              <a:rPr lang="en-US" dirty="0"/>
              <a:t>://github.com/RenzoVeldkamp/MicroContainer.git</a:t>
            </a: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4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downloaden</a:t>
            </a:r>
            <a:endParaRPr lang="nl-NL" dirty="0"/>
          </a:p>
        </p:txBody>
      </p:sp>
      <p:pic>
        <p:nvPicPr>
          <p:cNvPr id="6" name="Content Placeholder 5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617542" y="5696651"/>
            <a:ext cx="725583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nl-NL" dirty="0">
                <a:hlinkClick r:id="rId3"/>
              </a:rPr>
              <a:t>https://store.docker.com/editions/community/docker-ce-desktop-windows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4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1185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4893357" y="1609170"/>
            <a:ext cx="1466507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2523311" y="3911307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Build</a:t>
            </a:r>
            <a:endParaRPr lang="en-US" dirty="0"/>
          </a:p>
          <a:p>
            <a:r>
              <a:rPr lang="en-US" dirty="0"/>
              <a:t>image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3975" y="3911307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Run</a:t>
            </a:r>
            <a:endParaRPr lang="en-US" dirty="0"/>
          </a:p>
          <a:p>
            <a:r>
              <a:rPr lang="en-US" dirty="0"/>
              <a:t>container</a:t>
            </a:r>
          </a:p>
        </p:txBody>
      </p:sp>
      <p:cxnSp>
        <p:nvCxnSpPr>
          <p:cNvPr id="9" name="Straight Arrow Connector 8"/>
          <p:cNvCxnSpPr>
            <a:stCxn id="29" idx="3"/>
            <a:endCxn id="6" idx="1"/>
          </p:cNvCxnSpPr>
          <p:nvPr/>
        </p:nvCxnSpPr>
        <p:spPr>
          <a:xfrm flipV="1">
            <a:off x="4194814" y="1932336"/>
            <a:ext cx="698543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31" idx="1"/>
          </p:cNvCxnSpPr>
          <p:nvPr/>
        </p:nvCxnSpPr>
        <p:spPr>
          <a:xfrm>
            <a:off x="6359864" y="1932336"/>
            <a:ext cx="874111" cy="1095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rved Down Arrow 10"/>
          <p:cNvSpPr/>
          <p:nvPr/>
        </p:nvSpPr>
        <p:spPr>
          <a:xfrm rot="10800000">
            <a:off x="272957" y="4608637"/>
            <a:ext cx="8570797" cy="8667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94814" y="4234471"/>
            <a:ext cx="3039161" cy="0"/>
          </a:xfrm>
          <a:prstGeom prst="straightConnector1">
            <a:avLst/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3008" y="3911307"/>
            <a:ext cx="167150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Code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23311" y="2704431"/>
            <a:ext cx="167150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  <a:p>
            <a:r>
              <a:rPr lang="en-US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233975" y="2704431"/>
            <a:ext cx="1609783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  <a:p>
            <a:r>
              <a:rPr lang="en-US" dirty="0"/>
              <a:t>Container</a:t>
            </a:r>
          </a:p>
        </p:txBody>
      </p:sp>
      <p:cxnSp>
        <p:nvCxnSpPr>
          <p:cNvPr id="37" name="Straight Arrow Connector 36"/>
          <p:cNvCxnSpPr>
            <a:stCxn id="28" idx="3"/>
            <a:endCxn id="7" idx="1"/>
          </p:cNvCxnSpPr>
          <p:nvPr/>
        </p:nvCxnSpPr>
        <p:spPr>
          <a:xfrm>
            <a:off x="2204511" y="4234473"/>
            <a:ext cx="318800" cy="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049583" y="3350759"/>
            <a:ext cx="2601" cy="53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9" idx="2"/>
          </p:cNvCxnSpPr>
          <p:nvPr/>
        </p:nvCxnSpPr>
        <p:spPr>
          <a:xfrm flipV="1">
            <a:off x="3359062" y="3350762"/>
            <a:ext cx="1" cy="56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4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 LINE INTERFACE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How:</a:t>
            </a:r>
          </a:p>
          <a:p>
            <a:pPr lvl="1"/>
            <a:r>
              <a:rPr lang="en-US" b="1" dirty="0" err="1" smtClean="0"/>
              <a:t>Powershell</a:t>
            </a:r>
            <a:r>
              <a:rPr lang="en-US" b="1" dirty="0" smtClean="0"/>
              <a:t> window in VS Code</a:t>
            </a:r>
          </a:p>
          <a:p>
            <a:pPr lvl="1"/>
            <a:r>
              <a:rPr lang="en-US" dirty="0" err="1" smtClean="0"/>
              <a:t>Powershell</a:t>
            </a:r>
            <a:endParaRPr lang="en-US" dirty="0" smtClean="0"/>
          </a:p>
          <a:p>
            <a:pPr lvl="1"/>
            <a:r>
              <a:rPr lang="en-US" dirty="0" smtClean="0"/>
              <a:t>CMD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Docker &lt;command&gt;</a:t>
            </a:r>
          </a:p>
          <a:p>
            <a:endParaRPr lang="en-US" dirty="0"/>
          </a:p>
          <a:p>
            <a:r>
              <a:rPr lang="en-US" dirty="0" smtClean="0"/>
              <a:t>Docker management commands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&lt;command&gt;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image &lt;command&gt;</a:t>
            </a:r>
          </a:p>
          <a:p>
            <a:pPr lvl="1"/>
            <a:endParaRPr lang="en-US" dirty="0"/>
          </a:p>
          <a:p>
            <a:r>
              <a:rPr lang="en-US" dirty="0" smtClean="0"/>
              <a:t>Docker –-help</a:t>
            </a:r>
          </a:p>
          <a:p>
            <a:endParaRPr lang="nl-NL" dirty="0" smtClean="0"/>
          </a:p>
          <a:p>
            <a:endParaRPr lang="nl-NL" dirty="0"/>
          </a:p>
          <a:p>
            <a:r>
              <a:rPr lang="nl-NL" dirty="0" smtClean="0">
                <a:hlinkClick r:id="rId3"/>
              </a:rPr>
              <a:t>https</a:t>
            </a:r>
            <a:r>
              <a:rPr lang="nl-NL" dirty="0">
                <a:hlinkClick r:id="rId3"/>
              </a:rPr>
              <a:t>://</a:t>
            </a:r>
            <a:r>
              <a:rPr lang="nl-NL" dirty="0" smtClean="0">
                <a:hlinkClick r:id="rId3"/>
              </a:rPr>
              <a:t>docs.docker.com/engine/reference</a:t>
            </a:r>
            <a:endParaRPr lang="nl-NL" dirty="0" smtClean="0"/>
          </a:p>
          <a:p>
            <a:r>
              <a:rPr lang="en-US" dirty="0" smtClean="0"/>
              <a:t>Google search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79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653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WHICH DOCKER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539" y="1409498"/>
            <a:ext cx="4309304" cy="4530827"/>
          </a:xfrm>
        </p:spPr>
        <p:txBody>
          <a:bodyPr/>
          <a:lstStyle/>
          <a:p>
            <a:r>
              <a:rPr lang="en-US" dirty="0" smtClean="0"/>
              <a:t>Docker version</a:t>
            </a:r>
          </a:p>
          <a:p>
            <a:r>
              <a:rPr lang="en-US" i="1" dirty="0" smtClean="0"/>
              <a:t>Docker-compose version</a:t>
            </a:r>
          </a:p>
          <a:p>
            <a:r>
              <a:rPr lang="en-US" i="1" dirty="0" smtClean="0"/>
              <a:t>Docker-machine version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info</a:t>
            </a:r>
          </a:p>
          <a:p>
            <a:pPr lvl="1"/>
            <a:r>
              <a:rPr lang="en-US" dirty="0" smtClean="0"/>
              <a:t>Lot of info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31" y="1188886"/>
            <a:ext cx="37623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RUNNING CORRECTLY?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81" y="1913104"/>
            <a:ext cx="6105525" cy="3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577182"/>
            <a:ext cx="8163164" cy="822443"/>
          </a:xfrm>
        </p:spPr>
        <p:txBody>
          <a:bodyPr/>
          <a:lstStyle/>
          <a:p>
            <a:r>
              <a:rPr lang="nl-NL" dirty="0" err="1" smtClean="0"/>
              <a:t>CoNTENT</a:t>
            </a:r>
            <a:r>
              <a:rPr lang="nl-NL" dirty="0" smtClean="0"/>
              <a:t> </a:t>
            </a:r>
            <a:r>
              <a:rPr lang="nl-NL" dirty="0" err="1" smtClean="0"/>
              <a:t>Docker</a:t>
            </a:r>
            <a:r>
              <a:rPr lang="nl-NL" dirty="0" smtClean="0"/>
              <a:t> 101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What &amp; Why Docker?</a:t>
            </a:r>
          </a:p>
          <a:p>
            <a:pPr marL="0" indent="0">
              <a:buNone/>
            </a:pPr>
            <a:endParaRPr lang="en-US" sz="2600" b="1" dirty="0"/>
          </a:p>
          <a:p>
            <a:r>
              <a:rPr lang="en-US" sz="2600" b="1" dirty="0"/>
              <a:t>Examples</a:t>
            </a:r>
          </a:p>
          <a:p>
            <a:pPr lvl="1"/>
            <a:r>
              <a:rPr lang="en-US" sz="2200" b="1" dirty="0"/>
              <a:t>static website in 1 container on 1 </a:t>
            </a:r>
            <a:r>
              <a:rPr lang="en-US" sz="2200" b="1" dirty="0" err="1"/>
              <a:t>DockerHost</a:t>
            </a:r>
            <a:endParaRPr lang="en-US" sz="2200" b="1" dirty="0"/>
          </a:p>
          <a:p>
            <a:pPr lvl="1"/>
            <a:r>
              <a:rPr lang="en-US" sz="2200" b="1" dirty="0"/>
              <a:t>Linux host / Docker UI</a:t>
            </a:r>
            <a:endParaRPr lang="en-US" sz="2800" b="1" dirty="0"/>
          </a:p>
          <a:p>
            <a:endParaRPr lang="en-US" sz="2600" b="1" dirty="0"/>
          </a:p>
          <a:p>
            <a:r>
              <a:rPr lang="en-US" sz="2600" b="1" dirty="0"/>
              <a:t>(our) Docker workflow</a:t>
            </a:r>
          </a:p>
          <a:p>
            <a:r>
              <a:rPr lang="en-US" sz="2600" b="1" dirty="0"/>
              <a:t>Docker commands explained</a:t>
            </a:r>
            <a:endParaRPr lang="en-US" sz="2400" b="1" dirty="0"/>
          </a:p>
          <a:p>
            <a:pPr lvl="1"/>
            <a:endParaRPr lang="en-US" sz="2400" b="1" dirty="0"/>
          </a:p>
          <a:p>
            <a:r>
              <a:rPr lang="en-US" sz="2600" b="1" dirty="0"/>
              <a:t>Some Topics</a:t>
            </a:r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pPr lvl="1"/>
            <a:endParaRPr lang="en-US" sz="2400" b="1" dirty="0"/>
          </a:p>
          <a:p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lvl="1"/>
            <a:endParaRPr lang="en-US" sz="3000" b="1" dirty="0"/>
          </a:p>
          <a:p>
            <a:pPr marL="0" indent="0">
              <a:buNone/>
            </a:pPr>
            <a:endParaRPr lang="nl-NL" sz="2600" b="1" dirty="0"/>
          </a:p>
          <a:p>
            <a:pPr marL="265107" lvl="1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  <a:p>
            <a:pPr marL="0" indent="0">
              <a:buNone/>
            </a:pPr>
            <a:endParaRPr lang="nl-NL" sz="2600" b="1" dirty="0"/>
          </a:p>
        </p:txBody>
      </p:sp>
    </p:spTree>
    <p:extLst>
      <p:ext uri="{BB962C8B-B14F-4D97-AF65-F5344CB8AC3E}">
        <p14:creationId xmlns:p14="http://schemas.microsoft.com/office/powerpoint/2010/main" val="16159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container run </a:t>
            </a:r>
            <a:r>
              <a:rPr lang="en-US" dirty="0"/>
              <a:t>hello-world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Run container with the content of image called hello-world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ello-world cannot be found on the </a:t>
            </a:r>
            <a:r>
              <a:rPr lang="en-US" dirty="0" err="1" smtClean="0"/>
              <a:t>DockerHost</a:t>
            </a:r>
            <a:r>
              <a:rPr lang="en-US" dirty="0" smtClean="0"/>
              <a:t> (Laptop)</a:t>
            </a:r>
          </a:p>
          <a:p>
            <a:r>
              <a:rPr lang="en-US" dirty="0"/>
              <a:t>h</a:t>
            </a:r>
            <a:r>
              <a:rPr lang="en-US" dirty="0" smtClean="0"/>
              <a:t>ello-world will be pulled from the Docker Hub / Store</a:t>
            </a:r>
          </a:p>
          <a:p>
            <a:endParaRPr lang="en-US" dirty="0"/>
          </a:p>
          <a:p>
            <a:r>
              <a:rPr lang="en-US" dirty="0" smtClean="0"/>
              <a:t>Hello-world will executed and end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run hello-world (once again)</a:t>
            </a:r>
            <a:endParaRPr lang="nl-NL" dirty="0"/>
          </a:p>
          <a:p>
            <a:pPr lvl="1"/>
            <a:r>
              <a:rPr lang="en-US" dirty="0" smtClean="0"/>
              <a:t>Image on the Docker 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89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WhiCH</a:t>
            </a:r>
            <a:r>
              <a:rPr lang="en-US" dirty="0" smtClean="0"/>
              <a:t> </a:t>
            </a:r>
            <a:r>
              <a:rPr lang="en-US" dirty="0" err="1" smtClean="0"/>
              <a:t>cONTAINERS</a:t>
            </a:r>
            <a:r>
              <a:rPr lang="en-US" dirty="0" smtClean="0"/>
              <a:t> ARE </a:t>
            </a:r>
            <a:r>
              <a:rPr lang="en-US" dirty="0" err="1" smtClean="0"/>
              <a:t>Runnning</a:t>
            </a:r>
            <a:r>
              <a:rPr lang="en-US" dirty="0" smtClean="0"/>
              <a:t>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</a:t>
            </a:r>
            <a:r>
              <a:rPr lang="en-US" b="1" dirty="0"/>
              <a:t>container </a:t>
            </a:r>
            <a:r>
              <a:rPr lang="en-US" b="1" dirty="0" smtClean="0"/>
              <a:t>ls</a:t>
            </a:r>
          </a:p>
          <a:p>
            <a:r>
              <a:rPr lang="en-US" dirty="0" smtClean="0"/>
              <a:t>Will only show the running containers</a:t>
            </a:r>
          </a:p>
          <a:p>
            <a:r>
              <a:rPr lang="en-US" dirty="0" smtClean="0"/>
              <a:t>Old command: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pPr lvl="1"/>
            <a:r>
              <a:rPr lang="en-US" dirty="0" smtClean="0"/>
              <a:t>backwards compatible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container </a:t>
            </a:r>
            <a:r>
              <a:rPr lang="en-US" b="1" dirty="0"/>
              <a:t>l</a:t>
            </a:r>
            <a:r>
              <a:rPr lang="en-US" b="1" dirty="0" smtClean="0"/>
              <a:t>s –a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5" y="2896557"/>
            <a:ext cx="8229607" cy="1589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7" y="3911838"/>
            <a:ext cx="8229605" cy="27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EASE </a:t>
            </a:r>
            <a:r>
              <a:rPr lang="en-US" dirty="0"/>
              <a:t>of Docker</a:t>
            </a:r>
            <a:br>
              <a:rPr lang="en-US" dirty="0"/>
            </a:br>
            <a:r>
              <a:rPr lang="en-US" dirty="0"/>
              <a:t>Ready to RUN - </a:t>
            </a:r>
            <a:r>
              <a:rPr lang="en-US" dirty="0" smtClean="0"/>
              <a:t>containers 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registry</a:t>
            </a:r>
          </a:p>
          <a:p>
            <a:endParaRPr lang="en-US" dirty="0"/>
          </a:p>
          <a:p>
            <a:r>
              <a:rPr lang="en-US" dirty="0" smtClean="0"/>
              <a:t>Docker Hub</a:t>
            </a:r>
          </a:p>
          <a:p>
            <a:pPr lvl="1"/>
            <a:r>
              <a:rPr lang="nl-NL" dirty="0">
                <a:hlinkClick r:id="rId3"/>
              </a:rPr>
              <a:t>https://hub.docker.com</a:t>
            </a:r>
            <a:r>
              <a:rPr lang="nl-NL" dirty="0" smtClean="0">
                <a:hlinkClick r:id="rId3"/>
              </a:rPr>
              <a:t>/</a:t>
            </a:r>
            <a:r>
              <a:rPr lang="nl-NL" dirty="0" smtClean="0"/>
              <a:t> </a:t>
            </a:r>
          </a:p>
          <a:p>
            <a:r>
              <a:rPr lang="en-US" dirty="0" smtClean="0"/>
              <a:t>Docker Store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03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– EASE of Docker</a:t>
            </a:r>
            <a:br>
              <a:rPr lang="en-US" dirty="0" smtClean="0"/>
            </a:br>
            <a:r>
              <a:rPr lang="en-US" dirty="0" smtClean="0"/>
              <a:t>Ready to RUN - container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Run a Linux machine on my laptop - Alpine</a:t>
            </a:r>
          </a:p>
          <a:p>
            <a:r>
              <a:rPr lang="en-US" dirty="0" smtClean="0"/>
              <a:t>Run a Docker UI - </a:t>
            </a:r>
            <a:r>
              <a:rPr lang="en-US" dirty="0" err="1" smtClean="0"/>
              <a:t>Portainer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show:</a:t>
            </a:r>
          </a:p>
          <a:p>
            <a:pPr lvl="1"/>
            <a:r>
              <a:rPr lang="en-US" dirty="0" smtClean="0"/>
              <a:t>Docker store (</a:t>
            </a:r>
            <a:r>
              <a:rPr lang="en-US" dirty="0" err="1" smtClean="0"/>
              <a:t>docker</a:t>
            </a:r>
            <a:r>
              <a:rPr lang="en-US" dirty="0" smtClean="0"/>
              <a:t> hub)</a:t>
            </a:r>
            <a:endParaRPr lang="nl-NL" dirty="0" smtClean="0"/>
          </a:p>
          <a:p>
            <a:pPr lvl="1"/>
            <a:r>
              <a:rPr lang="en-US" dirty="0" smtClean="0"/>
              <a:t>Pull image</a:t>
            </a:r>
          </a:p>
          <a:p>
            <a:pPr lvl="1"/>
            <a:r>
              <a:rPr lang="en-US" dirty="0" smtClean="0"/>
              <a:t>Run container</a:t>
            </a:r>
            <a:endParaRPr lang="en-US" dirty="0"/>
          </a:p>
          <a:p>
            <a:pPr lvl="1"/>
            <a:r>
              <a:rPr lang="en-US" dirty="0" smtClean="0"/>
              <a:t>Show result</a:t>
            </a:r>
            <a:endParaRPr lang="nl-NL" dirty="0"/>
          </a:p>
          <a:p>
            <a:pPr marL="265107" lvl="1" indent="0">
              <a:buNone/>
            </a:pPr>
            <a:endParaRPr lang="en-US" dirty="0" smtClean="0"/>
          </a:p>
          <a:p>
            <a:pPr lvl="1"/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976621" y="2579427"/>
            <a:ext cx="2326128" cy="13920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06177" y="2580819"/>
            <a:ext cx="2326128" cy="13906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4489" y="3282706"/>
            <a:ext cx="7994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4259315" y="3282706"/>
            <a:ext cx="11622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  <a:endParaRPr lang="nl-NL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553899" y="3467373"/>
            <a:ext cx="1705416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REPRO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277"/>
            <a:ext cx="8162925" cy="43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LINUX ALPINE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549200"/>
              </p:ext>
            </p:extLst>
          </p:nvPr>
        </p:nvGraphicFramePr>
        <p:xfrm>
          <a:off x="617539" y="1397000"/>
          <a:ext cx="8163165" cy="2484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06295"/>
                <a:gridCol w="3452883"/>
                <a:gridCol w="4003987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Nr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Step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Commando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 store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>
                          <a:hlinkClick r:id="rId3"/>
                        </a:rPr>
                        <a:t>https://store.docker.com/images/alpine</a:t>
                      </a: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copy</a:t>
                      </a:r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Go</a:t>
                      </a:r>
                      <a:r>
                        <a:rPr lang="en-US" sz="1900" baseline="0" dirty="0" smtClean="0"/>
                        <a:t> to Docker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pull alpine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Run the</a:t>
                      </a:r>
                      <a:r>
                        <a:rPr lang="en-US" sz="1900" baseline="0" dirty="0" smtClean="0"/>
                        <a:t> container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 run –it alpine /bin/</a:t>
                      </a:r>
                      <a:r>
                        <a:rPr lang="en-US" sz="1900" dirty="0" err="1" smtClean="0"/>
                        <a:t>sh</a:t>
                      </a:r>
                      <a:r>
                        <a:rPr lang="en-US" sz="190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0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GIVE some COMMANDS Alpine </a:t>
            </a:r>
            <a:endParaRPr lang="nl-NL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23391"/>
              </p:ext>
            </p:extLst>
          </p:nvPr>
        </p:nvGraphicFramePr>
        <p:xfrm>
          <a:off x="617541" y="1409700"/>
          <a:ext cx="81629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Linux version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cat /</a:t>
                      </a:r>
                      <a:r>
                        <a:rPr lang="en-US" sz="1900" dirty="0" err="1" smtClean="0"/>
                        <a:t>etc</a:t>
                      </a:r>
                      <a:r>
                        <a:rPr lang="en-US" sz="1900" dirty="0" smtClean="0"/>
                        <a:t>/*-release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Pwd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Show directory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Whoami</a:t>
                      </a:r>
                      <a:endParaRPr lang="en-US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Close Alpine</a:t>
                      </a:r>
                      <a:r>
                        <a:rPr lang="en-US" sz="1900" baseline="0" dirty="0" smtClean="0"/>
                        <a:t> container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Ctrl-D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801" y="4326340"/>
            <a:ext cx="3285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container is still running: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Docker container ls -a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92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ALPINE result 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434066"/>
            <a:ext cx="8162925" cy="29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EXAmPLE</a:t>
            </a:r>
            <a:r>
              <a:rPr lang="en-US" dirty="0" smtClean="0"/>
              <a:t> – ease of DOCKER</a:t>
            </a:r>
            <a:br>
              <a:rPr lang="en-US" dirty="0" smtClean="0"/>
            </a:br>
            <a:r>
              <a:rPr lang="en-US" dirty="0" smtClean="0"/>
              <a:t>PORTAINER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Command: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 smtClean="0"/>
              <a:t>portainer</a:t>
            </a:r>
            <a:r>
              <a:rPr lang="nl-NL" dirty="0" smtClean="0"/>
              <a:t>/</a:t>
            </a:r>
            <a:r>
              <a:rPr lang="nl-NL" dirty="0" err="1" smtClean="0"/>
              <a:t>portainer</a:t>
            </a:r>
            <a:endParaRPr lang="nl-NL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Docker Store:</a:t>
            </a:r>
          </a:p>
          <a:p>
            <a:pPr lvl="1"/>
            <a:r>
              <a:rPr lang="nl-NL" dirty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store.docker.com/community/images/portainer/portainer</a:t>
            </a:r>
            <a:endParaRPr lang="nl-NL" dirty="0" smtClean="0"/>
          </a:p>
          <a:p>
            <a:r>
              <a:rPr lang="en-US" dirty="0" smtClean="0"/>
              <a:t>Website:</a:t>
            </a:r>
          </a:p>
          <a:p>
            <a:pPr lvl="1"/>
            <a:r>
              <a:rPr lang="nl-NL" dirty="0">
                <a:hlinkClick r:id="rId3"/>
              </a:rPr>
              <a:t>https://portainer.io</a:t>
            </a:r>
            <a:r>
              <a:rPr lang="nl-NL" dirty="0" smtClean="0">
                <a:hlinkClick r:id="rId3"/>
              </a:rPr>
              <a:t>/</a:t>
            </a:r>
            <a:endParaRPr lang="nl-NL" dirty="0" smtClean="0"/>
          </a:p>
          <a:p>
            <a:r>
              <a:rPr lang="en-US" dirty="0" smtClean="0"/>
              <a:t>Documentation</a:t>
            </a:r>
          </a:p>
          <a:p>
            <a:pPr lvl="1"/>
            <a:endParaRPr lang="nl-NL" dirty="0"/>
          </a:p>
          <a:p>
            <a:pPr marL="265107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0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PoRTainer</a:t>
            </a:r>
            <a:r>
              <a:rPr lang="en-US" dirty="0" smtClean="0"/>
              <a:t>: a DOCKER UI</a:t>
            </a:r>
            <a:br>
              <a:rPr lang="en-US" dirty="0" smtClean="0"/>
            </a:br>
            <a:r>
              <a:rPr lang="en-US" dirty="0" smtClean="0"/>
              <a:t>DOCKER UI OR CLI?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41" y="1576396"/>
            <a:ext cx="8162925" cy="41973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653" y="5893787"/>
            <a:ext cx="8959756" cy="64633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3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WHY Docker?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more: works on my laptop</a:t>
            </a:r>
            <a:endParaRPr lang="nl-N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Time to Market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CI/CD (Continuous Integration / Continuous Delivery)</a:t>
            </a:r>
          </a:p>
          <a:p>
            <a:pPr lvl="1"/>
            <a:r>
              <a:rPr lang="en-US" dirty="0"/>
              <a:t>Time from commit to in </a:t>
            </a:r>
            <a:r>
              <a:rPr lang="en-US" dirty="0" smtClean="0"/>
              <a:t>production (cycle time)</a:t>
            </a:r>
          </a:p>
          <a:p>
            <a:pPr lvl="1"/>
            <a:endParaRPr lang="en-US" dirty="0"/>
          </a:p>
          <a:p>
            <a:r>
              <a:rPr lang="en-US" dirty="0"/>
              <a:t>DevOps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 smtClean="0"/>
              <a:t>Try something new</a:t>
            </a:r>
          </a:p>
          <a:p>
            <a:endParaRPr lang="en-US" i="1" dirty="0"/>
          </a:p>
          <a:p>
            <a:r>
              <a:rPr lang="en-US" i="1" dirty="0" smtClean="0"/>
              <a:t>Testing</a:t>
            </a:r>
          </a:p>
          <a:p>
            <a:endParaRPr lang="en-US" dirty="0"/>
          </a:p>
          <a:p>
            <a:r>
              <a:rPr lang="en-US" dirty="0" smtClean="0"/>
              <a:t>…….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057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Configuration on runtime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smtClean="0"/>
              <a:t>container run </a:t>
            </a:r>
            <a:r>
              <a:rPr lang="nl-NL" dirty="0"/>
              <a:t>-d -p 9000:9000 -v /var/run/</a:t>
            </a:r>
            <a:r>
              <a:rPr lang="nl-NL" dirty="0" err="1"/>
              <a:t>docker.sock</a:t>
            </a:r>
            <a:r>
              <a:rPr lang="nl-NL" dirty="0"/>
              <a:t>:/var/run/</a:t>
            </a:r>
            <a:r>
              <a:rPr lang="nl-NL" dirty="0" err="1"/>
              <a:t>docker.sock</a:t>
            </a:r>
            <a:r>
              <a:rPr lang="nl-NL" dirty="0"/>
              <a:t> </a:t>
            </a:r>
            <a:r>
              <a:rPr lang="nl-NL" dirty="0" err="1"/>
              <a:t>portainer</a:t>
            </a:r>
            <a:r>
              <a:rPr lang="nl-NL" dirty="0"/>
              <a:t>/</a:t>
            </a:r>
            <a:r>
              <a:rPr lang="nl-NL" dirty="0" err="1"/>
              <a:t>portainer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45124"/>
              </p:ext>
            </p:extLst>
          </p:nvPr>
        </p:nvGraphicFramePr>
        <p:xfrm>
          <a:off x="617539" y="2406935"/>
          <a:ext cx="804879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-v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use</a:t>
                      </a:r>
                      <a:r>
                        <a:rPr lang="en-US" sz="1900" baseline="0" dirty="0" smtClean="0"/>
                        <a:t> volume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Commands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3" name="Down Arrow 2"/>
          <p:cNvSpPr/>
          <p:nvPr/>
        </p:nvSpPr>
        <p:spPr>
          <a:xfrm>
            <a:off x="6687405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3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EXAMPLE: </a:t>
            </a:r>
            <a:br>
              <a:rPr lang="en-US" dirty="0" smtClean="0"/>
            </a:br>
            <a:r>
              <a:rPr lang="en-US" dirty="0" smtClean="0"/>
              <a:t>OUR STATIC WEB </a:t>
            </a:r>
            <a:r>
              <a:rPr lang="en-US" dirty="0" err="1" smtClean="0"/>
              <a:t>SiTE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docker</a:t>
            </a:r>
            <a:r>
              <a:rPr lang="en-US" sz="1600" b="1" dirty="0"/>
              <a:t> container run --name </a:t>
            </a:r>
            <a:r>
              <a:rPr lang="en-US" sz="1600" b="1" dirty="0" err="1"/>
              <a:t>staticws</a:t>
            </a:r>
            <a:r>
              <a:rPr lang="en-US" sz="1600" b="1" dirty="0"/>
              <a:t> -d -p 4200:80 </a:t>
            </a:r>
            <a:r>
              <a:rPr lang="en-US" sz="1600" b="1" dirty="0" err="1"/>
              <a:t>centricms</a:t>
            </a:r>
            <a:r>
              <a:rPr lang="en-US" sz="1600" b="1" dirty="0"/>
              <a:t>/</a:t>
            </a:r>
            <a:r>
              <a:rPr lang="en-US" sz="1600" b="1" dirty="0" err="1"/>
              <a:t>staticws:latest</a:t>
            </a:r>
            <a:endParaRPr lang="en-US" sz="16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df16bf953be84b16fe3f8b67cd90d50a056b17b5a8a3fc4075a92634c3720b65</a:t>
            </a:r>
            <a:endParaRPr lang="nl-NL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0" y="2812153"/>
            <a:ext cx="3276600" cy="27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DOCKER CONTAINER RUN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run --name </a:t>
            </a:r>
            <a:r>
              <a:rPr lang="en-US" dirty="0" err="1"/>
              <a:t>staticws</a:t>
            </a:r>
            <a:r>
              <a:rPr lang="en-US" dirty="0"/>
              <a:t> -d -p 4200:80 </a:t>
            </a:r>
            <a:r>
              <a:rPr lang="en-US" dirty="0" err="1"/>
              <a:t>centricms</a:t>
            </a:r>
            <a:r>
              <a:rPr lang="en-US" dirty="0"/>
              <a:t>/</a:t>
            </a:r>
            <a:r>
              <a:rPr lang="en-US" dirty="0" err="1"/>
              <a:t>staticws:latest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324215"/>
              </p:ext>
            </p:extLst>
          </p:nvPr>
        </p:nvGraphicFramePr>
        <p:xfrm>
          <a:off x="617539" y="2406935"/>
          <a:ext cx="804879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container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Old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run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--name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name</a:t>
                      </a:r>
                    </a:p>
                    <a:p>
                      <a:r>
                        <a:rPr lang="en-US" sz="1900" baseline="0" dirty="0" smtClean="0"/>
                        <a:t>Name must be unique!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-p &lt;</a:t>
                      </a:r>
                      <a:r>
                        <a:rPr lang="en-US" sz="1900" dirty="0" err="1" smtClean="0"/>
                        <a:t>hostport</a:t>
                      </a:r>
                      <a:r>
                        <a:rPr lang="en-US" sz="1900" dirty="0" smtClean="0"/>
                        <a:t>&gt;</a:t>
                      </a:r>
                      <a:r>
                        <a:rPr lang="en-US" sz="1900" baseline="0" dirty="0" smtClean="0"/>
                        <a:t> &lt;container port&gt;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publish 4200:80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&lt;name</a:t>
                      </a:r>
                      <a:r>
                        <a:rPr lang="en-US" sz="1900" baseline="0" dirty="0" smtClean="0"/>
                        <a:t> 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&lt;</a:t>
                      </a:r>
                      <a:r>
                        <a:rPr lang="en-US" sz="1900" baseline="0" dirty="0" smtClean="0"/>
                        <a:t>user&gt;/&lt;name&gt;:&lt;tag&gt;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https://docs.docker.com/engine/reference/commandline/container_run/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Multiple containers from 1 image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Try:</a:t>
            </a:r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sz="1600" dirty="0" err="1"/>
              <a:t>docker</a:t>
            </a:r>
            <a:r>
              <a:rPr lang="en-US" sz="1600" dirty="0"/>
              <a:t> container run --name </a:t>
            </a:r>
            <a:r>
              <a:rPr lang="en-US" sz="1600" dirty="0" err="1"/>
              <a:t>staticws</a:t>
            </a:r>
            <a:r>
              <a:rPr lang="en-US" sz="1600" dirty="0"/>
              <a:t> –d –p 8000:80 </a:t>
            </a:r>
            <a:r>
              <a:rPr lang="en-US" sz="1600" dirty="0" err="1"/>
              <a:t>centricms</a:t>
            </a:r>
            <a:r>
              <a:rPr lang="en-US" sz="1600" dirty="0"/>
              <a:t>/</a:t>
            </a:r>
            <a:r>
              <a:rPr lang="en-US" sz="1600" dirty="0" err="1"/>
              <a:t>staticws:latest</a:t>
            </a:r>
            <a:endParaRPr lang="en-US" sz="1600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 error </a:t>
            </a:r>
            <a:r>
              <a:rPr lang="en-US" dirty="0" smtClean="0">
                <a:sym typeface="Wingdings" panose="05000000000000000000" pitchFamily="2" charset="2"/>
              </a:rPr>
              <a:t>same name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8000:80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error same </a:t>
            </a:r>
            <a:r>
              <a:rPr lang="en-US" dirty="0" err="1" smtClean="0">
                <a:sym typeface="Wingdings" panose="05000000000000000000" pitchFamily="2" charset="2"/>
              </a:rPr>
              <a:t>hostport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8001:80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sz="1800" dirty="0" err="1"/>
              <a:t>docker</a:t>
            </a:r>
            <a:r>
              <a:rPr lang="en-US" sz="1800" dirty="0"/>
              <a:t> container run -d -p 8002:80 </a:t>
            </a:r>
            <a:r>
              <a:rPr lang="en-US" sz="1800" dirty="0" err="1"/>
              <a:t>centricms</a:t>
            </a:r>
            <a:r>
              <a:rPr lang="en-US" sz="1800" dirty="0"/>
              <a:t>/</a:t>
            </a:r>
            <a:r>
              <a:rPr lang="en-US" sz="1800" dirty="0" err="1"/>
              <a:t>staticws:latest</a:t>
            </a:r>
            <a:endParaRPr lang="en-US" sz="1800" dirty="0"/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3 static website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398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5720" y="1774213"/>
            <a:ext cx="5827595" cy="3125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PuBLISH</a:t>
            </a:r>
            <a:r>
              <a:rPr lang="en-US" dirty="0" smtClean="0"/>
              <a:t> PORTS in a PICTURE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2101758" y="2101755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3646226" y="2104027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5190695" y="2092651"/>
            <a:ext cx="1171409" cy="2088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  <a:endParaRPr lang="nl-NL" dirty="0"/>
          </a:p>
        </p:txBody>
      </p:sp>
      <p:sp>
        <p:nvSpPr>
          <p:cNvPr id="10" name="Oval 9"/>
          <p:cNvSpPr/>
          <p:nvPr/>
        </p:nvSpPr>
        <p:spPr>
          <a:xfrm>
            <a:off x="22393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l 10"/>
          <p:cNvSpPr/>
          <p:nvPr/>
        </p:nvSpPr>
        <p:spPr>
          <a:xfrm>
            <a:off x="223936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/>
          <p:cNvSpPr/>
          <p:nvPr/>
        </p:nvSpPr>
        <p:spPr>
          <a:xfrm>
            <a:off x="367668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l 12"/>
          <p:cNvSpPr/>
          <p:nvPr/>
        </p:nvSpPr>
        <p:spPr>
          <a:xfrm>
            <a:off x="3950889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l 13"/>
          <p:cNvSpPr/>
          <p:nvPr/>
        </p:nvSpPr>
        <p:spPr>
          <a:xfrm>
            <a:off x="5176233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l 14"/>
          <p:cNvSpPr/>
          <p:nvPr/>
        </p:nvSpPr>
        <p:spPr>
          <a:xfrm>
            <a:off x="3001368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l 15"/>
          <p:cNvSpPr/>
          <p:nvPr/>
        </p:nvSpPr>
        <p:spPr>
          <a:xfrm>
            <a:off x="5896945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l 16"/>
          <p:cNvSpPr/>
          <p:nvPr/>
        </p:nvSpPr>
        <p:spPr>
          <a:xfrm>
            <a:off x="4257968" y="4087749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/>
          <p:cNvSpPr/>
          <p:nvPr/>
        </p:nvSpPr>
        <p:spPr>
          <a:xfrm>
            <a:off x="426719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Oval 18"/>
          <p:cNvSpPr/>
          <p:nvPr/>
        </p:nvSpPr>
        <p:spPr>
          <a:xfrm>
            <a:off x="6176747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Oval 19"/>
          <p:cNvSpPr/>
          <p:nvPr/>
        </p:nvSpPr>
        <p:spPr>
          <a:xfrm>
            <a:off x="6492920" y="4815635"/>
            <a:ext cx="163773" cy="1774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/>
          <p:cNvCxnSpPr>
            <a:stCxn id="10" idx="4"/>
          </p:cNvCxnSpPr>
          <p:nvPr/>
        </p:nvCxnSpPr>
        <p:spPr>
          <a:xfrm flipH="1">
            <a:off x="2321250" y="4265168"/>
            <a:ext cx="3" cy="550464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2" idx="0"/>
          </p:cNvCxnSpPr>
          <p:nvPr/>
        </p:nvCxnSpPr>
        <p:spPr>
          <a:xfrm flipH="1">
            <a:off x="3758573" y="4267243"/>
            <a:ext cx="243309" cy="54839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336662" y="4285767"/>
            <a:ext cx="12420" cy="502695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85509" y="4228332"/>
            <a:ext cx="507408" cy="558421"/>
          </a:xfrm>
          <a:prstGeom prst="straightConnector1">
            <a:avLst/>
          </a:prstGeom>
          <a:ln>
            <a:solidFill>
              <a:srgbClr val="FFFF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DOCKER </a:t>
            </a:r>
            <a:r>
              <a:rPr lang="en-US" dirty="0" smtClean="0"/>
              <a:t>LS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81472"/>
            <a:ext cx="8162925" cy="565815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911866"/>
              </p:ext>
            </p:extLst>
          </p:nvPr>
        </p:nvGraphicFramePr>
        <p:xfrm>
          <a:off x="617539" y="2406935"/>
          <a:ext cx="804879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Container</a:t>
                      </a:r>
                      <a:r>
                        <a:rPr lang="en-US" sz="1900" baseline="0" dirty="0" smtClean="0"/>
                        <a:t> ID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Unique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nuber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</a:t>
                      </a:r>
                      <a:r>
                        <a:rPr lang="en-US" sz="1900" baseline="0" dirty="0" smtClean="0"/>
                        <a:t> Containers from the same image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Start</a:t>
                      </a:r>
                      <a:r>
                        <a:rPr lang="en-US" sz="1900" baseline="0" dirty="0" smtClean="0"/>
                        <a:t> command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detached – run on back</a:t>
                      </a:r>
                      <a:r>
                        <a:rPr lang="en-US" sz="1900" baseline="0" dirty="0" smtClean="0"/>
                        <a:t>ground in the cli</a:t>
                      </a:r>
                      <a:r>
                        <a:rPr lang="en-US" sz="1900" dirty="0" smtClean="0"/>
                        <a:t> 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Created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Status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Ports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Host</a:t>
                      </a:r>
                      <a:r>
                        <a:rPr lang="en-US" sz="1900" baseline="0" dirty="0" smtClean="0"/>
                        <a:t> port </a:t>
                      </a:r>
                      <a:r>
                        <a:rPr lang="en-US" sz="1900" baseline="0" dirty="0" smtClean="0">
                          <a:sym typeface="Wingdings" panose="05000000000000000000" pitchFamily="2" charset="2"/>
                        </a:rPr>
                        <a:t> container port / </a:t>
                      </a:r>
                      <a:r>
                        <a:rPr lang="en-US" sz="1900" baseline="0" dirty="0" err="1" smtClean="0">
                          <a:sym typeface="Wingdings" panose="05000000000000000000" pitchFamily="2" charset="2"/>
                        </a:rPr>
                        <a:t>portocol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Names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No –name,</a:t>
                      </a:r>
                      <a:r>
                        <a:rPr lang="en-US" sz="1900" baseline="0" dirty="0" smtClean="0"/>
                        <a:t> Docker provide unique name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 </a:t>
            </a:r>
            <a:br>
              <a:rPr lang="en-US" dirty="0" smtClean="0"/>
            </a:br>
            <a:r>
              <a:rPr lang="en-US" dirty="0" smtClean="0"/>
              <a:t>- P, Docker will assign port</a:t>
            </a:r>
            <a:endParaRPr lang="nl-NL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16" y="1616096"/>
            <a:ext cx="6276975" cy="3238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96" y="2260525"/>
            <a:ext cx="7241703" cy="657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78" y="3982820"/>
            <a:ext cx="8357121" cy="123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EXPLAIN</a:t>
            </a:r>
            <a:br>
              <a:rPr lang="en-US" dirty="0" smtClean="0"/>
            </a:br>
            <a:r>
              <a:rPr lang="en-US" dirty="0" smtClean="0"/>
              <a:t>-d -detached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477140"/>
            <a:ext cx="8162925" cy="223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</a:t>
            </a:r>
            <a:r>
              <a:rPr lang="en-US" dirty="0" err="1" smtClean="0"/>
              <a:t>CONTAiNER</a:t>
            </a:r>
            <a:r>
              <a:rPr lang="en-US" dirty="0" smtClean="0"/>
              <a:t> COMMAND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container run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container from image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run –</a:t>
            </a:r>
            <a:r>
              <a:rPr lang="en-US" dirty="0" err="1" smtClean="0"/>
              <a:t>rm</a:t>
            </a:r>
            <a:r>
              <a:rPr lang="en-US" dirty="0" smtClean="0"/>
              <a:t> – run, after stop remove</a:t>
            </a:r>
          </a:p>
          <a:p>
            <a:pPr lvl="1"/>
            <a:endParaRPr lang="en-US" dirty="0"/>
          </a:p>
          <a:p>
            <a:r>
              <a:rPr lang="en-US" dirty="0" smtClean="0"/>
              <a:t>Docker container stop</a:t>
            </a:r>
          </a:p>
          <a:p>
            <a:r>
              <a:rPr lang="en-US" dirty="0" smtClean="0"/>
              <a:t>Docker container start – container must exist  </a:t>
            </a:r>
          </a:p>
          <a:p>
            <a:pPr lvl="1"/>
            <a:r>
              <a:rPr lang="en-US" dirty="0" smtClean="0"/>
              <a:t>id or container- name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0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OUR DOCKER Definition</a:t>
            </a:r>
            <a:br>
              <a:rPr lang="en-US" dirty="0" smtClean="0"/>
            </a:br>
            <a:r>
              <a:rPr lang="en-US" sz="1800" dirty="0"/>
              <a:t>FOUND on INTERNET</a:t>
            </a:r>
            <a:endParaRPr lang="nl-NL" sz="1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978" y="1550911"/>
            <a:ext cx="9030036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  <a:buSzTx/>
              <a:buNone/>
            </a:pPr>
            <a:endParaRPr lang="nl-NL" altLang="nl-NL" sz="3200" b="1" dirty="0">
              <a:solidFill>
                <a:srgbClr val="6A6A6A"/>
              </a:solidFill>
            </a:endParaRPr>
          </a:p>
          <a:p>
            <a:pPr marL="0" indent="0">
              <a:buClrTx/>
              <a:buSzTx/>
              <a:buNone/>
            </a:pPr>
            <a:r>
              <a:rPr lang="nl-NL" altLang="nl-NL" sz="3200" dirty="0" smtClean="0">
                <a:solidFill>
                  <a:srgbClr val="545454"/>
                </a:solidFill>
              </a:rPr>
              <a:t>Is </a:t>
            </a:r>
            <a:r>
              <a:rPr lang="nl-NL" altLang="nl-NL" sz="3200" dirty="0">
                <a:solidFill>
                  <a:srgbClr val="545454"/>
                </a:solidFill>
              </a:rPr>
              <a:t>the </a:t>
            </a:r>
            <a:r>
              <a:rPr lang="nl-NL" altLang="nl-NL" sz="3200" dirty="0" err="1">
                <a:solidFill>
                  <a:srgbClr val="545454"/>
                </a:solidFill>
              </a:rPr>
              <a:t>world's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leading</a:t>
            </a:r>
            <a:r>
              <a:rPr lang="nl-NL" altLang="nl-NL" sz="3200" dirty="0">
                <a:solidFill>
                  <a:srgbClr val="545454"/>
                </a:solidFill>
              </a:rPr>
              <a:t> software container platform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available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for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developers</a:t>
            </a:r>
            <a:r>
              <a:rPr lang="nl-NL" altLang="nl-NL" sz="3200" dirty="0">
                <a:solidFill>
                  <a:srgbClr val="545454"/>
                </a:solidFill>
              </a:rPr>
              <a:t>, </a:t>
            </a:r>
            <a:r>
              <a:rPr lang="nl-NL" altLang="nl-NL" sz="3200" dirty="0" err="1">
                <a:solidFill>
                  <a:srgbClr val="545454"/>
                </a:solidFill>
              </a:rPr>
              <a:t>ops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and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businesses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to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build</a:t>
            </a:r>
            <a:r>
              <a:rPr lang="nl-NL" altLang="nl-NL" sz="3200" b="1" dirty="0">
                <a:solidFill>
                  <a:srgbClr val="545454"/>
                </a:solidFill>
              </a:rPr>
              <a:t>, </a:t>
            </a:r>
            <a:r>
              <a:rPr lang="nl-NL" altLang="nl-NL" sz="3200" b="1" dirty="0" err="1">
                <a:solidFill>
                  <a:srgbClr val="545454"/>
                </a:solidFill>
              </a:rPr>
              <a:t>ship</a:t>
            </a:r>
            <a:r>
              <a:rPr lang="nl-NL" altLang="nl-NL" sz="3200" b="1" dirty="0">
                <a:solidFill>
                  <a:srgbClr val="545454"/>
                </a:solidFill>
              </a:rPr>
              <a:t> </a:t>
            </a:r>
            <a:r>
              <a:rPr lang="nl-NL" altLang="nl-NL" sz="3200" b="1" dirty="0" err="1">
                <a:solidFill>
                  <a:srgbClr val="545454"/>
                </a:solidFill>
              </a:rPr>
              <a:t>and</a:t>
            </a:r>
            <a:r>
              <a:rPr lang="nl-NL" altLang="nl-NL" sz="3200" b="1" dirty="0">
                <a:solidFill>
                  <a:srgbClr val="545454"/>
                </a:solidFill>
              </a:rPr>
              <a:t> run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app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</a:p>
          <a:p>
            <a:pPr marL="0" indent="0">
              <a:buClrTx/>
              <a:buSzTx/>
              <a:buNone/>
            </a:pPr>
            <a:r>
              <a:rPr lang="nl-NL" altLang="nl-NL" sz="3200" dirty="0">
                <a:solidFill>
                  <a:srgbClr val="545454"/>
                </a:solidFill>
              </a:rPr>
              <a:t>on </a:t>
            </a:r>
            <a:r>
              <a:rPr lang="nl-NL" altLang="nl-NL" sz="3200" dirty="0" err="1">
                <a:solidFill>
                  <a:srgbClr val="545454"/>
                </a:solidFill>
              </a:rPr>
              <a:t>any</a:t>
            </a:r>
            <a:r>
              <a:rPr lang="nl-NL" altLang="nl-NL" sz="3200" dirty="0">
                <a:solidFill>
                  <a:srgbClr val="545454"/>
                </a:solidFill>
              </a:rPr>
              <a:t> </a:t>
            </a:r>
            <a:r>
              <a:rPr lang="nl-NL" altLang="nl-NL" sz="3200" dirty="0" err="1">
                <a:solidFill>
                  <a:srgbClr val="545454"/>
                </a:solidFill>
              </a:rPr>
              <a:t>infrastructure</a:t>
            </a:r>
            <a:r>
              <a:rPr lang="nl-NL" altLang="nl-NL" sz="3200" dirty="0">
                <a:solidFill>
                  <a:srgbClr val="545454"/>
                </a:solidFill>
              </a:rPr>
              <a:t>.</a:t>
            </a:r>
            <a:r>
              <a:rPr lang="nl-NL" altLang="nl-NL" sz="3200" dirty="0"/>
              <a:t> </a:t>
            </a:r>
            <a:endParaRPr lang="nl-NL" altLang="nl-NL" sz="1800" dirty="0"/>
          </a:p>
        </p:txBody>
      </p:sp>
    </p:spTree>
    <p:extLst>
      <p:ext uri="{BB962C8B-B14F-4D97-AF65-F5344CB8AC3E}">
        <p14:creationId xmlns:p14="http://schemas.microsoft.com/office/powerpoint/2010/main" val="25451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EXEC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container exec -it </a:t>
            </a:r>
            <a:r>
              <a:rPr lang="en-US" dirty="0" smtClean="0"/>
              <a:t>&lt;</a:t>
            </a:r>
            <a:r>
              <a:rPr lang="en-US" dirty="0" err="1" smtClean="0"/>
              <a:t>containername</a:t>
            </a:r>
            <a:r>
              <a:rPr lang="en-US" dirty="0" smtClean="0"/>
              <a:t>&gt; </a:t>
            </a:r>
            <a:r>
              <a:rPr lang="en-US" dirty="0"/>
              <a:t>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Look in the container</a:t>
            </a:r>
          </a:p>
          <a:p>
            <a:r>
              <a:rPr lang="en-US" dirty="0" smtClean="0"/>
              <a:t>Depends on base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75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DOCKER LOGS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container logs –f 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02" y="3074092"/>
            <a:ext cx="8755963" cy="10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Remove DOCKER CONTAINER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&amp; Stopped containers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Remove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&lt;container&gt;</a:t>
            </a:r>
          </a:p>
          <a:p>
            <a:r>
              <a:rPr lang="en-US" dirty="0" smtClean="0"/>
              <a:t>Remove running container</a:t>
            </a:r>
          </a:p>
          <a:p>
            <a:pPr lvl="1"/>
            <a:r>
              <a:rPr lang="en-US" dirty="0" smtClean="0"/>
              <a:t>Docker container </a:t>
            </a:r>
            <a:r>
              <a:rPr lang="en-US" dirty="0" err="1" smtClean="0"/>
              <a:t>rm</a:t>
            </a:r>
            <a:r>
              <a:rPr lang="en-US" dirty="0" smtClean="0"/>
              <a:t> –f &lt;container&gt;</a:t>
            </a:r>
          </a:p>
          <a:p>
            <a:r>
              <a:rPr lang="en-US" dirty="0" smtClean="0"/>
              <a:t>Remove all stopped </a:t>
            </a:r>
            <a:r>
              <a:rPr lang="en-US" dirty="0" err="1" smtClean="0"/>
              <a:t>contaners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Docker container prune</a:t>
            </a:r>
          </a:p>
          <a:p>
            <a:pPr marL="265107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5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DEMO: </a:t>
            </a:r>
            <a:r>
              <a:rPr lang="en-US" dirty="0" err="1" smtClean="0"/>
              <a:t>RuN</a:t>
            </a:r>
            <a:r>
              <a:rPr lang="en-US" dirty="0" smtClean="0"/>
              <a:t> on AZURE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39" y="1482889"/>
            <a:ext cx="2958174" cy="21557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660" y="1495765"/>
            <a:ext cx="5062044" cy="4965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60" y="2531952"/>
            <a:ext cx="5062043" cy="1073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0065" y="3701102"/>
            <a:ext cx="4295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4026090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0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REGISTRY</a:t>
            </a:r>
            <a:br>
              <a:rPr lang="en-US" dirty="0" smtClean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Ready to use:</a:t>
            </a:r>
          </a:p>
          <a:p>
            <a:pPr lvl="1"/>
            <a:r>
              <a:rPr lang="en-US" dirty="0"/>
              <a:t>DOCKER HUB / DOCKER </a:t>
            </a:r>
            <a:r>
              <a:rPr lang="en-US" dirty="0" smtClean="0"/>
              <a:t>STORE</a:t>
            </a:r>
          </a:p>
          <a:p>
            <a:pPr lvl="1"/>
            <a:endParaRPr lang="en-US" dirty="0"/>
          </a:p>
          <a:p>
            <a:r>
              <a:rPr lang="en-US" dirty="0" smtClean="0"/>
              <a:t>Private registry</a:t>
            </a:r>
          </a:p>
          <a:p>
            <a:pPr lvl="1"/>
            <a:r>
              <a:rPr lang="en-US" dirty="0" smtClean="0"/>
              <a:t>For companies &amp; enterprises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6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PUSH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a user-id on Docker Hub</a:t>
            </a:r>
          </a:p>
          <a:p>
            <a:pPr lvl="1"/>
            <a:r>
              <a:rPr lang="en-US" dirty="0" smtClean="0"/>
              <a:t>Free of charge for public repro (images)</a:t>
            </a:r>
          </a:p>
          <a:p>
            <a:r>
              <a:rPr lang="en-US" dirty="0" smtClean="0"/>
              <a:t>Docker login</a:t>
            </a:r>
          </a:p>
          <a:p>
            <a:r>
              <a:rPr lang="en-US" dirty="0" smtClean="0"/>
              <a:t>Every repro (image) name must start with your user</a:t>
            </a:r>
          </a:p>
          <a:p>
            <a:endParaRPr lang="en-US" dirty="0"/>
          </a:p>
          <a:p>
            <a:r>
              <a:rPr lang="en-US" dirty="0" smtClean="0"/>
              <a:t>Version – tag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pPr lvl="1"/>
            <a:r>
              <a:rPr lang="nl-NL" dirty="0" err="1"/>
              <a:t>docker</a:t>
            </a:r>
            <a:r>
              <a:rPr lang="nl-NL" dirty="0"/>
              <a:t> push </a:t>
            </a:r>
            <a:r>
              <a:rPr lang="nl-NL" dirty="0" err="1"/>
              <a:t>centricms</a:t>
            </a:r>
            <a:r>
              <a:rPr lang="nl-NL" dirty="0"/>
              <a:t>/</a:t>
            </a:r>
            <a:r>
              <a:rPr lang="nl-NL" dirty="0" err="1"/>
              <a:t>staticws:latest</a:t>
            </a:r>
            <a:endParaRPr lang="nl-NL" dirty="0"/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91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IMAGE PULL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Docker Hub / Store</a:t>
            </a:r>
          </a:p>
          <a:p>
            <a:pPr lvl="1"/>
            <a:r>
              <a:rPr lang="en-US" dirty="0" smtClean="0"/>
              <a:t>No user-id needed</a:t>
            </a:r>
          </a:p>
          <a:p>
            <a:r>
              <a:rPr lang="en-US" dirty="0" smtClean="0"/>
              <a:t>Official &amp; open source</a:t>
            </a:r>
          </a:p>
          <a:p>
            <a:pPr lvl="1"/>
            <a:r>
              <a:rPr lang="en-US" dirty="0" smtClean="0"/>
              <a:t>Official by Docker or supplier</a:t>
            </a:r>
          </a:p>
          <a:p>
            <a:pPr lvl="1"/>
            <a:endParaRPr lang="en-US" dirty="0"/>
          </a:p>
          <a:p>
            <a:r>
              <a:rPr lang="en-US" dirty="0" smtClean="0"/>
              <a:t>Tips:</a:t>
            </a:r>
          </a:p>
          <a:p>
            <a:pPr lvl="1"/>
            <a:r>
              <a:rPr lang="en-US" dirty="0" smtClean="0"/>
              <a:t>Use safe images: official, number of pull, rating, now the owner</a:t>
            </a:r>
          </a:p>
          <a:p>
            <a:pPr lvl="1"/>
            <a:r>
              <a:rPr lang="en-US" dirty="0" smtClean="0"/>
              <a:t>Intelligent download (only </a:t>
            </a:r>
            <a:r>
              <a:rPr lang="en-US" dirty="0" err="1" smtClean="0"/>
              <a:t>chages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Image is first search on local </a:t>
            </a:r>
            <a:r>
              <a:rPr lang="en-US" dirty="0" err="1" smtClean="0"/>
              <a:t>DockerHost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6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14196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3" y="2999934"/>
            <a:ext cx="178093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>
            <a:off x="1337474" y="204717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13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Recipe or blue print</a:t>
            </a:r>
          </a:p>
          <a:p>
            <a:endParaRPr lang="en-US" dirty="0"/>
          </a:p>
          <a:p>
            <a:r>
              <a:rPr lang="en-US" dirty="0" smtClean="0"/>
              <a:t>Each line will be layer</a:t>
            </a:r>
          </a:p>
          <a:p>
            <a:r>
              <a:rPr lang="en-US" dirty="0" smtClean="0"/>
              <a:t>Each layer will be cached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03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EXAMPLE: DOCKER User </a:t>
            </a:r>
            <a:r>
              <a:rPr lang="en-US" dirty="0" err="1" smtClean="0"/>
              <a:t>storIES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Product Owner I want features and an easy process to change and maintenance processes</a:t>
            </a:r>
          </a:p>
          <a:p>
            <a:r>
              <a:rPr lang="en-US" dirty="0" smtClean="0"/>
              <a:t>As DEV I want to build application only once and be sure that it is the same software</a:t>
            </a:r>
          </a:p>
          <a:p>
            <a:r>
              <a:rPr lang="en-US" dirty="0" smtClean="0"/>
              <a:t>As OPS I want the same software in each environment</a:t>
            </a:r>
          </a:p>
          <a:p>
            <a:r>
              <a:rPr lang="en-US" dirty="0" smtClean="0"/>
              <a:t>As Bus I want a short time to market for application feature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96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WHAT is IMAGE? - REVISTED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= stack of layers</a:t>
            </a:r>
          </a:p>
          <a:p>
            <a:endParaRPr lang="en-US" dirty="0" smtClean="0"/>
          </a:p>
          <a:p>
            <a:r>
              <a:rPr lang="en-US" dirty="0" smtClean="0"/>
              <a:t>Made by:</a:t>
            </a:r>
          </a:p>
          <a:p>
            <a:pPr lvl="1"/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receipe</a:t>
            </a:r>
            <a:r>
              <a:rPr lang="en-US" dirty="0"/>
              <a:t> or blue </a:t>
            </a:r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Docker commit – seldom use – not in this Docker 101</a:t>
            </a:r>
          </a:p>
          <a:p>
            <a:endParaRPr lang="en-US" dirty="0"/>
          </a:p>
          <a:p>
            <a:r>
              <a:rPr lang="en-US" dirty="0" smtClean="0"/>
              <a:t>Container made from mage must run on any environment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83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 - DOCKERIZE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DOCKERIZE = PACKAGE application in a Docker image</a:t>
            </a:r>
          </a:p>
          <a:p>
            <a:endParaRPr lang="en-US" dirty="0"/>
          </a:p>
          <a:p>
            <a:r>
              <a:rPr lang="en-US" dirty="0" smtClean="0"/>
              <a:t>Image / container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onsist </a:t>
            </a:r>
            <a:r>
              <a:rPr lang="en-US" dirty="0"/>
              <a:t>e</a:t>
            </a:r>
            <a:r>
              <a:rPr lang="en-US" dirty="0" smtClean="0"/>
              <a:t>very dependency</a:t>
            </a:r>
          </a:p>
          <a:p>
            <a:pPr lvl="1"/>
            <a:r>
              <a:rPr lang="en-US" dirty="0" smtClean="0"/>
              <a:t>Small</a:t>
            </a:r>
          </a:p>
          <a:p>
            <a:pPr lvl="1"/>
            <a:r>
              <a:rPr lang="en-US" dirty="0" smtClean="0"/>
              <a:t>Secure</a:t>
            </a:r>
          </a:p>
          <a:p>
            <a:pPr lvl="1"/>
            <a:r>
              <a:rPr lang="en-US" dirty="0" smtClean="0"/>
              <a:t>….</a:t>
            </a:r>
          </a:p>
          <a:p>
            <a:pPr marL="265107" lvl="1" indent="0">
              <a:buNone/>
            </a:pPr>
            <a:endParaRPr lang="en-US" dirty="0"/>
          </a:p>
          <a:p>
            <a:pPr marL="0" indent="-12700">
              <a:buNone/>
            </a:pPr>
            <a:r>
              <a:rPr lang="en-US" dirty="0" smtClean="0"/>
              <a:t>Best practice:</a:t>
            </a:r>
          </a:p>
          <a:p>
            <a:r>
              <a:rPr lang="en-US" dirty="0" smtClean="0"/>
              <a:t>Use the same image for very </a:t>
            </a:r>
            <a:r>
              <a:rPr lang="en-US" dirty="0" err="1" smtClean="0"/>
              <a:t>environement</a:t>
            </a:r>
            <a:endParaRPr lang="en-US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517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TOPIC: DOCKER BUILD</a:t>
            </a:r>
            <a:br>
              <a:rPr lang="en-US" dirty="0" smtClean="0"/>
            </a:br>
            <a:r>
              <a:rPr lang="en-US" dirty="0" err="1" smtClean="0"/>
              <a:t>DockerFILE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: Recipe </a:t>
            </a:r>
            <a:r>
              <a:rPr lang="en-US" dirty="0"/>
              <a:t>or blue print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Base image</a:t>
            </a:r>
          </a:p>
          <a:p>
            <a:pPr lvl="1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KNOWN TRUSTED IMAGE (OFFICIAL)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5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TopIC</a:t>
            </a:r>
            <a:r>
              <a:rPr lang="en-US" dirty="0" smtClean="0"/>
              <a:t>: Version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</a:p>
          <a:p>
            <a:r>
              <a:rPr lang="en-US" dirty="0" smtClean="0"/>
              <a:t>Latest</a:t>
            </a:r>
          </a:p>
          <a:p>
            <a:pPr lvl="1"/>
            <a:r>
              <a:rPr lang="en-US" dirty="0" smtClean="0"/>
              <a:t>Just a tag!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with care</a:t>
            </a:r>
          </a:p>
          <a:p>
            <a:r>
              <a:rPr lang="en-US" dirty="0" smtClean="0"/>
              <a:t>No tag: build - snapshot</a:t>
            </a:r>
          </a:p>
          <a:p>
            <a:endParaRPr lang="en-US" dirty="0"/>
          </a:p>
          <a:p>
            <a:r>
              <a:rPr lang="en-US" dirty="0" smtClean="0"/>
              <a:t>Base OS</a:t>
            </a:r>
          </a:p>
          <a:p>
            <a:pPr lvl="1"/>
            <a:r>
              <a:rPr lang="en-US" dirty="0" smtClean="0"/>
              <a:t>Alpine – Docker default - small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Windows</a:t>
            </a:r>
          </a:p>
          <a:p>
            <a:pPr marL="26510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StaticWS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&amp; requirement:</a:t>
            </a:r>
          </a:p>
          <a:p>
            <a:pPr lvl="1"/>
            <a:r>
              <a:rPr lang="en-US" dirty="0" smtClean="0"/>
              <a:t>Static website that can run on laptop and Azure</a:t>
            </a:r>
          </a:p>
          <a:p>
            <a:pPr lvl="1"/>
            <a:r>
              <a:rPr lang="en-US" dirty="0" smtClean="0"/>
              <a:t>Easy webserver – use </a:t>
            </a:r>
            <a:r>
              <a:rPr lang="en-US" dirty="0" err="1" smtClean="0"/>
              <a:t>nginx</a:t>
            </a:r>
            <a:endParaRPr lang="en-US" dirty="0" smtClean="0"/>
          </a:p>
          <a:p>
            <a:pPr lvl="1"/>
            <a:r>
              <a:rPr lang="en-US" dirty="0" smtClean="0"/>
              <a:t>Fit in the our way of working (CD flow)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a Docker image</a:t>
            </a:r>
          </a:p>
          <a:p>
            <a:pPr lvl="1"/>
            <a:r>
              <a:rPr lang="en-US" dirty="0" smtClean="0"/>
              <a:t>Image = stack of layers</a:t>
            </a:r>
          </a:p>
          <a:p>
            <a:r>
              <a:rPr lang="en-US" dirty="0" err="1" smtClean="0"/>
              <a:t>Dockerfile</a:t>
            </a:r>
            <a:r>
              <a:rPr lang="en-US" dirty="0" smtClean="0"/>
              <a:t> = </a:t>
            </a:r>
            <a:r>
              <a:rPr lang="en-US" dirty="0" err="1" smtClean="0"/>
              <a:t>receipe</a:t>
            </a:r>
            <a:r>
              <a:rPr lang="en-US" dirty="0" smtClean="0"/>
              <a:t> or blue print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05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Search for </a:t>
            </a:r>
            <a:r>
              <a:rPr lang="en-US" dirty="0" err="1" smtClean="0"/>
              <a:t>NgINX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179" y="1409703"/>
            <a:ext cx="6985644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lvl="1"/>
            <a:r>
              <a:rPr lang="en-US" dirty="0" smtClean="0"/>
              <a:t>Base on base image</a:t>
            </a:r>
          </a:p>
          <a:p>
            <a:pPr lvl="2"/>
            <a:r>
              <a:rPr lang="en-US" dirty="0" smtClean="0"/>
              <a:t>From </a:t>
            </a:r>
            <a:r>
              <a:rPr lang="en-US" dirty="0" err="1" smtClean="0"/>
              <a:t>docker</a:t>
            </a:r>
            <a:r>
              <a:rPr lang="en-US" dirty="0" smtClean="0"/>
              <a:t> Store</a:t>
            </a:r>
          </a:p>
          <a:p>
            <a:pPr lvl="2"/>
            <a:r>
              <a:rPr lang="en-US" dirty="0" smtClean="0"/>
              <a:t>From scratch</a:t>
            </a:r>
          </a:p>
          <a:p>
            <a:pPr lvl="1"/>
            <a:r>
              <a:rPr lang="en-US" dirty="0" smtClean="0"/>
              <a:t>Copy static files to the correct directory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Build the image with:</a:t>
            </a:r>
          </a:p>
          <a:p>
            <a:pPr lvl="1"/>
            <a:r>
              <a:rPr lang="en-US" dirty="0" smtClean="0"/>
              <a:t>Docker image build –t &lt;name&gt; .</a:t>
            </a:r>
          </a:p>
          <a:p>
            <a:pPr marL="265107" lvl="1" indent="0">
              <a:buNone/>
            </a:pPr>
            <a:endParaRPr lang="en-US" dirty="0" smtClean="0"/>
          </a:p>
          <a:p>
            <a:pPr marL="330192" indent="-342891"/>
            <a:endParaRPr lang="en-US" dirty="0"/>
          </a:p>
          <a:p>
            <a:pPr marL="330192" indent="-342891"/>
            <a:r>
              <a:rPr lang="en-US" dirty="0" smtClean="0"/>
              <a:t>Tips</a:t>
            </a:r>
          </a:p>
          <a:p>
            <a:pPr marL="607998" lvl="1" indent="-342891"/>
            <a:r>
              <a:rPr lang="en-US" dirty="0" smtClean="0"/>
              <a:t>Default filename is </a:t>
            </a:r>
            <a:r>
              <a:rPr lang="en-US" dirty="0" err="1" smtClean="0"/>
              <a:t>Dockerfile</a:t>
            </a:r>
            <a:endParaRPr lang="en-US" dirty="0"/>
          </a:p>
          <a:p>
            <a:pPr marL="607998" lvl="1" indent="-342891"/>
            <a:r>
              <a:rPr lang="en-US" dirty="0" smtClean="0"/>
              <a:t>CLI must be in the same directory as </a:t>
            </a:r>
            <a:r>
              <a:rPr lang="en-US" dirty="0" err="1" smtClean="0"/>
              <a:t>Dockerfile</a:t>
            </a:r>
            <a:endParaRPr lang="en-US" dirty="0" smtClean="0"/>
          </a:p>
          <a:p>
            <a:pPr marL="607998" lvl="1" indent="-342891"/>
            <a:r>
              <a:rPr lang="en-US" dirty="0" smtClean="0"/>
              <a:t>Do not use </a:t>
            </a:r>
            <a:r>
              <a:rPr lang="en-US" dirty="0" err="1" smtClean="0"/>
              <a:t>netdrive</a:t>
            </a:r>
            <a:r>
              <a:rPr lang="en-US" dirty="0" smtClean="0"/>
              <a:t> or on W10</a:t>
            </a:r>
          </a:p>
          <a:p>
            <a:pPr marL="607998" lvl="1" indent="-34289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err="1" smtClean="0"/>
              <a:t>ExPLain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DOCKER BUILD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image </a:t>
            </a:r>
            <a:r>
              <a:rPr lang="nl-NL" dirty="0" err="1" smtClean="0"/>
              <a:t>build</a:t>
            </a:r>
            <a:r>
              <a:rPr lang="nl-NL" dirty="0"/>
              <a:t> –t &lt;</a:t>
            </a:r>
            <a:r>
              <a:rPr lang="nl-NL" dirty="0" smtClean="0"/>
              <a:t>name&gt; .</a:t>
            </a:r>
            <a:endParaRPr lang="nl-NL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72508"/>
              </p:ext>
            </p:extLst>
          </p:nvPr>
        </p:nvGraphicFramePr>
        <p:xfrm>
          <a:off x="617539" y="2406935"/>
          <a:ext cx="804879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653"/>
                <a:gridCol w="4954137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Explain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depricated</a:t>
                      </a:r>
                      <a:r>
                        <a:rPr lang="en-US" sz="1900" dirty="0" smtClean="0"/>
                        <a:t> command:</a:t>
                      </a:r>
                      <a:r>
                        <a:rPr lang="en-US" sz="1900" baseline="0" dirty="0" smtClean="0"/>
                        <a:t>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build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-t &lt;name&gt;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Tag</a:t>
                      </a:r>
                      <a:r>
                        <a:rPr lang="en-US" sz="1900" baseline="0" dirty="0" smtClean="0"/>
                        <a:t> a u</a:t>
                      </a:r>
                      <a:r>
                        <a:rPr lang="en-US" sz="1900" dirty="0" smtClean="0"/>
                        <a:t>nique</a:t>
                      </a:r>
                      <a:r>
                        <a:rPr lang="en-US" sz="1900" baseline="0" dirty="0" smtClean="0"/>
                        <a:t> name</a:t>
                      </a:r>
                      <a:endParaRPr lang="nl-NL" sz="1900" dirty="0" smtClean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.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directory</a:t>
                      </a:r>
                      <a:endParaRPr lang="nl-NL" sz="1900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Read</a:t>
                      </a:r>
                      <a:r>
                        <a:rPr lang="en-US" sz="1900" baseline="0" dirty="0" smtClean="0"/>
                        <a:t> more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900" dirty="0" smtClean="0"/>
                        <a:t>https://docs.docker.com/engine/reference/commandline/image_build/</a:t>
                      </a:r>
                      <a:endParaRPr lang="nl-NL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2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541" y="1642886"/>
            <a:ext cx="8162925" cy="237201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Example OUTPUT </a:t>
            </a:r>
            <a:br>
              <a:rPr lang="en-US" dirty="0" smtClean="0"/>
            </a:br>
            <a:r>
              <a:rPr lang="en-US" dirty="0" smtClean="0"/>
              <a:t>(first TIME and repeat)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41" y="4299512"/>
            <a:ext cx="8162925" cy="13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803929"/>
              </p:ext>
            </p:extLst>
          </p:nvPr>
        </p:nvGraphicFramePr>
        <p:xfrm>
          <a:off x="617541" y="1409700"/>
          <a:ext cx="8162925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</a:t>
                      </a:r>
                      <a:r>
                        <a:rPr lang="en-US" sz="1900" baseline="0" dirty="0" smtClean="0"/>
                        <a:t> --help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options</a:t>
                      </a:r>
                      <a:r>
                        <a:rPr lang="en-US" sz="1900" baseline="0" dirty="0" smtClean="0"/>
                        <a:t> for </a:t>
                      </a:r>
                      <a:r>
                        <a:rPr lang="en-US" sz="1900" baseline="0" dirty="0" err="1" smtClean="0"/>
                        <a:t>docker</a:t>
                      </a:r>
                      <a:r>
                        <a:rPr lang="en-US" sz="1900" baseline="0" dirty="0" smtClean="0"/>
                        <a:t> image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20828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image ls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Listed</a:t>
                      </a:r>
                      <a:r>
                        <a:rPr lang="en-US" sz="1900" baseline="0" dirty="0" smtClean="0"/>
                        <a:t> deprecated:</a:t>
                      </a:r>
                    </a:p>
                    <a:p>
                      <a:r>
                        <a:rPr lang="en-US" sz="1900" baseline="0" dirty="0" smtClean="0"/>
                        <a:t>Docker image</a:t>
                      </a:r>
                      <a:r>
                        <a:rPr lang="en-US" sz="1900" b="1" baseline="0" dirty="0" smtClean="0"/>
                        <a:t>s</a:t>
                      </a:r>
                    </a:p>
                    <a:p>
                      <a:r>
                        <a:rPr lang="en-US" sz="1900" b="0" baseline="0" dirty="0" smtClean="0"/>
                        <a:t>Image has id and repo name</a:t>
                      </a:r>
                    </a:p>
                    <a:p>
                      <a:endParaRPr lang="en-US" sz="1900" b="0" baseline="0" dirty="0" smtClean="0"/>
                    </a:p>
                    <a:p>
                      <a:endParaRPr lang="en-US" sz="1900" b="0" baseline="0" dirty="0" smtClean="0"/>
                    </a:p>
                    <a:p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history &lt;image&gt;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Give </a:t>
                      </a:r>
                      <a:r>
                        <a:rPr lang="en-US" sz="1900" dirty="0" err="1" smtClean="0"/>
                        <a:t>Dockerfile</a:t>
                      </a:r>
                      <a:r>
                        <a:rPr lang="en-US" sz="1900" dirty="0" smtClean="0"/>
                        <a:t> commands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inspect</a:t>
                      </a:r>
                      <a:r>
                        <a:rPr lang="en-US" sz="1900" baseline="0" dirty="0" smtClean="0"/>
                        <a:t> &lt;image&gt;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Lot information 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3642762"/>
            <a:ext cx="680085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0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APP in A Container</a:t>
            </a:r>
            <a:endParaRPr lang="nl-NL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640" y="1409703"/>
            <a:ext cx="5178720" cy="4530725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46" y="4934648"/>
            <a:ext cx="3102831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7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Docker Command LINE INTERFACE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810573" y="1418354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Build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9705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Ship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2909" y="1420626"/>
            <a:ext cx="2210937" cy="28920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Run</a:t>
            </a: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0569" y="4545963"/>
            <a:ext cx="7713275" cy="13089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86903" y="4732774"/>
            <a:ext cx="193604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prune</a:t>
            </a:r>
            <a:endParaRPr lang="nl-NL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4679" y="4732774"/>
            <a:ext cx="17590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info</a:t>
            </a:r>
            <a:endParaRPr lang="nl-NL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6395" y="2035795"/>
            <a:ext cx="112223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pull</a:t>
            </a:r>
            <a:endParaRPr lang="nl-NL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046395" y="2551410"/>
            <a:ext cx="121680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push</a:t>
            </a:r>
            <a:endParaRPr lang="nl-NL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7601" y="1878426"/>
            <a:ext cx="19400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run</a:t>
            </a:r>
            <a:endParaRPr lang="nl-NL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127942" y="1999098"/>
            <a:ext cx="149239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ls</a:t>
            </a:r>
            <a:endParaRPr lang="nl-NL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437602" y="2276479"/>
            <a:ext cx="177971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ls</a:t>
            </a:r>
            <a:endParaRPr lang="nl-NL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6437601" y="2688191"/>
            <a:ext cx="188872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127940" y="2533632"/>
            <a:ext cx="160140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image </a:t>
            </a:r>
            <a:r>
              <a:rPr lang="en-US" sz="1600" dirty="0" err="1"/>
              <a:t>rm</a:t>
            </a:r>
            <a:endParaRPr lang="nl-NL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4679" y="5263612"/>
            <a:ext cx="204434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system version</a:t>
            </a:r>
            <a:endParaRPr lang="nl-NL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7604" y="3891468"/>
            <a:ext cx="201426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stop</a:t>
            </a:r>
            <a:endParaRPr lang="nl-NL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437601" y="3484314"/>
            <a:ext cx="203619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start</a:t>
            </a:r>
            <a:endParaRPr lang="nl-NL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437604" y="3086255"/>
            <a:ext cx="202452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container exec</a:t>
            </a:r>
            <a:endParaRPr lang="nl-NL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127942" y="2999934"/>
            <a:ext cx="1229632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Docker build</a:t>
            </a:r>
            <a:endParaRPr lang="nl-NL" sz="1600" dirty="0"/>
          </a:p>
        </p:txBody>
      </p:sp>
      <p:sp>
        <p:nvSpPr>
          <p:cNvPr id="25" name="Down Arrow 24"/>
          <p:cNvSpPr/>
          <p:nvPr/>
        </p:nvSpPr>
        <p:spPr>
          <a:xfrm rot="16200000">
            <a:off x="-119861" y="4649244"/>
            <a:ext cx="1376484" cy="1090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1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Command</a:t>
            </a:r>
            <a:br>
              <a:rPr lang="en-US" dirty="0" smtClean="0"/>
            </a:br>
            <a:r>
              <a:rPr lang="en-US" dirty="0" smtClean="0"/>
              <a:t>DOCKER IMAGE</a:t>
            </a:r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00286"/>
              </p:ext>
            </p:extLst>
          </p:nvPr>
        </p:nvGraphicFramePr>
        <p:xfrm>
          <a:off x="617541" y="1409700"/>
          <a:ext cx="8162925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975"/>
                <a:gridCol w="2720975"/>
                <a:gridCol w="2720975"/>
              </a:tblGrid>
              <a:tr h="375920"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 system</a:t>
                      </a:r>
                      <a:r>
                        <a:rPr lang="en-US" sz="1900" baseline="0" dirty="0" smtClean="0"/>
                        <a:t> prune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not running containers and used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Docker</a:t>
                      </a:r>
                      <a:r>
                        <a:rPr lang="en-US" sz="1900" baseline="0" dirty="0" smtClean="0"/>
                        <a:t> system prune -a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Delete</a:t>
                      </a:r>
                      <a:r>
                        <a:rPr lang="en-US" sz="1900" baseline="0" dirty="0" smtClean="0"/>
                        <a:t> all containers and images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="0" dirty="0" smtClean="0"/>
                        <a:t>Clean</a:t>
                      </a:r>
                      <a:r>
                        <a:rPr lang="en-US" sz="1900" b="0" baseline="0" dirty="0" smtClean="0"/>
                        <a:t> </a:t>
                      </a:r>
                      <a:r>
                        <a:rPr lang="en-US" sz="1900" b="0" baseline="0" dirty="0" err="1" smtClean="0"/>
                        <a:t>docker</a:t>
                      </a:r>
                      <a:r>
                        <a:rPr lang="en-US" sz="1900" b="0" baseline="0" dirty="0" smtClean="0"/>
                        <a:t> environment</a:t>
                      </a:r>
                      <a:endParaRPr lang="nl-NL" sz="1900" b="0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df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Show </a:t>
                      </a:r>
                      <a:r>
                        <a:rPr lang="en-US" sz="1900" dirty="0" err="1" smtClean="0"/>
                        <a:t>docker</a:t>
                      </a:r>
                      <a:r>
                        <a:rPr lang="en-US" sz="1900" dirty="0" smtClean="0"/>
                        <a:t> disk usage</a:t>
                      </a:r>
                    </a:p>
                    <a:p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events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Get real time events from the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info</a:t>
                      </a: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Display system-wide information</a:t>
                      </a: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9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err="1" smtClean="0"/>
              <a:t>SummaRY</a:t>
            </a:r>
            <a:r>
              <a:rPr lang="en-US" dirty="0" smtClean="0"/>
              <a:t>: our </a:t>
            </a:r>
            <a:r>
              <a:rPr lang="en-US" dirty="0" err="1" smtClean="0"/>
              <a:t>WorkFLOW</a:t>
            </a:r>
            <a:r>
              <a:rPr lang="en-US" dirty="0" smtClean="0"/>
              <a:t>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on the laptop?</a:t>
            </a:r>
          </a:p>
          <a:p>
            <a:pPr lvl="1"/>
            <a:r>
              <a:rPr lang="en-US" dirty="0"/>
              <a:t>Static </a:t>
            </a:r>
            <a:r>
              <a:rPr lang="en-US" dirty="0" smtClean="0"/>
              <a:t>website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Build</a:t>
            </a:r>
            <a:endParaRPr lang="en-US" dirty="0"/>
          </a:p>
          <a:p>
            <a:pPr lvl="1"/>
            <a:r>
              <a:rPr lang="en-US" dirty="0" smtClean="0"/>
              <a:t>Build </a:t>
            </a:r>
            <a:r>
              <a:rPr lang="en-US" dirty="0"/>
              <a:t>the image</a:t>
            </a:r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/>
              <a:t>Ship </a:t>
            </a:r>
            <a:r>
              <a:rPr lang="en-US" dirty="0" smtClean="0"/>
              <a:t>–Flow</a:t>
            </a:r>
            <a:endParaRPr lang="en-US" dirty="0"/>
          </a:p>
          <a:p>
            <a:pPr lvl="1"/>
            <a:r>
              <a:rPr lang="en-US" dirty="0" smtClean="0"/>
              <a:t>Push </a:t>
            </a:r>
            <a:r>
              <a:rPr lang="en-US" dirty="0"/>
              <a:t>to Docker Hub / Docker </a:t>
            </a:r>
            <a:r>
              <a:rPr lang="en-US" dirty="0" smtClean="0"/>
              <a:t>Store</a:t>
            </a:r>
          </a:p>
          <a:p>
            <a:pPr lvl="1"/>
            <a:r>
              <a:rPr lang="en-US" dirty="0" smtClean="0"/>
              <a:t>Pull from </a:t>
            </a:r>
            <a:r>
              <a:rPr lang="en-US" dirty="0"/>
              <a:t>Docker Hub / Docker </a:t>
            </a:r>
            <a:r>
              <a:rPr lang="en-US" dirty="0" smtClean="0"/>
              <a:t>Store</a:t>
            </a:r>
            <a:endParaRPr lang="en-US" dirty="0"/>
          </a:p>
          <a:p>
            <a:pPr marL="265107" lvl="1" indent="0">
              <a:buNone/>
            </a:pPr>
            <a:endParaRPr lang="en-US" dirty="0"/>
          </a:p>
          <a:p>
            <a:r>
              <a:rPr lang="en-US" dirty="0" smtClean="0"/>
              <a:t>Run</a:t>
            </a:r>
          </a:p>
          <a:p>
            <a:pPr lvl="1"/>
            <a:r>
              <a:rPr lang="en-US" dirty="0"/>
              <a:t>Run on </a:t>
            </a:r>
            <a:r>
              <a:rPr lang="en-US" dirty="0" smtClean="0"/>
              <a:t>Laptop</a:t>
            </a:r>
          </a:p>
          <a:p>
            <a:pPr lvl="1"/>
            <a:r>
              <a:rPr lang="en-US" dirty="0" smtClean="0"/>
              <a:t>Run on Azure host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01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</a:t>
            </a:r>
            <a:r>
              <a:rPr lang="en-US" dirty="0" err="1" smtClean="0"/>
              <a:t>MICROservices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22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err="1" smtClean="0"/>
              <a:t>IMMUTable</a:t>
            </a:r>
            <a:r>
              <a:rPr lang="en-US" dirty="0" smtClean="0"/>
              <a:t> container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Start an alpine container</a:t>
            </a:r>
          </a:p>
          <a:p>
            <a:r>
              <a:rPr lang="en-US" dirty="0" smtClean="0"/>
              <a:t>Add a file Centric in home directory</a:t>
            </a:r>
          </a:p>
          <a:p>
            <a:pPr lvl="1"/>
            <a:r>
              <a:rPr lang="en-US" dirty="0" smtClean="0"/>
              <a:t>echo “</a:t>
            </a:r>
            <a:r>
              <a:rPr lang="en-US" dirty="0" err="1" smtClean="0"/>
              <a:t>deze</a:t>
            </a:r>
            <a:r>
              <a:rPr lang="en-US" dirty="0" smtClean="0"/>
              <a:t> file </a:t>
            </a:r>
            <a:r>
              <a:rPr lang="en-US" dirty="0" err="1" smtClean="0"/>
              <a:t>heet</a:t>
            </a:r>
            <a:r>
              <a:rPr lang="en-US" dirty="0" smtClean="0"/>
              <a:t> centric” &gt;&gt; centric</a:t>
            </a:r>
          </a:p>
          <a:p>
            <a:r>
              <a:rPr lang="en-US" dirty="0" smtClean="0"/>
              <a:t>Stop the container with exit</a:t>
            </a:r>
          </a:p>
          <a:p>
            <a:endParaRPr lang="en-US" dirty="0"/>
          </a:p>
          <a:p>
            <a:r>
              <a:rPr lang="en-US" dirty="0" smtClean="0"/>
              <a:t>Case 1: start new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–it alpine </a:t>
            </a:r>
            <a:r>
              <a:rPr lang="en-US" dirty="0" err="1" smtClean="0"/>
              <a:t>sh</a:t>
            </a:r>
            <a:endParaRPr lang="en-US" dirty="0" smtClean="0"/>
          </a:p>
          <a:p>
            <a:pPr lvl="1"/>
            <a:r>
              <a:rPr lang="en-US" dirty="0" smtClean="0"/>
              <a:t>Result: no file Centric</a:t>
            </a:r>
          </a:p>
          <a:p>
            <a:pPr lvl="1"/>
            <a:endParaRPr lang="en-US" dirty="0"/>
          </a:p>
          <a:p>
            <a:r>
              <a:rPr lang="en-US" dirty="0" smtClean="0"/>
              <a:t>Case 2: start old container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ocker</a:t>
            </a:r>
            <a:r>
              <a:rPr lang="en-US" dirty="0" smtClean="0"/>
              <a:t> container ls –a (find the container-id)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container start &lt;id&gt;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smtClean="0"/>
              <a:t>&lt;id&gt;</a:t>
            </a:r>
          </a:p>
          <a:p>
            <a:pPr lvl="1"/>
            <a:r>
              <a:rPr lang="en-US" dirty="0" smtClean="0"/>
              <a:t>Result: Centric file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1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 flow – dev mode</a:t>
            </a:r>
          </a:p>
          <a:p>
            <a:r>
              <a:rPr lang="en-US" dirty="0" smtClean="0"/>
              <a:t>Changes in code change without building</a:t>
            </a:r>
          </a:p>
          <a:p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DOCKER VOLUME</a:t>
            </a:r>
            <a:endParaRPr lang="nl-NL" dirty="0"/>
          </a:p>
        </p:txBody>
      </p:sp>
      <p:pic>
        <p:nvPicPr>
          <p:cNvPr id="2050" name="Picture 2" descr="volumes on the Docker h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0" y="2514765"/>
            <a:ext cx="4781551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Ship without </a:t>
            </a:r>
            <a:r>
              <a:rPr lang="en-US" dirty="0" err="1" smtClean="0"/>
              <a:t>docker</a:t>
            </a:r>
            <a:r>
              <a:rPr lang="en-US" dirty="0" smtClean="0"/>
              <a:t> registry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Docker export</a:t>
            </a:r>
          </a:p>
          <a:p>
            <a:r>
              <a:rPr lang="en-US" dirty="0" smtClean="0"/>
              <a:t>Docker import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br>
              <a:rPr lang="en-US" dirty="0" smtClean="0"/>
            </a:br>
            <a:r>
              <a:rPr lang="en-US" dirty="0" smtClean="0"/>
              <a:t>EXPORT &amp; IMPORT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40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4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Course overview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>
          <a:xfrm>
            <a:off x="1446664" y="2033519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5213" y="2033515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002" y="2595354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5286" y="2581706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7626" y="4876809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3910" y="4863161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Wrap-up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1274" y="3102595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37560" y="3088947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3546" y="3568897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2032" y="3555249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101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522" y="4376391"/>
            <a:ext cx="50269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3912" y="4362743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61385" y="2035791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Microservices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89935" y="2035787"/>
            <a:ext cx="15285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0008" y="2583978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Recap day1 &amp; queries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8632" y="4865433"/>
            <a:ext cx="3068475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Wrap-up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52281" y="3091219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96753" y="3557521"/>
            <a:ext cx="1537653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102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38633" y="4365015"/>
            <a:ext cx="3070749" cy="409433"/>
          </a:xfrm>
          <a:prstGeom prst="rect">
            <a:avLst/>
          </a:prstGeom>
          <a:solidFill>
            <a:srgbClr val="92D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Workshop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1" name="Wave 30"/>
          <p:cNvSpPr/>
          <p:nvPr/>
        </p:nvSpPr>
        <p:spPr>
          <a:xfrm>
            <a:off x="1446664" y="1487610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</a:t>
            </a:r>
            <a:endParaRPr lang="nl-NL" dirty="0"/>
          </a:p>
        </p:txBody>
      </p:sp>
      <p:sp>
        <p:nvSpPr>
          <p:cNvPr id="32" name="Wave 31"/>
          <p:cNvSpPr/>
          <p:nvPr/>
        </p:nvSpPr>
        <p:spPr>
          <a:xfrm>
            <a:off x="5434092" y="1517178"/>
            <a:ext cx="3073021" cy="382137"/>
          </a:xfrm>
          <a:prstGeom prst="wav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5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err="1" smtClean="0"/>
              <a:t>Docker</a:t>
            </a:r>
            <a:r>
              <a:rPr lang="nl-NL" dirty="0" smtClean="0"/>
              <a:t> EXAMPLES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.</a:t>
            </a:r>
            <a:r>
              <a:rPr lang="nl-NL" dirty="0"/>
              <a:t>net </a:t>
            </a:r>
            <a:r>
              <a:rPr lang="nl-NL" dirty="0" smtClean="0"/>
              <a:t>site</a:t>
            </a:r>
          </a:p>
          <a:p>
            <a:r>
              <a:rPr lang="nl-NL" dirty="0" smtClean="0"/>
              <a:t>Jenkins</a:t>
            </a:r>
          </a:p>
          <a:p>
            <a:r>
              <a:rPr lang="nl-NL" dirty="0" smtClean="0"/>
              <a:t>Benchmark security test</a:t>
            </a:r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43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23081" y="214270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en-US" dirty="0" smtClean="0"/>
              <a:t>WORKS ON MY MACHINE</a:t>
            </a:r>
            <a:br>
              <a:rPr lang="en-US" dirty="0" smtClean="0"/>
            </a:br>
            <a:r>
              <a:rPr lang="en-US" dirty="0" smtClean="0"/>
              <a:t>RUN – CONTAINER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491319" y="33027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1319" y="285465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319" y="237926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5353" y="3960129"/>
            <a:ext cx="3750861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15" name="Rectangle 14"/>
          <p:cNvSpPr/>
          <p:nvPr/>
        </p:nvSpPr>
        <p:spPr>
          <a:xfrm>
            <a:off x="427625" y="4399134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16" name="Rectangle 15"/>
          <p:cNvSpPr/>
          <p:nvPr/>
        </p:nvSpPr>
        <p:spPr>
          <a:xfrm>
            <a:off x="429897" y="4838141"/>
            <a:ext cx="3748589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31" name="Rectangle 30"/>
          <p:cNvSpPr/>
          <p:nvPr/>
        </p:nvSpPr>
        <p:spPr>
          <a:xfrm>
            <a:off x="5270322" y="2117680"/>
            <a:ext cx="1241947" cy="167867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8562" y="32777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BINS/LIBS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8562" y="2829639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2D050"/>
                </a:solidFill>
              </a:rPr>
              <a:t>JAVA 7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38562" y="2354241"/>
            <a:ext cx="1133588" cy="3684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92D050"/>
                </a:solidFill>
              </a:rPr>
              <a:t>Applicatie</a:t>
            </a:r>
            <a:endParaRPr lang="nl-NL" dirty="0">
              <a:solidFill>
                <a:srgbClr val="92D05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272595" y="3935109"/>
            <a:ext cx="3750861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  <a:endParaRPr lang="nl-NL" dirty="0"/>
          </a:p>
        </p:txBody>
      </p:sp>
      <p:sp>
        <p:nvSpPr>
          <p:cNvPr id="36" name="Rectangle 35"/>
          <p:cNvSpPr/>
          <p:nvPr/>
        </p:nvSpPr>
        <p:spPr>
          <a:xfrm>
            <a:off x="5274867" y="4374114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 (Kernel)</a:t>
            </a:r>
            <a:endParaRPr lang="nl-NL" dirty="0"/>
          </a:p>
        </p:txBody>
      </p:sp>
      <p:sp>
        <p:nvSpPr>
          <p:cNvPr id="37" name="Rectangle 36"/>
          <p:cNvSpPr/>
          <p:nvPr/>
        </p:nvSpPr>
        <p:spPr>
          <a:xfrm>
            <a:off x="5277139" y="4813121"/>
            <a:ext cx="3748589" cy="3684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Infrastructure</a:t>
            </a:r>
            <a:endParaRPr lang="nl-NL" dirty="0"/>
          </a:p>
        </p:txBody>
      </p:sp>
      <p:sp>
        <p:nvSpPr>
          <p:cNvPr id="40" name="Right Arrow 39"/>
          <p:cNvSpPr/>
          <p:nvPr/>
        </p:nvSpPr>
        <p:spPr>
          <a:xfrm>
            <a:off x="4176212" y="2747749"/>
            <a:ext cx="996291" cy="5550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1296537" y="5568285"/>
            <a:ext cx="8322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668825" y="5506467"/>
            <a:ext cx="31118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Production in the cloud (Azure)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3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" grpId="0" animBg="1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 </a:t>
            </a:r>
            <a:br>
              <a:rPr lang="nl-NL" dirty="0" smtClean="0"/>
            </a:br>
            <a:r>
              <a:rPr lang="nl-NL" dirty="0" smtClean="0"/>
              <a:t>.net site in Docker container</a:t>
            </a:r>
            <a:endParaRPr lang="nl-N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8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err="1" smtClean="0"/>
              <a:t>build</a:t>
            </a:r>
            <a:r>
              <a:rPr lang="nl-NL" dirty="0" smtClean="0"/>
              <a:t> test container</a:t>
            </a:r>
            <a:endParaRPr lang="nl-NL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90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RUN </a:t>
            </a:r>
            <a:r>
              <a:rPr lang="nl-NL" dirty="0" err="1" smtClean="0"/>
              <a:t>TeSTCONTAINER</a:t>
            </a:r>
            <a:endParaRPr lang="nl-NL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95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Jenkins in Docker container</a:t>
            </a:r>
            <a:endParaRPr lang="nl-NL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62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Testscript in GIT</a:t>
            </a:r>
            <a:endParaRPr lang="nl-NL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7539" y="473078"/>
            <a:ext cx="8163164" cy="822443"/>
          </a:xfrm>
        </p:spPr>
        <p:txBody>
          <a:bodyPr/>
          <a:lstStyle/>
          <a:p>
            <a:r>
              <a:rPr lang="nl-NL" dirty="0" smtClean="0"/>
              <a:t>Voorbeeld:</a:t>
            </a:r>
            <a:br>
              <a:rPr lang="nl-NL" dirty="0" smtClean="0"/>
            </a:br>
            <a:r>
              <a:rPr lang="nl-NL" dirty="0" smtClean="0"/>
              <a:t>Test in Docker container</a:t>
            </a:r>
            <a:endParaRPr lang="nl-NL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41" y="1481277"/>
            <a:ext cx="8162925" cy="438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3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43F10021B1B74BA5DD583B6999787F" ma:contentTypeVersion="1" ma:contentTypeDescription="Een nieuw document maken." ma:contentTypeScope="" ma:versionID="9fe8e6bb692149f7f6309adc5fa4980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a296b9b19381bc8f01ad690518422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916CFB-C98C-4D26-B77C-F1E6DDC5B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E0A3E1F-B2EC-4B36-9F71-3169FFDE4AE0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A752D92-0ACC-48D2-A658-AB744FE70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Microsoft Office PowerPoint</Application>
  <PresentationFormat>On-screen Show (4:3)</PresentationFormat>
  <Paragraphs>1038</Paragraphs>
  <Slides>95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Tahoma</vt:lpstr>
      <vt:lpstr>Wingdings</vt:lpstr>
      <vt:lpstr>Kantoorthema</vt:lpstr>
      <vt:lpstr>Docker 101    </vt:lpstr>
      <vt:lpstr>Docker 101</vt:lpstr>
      <vt:lpstr>DISCLAIMER</vt:lpstr>
      <vt:lpstr>CoNTENT Docker 101</vt:lpstr>
      <vt:lpstr>WHY Docker?</vt:lpstr>
      <vt:lpstr>OUR DOCKER Definition FOUND on INTERNET</vt:lpstr>
      <vt:lpstr>EXAMPLE: DOCKER User storIES</vt:lpstr>
      <vt:lpstr>WORKS ON MY MACHINE APP in A Container</vt:lpstr>
      <vt:lpstr>WORKS ON MY MACHINE RUN – CONTAINER</vt:lpstr>
      <vt:lpstr>WORKS ON MY MacHINE RUN - ISOLATION</vt:lpstr>
      <vt:lpstr>WORKS on MY MACHINE BUILD IMAGE</vt:lpstr>
      <vt:lpstr>WORKS on MY MACHINE IMAGE  Container</vt:lpstr>
      <vt:lpstr>WORKS ON MY MACHINE SHARE – REGISTRY DOCKER HUB/STORE </vt:lpstr>
      <vt:lpstr>Build – SHIP - RUN</vt:lpstr>
      <vt:lpstr>TIME TO MARKET</vt:lpstr>
      <vt:lpstr>CI/CD</vt:lpstr>
      <vt:lpstr>DEVOPS IMAGE = interface DEV-OPS</vt:lpstr>
      <vt:lpstr>Docker “Concepts”</vt:lpstr>
      <vt:lpstr>Summary Docker</vt:lpstr>
      <vt:lpstr>Build – SHIP – RUN Summary</vt:lpstr>
      <vt:lpstr>TOPIC: DOCKER ARCHITECTURE  HigH LEVEL</vt:lpstr>
      <vt:lpstr>TOPIC: DOCKER ARCHITECTURE HigH LEVEL</vt:lpstr>
      <vt:lpstr>TOPIC:  VIRTUAL MACHINE versus Container</vt:lpstr>
      <vt:lpstr>Topic: DOCKER versionS</vt:lpstr>
      <vt:lpstr>Example: OUR Container WORKFLOW</vt:lpstr>
      <vt:lpstr>Example: HTML</vt:lpstr>
      <vt:lpstr>Example DockerFILE</vt:lpstr>
      <vt:lpstr>Example DOCKER RUN</vt:lpstr>
      <vt:lpstr>EXAMPLE PUSH</vt:lpstr>
      <vt:lpstr>Example PULL FROM AZURE HOST</vt:lpstr>
      <vt:lpstr>OUR WAY of WORKING</vt:lpstr>
      <vt:lpstr>LAPTOP, internet, CLOUD </vt:lpstr>
      <vt:lpstr>InstaLL</vt:lpstr>
      <vt:lpstr>Docker downloaden</vt:lpstr>
      <vt:lpstr>WORKFLOW</vt:lpstr>
      <vt:lpstr>Command LINE INTERFACE</vt:lpstr>
      <vt:lpstr>Docker Command LINE INTERFACE</vt:lpstr>
      <vt:lpstr>WHICH DOCKER VERSION</vt:lpstr>
      <vt:lpstr>DOCKER RUNNING CORRECTLY?</vt:lpstr>
      <vt:lpstr>docker container RUN</vt:lpstr>
      <vt:lpstr>WhiCH cONTAINERS ARE Runnning?</vt:lpstr>
      <vt:lpstr>EASE of Docker Ready to RUN - containers  </vt:lpstr>
      <vt:lpstr>EXAMPLE – EASE of Docker Ready to RUN - container </vt:lpstr>
      <vt:lpstr>Alpine REPRO</vt:lpstr>
      <vt:lpstr>LINUX ALPINE </vt:lpstr>
      <vt:lpstr>GIVE some COMMANDS Alpine </vt:lpstr>
      <vt:lpstr>ALPINE result </vt:lpstr>
      <vt:lpstr>EXAmPLE – ease of DOCKER PORTAINER</vt:lpstr>
      <vt:lpstr>PoRTainer: a DOCKER UI DOCKER UI OR CLI?</vt:lpstr>
      <vt:lpstr>EXPLAIN Configuration on runtime</vt:lpstr>
      <vt:lpstr>DOCKER Commands</vt:lpstr>
      <vt:lpstr>EXAMPLE:  OUR STATIC WEB SiTE</vt:lpstr>
      <vt:lpstr>EXPLAIN DOCKER CONTAINER RUN</vt:lpstr>
      <vt:lpstr>Multiple containers from 1 image</vt:lpstr>
      <vt:lpstr>PuBLISH PORTS in a PICTURE</vt:lpstr>
      <vt:lpstr>Explain DOCKER LS</vt:lpstr>
      <vt:lpstr>EXPLAIN  - P, Docker will assign port</vt:lpstr>
      <vt:lpstr>EXPLAIN -d -detached</vt:lpstr>
      <vt:lpstr>DOCKER CONTAiNER COMMAND</vt:lpstr>
      <vt:lpstr>DOCKER EXEC</vt:lpstr>
      <vt:lpstr>DOCKER LOGS</vt:lpstr>
      <vt:lpstr>Remove DOCKER CONTAINER</vt:lpstr>
      <vt:lpstr>DEMO: RuN on AZURE</vt:lpstr>
      <vt:lpstr>Docker Command</vt:lpstr>
      <vt:lpstr>Docker REGISTRY </vt:lpstr>
      <vt:lpstr>DOCKER PUSH</vt:lpstr>
      <vt:lpstr>DOCKER IMAGE PULL</vt:lpstr>
      <vt:lpstr>Docker Command</vt:lpstr>
      <vt:lpstr>DOCKERFILE</vt:lpstr>
      <vt:lpstr>WHAT is IMAGE? - REVISTED</vt:lpstr>
      <vt:lpstr>DOCKER BUILD - DOCKERIZE</vt:lpstr>
      <vt:lpstr>TOPIC: DOCKER BUILD DockerFILE</vt:lpstr>
      <vt:lpstr>TopIC: Version</vt:lpstr>
      <vt:lpstr>DoCKERFILE FOR StaticWS</vt:lpstr>
      <vt:lpstr>Search for NgINX</vt:lpstr>
      <vt:lpstr>DOCKER BUILD</vt:lpstr>
      <vt:lpstr>ExPLain DOCKER BUILD</vt:lpstr>
      <vt:lpstr>Example OUTPUT  (first TIME and repeat)</vt:lpstr>
      <vt:lpstr>Command DOCKER IMAGE</vt:lpstr>
      <vt:lpstr>Docker Command LINE INTERFACE</vt:lpstr>
      <vt:lpstr>Command DOCKER IMAGE</vt:lpstr>
      <vt:lpstr>SummaRY: our WorkFLOW </vt:lpstr>
      <vt:lpstr>LAB: MICROservices</vt:lpstr>
      <vt:lpstr>LAB IMMUTable container </vt:lpstr>
      <vt:lpstr>LAB DOCKER VOLUME</vt:lpstr>
      <vt:lpstr>LAB EXPORT &amp; IMPORT</vt:lpstr>
      <vt:lpstr>Old</vt:lpstr>
      <vt:lpstr>Course overview</vt:lpstr>
      <vt:lpstr>Docker EXAMPLES</vt:lpstr>
      <vt:lpstr>Voorbeeld:  .net site in Docker container</vt:lpstr>
      <vt:lpstr>VOORBEELD: build test container</vt:lpstr>
      <vt:lpstr>VOORBEELD: RUN TeSTCONTAINER</vt:lpstr>
      <vt:lpstr>Voorbeeld: Jenkins in Docker container</vt:lpstr>
      <vt:lpstr>VOORBEELD: Testscript in GIT</vt:lpstr>
      <vt:lpstr>Voorbeeld: Test in Docker container</vt:lpstr>
    </vt:vector>
  </TitlesOfParts>
  <Manager>Edward.Bergman@centric.eu</Manager>
  <Company>Centric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AgileCDDEvOps</dc:title>
  <dc:subject>Centric corporate template</dc:subject>
  <dc:creator>Johannes.Sim@centric.eu</dc:creator>
  <cp:lastModifiedBy>Sim, Johannes</cp:lastModifiedBy>
  <cp:revision>498</cp:revision>
  <dcterms:created xsi:type="dcterms:W3CDTF">2013-07-23T12:22:34Z</dcterms:created>
  <dcterms:modified xsi:type="dcterms:W3CDTF">2017-09-25T15:04:42Z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0x0101009843F10021B1B74BA5DD583B6999787F</vt:lpwstr>
  </property>
</Properties>
</file>