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handoutMasterIdLst>
    <p:handoutMasterId r:id="rId101"/>
  </p:handoutMasterIdLst>
  <p:sldIdLst>
    <p:sldId id="257" r:id="rId5"/>
    <p:sldId id="387" r:id="rId6"/>
    <p:sldId id="419" r:id="rId7"/>
    <p:sldId id="259" r:id="rId8"/>
    <p:sldId id="365" r:id="rId9"/>
    <p:sldId id="469" r:id="rId10"/>
    <p:sldId id="471" r:id="rId11"/>
    <p:sldId id="428" r:id="rId12"/>
    <p:sldId id="475" r:id="rId13"/>
    <p:sldId id="480" r:id="rId14"/>
    <p:sldId id="477" r:id="rId15"/>
    <p:sldId id="492" r:id="rId16"/>
    <p:sldId id="478" r:id="rId17"/>
    <p:sldId id="382" r:id="rId18"/>
    <p:sldId id="472" r:id="rId19"/>
    <p:sldId id="474" r:id="rId20"/>
    <p:sldId id="473" r:id="rId21"/>
    <p:sldId id="406" r:id="rId22"/>
    <p:sldId id="380" r:id="rId23"/>
    <p:sldId id="493" r:id="rId24"/>
    <p:sldId id="434" r:id="rId25"/>
    <p:sldId id="437" r:id="rId26"/>
    <p:sldId id="481" r:id="rId27"/>
    <p:sldId id="436" r:id="rId28"/>
    <p:sldId id="379" r:id="rId29"/>
    <p:sldId id="421" r:id="rId30"/>
    <p:sldId id="422" r:id="rId31"/>
    <p:sldId id="424" r:id="rId32"/>
    <p:sldId id="425" r:id="rId33"/>
    <p:sldId id="426" r:id="rId34"/>
    <p:sldId id="442" r:id="rId35"/>
    <p:sldId id="443" r:id="rId36"/>
    <p:sldId id="445" r:id="rId37"/>
    <p:sldId id="369" r:id="rId38"/>
    <p:sldId id="479" r:id="rId39"/>
    <p:sldId id="447" r:id="rId40"/>
    <p:sldId id="383" r:id="rId41"/>
    <p:sldId id="429" r:id="rId42"/>
    <p:sldId id="430" r:id="rId43"/>
    <p:sldId id="431" r:id="rId44"/>
    <p:sldId id="432" r:id="rId45"/>
    <p:sldId id="439" r:id="rId46"/>
    <p:sldId id="433" r:id="rId47"/>
    <p:sldId id="372" r:id="rId48"/>
    <p:sldId id="371" r:id="rId49"/>
    <p:sldId id="476" r:id="rId50"/>
    <p:sldId id="374" r:id="rId51"/>
    <p:sldId id="448" r:id="rId52"/>
    <p:sldId id="375" r:id="rId53"/>
    <p:sldId id="449" r:id="rId54"/>
    <p:sldId id="460" r:id="rId55"/>
    <p:sldId id="459" r:id="rId56"/>
    <p:sldId id="407" r:id="rId57"/>
    <p:sldId id="451" r:id="rId58"/>
    <p:sldId id="450" r:id="rId59"/>
    <p:sldId id="453" r:id="rId60"/>
    <p:sldId id="452" r:id="rId61"/>
    <p:sldId id="454" r:id="rId62"/>
    <p:sldId id="457" r:id="rId63"/>
    <p:sldId id="456" r:id="rId64"/>
    <p:sldId id="455" r:id="rId65"/>
    <p:sldId id="468" r:id="rId66"/>
    <p:sldId id="409" r:id="rId67"/>
    <p:sldId id="461" r:id="rId68"/>
    <p:sldId id="464" r:id="rId69"/>
    <p:sldId id="463" r:id="rId70"/>
    <p:sldId id="410" r:id="rId71"/>
    <p:sldId id="462" r:id="rId72"/>
    <p:sldId id="482" r:id="rId73"/>
    <p:sldId id="412" r:id="rId74"/>
    <p:sldId id="408" r:id="rId75"/>
    <p:sldId id="465" r:id="rId76"/>
    <p:sldId id="466" r:id="rId77"/>
    <p:sldId id="441" r:id="rId78"/>
    <p:sldId id="470" r:id="rId79"/>
    <p:sldId id="413" r:id="rId80"/>
    <p:sldId id="487" r:id="rId81"/>
    <p:sldId id="489" r:id="rId82"/>
    <p:sldId id="485" r:id="rId83"/>
    <p:sldId id="467" r:id="rId84"/>
    <p:sldId id="488" r:id="rId85"/>
    <p:sldId id="415" r:id="rId86"/>
    <p:sldId id="491" r:id="rId87"/>
    <p:sldId id="438" r:id="rId88"/>
    <p:sldId id="484" r:id="rId89"/>
    <p:sldId id="490" r:id="rId90"/>
    <p:sldId id="386" r:id="rId91"/>
    <p:sldId id="385" r:id="rId92"/>
    <p:sldId id="345" r:id="rId93"/>
    <p:sldId id="349" r:id="rId94"/>
    <p:sldId id="360" r:id="rId95"/>
    <p:sldId id="361" r:id="rId96"/>
    <p:sldId id="350" r:id="rId97"/>
    <p:sldId id="352" r:id="rId98"/>
    <p:sldId id="351" r:id="rId9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 autoAdjust="0"/>
    <p:restoredTop sz="76633" autoAdjust="0"/>
  </p:normalViewPr>
  <p:slideViewPr>
    <p:cSldViewPr snapToGrid="0">
      <p:cViewPr varScale="1">
        <p:scale>
          <a:sx n="93" d="100"/>
          <a:sy n="93" d="100"/>
        </p:scale>
        <p:origin x="1314" y="84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host01.westeurope.cloudapp.azure.com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Deepdive</a:t>
            </a:r>
            <a:r>
              <a:rPr lang="en-US" baseline="0" dirty="0" err="1" smtClean="0"/>
              <a:t>Docker</a:t>
            </a:r>
            <a:endParaRPr lang="en-US" baseline="0" dirty="0" smtClean="0"/>
          </a:p>
          <a:p>
            <a:r>
              <a:rPr lang="en-US" baseline="0" dirty="0" err="1" smtClean="0"/>
              <a:t>Apartementgebouw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Container are not VM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Case</a:t>
            </a:r>
          </a:p>
          <a:p>
            <a:r>
              <a:rPr lang="en-US" baseline="0" dirty="0" smtClean="0"/>
              <a:t>Docker on VM (DC, Azure)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08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1.13 = Docker 17.03</a:t>
            </a:r>
          </a:p>
          <a:p>
            <a:r>
              <a:rPr lang="en-US" dirty="0" smtClean="0"/>
              <a:t>CE</a:t>
            </a:r>
          </a:p>
          <a:p>
            <a:r>
              <a:rPr lang="en-US" dirty="0" smtClean="0"/>
              <a:t>2 release channels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Edge each</a:t>
            </a:r>
            <a:r>
              <a:rPr lang="en-US" baseline="0" dirty="0" smtClean="0"/>
              <a:t>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 each 3 month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Diagram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predictable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Starten</a:t>
            </a:r>
            <a:r>
              <a:rPr lang="en-US" baseline="0" dirty="0" smtClean="0"/>
              <a:t> van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/>
              <a:t>dockerhost01.westeurope.cloudapp.azure.com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Centric/Centric2017!</a:t>
            </a: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 smtClean="0"/>
              <a:t>docker</a:t>
            </a:r>
            <a:r>
              <a:rPr lang="nl-NL" sz="1200" b="1" dirty="0" smtClean="0"/>
              <a:t> pull </a:t>
            </a:r>
            <a:r>
              <a:rPr lang="nl-NL" sz="1200" b="1" dirty="0" err="1" smtClean="0"/>
              <a:t>centricms</a:t>
            </a:r>
            <a:r>
              <a:rPr lang="nl-NL" sz="1200" b="1" dirty="0" smtClean="0"/>
              <a:t>/</a:t>
            </a:r>
            <a:r>
              <a:rPr lang="nl-NL" sz="1200" b="1" dirty="0" err="1" smtClean="0"/>
              <a:t>staticws:latest</a:t>
            </a:r>
            <a:endParaRPr lang="nl-NL" sz="1200" b="1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docker</a:t>
            </a:r>
            <a:r>
              <a:rPr lang="en-US" sz="1200" b="1" dirty="0" smtClean="0"/>
              <a:t> container run --name </a:t>
            </a:r>
            <a:r>
              <a:rPr lang="en-US" sz="1200" b="1" dirty="0" err="1" smtClean="0"/>
              <a:t>staticws</a:t>
            </a:r>
            <a:r>
              <a:rPr lang="en-US" sz="1200" b="1" dirty="0" smtClean="0"/>
              <a:t> -d -p 8901:80 </a:t>
            </a:r>
            <a:r>
              <a:rPr lang="en-US" sz="1200" b="1" dirty="0" err="1" smtClean="0"/>
              <a:t>centricms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staticws:latest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nl-NL" dirty="0" smtClean="0"/>
              <a:t>http://dockerhost01.westeurope.cloudapp.azure.com:8901/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6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187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85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384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6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 - community</a:t>
            </a:r>
          </a:p>
          <a:p>
            <a:r>
              <a:rPr lang="en-US" dirty="0" smtClean="0"/>
              <a:t>Store – private and paid official</a:t>
            </a:r>
          </a:p>
          <a:p>
            <a:r>
              <a:rPr lang="en-US" dirty="0" smtClean="0"/>
              <a:t>Private</a:t>
            </a:r>
            <a:r>
              <a:rPr lang="en-US" baseline="0" dirty="0" smtClean="0"/>
              <a:t> on premise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en</a:t>
            </a:r>
            <a:r>
              <a:rPr lang="en-US" dirty="0" smtClean="0"/>
              <a:t> unofficial</a:t>
            </a:r>
          </a:p>
          <a:p>
            <a:endParaRPr lang="en-US" dirty="0" smtClean="0"/>
          </a:p>
          <a:p>
            <a:r>
              <a:rPr lang="en-US" dirty="0" smtClean="0"/>
              <a:t>User-id / repro</a:t>
            </a:r>
            <a:endParaRPr lang="en-US" baseline="0" dirty="0" smtClean="0"/>
          </a:p>
          <a:p>
            <a:r>
              <a:rPr lang="en-US" baseline="0" dirty="0" smtClean="0"/>
              <a:t>Tags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Inloggen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https://store.docker.com/images/alpine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889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37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6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90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0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21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05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35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 / Centric2017!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http://dockerhost01.westeurope.cloudapp.azure.com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8900 t/m 9000 open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vast dockerhost01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draait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dockerhost01.westeurope.cloudapp.azure.com:22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Commando's met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 het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version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 ls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http://dockerhost01.westeurope.cloudapp.azure.com:8901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Docker</a:t>
            </a:r>
            <a:r>
              <a:rPr lang="en-US" baseline="0" dirty="0" smtClean="0"/>
              <a:t> container run </a:t>
            </a:r>
            <a:r>
              <a:rPr lang="en-US" baseline="0" dirty="0" err="1" smtClean="0"/>
              <a:t>staticws</a:t>
            </a:r>
            <a:r>
              <a:rPr lang="en-US" baseline="0" dirty="0" smtClean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18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</a:p>
          <a:p>
            <a:r>
              <a:rPr lang="en-US" dirty="0" smtClean="0"/>
              <a:t>Time to Market</a:t>
            </a:r>
          </a:p>
          <a:p>
            <a:endParaRPr lang="en-US" dirty="0" smtClean="0"/>
          </a:p>
          <a:p>
            <a:r>
              <a:rPr lang="en-US" dirty="0" smtClean="0"/>
              <a:t>Time from commit to in production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Build – Ship – Run</a:t>
            </a:r>
          </a:p>
          <a:p>
            <a:r>
              <a:rPr lang="en-US" dirty="0" smtClean="0"/>
              <a:t>Works on my laptop</a:t>
            </a:r>
          </a:p>
          <a:p>
            <a:endParaRPr lang="en-US" dirty="0" smtClean="0"/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baseline="0" dirty="0" smtClean="0"/>
              <a:t>Linux tool</a:t>
            </a:r>
          </a:p>
          <a:p>
            <a:r>
              <a:rPr lang="en-US" baseline="0" dirty="0" smtClean="0"/>
              <a:t>Package manager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4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63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542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896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43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team – one repro</a:t>
            </a:r>
          </a:p>
          <a:p>
            <a:r>
              <a:rPr lang="en-US" baseline="0" dirty="0" smtClean="0"/>
              <a:t>Different suppliers</a:t>
            </a:r>
          </a:p>
          <a:p>
            <a:endParaRPr lang="en-US" baseline="0" dirty="0" smtClean="0"/>
          </a:p>
          <a:p>
            <a:r>
              <a:rPr lang="nl-NL" dirty="0" smtClean="0"/>
              <a:t>DEV “bepaalt” de stack</a:t>
            </a:r>
          </a:p>
          <a:p>
            <a:r>
              <a:rPr lang="nl-NL" dirty="0" smtClean="0"/>
              <a:t>image = interface (tussen DEV en OPS)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16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== running image</a:t>
            </a:r>
          </a:p>
          <a:p>
            <a:endParaRPr lang="en-US" dirty="0" smtClean="0"/>
          </a:p>
          <a:p>
            <a:r>
              <a:rPr lang="en-US" dirty="0" smtClean="0"/>
              <a:t>Image = class</a:t>
            </a:r>
          </a:p>
          <a:p>
            <a:r>
              <a:rPr lang="en-US" dirty="0" smtClean="0"/>
              <a:t>Container = instance</a:t>
            </a:r>
          </a:p>
          <a:p>
            <a:endParaRPr lang="en-US" dirty="0" smtClean="0"/>
          </a:p>
          <a:p>
            <a:r>
              <a:rPr lang="en-US" dirty="0" smtClean="0"/>
              <a:t>One image,</a:t>
            </a:r>
            <a:r>
              <a:rPr lang="en-US" baseline="0" dirty="0" smtClean="0"/>
              <a:t> many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immutable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6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0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0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zoVeldkamp/MicroContainer" TargetMode="External"/><Relationship Id="rId2" Type="http://schemas.openxmlformats.org/officeDocument/2006/relationships/hyperlink" Target="https://code.visualstudio.com/docs/?dv=win3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images/alpin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ner.io/" TargetMode="External"/><Relationship Id="rId2" Type="http://schemas.openxmlformats.org/officeDocument/2006/relationships/hyperlink" Target="https://store.docker.com/community/images/portainer/portain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</a:t>
            </a:r>
            <a:r>
              <a:rPr lang="en-US" dirty="0" err="1" smtClean="0"/>
              <a:t>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- ISOLATION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513469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1707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1707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707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5741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518013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520285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3935110" y="2106304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03350" y="32663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350" y="281826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03350" y="23428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BUILD IMAGE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248181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316419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16419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316419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033518" y="3138988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5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 smtClean="0">
                <a:sym typeface="Wingdings" panose="05000000000000000000" pitchFamily="2" charset="2"/>
              </a:rPr>
              <a:t> Container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524849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593087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593087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2593087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5079259" y="2649942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147497" y="38100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5147497" y="3361902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5147497" y="28865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973778" y="3141260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163417" y="2702262"/>
            <a:ext cx="1133588" cy="1046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32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9743" y="1528552"/>
            <a:ext cx="4353636" cy="39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SHARE – REGISTRY DOCKER HUB/STORE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3248180" y="2647670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4465104" y="1735545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3552980" y="4016998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4387770" y="3022982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9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DEV</a:t>
            </a:r>
            <a:endParaRPr lang="nl-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OPS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TIME TO MARKET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1770073" y="2442949"/>
            <a:ext cx="5449597" cy="88710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loud Callout 8"/>
          <p:cNvSpPr/>
          <p:nvPr/>
        </p:nvSpPr>
        <p:spPr>
          <a:xfrm>
            <a:off x="617539" y="2606720"/>
            <a:ext cx="828373" cy="5595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idee</a:t>
            </a:r>
            <a:endParaRPr lang="nl-N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47363" y="4176008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2612155" y="4178278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334" y="4180549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3523394" y="4499173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>
            <a:off x="4858601" y="4499174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 rot="10800000">
            <a:off x="2571209" y="4954139"/>
            <a:ext cx="3843237" cy="532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cadea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0" y="2004292"/>
            <a:ext cx="1764417" cy="17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CI/CD</a:t>
            </a:r>
            <a:endParaRPr lang="nl-N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" y="2611094"/>
            <a:ext cx="8162925" cy="33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1139" y="1419156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775931" y="1421426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110" y="1423697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 flipV="1">
            <a:off x="3687170" y="1742321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5022377" y="1742322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47667" y="2065484"/>
            <a:ext cx="128263" cy="1346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6056639" y="2070028"/>
            <a:ext cx="1034261" cy="13419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12945" y="2065484"/>
            <a:ext cx="1443693" cy="1346456"/>
          </a:xfrm>
          <a:prstGeom prst="straightConnector1">
            <a:avLst/>
          </a:prstGeom>
          <a:ln w="317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23130" y="4230810"/>
            <a:ext cx="1651379" cy="1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/>
          <p:cNvSpPr/>
          <p:nvPr/>
        </p:nvSpPr>
        <p:spPr>
          <a:xfrm>
            <a:off x="1924335" y="1495759"/>
            <a:ext cx="723332" cy="446895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Dockerfile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0924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854657" y="2385661"/>
            <a:ext cx="3171917" cy="470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ounded Rectangle 28"/>
          <p:cNvSpPr/>
          <p:nvPr/>
        </p:nvSpPr>
        <p:spPr>
          <a:xfrm>
            <a:off x="2852385" y="2913844"/>
            <a:ext cx="3171917" cy="745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DEVOPS</a:t>
            </a:r>
            <a:br>
              <a:rPr lang="en-US" dirty="0" smtClean="0"/>
            </a:br>
            <a:r>
              <a:rPr lang="en-US" dirty="0" smtClean="0"/>
              <a:t>IMAGE = interface DEV-OPS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3913" y="3850625"/>
            <a:ext cx="2950389" cy="2107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3914" y="2947919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973227" y="2950191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985152" y="3271084"/>
            <a:ext cx="988074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034" y="294791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7369796" y="1637729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PROD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2068" y="221321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Acceptance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0694" y="278869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462" y="175238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550462" y="277824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550462" y="347427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525438" y="418623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4973226" y="1695434"/>
            <a:ext cx="144666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073912" y="2501834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945928" y="2504106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3" name="Cloud Callout 2"/>
          <p:cNvSpPr/>
          <p:nvPr/>
        </p:nvSpPr>
        <p:spPr>
          <a:xfrm>
            <a:off x="525438" y="4765899"/>
            <a:ext cx="2326947" cy="1069023"/>
          </a:xfrm>
          <a:prstGeom prst="cloudCallout">
            <a:avLst>
              <a:gd name="adj1" fmla="val 61865"/>
              <a:gd name="adj2" fmla="val 4458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decide what is </a:t>
            </a:r>
            <a:r>
              <a:rPr lang="en-US" dirty="0" smtClean="0"/>
              <a:t>in a </a:t>
            </a:r>
            <a:r>
              <a:rPr lang="en-US" dirty="0" smtClean="0"/>
              <a:t>image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292824" y="884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3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“Concepts”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Container “standard”</a:t>
            </a:r>
          </a:p>
          <a:p>
            <a:endParaRPr lang="en-US" sz="2900" dirty="0"/>
          </a:p>
          <a:p>
            <a:r>
              <a:rPr lang="en-US" sz="2900" dirty="0"/>
              <a:t>Build once – run anywhere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Container</a:t>
            </a:r>
          </a:p>
          <a:p>
            <a:pPr lvl="1"/>
            <a:r>
              <a:rPr lang="en-US" sz="2700" dirty="0"/>
              <a:t>in “production”</a:t>
            </a:r>
          </a:p>
          <a:p>
            <a:pPr lvl="2"/>
            <a:r>
              <a:rPr lang="en-US" sz="2700" dirty="0"/>
              <a:t>Everything what is needed and nothing more</a:t>
            </a:r>
          </a:p>
          <a:p>
            <a:pPr lvl="2"/>
            <a:r>
              <a:rPr lang="en-US" sz="2700" dirty="0"/>
              <a:t>1 process – 1 task</a:t>
            </a:r>
          </a:p>
          <a:p>
            <a:pPr lvl="2"/>
            <a:r>
              <a:rPr lang="en-US" sz="2500" dirty="0"/>
              <a:t>Immutable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265107" lvl="1" indent="0"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Summary 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blueprint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recipe</a:t>
            </a:r>
          </a:p>
          <a:p>
            <a:endParaRPr lang="en-US" dirty="0"/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ayers</a:t>
            </a:r>
          </a:p>
          <a:p>
            <a:endParaRPr lang="en-US" dirty="0" smtClean="0"/>
          </a:p>
          <a:p>
            <a:r>
              <a:rPr lang="en-US" dirty="0" smtClean="0"/>
              <a:t>Registry (private) – Docker Hub – Docker store</a:t>
            </a:r>
          </a:p>
          <a:p>
            <a:pPr lvl="1"/>
            <a:r>
              <a:rPr lang="en-US" dirty="0" smtClean="0"/>
              <a:t>“app store”</a:t>
            </a:r>
          </a:p>
          <a:p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err="1" smtClean="0"/>
              <a:t>runnning</a:t>
            </a:r>
            <a:r>
              <a:rPr lang="en-US" dirty="0" smtClean="0"/>
              <a:t> image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101 Docker</a:t>
            </a:r>
          </a:p>
          <a:p>
            <a:pPr lvl="2"/>
            <a:r>
              <a:rPr lang="en-US" dirty="0" smtClean="0"/>
              <a:t>Tell / Show / workshop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Doing Docker 101 with confidence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colleagues</a:t>
            </a:r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– RUN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containers are not VM’s</a:t>
            </a:r>
          </a:p>
          <a:p>
            <a:endParaRPr lang="en-US" dirty="0"/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Apartment building = VM</a:t>
            </a:r>
          </a:p>
          <a:p>
            <a:pPr lvl="1"/>
            <a:r>
              <a:rPr lang="en-US" dirty="0" err="1" smtClean="0"/>
              <a:t>Appartment</a:t>
            </a:r>
            <a:r>
              <a:rPr lang="en-US" dirty="0" smtClean="0"/>
              <a:t>  = Docker Container</a:t>
            </a:r>
          </a:p>
          <a:p>
            <a:pPr lvl="1"/>
            <a:r>
              <a:rPr lang="en-US" dirty="0" smtClean="0"/>
              <a:t>Share of kernel</a:t>
            </a:r>
          </a:p>
          <a:p>
            <a:pPr lvl="1"/>
            <a:endParaRPr lang="en-US" dirty="0"/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err="1" smtClean="0"/>
              <a:t>DockerHost</a:t>
            </a:r>
            <a:r>
              <a:rPr lang="en-US" dirty="0" smtClean="0"/>
              <a:t> are VM’s</a:t>
            </a:r>
          </a:p>
          <a:p>
            <a:pPr lvl="1"/>
            <a:r>
              <a:rPr lang="en-US" dirty="0" smtClean="0"/>
              <a:t>Docker can also run directly on server with OS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TOPIC: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 </a:t>
            </a:r>
            <a:r>
              <a:rPr lang="en-US" dirty="0"/>
              <a:t>versus Container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err="1" smtClean="0"/>
              <a:t>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Containers are not new (Unix: 199x)</a:t>
            </a:r>
          </a:p>
          <a:p>
            <a:r>
              <a:rPr lang="en-US" dirty="0" smtClean="0"/>
              <a:t>Docker to open source: march 2013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1.13 = Docker </a:t>
            </a:r>
            <a:r>
              <a:rPr lang="en-US" dirty="0" smtClean="0"/>
              <a:t>17.03</a:t>
            </a:r>
          </a:p>
          <a:p>
            <a:pPr lvl="1"/>
            <a:r>
              <a:rPr lang="en-US" dirty="0" err="1" smtClean="0"/>
              <a:t>Year.month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 (Community Edition)</a:t>
            </a:r>
            <a:endParaRPr lang="en-US" dirty="0"/>
          </a:p>
          <a:p>
            <a:pPr lvl="1"/>
            <a:r>
              <a:rPr lang="en-US" dirty="0"/>
              <a:t>2 release channels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Edge each month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Stable each 3 month</a:t>
            </a:r>
          </a:p>
          <a:p>
            <a:pPr marL="171446" indent="-171446">
              <a:buFontTx/>
              <a:buChar char="-"/>
            </a:pPr>
            <a:endParaRPr lang="en-US" dirty="0"/>
          </a:p>
          <a:p>
            <a:r>
              <a:rPr lang="en-US" dirty="0" smtClean="0"/>
              <a:t>EE (Enterprise Edition)</a:t>
            </a:r>
          </a:p>
          <a:p>
            <a:endParaRPr lang="en-US" dirty="0"/>
          </a:p>
          <a:p>
            <a:r>
              <a:rPr lang="en-US" dirty="0" smtClean="0"/>
              <a:t>Current version: 17:06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5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Case: 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smtClean="0"/>
              <a:t>on webserver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 HTML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 an image</a:t>
            </a:r>
          </a:p>
          <a:p>
            <a:r>
              <a:rPr lang="en-US" dirty="0" smtClean="0"/>
              <a:t>Run container</a:t>
            </a:r>
          </a:p>
          <a:p>
            <a:endParaRPr lang="en-US" dirty="0"/>
          </a:p>
          <a:p>
            <a:r>
              <a:rPr lang="en-US" dirty="0" smtClean="0"/>
              <a:t>Show result</a:t>
            </a:r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Pull </a:t>
            </a:r>
            <a:r>
              <a:rPr lang="en-US" dirty="0"/>
              <a:t>from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Azure </a:t>
            </a:r>
            <a:r>
              <a:rPr lang="en-US" dirty="0" err="1" smtClean="0"/>
              <a:t>DockerHost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smtClean="0"/>
              <a:t>HTML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408238"/>
            <a:ext cx="4267200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2" y="3029806"/>
            <a:ext cx="7945839" cy="8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docker</a:t>
            </a:r>
            <a:r>
              <a:rPr lang="nl-NL" b="1" dirty="0"/>
              <a:t> push </a:t>
            </a:r>
            <a:r>
              <a:rPr lang="nl-NL" b="1" dirty="0" err="1" smtClean="0"/>
              <a:t>centricms</a:t>
            </a:r>
            <a:r>
              <a:rPr lang="nl-NL" b="1" dirty="0" smtClean="0"/>
              <a:t>/</a:t>
            </a:r>
            <a:r>
              <a:rPr lang="nl-NL" b="1" dirty="0" err="1" smtClean="0"/>
              <a:t>staticws</a:t>
            </a:r>
            <a:endParaRPr lang="nl-NL" b="1" dirty="0" smtClean="0"/>
          </a:p>
          <a:p>
            <a:pPr marL="0" indent="0">
              <a:buNone/>
            </a:pPr>
            <a:r>
              <a:rPr lang="nl-NL" sz="1400" dirty="0"/>
              <a:t>The push </a:t>
            </a:r>
            <a:r>
              <a:rPr lang="nl-NL" sz="1400" dirty="0" err="1"/>
              <a:t>refers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</a:t>
            </a:r>
            <a:r>
              <a:rPr lang="nl-NL" sz="1400" dirty="0" err="1"/>
              <a:t>repository</a:t>
            </a:r>
            <a:r>
              <a:rPr lang="nl-NL" sz="1400" dirty="0"/>
              <a:t> [docker.io/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r>
              <a:rPr lang="nl-NL" sz="1400" dirty="0"/>
              <a:t>]</a:t>
            </a:r>
          </a:p>
          <a:p>
            <a:pPr marL="0" indent="0">
              <a:buNone/>
            </a:pPr>
            <a:r>
              <a:rPr lang="nl-NL" sz="1400" dirty="0"/>
              <a:t>645034a2dbe2: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1690bc77acd5: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cbeb94c1f91a: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4bbeb364e643: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040fd7841192: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digest</a:t>
            </a:r>
            <a:r>
              <a:rPr lang="nl-NL" sz="1400" dirty="0"/>
              <a:t>: sha256:3b473ed6b592d06ea0f191972cf49ad13c62912733d8e0a7bb5c2a5319dbe5dd </a:t>
            </a:r>
            <a:r>
              <a:rPr lang="nl-NL" sz="1400" dirty="0" err="1"/>
              <a:t>size</a:t>
            </a:r>
            <a:r>
              <a:rPr lang="nl-NL" sz="1400" dirty="0"/>
              <a:t>: 1362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12" y="3357354"/>
            <a:ext cx="2980320" cy="3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1</a:t>
            </a:r>
            <a:r>
              <a:rPr lang="en-US" dirty="0" smtClean="0"/>
              <a:t>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PULL FROM AZURE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err="1"/>
              <a:t>docker</a:t>
            </a:r>
            <a:r>
              <a:rPr lang="nl-NL" sz="1400" b="1" dirty="0"/>
              <a:t> pull </a:t>
            </a:r>
            <a:r>
              <a:rPr lang="nl-NL" sz="1400" b="1" dirty="0" err="1"/>
              <a:t>centricms</a:t>
            </a:r>
            <a:r>
              <a:rPr lang="nl-NL" sz="1400" b="1" dirty="0"/>
              <a:t>/</a:t>
            </a:r>
            <a:r>
              <a:rPr lang="nl-NL" sz="1400" b="1" dirty="0" err="1"/>
              <a:t>staticws:latest</a:t>
            </a:r>
            <a:endParaRPr lang="nl-NL" sz="1400" b="1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Pulling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ab14e39f58e6: Pull complete</a:t>
            </a:r>
          </a:p>
          <a:p>
            <a:pPr marL="0" indent="0">
              <a:buNone/>
            </a:pPr>
            <a:r>
              <a:rPr lang="nl-NL" sz="1400" dirty="0"/>
              <a:t>206c8e58fb89: Pull complete</a:t>
            </a:r>
          </a:p>
          <a:p>
            <a:pPr marL="0" indent="0">
              <a:buNone/>
            </a:pPr>
            <a:r>
              <a:rPr lang="nl-NL" sz="1400" dirty="0"/>
              <a:t>aeb57280dce6: Pull complete</a:t>
            </a:r>
          </a:p>
          <a:p>
            <a:pPr marL="0" indent="0">
              <a:buNone/>
            </a:pPr>
            <a:r>
              <a:rPr lang="nl-NL" sz="1400" dirty="0"/>
              <a:t>9a661d863527: Pull complete</a:t>
            </a:r>
          </a:p>
          <a:p>
            <a:pPr marL="0" indent="0">
              <a:buNone/>
            </a:pPr>
            <a:r>
              <a:rPr lang="nl-NL" sz="1400" dirty="0"/>
              <a:t>0459f9b530b7: Pull complete</a:t>
            </a:r>
          </a:p>
          <a:p>
            <a:pPr marL="0" indent="0">
              <a:buNone/>
            </a:pPr>
            <a:r>
              <a:rPr lang="nl-NL" sz="1400" dirty="0"/>
              <a:t>Digest: sha256:3b473ed6b592d06ea0f191972cf49ad13c62912733d8e0a7bb5c2a5319dbe5dd</a:t>
            </a:r>
          </a:p>
          <a:p>
            <a:pPr marL="0" indent="0">
              <a:buNone/>
            </a:pPr>
            <a:r>
              <a:rPr lang="nl-NL" sz="1400" dirty="0"/>
              <a:t>Status: </a:t>
            </a:r>
            <a:r>
              <a:rPr lang="nl-NL" sz="1400" dirty="0" err="1"/>
              <a:t>Downloaded</a:t>
            </a:r>
            <a:r>
              <a:rPr lang="nl-NL" sz="1400" dirty="0"/>
              <a:t> </a:t>
            </a:r>
            <a:r>
              <a:rPr lang="nl-NL" sz="1400" dirty="0" err="1"/>
              <a:t>newer</a:t>
            </a:r>
            <a:r>
              <a:rPr lang="nl-NL" sz="1400" dirty="0"/>
              <a:t> image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staticws:latest</a:t>
            </a:r>
            <a:endParaRPr lang="nl-NL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docker</a:t>
            </a:r>
            <a:r>
              <a:rPr lang="en-US" sz="1400" b="1" dirty="0"/>
              <a:t> container run --name </a:t>
            </a:r>
            <a:r>
              <a:rPr lang="en-US" sz="1400" b="1" dirty="0" err="1"/>
              <a:t>staticws</a:t>
            </a:r>
            <a:r>
              <a:rPr lang="en-US" sz="1400" b="1" dirty="0"/>
              <a:t> -d -p 8901:80 </a:t>
            </a:r>
            <a:r>
              <a:rPr lang="en-US" sz="1400" b="1" dirty="0" err="1"/>
              <a:t>centricms</a:t>
            </a:r>
            <a:r>
              <a:rPr lang="en-US" sz="1400" b="1" dirty="0"/>
              <a:t>/</a:t>
            </a:r>
            <a:r>
              <a:rPr lang="en-US" sz="1400" b="1" dirty="0" err="1"/>
              <a:t>staticws:latest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1" y="3865234"/>
            <a:ext cx="437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WAY of 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laptop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 Hub / Docker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Cloud</a:t>
            </a:r>
          </a:p>
          <a:p>
            <a:r>
              <a:rPr lang="en-US" i="1" dirty="0" err="1" smtClean="0"/>
              <a:t>DockerHost</a:t>
            </a:r>
            <a:r>
              <a:rPr lang="en-US" i="1" dirty="0" smtClean="0"/>
              <a:t> on Azure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70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LAPTOP, internet, CLOUD 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225" y="1450645"/>
            <a:ext cx="7479557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InstaLL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/>
              <a:t>https://git-scm.com/download/win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pPr lvl="1"/>
            <a:r>
              <a:rPr lang="en-US" dirty="0">
                <a:hlinkClick r:id="rId2"/>
              </a:rPr>
              <a:t>https://code.visualstudio.com/docs/?</a:t>
            </a:r>
            <a:r>
              <a:rPr lang="en-US" dirty="0" smtClean="0">
                <a:hlinkClick r:id="rId2"/>
              </a:rPr>
              <a:t>dv=win32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GitHub repro</a:t>
            </a:r>
          </a:p>
          <a:p>
            <a:pPr lvl="1"/>
            <a:r>
              <a:rPr lang="en-US" dirty="0" smtClean="0"/>
              <a:t>New directory</a:t>
            </a:r>
          </a:p>
          <a:p>
            <a:pPr lvl="1"/>
            <a:r>
              <a:rPr lang="en-US" dirty="0" smtClean="0"/>
              <a:t>Clone repro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github.com/RenzoVeldkamp/MicroContainer</a:t>
            </a:r>
            <a:endParaRPr lang="en-US" dirty="0" smtClean="0"/>
          </a:p>
          <a:p>
            <a:pPr lvl="2"/>
            <a:r>
              <a:rPr lang="en-US" dirty="0" smtClean="0"/>
              <a:t>in directory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https</a:t>
            </a:r>
            <a:r>
              <a:rPr lang="en-US" dirty="0"/>
              <a:t>://github.com/RenzoVeldkamp/MicroContainer.git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4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downloaden</a:t>
            </a:r>
            <a:endParaRPr lang="nl-NL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17542" y="5696651"/>
            <a:ext cx="7255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https://store.docker.com/editions/community/docker-ce-desktop-windows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185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893357" y="1609170"/>
            <a:ext cx="14665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523311" y="3911307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975" y="3911307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container</a:t>
            </a:r>
          </a:p>
        </p:txBody>
      </p:sp>
      <p:cxnSp>
        <p:nvCxnSpPr>
          <p:cNvPr id="9" name="Straight Arrow Connector 8"/>
          <p:cNvCxnSpPr>
            <a:stCxn id="29" idx="3"/>
            <a:endCxn id="6" idx="1"/>
          </p:cNvCxnSpPr>
          <p:nvPr/>
        </p:nvCxnSpPr>
        <p:spPr>
          <a:xfrm flipV="1">
            <a:off x="4194814" y="1932336"/>
            <a:ext cx="698543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31" idx="1"/>
          </p:cNvCxnSpPr>
          <p:nvPr/>
        </p:nvCxnSpPr>
        <p:spPr>
          <a:xfrm>
            <a:off x="6359864" y="1932336"/>
            <a:ext cx="874111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10800000">
            <a:off x="272957" y="4608637"/>
            <a:ext cx="8570797" cy="8667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4814" y="4234471"/>
            <a:ext cx="3039161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008" y="3911307"/>
            <a:ext cx="167150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3311" y="2704431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r>
              <a:rPr lang="en-US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3975" y="2704431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37" name="Straight Arrow Connector 36"/>
          <p:cNvCxnSpPr>
            <a:stCxn id="28" idx="3"/>
            <a:endCxn id="7" idx="1"/>
          </p:cNvCxnSpPr>
          <p:nvPr/>
        </p:nvCxnSpPr>
        <p:spPr>
          <a:xfrm>
            <a:off x="2204511" y="4234473"/>
            <a:ext cx="3188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9583" y="3350759"/>
            <a:ext cx="2601" cy="5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2"/>
          </p:cNvCxnSpPr>
          <p:nvPr/>
        </p:nvCxnSpPr>
        <p:spPr>
          <a:xfrm flipV="1">
            <a:off x="3359062" y="3350762"/>
            <a:ext cx="1" cy="56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How:</a:t>
            </a:r>
          </a:p>
          <a:p>
            <a:pPr lvl="1"/>
            <a:r>
              <a:rPr lang="en-US" b="1" dirty="0" err="1" smtClean="0"/>
              <a:t>Powershell</a:t>
            </a:r>
            <a:r>
              <a:rPr lang="en-US" b="1" dirty="0" smtClean="0"/>
              <a:t> window in VS Code</a:t>
            </a:r>
          </a:p>
          <a:p>
            <a:pPr lvl="1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&lt;command&gt;</a:t>
            </a:r>
          </a:p>
          <a:p>
            <a:endParaRPr lang="en-US" dirty="0"/>
          </a:p>
          <a:p>
            <a:r>
              <a:rPr lang="en-US" dirty="0" smtClean="0"/>
              <a:t>Docker management commands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&lt;command&gt;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&lt;command&gt;</a:t>
            </a:r>
          </a:p>
          <a:p>
            <a:pPr lvl="1"/>
            <a:endParaRPr lang="en-US" dirty="0"/>
          </a:p>
          <a:p>
            <a:r>
              <a:rPr lang="en-US" dirty="0" smtClean="0"/>
              <a:t>Docker –-help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docs.docker.com/engine/reference</a:t>
            </a:r>
            <a:endParaRPr lang="nl-NL" dirty="0" smtClean="0"/>
          </a:p>
          <a:p>
            <a:r>
              <a:rPr lang="en-US" dirty="0" smtClean="0"/>
              <a:t>Google 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65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WHICH DOCKER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8"/>
            <a:ext cx="4309304" cy="4530827"/>
          </a:xfrm>
        </p:spPr>
        <p:txBody>
          <a:bodyPr/>
          <a:lstStyle/>
          <a:p>
            <a:r>
              <a:rPr lang="en-US" dirty="0" smtClean="0"/>
              <a:t>Docker version</a:t>
            </a:r>
          </a:p>
          <a:p>
            <a:r>
              <a:rPr lang="en-US" i="1" dirty="0" smtClean="0"/>
              <a:t>Docker-compose version</a:t>
            </a:r>
          </a:p>
          <a:p>
            <a:r>
              <a:rPr lang="en-US" i="1" dirty="0" smtClean="0"/>
              <a:t>Docker-machine 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info</a:t>
            </a:r>
          </a:p>
          <a:p>
            <a:pPr lvl="1"/>
            <a:r>
              <a:rPr lang="en-US" dirty="0" smtClean="0"/>
              <a:t>Lot of info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31" y="1188886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RUNNING CORRECTLY?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1" y="1913104"/>
            <a:ext cx="61055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What &amp; Why Docker?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Examples</a:t>
            </a:r>
          </a:p>
          <a:p>
            <a:pPr lvl="1"/>
            <a:r>
              <a:rPr lang="en-US" sz="2200" b="1" dirty="0"/>
              <a:t>static website in 1 container on 1 </a:t>
            </a:r>
            <a:r>
              <a:rPr lang="en-US" sz="2200" b="1" dirty="0" err="1"/>
              <a:t>DockerHost</a:t>
            </a:r>
            <a:endParaRPr lang="en-US" sz="2200" b="1" dirty="0"/>
          </a:p>
          <a:p>
            <a:pPr lvl="1"/>
            <a:r>
              <a:rPr lang="en-US" sz="2200" b="1" dirty="0"/>
              <a:t>Linux host / Docker UI</a:t>
            </a:r>
            <a:endParaRPr lang="en-US" sz="2800" b="1" dirty="0"/>
          </a:p>
          <a:p>
            <a:endParaRPr lang="en-US" sz="2600" b="1" dirty="0"/>
          </a:p>
          <a:p>
            <a:r>
              <a:rPr lang="en-US" sz="2600" b="1" dirty="0"/>
              <a:t>(our) Docker workflow</a:t>
            </a:r>
          </a:p>
          <a:p>
            <a:r>
              <a:rPr lang="en-US" sz="2600" b="1" dirty="0"/>
              <a:t>Docker commands explained</a:t>
            </a:r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Run container with the content of image called hello-world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ello-world cannot be found on the </a:t>
            </a:r>
            <a:r>
              <a:rPr lang="en-US" dirty="0" err="1" smtClean="0"/>
              <a:t>DockerHost</a:t>
            </a:r>
            <a:r>
              <a:rPr lang="en-US" dirty="0" smtClean="0"/>
              <a:t> (Laptop)</a:t>
            </a:r>
          </a:p>
          <a:p>
            <a:r>
              <a:rPr lang="en-US" dirty="0"/>
              <a:t>h</a:t>
            </a:r>
            <a:r>
              <a:rPr lang="en-US" dirty="0" smtClean="0"/>
              <a:t>ello-world will be pulled from the Docker Hub / Store</a:t>
            </a:r>
          </a:p>
          <a:p>
            <a:endParaRPr lang="en-US" dirty="0"/>
          </a:p>
          <a:p>
            <a:r>
              <a:rPr lang="en-US" dirty="0" smtClean="0"/>
              <a:t>Hello-world will executed and 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hello-world (once again)</a:t>
            </a:r>
            <a:endParaRPr lang="nl-NL" dirty="0"/>
          </a:p>
          <a:p>
            <a:pPr lvl="1"/>
            <a:r>
              <a:rPr lang="en-US" dirty="0" smtClean="0"/>
              <a:t>Image on the Docker 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WhiCH</a:t>
            </a:r>
            <a:r>
              <a:rPr lang="en-US" dirty="0" smtClean="0"/>
              <a:t> </a:t>
            </a:r>
            <a:r>
              <a:rPr lang="en-US" dirty="0" err="1" smtClean="0"/>
              <a:t>cONTAINERS</a:t>
            </a:r>
            <a:r>
              <a:rPr lang="en-US" dirty="0" smtClean="0"/>
              <a:t> ARE </a:t>
            </a:r>
            <a:r>
              <a:rPr lang="en-US" dirty="0" err="1" smtClean="0"/>
              <a:t>Runnning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container </a:t>
            </a:r>
            <a:r>
              <a:rPr lang="en-US" b="1" dirty="0" smtClean="0"/>
              <a:t>ls</a:t>
            </a:r>
          </a:p>
          <a:p>
            <a:r>
              <a:rPr lang="en-US" dirty="0" smtClean="0"/>
              <a:t>Will only show the running containers</a:t>
            </a:r>
          </a:p>
          <a:p>
            <a:r>
              <a:rPr lang="en-US" dirty="0" smtClean="0"/>
              <a:t>Old command: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backwards compatible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 </a:t>
            </a:r>
            <a:r>
              <a:rPr lang="en-US" b="1" dirty="0"/>
              <a:t>l</a:t>
            </a:r>
            <a:r>
              <a:rPr lang="en-US" b="1" dirty="0" smtClean="0"/>
              <a:t>s –a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896557"/>
            <a:ext cx="8229607" cy="15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3911838"/>
            <a:ext cx="8229605" cy="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EASE </a:t>
            </a:r>
            <a:r>
              <a:rPr lang="en-US" dirty="0"/>
              <a:t>of Docker</a:t>
            </a:r>
            <a:br>
              <a:rPr lang="en-US" dirty="0"/>
            </a:br>
            <a:r>
              <a:rPr lang="en-US" dirty="0"/>
              <a:t>Ready to RUN - </a:t>
            </a:r>
            <a:r>
              <a:rPr lang="en-US" dirty="0" smtClean="0"/>
              <a:t>containers 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</a:p>
          <a:p>
            <a:endParaRPr lang="en-US" dirty="0"/>
          </a:p>
          <a:p>
            <a:r>
              <a:rPr lang="en-US" dirty="0" smtClean="0"/>
              <a:t>Docker Hub</a:t>
            </a:r>
          </a:p>
          <a:p>
            <a:pPr lvl="1"/>
            <a:r>
              <a:rPr lang="nl-NL" dirty="0">
                <a:hlinkClick r:id="rId3"/>
              </a:rPr>
              <a:t>https://hub.docker.com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</a:p>
          <a:p>
            <a:r>
              <a:rPr lang="en-US" dirty="0" smtClean="0"/>
              <a:t>Docker Store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smtClean="0"/>
              <a:t>Ready to RUN - container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a Linux machine on my laptop - Alpine</a:t>
            </a:r>
          </a:p>
          <a:p>
            <a:r>
              <a:rPr lang="en-US" dirty="0" smtClean="0"/>
              <a:t>Run a Docker UI - </a:t>
            </a:r>
            <a:r>
              <a:rPr lang="en-US" dirty="0" err="1" smtClean="0"/>
              <a:t>Portainer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show:</a:t>
            </a:r>
          </a:p>
          <a:p>
            <a:pPr lvl="1"/>
            <a:r>
              <a:rPr lang="en-US" dirty="0" smtClean="0"/>
              <a:t>Docker store (</a:t>
            </a:r>
            <a:r>
              <a:rPr lang="en-US" dirty="0" err="1" smtClean="0"/>
              <a:t>docker</a:t>
            </a:r>
            <a:r>
              <a:rPr lang="en-US" dirty="0" smtClean="0"/>
              <a:t> hub)</a:t>
            </a:r>
            <a:endParaRPr lang="nl-NL" dirty="0" smtClean="0"/>
          </a:p>
          <a:p>
            <a:pPr lvl="1"/>
            <a:r>
              <a:rPr lang="en-US" dirty="0" smtClean="0"/>
              <a:t>Pull image</a:t>
            </a:r>
          </a:p>
          <a:p>
            <a:pPr lvl="1"/>
            <a:r>
              <a:rPr lang="en-US" dirty="0" smtClean="0"/>
              <a:t>Run container</a:t>
            </a:r>
            <a:endParaRPr lang="en-US" dirty="0"/>
          </a:p>
          <a:p>
            <a:pPr lvl="1"/>
            <a:r>
              <a:rPr lang="en-US" dirty="0" smtClean="0"/>
              <a:t>Show result</a:t>
            </a:r>
            <a:endParaRPr lang="nl-NL" dirty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976621" y="2579427"/>
            <a:ext cx="2326128" cy="1392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6177" y="2580819"/>
            <a:ext cx="2326128" cy="13906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489" y="3282706"/>
            <a:ext cx="7994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4259315" y="3282706"/>
            <a:ext cx="11622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553899" y="3467373"/>
            <a:ext cx="170541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REPRO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LINUX ALPINE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9200"/>
              </p:ext>
            </p:extLst>
          </p:nvPr>
        </p:nvGraphicFramePr>
        <p:xfrm>
          <a:off x="617539" y="1397000"/>
          <a:ext cx="8163165" cy="2484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6295"/>
                <a:gridCol w="3452883"/>
                <a:gridCol w="400398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Step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Commando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 store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3"/>
                        </a:rPr>
                        <a:t>https://store.docker.com/images/alpine</a:t>
                      </a: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pull alpine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Run the</a:t>
                      </a:r>
                      <a:r>
                        <a:rPr lang="en-US" sz="1900" baseline="0" dirty="0" smtClean="0"/>
                        <a:t> container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 run –it alpine /bin/</a:t>
                      </a:r>
                      <a:r>
                        <a:rPr lang="en-US" sz="1900" dirty="0" err="1" smtClean="0"/>
                        <a:t>sh</a:t>
                      </a:r>
                      <a:r>
                        <a:rPr lang="en-US" sz="19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GIVE some COMMANDS Alpine 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23391"/>
              </p:ext>
            </p:extLst>
          </p:nvPr>
        </p:nvGraphicFramePr>
        <p:xfrm>
          <a:off x="617541" y="1409700"/>
          <a:ext cx="81629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Linux version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cat /</a:t>
                      </a:r>
                      <a:r>
                        <a:rPr lang="en-US" sz="1900" dirty="0" err="1" smtClean="0"/>
                        <a:t>etc</a:t>
                      </a:r>
                      <a:r>
                        <a:rPr lang="en-US" sz="1900" dirty="0" smtClean="0"/>
                        <a:t>/*-release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Pwd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Show directory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Whoami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 Alpine</a:t>
                      </a:r>
                      <a:r>
                        <a:rPr lang="en-US" sz="1900" baseline="0" dirty="0" smtClean="0"/>
                        <a:t> container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Ctrl-D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801" y="4326340"/>
            <a:ext cx="328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container is still running: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 -a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result 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434066"/>
            <a:ext cx="8162925" cy="2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 – ease of DOCKER</a:t>
            </a:r>
            <a:br>
              <a:rPr lang="en-US" dirty="0" smtClean="0"/>
            </a:br>
            <a:r>
              <a:rPr lang="en-US" dirty="0" smtClean="0"/>
              <a:t>PORTAINER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 smtClean="0"/>
              <a:t>portainer</a:t>
            </a:r>
            <a:r>
              <a:rPr lang="nl-NL" dirty="0" smtClean="0"/>
              <a:t>/</a:t>
            </a:r>
            <a:r>
              <a:rPr lang="nl-NL" dirty="0" err="1" smtClean="0"/>
              <a:t>portainer</a:t>
            </a:r>
            <a:endParaRPr lang="nl-NL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Store: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store.docker.com/community/images/portainer/portainer</a:t>
            </a:r>
            <a:endParaRPr lang="nl-NL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nl-NL" dirty="0">
                <a:hlinkClick r:id="rId3"/>
              </a:rPr>
              <a:t>https://portainer.io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en-US" dirty="0" smtClean="0"/>
              <a:t>Documentation</a:t>
            </a:r>
          </a:p>
          <a:p>
            <a:pPr lvl="1"/>
            <a:endParaRPr lang="nl-NL" dirty="0"/>
          </a:p>
          <a:p>
            <a:pPr marL="265107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PoRTainer</a:t>
            </a:r>
            <a:r>
              <a:rPr lang="en-US" dirty="0" smtClean="0"/>
              <a:t>: a DOCKER UI</a:t>
            </a:r>
            <a:br>
              <a:rPr lang="en-US" dirty="0" smtClean="0"/>
            </a:br>
            <a:r>
              <a:rPr lang="en-US" dirty="0" smtClean="0"/>
              <a:t>DOCKER UI OR CLI?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576396"/>
            <a:ext cx="8162925" cy="419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653" y="5893787"/>
            <a:ext cx="8959756" cy="36933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dirty="0" err="1"/>
              <a:t>docker</a:t>
            </a:r>
            <a:r>
              <a:rPr lang="nl-NL" dirty="0"/>
              <a:t> run 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WHY Docker?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more: works on my laptop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to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CI/CD (Continuous Integration / Continuous Delivery)</a:t>
            </a:r>
          </a:p>
          <a:p>
            <a:pPr lvl="1"/>
            <a:r>
              <a:rPr lang="en-US" dirty="0"/>
              <a:t>Time from commit to in </a:t>
            </a:r>
            <a:r>
              <a:rPr lang="en-US" dirty="0" smtClean="0"/>
              <a:t>production (cycle time)</a:t>
            </a:r>
          </a:p>
          <a:p>
            <a:pPr lvl="1"/>
            <a:endParaRPr lang="en-US" dirty="0"/>
          </a:p>
          <a:p>
            <a:r>
              <a:rPr lang="en-US" dirty="0"/>
              <a:t>DevOps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Try something new</a:t>
            </a:r>
          </a:p>
          <a:p>
            <a:endParaRPr lang="en-US" i="1" dirty="0"/>
          </a:p>
          <a:p>
            <a:r>
              <a:rPr lang="en-US" i="1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…….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Configuration on runtime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5124"/>
              </p:ext>
            </p:extLst>
          </p:nvPr>
        </p:nvGraphicFramePr>
        <p:xfrm>
          <a:off x="617539" y="2406935"/>
          <a:ext cx="804879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-v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</a:t>
                      </a:r>
                      <a:r>
                        <a:rPr lang="en-US" sz="1900" baseline="0" dirty="0" smtClean="0"/>
                        <a:t> volume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3" name="Down Arrow 2"/>
          <p:cNvSpPr/>
          <p:nvPr/>
        </p:nvSpPr>
        <p:spPr>
          <a:xfrm>
            <a:off x="6687405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OUR STATIC WEB </a:t>
            </a:r>
            <a:r>
              <a:rPr lang="en-US" dirty="0" err="1" smtClean="0"/>
              <a:t>SiTE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DOCKER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err="1"/>
              <a:t>centricms</a:t>
            </a:r>
            <a:r>
              <a:rPr lang="en-US" dirty="0"/>
              <a:t>/</a:t>
            </a:r>
            <a:r>
              <a:rPr lang="en-US" dirty="0" err="1"/>
              <a:t>staticws:latest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4215"/>
              </p:ext>
            </p:extLst>
          </p:nvPr>
        </p:nvGraphicFramePr>
        <p:xfrm>
          <a:off x="617539" y="2406935"/>
          <a:ext cx="804879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Old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--name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name</a:t>
                      </a:r>
                    </a:p>
                    <a:p>
                      <a:r>
                        <a:rPr lang="en-US" sz="1900" baseline="0" dirty="0" smtClean="0"/>
                        <a:t>Name must be unique!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 4200:80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&lt;name</a:t>
                      </a:r>
                      <a:r>
                        <a:rPr lang="en-US" sz="1900" baseline="0" dirty="0" smtClean="0"/>
                        <a:t> 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</a:t>
                      </a:r>
                      <a:r>
                        <a:rPr lang="en-US" sz="1900" baseline="0" dirty="0" smtClean="0"/>
                        <a:t>user&gt;/&lt;name&gt;:&lt;tag&gt;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Multiple containers from 1 image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error </a:t>
            </a:r>
            <a:r>
              <a:rPr lang="en-US" dirty="0" smtClean="0">
                <a:sym typeface="Wingdings" panose="05000000000000000000" pitchFamily="2" charset="2"/>
              </a:rPr>
              <a:t>same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error same </a:t>
            </a:r>
            <a:r>
              <a:rPr lang="en-US" dirty="0" err="1" smtClean="0">
                <a:sym typeface="Wingdings" panose="05000000000000000000" pitchFamily="2" charset="2"/>
              </a:rPr>
              <a:t>hostport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8001:80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8002:80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3 static website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9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720" y="1774213"/>
            <a:ext cx="5827595" cy="312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PuBLISH</a:t>
            </a:r>
            <a:r>
              <a:rPr lang="en-US" dirty="0" smtClean="0"/>
              <a:t> PORTS in a PICTURE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101758" y="2101755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646226" y="2104027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190695" y="2092651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22393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23936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67668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3950889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176233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3001368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5896945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2579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426719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617674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6492920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/>
          <p:cNvCxnSpPr>
            <a:stCxn id="10" idx="4"/>
          </p:cNvCxnSpPr>
          <p:nvPr/>
        </p:nvCxnSpPr>
        <p:spPr>
          <a:xfrm flipH="1">
            <a:off x="2321250" y="4265168"/>
            <a:ext cx="3" cy="55046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3758573" y="4267243"/>
            <a:ext cx="243309" cy="54839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6662" y="4285767"/>
            <a:ext cx="12420" cy="502695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5509" y="4228332"/>
            <a:ext cx="507408" cy="55842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DOCKER </a:t>
            </a:r>
            <a:r>
              <a:rPr lang="en-US" dirty="0" smtClean="0"/>
              <a:t>LS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472"/>
            <a:ext cx="8162925" cy="5658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11866"/>
              </p:ext>
            </p:extLst>
          </p:nvPr>
        </p:nvGraphicFramePr>
        <p:xfrm>
          <a:off x="617539" y="2406935"/>
          <a:ext cx="804879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ID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Unique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nuber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r>
                        <a:rPr lang="en-US" sz="1900" baseline="0" dirty="0" smtClean="0"/>
                        <a:t> Containers from the same image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r>
                        <a:rPr lang="en-US" sz="1900" baseline="0" dirty="0" smtClean="0"/>
                        <a:t> 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Created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Status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Ports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Host</a:t>
                      </a:r>
                      <a:r>
                        <a:rPr lang="en-US" sz="1900" baseline="0" dirty="0" smtClean="0"/>
                        <a:t> port </a:t>
                      </a:r>
                      <a:r>
                        <a:rPr lang="en-US" sz="1900" baseline="0" dirty="0" smtClean="0">
                          <a:sym typeface="Wingdings" panose="05000000000000000000" pitchFamily="2" charset="2"/>
                        </a:rPr>
                        <a:t> container port / </a:t>
                      </a:r>
                      <a:r>
                        <a:rPr lang="en-US" sz="1900" baseline="0" dirty="0" err="1" smtClean="0">
                          <a:sym typeface="Wingdings" panose="05000000000000000000" pitchFamily="2" charset="2"/>
                        </a:rPr>
                        <a:t>portocol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 –name,</a:t>
                      </a:r>
                      <a:r>
                        <a:rPr lang="en-US" sz="1900" baseline="0" dirty="0" smtClean="0"/>
                        <a:t> Docker provide unique name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br>
              <a:rPr lang="en-US" dirty="0" smtClean="0"/>
            </a:br>
            <a:r>
              <a:rPr lang="en-US" dirty="0" smtClean="0"/>
              <a:t>- P, Docker will assign port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6" y="1616096"/>
            <a:ext cx="6276975" cy="323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6" y="2260525"/>
            <a:ext cx="7241703" cy="657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8" y="3982820"/>
            <a:ext cx="8357121" cy="1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-d -detached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77140"/>
            <a:ext cx="8162925" cy="22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CONTAiNER</a:t>
            </a:r>
            <a:r>
              <a:rPr lang="en-US" dirty="0" smtClean="0"/>
              <a:t> 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container from image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dirty="0" smtClean="0"/>
              <a:t> – run, after stop remove</a:t>
            </a:r>
          </a:p>
          <a:p>
            <a:pPr lvl="1"/>
            <a:endParaRPr lang="en-US" dirty="0"/>
          </a:p>
          <a:p>
            <a:r>
              <a:rPr lang="en-US" dirty="0" smtClean="0"/>
              <a:t>Docker container stop</a:t>
            </a:r>
          </a:p>
          <a:p>
            <a:r>
              <a:rPr lang="en-US" dirty="0" smtClean="0"/>
              <a:t>Docker container start – container must exist  </a:t>
            </a:r>
          </a:p>
          <a:p>
            <a:pPr lvl="1"/>
            <a:r>
              <a:rPr lang="en-US" dirty="0" smtClean="0"/>
              <a:t>id or container- name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 smtClean="0">
                <a:solidFill>
                  <a:srgbClr val="545454"/>
                </a:solidFill>
              </a:rPr>
              <a:t>Is </a:t>
            </a:r>
            <a:r>
              <a:rPr lang="nl-NL" altLang="nl-NL" sz="3200" dirty="0">
                <a:solidFill>
                  <a:srgbClr val="545454"/>
                </a:solidFill>
              </a:rPr>
              <a:t>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EXEC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exec -it </a:t>
            </a:r>
            <a:r>
              <a:rPr lang="en-US" dirty="0" smtClean="0"/>
              <a:t>&lt;</a:t>
            </a:r>
            <a:r>
              <a:rPr lang="en-US" dirty="0" err="1" smtClean="0"/>
              <a:t>containername</a:t>
            </a:r>
            <a:r>
              <a:rPr lang="en-US" dirty="0" smtClean="0"/>
              <a:t>&gt; 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in the container</a:t>
            </a:r>
          </a:p>
          <a:p>
            <a:r>
              <a:rPr lang="en-US" dirty="0" smtClean="0"/>
              <a:t>Depends on base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LOGS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logs –f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3074092"/>
            <a:ext cx="8755963" cy="10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Remove DOCKER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&amp; Stopped containers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Remove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&lt;container&gt;</a:t>
            </a:r>
          </a:p>
          <a:p>
            <a:r>
              <a:rPr lang="en-US" dirty="0" smtClean="0"/>
              <a:t>Remove running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–f &lt;container&gt;</a:t>
            </a:r>
          </a:p>
          <a:p>
            <a:r>
              <a:rPr lang="en-US" dirty="0" smtClean="0"/>
              <a:t>Remove all stopped </a:t>
            </a:r>
            <a:r>
              <a:rPr lang="en-US" dirty="0" err="1" smtClean="0"/>
              <a:t>contaners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Docker container prune</a:t>
            </a:r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RuN</a:t>
            </a:r>
            <a:r>
              <a:rPr lang="en-US" dirty="0" smtClean="0"/>
              <a:t> on AZURE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9" y="1482889"/>
            <a:ext cx="2958174" cy="215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60" y="1495765"/>
            <a:ext cx="5062044" cy="49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60" y="2531952"/>
            <a:ext cx="5062043" cy="1073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065" y="3701102"/>
            <a:ext cx="429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use:</a:t>
            </a:r>
          </a:p>
          <a:p>
            <a:pPr lvl="1"/>
            <a:r>
              <a:rPr lang="en-US" dirty="0"/>
              <a:t>DOCKER HUB / DOCKER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r>
              <a:rPr lang="en-US" dirty="0" smtClean="0"/>
              <a:t>Private registry</a:t>
            </a:r>
          </a:p>
          <a:p>
            <a:pPr lvl="1"/>
            <a:r>
              <a:rPr lang="en-US" dirty="0" smtClean="0"/>
              <a:t>For companies &amp; enterprises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user-id on Docker Hub</a:t>
            </a:r>
          </a:p>
          <a:p>
            <a:pPr lvl="1"/>
            <a:r>
              <a:rPr lang="en-US" dirty="0" smtClean="0"/>
              <a:t>Free of charge for public repro (images)</a:t>
            </a:r>
          </a:p>
          <a:p>
            <a:r>
              <a:rPr lang="en-US" dirty="0" smtClean="0"/>
              <a:t>Docker login</a:t>
            </a:r>
          </a:p>
          <a:p>
            <a:r>
              <a:rPr lang="en-US" dirty="0" smtClean="0"/>
              <a:t>Every repro (image) name must start with your user</a:t>
            </a:r>
          </a:p>
          <a:p>
            <a:endParaRPr lang="en-US" dirty="0"/>
          </a:p>
          <a:p>
            <a:r>
              <a:rPr lang="en-US" dirty="0" smtClean="0"/>
              <a:t>Version – tag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push </a:t>
            </a:r>
            <a:r>
              <a:rPr lang="nl-NL" dirty="0" err="1"/>
              <a:t>centricms</a:t>
            </a:r>
            <a:r>
              <a:rPr lang="nl-NL" dirty="0"/>
              <a:t>/</a:t>
            </a:r>
            <a:r>
              <a:rPr lang="nl-NL" dirty="0" err="1"/>
              <a:t>staticws:latest</a:t>
            </a:r>
            <a:endParaRPr lang="nl-NL" dirty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IMAGE PULL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Docker Hub / Store</a:t>
            </a:r>
          </a:p>
          <a:p>
            <a:pPr lvl="1"/>
            <a:r>
              <a:rPr lang="en-US" dirty="0" smtClean="0"/>
              <a:t>No user-id needed</a:t>
            </a:r>
          </a:p>
          <a:p>
            <a:r>
              <a:rPr lang="en-US" dirty="0" smtClean="0"/>
              <a:t>Official &amp; open source</a:t>
            </a:r>
          </a:p>
          <a:p>
            <a:pPr lvl="1"/>
            <a:r>
              <a:rPr lang="en-US" dirty="0" smtClean="0"/>
              <a:t>Official by Docker or supplier</a:t>
            </a:r>
          </a:p>
          <a:p>
            <a:pPr lvl="1"/>
            <a:endParaRPr lang="en-US" dirty="0"/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Use safe images: official, number of pull, rating, now the owner</a:t>
            </a:r>
          </a:p>
          <a:p>
            <a:pPr lvl="1"/>
            <a:r>
              <a:rPr lang="en-US" dirty="0" smtClean="0"/>
              <a:t>Intelligent download (only </a:t>
            </a:r>
            <a:r>
              <a:rPr lang="en-US" dirty="0" err="1" smtClean="0"/>
              <a:t>chages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is first search on local </a:t>
            </a:r>
            <a:r>
              <a:rPr lang="en-US" dirty="0" err="1" smtClean="0"/>
              <a:t>DockerHost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3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1337474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or blue print</a:t>
            </a:r>
          </a:p>
          <a:p>
            <a:endParaRPr lang="en-US" dirty="0"/>
          </a:p>
          <a:p>
            <a:r>
              <a:rPr lang="en-US" dirty="0" smtClean="0"/>
              <a:t>Each line will be layer</a:t>
            </a:r>
          </a:p>
          <a:p>
            <a:r>
              <a:rPr lang="en-US" dirty="0" smtClean="0"/>
              <a:t>Each layer will be cached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EXAMPLE: DOCKER User </a:t>
            </a:r>
            <a:r>
              <a:rPr lang="en-US" dirty="0" err="1" smtClean="0"/>
              <a:t>storIES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Product Owner I want features and an easy process to change and maintenance processes</a:t>
            </a:r>
          </a:p>
          <a:p>
            <a:r>
              <a:rPr lang="en-US" dirty="0" smtClean="0"/>
              <a:t>As DEV I want to build application only once and be sure that it is the same software</a:t>
            </a:r>
          </a:p>
          <a:p>
            <a:r>
              <a:rPr lang="en-US" dirty="0" smtClean="0"/>
              <a:t>As OPS I want the same software in each environment</a:t>
            </a:r>
          </a:p>
          <a:p>
            <a:r>
              <a:rPr lang="en-US" dirty="0" smtClean="0"/>
              <a:t>As Bus I want a short time to market for application feature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WHAT is IMAGE? - REVISTED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 smtClean="0"/>
          </a:p>
          <a:p>
            <a:r>
              <a:rPr lang="en-US" dirty="0" smtClean="0"/>
              <a:t>Made by:</a:t>
            </a:r>
          </a:p>
          <a:p>
            <a:pPr lvl="1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receipe</a:t>
            </a:r>
            <a:r>
              <a:rPr lang="en-US" dirty="0"/>
              <a:t> or blue </a:t>
            </a:r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Docker commit – seldom use – not in this Docker 101</a:t>
            </a:r>
          </a:p>
          <a:p>
            <a:endParaRPr lang="en-US" dirty="0"/>
          </a:p>
          <a:p>
            <a:r>
              <a:rPr lang="en-US" dirty="0" smtClean="0"/>
              <a:t>Container made from mage must run on any environment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 - DOCKERIZE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DOCKERIZE = PACKAGE application in a Docker image</a:t>
            </a:r>
          </a:p>
          <a:p>
            <a:endParaRPr lang="en-US" dirty="0"/>
          </a:p>
          <a:p>
            <a:r>
              <a:rPr lang="en-US" dirty="0" smtClean="0"/>
              <a:t>Image / container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onsist </a:t>
            </a:r>
            <a:r>
              <a:rPr lang="en-US" dirty="0"/>
              <a:t>e</a:t>
            </a:r>
            <a:r>
              <a:rPr lang="en-US" dirty="0" smtClean="0"/>
              <a:t>very dependency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….</a:t>
            </a:r>
          </a:p>
          <a:p>
            <a:pPr marL="265107" lvl="1" indent="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Best practice:</a:t>
            </a:r>
          </a:p>
          <a:p>
            <a:r>
              <a:rPr lang="en-US" dirty="0" smtClean="0"/>
              <a:t>Use the same image for very </a:t>
            </a:r>
            <a:r>
              <a:rPr lang="en-US" dirty="0" err="1" smtClean="0"/>
              <a:t>environement</a:t>
            </a:r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BUILD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: Recipe </a:t>
            </a:r>
            <a:r>
              <a:rPr lang="en-US" dirty="0"/>
              <a:t>or blue print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 image</a:t>
            </a:r>
          </a:p>
          <a:p>
            <a:pPr lvl="1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KNOWN TRUSTED IMAGE (OFFICIAL)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TopIC</a:t>
            </a:r>
            <a:r>
              <a:rPr lang="en-US" dirty="0" smtClean="0"/>
              <a:t>: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Just a tag!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with care</a:t>
            </a:r>
          </a:p>
          <a:p>
            <a:r>
              <a:rPr lang="en-US" dirty="0" smtClean="0"/>
              <a:t>No tag: build - snapshot</a:t>
            </a:r>
          </a:p>
          <a:p>
            <a:endParaRPr lang="en-US" dirty="0"/>
          </a:p>
          <a:p>
            <a:r>
              <a:rPr lang="en-US" dirty="0" smtClean="0"/>
              <a:t>Base OS</a:t>
            </a:r>
          </a:p>
          <a:p>
            <a:pPr lvl="1"/>
            <a:r>
              <a:rPr lang="en-US" dirty="0" smtClean="0"/>
              <a:t>Alpine – Docker default - small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Windows</a:t>
            </a:r>
          </a:p>
          <a:p>
            <a:pPr marL="2651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&amp; requirement:</a:t>
            </a:r>
          </a:p>
          <a:p>
            <a:pPr lvl="1"/>
            <a:r>
              <a:rPr lang="en-US" dirty="0" smtClean="0"/>
              <a:t>Static website that can run on laptop and Azure</a:t>
            </a:r>
          </a:p>
          <a:p>
            <a:pPr lvl="1"/>
            <a:r>
              <a:rPr lang="en-US" dirty="0" smtClean="0"/>
              <a:t>Easy webserver – use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Fit in the our way of working (CD flow)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a Docker image</a:t>
            </a:r>
          </a:p>
          <a:p>
            <a:pPr lvl="1"/>
            <a:r>
              <a:rPr lang="en-US" dirty="0" smtClean="0"/>
              <a:t>Image = stack of layers</a:t>
            </a:r>
          </a:p>
          <a:p>
            <a:r>
              <a:rPr lang="en-US" dirty="0" err="1" smtClean="0"/>
              <a:t>Dockerfile</a:t>
            </a:r>
            <a:r>
              <a:rPr lang="en-US" dirty="0" smtClean="0"/>
              <a:t> = </a:t>
            </a:r>
            <a:r>
              <a:rPr lang="en-US" dirty="0" err="1" smtClean="0"/>
              <a:t>receipe</a:t>
            </a:r>
            <a:r>
              <a:rPr lang="en-US" dirty="0" smtClean="0"/>
              <a:t> or blue print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0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Search for </a:t>
            </a:r>
            <a:r>
              <a:rPr lang="en-US" dirty="0" err="1" smtClean="0"/>
              <a:t>NgINX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9" y="1409703"/>
            <a:ext cx="698564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Base on base image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Copy static files to the correct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the image with:</a:t>
            </a:r>
          </a:p>
          <a:p>
            <a:pPr lvl="1"/>
            <a:r>
              <a:rPr lang="en-US" dirty="0" smtClean="0"/>
              <a:t>Docker image build –t &lt;name&gt; .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330192" indent="-342891"/>
            <a:endParaRPr lang="en-US" dirty="0"/>
          </a:p>
          <a:p>
            <a:pPr marL="330192" indent="-342891"/>
            <a:r>
              <a:rPr lang="en-US" dirty="0" smtClean="0"/>
              <a:t>Tips</a:t>
            </a:r>
          </a:p>
          <a:p>
            <a:pPr marL="607998" lvl="1" indent="-342891"/>
            <a:r>
              <a:rPr lang="en-US" dirty="0" smtClean="0"/>
              <a:t>Default filename is </a:t>
            </a:r>
            <a:r>
              <a:rPr lang="en-US" dirty="0" err="1" smtClean="0"/>
              <a:t>Dockerfile</a:t>
            </a:r>
            <a:endParaRPr lang="en-US" dirty="0"/>
          </a:p>
          <a:p>
            <a:pPr marL="607998" lvl="1" indent="-342891"/>
            <a:r>
              <a:rPr lang="en-US" dirty="0" smtClean="0"/>
              <a:t>CLI must be in the same directory as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607998" lvl="1" indent="-342891"/>
            <a:r>
              <a:rPr lang="en-US" dirty="0" smtClean="0"/>
              <a:t>Do not use </a:t>
            </a:r>
            <a:r>
              <a:rPr lang="en-US" dirty="0" err="1" smtClean="0"/>
              <a:t>netdrive</a:t>
            </a:r>
            <a:r>
              <a:rPr lang="en-US" dirty="0" smtClean="0"/>
              <a:t> or on W10</a:t>
            </a:r>
          </a:p>
          <a:p>
            <a:pPr marL="607998" lvl="1" indent="-34289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ExPLain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image </a:t>
            </a:r>
            <a:r>
              <a:rPr lang="nl-NL" dirty="0" err="1" smtClean="0"/>
              <a:t>build</a:t>
            </a:r>
            <a:r>
              <a:rPr lang="nl-NL" dirty="0"/>
              <a:t> –t &lt;</a:t>
            </a:r>
            <a:r>
              <a:rPr lang="nl-NL" dirty="0" smtClean="0"/>
              <a:t>name&gt; .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72508"/>
              </p:ext>
            </p:extLst>
          </p:nvPr>
        </p:nvGraphicFramePr>
        <p:xfrm>
          <a:off x="617539" y="2406935"/>
          <a:ext cx="804879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-t &lt;name&gt;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Tag</a:t>
                      </a:r>
                      <a:r>
                        <a:rPr lang="en-US" sz="1900" baseline="0" dirty="0" smtClean="0"/>
                        <a:t> a u</a:t>
                      </a:r>
                      <a:r>
                        <a:rPr lang="en-US" sz="1900" dirty="0" smtClean="0"/>
                        <a:t>nique</a:t>
                      </a:r>
                      <a:r>
                        <a:rPr lang="en-US" sz="1900" baseline="0" dirty="0" smtClean="0"/>
                        <a:t> name</a:t>
                      </a:r>
                      <a:endParaRPr lang="nl-NL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directory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https://docs.docker.com/engine/reference/commandline/image_build/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642886"/>
            <a:ext cx="8162925" cy="23720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OUTPUT </a:t>
            </a:r>
            <a:br>
              <a:rPr lang="en-US" dirty="0" smtClean="0"/>
            </a:br>
            <a:r>
              <a:rPr lang="en-US" dirty="0" smtClean="0"/>
              <a:t>(first TIME and repeat)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1" y="4299512"/>
            <a:ext cx="8162925" cy="1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03929"/>
              </p:ext>
            </p:extLst>
          </p:nvPr>
        </p:nvGraphicFramePr>
        <p:xfrm>
          <a:off x="617541" y="1409700"/>
          <a:ext cx="8162925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</a:t>
                      </a:r>
                      <a:r>
                        <a:rPr lang="en-US" sz="1900" baseline="0" dirty="0" smtClean="0"/>
                        <a:t> --help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options</a:t>
                      </a:r>
                      <a:r>
                        <a:rPr lang="en-US" sz="1900" baseline="0" dirty="0" smtClean="0"/>
                        <a:t> for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20828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 ls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Listed</a:t>
                      </a:r>
                      <a:r>
                        <a:rPr lang="en-US" sz="1900" baseline="0" dirty="0" smtClean="0"/>
                        <a:t> deprecated:</a:t>
                      </a:r>
                    </a:p>
                    <a:p>
                      <a:r>
                        <a:rPr lang="en-US" sz="1900" baseline="0" dirty="0" smtClean="0"/>
                        <a:t>Docker image</a:t>
                      </a:r>
                      <a:r>
                        <a:rPr lang="en-US" sz="1900" b="1" baseline="0" dirty="0" smtClean="0"/>
                        <a:t>s</a:t>
                      </a:r>
                    </a:p>
                    <a:p>
                      <a:r>
                        <a:rPr lang="en-US" sz="1900" b="0" baseline="0" dirty="0" smtClean="0"/>
                        <a:t>Image has id and repo name</a:t>
                      </a:r>
                    </a:p>
                    <a:p>
                      <a:endParaRPr lang="en-US" sz="1900" b="0" baseline="0" dirty="0" smtClean="0"/>
                    </a:p>
                    <a:p>
                      <a:endParaRPr lang="en-US" sz="1900" b="0" baseline="0" dirty="0" smtClean="0"/>
                    </a:p>
                    <a:p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history &lt;image&gt;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Give </a:t>
                      </a:r>
                      <a:r>
                        <a:rPr lang="en-US" sz="1900" dirty="0" err="1" smtClean="0"/>
                        <a:t>Dockerfile</a:t>
                      </a:r>
                      <a:r>
                        <a:rPr lang="en-US" sz="1900" dirty="0" smtClean="0"/>
                        <a:t> commands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inspect</a:t>
                      </a:r>
                      <a:r>
                        <a:rPr lang="en-US" sz="1900" baseline="0" dirty="0" smtClean="0"/>
                        <a:t> &lt;image&gt;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Lot information 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3642762"/>
            <a:ext cx="68008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204434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-119861" y="4649244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00286"/>
              </p:ext>
            </p:extLst>
          </p:nvPr>
        </p:nvGraphicFramePr>
        <p:xfrm>
          <a:off x="617541" y="1409700"/>
          <a:ext cx="81629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system</a:t>
                      </a:r>
                      <a:r>
                        <a:rPr lang="en-US" sz="1900" baseline="0" dirty="0" smtClean="0"/>
                        <a:t> prune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not running containers and used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</a:t>
                      </a:r>
                      <a:r>
                        <a:rPr lang="en-US" sz="1900" baseline="0" dirty="0" smtClean="0"/>
                        <a:t> system prune -a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containers and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Clean</a:t>
                      </a:r>
                      <a:r>
                        <a:rPr lang="en-US" sz="1900" b="0" baseline="0" dirty="0" smtClean="0"/>
                        <a:t> </a:t>
                      </a:r>
                      <a:r>
                        <a:rPr lang="en-US" sz="1900" b="0" baseline="0" dirty="0" err="1" smtClean="0"/>
                        <a:t>docker</a:t>
                      </a:r>
                      <a:r>
                        <a:rPr lang="en-US" sz="1900" b="0" baseline="0" dirty="0" smtClean="0"/>
                        <a:t> environment</a:t>
                      </a:r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df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Show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disk usage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events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Get real time events from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info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Display system-wide information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SummaRY</a:t>
            </a:r>
            <a:r>
              <a:rPr lang="en-US" dirty="0" smtClean="0"/>
              <a:t>: our </a:t>
            </a:r>
            <a:r>
              <a:rPr lang="en-US" dirty="0" err="1" smtClean="0"/>
              <a:t>WorkFLOW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 the laptop?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website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Build</a:t>
            </a:r>
            <a:endParaRPr lang="en-US" dirty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the image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/>
              <a:t>Ship </a:t>
            </a:r>
            <a:r>
              <a:rPr lang="en-US" dirty="0" smtClean="0"/>
              <a:t>–Flow</a:t>
            </a:r>
            <a:endParaRPr lang="en-US" dirty="0"/>
          </a:p>
          <a:p>
            <a:pPr lvl="1"/>
            <a:r>
              <a:rPr lang="en-US" dirty="0" smtClean="0"/>
              <a:t>Push </a:t>
            </a:r>
            <a:r>
              <a:rPr lang="en-US" dirty="0"/>
              <a:t>to Docker Hub / Docker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Pull from </a:t>
            </a:r>
            <a:r>
              <a:rPr lang="en-US" dirty="0"/>
              <a:t>Docker Hub / Docker </a:t>
            </a:r>
            <a:r>
              <a:rPr lang="en-US" dirty="0" smtClean="0"/>
              <a:t>Store</a:t>
            </a:r>
            <a:endParaRPr lang="en-US" dirty="0"/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Run on Azure host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1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MICROservices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2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err="1" smtClean="0"/>
              <a:t>IMMUTable</a:t>
            </a:r>
            <a:r>
              <a:rPr lang="en-US" dirty="0" smtClean="0"/>
              <a:t> container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an alpine container</a:t>
            </a:r>
          </a:p>
          <a:p>
            <a:r>
              <a:rPr lang="en-US" dirty="0" smtClean="0"/>
              <a:t>Add a file Centric in home directory</a:t>
            </a:r>
          </a:p>
          <a:p>
            <a:pPr lvl="1"/>
            <a:r>
              <a:rPr lang="en-US" dirty="0" smtClean="0"/>
              <a:t>echo “</a:t>
            </a:r>
            <a:r>
              <a:rPr lang="en-US" dirty="0" err="1" smtClean="0"/>
              <a:t>deze</a:t>
            </a:r>
            <a:r>
              <a:rPr lang="en-US" dirty="0" smtClean="0"/>
              <a:t> file </a:t>
            </a:r>
            <a:r>
              <a:rPr lang="en-US" dirty="0" err="1" smtClean="0"/>
              <a:t>heet</a:t>
            </a:r>
            <a:r>
              <a:rPr lang="en-US" dirty="0" smtClean="0"/>
              <a:t> centric” &gt;&gt; centric</a:t>
            </a:r>
          </a:p>
          <a:p>
            <a:r>
              <a:rPr lang="en-US" dirty="0" smtClean="0"/>
              <a:t>Stop the container with exit</a:t>
            </a:r>
          </a:p>
          <a:p>
            <a:endParaRPr lang="en-US" dirty="0"/>
          </a:p>
          <a:p>
            <a:r>
              <a:rPr lang="en-US" dirty="0" smtClean="0"/>
              <a:t>Case 1: start new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–it alpine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Result: no file Centric</a:t>
            </a:r>
          </a:p>
          <a:p>
            <a:pPr lvl="1"/>
            <a:endParaRPr lang="en-US" dirty="0"/>
          </a:p>
          <a:p>
            <a:r>
              <a:rPr lang="en-US" dirty="0" smtClean="0"/>
              <a:t>Case 2: start old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 –a (find the container-id)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start &lt;id&gt;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smtClean="0"/>
              <a:t>&lt;id&gt;</a:t>
            </a:r>
          </a:p>
          <a:p>
            <a:pPr lvl="1"/>
            <a:r>
              <a:rPr lang="en-US" dirty="0" smtClean="0"/>
              <a:t>Result: Centric file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flow – dev mode</a:t>
            </a:r>
          </a:p>
          <a:p>
            <a:r>
              <a:rPr lang="en-US" dirty="0" smtClean="0"/>
              <a:t>Changes in code change without building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2050" name="Picture 2" descr="volumes on the Docker 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" y="2514765"/>
            <a:ext cx="478155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without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export</a:t>
            </a:r>
          </a:p>
          <a:p>
            <a:r>
              <a:rPr lang="en-US" dirty="0" smtClean="0"/>
              <a:t>Docker import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EXPORT &amp; IMPORT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446664" y="2033519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5213" y="2033515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002" y="2595354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286" y="2581706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626" y="4876809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910" y="4863161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274" y="3102595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7560" y="3088947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546" y="3568897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2032" y="355524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522" y="4376391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3912" y="4362743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1385" y="2035791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89935" y="2035787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0008" y="2583978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Recap day1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8632" y="4865433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2281" y="309121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753" y="3557521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8633" y="4365015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Wave 30"/>
          <p:cNvSpPr/>
          <p:nvPr/>
        </p:nvSpPr>
        <p:spPr>
          <a:xfrm>
            <a:off x="1446664" y="1487610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  <a:endParaRPr lang="nl-NL" dirty="0"/>
          </a:p>
        </p:txBody>
      </p:sp>
      <p:sp>
        <p:nvSpPr>
          <p:cNvPr id="32" name="Wave 31"/>
          <p:cNvSpPr/>
          <p:nvPr/>
        </p:nvSpPr>
        <p:spPr>
          <a:xfrm>
            <a:off x="5434092" y="1517178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5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.</a:t>
            </a:r>
            <a:r>
              <a:rPr lang="nl-NL" dirty="0"/>
              <a:t>net </a:t>
            </a:r>
            <a:r>
              <a:rPr lang="nl-NL" dirty="0" smtClean="0"/>
              <a:t>site</a:t>
            </a:r>
          </a:p>
          <a:p>
            <a:r>
              <a:rPr lang="nl-NL" dirty="0" smtClean="0"/>
              <a:t>Jenkins</a:t>
            </a:r>
          </a:p>
          <a:p>
            <a:r>
              <a:rPr lang="nl-NL" dirty="0" smtClean="0"/>
              <a:t>Benchmark security test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3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3081" y="214270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RUN – 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91319" y="33027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19" y="285465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319" y="23792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353" y="3960129"/>
            <a:ext cx="3750861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7625" y="4399134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29897" y="4838141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270322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8562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8562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8562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2595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5274867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5277139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40" name="Right Arrow 39"/>
          <p:cNvSpPr/>
          <p:nvPr/>
        </p:nvSpPr>
        <p:spPr>
          <a:xfrm>
            <a:off x="4176212" y="2747749"/>
            <a:ext cx="996291" cy="555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1296537" y="5568285"/>
            <a:ext cx="8322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668825" y="5506467"/>
            <a:ext cx="31118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Production in the cloud (Azure)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 animBg="1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 </a:t>
            </a:r>
            <a:br>
              <a:rPr lang="nl-NL" dirty="0" smtClean="0"/>
            </a:br>
            <a:r>
              <a:rPr lang="nl-NL" dirty="0" smtClean="0"/>
              <a:t>.net site in Docker container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err="1" smtClean="0"/>
              <a:t>build</a:t>
            </a:r>
            <a:r>
              <a:rPr lang="nl-NL" dirty="0" smtClean="0"/>
              <a:t> test container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RUN </a:t>
            </a:r>
            <a:r>
              <a:rPr lang="nl-NL" dirty="0" err="1" smtClean="0"/>
              <a:t>TeSTCONTAINER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Jenkins in Docker container</a:t>
            </a:r>
            <a:endParaRPr lang="nl-N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Testscript in GIT</a:t>
            </a:r>
            <a:endParaRPr lang="nl-N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 in Docker container</a:t>
            </a:r>
            <a:endParaRPr lang="nl-N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Microsoft Office PowerPoint</Application>
  <PresentationFormat>On-screen Show (4:3)</PresentationFormat>
  <Paragraphs>1038</Paragraphs>
  <Slides>95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Tahoma</vt:lpstr>
      <vt:lpstr>Wingdings</vt:lpstr>
      <vt:lpstr>Kantoorthema</vt:lpstr>
      <vt:lpstr>Docker 101    </vt:lpstr>
      <vt:lpstr>Docker 101</vt:lpstr>
      <vt:lpstr>DISCLAIMER</vt:lpstr>
      <vt:lpstr>CoNTENT Docker 101</vt:lpstr>
      <vt:lpstr>WHY Docker?</vt:lpstr>
      <vt:lpstr>OUR DOCKER Definition FOUND on INTERNET</vt:lpstr>
      <vt:lpstr>EXAMPLE: DOCKER User storIES</vt:lpstr>
      <vt:lpstr>WORKS ON MY MACHINE APP in A Container</vt:lpstr>
      <vt:lpstr>WORKS ON MY MACHINE RUN – CONTAINER</vt:lpstr>
      <vt:lpstr>WORKS ON MacHINE RUN - ISOLATION</vt:lpstr>
      <vt:lpstr>WORKS on MY MACHINE BUILD IMAGE</vt:lpstr>
      <vt:lpstr>WORKS on MY MACHINE IMAGE  Container</vt:lpstr>
      <vt:lpstr>WORKS ON MY MACHINE SHARE – REGISTRY DOCKER HUB/STORE </vt:lpstr>
      <vt:lpstr>Build – SHIP - RUN</vt:lpstr>
      <vt:lpstr>TIME TO MARKET</vt:lpstr>
      <vt:lpstr>CI/CD</vt:lpstr>
      <vt:lpstr>DEVOPS IMAGE = interface DEV-OPS</vt:lpstr>
      <vt:lpstr>Docker “Concepts”</vt:lpstr>
      <vt:lpstr>Summary Docker</vt:lpstr>
      <vt:lpstr>Build – SHIP – RUN Summary</vt:lpstr>
      <vt:lpstr>TOPIC: DOCKER ARCHITECTURE  HigH LEVEL</vt:lpstr>
      <vt:lpstr>TOPIC: DOCKER ARCHITECTURE HigH LEVEL</vt:lpstr>
      <vt:lpstr>TOPIC:  VIRTUAL MACHINE versus Container</vt:lpstr>
      <vt:lpstr>Topic: DOCKER versionS</vt:lpstr>
      <vt:lpstr>Example: OUR Container WORKFLOW</vt:lpstr>
      <vt:lpstr>Example: HTML</vt:lpstr>
      <vt:lpstr>Example DockerFILE</vt:lpstr>
      <vt:lpstr>Example DOCKER RUN</vt:lpstr>
      <vt:lpstr>EXAMPLE PUSH</vt:lpstr>
      <vt:lpstr>Example PULL FROM AZURE HOST</vt:lpstr>
      <vt:lpstr>OUR WAY of WORKING</vt:lpstr>
      <vt:lpstr>LAPTOP, internet, CLOUD </vt:lpstr>
      <vt:lpstr>InstaLL</vt:lpstr>
      <vt:lpstr>Docker downloaden</vt:lpstr>
      <vt:lpstr>WORKFLOW</vt:lpstr>
      <vt:lpstr>Command LINE INTERFACE</vt:lpstr>
      <vt:lpstr>Docker Command LINE INTERFACE</vt:lpstr>
      <vt:lpstr>WHICH DOCKER VERSION</vt:lpstr>
      <vt:lpstr>DOCKER RUNNING CORRECTLY?</vt:lpstr>
      <vt:lpstr>docker container RUN</vt:lpstr>
      <vt:lpstr>WhiCH cONTAINERS ARE Runnning?</vt:lpstr>
      <vt:lpstr>EASE of Docker Ready to RUN - containers  </vt:lpstr>
      <vt:lpstr>EXAMPLE – EASE of Docker Ready to RUN - container </vt:lpstr>
      <vt:lpstr>Alpine REPRO</vt:lpstr>
      <vt:lpstr>LINUX ALPINE </vt:lpstr>
      <vt:lpstr>GIVE some COMMANDS Alpine </vt:lpstr>
      <vt:lpstr>ALPINE result </vt:lpstr>
      <vt:lpstr>EXAmPLE – ease of DOCKER PORTAINER</vt:lpstr>
      <vt:lpstr>PoRTainer: a DOCKER UI DOCKER UI OR CLI?</vt:lpstr>
      <vt:lpstr>EXPLAIN Configuration on runtime</vt:lpstr>
      <vt:lpstr>DOCKER Commands</vt:lpstr>
      <vt:lpstr>EXAMPLE:  OUR STATIC WEB SiTE</vt:lpstr>
      <vt:lpstr>EXPLAIN DOCKER CONTAINER RUN</vt:lpstr>
      <vt:lpstr>Multiple containers from 1 image</vt:lpstr>
      <vt:lpstr>PuBLISH PORTS in a PICTURE</vt:lpstr>
      <vt:lpstr>Explain DOCKER LS</vt:lpstr>
      <vt:lpstr>EXPLAIN  - P, Docker will assign port</vt:lpstr>
      <vt:lpstr>EXPLAIN -d -detached</vt:lpstr>
      <vt:lpstr>DOCKER CONTAiNER COMMAND</vt:lpstr>
      <vt:lpstr>DOCKER EXEC</vt:lpstr>
      <vt:lpstr>DOCKER LOGS</vt:lpstr>
      <vt:lpstr>Remove DOCKER CONTAINER</vt:lpstr>
      <vt:lpstr>DEMO: RuN on AZURE</vt:lpstr>
      <vt:lpstr>Docker Command</vt:lpstr>
      <vt:lpstr>Docker REGISTRY </vt:lpstr>
      <vt:lpstr>DOCKER PUSH</vt:lpstr>
      <vt:lpstr>DOCKER IMAGE PULL</vt:lpstr>
      <vt:lpstr>Docker Command</vt:lpstr>
      <vt:lpstr>DOCKERFILE</vt:lpstr>
      <vt:lpstr>WHAT is IMAGE? - REVISTED</vt:lpstr>
      <vt:lpstr>DOCKER BUILD - DOCKERIZE</vt:lpstr>
      <vt:lpstr>TOPIC: DOCKER BUILD DockerFILE</vt:lpstr>
      <vt:lpstr>TopIC: Version</vt:lpstr>
      <vt:lpstr>DoCKERFILE FOR StaticWS</vt:lpstr>
      <vt:lpstr>Search for NgINX</vt:lpstr>
      <vt:lpstr>DOCKER BUILD</vt:lpstr>
      <vt:lpstr>ExPLain DOCKER BUILD</vt:lpstr>
      <vt:lpstr>Example OUTPUT  (first TIME and repeat)</vt:lpstr>
      <vt:lpstr>Command DOCKER IMAGE</vt:lpstr>
      <vt:lpstr>Docker Command LINE INTERFACE</vt:lpstr>
      <vt:lpstr>Command DOCKER IMAGE</vt:lpstr>
      <vt:lpstr>SummaRY: our WorkFLOW </vt:lpstr>
      <vt:lpstr>LAB: MICROservices</vt:lpstr>
      <vt:lpstr>LAB IMMUTable container </vt:lpstr>
      <vt:lpstr>LAB DOCKER VOLUME</vt:lpstr>
      <vt:lpstr>LAB EXPORT &amp; IMPORT</vt:lpstr>
      <vt:lpstr>Old</vt:lpstr>
      <vt:lpstr>Course overview</vt:lpstr>
      <vt:lpstr>Docker EXAMPLES</vt:lpstr>
      <vt:lpstr>Voorbeeld:  .net site in Docker container</vt:lpstr>
      <vt:lpstr>VOORBEELD: build test container</vt:lpstr>
      <vt:lpstr>VOORBEELD: RUN TeSTCONTAINER</vt:lpstr>
      <vt:lpstr>Voorbeeld: Jenkins in Docker container</vt:lpstr>
      <vt:lpstr>VOORBEELD: Testscript in GIT</vt:lpstr>
      <vt:lpstr>Voorbeeld: Test in Docker container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495</cp:revision>
  <dcterms:created xsi:type="dcterms:W3CDTF">2013-07-23T12:22:34Z</dcterms:created>
  <dcterms:modified xsi:type="dcterms:W3CDTF">2017-09-25T14:17:37Z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