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78" r:id="rId7"/>
    <p:sldId id="267" r:id="rId8"/>
    <p:sldId id="268" r:id="rId9"/>
    <p:sldId id="269" r:id="rId10"/>
    <p:sldId id="280" r:id="rId11"/>
    <p:sldId id="279" r:id="rId12"/>
    <p:sldId id="27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CDA4-3D54-635F-7210-E07CFA19F726}" v="7" dt="2019-08-02T14:05:46.826"/>
    <p1510:client id="{5CAE147A-BEF1-EEC4-BD5F-D7CD8F7D2BBF}" v="1" dt="2019-08-02T14:07:08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71" autoAdjust="0"/>
  </p:normalViewPr>
  <p:slideViewPr>
    <p:cSldViewPr snapToGrid="0">
      <p:cViewPr varScale="1">
        <p:scale>
          <a:sx n="72" d="100"/>
          <a:sy n="72" d="100"/>
        </p:scale>
        <p:origin x="874" y="67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dkamp, Renzo" userId="S::renzo.veldkamp@centric.eu::65c7369e-edf3-4cc0-83d4-bb25eb2321be" providerId="AD" clId="Web-{4573CDA4-3D54-635F-7210-E07CFA19F726}"/>
    <pc:docChg chg="modSld">
      <pc:chgData name="Veldkamp, Renzo" userId="S::renzo.veldkamp@centric.eu::65c7369e-edf3-4cc0-83d4-bb25eb2321be" providerId="AD" clId="Web-{4573CDA4-3D54-635F-7210-E07CFA19F726}" dt="2019-08-02T14:05:46.810" v="18" actId="1076"/>
      <pc:docMkLst>
        <pc:docMk/>
      </pc:docMkLst>
      <pc:sldChg chg="modSp">
        <pc:chgData name="Veldkamp, Renzo" userId="S::renzo.veldkamp@centric.eu::65c7369e-edf3-4cc0-83d4-bb25eb2321be" providerId="AD" clId="Web-{4573CDA4-3D54-635F-7210-E07CFA19F726}" dt="2019-08-02T13:56:25.258" v="8" actId="20577"/>
        <pc:sldMkLst>
          <pc:docMk/>
          <pc:sldMk cId="1615963405" sldId="259"/>
        </pc:sldMkLst>
        <pc:spChg chg="mod">
          <ac:chgData name="Veldkamp, Renzo" userId="S::renzo.veldkamp@centric.eu::65c7369e-edf3-4cc0-83d4-bb25eb2321be" providerId="AD" clId="Web-{4573CDA4-3D54-635F-7210-E07CFA19F726}" dt="2019-08-02T13:56:25.258" v="8" actId="20577"/>
          <ac:spMkLst>
            <pc:docMk/>
            <pc:sldMk cId="1615963405" sldId="259"/>
            <ac:spMk id="3" creationId="{00000000-0000-0000-0000-000000000000}"/>
          </ac:spMkLst>
        </pc:spChg>
      </pc:sldChg>
      <pc:sldChg chg="addSp delSp modSp">
        <pc:chgData name="Veldkamp, Renzo" userId="S::renzo.veldkamp@centric.eu::65c7369e-edf3-4cc0-83d4-bb25eb2321be" providerId="AD" clId="Web-{4573CDA4-3D54-635F-7210-E07CFA19F726}" dt="2019-08-02T14:05:46.810" v="18" actId="1076"/>
        <pc:sldMkLst>
          <pc:docMk/>
          <pc:sldMk cId="3945666174" sldId="279"/>
        </pc:sldMkLst>
        <pc:spChg chg="mod">
          <ac:chgData name="Veldkamp, Renzo" userId="S::renzo.veldkamp@centric.eu::65c7369e-edf3-4cc0-83d4-bb25eb2321be" providerId="AD" clId="Web-{4573CDA4-3D54-635F-7210-E07CFA19F726}" dt="2019-08-02T14:04:13.448" v="15" actId="20577"/>
          <ac:spMkLst>
            <pc:docMk/>
            <pc:sldMk cId="3945666174" sldId="279"/>
            <ac:spMk id="2" creationId="{00000000-0000-0000-0000-000000000000}"/>
          </ac:spMkLst>
        </pc:spChg>
        <pc:spChg chg="add del mod">
          <ac:chgData name="Veldkamp, Renzo" userId="S::renzo.veldkamp@centric.eu::65c7369e-edf3-4cc0-83d4-bb25eb2321be" providerId="AD" clId="Web-{4573CDA4-3D54-635F-7210-E07CFA19F726}" dt="2019-08-02T14:04:04.136" v="11"/>
          <ac:spMkLst>
            <pc:docMk/>
            <pc:sldMk cId="3945666174" sldId="279"/>
            <ac:spMk id="6" creationId="{5E9F2E49-B008-4A9A-8109-2D35DEBE4486}"/>
          </ac:spMkLst>
        </pc:spChg>
        <pc:picChg chg="del">
          <ac:chgData name="Veldkamp, Renzo" userId="S::renzo.veldkamp@centric.eu::65c7369e-edf3-4cc0-83d4-bb25eb2321be" providerId="AD" clId="Web-{4573CDA4-3D54-635F-7210-E07CFA19F726}" dt="2019-08-02T13:57:08.227" v="10"/>
          <ac:picMkLst>
            <pc:docMk/>
            <pc:sldMk cId="3945666174" sldId="279"/>
            <ac:picMk id="7" creationId="{B7D04C02-8251-430C-9F91-4D43669058DC}"/>
          </ac:picMkLst>
        </pc:picChg>
        <pc:picChg chg="add mod ord">
          <ac:chgData name="Veldkamp, Renzo" userId="S::renzo.veldkamp@centric.eu::65c7369e-edf3-4cc0-83d4-bb25eb2321be" providerId="AD" clId="Web-{4573CDA4-3D54-635F-7210-E07CFA19F726}" dt="2019-08-02T14:05:46.810" v="18" actId="1076"/>
          <ac:picMkLst>
            <pc:docMk/>
            <pc:sldMk cId="3945666174" sldId="279"/>
            <ac:picMk id="8" creationId="{F9179EA2-2DFC-41FC-9131-F04D0F3C6D15}"/>
          </ac:picMkLst>
        </pc:picChg>
      </pc:sldChg>
    </pc:docChg>
  </pc:docChgLst>
  <pc:docChgLst>
    <pc:chgData name="Veldkamp, Renzo" userId="S::renzo.veldkamp@centric.eu::65c7369e-edf3-4cc0-83d4-bb25eb2321be" providerId="AD" clId="Web-{5CAE147A-BEF1-EEC4-BD5F-D7CD8F7D2BBF}"/>
    <pc:docChg chg="modSld">
      <pc:chgData name="Veldkamp, Renzo" userId="S::renzo.veldkamp@centric.eu::65c7369e-edf3-4cc0-83d4-bb25eb2321be" providerId="AD" clId="Web-{5CAE147A-BEF1-EEC4-BD5F-D7CD8F7D2BBF}" dt="2019-08-02T14:07:19.959" v="2" actId="1076"/>
      <pc:docMkLst>
        <pc:docMk/>
      </pc:docMkLst>
      <pc:sldChg chg="modSp">
        <pc:chgData name="Veldkamp, Renzo" userId="S::renzo.veldkamp@centric.eu::65c7369e-edf3-4cc0-83d4-bb25eb2321be" providerId="AD" clId="Web-{5CAE147A-BEF1-EEC4-BD5F-D7CD8F7D2BBF}" dt="2019-08-02T14:07:19.959" v="2" actId="1076"/>
        <pc:sldMkLst>
          <pc:docMk/>
          <pc:sldMk cId="3945666174" sldId="279"/>
        </pc:sldMkLst>
        <pc:picChg chg="mod">
          <ac:chgData name="Veldkamp, Renzo" userId="S::renzo.veldkamp@centric.eu::65c7369e-edf3-4cc0-83d4-bb25eb2321be" providerId="AD" clId="Web-{5CAE147A-BEF1-EEC4-BD5F-D7CD8F7D2BBF}" dt="2019-08-02T14:07:19.959" v="2" actId="1076"/>
          <ac:picMkLst>
            <pc:docMk/>
            <pc:sldMk cId="3945666174" sldId="279"/>
            <ac:picMk id="8" creationId="{F9179EA2-2DFC-41FC-9131-F04D0F3C6D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9/6/2019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Monoliet vs. microservices</a:t>
            </a:r>
          </a:p>
          <a:p>
            <a:r>
              <a:rPr lang="en-US"/>
              <a:t>Losse applicatiefuncties, kies de omvang</a:t>
            </a:r>
            <a:r>
              <a:rPr lang="en-US" baseline="0"/>
              <a:t> verstandig!</a:t>
            </a:r>
            <a:endParaRPr lang="en-US"/>
          </a:p>
          <a:p>
            <a:r>
              <a:rPr lang="en-US"/>
              <a:t>Temporeel</a:t>
            </a:r>
            <a:r>
              <a:rPr lang="en-US" baseline="0"/>
              <a:t> onafhankelijk van elkaar</a:t>
            </a:r>
          </a:p>
          <a:p>
            <a:r>
              <a:rPr lang="en-US" baseline="0"/>
              <a:t>Inter-service communicatie obv REST of MQ</a:t>
            </a:r>
          </a:p>
          <a:p>
            <a:endParaRPr lang="en-US" baseline="0"/>
          </a:p>
          <a:p>
            <a:r>
              <a:rPr lang="en-US" baseline="0"/>
              <a:t>Client-</a:t>
            </a:r>
            <a:r>
              <a:rPr lang="en-US" baseline="0" err="1"/>
              <a:t>applicatie</a:t>
            </a:r>
            <a:r>
              <a:rPr lang="en-US" baseline="0"/>
              <a:t> </a:t>
            </a:r>
            <a:r>
              <a:rPr lang="en-US" baseline="0" err="1"/>
              <a:t>kan</a:t>
            </a:r>
            <a:r>
              <a:rPr lang="en-US" baseline="0"/>
              <a:t> in 2 </a:t>
            </a:r>
            <a:r>
              <a:rPr lang="en-US" baseline="0" err="1"/>
              <a:t>delen</a:t>
            </a:r>
            <a:r>
              <a:rPr lang="en-US" baseline="0"/>
              <a:t> (web-client-app </a:t>
            </a:r>
            <a:r>
              <a:rPr lang="en-US" baseline="0" err="1"/>
              <a:t>en</a:t>
            </a:r>
            <a:r>
              <a:rPr lang="en-US" baseline="0"/>
              <a:t> REST-gateway) </a:t>
            </a:r>
            <a:r>
              <a:rPr lang="en-US" baseline="0" err="1"/>
              <a:t>zijn</a:t>
            </a:r>
            <a:r>
              <a:rPr lang="en-US" baseline="0"/>
              <a:t> </a:t>
            </a:r>
            <a:r>
              <a:rPr lang="en-US" baseline="0" err="1"/>
              <a:t>opgesplitst</a:t>
            </a:r>
            <a:endParaRPr lang="en-US" baseline="0"/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Elke service is een black box voor een andere service. Hoe de API te ontsluiten? </a:t>
            </a:r>
            <a:r>
              <a:rPr lang="en-US" b="1" baseline="0" err="1"/>
              <a:t>Versiebeheer</a:t>
            </a:r>
            <a:r>
              <a:rPr lang="en-US" b="1" baseline="0"/>
              <a:t> (breaking changes), Service-discovery</a:t>
            </a:r>
            <a:endParaRPr lang="en-US" baseline="0"/>
          </a:p>
          <a:p>
            <a:endParaRPr lang="en-US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Kies de omvang van de service praktisch</a:t>
            </a:r>
            <a:endParaRPr lang="nl-NL"/>
          </a:p>
          <a:p>
            <a:r>
              <a:rPr lang="en-US" baseline="0"/>
              <a:t>“Gegevens die samen wijzigen moet je bij elkaar houden” (Sander Hoogendoorn)</a:t>
            </a:r>
          </a:p>
          <a:p>
            <a:r>
              <a:rPr lang="en-US" baseline="0"/>
              <a:t>De architectenrol wordt belangrijker </a:t>
            </a:r>
            <a:r>
              <a:rPr lang="en-US" baseline="0">
                <a:sym typeface="Wingdings" panose="05000000000000000000" pitchFamily="2" charset="2"/>
              </a:rPr>
              <a:t> </a:t>
            </a:r>
            <a:r>
              <a:rPr lang="en-US" baseline="0" err="1">
                <a:sym typeface="Wingdings" panose="05000000000000000000" pitchFamily="2" charset="2"/>
              </a:rPr>
              <a:t>helikopterview</a:t>
            </a:r>
            <a:endParaRPr lang="en-US" baseline="0">
              <a:sym typeface="Wingdings" panose="05000000000000000000" pitchFamily="2" charset="2"/>
            </a:endParaRPr>
          </a:p>
          <a:p>
            <a:r>
              <a:rPr lang="en-US" baseline="0" err="1">
                <a:sym typeface="Wingdings" panose="05000000000000000000" pitchFamily="2" charset="2"/>
              </a:rPr>
              <a:t>Ontwerp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een</a:t>
            </a:r>
            <a:r>
              <a:rPr lang="en-US" baseline="0">
                <a:sym typeface="Wingdings" panose="05000000000000000000" pitchFamily="2" charset="2"/>
              </a:rPr>
              <a:t> (micro)service zo </a:t>
            </a:r>
            <a:r>
              <a:rPr lang="en-US" baseline="0" err="1">
                <a:sym typeface="Wingdings" panose="05000000000000000000" pitchFamily="2" charset="2"/>
              </a:rPr>
              <a:t>generiek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r>
              <a:rPr lang="en-US" baseline="0" err="1">
                <a:sym typeface="Wingdings" panose="05000000000000000000" pitchFamily="2" charset="2"/>
              </a:rPr>
              <a:t>mogelijk</a:t>
            </a:r>
            <a:endParaRPr lang="en-US" baseline="0">
              <a:sym typeface="Wingdings" panose="05000000000000000000" pitchFamily="2" charset="2"/>
            </a:endParaRPr>
          </a:p>
          <a:p>
            <a:endParaRPr lang="en-US" baseline="0">
              <a:sym typeface="Wingdings" panose="05000000000000000000" pitchFamily="2" charset="2"/>
            </a:endParaRPr>
          </a:p>
          <a:p>
            <a:r>
              <a:rPr lang="en-US"/>
              <a:t>Losse solutions, om onafhankelijkheid</a:t>
            </a:r>
            <a:r>
              <a:rPr lang="en-US" baseline="0"/>
              <a:t> van services (extra) te waarborgen. Pas op met eigen framework-libraries. (</a:t>
            </a:r>
            <a:r>
              <a:rPr lang="en-US" baseline="0" err="1"/>
              <a:t>risico</a:t>
            </a:r>
            <a:r>
              <a:rPr lang="en-US" baseline="0"/>
              <a:t> op </a:t>
            </a:r>
            <a:r>
              <a:rPr lang="en-US" baseline="0" err="1"/>
              <a:t>vervlechting</a:t>
            </a:r>
            <a:r>
              <a:rPr lang="en-US" baseline="0"/>
              <a:t>)</a:t>
            </a:r>
          </a:p>
          <a:p>
            <a:endParaRPr lang="en-US" baseline="0"/>
          </a:p>
          <a:p>
            <a:r>
              <a:rPr lang="en-US" baseline="0" err="1"/>
              <a:t>Gemakkelijker</a:t>
            </a:r>
            <a:r>
              <a:rPr lang="en-US" baseline="0"/>
              <a:t> </a:t>
            </a:r>
            <a:r>
              <a:rPr lang="en-US" baseline="0" err="1"/>
              <a:t>testen</a:t>
            </a:r>
            <a:r>
              <a:rPr lang="en-US" baseline="0"/>
              <a:t> </a:t>
            </a:r>
            <a:r>
              <a:rPr lang="en-US" baseline="0" err="1"/>
              <a:t>a.g.v</a:t>
            </a:r>
            <a:r>
              <a:rPr lang="en-US" baseline="0"/>
              <a:t>. </a:t>
            </a:r>
            <a:r>
              <a:rPr lang="en-US" baseline="0" err="1"/>
              <a:t>beperkte</a:t>
            </a:r>
            <a:r>
              <a:rPr lang="en-US" baseline="0"/>
              <a:t>/</a:t>
            </a:r>
            <a:r>
              <a:rPr lang="en-US" baseline="0" err="1"/>
              <a:t>ge</a:t>
            </a:r>
            <a:r>
              <a:rPr lang="nl-NL" baseline="0" err="1"/>
              <a:t>ïsoleerde</a:t>
            </a:r>
            <a:r>
              <a:rPr lang="nl-NL" baseline="0"/>
              <a:t> functionaliteit, dus overzichtelijker en geen cross-</a:t>
            </a:r>
            <a:r>
              <a:rPr lang="nl-NL" baseline="0" err="1"/>
              <a:t>functionality</a:t>
            </a:r>
            <a:r>
              <a:rPr lang="nl-NL" baseline="0"/>
              <a:t> tests (die complex zijn)</a:t>
            </a:r>
            <a:endParaRPr lang="en-US" baseline="0"/>
          </a:p>
          <a:p>
            <a:endParaRPr lang="en-US" baseline="0"/>
          </a:p>
          <a:p>
            <a:endParaRPr lang="en-US" baseline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Handmatig deployen van </a:t>
            </a:r>
            <a:r>
              <a:rPr lang="en-US" err="1"/>
              <a:t>tientallen</a:t>
            </a:r>
            <a:r>
              <a:rPr lang="en-US"/>
              <a:t>/</a:t>
            </a:r>
            <a:r>
              <a:rPr lang="en-US" err="1"/>
              <a:t>honderden</a:t>
            </a:r>
            <a:r>
              <a:rPr lang="en-US"/>
              <a:t>/</a:t>
            </a:r>
            <a:r>
              <a:rPr lang="en-US" err="1"/>
              <a:t>duizenden</a:t>
            </a:r>
            <a:r>
              <a:rPr lang="en-US" baseline="0"/>
              <a:t> </a:t>
            </a:r>
            <a:r>
              <a:rPr lang="en-US" baseline="0" err="1"/>
              <a:t>applicatie-instanties</a:t>
            </a:r>
            <a:r>
              <a:rPr lang="en-US" baseline="0"/>
              <a:t> is niet praktisch</a:t>
            </a:r>
          </a:p>
          <a:p>
            <a:endParaRPr lang="en-US" baseline="0"/>
          </a:p>
          <a:p>
            <a:r>
              <a:rPr lang="en-US" baseline="0"/>
              <a:t>TIP: Rolling updates </a:t>
            </a:r>
            <a:r>
              <a:rPr lang="en-US" baseline="0" err="1"/>
              <a:t>verhogen</a:t>
            </a:r>
            <a:r>
              <a:rPr lang="en-US" baseline="0"/>
              <a:t> de e2e-beschikbaarheid van de applicatie</a:t>
            </a:r>
          </a:p>
          <a:p>
            <a:endParaRPr lang="en-US" baseline="0"/>
          </a:p>
          <a:p>
            <a:r>
              <a:rPr lang="nl-NL"/>
              <a:t>Zorg ervoor dat een unieke deployment te herleiden is naar een </a:t>
            </a:r>
            <a:r>
              <a:rPr lang="nl-NL" err="1"/>
              <a:t>work</a:t>
            </a:r>
            <a:r>
              <a:rPr lang="nl-NL" baseline="0"/>
              <a:t> item/</a:t>
            </a:r>
            <a:r>
              <a:rPr lang="nl-NL" baseline="0" err="1"/>
              <a:t>checkin</a:t>
            </a:r>
            <a:r>
              <a:rPr lang="nl-NL" baseline="0"/>
              <a:t> (</a:t>
            </a:r>
            <a:r>
              <a:rPr lang="nl-NL" baseline="0" err="1"/>
              <a:t>commit</a:t>
            </a:r>
            <a:r>
              <a:rPr lang="nl-NL" baseline="0"/>
              <a:t>)/</a:t>
            </a:r>
            <a:r>
              <a:rPr lang="nl-NL" baseline="0" err="1"/>
              <a:t>build</a:t>
            </a:r>
            <a:r>
              <a:rPr lang="nl-NL" baseline="0"/>
              <a:t>-referentie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RPC mogelijk i.v.m. gebruik </a:t>
            </a:r>
            <a:r>
              <a:rPr lang="nl-NL" dirty="0" err="1"/>
              <a:t>EasyNetQ</a:t>
            </a:r>
            <a:endParaRPr lang="nl-NL" dirty="0"/>
          </a:p>
          <a:p>
            <a:r>
              <a:rPr lang="nl-NL" dirty="0"/>
              <a:t>Pub-Sub o.b.v. event type of topic</a:t>
            </a:r>
          </a:p>
          <a:p>
            <a:r>
              <a:rPr lang="nl-NL" dirty="0" err="1"/>
              <a:t>Command</a:t>
            </a:r>
            <a:r>
              <a:rPr lang="nl-NL" dirty="0"/>
              <a:t> in feite </a:t>
            </a:r>
            <a:r>
              <a:rPr lang="nl-NL" dirty="0" err="1"/>
              <a:t>fire-and-forget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448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Gestippelde</a:t>
            </a:r>
            <a:r>
              <a:rPr lang="en-US" dirty="0"/>
              <a:t> </a:t>
            </a:r>
            <a:r>
              <a:rPr lang="en-US" dirty="0" err="1"/>
              <a:t>lijnen</a:t>
            </a:r>
            <a:r>
              <a:rPr lang="en-US" dirty="0"/>
              <a:t>: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containers</a:t>
            </a:r>
          </a:p>
          <a:p>
            <a:endParaRPr lang="en-US" dirty="0"/>
          </a:p>
          <a:p>
            <a:r>
              <a:rPr lang="en-US" dirty="0"/>
              <a:t>Message patterns: RPC / Pub-Sub / Command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94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DACD00C-4F40-4723-A300-BC5B78F4E435}" type="datetime4">
              <a:rPr lang="en-US" smtClean="0"/>
              <a:t>September 6, 2019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48A-C4C9-4C25-BC1C-9B03C8CD8123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6325-3DC2-4FA6-96DE-077BFE75D4C8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976B4B5B-3A36-437D-86BC-3FCB10CFBD97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/>
              <a:t>Johannes Sim &amp; Renzo </a:t>
            </a:r>
            <a:r>
              <a:rPr lang="nl-NL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7921-0D16-4B9C-BE9E-E6966C8D3CA4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A9EB-37FD-4162-A521-A921D2ED8A64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E0E9-4A3F-4F38-BF20-FE21108F0D66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95D4-7B2D-4FAC-996E-86CADE390D32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824D-56D6-4A7F-B8AC-DB24F70886F5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CD0A-51A3-43B5-9731-07F4D1EB7575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F9C4-5231-4055-BB4F-69AC0F7C2F5A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480B6FD-C9F2-43B7-AF62-A8423D7CA3E5}" type="datetime4">
              <a:rPr lang="en-US" smtClean="0"/>
              <a:t>September 6, 2019</a:t>
            </a:fld>
            <a:r>
              <a:rPr lang="en-US" dirty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Microservices</a:t>
            </a:r>
            <a:r>
              <a:rPr lang="en-US"/>
              <a:t> 102</a:t>
            </a:r>
            <a:endParaRPr lang="nl-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F338-90B5-4B52-894F-B2D61861B97A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/>
              <a:t>topics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101</a:t>
            </a:r>
          </a:p>
          <a:p>
            <a:pPr>
              <a:spcAft>
                <a:spcPts val="600"/>
              </a:spcAft>
            </a:pPr>
            <a:r>
              <a:rPr lang="en-US" dirty="0"/>
              <a:t>Consequences for: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build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marL="541020" lvl="1">
              <a:spcAft>
                <a:spcPts val="600"/>
              </a:spcAft>
            </a:pPr>
            <a:r>
              <a:rPr lang="en-US" dirty="0"/>
              <a:t>maintenance</a:t>
            </a:r>
          </a:p>
          <a:p>
            <a:pPr marL="263207">
              <a:spcAft>
                <a:spcPts val="600"/>
              </a:spcAft>
            </a:pPr>
            <a:r>
              <a:rPr lang="en-US" dirty="0"/>
              <a:t>Messaging patterns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An example: the monkey cage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</a:t>
            </a:r>
            <a:r>
              <a:rPr lang="nl-NL" err="1">
                <a:solidFill>
                  <a:srgbClr val="009036"/>
                </a:solidFill>
              </a:rPr>
              <a:t>veldkamp</a:t>
            </a:r>
            <a:endParaRPr lang="nl-NL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5D0C6A2-D9E7-4FC4-835C-D2D238E809D2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invoicing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en-US"/>
              <a:t>Recap 101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3F975E0-C1DE-4A63-95A5-8057C8819187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err="1">
                <a:solidFill>
                  <a:schemeClr val="tx1"/>
                </a:solidFill>
              </a:rPr>
              <a:t>presentation</a:t>
            </a:r>
            <a:endParaRPr lang="nl-NL" sz="160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info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procurement</a:t>
            </a:r>
            <a:endParaRPr lang="nl-NL"/>
          </a:p>
          <a:p>
            <a:endParaRPr lang="nl-NL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err="1"/>
              <a:t>logistics</a:t>
            </a:r>
            <a:endParaRPr lang="nl-NL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Client-application</a:t>
            </a:r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/>
              <a:t>api</a:t>
            </a:r>
            <a:endParaRPr lang="nl-NL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build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/>
              <a:t>(Technical) design</a:t>
            </a:r>
          </a:p>
          <a:p>
            <a:pPr>
              <a:spcAft>
                <a:spcPts val="600"/>
              </a:spcAft>
            </a:pPr>
            <a:r>
              <a:rPr lang="nl-NL" dirty="0"/>
              <a:t>Source control</a:t>
            </a:r>
          </a:p>
          <a:p>
            <a:pPr>
              <a:spcAft>
                <a:spcPts val="600"/>
              </a:spcAft>
            </a:pPr>
            <a:r>
              <a:rPr lang="en-US" dirty="0"/>
              <a:t>Less code per service: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comprehend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read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test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Easier to maintain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29C06D-9EE9-4C97-80D7-E978B4B18229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deployment</a:t>
            </a: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Automated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CI/CD!</a:t>
            </a:r>
          </a:p>
          <a:p>
            <a:pPr>
              <a:spcAft>
                <a:spcPts val="600"/>
              </a:spcAft>
            </a:pPr>
            <a:r>
              <a:rPr lang="nl-NL" dirty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Traceability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EA92308F-F97A-4694-BE55-83BC32BBC2FF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436331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err="1"/>
              <a:t>Consequences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maintenance</a:t>
            </a:r>
            <a:br>
              <a:rPr lang="nl-NL"/>
            </a:br>
            <a:br>
              <a:rPr lang="nl-NL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</a:t>
            </a:r>
            <a:r>
              <a:rPr lang="nl-NL" dirty="0" err="1"/>
              <a:t>onitoring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Logging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Investigating</a:t>
            </a:r>
            <a:r>
              <a:rPr lang="nl-NL" dirty="0"/>
              <a:t> bugs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Capacity</a:t>
            </a:r>
            <a:r>
              <a:rPr lang="nl-NL" dirty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/>
              <a:t>Extra component </a:t>
            </a:r>
            <a:r>
              <a:rPr lang="nl-NL" dirty="0" err="1"/>
              <a:t>to</a:t>
            </a:r>
            <a:r>
              <a:rPr lang="nl-NL" dirty="0"/>
              <a:t> manage (</a:t>
            </a:r>
            <a:r>
              <a:rPr lang="nl-NL" dirty="0" err="1"/>
              <a:t>the</a:t>
            </a:r>
            <a:r>
              <a:rPr lang="nl-NL" dirty="0"/>
              <a:t> bus)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BDA1299-5FF4-4ED0-AD15-8740C2372868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B351-8F97-4CE2-894D-2A825DE8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613623"/>
          </a:xfrm>
        </p:spPr>
        <p:txBody>
          <a:bodyPr/>
          <a:lstStyle/>
          <a:p>
            <a:r>
              <a:rPr lang="en-US" dirty="0"/>
              <a:t>Messaging patterns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03C-65C1-4FA6-9DE9-7A54A04F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63586"/>
            <a:ext cx="8163164" cy="4866824"/>
          </a:xfrm>
        </p:spPr>
        <p:txBody>
          <a:bodyPr/>
          <a:lstStyle/>
          <a:p>
            <a:r>
              <a:rPr lang="nl-NL" dirty="0"/>
              <a:t>RPC-</a:t>
            </a:r>
            <a:r>
              <a:rPr lang="nl-NL" dirty="0" err="1"/>
              <a:t>style</a:t>
            </a:r>
            <a:r>
              <a:rPr lang="nl-NL" dirty="0"/>
              <a:t> (Remote Procedure Call)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Pub/Sub (</a:t>
            </a:r>
            <a:r>
              <a:rPr lang="nl-NL" dirty="0" err="1"/>
              <a:t>Publish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Subscribe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Command</a:t>
            </a:r>
            <a:r>
              <a:rPr lang="nl-NL" dirty="0"/>
              <a:t> (</a:t>
            </a:r>
            <a:r>
              <a:rPr lang="nl-NL" dirty="0" err="1"/>
              <a:t>send</a:t>
            </a:r>
            <a:r>
              <a:rPr lang="nl-NL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A6B3-40BB-4882-A47E-B29FF741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372-1662-4A20-B661-980AFD72CCB9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AF2B-F69C-474E-876A-104894F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F5ADDF-2EAC-46BF-B5E6-044EA49407EC}"/>
              </a:ext>
            </a:extLst>
          </p:cNvPr>
          <p:cNvGrpSpPr/>
          <p:nvPr/>
        </p:nvGrpSpPr>
        <p:grpSpPr>
          <a:xfrm>
            <a:off x="1071880" y="1468120"/>
            <a:ext cx="3743188" cy="1260179"/>
            <a:chOff x="1071880" y="1468120"/>
            <a:chExt cx="3743188" cy="126017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B42F66-B838-4439-8442-75D0802AA647}"/>
                </a:ext>
              </a:extLst>
            </p:cNvPr>
            <p:cNvCxnSpPr/>
            <p:nvPr/>
          </p:nvCxnSpPr>
          <p:spPr>
            <a:xfrm>
              <a:off x="2395959" y="1875099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EFB964-0E0D-4962-87F7-7387048D896D}"/>
                </a:ext>
              </a:extLst>
            </p:cNvPr>
            <p:cNvSpPr txBox="1"/>
            <p:nvPr/>
          </p:nvSpPr>
          <p:spPr>
            <a:xfrm>
              <a:off x="3155293" y="1468120"/>
              <a:ext cx="900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request</a:t>
              </a:r>
              <a:endParaRPr lang="nl-NL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8D3CA9A-520E-4A45-ADC2-3B4DB8CC4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960" y="2358967"/>
              <a:ext cx="2358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029A7F-4C50-424E-83C9-4B7B13C29509}"/>
                </a:ext>
              </a:extLst>
            </p:cNvPr>
            <p:cNvSpPr txBox="1"/>
            <p:nvPr/>
          </p:nvSpPr>
          <p:spPr>
            <a:xfrm>
              <a:off x="3155292" y="235896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response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E42752-BA15-477A-A8A0-9B99225A178A}"/>
                </a:ext>
              </a:extLst>
            </p:cNvPr>
            <p:cNvSpPr txBox="1"/>
            <p:nvPr/>
          </p:nvSpPr>
          <p:spPr>
            <a:xfrm>
              <a:off x="1071880" y="1620303"/>
              <a:ext cx="11855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send</a:t>
              </a:r>
              <a:endParaRPr lang="nl-NL" dirty="0"/>
            </a:p>
            <a:p>
              <a:r>
                <a:rPr lang="nl-NL" dirty="0"/>
                <a:t>,</a:t>
              </a:r>
            </a:p>
            <a:p>
              <a:r>
                <a:rPr lang="nl-NL" dirty="0" err="1"/>
                <a:t>then</a:t>
              </a:r>
              <a:r>
                <a:rPr lang="nl-NL" dirty="0"/>
                <a:t> </a:t>
              </a:r>
              <a:r>
                <a:rPr lang="nl-NL" dirty="0" err="1"/>
                <a:t>await</a:t>
              </a:r>
              <a:endParaRPr lang="nl-NL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6F7617-103F-4F8A-B82A-7A131AF18C28}"/>
              </a:ext>
            </a:extLst>
          </p:cNvPr>
          <p:cNvGrpSpPr/>
          <p:nvPr/>
        </p:nvGrpSpPr>
        <p:grpSpPr>
          <a:xfrm>
            <a:off x="1071880" y="3285017"/>
            <a:ext cx="4294916" cy="1260179"/>
            <a:chOff x="1071880" y="3285017"/>
            <a:chExt cx="4294916" cy="126017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2CB58A-76F7-4C7C-96B4-12756C81BB5D}"/>
                </a:ext>
              </a:extLst>
            </p:cNvPr>
            <p:cNvCxnSpPr/>
            <p:nvPr/>
          </p:nvCxnSpPr>
          <p:spPr>
            <a:xfrm>
              <a:off x="2395959" y="3691996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4D5527-D540-4952-800B-31D109690653}"/>
                </a:ext>
              </a:extLst>
            </p:cNvPr>
            <p:cNvSpPr txBox="1"/>
            <p:nvPr/>
          </p:nvSpPr>
          <p:spPr>
            <a:xfrm>
              <a:off x="3155293" y="3285017"/>
              <a:ext cx="2211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event (evt. met topic)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EB6834-FB7C-4F60-92B1-24A08111B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960" y="4175864"/>
              <a:ext cx="2358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CF5C55-C9B1-41C7-91E3-82C53A15C181}"/>
                </a:ext>
              </a:extLst>
            </p:cNvPr>
            <p:cNvSpPr txBox="1"/>
            <p:nvPr/>
          </p:nvSpPr>
          <p:spPr>
            <a:xfrm>
              <a:off x="3155292" y="4175864"/>
              <a:ext cx="2211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event (evt. met topic)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9EF68F-135D-4157-B3CF-46E2E2E7238F}"/>
                </a:ext>
              </a:extLst>
            </p:cNvPr>
            <p:cNvSpPr txBox="1"/>
            <p:nvPr/>
          </p:nvSpPr>
          <p:spPr>
            <a:xfrm>
              <a:off x="1071880" y="3437200"/>
              <a:ext cx="13242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send</a:t>
              </a:r>
              <a:endParaRPr lang="nl-NL" dirty="0"/>
            </a:p>
            <a:p>
              <a:r>
                <a:rPr lang="nl-NL" dirty="0"/>
                <a:t>OR</a:t>
              </a:r>
            </a:p>
            <a:p>
              <a:r>
                <a:rPr lang="nl-NL" dirty="0" err="1"/>
                <a:t>subscribe</a:t>
              </a:r>
              <a:r>
                <a:rPr lang="nl-NL" dirty="0"/>
                <a:t> </a:t>
              </a:r>
              <a:r>
                <a:rPr lang="nl-NL" dirty="0" err="1"/>
                <a:t>to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48EB82-69A1-4BD3-8DFB-D5834D5E8CFB}"/>
              </a:ext>
            </a:extLst>
          </p:cNvPr>
          <p:cNvGrpSpPr/>
          <p:nvPr/>
        </p:nvGrpSpPr>
        <p:grpSpPr>
          <a:xfrm>
            <a:off x="1071750" y="4849730"/>
            <a:ext cx="3743188" cy="1075513"/>
            <a:chOff x="1071750" y="4849730"/>
            <a:chExt cx="3743188" cy="107551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331782-E25D-478F-B3B5-F6F83568BDE6}"/>
                </a:ext>
              </a:extLst>
            </p:cNvPr>
            <p:cNvCxnSpPr/>
            <p:nvPr/>
          </p:nvCxnSpPr>
          <p:spPr>
            <a:xfrm>
              <a:off x="2395829" y="5256709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DB00EB-E528-4006-9302-94861FD967F5}"/>
                </a:ext>
              </a:extLst>
            </p:cNvPr>
            <p:cNvSpPr txBox="1"/>
            <p:nvPr/>
          </p:nvSpPr>
          <p:spPr>
            <a:xfrm>
              <a:off x="3155163" y="4849730"/>
              <a:ext cx="1125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command</a:t>
              </a:r>
              <a:endParaRPr lang="nl-N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A6133B-ABA5-438A-ADD8-52D9893EF203}"/>
                </a:ext>
              </a:extLst>
            </p:cNvPr>
            <p:cNvSpPr txBox="1"/>
            <p:nvPr/>
          </p:nvSpPr>
          <p:spPr>
            <a:xfrm>
              <a:off x="1071750" y="5001913"/>
              <a:ext cx="8606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send</a:t>
              </a:r>
              <a:endParaRPr lang="nl-NL" dirty="0"/>
            </a:p>
            <a:p>
              <a:r>
                <a:rPr lang="nl-NL" dirty="0"/>
                <a:t>OR</a:t>
              </a:r>
            </a:p>
            <a:p>
              <a:r>
                <a:rPr lang="nl-NL" dirty="0" err="1"/>
                <a:t>receive</a:t>
              </a:r>
              <a:endParaRPr lang="nl-NL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E101BD-454C-4596-8196-7F262B4F7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829" y="5785498"/>
              <a:ext cx="2419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ABECF5-7EC3-41C2-8AC2-602AB7C2D940}"/>
                </a:ext>
              </a:extLst>
            </p:cNvPr>
            <p:cNvSpPr txBox="1"/>
            <p:nvPr/>
          </p:nvSpPr>
          <p:spPr>
            <a:xfrm>
              <a:off x="3145981" y="5416166"/>
              <a:ext cx="1125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command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9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6"/>
            <a:ext cx="8163164" cy="6500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latin typeface="Arial"/>
                <a:cs typeface="Arial"/>
              </a:rPr>
              <a:t>An </a:t>
            </a:r>
            <a:r>
              <a:rPr lang="nl-NL" dirty="0" err="1">
                <a:latin typeface="Arial"/>
                <a:cs typeface="Arial"/>
              </a:rPr>
              <a:t>Example</a:t>
            </a:r>
            <a:r>
              <a:rPr lang="nl-NL" dirty="0">
                <a:latin typeface="Arial"/>
                <a:cs typeface="Arial"/>
              </a:rPr>
              <a:t>: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monkey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cage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0FE85E-0C45-4ABC-BAA5-910BC1939D16}" type="datetime4">
              <a:rPr lang="en-US" sz="900" cap="all" smtClean="0">
                <a:solidFill>
                  <a:srgbClr val="009036"/>
                </a:solidFill>
              </a:rPr>
              <a:t>September 6,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8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9179EA2-2DFC-41FC-9131-F04D0F3C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9386" y="1236713"/>
            <a:ext cx="1524000" cy="15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751054-7F96-4574-A528-2F48B4422FB5}"/>
              </a:ext>
            </a:extLst>
          </p:cNvPr>
          <p:cNvSpPr/>
          <p:nvPr/>
        </p:nvSpPr>
        <p:spPr>
          <a:xfrm>
            <a:off x="350203" y="3116962"/>
            <a:ext cx="1200301" cy="10007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A105F9DD-C895-47CB-8C40-85A5A2845856}"/>
              </a:ext>
            </a:extLst>
          </p:cNvPr>
          <p:cNvSpPr/>
          <p:nvPr/>
        </p:nvSpPr>
        <p:spPr>
          <a:xfrm>
            <a:off x="617538" y="1993541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61F4D-0315-47EA-B8A8-CE1F77579090}"/>
              </a:ext>
            </a:extLst>
          </p:cNvPr>
          <p:cNvSpPr/>
          <p:nvPr/>
        </p:nvSpPr>
        <p:spPr>
          <a:xfrm>
            <a:off x="2728603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(REST)</a:t>
            </a:r>
            <a:endParaRPr lang="nl-NL" dirty="0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50CEEE38-2878-46CF-A8B9-913D9D934EC9}"/>
              </a:ext>
            </a:extLst>
          </p:cNvPr>
          <p:cNvSpPr/>
          <p:nvPr/>
        </p:nvSpPr>
        <p:spPr>
          <a:xfrm>
            <a:off x="1639957" y="3440938"/>
            <a:ext cx="974034" cy="365125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287AC-B07F-4C1E-B3EA-EB1EED30EC09}"/>
              </a:ext>
            </a:extLst>
          </p:cNvPr>
          <p:cNvSpPr/>
          <p:nvPr/>
        </p:nvSpPr>
        <p:spPr>
          <a:xfrm>
            <a:off x="4699120" y="1738834"/>
            <a:ext cx="1439902" cy="3756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  <a:br>
              <a:rPr lang="en-US" dirty="0"/>
            </a:br>
            <a:r>
              <a:rPr lang="en-US" dirty="0"/>
              <a:t>(RabbitMQ)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0C5C7F-F69A-4842-8B3F-ED54E6F2F49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817724" y="3617329"/>
            <a:ext cx="8813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745DFA-9BC2-4160-A3FC-7BC2BCA8D46F}"/>
              </a:ext>
            </a:extLst>
          </p:cNvPr>
          <p:cNvSpPr/>
          <p:nvPr/>
        </p:nvSpPr>
        <p:spPr>
          <a:xfrm>
            <a:off x="7106826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ApenHok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9C45F2-4B87-4BA6-B517-6DF45D9E7EE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39022" y="3617329"/>
            <a:ext cx="9678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7F20CB-9BD2-42A8-9B6E-39DC1F92534C}"/>
              </a:ext>
            </a:extLst>
          </p:cNvPr>
          <p:cNvSpPr txBox="1"/>
          <p:nvPr/>
        </p:nvSpPr>
        <p:spPr>
          <a:xfrm>
            <a:off x="1858617" y="308061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1205C-D916-4413-972F-777595639925}"/>
              </a:ext>
            </a:extLst>
          </p:cNvPr>
          <p:cNvSpPr txBox="1"/>
          <p:nvPr/>
        </p:nvSpPr>
        <p:spPr>
          <a:xfrm>
            <a:off x="3987169" y="3265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E7957-BCE2-4B48-8508-BEF9260E1167}"/>
              </a:ext>
            </a:extLst>
          </p:cNvPr>
          <p:cNvSpPr txBox="1"/>
          <p:nvPr/>
        </p:nvSpPr>
        <p:spPr>
          <a:xfrm>
            <a:off x="6349143" y="32562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80D87-4205-4B00-BB80-2C806A2D5460}"/>
              </a:ext>
            </a:extLst>
          </p:cNvPr>
          <p:cNvSpPr/>
          <p:nvPr/>
        </p:nvSpPr>
        <p:spPr>
          <a:xfrm>
            <a:off x="2613991" y="2951922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813C0-2E1D-43F3-9C14-CF48C7906E59}"/>
              </a:ext>
            </a:extLst>
          </p:cNvPr>
          <p:cNvSpPr/>
          <p:nvPr/>
        </p:nvSpPr>
        <p:spPr>
          <a:xfrm>
            <a:off x="6967047" y="2968693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8BF55-897D-4CD8-A174-CE9678F428A3}"/>
              </a:ext>
            </a:extLst>
          </p:cNvPr>
          <p:cNvSpPr/>
          <p:nvPr/>
        </p:nvSpPr>
        <p:spPr>
          <a:xfrm>
            <a:off x="4572000" y="1603062"/>
            <a:ext cx="1671278" cy="39926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6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4F0-9E16-42E4-80E5-18E4ADAA69A5}" type="datetime4">
              <a:rPr lang="en-US" smtClean="0"/>
              <a:t>September 6, 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Sim &amp;</a:t>
            </a:r>
          </a:p>
          <a:p>
            <a:r>
              <a:rPr lang="en-US"/>
              <a:t>Renzo </a:t>
            </a:r>
            <a:r>
              <a:rPr lang="en-US" err="1"/>
              <a:t>veldkamp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(4:3)</PresentationFormat>
  <Paragraphs>158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Kantoorthema</vt:lpstr>
      <vt:lpstr>Microservices 102</vt:lpstr>
      <vt:lpstr>topics</vt:lpstr>
      <vt:lpstr>Recap 101</vt:lpstr>
      <vt:lpstr>Consequences for build</vt:lpstr>
      <vt:lpstr>Consequences for deployment </vt:lpstr>
      <vt:lpstr>Consequences for maintenance  </vt:lpstr>
      <vt:lpstr>Messaging patterns</vt:lpstr>
      <vt:lpstr>An Example: the monkey cage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12</cp:revision>
  <dcterms:created xsi:type="dcterms:W3CDTF">2013-07-23T12:22:34Z</dcterms:created>
  <dcterms:modified xsi:type="dcterms:W3CDTF">2019-09-06T13:54:47Z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2018-10-17T17:34:27.9686519Z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