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9" r:id="rId6"/>
    <p:sldId id="278" r:id="rId7"/>
    <p:sldId id="267" r:id="rId8"/>
    <p:sldId id="268" r:id="rId9"/>
    <p:sldId id="269" r:id="rId10"/>
    <p:sldId id="279" r:id="rId11"/>
    <p:sldId id="277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3CDA4-3D54-635F-7210-E07CFA19F726}" v="7" dt="2019-08-02T14:05:46.826"/>
    <p1510:client id="{5CAE147A-BEF1-EEC4-BD5F-D7CD8F7D2BBF}" v="1" dt="2019-08-02T14:07:08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70" autoAdjust="0"/>
  </p:normalViewPr>
  <p:slideViewPr>
    <p:cSldViewPr snapToGrid="0">
      <p:cViewPr varScale="1">
        <p:scale>
          <a:sx n="66" d="100"/>
          <a:sy n="66" d="100"/>
        </p:scale>
        <p:origin x="1210" y="62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dkamp, Renzo" userId="S::renzo.veldkamp@centric.eu::65c7369e-edf3-4cc0-83d4-bb25eb2321be" providerId="AD" clId="Web-{4573CDA4-3D54-635F-7210-E07CFA19F726}"/>
    <pc:docChg chg="modSld">
      <pc:chgData name="Veldkamp, Renzo" userId="S::renzo.veldkamp@centric.eu::65c7369e-edf3-4cc0-83d4-bb25eb2321be" providerId="AD" clId="Web-{4573CDA4-3D54-635F-7210-E07CFA19F726}" dt="2019-08-02T14:05:46.810" v="18" actId="1076"/>
      <pc:docMkLst>
        <pc:docMk/>
      </pc:docMkLst>
      <pc:sldChg chg="modSp">
        <pc:chgData name="Veldkamp, Renzo" userId="S::renzo.veldkamp@centric.eu::65c7369e-edf3-4cc0-83d4-bb25eb2321be" providerId="AD" clId="Web-{4573CDA4-3D54-635F-7210-E07CFA19F726}" dt="2019-08-02T13:56:25.258" v="8" actId="20577"/>
        <pc:sldMkLst>
          <pc:docMk/>
          <pc:sldMk cId="1615963405" sldId="259"/>
        </pc:sldMkLst>
        <pc:spChg chg="mod">
          <ac:chgData name="Veldkamp, Renzo" userId="S::renzo.veldkamp@centric.eu::65c7369e-edf3-4cc0-83d4-bb25eb2321be" providerId="AD" clId="Web-{4573CDA4-3D54-635F-7210-E07CFA19F726}" dt="2019-08-02T13:56:25.258" v="8" actId="20577"/>
          <ac:spMkLst>
            <pc:docMk/>
            <pc:sldMk cId="1615963405" sldId="259"/>
            <ac:spMk id="3" creationId="{00000000-0000-0000-0000-000000000000}"/>
          </ac:spMkLst>
        </pc:spChg>
      </pc:sldChg>
      <pc:sldChg chg="addSp delSp modSp">
        <pc:chgData name="Veldkamp, Renzo" userId="S::renzo.veldkamp@centric.eu::65c7369e-edf3-4cc0-83d4-bb25eb2321be" providerId="AD" clId="Web-{4573CDA4-3D54-635F-7210-E07CFA19F726}" dt="2019-08-02T14:05:46.810" v="18" actId="1076"/>
        <pc:sldMkLst>
          <pc:docMk/>
          <pc:sldMk cId="3945666174" sldId="279"/>
        </pc:sldMkLst>
        <pc:spChg chg="mod">
          <ac:chgData name="Veldkamp, Renzo" userId="S::renzo.veldkamp@centric.eu::65c7369e-edf3-4cc0-83d4-bb25eb2321be" providerId="AD" clId="Web-{4573CDA4-3D54-635F-7210-E07CFA19F726}" dt="2019-08-02T14:04:13.448" v="15" actId="20577"/>
          <ac:spMkLst>
            <pc:docMk/>
            <pc:sldMk cId="3945666174" sldId="279"/>
            <ac:spMk id="2" creationId="{00000000-0000-0000-0000-000000000000}"/>
          </ac:spMkLst>
        </pc:spChg>
        <pc:spChg chg="add del mod">
          <ac:chgData name="Veldkamp, Renzo" userId="S::renzo.veldkamp@centric.eu::65c7369e-edf3-4cc0-83d4-bb25eb2321be" providerId="AD" clId="Web-{4573CDA4-3D54-635F-7210-E07CFA19F726}" dt="2019-08-02T14:04:04.136" v="11"/>
          <ac:spMkLst>
            <pc:docMk/>
            <pc:sldMk cId="3945666174" sldId="279"/>
            <ac:spMk id="6" creationId="{5E9F2E49-B008-4A9A-8109-2D35DEBE4486}"/>
          </ac:spMkLst>
        </pc:spChg>
        <pc:picChg chg="del">
          <ac:chgData name="Veldkamp, Renzo" userId="S::renzo.veldkamp@centric.eu::65c7369e-edf3-4cc0-83d4-bb25eb2321be" providerId="AD" clId="Web-{4573CDA4-3D54-635F-7210-E07CFA19F726}" dt="2019-08-02T13:57:08.227" v="10"/>
          <ac:picMkLst>
            <pc:docMk/>
            <pc:sldMk cId="3945666174" sldId="279"/>
            <ac:picMk id="7" creationId="{B7D04C02-8251-430C-9F91-4D43669058DC}"/>
          </ac:picMkLst>
        </pc:picChg>
        <pc:picChg chg="add mod ord">
          <ac:chgData name="Veldkamp, Renzo" userId="S::renzo.veldkamp@centric.eu::65c7369e-edf3-4cc0-83d4-bb25eb2321be" providerId="AD" clId="Web-{4573CDA4-3D54-635F-7210-E07CFA19F726}" dt="2019-08-02T14:05:46.810" v="18" actId="1076"/>
          <ac:picMkLst>
            <pc:docMk/>
            <pc:sldMk cId="3945666174" sldId="279"/>
            <ac:picMk id="8" creationId="{F9179EA2-2DFC-41FC-9131-F04D0F3C6D15}"/>
          </ac:picMkLst>
        </pc:picChg>
      </pc:sldChg>
    </pc:docChg>
  </pc:docChgLst>
  <pc:docChgLst>
    <pc:chgData name="Veldkamp, Renzo" userId="S::renzo.veldkamp@centric.eu::65c7369e-edf3-4cc0-83d4-bb25eb2321be" providerId="AD" clId="Web-{5CAE147A-BEF1-EEC4-BD5F-D7CD8F7D2BBF}"/>
    <pc:docChg chg="modSld">
      <pc:chgData name="Veldkamp, Renzo" userId="S::renzo.veldkamp@centric.eu::65c7369e-edf3-4cc0-83d4-bb25eb2321be" providerId="AD" clId="Web-{5CAE147A-BEF1-EEC4-BD5F-D7CD8F7D2BBF}" dt="2019-08-02T14:07:19.959" v="2" actId="1076"/>
      <pc:docMkLst>
        <pc:docMk/>
      </pc:docMkLst>
      <pc:sldChg chg="modSp">
        <pc:chgData name="Veldkamp, Renzo" userId="S::renzo.veldkamp@centric.eu::65c7369e-edf3-4cc0-83d4-bb25eb2321be" providerId="AD" clId="Web-{5CAE147A-BEF1-EEC4-BD5F-D7CD8F7D2BBF}" dt="2019-08-02T14:07:19.959" v="2" actId="1076"/>
        <pc:sldMkLst>
          <pc:docMk/>
          <pc:sldMk cId="3945666174" sldId="279"/>
        </pc:sldMkLst>
        <pc:picChg chg="mod">
          <ac:chgData name="Veldkamp, Renzo" userId="S::renzo.veldkamp@centric.eu::65c7369e-edf3-4cc0-83d4-bb25eb2321be" providerId="AD" clId="Web-{5CAE147A-BEF1-EEC4-BD5F-D7CD8F7D2BBF}" dt="2019-08-02T14:07:19.959" v="2" actId="1076"/>
          <ac:picMkLst>
            <pc:docMk/>
            <pc:sldMk cId="3945666174" sldId="279"/>
            <ac:picMk id="8" creationId="{F9179EA2-2DFC-41FC-9131-F04D0F3C6D1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8/2/2019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Monoliet vs. microservices</a:t>
            </a:r>
          </a:p>
          <a:p>
            <a:r>
              <a:rPr lang="en-US"/>
              <a:t>Losse applicatiefuncties, kies de omvang</a:t>
            </a:r>
            <a:r>
              <a:rPr lang="en-US" baseline="0"/>
              <a:t> verstandig!</a:t>
            </a:r>
            <a:endParaRPr lang="en-US"/>
          </a:p>
          <a:p>
            <a:r>
              <a:rPr lang="en-US"/>
              <a:t>Temporeel</a:t>
            </a:r>
            <a:r>
              <a:rPr lang="en-US" baseline="0"/>
              <a:t> onafhankelijk van elkaar</a:t>
            </a:r>
          </a:p>
          <a:p>
            <a:r>
              <a:rPr lang="en-US" baseline="0"/>
              <a:t>Inter-service communicatie obv REST of MQ</a:t>
            </a:r>
          </a:p>
          <a:p>
            <a:endParaRPr lang="en-US" baseline="0"/>
          </a:p>
          <a:p>
            <a:r>
              <a:rPr lang="en-US" baseline="0"/>
              <a:t>Client-</a:t>
            </a:r>
            <a:r>
              <a:rPr lang="en-US" baseline="0" err="1"/>
              <a:t>applicatie</a:t>
            </a:r>
            <a:r>
              <a:rPr lang="en-US" baseline="0"/>
              <a:t> </a:t>
            </a:r>
            <a:r>
              <a:rPr lang="en-US" baseline="0" err="1"/>
              <a:t>kan</a:t>
            </a:r>
            <a:r>
              <a:rPr lang="en-US" baseline="0"/>
              <a:t> in 2 </a:t>
            </a:r>
            <a:r>
              <a:rPr lang="en-US" baseline="0" err="1"/>
              <a:t>delen</a:t>
            </a:r>
            <a:r>
              <a:rPr lang="en-US" baseline="0"/>
              <a:t> (web-client-app </a:t>
            </a:r>
            <a:r>
              <a:rPr lang="en-US" baseline="0" err="1"/>
              <a:t>en</a:t>
            </a:r>
            <a:r>
              <a:rPr lang="en-US" baseline="0"/>
              <a:t> REST-gateway) </a:t>
            </a:r>
            <a:r>
              <a:rPr lang="en-US" baseline="0" err="1"/>
              <a:t>zijn</a:t>
            </a:r>
            <a:r>
              <a:rPr lang="en-US" baseline="0"/>
              <a:t> </a:t>
            </a:r>
            <a:r>
              <a:rPr lang="en-US" baseline="0" err="1"/>
              <a:t>opgesplitst</a:t>
            </a:r>
            <a:endParaRPr lang="en-US" baseline="0"/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897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Elke service is een black box voor een andere service. Hoe de API te ontsluiten? </a:t>
            </a:r>
            <a:r>
              <a:rPr lang="en-US" b="1" baseline="0" err="1"/>
              <a:t>Versiebeheer</a:t>
            </a:r>
            <a:r>
              <a:rPr lang="en-US" b="1" baseline="0"/>
              <a:t> (breaking changes), Service-discovery</a:t>
            </a:r>
            <a:endParaRPr lang="en-US" baseline="0"/>
          </a:p>
          <a:p>
            <a:endParaRPr lang="en-US" baseline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Kies de omvang van de service praktisch</a:t>
            </a:r>
            <a:endParaRPr lang="nl-NL"/>
          </a:p>
          <a:p>
            <a:r>
              <a:rPr lang="en-US" baseline="0"/>
              <a:t>“Gegevens die samen wijzigen moet je bij elkaar houden” (Sander Hoogendoorn)</a:t>
            </a:r>
          </a:p>
          <a:p>
            <a:r>
              <a:rPr lang="en-US" baseline="0"/>
              <a:t>De architectenrol wordt belangrijker </a:t>
            </a:r>
            <a:r>
              <a:rPr lang="en-US" baseline="0">
                <a:sym typeface="Wingdings" panose="05000000000000000000" pitchFamily="2" charset="2"/>
              </a:rPr>
              <a:t> </a:t>
            </a:r>
            <a:r>
              <a:rPr lang="en-US" baseline="0" err="1">
                <a:sym typeface="Wingdings" panose="05000000000000000000" pitchFamily="2" charset="2"/>
              </a:rPr>
              <a:t>helikopterview</a:t>
            </a:r>
            <a:endParaRPr lang="en-US" baseline="0">
              <a:sym typeface="Wingdings" panose="05000000000000000000" pitchFamily="2" charset="2"/>
            </a:endParaRPr>
          </a:p>
          <a:p>
            <a:r>
              <a:rPr lang="en-US" baseline="0" err="1">
                <a:sym typeface="Wingdings" panose="05000000000000000000" pitchFamily="2" charset="2"/>
              </a:rPr>
              <a:t>Ontwerp</a:t>
            </a:r>
            <a:r>
              <a:rPr lang="en-US" baseline="0">
                <a:sym typeface="Wingdings" panose="05000000000000000000" pitchFamily="2" charset="2"/>
              </a:rPr>
              <a:t> </a:t>
            </a:r>
            <a:r>
              <a:rPr lang="en-US" baseline="0" err="1">
                <a:sym typeface="Wingdings" panose="05000000000000000000" pitchFamily="2" charset="2"/>
              </a:rPr>
              <a:t>een</a:t>
            </a:r>
            <a:r>
              <a:rPr lang="en-US" baseline="0">
                <a:sym typeface="Wingdings" panose="05000000000000000000" pitchFamily="2" charset="2"/>
              </a:rPr>
              <a:t> (micro)service zo </a:t>
            </a:r>
            <a:r>
              <a:rPr lang="en-US" baseline="0" err="1">
                <a:sym typeface="Wingdings" panose="05000000000000000000" pitchFamily="2" charset="2"/>
              </a:rPr>
              <a:t>generiek</a:t>
            </a:r>
            <a:r>
              <a:rPr lang="en-US" baseline="0">
                <a:sym typeface="Wingdings" panose="05000000000000000000" pitchFamily="2" charset="2"/>
              </a:rPr>
              <a:t> </a:t>
            </a:r>
            <a:r>
              <a:rPr lang="en-US" baseline="0" err="1">
                <a:sym typeface="Wingdings" panose="05000000000000000000" pitchFamily="2" charset="2"/>
              </a:rPr>
              <a:t>mogelijk</a:t>
            </a:r>
            <a:endParaRPr lang="en-US" baseline="0">
              <a:sym typeface="Wingdings" panose="05000000000000000000" pitchFamily="2" charset="2"/>
            </a:endParaRPr>
          </a:p>
          <a:p>
            <a:endParaRPr lang="en-US" baseline="0">
              <a:sym typeface="Wingdings" panose="05000000000000000000" pitchFamily="2" charset="2"/>
            </a:endParaRPr>
          </a:p>
          <a:p>
            <a:r>
              <a:rPr lang="en-US"/>
              <a:t>Losse solutions, om onafhankelijkheid</a:t>
            </a:r>
            <a:r>
              <a:rPr lang="en-US" baseline="0"/>
              <a:t> van services (extra) te waarborgen. Pas op met eigen framework-libraries. (</a:t>
            </a:r>
            <a:r>
              <a:rPr lang="en-US" baseline="0" err="1"/>
              <a:t>risico</a:t>
            </a:r>
            <a:r>
              <a:rPr lang="en-US" baseline="0"/>
              <a:t> op </a:t>
            </a:r>
            <a:r>
              <a:rPr lang="en-US" baseline="0" err="1"/>
              <a:t>vervlechting</a:t>
            </a:r>
            <a:r>
              <a:rPr lang="en-US" baseline="0"/>
              <a:t>)</a:t>
            </a:r>
          </a:p>
          <a:p>
            <a:endParaRPr lang="en-US" baseline="0"/>
          </a:p>
          <a:p>
            <a:r>
              <a:rPr lang="en-US" baseline="0" err="1"/>
              <a:t>Gemakkelijker</a:t>
            </a:r>
            <a:r>
              <a:rPr lang="en-US" baseline="0"/>
              <a:t> </a:t>
            </a:r>
            <a:r>
              <a:rPr lang="en-US" baseline="0" err="1"/>
              <a:t>testen</a:t>
            </a:r>
            <a:r>
              <a:rPr lang="en-US" baseline="0"/>
              <a:t> </a:t>
            </a:r>
            <a:r>
              <a:rPr lang="en-US" baseline="0" err="1"/>
              <a:t>a.g.v</a:t>
            </a:r>
            <a:r>
              <a:rPr lang="en-US" baseline="0"/>
              <a:t>. </a:t>
            </a:r>
            <a:r>
              <a:rPr lang="en-US" baseline="0" err="1"/>
              <a:t>beperkte</a:t>
            </a:r>
            <a:r>
              <a:rPr lang="en-US" baseline="0"/>
              <a:t>/</a:t>
            </a:r>
            <a:r>
              <a:rPr lang="en-US" baseline="0" err="1"/>
              <a:t>ge</a:t>
            </a:r>
            <a:r>
              <a:rPr lang="nl-NL" baseline="0" err="1"/>
              <a:t>ïsoleerde</a:t>
            </a:r>
            <a:r>
              <a:rPr lang="nl-NL" baseline="0"/>
              <a:t> functionaliteit, dus overzichtelijker en geen cross-</a:t>
            </a:r>
            <a:r>
              <a:rPr lang="nl-NL" baseline="0" err="1"/>
              <a:t>functionality</a:t>
            </a:r>
            <a:r>
              <a:rPr lang="nl-NL" baseline="0"/>
              <a:t> tests (die complex zijn)</a:t>
            </a:r>
            <a:endParaRPr lang="en-US" baseline="0"/>
          </a:p>
          <a:p>
            <a:endParaRPr lang="en-US" baseline="0"/>
          </a:p>
          <a:p>
            <a:endParaRPr lang="en-US" baseline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945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Handmatig deployen van </a:t>
            </a:r>
            <a:r>
              <a:rPr lang="en-US" err="1"/>
              <a:t>tientallen</a:t>
            </a:r>
            <a:r>
              <a:rPr lang="en-US"/>
              <a:t>/</a:t>
            </a:r>
            <a:r>
              <a:rPr lang="en-US" err="1"/>
              <a:t>honderden</a:t>
            </a:r>
            <a:r>
              <a:rPr lang="en-US"/>
              <a:t>/</a:t>
            </a:r>
            <a:r>
              <a:rPr lang="en-US" err="1"/>
              <a:t>duizenden</a:t>
            </a:r>
            <a:r>
              <a:rPr lang="en-US" baseline="0"/>
              <a:t> </a:t>
            </a:r>
            <a:r>
              <a:rPr lang="en-US" baseline="0" err="1"/>
              <a:t>applicatie-instanties</a:t>
            </a:r>
            <a:r>
              <a:rPr lang="en-US" baseline="0"/>
              <a:t> is niet praktisch</a:t>
            </a:r>
          </a:p>
          <a:p>
            <a:endParaRPr lang="en-US" baseline="0"/>
          </a:p>
          <a:p>
            <a:r>
              <a:rPr lang="en-US" baseline="0"/>
              <a:t>TIP: Rolling updates </a:t>
            </a:r>
            <a:r>
              <a:rPr lang="en-US" baseline="0" err="1"/>
              <a:t>verhogen</a:t>
            </a:r>
            <a:r>
              <a:rPr lang="en-US" baseline="0"/>
              <a:t> de e2e-beschikbaarheid van de applicatie</a:t>
            </a:r>
          </a:p>
          <a:p>
            <a:endParaRPr lang="en-US" baseline="0"/>
          </a:p>
          <a:p>
            <a:r>
              <a:rPr lang="nl-NL"/>
              <a:t>Zorg ervoor dat een unieke deployment te herleiden is naar een </a:t>
            </a:r>
            <a:r>
              <a:rPr lang="nl-NL" err="1"/>
              <a:t>work</a:t>
            </a:r>
            <a:r>
              <a:rPr lang="nl-NL" baseline="0"/>
              <a:t> item/</a:t>
            </a:r>
            <a:r>
              <a:rPr lang="nl-NL" baseline="0" err="1"/>
              <a:t>checkin</a:t>
            </a:r>
            <a:r>
              <a:rPr lang="nl-NL" baseline="0"/>
              <a:t> (</a:t>
            </a:r>
            <a:r>
              <a:rPr lang="nl-NL" baseline="0" err="1"/>
              <a:t>commit</a:t>
            </a:r>
            <a:r>
              <a:rPr lang="nl-NL" baseline="0"/>
              <a:t>)/</a:t>
            </a:r>
            <a:r>
              <a:rPr lang="nl-NL" baseline="0" err="1"/>
              <a:t>build</a:t>
            </a:r>
            <a:r>
              <a:rPr lang="nl-NL" baseline="0"/>
              <a:t>-referentie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27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Gestippelde</a:t>
            </a:r>
            <a:r>
              <a:rPr lang="en-US" dirty="0"/>
              <a:t> </a:t>
            </a:r>
            <a:r>
              <a:rPr lang="en-US" dirty="0" err="1"/>
              <a:t>lijnen</a:t>
            </a:r>
            <a:r>
              <a:rPr lang="en-US" dirty="0"/>
              <a:t>: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containers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794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2 augustus 2019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/>
              <a:t>Johannes Sim &amp; Renzo </a:t>
            </a:r>
            <a:r>
              <a:rPr lang="nl-NL" err="1"/>
              <a:t>veldkamp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2 augustus 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2 augustus 2019</a:t>
            </a:fld>
            <a:r>
              <a:rPr lang="en-US"/>
              <a:t> </a:t>
            </a:r>
            <a:endParaRPr lang="nl-NL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Microservices</a:t>
            </a:r>
            <a:r>
              <a:rPr lang="en-US"/>
              <a:t> 102</a:t>
            </a:r>
            <a:endParaRPr lang="nl-NL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2 augustus 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/>
              <a:t>Johannes Sim &amp;</a:t>
            </a:r>
          </a:p>
          <a:p>
            <a:r>
              <a:rPr lang="en-US"/>
              <a:t>Renzo </a:t>
            </a:r>
            <a:r>
              <a:rPr lang="en-US" err="1"/>
              <a:t>veldkamp</a:t>
            </a:r>
            <a:endParaRPr lang="nl-NL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/>
              <a:t>topics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err="1"/>
              <a:t>Recap</a:t>
            </a:r>
            <a:r>
              <a:rPr lang="nl-NL" dirty="0"/>
              <a:t> 101</a:t>
            </a:r>
          </a:p>
          <a:p>
            <a:pPr>
              <a:spcAft>
                <a:spcPts val="600"/>
              </a:spcAft>
            </a:pPr>
            <a:r>
              <a:rPr lang="en-US" dirty="0"/>
              <a:t>Consequences for:</a:t>
            </a:r>
          </a:p>
          <a:p>
            <a:pPr marL="541020" lvl="1">
              <a:spcAft>
                <a:spcPts val="600"/>
              </a:spcAft>
            </a:pPr>
            <a:r>
              <a:rPr lang="en-US" dirty="0"/>
              <a:t>build</a:t>
            </a:r>
          </a:p>
          <a:p>
            <a:pPr marL="541020" lvl="1">
              <a:spcAft>
                <a:spcPts val="600"/>
              </a:spcAft>
            </a:pPr>
            <a:r>
              <a:rPr lang="en-US" dirty="0"/>
              <a:t>deployment</a:t>
            </a:r>
          </a:p>
          <a:p>
            <a:pPr marL="541020" lvl="1">
              <a:spcAft>
                <a:spcPts val="600"/>
              </a:spcAft>
            </a:pPr>
            <a:r>
              <a:rPr lang="en-US" dirty="0"/>
              <a:t>maintenance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An example: the monkey cage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Questions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</a:t>
            </a:r>
            <a:r>
              <a:rPr lang="nl-NL" err="1">
                <a:solidFill>
                  <a:srgbClr val="009036"/>
                </a:solidFill>
              </a:rPr>
              <a:t>veldkamp</a:t>
            </a:r>
            <a:endParaRPr lang="nl-NL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troomdiagram: Proces 40"/>
          <p:cNvSpPr/>
          <p:nvPr/>
        </p:nvSpPr>
        <p:spPr>
          <a:xfrm>
            <a:off x="773927" y="2189480"/>
            <a:ext cx="1291908" cy="72473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invoicing</a:t>
            </a:r>
            <a:endParaRPr lang="nl-NL"/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invoicing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467411"/>
          </a:xfrm>
        </p:spPr>
        <p:txBody>
          <a:bodyPr/>
          <a:lstStyle/>
          <a:p>
            <a:r>
              <a:rPr lang="en-US"/>
              <a:t>Recap 101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C42B15C-624E-4350-B377-5A5C047BADFC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5111"/>
            <a:ext cx="1291908" cy="729107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3" name="Rechthoek 32"/>
          <p:cNvSpPr/>
          <p:nvPr/>
        </p:nvSpPr>
        <p:spPr>
          <a:xfrm>
            <a:off x="145288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customer info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2680869" y="1710868"/>
            <a:ext cx="1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procurement</a:t>
            </a:r>
            <a:endParaRPr lang="nl-NL"/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logistics</a:t>
            </a:r>
            <a:endParaRPr lang="nl-NL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43" name="Rechthoek 42"/>
          <p:cNvSpPr/>
          <p:nvPr/>
        </p:nvSpPr>
        <p:spPr>
          <a:xfrm>
            <a:off x="772160" y="3676218"/>
            <a:ext cx="129367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customer info</a:t>
            </a:r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47" name="Rechthoek 46"/>
          <p:cNvSpPr/>
          <p:nvPr/>
        </p:nvSpPr>
        <p:spPr>
          <a:xfrm>
            <a:off x="2746101" y="2392007"/>
            <a:ext cx="128742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1413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procurement</a:t>
            </a:r>
            <a:endParaRPr lang="nl-NL"/>
          </a:p>
          <a:p>
            <a:endParaRPr lang="nl-NL"/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logistics</a:t>
            </a:r>
            <a:endParaRPr lang="nl-NL"/>
          </a:p>
        </p:txBody>
      </p:sp>
      <p:cxnSp>
        <p:nvCxnSpPr>
          <p:cNvPr id="58" name="Rechte verbindingslijn met pijl 57"/>
          <p:cNvCxnSpPr>
            <a:stCxn id="41" idx="3"/>
            <a:endCxn id="49" idx="1"/>
          </p:cNvCxnSpPr>
          <p:nvPr/>
        </p:nvCxnSpPr>
        <p:spPr>
          <a:xfrm>
            <a:off x="2065835" y="2551849"/>
            <a:ext cx="1537947" cy="162081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1" idx="3"/>
            <a:endCxn id="53" idx="1"/>
          </p:cNvCxnSpPr>
          <p:nvPr/>
        </p:nvCxnSpPr>
        <p:spPr>
          <a:xfrm>
            <a:off x="2065835" y="2551849"/>
            <a:ext cx="4762500" cy="75433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5" idx="3"/>
            <a:endCxn id="53" idx="1"/>
          </p:cNvCxnSpPr>
          <p:nvPr/>
        </p:nvCxnSpPr>
        <p:spPr>
          <a:xfrm>
            <a:off x="4033656" y="1273639"/>
            <a:ext cx="2794679" cy="203254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49" idx="3"/>
            <a:endCxn id="53" idx="1"/>
          </p:cNvCxnSpPr>
          <p:nvPr/>
        </p:nvCxnSpPr>
        <p:spPr>
          <a:xfrm flipV="1">
            <a:off x="4895690" y="3306179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1" idx="3"/>
            <a:endCxn id="45" idx="1"/>
          </p:cNvCxnSpPr>
          <p:nvPr/>
        </p:nvCxnSpPr>
        <p:spPr>
          <a:xfrm flipV="1">
            <a:off x="2065835" y="1273639"/>
            <a:ext cx="675913" cy="127821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67"/>
          <p:cNvCxnSpPr>
            <a:stCxn id="41" idx="3"/>
            <a:endCxn id="8" idx="2"/>
          </p:cNvCxnSpPr>
          <p:nvPr/>
        </p:nvCxnSpPr>
        <p:spPr>
          <a:xfrm flipV="1">
            <a:off x="2065835" y="1571110"/>
            <a:ext cx="5336342" cy="98073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2319906">
            <a:off x="5996174" y="998827"/>
            <a:ext cx="3213558" cy="64272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Client-application</a:t>
            </a:r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59" name="Rechte verbindingslijn met pijl 67"/>
          <p:cNvCxnSpPr>
            <a:stCxn id="45" idx="3"/>
            <a:endCxn id="8" idx="2"/>
          </p:cNvCxnSpPr>
          <p:nvPr/>
        </p:nvCxnSpPr>
        <p:spPr>
          <a:xfrm>
            <a:off x="4033656" y="1273639"/>
            <a:ext cx="3368521" cy="29747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7"/>
          <p:cNvCxnSpPr>
            <a:stCxn id="49" idx="3"/>
            <a:endCxn id="8" idx="2"/>
          </p:cNvCxnSpPr>
          <p:nvPr/>
        </p:nvCxnSpPr>
        <p:spPr>
          <a:xfrm flipV="1">
            <a:off x="4895690" y="1571110"/>
            <a:ext cx="2506487" cy="260155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7"/>
          <p:cNvCxnSpPr>
            <a:stCxn id="53" idx="0"/>
            <a:endCxn id="8" idx="2"/>
          </p:cNvCxnSpPr>
          <p:nvPr/>
        </p:nvCxnSpPr>
        <p:spPr>
          <a:xfrm flipH="1" flipV="1">
            <a:off x="7402177" y="1571110"/>
            <a:ext cx="72112" cy="137221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83" name="Smiley Face 82"/>
          <p:cNvSpPr/>
          <p:nvPr/>
        </p:nvSpPr>
        <p:spPr>
          <a:xfrm>
            <a:off x="7892535" y="283468"/>
            <a:ext cx="792480" cy="74676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40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34" grpId="0" animBg="1"/>
      <p:bldP spid="35" grpId="0" animBg="1"/>
      <p:bldP spid="36" grpId="0" animBg="1"/>
      <p:bldP spid="39" grpId="0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err="1"/>
              <a:t>Consequences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build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/>
              <a:t>API-management</a:t>
            </a:r>
          </a:p>
          <a:p>
            <a:pPr>
              <a:spcAft>
                <a:spcPts val="600"/>
              </a:spcAft>
            </a:pPr>
            <a:r>
              <a:rPr lang="nl-NL"/>
              <a:t>(Technical) design</a:t>
            </a:r>
          </a:p>
          <a:p>
            <a:pPr>
              <a:spcAft>
                <a:spcPts val="600"/>
              </a:spcAft>
            </a:pPr>
            <a:r>
              <a:rPr lang="nl-NL"/>
              <a:t>Source control</a:t>
            </a:r>
          </a:p>
          <a:p>
            <a:pPr>
              <a:spcAft>
                <a:spcPts val="600"/>
              </a:spcAft>
            </a:pPr>
            <a:r>
              <a:rPr lang="en-US"/>
              <a:t>Less code per service:</a:t>
            </a:r>
          </a:p>
          <a:p>
            <a:pPr lvl="1">
              <a:spcAft>
                <a:spcPts val="600"/>
              </a:spcAft>
            </a:pPr>
            <a:r>
              <a:rPr lang="en-US"/>
              <a:t>Easier to comprehend</a:t>
            </a:r>
          </a:p>
          <a:p>
            <a:pPr lvl="1">
              <a:spcAft>
                <a:spcPts val="600"/>
              </a:spcAft>
            </a:pPr>
            <a:r>
              <a:rPr lang="en-US"/>
              <a:t>Easier to read</a:t>
            </a:r>
          </a:p>
          <a:p>
            <a:pPr lvl="1">
              <a:spcAft>
                <a:spcPts val="600"/>
              </a:spcAft>
            </a:pPr>
            <a:r>
              <a:rPr lang="en-US"/>
              <a:t>Easier to test</a:t>
            </a:r>
          </a:p>
          <a:p>
            <a:pPr lvl="1">
              <a:spcAft>
                <a:spcPts val="600"/>
              </a:spcAft>
            </a:pPr>
            <a:r>
              <a:rPr lang="en-US"/>
              <a:t>Easier to maintain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C9CBE32-DCA6-48E5-A467-8D4549A09931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</p:spTree>
    <p:extLst>
      <p:ext uri="{BB962C8B-B14F-4D97-AF65-F5344CB8AC3E}">
        <p14:creationId xmlns:p14="http://schemas.microsoft.com/office/powerpoint/2010/main" val="120793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err="1"/>
              <a:t>Consequences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deployment</a:t>
            </a:r>
            <a:br>
              <a:rPr lang="nl-NL"/>
            </a:b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err="1"/>
              <a:t>Automated</a:t>
            </a:r>
            <a:r>
              <a:rPr lang="nl-NL"/>
              <a:t> </a:t>
            </a:r>
            <a:r>
              <a:rPr lang="nl-NL" err="1"/>
              <a:t>deployment</a:t>
            </a:r>
            <a:r>
              <a:rPr lang="nl-NL"/>
              <a:t> </a:t>
            </a:r>
            <a:r>
              <a:rPr lang="nl-NL">
                <a:sym typeface="Wingdings" panose="05000000000000000000" pitchFamily="2" charset="2"/>
              </a:rPr>
              <a:t> </a:t>
            </a:r>
            <a:r>
              <a:rPr lang="nl-NL"/>
              <a:t>CI/CD!</a:t>
            </a:r>
          </a:p>
          <a:p>
            <a:pPr>
              <a:spcAft>
                <a:spcPts val="600"/>
              </a:spcAft>
            </a:pPr>
            <a:r>
              <a:rPr lang="nl-NL"/>
              <a:t>‘Rolling updates’</a:t>
            </a:r>
          </a:p>
          <a:p>
            <a:pPr>
              <a:spcAft>
                <a:spcPts val="600"/>
              </a:spcAft>
            </a:pPr>
            <a:r>
              <a:rPr lang="nl-NL" err="1"/>
              <a:t>Traceability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3A2B0FBA-51B9-435A-843F-7AC2A474B4B8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85"/>
          <a:stretch/>
        </p:blipFill>
        <p:spPr>
          <a:xfrm>
            <a:off x="826265" y="3125997"/>
            <a:ext cx="5328396" cy="243803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20" y="2436331"/>
            <a:ext cx="3057267" cy="5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9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err="1"/>
              <a:t>Consequences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maintenance</a:t>
            </a:r>
            <a:br>
              <a:rPr lang="nl-NL"/>
            </a:br>
            <a:br>
              <a:rPr lang="nl-NL"/>
            </a:b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M</a:t>
            </a:r>
            <a:r>
              <a:rPr lang="nl-NL" err="1"/>
              <a:t>onitoring</a:t>
            </a:r>
            <a:endParaRPr lang="nl-NL"/>
          </a:p>
          <a:p>
            <a:pPr>
              <a:spcAft>
                <a:spcPts val="600"/>
              </a:spcAft>
            </a:pPr>
            <a:r>
              <a:rPr lang="nl-NL" err="1"/>
              <a:t>Logging</a:t>
            </a:r>
            <a:endParaRPr lang="nl-NL"/>
          </a:p>
          <a:p>
            <a:pPr>
              <a:spcAft>
                <a:spcPts val="600"/>
              </a:spcAft>
            </a:pPr>
            <a:r>
              <a:rPr lang="nl-NL" err="1"/>
              <a:t>Investigating</a:t>
            </a:r>
            <a:r>
              <a:rPr lang="nl-NL"/>
              <a:t> bugs</a:t>
            </a:r>
          </a:p>
          <a:p>
            <a:pPr>
              <a:spcAft>
                <a:spcPts val="600"/>
              </a:spcAft>
            </a:pPr>
            <a:r>
              <a:rPr lang="nl-NL" err="1"/>
              <a:t>Capacity</a:t>
            </a:r>
            <a:r>
              <a:rPr lang="nl-NL"/>
              <a:t> management</a:t>
            </a:r>
          </a:p>
          <a:p>
            <a:pPr>
              <a:spcAft>
                <a:spcPts val="600"/>
              </a:spcAft>
            </a:pPr>
            <a:r>
              <a:rPr lang="nl-NL"/>
              <a:t>Extra component </a:t>
            </a:r>
            <a:r>
              <a:rPr lang="nl-NL" err="1"/>
              <a:t>to</a:t>
            </a:r>
            <a:r>
              <a:rPr lang="nl-NL"/>
              <a:t> manage (</a:t>
            </a:r>
            <a:r>
              <a:rPr lang="nl-NL" err="1"/>
              <a:t>the</a:t>
            </a:r>
            <a:r>
              <a:rPr lang="nl-NL"/>
              <a:t> bus)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B2AEA59B-01EB-45FF-9C78-C234F8428C87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</p:spTree>
    <p:extLst>
      <p:ext uri="{BB962C8B-B14F-4D97-AF65-F5344CB8AC3E}">
        <p14:creationId xmlns:p14="http://schemas.microsoft.com/office/powerpoint/2010/main" val="108035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6"/>
            <a:ext cx="8163164" cy="65004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l-NL" dirty="0">
                <a:latin typeface="Arial"/>
                <a:cs typeface="Arial"/>
              </a:rPr>
              <a:t>An </a:t>
            </a:r>
            <a:r>
              <a:rPr lang="nl-NL" dirty="0" err="1">
                <a:latin typeface="Arial"/>
                <a:cs typeface="Arial"/>
              </a:rPr>
              <a:t>Example</a:t>
            </a:r>
            <a:r>
              <a:rPr lang="nl-NL" dirty="0">
                <a:latin typeface="Arial"/>
                <a:cs typeface="Arial"/>
              </a:rPr>
              <a:t>: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monkey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cage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B2AEA59B-01EB-45FF-9C78-C234F8428C87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  <p:pic>
        <p:nvPicPr>
          <p:cNvPr id="8" name="Picture 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9179EA2-2DFC-41FC-9131-F04D0F3C6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9386" y="1236713"/>
            <a:ext cx="1524000" cy="152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751054-7F96-4574-A528-2F48B4422FB5}"/>
              </a:ext>
            </a:extLst>
          </p:cNvPr>
          <p:cNvSpPr/>
          <p:nvPr/>
        </p:nvSpPr>
        <p:spPr>
          <a:xfrm>
            <a:off x="350203" y="3116962"/>
            <a:ext cx="1200301" cy="100073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A105F9DD-C895-47CB-8C40-85A5A2845856}"/>
              </a:ext>
            </a:extLst>
          </p:cNvPr>
          <p:cNvSpPr/>
          <p:nvPr/>
        </p:nvSpPr>
        <p:spPr>
          <a:xfrm>
            <a:off x="617538" y="1993541"/>
            <a:ext cx="792480" cy="74676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461F4D-0315-47EA-B8A8-CE1F77579090}"/>
              </a:ext>
            </a:extLst>
          </p:cNvPr>
          <p:cNvSpPr/>
          <p:nvPr/>
        </p:nvSpPr>
        <p:spPr>
          <a:xfrm>
            <a:off x="2728603" y="3080617"/>
            <a:ext cx="1089121" cy="107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br>
              <a:rPr lang="en-US" dirty="0"/>
            </a:br>
            <a:r>
              <a:rPr lang="en-US" dirty="0"/>
              <a:t>(REST)</a:t>
            </a:r>
            <a:endParaRPr lang="nl-NL" dirty="0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50CEEE38-2878-46CF-A8B9-913D9D934EC9}"/>
              </a:ext>
            </a:extLst>
          </p:cNvPr>
          <p:cNvSpPr/>
          <p:nvPr/>
        </p:nvSpPr>
        <p:spPr>
          <a:xfrm>
            <a:off x="1639957" y="3440938"/>
            <a:ext cx="974034" cy="365125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287AC-B07F-4C1E-B3EA-EB1EED30EC09}"/>
              </a:ext>
            </a:extLst>
          </p:cNvPr>
          <p:cNvSpPr/>
          <p:nvPr/>
        </p:nvSpPr>
        <p:spPr>
          <a:xfrm>
            <a:off x="4699120" y="1738834"/>
            <a:ext cx="1439902" cy="3756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  <a:br>
              <a:rPr lang="en-US" dirty="0"/>
            </a:br>
            <a:r>
              <a:rPr lang="en-US" dirty="0"/>
              <a:t>(RabbitMQ)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0C5C7F-F69A-4842-8B3F-ED54E6F2F49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3817724" y="3617329"/>
            <a:ext cx="8813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B745DFA-9BC2-4160-A3FC-7BC2BCA8D46F}"/>
              </a:ext>
            </a:extLst>
          </p:cNvPr>
          <p:cNvSpPr/>
          <p:nvPr/>
        </p:nvSpPr>
        <p:spPr>
          <a:xfrm>
            <a:off x="7106826" y="3080617"/>
            <a:ext cx="1089121" cy="107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ApenHok</a:t>
            </a:r>
            <a:endParaRPr lang="nl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9C45F2-4B87-4BA6-B517-6DF45D9E7EE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139022" y="3617329"/>
            <a:ext cx="9678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7F20CB-9BD2-42A8-9B6E-39DC1F92534C}"/>
              </a:ext>
            </a:extLst>
          </p:cNvPr>
          <p:cNvSpPr txBox="1"/>
          <p:nvPr/>
        </p:nvSpPr>
        <p:spPr>
          <a:xfrm>
            <a:off x="1858617" y="308061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nl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41205C-D916-4413-972F-777595639925}"/>
              </a:ext>
            </a:extLst>
          </p:cNvPr>
          <p:cNvSpPr txBox="1"/>
          <p:nvPr/>
        </p:nvSpPr>
        <p:spPr>
          <a:xfrm>
            <a:off x="3987169" y="3265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</a:t>
            </a:r>
            <a:endParaRPr lang="nl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E7957-BCE2-4B48-8508-BEF9260E1167}"/>
              </a:ext>
            </a:extLst>
          </p:cNvPr>
          <p:cNvSpPr txBox="1"/>
          <p:nvPr/>
        </p:nvSpPr>
        <p:spPr>
          <a:xfrm>
            <a:off x="6349143" y="32562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</a:t>
            </a:r>
            <a:endParaRPr lang="nl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B80D87-4205-4B00-BB80-2C806A2D5460}"/>
              </a:ext>
            </a:extLst>
          </p:cNvPr>
          <p:cNvSpPr/>
          <p:nvPr/>
        </p:nvSpPr>
        <p:spPr>
          <a:xfrm>
            <a:off x="2613991" y="2951922"/>
            <a:ext cx="1334765" cy="133184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A813C0-2E1D-43F3-9C14-CF48C7906E59}"/>
              </a:ext>
            </a:extLst>
          </p:cNvPr>
          <p:cNvSpPr/>
          <p:nvPr/>
        </p:nvSpPr>
        <p:spPr>
          <a:xfrm>
            <a:off x="6967047" y="2968693"/>
            <a:ext cx="1334765" cy="133184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8BF55-897D-4CD8-A174-CE9678F428A3}"/>
              </a:ext>
            </a:extLst>
          </p:cNvPr>
          <p:cNvSpPr/>
          <p:nvPr/>
        </p:nvSpPr>
        <p:spPr>
          <a:xfrm>
            <a:off x="4572000" y="1603062"/>
            <a:ext cx="1671278" cy="39926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56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err="1"/>
              <a:t>Questions</a:t>
            </a:r>
            <a:r>
              <a:rPr lang="nl-NL"/>
              <a:t>?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B54-89D2-4D0B-81B9-EBE704C6250E}" type="datetime4">
              <a:rPr lang="nl-NL" smtClean="0"/>
              <a:t>2 augustus 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Sim &amp;</a:t>
            </a:r>
          </a:p>
          <a:p>
            <a:r>
              <a:rPr lang="en-US"/>
              <a:t>Renzo </a:t>
            </a:r>
            <a:r>
              <a:rPr lang="en-US" err="1"/>
              <a:t>veldkamp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5F035-B069-4F0E-ADC8-454931FDE34D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E0A3E1F-B2EC-4B36-9F71-3169FFDE4AE0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On-screen Show (4:3)</PresentationFormat>
  <Paragraphs>122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Kantoorthema</vt:lpstr>
      <vt:lpstr>Microservices 102</vt:lpstr>
      <vt:lpstr>topics</vt:lpstr>
      <vt:lpstr>Recap 101</vt:lpstr>
      <vt:lpstr>Consequences for build</vt:lpstr>
      <vt:lpstr>Consequences for deployment </vt:lpstr>
      <vt:lpstr>Consequences for maintenance  </vt:lpstr>
      <vt:lpstr>An Example: the monkey cage</vt:lpstr>
      <vt:lpstr>Questions?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8</cp:revision>
  <dcterms:created xsi:type="dcterms:W3CDTF">2013-07-23T12:22:34Z</dcterms:created>
  <dcterms:modified xsi:type="dcterms:W3CDTF">2019-08-02T14:46:29Z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renzo.veldkamp@centric.eu</vt:lpwstr>
  </property>
  <property fmtid="{D5CDD505-2E9C-101B-9397-08002B2CF9AE}" pid="6" name="MSIP_Label_ce5dff0f-8f2b-4675-8791-acbc2e5505d9_SetDate">
    <vt:lpwstr>2018-10-17T17:34:27.9686519Z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