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9" r:id="rId6"/>
    <p:sldId id="272" r:id="rId7"/>
    <p:sldId id="278" r:id="rId8"/>
    <p:sldId id="282" r:id="rId9"/>
    <p:sldId id="280" r:id="rId10"/>
    <p:sldId id="277" r:id="rId11"/>
    <p:sldId id="264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71" autoAdjust="0"/>
  </p:normalViewPr>
  <p:slideViewPr>
    <p:cSldViewPr snapToGrid="0">
      <p:cViewPr varScale="1">
        <p:scale>
          <a:sx n="55" d="100"/>
          <a:sy n="55" d="100"/>
        </p:scale>
        <p:origin x="2242" y="38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8/2/2019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79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Wanneer</a:t>
            </a:r>
            <a:r>
              <a:rPr lang="en-US" baseline="0" dirty="0"/>
              <a:t> </a:t>
            </a:r>
            <a:r>
              <a:rPr lang="en-US" baseline="0" dirty="0" err="1"/>
              <a:t>wel</a:t>
            </a:r>
            <a:r>
              <a:rPr lang="en-US" baseline="0" dirty="0"/>
              <a:t>/</a:t>
            </a:r>
            <a:r>
              <a:rPr lang="en-US" baseline="0" dirty="0" err="1"/>
              <a:t>niet</a:t>
            </a:r>
            <a:r>
              <a:rPr lang="en-US" baseline="0" dirty="0"/>
              <a:t> microservices: </a:t>
            </a:r>
            <a:r>
              <a:rPr lang="en-US" baseline="0" dirty="0" err="1"/>
              <a:t>zie</a:t>
            </a:r>
            <a:r>
              <a:rPr lang="en-US" baseline="0"/>
              <a:t> https://dwmkerr.com/the-death-of-microservice-madness-in-2018/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>
                <a:sym typeface="Wingdings" panose="05000000000000000000" pitchFamily="2" charset="2"/>
              </a:rPr>
              <a:t>bouw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libraries/</a:t>
            </a:r>
            <a:r>
              <a:rPr lang="en-US" dirty="0" err="1"/>
              <a:t>projecten</a:t>
            </a:r>
            <a:r>
              <a:rPr lang="en-US" dirty="0"/>
              <a:t>/solutions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hoe </a:t>
            </a:r>
            <a:r>
              <a:rPr lang="en-US" dirty="0" err="1"/>
              <a:t>uniformiteit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borgen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technologiekeuze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endParaRPr lang="en-US" dirty="0"/>
          </a:p>
          <a:p>
            <a:r>
              <a:rPr lang="en-US" baseline="0" dirty="0">
                <a:sym typeface="Wingdings" panose="05000000000000000000" pitchFamily="2" charset="2"/>
              </a:rPr>
              <a:t>deployment: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1 (</a:t>
            </a:r>
            <a:r>
              <a:rPr lang="en-US" dirty="0" err="1"/>
              <a:t>monolithische</a:t>
            </a:r>
            <a:r>
              <a:rPr lang="en-US" dirty="0"/>
              <a:t>) maar </a:t>
            </a:r>
            <a:r>
              <a:rPr lang="en-US" dirty="0" err="1"/>
              <a:t>tig</a:t>
            </a:r>
            <a:r>
              <a:rPr lang="en-US" dirty="0"/>
              <a:t> </a:t>
            </a:r>
            <a:r>
              <a:rPr lang="en-US" dirty="0" err="1"/>
              <a:t>applicaties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configuratiewerk</a:t>
            </a:r>
            <a:endParaRPr lang="en-US" dirty="0"/>
          </a:p>
          <a:p>
            <a:r>
              <a:rPr lang="en-US" baseline="0" dirty="0" err="1">
                <a:sym typeface="Wingdings" panose="05000000000000000000" pitchFamily="2" charset="2"/>
              </a:rPr>
              <a:t>beheer</a:t>
            </a:r>
            <a:r>
              <a:rPr lang="en-US" baseline="0" dirty="0">
                <a:sym typeface="Wingdings" panose="05000000000000000000" pitchFamily="2" charset="2"/>
              </a:rPr>
              <a:t>:</a:t>
            </a:r>
          </a:p>
          <a:p>
            <a:pPr lvl="2">
              <a:spcAft>
                <a:spcPts val="600"/>
              </a:spcAft>
            </a:pPr>
            <a:r>
              <a:rPr lang="en-US" dirty="0" err="1"/>
              <a:t>incidentenonderzoek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 err="1"/>
              <a:t>bewaking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logfile-</a:t>
            </a:r>
            <a:r>
              <a:rPr lang="en-US" dirty="0" err="1"/>
              <a:t>analyse</a:t>
            </a:r>
            <a:endParaRPr lang="en-US" dirty="0"/>
          </a:p>
          <a:p>
            <a:pPr lvl="2">
              <a:spcAft>
                <a:spcPts val="600"/>
              </a:spcAft>
            </a:pPr>
            <a:r>
              <a:rPr lang="en-US" dirty="0"/>
              <a:t>capacity management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bus (extra component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beheren</a:t>
            </a:r>
            <a:r>
              <a:rPr lang="en-US" dirty="0"/>
              <a:t>)</a:t>
            </a:r>
          </a:p>
          <a:p>
            <a:endParaRPr lang="nl-NL" baseline="0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79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Veel ‘losse</a:t>
            </a:r>
            <a:r>
              <a:rPr lang="en-US" baseline="0" dirty="0"/>
              <a:t> stukjes applicatie’</a:t>
            </a:r>
            <a:r>
              <a:rPr lang="nl-NL" baseline="0" dirty="0"/>
              <a:t> </a:t>
            </a:r>
            <a:r>
              <a:rPr lang="nl-NL" baseline="0" dirty="0">
                <a:sym typeface="Wingdings" panose="05000000000000000000" pitchFamily="2" charset="2"/>
              </a:rPr>
              <a:t> pijn verschuift van bouw naar deployment en beheer</a:t>
            </a:r>
          </a:p>
          <a:p>
            <a:endParaRPr lang="nl-NL" baseline="0" dirty="0">
              <a:sym typeface="Wingdings" panose="05000000000000000000" pitchFamily="2" charset="2"/>
            </a:endParaRPr>
          </a:p>
          <a:p>
            <a:r>
              <a:rPr lang="en-US" dirty="0"/>
              <a:t>API-management </a:t>
            </a:r>
            <a:r>
              <a:rPr lang="en-US" dirty="0" err="1"/>
              <a:t>bijv</a:t>
            </a:r>
            <a:r>
              <a:rPr lang="en-US" dirty="0"/>
              <a:t>. </a:t>
            </a:r>
            <a:r>
              <a:rPr lang="en-US" dirty="0" err="1"/>
              <a:t>obv</a:t>
            </a:r>
            <a:r>
              <a:rPr lang="en-US" dirty="0"/>
              <a:t> NuGet-</a:t>
            </a:r>
            <a:r>
              <a:rPr lang="en-US" baseline="0" dirty="0"/>
              <a:t> of NPM</a:t>
            </a:r>
            <a:r>
              <a:rPr lang="en-US" dirty="0"/>
              <a:t>-packages</a:t>
            </a:r>
          </a:p>
          <a:p>
            <a:endParaRPr lang="en-US" dirty="0"/>
          </a:p>
          <a:p>
            <a:r>
              <a:rPr lang="en-US" dirty="0"/>
              <a:t>Latency </a:t>
            </a:r>
            <a:r>
              <a:rPr lang="en-US" dirty="0" err="1"/>
              <a:t>a.g.v</a:t>
            </a:r>
            <a:r>
              <a:rPr lang="en-US" dirty="0"/>
              <a:t>.</a:t>
            </a:r>
            <a:r>
              <a:rPr lang="en-US" baseline="0" dirty="0"/>
              <a:t> inter-service communicatie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748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Gestippelde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: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containers</a:t>
            </a:r>
          </a:p>
          <a:p>
            <a:r>
              <a:rPr lang="en-US" dirty="0"/>
              <a:t>Nu </a:t>
            </a: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apenhok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(</a:t>
            </a:r>
            <a:r>
              <a:rPr lang="en-US" dirty="0" err="1"/>
              <a:t>dankzij</a:t>
            </a:r>
            <a:r>
              <a:rPr lang="en-US" dirty="0"/>
              <a:t> </a:t>
            </a:r>
            <a:r>
              <a:rPr lang="en-US" dirty="0" err="1"/>
              <a:t>EasyNetQ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/>
              <a:t> listener-queues)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794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noStrike" dirty="0" err="1"/>
              <a:t>Schetsen</a:t>
            </a:r>
            <a:r>
              <a:rPr lang="en-US" strike="noStrike" dirty="0"/>
              <a:t> van de </a:t>
            </a:r>
            <a:r>
              <a:rPr lang="en-US" strike="noStrike" dirty="0" err="1"/>
              <a:t>eindsituatie</a:t>
            </a:r>
            <a:r>
              <a:rPr lang="en-US" strike="noStrike" dirty="0"/>
              <a:t> van </a:t>
            </a:r>
            <a:r>
              <a:rPr lang="en-US" strike="noStrike" dirty="0" err="1"/>
              <a:t>vanavond</a:t>
            </a:r>
            <a:r>
              <a:rPr lang="en-US" strike="noStrike" dirty="0"/>
              <a:t> (</a:t>
            </a:r>
            <a:r>
              <a:rPr lang="en-US" strike="noStrike" dirty="0" err="1"/>
              <a:t>functioneel</a:t>
            </a:r>
            <a:r>
              <a:rPr lang="en-US" strike="noStrike" dirty="0"/>
              <a:t>)</a:t>
            </a:r>
          </a:p>
          <a:p>
            <a:endParaRPr lang="en-US" strike="noStrike" dirty="0"/>
          </a:p>
          <a:p>
            <a:r>
              <a:rPr lang="en-US" strike="sngStrike" dirty="0" err="1"/>
              <a:t>Wijziging</a:t>
            </a:r>
            <a:r>
              <a:rPr lang="en-US" strike="sngStrike" dirty="0"/>
              <a:t> in </a:t>
            </a:r>
            <a:r>
              <a:rPr lang="en-US" strike="sngStrike" dirty="0" err="1"/>
              <a:t>Adv.REST</a:t>
            </a:r>
            <a:r>
              <a:rPr lang="en-US" strike="sngStrike" dirty="0"/>
              <a:t> (extra auto </a:t>
            </a:r>
            <a:r>
              <a:rPr lang="en-US" strike="sngStrike" dirty="0" err="1"/>
              <a:t>bovenaan</a:t>
            </a:r>
            <a:r>
              <a:rPr lang="en-US" strike="sngStrike" dirty="0"/>
              <a:t> </a:t>
            </a:r>
            <a:r>
              <a:rPr lang="en-US" strike="sngStrike" dirty="0" err="1"/>
              <a:t>lijst</a:t>
            </a:r>
            <a:r>
              <a:rPr lang="en-US" strike="sngStrike" dirty="0"/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 err="1"/>
              <a:t>checkin</a:t>
            </a:r>
            <a:r>
              <a:rPr lang="en-US" strike="sngStrike" dirty="0"/>
              <a:t> </a:t>
            </a:r>
            <a:r>
              <a:rPr lang="en-US" strike="sngStrike" dirty="0">
                <a:sym typeface="Wingdings" panose="05000000000000000000" pitchFamily="2" charset="2"/>
              </a:rPr>
              <a:t> builds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/>
              <a:t>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trike="sngStrike" dirty="0" err="1"/>
              <a:t>verificatie</a:t>
            </a:r>
            <a:endParaRPr lang="nl-NL" strike="sngStrike" dirty="0"/>
          </a:p>
          <a:p>
            <a:pPr marL="0" indent="0">
              <a:buFont typeface="Arial" panose="020B0604020202020204" pitchFamily="34" charset="0"/>
              <a:buNone/>
            </a:pPr>
            <a:endParaRPr lang="en-US" strike="sngStrik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trike="sngStrike" dirty="0"/>
              <a:t>L</a:t>
            </a:r>
            <a:r>
              <a:rPr lang="nl-NL" strike="sngStrike" dirty="0" err="1"/>
              <a:t>ogging</a:t>
            </a:r>
            <a:r>
              <a:rPr lang="nl-NL" strike="sngStrike" dirty="0"/>
              <a:t>: zoek het bijbehorende </a:t>
            </a:r>
            <a:r>
              <a:rPr lang="nl-NL" strike="sngStrike" dirty="0" err="1"/>
              <a:t>correlationId</a:t>
            </a:r>
            <a:r>
              <a:rPr lang="nl-NL" strike="sngStrike" dirty="0"/>
              <a:t> op.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914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Fowler </a:t>
            </a:r>
            <a:r>
              <a:rPr lang="en-US" dirty="0">
                <a:sym typeface="Wingdings" panose="05000000000000000000" pitchFamily="2" charset="2"/>
              </a:rPr>
              <a:t> blogs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e.d.</a:t>
            </a:r>
            <a:endParaRPr lang="en-US" dirty="0"/>
          </a:p>
          <a:p>
            <a:r>
              <a:rPr lang="en-US" dirty="0"/>
              <a:t>Sam Newman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boek</a:t>
            </a:r>
            <a:endParaRPr lang="en-US" dirty="0"/>
          </a:p>
          <a:p>
            <a:r>
              <a:rPr lang="en-US" dirty="0"/>
              <a:t>Spotify,</a:t>
            </a:r>
            <a:r>
              <a:rPr lang="en-US" baseline="0" dirty="0"/>
              <a:t> Netflix etc.</a:t>
            </a:r>
          </a:p>
          <a:p>
            <a:r>
              <a:rPr lang="en-US" baseline="0" dirty="0"/>
              <a:t>Autotelex!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653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Johannes Sim &amp; Renzo veldkamp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E2E37C-AA1E-43B2-B213-E688D587CE49}" type="datetime4">
              <a:rPr lang="nl-NL" smtClean="0"/>
              <a:t>2 augustus 2019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97C2-7262-427C-9F3E-B0D6D33F54E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B3A2-628B-479E-BF05-5959017C6A0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249B52C1-75DC-496B-AF3F-4978B95BB865}" type="datetime4">
              <a:rPr lang="nl-NL" smtClean="0"/>
              <a:pPr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 marL="0" algn="l" defTabSz="914400" rtl="0" eaLnBrk="1" latinLnBrk="0" hangingPunct="1">
              <a:defRPr lang="nl-NL" sz="900" b="1" kern="1200" cap="all" smtClean="0">
                <a:solidFill>
                  <a:srgbClr val="00903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nl-NL" dirty="0"/>
              <a:t>Johannes Sim &amp; Renzo </a:t>
            </a:r>
            <a:r>
              <a:rPr lang="nl-NL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B592-DB5E-43FC-B016-67E26C01643F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4904-3BB7-4874-AB8B-F31F00F8A078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2D5E-8E53-4D94-8479-CCF9387ED904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6D0B-AA25-481F-9FCE-BD155C5A6085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1819-B839-4C27-8B45-7170CEF46D62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13E7-29CA-4C1D-88BD-FA51696C19FE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9A9C-5452-4AF4-8D69-2209042ED2AB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9ABBC3E-A20C-4DEE-9D7A-437B797B148A}" type="datetime4">
              <a:rPr lang="nl-NL" smtClean="0"/>
              <a:t>2 augustus 2019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Johannes Sim &amp; Renzo 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23257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imasdecolores.blogspot.com/2013/01/ebooks-y-juegos-infantiles-para-tablets.html" TargetMode="External"/><Relationship Id="rId5" Type="http://schemas.openxmlformats.org/officeDocument/2006/relationships/image" Target="../media/image7.jpg"/><Relationship Id="rId10" Type="http://schemas.openxmlformats.org/officeDocument/2006/relationships/hyperlink" Target="http://tellmewhyfacts.com/2007/01/when-do-you-use-word-fish-and-fishes.html" TargetMode="External"/><Relationship Id="rId4" Type="http://schemas.openxmlformats.org/officeDocument/2006/relationships/hyperlink" Target="http://www.publicdomainpictures.net/view-image.php?image=9524&amp;picture=apor&amp;jazyk=SE" TargetMode="External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hyperlink" Target="https://www.martinfowler.com/microservices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www.nginx.com/blog/microservices-at-netflix-architectural-best-practices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samnewman.io/books/building_microservices/" TargetMode="External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103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09DAD-F941-4A15-ABB1-44FA32742BE9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1641659" cy="467568"/>
          </a:xfrm>
        </p:spPr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  <p:sp>
        <p:nvSpPr>
          <p:cNvPr id="7" name="Stroomdiagram: Voorbereiding 1"/>
          <p:cNvSpPr/>
          <p:nvPr/>
        </p:nvSpPr>
        <p:spPr>
          <a:xfrm>
            <a:off x="3879945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5"/>
          <p:cNvSpPr/>
          <p:nvPr/>
        </p:nvSpPr>
        <p:spPr>
          <a:xfrm>
            <a:off x="6554231" y="244941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Voorbereiding 6"/>
          <p:cNvSpPr/>
          <p:nvPr/>
        </p:nvSpPr>
        <p:spPr>
          <a:xfrm>
            <a:off x="5217088" y="2968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Stroomdiagram: Voorbereiding 7"/>
          <p:cNvSpPr/>
          <p:nvPr/>
        </p:nvSpPr>
        <p:spPr>
          <a:xfrm>
            <a:off x="6554231" y="347570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Voorbereiding 8"/>
          <p:cNvSpPr/>
          <p:nvPr/>
        </p:nvSpPr>
        <p:spPr>
          <a:xfrm>
            <a:off x="5217088" y="1952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Stroomdiagram: Voorbereiding 9"/>
          <p:cNvSpPr/>
          <p:nvPr/>
        </p:nvSpPr>
        <p:spPr>
          <a:xfrm>
            <a:off x="3879945" y="3465050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troomdiagram: Voorbereiding 11"/>
          <p:cNvSpPr/>
          <p:nvPr/>
        </p:nvSpPr>
        <p:spPr>
          <a:xfrm>
            <a:off x="5217088" y="3984067"/>
            <a:ext cx="1669143" cy="1016000"/>
          </a:xfrm>
          <a:prstGeom prst="flowChartPreparat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all" dirty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295518"/>
            <a:ext cx="8163164" cy="4848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 err="1"/>
              <a:t>Recap</a:t>
            </a:r>
            <a:r>
              <a:rPr lang="nl-NL" dirty="0"/>
              <a:t> 102</a:t>
            </a:r>
          </a:p>
          <a:p>
            <a:pPr>
              <a:spcAft>
                <a:spcPts val="600"/>
              </a:spcAft>
            </a:pPr>
            <a:r>
              <a:rPr lang="en-US" dirty="0"/>
              <a:t>Disadvantages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Our</a:t>
            </a:r>
            <a:r>
              <a:rPr lang="nl-NL" dirty="0"/>
              <a:t> goal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tonight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1A25AAE-37E5-4948-9A98-4D0CB3952B1C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22" y="1850495"/>
            <a:ext cx="2684815" cy="25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8A9E122-9573-4FC8-8D21-D284C172C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0" b="20681"/>
          <a:stretch/>
        </p:blipFill>
        <p:spPr>
          <a:xfrm>
            <a:off x="2987990" y="3429000"/>
            <a:ext cx="5913368" cy="2091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102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7538" y="1409495"/>
            <a:ext cx="8163164" cy="45308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Consequences for: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build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deployment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maintenance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0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disadvantages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sz="2400" i="1" dirty="0"/>
              <a:t>The </a:t>
            </a:r>
            <a:r>
              <a:rPr lang="nl-NL" sz="2400" dirty="0"/>
              <a:t>no 1: </a:t>
            </a:r>
            <a:r>
              <a:rPr lang="nl-NL" sz="2400" b="1" dirty="0"/>
              <a:t>API-management</a:t>
            </a:r>
            <a:endParaRPr lang="nl-NL" sz="2800" b="1" dirty="0"/>
          </a:p>
          <a:p>
            <a:pPr>
              <a:spcAft>
                <a:spcPts val="600"/>
              </a:spcAft>
            </a:pPr>
            <a:r>
              <a:rPr lang="nl-NL" dirty="0"/>
              <a:t>The </a:t>
            </a:r>
            <a:r>
              <a:rPr lang="nl-NL" dirty="0" err="1"/>
              <a:t>role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architect is more important</a:t>
            </a:r>
          </a:p>
          <a:p>
            <a:pPr>
              <a:spcAft>
                <a:spcPts val="600"/>
              </a:spcAft>
            </a:pPr>
            <a:r>
              <a:rPr lang="nl-NL" dirty="0"/>
              <a:t>More deployments</a:t>
            </a:r>
          </a:p>
          <a:p>
            <a:pPr>
              <a:spcAft>
                <a:spcPts val="600"/>
              </a:spcAft>
            </a:pPr>
            <a:r>
              <a:rPr lang="nl-NL" dirty="0"/>
              <a:t>Harder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maintain</a:t>
            </a:r>
            <a:r>
              <a:rPr lang="nl-NL" dirty="0"/>
              <a:t>: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more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scattered</a:t>
            </a:r>
            <a:r>
              <a:rPr lang="nl-NL" sz="2000" dirty="0"/>
              <a:t> </a:t>
            </a:r>
            <a:r>
              <a:rPr lang="nl-NL" sz="2000" dirty="0" err="1"/>
              <a:t>logging</a:t>
            </a:r>
            <a:endParaRPr lang="nl-NL" sz="2000" dirty="0"/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capacity management</a:t>
            </a:r>
          </a:p>
          <a:p>
            <a:pPr marL="617537" lvl="3" indent="-263525">
              <a:spcAft>
                <a:spcPts val="600"/>
              </a:spcAft>
              <a:buSzPct val="135000"/>
            </a:pPr>
            <a:r>
              <a:rPr lang="nl-NL" sz="2000" dirty="0"/>
              <a:t>incident analysis</a:t>
            </a:r>
          </a:p>
          <a:p>
            <a:pPr>
              <a:spcAft>
                <a:spcPts val="600"/>
              </a:spcAft>
            </a:pPr>
            <a:r>
              <a:rPr lang="nl-NL" dirty="0" err="1"/>
              <a:t>Configuration</a:t>
            </a:r>
            <a:r>
              <a:rPr lang="nl-NL" dirty="0"/>
              <a:t> management more complex</a:t>
            </a:r>
          </a:p>
          <a:p>
            <a:pPr>
              <a:spcAft>
                <a:spcPts val="600"/>
              </a:spcAft>
            </a:pPr>
            <a:r>
              <a:rPr lang="nl-NL" dirty="0"/>
              <a:t>(</a:t>
            </a:r>
            <a:r>
              <a:rPr lang="nl-NL" dirty="0" err="1"/>
              <a:t>Some</a:t>
            </a:r>
            <a:r>
              <a:rPr lang="nl-NL" dirty="0"/>
              <a:t>) more </a:t>
            </a:r>
            <a:r>
              <a:rPr lang="nl-NL" dirty="0" err="1"/>
              <a:t>latency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447821B2-C838-43FD-AFB7-8AF50F263499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 dirty="0">
                <a:solidFill>
                  <a:srgbClr val="009036"/>
                </a:solidFill>
              </a:rPr>
              <a:t>Johannes Sim &amp; Renzo </a:t>
            </a:r>
            <a:r>
              <a:rPr lang="nl-NL" dirty="0" err="1">
                <a:solidFill>
                  <a:srgbClr val="009036"/>
                </a:solidFill>
              </a:rPr>
              <a:t>veldkamp</a:t>
            </a:r>
            <a:endParaRPr lang="nl-NL" dirty="0">
              <a:solidFill>
                <a:srgbClr val="009036"/>
              </a:solidFill>
            </a:endParaRPr>
          </a:p>
        </p:txBody>
      </p:sp>
      <p:sp>
        <p:nvSpPr>
          <p:cNvPr id="6" name="Stroomdiagram: Voorbereiding 5"/>
          <p:cNvSpPr/>
          <p:nvPr/>
        </p:nvSpPr>
        <p:spPr>
          <a:xfrm>
            <a:off x="7227065" y="1795749"/>
            <a:ext cx="749147" cy="727114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Voorbereiding 6"/>
          <p:cNvSpPr/>
          <p:nvPr/>
        </p:nvSpPr>
        <p:spPr>
          <a:xfrm>
            <a:off x="6180462" y="2787267"/>
            <a:ext cx="749147" cy="727114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Voorbereiding 7"/>
          <p:cNvSpPr/>
          <p:nvPr/>
        </p:nvSpPr>
        <p:spPr>
          <a:xfrm>
            <a:off x="7660550" y="3242922"/>
            <a:ext cx="749147" cy="727114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PIJL-LINKS en -RECHTS 8"/>
          <p:cNvSpPr/>
          <p:nvPr/>
        </p:nvSpPr>
        <p:spPr>
          <a:xfrm rot="19031355">
            <a:off x="6816256" y="255425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-LINKS en -RECHTS 9"/>
          <p:cNvSpPr/>
          <p:nvPr/>
        </p:nvSpPr>
        <p:spPr>
          <a:xfrm rot="3955412">
            <a:off x="7591785" y="2756199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PIJL-LINKS en -RECHTS 10"/>
          <p:cNvSpPr/>
          <p:nvPr/>
        </p:nvSpPr>
        <p:spPr>
          <a:xfrm rot="1042610">
            <a:off x="7009399" y="3353311"/>
            <a:ext cx="495499" cy="25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40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8" y="473076"/>
            <a:ext cx="8163164" cy="6500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our</a:t>
            </a:r>
            <a:r>
              <a:rPr lang="nl-NL" dirty="0"/>
              <a:t> goal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tonight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zoo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</a:p>
        </p:txBody>
      </p:sp>
      <p:pic>
        <p:nvPicPr>
          <p:cNvPr id="8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9179EA2-2DFC-41FC-9131-F04D0F3C6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9386" y="1236713"/>
            <a:ext cx="1524000" cy="152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51054-7F96-4574-A528-2F48B4422FB5}"/>
              </a:ext>
            </a:extLst>
          </p:cNvPr>
          <p:cNvSpPr/>
          <p:nvPr/>
        </p:nvSpPr>
        <p:spPr>
          <a:xfrm>
            <a:off x="350203" y="3116962"/>
            <a:ext cx="1200301" cy="10007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A105F9DD-C895-47CB-8C40-85A5A2845856}"/>
              </a:ext>
            </a:extLst>
          </p:cNvPr>
          <p:cNvSpPr/>
          <p:nvPr/>
        </p:nvSpPr>
        <p:spPr>
          <a:xfrm>
            <a:off x="617538" y="1993541"/>
            <a:ext cx="792480" cy="74676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61F4D-0315-47EA-B8A8-CE1F77579090}"/>
              </a:ext>
            </a:extLst>
          </p:cNvPr>
          <p:cNvSpPr/>
          <p:nvPr/>
        </p:nvSpPr>
        <p:spPr>
          <a:xfrm>
            <a:off x="2728603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(REST)</a:t>
            </a:r>
            <a:endParaRPr lang="nl-NL" dirty="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50CEEE38-2878-46CF-A8B9-913D9D934EC9}"/>
              </a:ext>
            </a:extLst>
          </p:cNvPr>
          <p:cNvSpPr/>
          <p:nvPr/>
        </p:nvSpPr>
        <p:spPr>
          <a:xfrm>
            <a:off x="1639957" y="3440938"/>
            <a:ext cx="974034" cy="365125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287AC-B07F-4C1E-B3EA-EB1EED30EC09}"/>
              </a:ext>
            </a:extLst>
          </p:cNvPr>
          <p:cNvSpPr/>
          <p:nvPr/>
        </p:nvSpPr>
        <p:spPr>
          <a:xfrm>
            <a:off x="4699120" y="1738834"/>
            <a:ext cx="1439902" cy="3756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(RabbitMQ)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0C5C7F-F69A-4842-8B3F-ED54E6F2F49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3817724" y="3617329"/>
            <a:ext cx="88139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45DFA-9BC2-4160-A3FC-7BC2BCA8D46F}"/>
              </a:ext>
            </a:extLst>
          </p:cNvPr>
          <p:cNvSpPr/>
          <p:nvPr/>
        </p:nvSpPr>
        <p:spPr>
          <a:xfrm>
            <a:off x="7106826" y="3080617"/>
            <a:ext cx="1089121" cy="107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ApenHok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9C45F2-4B87-4BA6-B517-6DF45D9E7EE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39022" y="3617329"/>
            <a:ext cx="9678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7F20CB-9BD2-42A8-9B6E-39DC1F92534C}"/>
              </a:ext>
            </a:extLst>
          </p:cNvPr>
          <p:cNvSpPr txBox="1"/>
          <p:nvPr/>
        </p:nvSpPr>
        <p:spPr>
          <a:xfrm>
            <a:off x="1858617" y="308061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1205C-D916-4413-972F-777595639925}"/>
              </a:ext>
            </a:extLst>
          </p:cNvPr>
          <p:cNvSpPr txBox="1"/>
          <p:nvPr/>
        </p:nvSpPr>
        <p:spPr>
          <a:xfrm>
            <a:off x="3987169" y="3265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E7957-BCE2-4B48-8508-BEF9260E1167}"/>
              </a:ext>
            </a:extLst>
          </p:cNvPr>
          <p:cNvSpPr txBox="1"/>
          <p:nvPr/>
        </p:nvSpPr>
        <p:spPr>
          <a:xfrm>
            <a:off x="6349143" y="32562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</a:t>
            </a:r>
            <a:endParaRPr lang="nl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80D87-4205-4B00-BB80-2C806A2D5460}"/>
              </a:ext>
            </a:extLst>
          </p:cNvPr>
          <p:cNvSpPr/>
          <p:nvPr/>
        </p:nvSpPr>
        <p:spPr>
          <a:xfrm>
            <a:off x="2613991" y="2951922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A813C0-2E1D-43F3-9C14-CF48C7906E59}"/>
              </a:ext>
            </a:extLst>
          </p:cNvPr>
          <p:cNvSpPr/>
          <p:nvPr/>
        </p:nvSpPr>
        <p:spPr>
          <a:xfrm>
            <a:off x="6967047" y="2968693"/>
            <a:ext cx="1334765" cy="133184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8BF55-897D-4CD8-A174-CE9678F428A3}"/>
              </a:ext>
            </a:extLst>
          </p:cNvPr>
          <p:cNvSpPr/>
          <p:nvPr/>
        </p:nvSpPr>
        <p:spPr>
          <a:xfrm>
            <a:off x="4572000" y="1603062"/>
            <a:ext cx="1671278" cy="39926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0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 err="1"/>
              <a:t>our</a:t>
            </a:r>
            <a:r>
              <a:rPr lang="nl-NL" dirty="0"/>
              <a:t> goal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tonight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zoo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2AEA59B-01EB-45FF-9C78-C234F8428C87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D5192-A7F1-49FA-A937-0EE698B6E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66597" y="1295518"/>
            <a:ext cx="1524000" cy="1524000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CDD71706-B156-4297-9FF0-2DA6A55DD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99340" y="3262195"/>
            <a:ext cx="3281362" cy="23002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19C1AE-B920-440E-9FBD-1C4C37CB3B35}"/>
              </a:ext>
            </a:extLst>
          </p:cNvPr>
          <p:cNvSpPr/>
          <p:nvPr/>
        </p:nvSpPr>
        <p:spPr>
          <a:xfrm>
            <a:off x="5922421" y="955343"/>
            <a:ext cx="2402713" cy="21914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0E531-6EAA-4EC0-AE8E-5187E8E2E70B}"/>
              </a:ext>
            </a:extLst>
          </p:cNvPr>
          <p:cNvSpPr/>
          <p:nvPr/>
        </p:nvSpPr>
        <p:spPr>
          <a:xfrm>
            <a:off x="5771653" y="3428999"/>
            <a:ext cx="2771846" cy="20246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Picture 18" descr="A lion looking at the camera&#10;&#10;Description automatically generated">
            <a:extLst>
              <a:ext uri="{FF2B5EF4-FFF2-40B4-BE49-F238E27FC236}">
                <a16:creationId xmlns:a16="http://schemas.microsoft.com/office/drawing/2014/main" id="{771A89C8-8898-4DBC-B375-8FA34CB40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06324" y="1008566"/>
            <a:ext cx="3048000" cy="24098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A146F26-5ED7-4BFA-A8B2-93A712863C44}"/>
              </a:ext>
            </a:extLst>
          </p:cNvPr>
          <p:cNvSpPr/>
          <p:nvPr/>
        </p:nvSpPr>
        <p:spPr>
          <a:xfrm>
            <a:off x="2016786" y="1069230"/>
            <a:ext cx="3047999" cy="234916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Picture 22" descr="A picture containing fishbowl, vessel&#10;&#10;Description automatically generated">
            <a:extLst>
              <a:ext uri="{FF2B5EF4-FFF2-40B4-BE49-F238E27FC236}">
                <a16:creationId xmlns:a16="http://schemas.microsoft.com/office/drawing/2014/main" id="{C9B90D81-0564-49D1-AA94-97FC4875E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220845" y="4059524"/>
            <a:ext cx="2761559" cy="156246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BFB24D8-65A3-4769-BF42-2A3A8843D053}"/>
              </a:ext>
            </a:extLst>
          </p:cNvPr>
          <p:cNvSpPr/>
          <p:nvPr/>
        </p:nvSpPr>
        <p:spPr>
          <a:xfrm>
            <a:off x="983641" y="3824803"/>
            <a:ext cx="3281361" cy="202463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69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634402" y="3851374"/>
            <a:ext cx="2730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 Sim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johannes.sim@centric.eu</a:t>
            </a:r>
          </a:p>
          <a:p>
            <a:endParaRPr lang="nl-NL" sz="16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 Veldkamp</a:t>
            </a:r>
          </a:p>
          <a:p>
            <a:r>
              <a:rPr lang="nl-NL" sz="1600" dirty="0">
                <a:solidFill>
                  <a:schemeClr val="bg1"/>
                </a:solidFill>
                <a:latin typeface="Arial"/>
                <a:cs typeface="Arial"/>
              </a:rPr>
              <a:t>renzo.veldkamp@centric.eu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2B54-89D2-4D0B-81B9-EBE704C6250E}" type="datetime4">
              <a:rPr lang="nl-NL" smtClean="0"/>
              <a:t>2 augustus 2019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Johannes Sim &amp;</a:t>
            </a:r>
          </a:p>
          <a:p>
            <a:r>
              <a:rPr lang="en-US" dirty="0"/>
              <a:t>Renzo </a:t>
            </a:r>
            <a:r>
              <a:rPr lang="en-US" dirty="0" err="1"/>
              <a:t>veldkamp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12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references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NL" dirty="0">
                <a:hlinkClick r:id="rId3"/>
              </a:rPr>
              <a:t>Martin </a:t>
            </a:r>
            <a:r>
              <a:rPr lang="nl-NL" dirty="0" err="1">
                <a:hlinkClick r:id="rId3"/>
              </a:rPr>
              <a:t>Fowler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>
                <a:hlinkClick r:id="rId4"/>
              </a:rPr>
              <a:t>Sam </a:t>
            </a:r>
            <a:r>
              <a:rPr lang="nl-NL" dirty="0" err="1">
                <a:hlinkClick r:id="rId4"/>
              </a:rPr>
              <a:t>Newman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>
                <a:hlinkClick r:id="rId5"/>
              </a:rPr>
              <a:t>Netflix</a:t>
            </a:r>
            <a:endParaRPr lang="nl-NL" dirty="0"/>
          </a:p>
          <a:p>
            <a:pPr>
              <a:spcAft>
                <a:spcPts val="600"/>
              </a:spcAft>
            </a:pPr>
            <a:r>
              <a:rPr lang="nl-NL" dirty="0" err="1"/>
              <a:t>Spotify</a:t>
            </a:r>
            <a:endParaRPr lang="nl-NL" dirty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BAB73B2-709E-45C5-B8D1-C6DD1690EF5D}" type="datetime4">
              <a:rPr lang="nl-NL" sz="900" cap="all" smtClean="0">
                <a:solidFill>
                  <a:srgbClr val="009036"/>
                </a:solidFill>
              </a:rPr>
              <a:t>2 augustus 2019</a:t>
            </a:fld>
            <a:endParaRPr lang="nl-NL" sz="900" cap="all" dirty="0">
              <a:solidFill>
                <a:srgbClr val="00903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nl-NL">
                <a:solidFill>
                  <a:srgbClr val="009036"/>
                </a:solidFill>
              </a:rPr>
              <a:t>Johannes Sim &amp; Renzo veldkamp</a:t>
            </a:r>
            <a:endParaRPr lang="nl-NL" dirty="0">
              <a:solidFill>
                <a:srgbClr val="009036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47" y="3855034"/>
            <a:ext cx="3133725" cy="14573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0" y="3454984"/>
            <a:ext cx="1857375" cy="185737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651" y="1364339"/>
            <a:ext cx="1714500" cy="22479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44" y="1364339"/>
            <a:ext cx="1789430" cy="17945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01" y="4245558"/>
            <a:ext cx="2743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920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7dad7ca3b37095ed9229a6a07226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5F035-B069-4F0E-ADC8-454931FDE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(4:3)</PresentationFormat>
  <Paragraphs>100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Kantoorthema</vt:lpstr>
      <vt:lpstr>Microservices 103</vt:lpstr>
      <vt:lpstr>topics</vt:lpstr>
      <vt:lpstr>Recap 102</vt:lpstr>
      <vt:lpstr>disadvantages</vt:lpstr>
      <vt:lpstr>our goal for tonight: the zoo</vt:lpstr>
      <vt:lpstr>our goal for tonight: the zoo</vt:lpstr>
      <vt:lpstr>Questions?</vt:lpstr>
      <vt:lpstr>references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Veldkamp, Renzo</cp:lastModifiedBy>
  <cp:revision>116</cp:revision>
  <dcterms:created xsi:type="dcterms:W3CDTF">2013-07-23T12:22:34Z</dcterms:created>
  <dcterms:modified xsi:type="dcterms:W3CDTF">2019-08-02T15:02:47Z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  <property fmtid="{D5CDD505-2E9C-101B-9397-08002B2CF9AE}" pid="3" name="MSIP_Label_ce5dff0f-8f2b-4675-8791-acbc2e5505d9_Enabled">
    <vt:lpwstr>True</vt:lpwstr>
  </property>
  <property fmtid="{D5CDD505-2E9C-101B-9397-08002B2CF9AE}" pid="4" name="MSIP_Label_ce5dff0f-8f2b-4675-8791-acbc2e5505d9_SiteId">
    <vt:lpwstr>7e1792ae-4f1a-4ff7-b80b-57b69beb7168</vt:lpwstr>
  </property>
  <property fmtid="{D5CDD505-2E9C-101B-9397-08002B2CF9AE}" pid="5" name="MSIP_Label_ce5dff0f-8f2b-4675-8791-acbc2e5505d9_Owner">
    <vt:lpwstr>renzo.veldkamp@centric.eu</vt:lpwstr>
  </property>
  <property fmtid="{D5CDD505-2E9C-101B-9397-08002B2CF9AE}" pid="6" name="MSIP_Label_ce5dff0f-8f2b-4675-8791-acbc2e5505d9_SetDate">
    <vt:lpwstr>2018-10-17T16:51:11.9064015Z</vt:lpwstr>
  </property>
  <property fmtid="{D5CDD505-2E9C-101B-9397-08002B2CF9AE}" pid="7" name="MSIP_Label_ce5dff0f-8f2b-4675-8791-acbc2e5505d9_Name">
    <vt:lpwstr>Public (V1)</vt:lpwstr>
  </property>
  <property fmtid="{D5CDD505-2E9C-101B-9397-08002B2CF9AE}" pid="8" name="MSIP_Label_ce5dff0f-8f2b-4675-8791-acbc2e5505d9_Application">
    <vt:lpwstr>Microsoft Azure Information Protection</vt:lpwstr>
  </property>
  <property fmtid="{D5CDD505-2E9C-101B-9397-08002B2CF9AE}" pid="9" name="MSIP_Label_ce5dff0f-8f2b-4675-8791-acbc2e5505d9_Extended_MSFT_Method">
    <vt:lpwstr>Manual</vt:lpwstr>
  </property>
  <property fmtid="{D5CDD505-2E9C-101B-9397-08002B2CF9AE}" pid="10" name="Sensitivity">
    <vt:lpwstr>Public (V1)</vt:lpwstr>
  </property>
</Properties>
</file>