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61" r:id="rId5"/>
    <p:sldId id="262" r:id="rId6"/>
    <p:sldId id="265" r:id="rId7"/>
    <p:sldId id="263" r:id="rId8"/>
    <p:sldId id="268" r:id="rId9"/>
    <p:sldId id="266" r:id="rId10"/>
    <p:sldId id="264" r:id="rId11"/>
    <p:sldId id="267" r:id="rId1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0" userDrawn="1">
          <p15:clr>
            <a:srgbClr val="A4A3A4"/>
          </p15:clr>
        </p15:guide>
        <p15:guide id="2" orient="horz" pos="298" userDrawn="1">
          <p15:clr>
            <a:srgbClr val="A4A3A4"/>
          </p15:clr>
        </p15:guide>
        <p15:guide id="3" orient="horz" pos="881" userDrawn="1">
          <p15:clr>
            <a:srgbClr val="A4A3A4"/>
          </p15:clr>
        </p15:guide>
        <p15:guide id="4" pos="5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B5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>
        <p:guide orient="horz" pos="3740"/>
        <p:guide orient="horz" pos="298"/>
        <p:guide orient="horz" pos="881"/>
        <p:guide pos="51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A5BBF-9A9E-E34C-87D2-CD6D1CA60245}" type="datetime1">
              <a:rPr lang="en-US" smtClean="0"/>
              <a:t>12/6/2017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D1C1E-7544-3144-B6B3-A3D63AEA6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360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FB5CF-D153-1544-8329-2FC1F4ABF24D}" type="datetime1">
              <a:rPr lang="en-US" smtClean="0"/>
              <a:t>12/6/2017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1139D-5AC7-4B0B-A715-E40E0591EF8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06298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406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33139_PowerPoint_background-Cov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15413" y="648970"/>
            <a:ext cx="10363200" cy="1470025"/>
          </a:xfrm>
        </p:spPr>
        <p:txBody>
          <a:bodyPr tIns="90000"/>
          <a:lstStyle>
            <a:lvl1pPr>
              <a:lnSpc>
                <a:spcPts val="5200"/>
              </a:lnSpc>
              <a:defRPr sz="3600" cap="all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845870" y="5849141"/>
            <a:ext cx="2844565" cy="467568"/>
          </a:xfrm>
        </p:spPr>
        <p:txBody>
          <a:bodyPr/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Johannes Sim &amp; Renzo Veldkamp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845869" y="6341926"/>
            <a:ext cx="2844800" cy="210972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B3EFC8CF-4518-483E-BF81-82F49AAE742C}" type="datetime4">
              <a:rPr lang="en-US" smtClean="0"/>
              <a:t>December 6, 2017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75226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27483" y="1398589"/>
            <a:ext cx="10883828" cy="23184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CA4E-12C0-48C6-9B7C-10AB48AF096F}" type="datetime4">
              <a:rPr lang="en-US" smtClean="0"/>
              <a:t>December 6,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1" y="3861048"/>
            <a:ext cx="4068511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061745" y="3861048"/>
            <a:ext cx="4068511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6"/>
          </p:nvPr>
        </p:nvSpPr>
        <p:spPr>
          <a:xfrm>
            <a:off x="8123490" y="3861048"/>
            <a:ext cx="4068511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73513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27484" y="473076"/>
            <a:ext cx="10840129" cy="32439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7C43-8D60-4091-8099-68069052AA82}" type="datetime4">
              <a:rPr lang="en-US" smtClean="0"/>
              <a:t>December 6,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1" y="3861048"/>
            <a:ext cx="4068511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14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061745" y="3861048"/>
            <a:ext cx="4068511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15" name="Tijdelijke aanduiding voor afbeelding 7"/>
          <p:cNvSpPr>
            <a:spLocks noGrp="1"/>
          </p:cNvSpPr>
          <p:nvPr>
            <p:ph type="pic" sz="quarter" idx="16"/>
          </p:nvPr>
        </p:nvSpPr>
        <p:spPr>
          <a:xfrm>
            <a:off x="8123490" y="3861048"/>
            <a:ext cx="4068511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50305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6EB9-4637-4CE3-BF61-F6FF621A0402}" type="datetimeFigureOut">
              <a:rPr lang="nl-NL" smtClean="0"/>
              <a:t>6-12-2017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B92283B-BB50-4A5A-AB46-952FE70324D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0592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3724A0-D062-4236-A510-F790F3437765}" type="datetime4">
              <a:rPr lang="en-US" smtClean="0"/>
              <a:t>December 6,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nl-NL" dirty="0" smtClean="0"/>
              <a:t>Johannes Sim &amp; Renzo Veldkamp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74027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9DC6FA-E074-461E-85C1-5F37BBB11875}" type="datetime4">
              <a:rPr lang="en-US" smtClean="0"/>
              <a:t>December 6, 2017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9036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36096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414496" y="473076"/>
            <a:ext cx="5250123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414496" y="1242866"/>
            <a:ext cx="5250123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25BD9-217D-4A1B-8BA6-D64A6347B4DD}" type="datetime4">
              <a:rPr lang="en-US" smtClean="0"/>
              <a:t>December 6,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26937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414496" y="473076"/>
            <a:ext cx="5250123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FBCD8-0F6E-4656-AAAE-25D9EFE02704}" type="datetime4">
              <a:rPr lang="en-US" smtClean="0"/>
              <a:t>December 6,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33572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414496" y="473076"/>
            <a:ext cx="5250123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414496" y="1242866"/>
            <a:ext cx="5250123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C43D-B778-4E6E-9DE4-2562B282C36C}" type="datetime4">
              <a:rPr lang="en-US" smtClean="0"/>
              <a:t>December 6,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6096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15548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414496" y="473076"/>
            <a:ext cx="5250123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4BD9F4-73FB-4C4F-A1B9-CDB31947F036}" type="datetime4">
              <a:rPr lang="en-US" smtClean="0"/>
              <a:pPr/>
              <a:t>December 6,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nl-NL" dirty="0" smtClean="0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6096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53814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27483" y="1398589"/>
            <a:ext cx="10872903" cy="14543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6AA12-2DBB-44C0-A320-8645F501DBD9}" type="datetime4">
              <a:rPr lang="en-US" smtClean="0"/>
              <a:t>December 6,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nl-NL" dirty="0" smtClean="0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6096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6096000" y="3024000"/>
            <a:ext cx="6096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28298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27484" y="473076"/>
            <a:ext cx="10766987" cy="23798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C47E-82EB-4D17-B857-A82BDEEA48CB}" type="datetime4">
              <a:rPr lang="en-US" smtClean="0"/>
              <a:t>December 6,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6096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6096000" y="3024000"/>
            <a:ext cx="6096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04685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0196"/>
            <a:ext cx="12192000" cy="787804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36947" y="626312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3132E96-A942-483D-8432-052C34AC86C0}" type="datetime4">
              <a:rPr lang="en-US" smtClean="0">
                <a:solidFill>
                  <a:schemeClr val="tx2"/>
                </a:solidFill>
              </a:rPr>
              <a:t>December 6, 2017</a:t>
            </a:fld>
            <a:r>
              <a:rPr lang="en-US" smtClean="0"/>
              <a:t> </a:t>
            </a:r>
            <a:endParaRPr lang="nl-NL" dirty="0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23384" y="473075"/>
            <a:ext cx="10884219" cy="82244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23384" y="1409496"/>
            <a:ext cx="10884219" cy="4530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853021" y="6263120"/>
            <a:ext cx="35098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26720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8" r:id="rId5"/>
    <p:sldLayoutId id="2147483663" r:id="rId6"/>
    <p:sldLayoutId id="2147483667" r:id="rId7"/>
    <p:sldLayoutId id="2147483666" r:id="rId8"/>
    <p:sldLayoutId id="2147483665" r:id="rId9"/>
    <p:sldLayoutId id="2147483669" r:id="rId10"/>
    <p:sldLayoutId id="2147483670" r:id="rId11"/>
    <p:sldLayoutId id="2147483671" r:id="rId12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914400" rtl="0" eaLnBrk="1" latinLnBrk="0" hangingPunct="1">
        <a:lnSpc>
          <a:spcPts val="3000"/>
        </a:lnSpc>
        <a:spcBef>
          <a:spcPts val="0"/>
        </a:spcBef>
        <a:spcAft>
          <a:spcPts val="0"/>
        </a:spcAft>
        <a:buNone/>
        <a:defRPr sz="2800" b="1" kern="1200" cap="all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63525" indent="-263525" algn="l" defTabSz="914400" rtl="0" eaLnBrk="1" latinLnBrk="0" hangingPunct="1">
        <a:spcBef>
          <a:spcPts val="0"/>
        </a:spcBef>
        <a:buClr>
          <a:schemeClr val="tx2"/>
        </a:buClr>
        <a:buSzPct val="135000"/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1338" indent="-276225" algn="l" defTabSz="914400" rtl="0" eaLnBrk="1" latinLnBrk="0" hangingPunct="1">
        <a:spcBef>
          <a:spcPts val="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17550" indent="-176213" algn="l" defTabSz="914400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95350" indent="-177800" algn="l" defTabSz="914400" rtl="0" eaLnBrk="1" latinLnBrk="0" hangingPunct="1">
        <a:spcBef>
          <a:spcPts val="0"/>
        </a:spcBef>
        <a:buSzPct val="90000"/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071563" indent="-176213" algn="l" defTabSz="914400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4200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4200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4200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Opdrachten</a:t>
            </a:r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Johannes Sim &amp; Renzo Veldkamp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25CAD-33AB-4F12-B028-4B342C966897}" type="datetime4">
              <a:rPr lang="en-US" smtClean="0"/>
              <a:t>December 6, 2017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064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1: one container running locally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Docker 101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724A0-D062-4236-A510-F790F3437765}" type="datetime4">
              <a:rPr lang="en-US" smtClean="0"/>
              <a:t>December 6,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Johannes Sim &amp; Renzo Veldkamp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6908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Infrastructuur </a:t>
            </a:r>
            <a:r>
              <a:rPr lang="nl-NL" dirty="0" err="1" smtClean="0"/>
              <a:t>staticws</a:t>
            </a:r>
            <a:r>
              <a:rPr lang="nl-NL" dirty="0" smtClean="0"/>
              <a:t>-opdracht</a:t>
            </a:r>
            <a:endParaRPr lang="nl-NL" dirty="0"/>
          </a:p>
        </p:txBody>
      </p:sp>
      <p:sp>
        <p:nvSpPr>
          <p:cNvPr id="9" name="Smiley Face 8"/>
          <p:cNvSpPr/>
          <p:nvPr/>
        </p:nvSpPr>
        <p:spPr>
          <a:xfrm>
            <a:off x="2916686" y="1624055"/>
            <a:ext cx="941832" cy="877824"/>
          </a:xfrm>
          <a:prstGeom prst="smileyFac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790" y="2752059"/>
            <a:ext cx="2606184" cy="1744190"/>
          </a:xfrm>
          <a:prstGeom prst="rect">
            <a:avLst/>
          </a:prstGeom>
          <a:ln w="19050">
            <a:solidFill>
              <a:schemeClr val="accent1">
                <a:shade val="50000"/>
              </a:schemeClr>
            </a:solidFill>
          </a:ln>
        </p:spPr>
      </p:pic>
      <p:sp>
        <p:nvSpPr>
          <p:cNvPr id="13" name="Rectangle 12"/>
          <p:cNvSpPr/>
          <p:nvPr/>
        </p:nvSpPr>
        <p:spPr>
          <a:xfrm>
            <a:off x="7270788" y="2236498"/>
            <a:ext cx="2042809" cy="2752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:80	NGINX</a:t>
            </a:r>
          </a:p>
        </p:txBody>
      </p:sp>
      <p:cxnSp>
        <p:nvCxnSpPr>
          <p:cNvPr id="14" name="Straight Arrow Connector 13"/>
          <p:cNvCxnSpPr>
            <a:stCxn id="12" idx="3"/>
            <a:endCxn id="13" idx="1"/>
          </p:cNvCxnSpPr>
          <p:nvPr/>
        </p:nvCxnSpPr>
        <p:spPr>
          <a:xfrm flipV="1">
            <a:off x="5112975" y="3612962"/>
            <a:ext cx="2157813" cy="1119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35425" y="3690869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:4200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999707" y="1744448"/>
            <a:ext cx="584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web</a:t>
            </a:r>
          </a:p>
        </p:txBody>
      </p:sp>
    </p:spTree>
    <p:extLst>
      <p:ext uri="{BB962C8B-B14F-4D97-AF65-F5344CB8AC3E}">
        <p14:creationId xmlns:p14="http://schemas.microsoft.com/office/powerpoint/2010/main" val="211802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2</a:t>
            </a:r>
            <a:r>
              <a:rPr lang="en-US" dirty="0" smtClean="0"/>
              <a:t>: 2 containers with OSS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Clone the </a:t>
            </a:r>
            <a:r>
              <a:rPr lang="en-US" dirty="0" err="1" smtClean="0"/>
              <a:t>git</a:t>
            </a:r>
            <a:r>
              <a:rPr lang="en-US" dirty="0" smtClean="0"/>
              <a:t> repository (https://github.com/RenzoVeldkamp/WorkshopDockerMicroservices.git)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Change Index.html in the sources of the </a:t>
            </a:r>
            <a:r>
              <a:rPr lang="en-US" i="1" dirty="0" smtClean="0"/>
              <a:t>html</a:t>
            </a:r>
            <a:r>
              <a:rPr lang="en-US" dirty="0" smtClean="0"/>
              <a:t> container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Build the image </a:t>
            </a:r>
            <a:r>
              <a:rPr lang="en-US" i="1" dirty="0" smtClean="0"/>
              <a:t>html</a:t>
            </a:r>
            <a:r>
              <a:rPr lang="en-US" dirty="0" smtClean="0"/>
              <a:t> (</a:t>
            </a:r>
            <a:r>
              <a:rPr lang="en-US" b="1" i="1" dirty="0" err="1"/>
              <a:t>docker</a:t>
            </a:r>
            <a:r>
              <a:rPr lang="en-US" b="1" i="1" dirty="0"/>
              <a:t> build</a:t>
            </a:r>
            <a:r>
              <a:rPr lang="en-US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Pick your </a:t>
            </a:r>
            <a:r>
              <a:rPr lang="en-US" dirty="0" err="1" smtClean="0"/>
              <a:t>favourite</a:t>
            </a:r>
            <a:r>
              <a:rPr lang="en-US" dirty="0" smtClean="0"/>
              <a:t> movie in </a:t>
            </a:r>
            <a:r>
              <a:rPr lang="en-US" dirty="0" err="1" smtClean="0"/>
              <a:t>movies.json</a:t>
            </a:r>
            <a:r>
              <a:rPr lang="en-US" dirty="0"/>
              <a:t> </a:t>
            </a:r>
            <a:r>
              <a:rPr lang="en-US" dirty="0" smtClean="0"/>
              <a:t>in the sources of </a:t>
            </a:r>
            <a:r>
              <a:rPr lang="en-US" i="1" dirty="0" err="1" smtClean="0"/>
              <a:t>nodejsmovies</a:t>
            </a:r>
            <a:r>
              <a:rPr lang="en-US" dirty="0" smtClean="0"/>
              <a:t> (remove the other movie entries)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Build the </a:t>
            </a:r>
            <a:r>
              <a:rPr lang="en-US" dirty="0" smtClean="0"/>
              <a:t>image </a:t>
            </a:r>
            <a:r>
              <a:rPr lang="en-US" i="1" dirty="0" err="1" smtClean="0"/>
              <a:t>nodejsmovies</a:t>
            </a:r>
            <a:r>
              <a:rPr lang="en-US" dirty="0" smtClean="0"/>
              <a:t> (</a:t>
            </a:r>
            <a:r>
              <a:rPr lang="en-US" b="1" i="1" dirty="0" err="1"/>
              <a:t>docker</a:t>
            </a:r>
            <a:r>
              <a:rPr lang="en-US" b="1" i="1" dirty="0"/>
              <a:t> build</a:t>
            </a:r>
            <a:r>
              <a:rPr lang="en-US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Run the containers (</a:t>
            </a:r>
            <a:r>
              <a:rPr lang="en-US" b="1" i="1" dirty="0" err="1" smtClean="0"/>
              <a:t>docker</a:t>
            </a:r>
            <a:r>
              <a:rPr lang="en-US" b="1" i="1" dirty="0" smtClean="0"/>
              <a:t> container run</a:t>
            </a:r>
            <a:r>
              <a:rPr lang="en-US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Verify if all containers are running (</a:t>
            </a:r>
            <a:r>
              <a:rPr lang="en-US" b="1" i="1" dirty="0" err="1" smtClean="0"/>
              <a:t>docker</a:t>
            </a:r>
            <a:r>
              <a:rPr lang="en-US" b="1" i="1" dirty="0" smtClean="0"/>
              <a:t> container ls</a:t>
            </a:r>
            <a:r>
              <a:rPr lang="en-US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ym typeface="Wingdings" panose="05000000000000000000" pitchFamily="2" charset="2"/>
              </a:rPr>
              <a:t>Verify using </a:t>
            </a:r>
            <a:r>
              <a:rPr lang="en-US" dirty="0">
                <a:sym typeface="Wingdings" panose="05000000000000000000" pitchFamily="2" charset="2"/>
                <a:hlinkClick r:id="rId2"/>
              </a:rPr>
              <a:t>http://localhost:4200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if the complete </a:t>
            </a:r>
            <a:r>
              <a:rPr lang="en-US" dirty="0" err="1">
                <a:sym typeface="Wingdings" panose="05000000000000000000" pitchFamily="2" charset="2"/>
              </a:rPr>
              <a:t>applicatie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is working</a:t>
            </a: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724A0-D062-4236-A510-F790F3437765}" type="datetime4">
              <a:rPr lang="en-US" smtClean="0"/>
              <a:t>December 6,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Johannes Sim &amp; Renzo Veldkamp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2677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2</a:t>
            </a:r>
            <a:r>
              <a:rPr lang="en-US" dirty="0" smtClean="0"/>
              <a:t>: 2 containers with </a:t>
            </a:r>
            <a:r>
              <a:rPr lang="en-US" dirty="0" smtClean="0"/>
              <a:t>OSS (working edition)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Clone the </a:t>
            </a:r>
            <a:r>
              <a:rPr lang="en-US" dirty="0" err="1" smtClean="0"/>
              <a:t>git</a:t>
            </a:r>
            <a:r>
              <a:rPr lang="en-US" dirty="0" smtClean="0"/>
              <a:t> repository (https://github.com/RenzoVeldkamp/WorkshopDockerMicroservices.git)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Change Index.html in the sources of the </a:t>
            </a:r>
            <a:r>
              <a:rPr lang="en-US" i="1" dirty="0" smtClean="0"/>
              <a:t>html</a:t>
            </a:r>
            <a:r>
              <a:rPr lang="en-US" dirty="0" smtClean="0"/>
              <a:t> container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Build the image </a:t>
            </a:r>
            <a:r>
              <a:rPr lang="en-US" i="1" dirty="0" smtClean="0"/>
              <a:t>html</a:t>
            </a:r>
            <a:r>
              <a:rPr lang="en-US" dirty="0" smtClean="0"/>
              <a:t> (</a:t>
            </a:r>
            <a:r>
              <a:rPr lang="en-US" b="1" i="1" dirty="0" err="1"/>
              <a:t>docker</a:t>
            </a:r>
            <a:r>
              <a:rPr lang="en-US" b="1" i="1" dirty="0"/>
              <a:t> build</a:t>
            </a:r>
            <a:r>
              <a:rPr lang="en-US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Pick your </a:t>
            </a:r>
            <a:r>
              <a:rPr lang="en-US" dirty="0" err="1" smtClean="0"/>
              <a:t>favourite</a:t>
            </a:r>
            <a:r>
              <a:rPr lang="en-US" dirty="0" smtClean="0"/>
              <a:t> movie in </a:t>
            </a:r>
            <a:r>
              <a:rPr lang="en-US" dirty="0" err="1" smtClean="0"/>
              <a:t>movies.json</a:t>
            </a:r>
            <a:r>
              <a:rPr lang="en-US" dirty="0"/>
              <a:t> </a:t>
            </a:r>
            <a:r>
              <a:rPr lang="en-US" dirty="0" smtClean="0"/>
              <a:t>in the sources of </a:t>
            </a:r>
            <a:r>
              <a:rPr lang="en-US" i="1" dirty="0" err="1" smtClean="0"/>
              <a:t>nodejsmovies</a:t>
            </a:r>
            <a:r>
              <a:rPr lang="en-US" dirty="0" smtClean="0"/>
              <a:t> (remove the other movie entries)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Build the </a:t>
            </a:r>
            <a:r>
              <a:rPr lang="en-US" dirty="0" smtClean="0"/>
              <a:t>image </a:t>
            </a:r>
            <a:r>
              <a:rPr lang="en-US" i="1" dirty="0" err="1" smtClean="0"/>
              <a:t>nodejsmovies</a:t>
            </a:r>
            <a:r>
              <a:rPr lang="en-US" dirty="0" smtClean="0"/>
              <a:t> (</a:t>
            </a:r>
            <a:r>
              <a:rPr lang="en-US" b="1" i="1" dirty="0" err="1"/>
              <a:t>docker</a:t>
            </a:r>
            <a:r>
              <a:rPr lang="en-US" b="1" i="1" dirty="0"/>
              <a:t> build</a:t>
            </a:r>
            <a:r>
              <a:rPr lang="en-US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the Docker network (</a:t>
            </a:r>
            <a:r>
              <a:rPr lang="en-US" b="1" dirty="0" err="1" smtClean="0"/>
              <a:t>docker</a:t>
            </a:r>
            <a:r>
              <a:rPr lang="en-US" b="1" dirty="0" smtClean="0"/>
              <a:t> network</a:t>
            </a:r>
            <a:r>
              <a:rPr lang="en-US" dirty="0" smtClean="0"/>
              <a:t>)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Run the containers (</a:t>
            </a:r>
            <a:r>
              <a:rPr lang="en-US" b="1" i="1" dirty="0" err="1" smtClean="0"/>
              <a:t>docker</a:t>
            </a:r>
            <a:r>
              <a:rPr lang="en-US" b="1" i="1" dirty="0" smtClean="0"/>
              <a:t> container run</a:t>
            </a:r>
            <a:r>
              <a:rPr lang="en-US" dirty="0" smtClean="0"/>
              <a:t>) </a:t>
            </a:r>
            <a:r>
              <a:rPr lang="en-US" dirty="0" smtClean="0">
                <a:sym typeface="Wingdings" panose="05000000000000000000" pitchFamily="2" charset="2"/>
              </a:rPr>
              <a:t> start the </a:t>
            </a:r>
            <a:r>
              <a:rPr lang="en-US" i="1" dirty="0" err="1" smtClean="0">
                <a:sym typeface="Wingdings" panose="05000000000000000000" pitchFamily="2" charset="2"/>
              </a:rPr>
              <a:t>nodejsmovies</a:t>
            </a:r>
            <a:r>
              <a:rPr lang="en-US" dirty="0" smtClean="0">
                <a:sym typeface="Wingdings" panose="05000000000000000000" pitchFamily="2" charset="2"/>
              </a:rPr>
              <a:t> container first, expose </a:t>
            </a:r>
            <a:r>
              <a:rPr lang="en-US" smtClean="0">
                <a:sym typeface="Wingdings" panose="05000000000000000000" pitchFamily="2" charset="2"/>
              </a:rPr>
              <a:t>2 ports (4200 and 8080) </a:t>
            </a:r>
            <a:r>
              <a:rPr lang="en-US" dirty="0" smtClean="0">
                <a:sym typeface="Wingdings" panose="05000000000000000000" pitchFamily="2" charset="2"/>
              </a:rPr>
              <a:t>for the </a:t>
            </a:r>
            <a:r>
              <a:rPr lang="en-US" i="1" dirty="0" smtClean="0">
                <a:sym typeface="Wingdings" panose="05000000000000000000" pitchFamily="2" charset="2"/>
              </a:rPr>
              <a:t>html</a:t>
            </a:r>
            <a:r>
              <a:rPr lang="en-US" dirty="0" smtClean="0">
                <a:sym typeface="Wingdings" panose="05000000000000000000" pitchFamily="2" charset="2"/>
              </a:rPr>
              <a:t> container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Verify </a:t>
            </a:r>
            <a:r>
              <a:rPr lang="en-US" dirty="0" smtClean="0"/>
              <a:t>that</a:t>
            </a:r>
            <a:r>
              <a:rPr lang="en-US" dirty="0" smtClean="0"/>
              <a:t> </a:t>
            </a:r>
            <a:r>
              <a:rPr lang="en-US" dirty="0" smtClean="0"/>
              <a:t>all containers are running (</a:t>
            </a:r>
            <a:r>
              <a:rPr lang="en-US" b="1" i="1" dirty="0" err="1" smtClean="0"/>
              <a:t>docker</a:t>
            </a:r>
            <a:r>
              <a:rPr lang="en-US" b="1" i="1" dirty="0" smtClean="0"/>
              <a:t> container ls</a:t>
            </a:r>
            <a:r>
              <a:rPr lang="en-US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ym typeface="Wingdings" panose="05000000000000000000" pitchFamily="2" charset="2"/>
              </a:rPr>
              <a:t>Verify using </a:t>
            </a:r>
            <a:r>
              <a:rPr lang="en-US" dirty="0">
                <a:sym typeface="Wingdings" panose="05000000000000000000" pitchFamily="2" charset="2"/>
                <a:hlinkClick r:id="rId2"/>
              </a:rPr>
              <a:t>http://localhost:4200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if the complete </a:t>
            </a:r>
            <a:r>
              <a:rPr lang="en-US" dirty="0" smtClean="0">
                <a:sym typeface="Wingdings" panose="05000000000000000000" pitchFamily="2" charset="2"/>
              </a:rPr>
              <a:t>application </a:t>
            </a:r>
            <a:r>
              <a:rPr lang="en-US" dirty="0" smtClean="0">
                <a:sym typeface="Wingdings" panose="05000000000000000000" pitchFamily="2" charset="2"/>
              </a:rPr>
              <a:t>is working</a:t>
            </a: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724A0-D062-4236-A510-F790F3437765}" type="datetime4">
              <a:rPr lang="en-US" smtClean="0"/>
              <a:t>December 6,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Johannes Sim &amp; Renzo Veldkamp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9038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Infrastructuur OSS-opdracht</a:t>
            </a:r>
            <a:endParaRPr lang="nl-NL" dirty="0"/>
          </a:p>
        </p:txBody>
      </p:sp>
      <p:sp>
        <p:nvSpPr>
          <p:cNvPr id="51" name="Smiley Face 50"/>
          <p:cNvSpPr/>
          <p:nvPr/>
        </p:nvSpPr>
        <p:spPr>
          <a:xfrm>
            <a:off x="1010861" y="1693012"/>
            <a:ext cx="941832" cy="877824"/>
          </a:xfrm>
          <a:prstGeom prst="smileyFace">
            <a:avLst/>
          </a:prstGeom>
          <a:gradFill>
            <a:gsLst>
              <a:gs pos="0">
                <a:srgbClr val="5B9BD5">
                  <a:lumMod val="5000"/>
                  <a:lumOff val="95000"/>
                </a:srgbClr>
              </a:gs>
              <a:gs pos="74000">
                <a:srgbClr val="5B9BD5">
                  <a:lumMod val="45000"/>
                  <a:lumOff val="55000"/>
                </a:srgbClr>
              </a:gs>
              <a:gs pos="83000">
                <a:srgbClr val="5B9BD5">
                  <a:lumMod val="45000"/>
                  <a:lumOff val="55000"/>
                </a:srgbClr>
              </a:gs>
              <a:gs pos="100000">
                <a:srgbClr val="5B9BD5">
                  <a:lumMod val="30000"/>
                  <a:lumOff val="70000"/>
                </a:srgbClr>
              </a:gs>
            </a:gsLst>
            <a:lin ang="5400000" scaled="1"/>
          </a:gra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nl-NL" kern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65" y="2821016"/>
            <a:ext cx="2606184" cy="1744190"/>
          </a:xfrm>
          <a:prstGeom prst="rect">
            <a:avLst/>
          </a:prstGeom>
          <a:ln w="19050">
            <a:solidFill>
              <a:srgbClr val="5B9BD5">
                <a:shade val="50000"/>
              </a:srgbClr>
            </a:solidFill>
          </a:ln>
        </p:spPr>
      </p:pic>
      <p:sp>
        <p:nvSpPr>
          <p:cNvPr id="53" name="Rectangle 52"/>
          <p:cNvSpPr/>
          <p:nvPr/>
        </p:nvSpPr>
        <p:spPr>
          <a:xfrm>
            <a:off x="5364963" y="2305455"/>
            <a:ext cx="2042809" cy="2752928"/>
          </a:xfrm>
          <a:prstGeom prst="rect">
            <a:avLst/>
          </a:prstGeom>
          <a:solidFill>
            <a:srgbClr val="70AD47">
              <a:lumMod val="75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nl-NL" kern="0" dirty="0">
                <a:solidFill>
                  <a:prstClr val="white"/>
                </a:solidFill>
                <a:latin typeface="Calibri" panose="020F0502020204030204"/>
              </a:rPr>
              <a:t>:80	NGINX</a:t>
            </a:r>
          </a:p>
        </p:txBody>
      </p:sp>
      <p:cxnSp>
        <p:nvCxnSpPr>
          <p:cNvPr id="54" name="Straight Arrow Connector 53"/>
          <p:cNvCxnSpPr>
            <a:stCxn id="52" idx="3"/>
            <a:endCxn id="53" idx="1"/>
          </p:cNvCxnSpPr>
          <p:nvPr/>
        </p:nvCxnSpPr>
        <p:spPr>
          <a:xfrm flipV="1">
            <a:off x="3207150" y="3681919"/>
            <a:ext cx="2157813" cy="11192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4729600" y="375982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kern="0" dirty="0">
                <a:solidFill>
                  <a:prstClr val="black"/>
                </a:solidFill>
              </a:rPr>
              <a:t>:4200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9479100" y="2305455"/>
            <a:ext cx="2149812" cy="2752928"/>
          </a:xfrm>
          <a:prstGeom prst="rect">
            <a:avLst/>
          </a:prstGeom>
          <a:solidFill>
            <a:srgbClr val="70AD47">
              <a:lumMod val="75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nl-NL" kern="0" dirty="0">
                <a:solidFill>
                  <a:prstClr val="white"/>
                </a:solidFill>
                <a:latin typeface="Calibri" panose="020F0502020204030204"/>
              </a:rPr>
              <a:t>:4201	SERVERJS</a:t>
            </a:r>
          </a:p>
        </p:txBody>
      </p:sp>
      <p:cxnSp>
        <p:nvCxnSpPr>
          <p:cNvPr id="57" name="Straight Arrow Connector 56"/>
          <p:cNvCxnSpPr>
            <a:stCxn id="53" idx="3"/>
            <a:endCxn id="56" idx="1"/>
          </p:cNvCxnSpPr>
          <p:nvPr/>
        </p:nvCxnSpPr>
        <p:spPr>
          <a:xfrm>
            <a:off x="7407772" y="3681919"/>
            <a:ext cx="2071328" cy="0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7585074" y="3292034"/>
            <a:ext cx="1312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kern="0" dirty="0">
                <a:solidFill>
                  <a:prstClr val="black"/>
                </a:solidFill>
              </a:rPr>
              <a:t>/</a:t>
            </a:r>
            <a:r>
              <a:rPr lang="nl-NL" kern="0" dirty="0" err="1">
                <a:solidFill>
                  <a:prstClr val="black"/>
                </a:solidFill>
              </a:rPr>
              <a:t>api</a:t>
            </a:r>
            <a:r>
              <a:rPr lang="nl-NL" kern="0" dirty="0">
                <a:solidFill>
                  <a:prstClr val="black"/>
                </a:solidFill>
              </a:rPr>
              <a:t>/</a:t>
            </a:r>
            <a:r>
              <a:rPr lang="nl-NL" kern="0" dirty="0" err="1">
                <a:solidFill>
                  <a:prstClr val="black"/>
                </a:solidFill>
              </a:rPr>
              <a:t>movies</a:t>
            </a:r>
            <a:endParaRPr lang="nl-NL" kern="0" dirty="0">
              <a:solidFill>
                <a:prstClr val="black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813402" y="3702473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kern="0" dirty="0">
                <a:solidFill>
                  <a:prstClr val="black"/>
                </a:solidFill>
              </a:rPr>
              <a:t>:8090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093882" y="1813405"/>
            <a:ext cx="584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kern="0" dirty="0">
                <a:solidFill>
                  <a:prstClr val="black"/>
                </a:solidFill>
              </a:rPr>
              <a:t>web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319006" y="1813405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kern="0" dirty="0" err="1">
                <a:solidFill>
                  <a:prstClr val="black"/>
                </a:solidFill>
              </a:rPr>
              <a:t>api</a:t>
            </a:r>
            <a:endParaRPr lang="nl-NL" kern="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34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3</a:t>
            </a:r>
            <a:r>
              <a:rPr lang="en-US" dirty="0" smtClean="0"/>
              <a:t>: 3 containers, 2 x OSS, 1 x </a:t>
            </a:r>
            <a:r>
              <a:rPr lang="en-US" dirty="0" err="1" smtClean="0"/>
              <a:t>.Net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Steps 1 to 7 are the same as in assignment 2</a:t>
            </a:r>
          </a:p>
          <a:p>
            <a:r>
              <a:rPr lang="en-US" dirty="0" smtClean="0"/>
              <a:t>Build the image </a:t>
            </a:r>
            <a:r>
              <a:rPr lang="en-US" i="1" dirty="0" err="1" smtClean="0"/>
              <a:t>mvc</a:t>
            </a:r>
            <a:r>
              <a:rPr lang="en-US" dirty="0"/>
              <a:t> (</a:t>
            </a:r>
            <a:r>
              <a:rPr lang="en-US" b="1" i="1" dirty="0" err="1"/>
              <a:t>docker</a:t>
            </a:r>
            <a:r>
              <a:rPr lang="en-US" b="1" i="1" dirty="0"/>
              <a:t> build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dirty="0" smtClean="0"/>
              <a:t>Run all containers (</a:t>
            </a:r>
            <a:r>
              <a:rPr lang="en-US" b="1" i="1" dirty="0" err="1"/>
              <a:t>docker</a:t>
            </a:r>
            <a:r>
              <a:rPr lang="en-US" b="1" i="1" dirty="0"/>
              <a:t> container run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>
                <a:sym typeface="Wingdings" panose="05000000000000000000" pitchFamily="2" charset="2"/>
              </a:rPr>
              <a:t> You should now have 3 containers </a:t>
            </a:r>
            <a:r>
              <a:rPr lang="en-US" smtClean="0">
                <a:sym typeface="Wingdings" panose="05000000000000000000" pitchFamily="2" charset="2"/>
              </a:rPr>
              <a:t>running locally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Verify </a:t>
            </a:r>
            <a:r>
              <a:rPr lang="en-US" dirty="0">
                <a:sym typeface="Wingdings" panose="05000000000000000000" pitchFamily="2" charset="2"/>
              </a:rPr>
              <a:t>using </a:t>
            </a:r>
            <a:r>
              <a:rPr lang="en-US" dirty="0">
                <a:sym typeface="Wingdings" panose="05000000000000000000" pitchFamily="2" charset="2"/>
                <a:hlinkClick r:id="rId2"/>
              </a:rPr>
              <a:t>http://localhost:4200</a:t>
            </a:r>
            <a:r>
              <a:rPr lang="en-US" dirty="0">
                <a:sym typeface="Wingdings" panose="05000000000000000000" pitchFamily="2" charset="2"/>
              </a:rPr>
              <a:t> if the complete </a:t>
            </a:r>
            <a:r>
              <a:rPr lang="en-US" dirty="0" err="1">
                <a:sym typeface="Wingdings" panose="05000000000000000000" pitchFamily="2" charset="2"/>
              </a:rPr>
              <a:t>applicatie</a:t>
            </a:r>
            <a:r>
              <a:rPr lang="en-US" dirty="0">
                <a:sym typeface="Wingdings" panose="05000000000000000000" pitchFamily="2" charset="2"/>
              </a:rPr>
              <a:t> is working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724A0-D062-4236-A510-F790F3437765}" type="datetime4">
              <a:rPr lang="en-US" smtClean="0"/>
              <a:t>December 6,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Johannes Sim &amp; Renzo Veldkamp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4499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Infrastructuur 102-opdracht</a:t>
            </a:r>
            <a:endParaRPr lang="nl-NL" dirty="0"/>
          </a:p>
        </p:txBody>
      </p:sp>
      <p:sp>
        <p:nvSpPr>
          <p:cNvPr id="40" name="Smiley Face 39"/>
          <p:cNvSpPr/>
          <p:nvPr/>
        </p:nvSpPr>
        <p:spPr>
          <a:xfrm>
            <a:off x="694554" y="1693012"/>
            <a:ext cx="941832" cy="877824"/>
          </a:xfrm>
          <a:prstGeom prst="smileyFace">
            <a:avLst/>
          </a:prstGeom>
          <a:gradFill>
            <a:gsLst>
              <a:gs pos="0">
                <a:srgbClr val="5B9BD5">
                  <a:lumMod val="5000"/>
                  <a:lumOff val="95000"/>
                </a:srgbClr>
              </a:gs>
              <a:gs pos="74000">
                <a:srgbClr val="5B9BD5">
                  <a:lumMod val="45000"/>
                  <a:lumOff val="55000"/>
                </a:srgbClr>
              </a:gs>
              <a:gs pos="83000">
                <a:srgbClr val="5B9BD5">
                  <a:lumMod val="45000"/>
                  <a:lumOff val="55000"/>
                </a:srgbClr>
              </a:gs>
              <a:gs pos="100000">
                <a:srgbClr val="5B9BD5">
                  <a:lumMod val="30000"/>
                  <a:lumOff val="70000"/>
                </a:srgbClr>
              </a:gs>
            </a:gsLst>
            <a:lin ang="5400000" scaled="1"/>
          </a:gra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58" y="2821016"/>
            <a:ext cx="2606184" cy="1744190"/>
          </a:xfrm>
          <a:prstGeom prst="rect">
            <a:avLst/>
          </a:prstGeom>
          <a:ln w="19050">
            <a:solidFill>
              <a:srgbClr val="5B9BD5">
                <a:shade val="50000"/>
              </a:srgbClr>
            </a:solidFill>
          </a:ln>
        </p:spPr>
      </p:pic>
      <p:sp>
        <p:nvSpPr>
          <p:cNvPr id="42" name="Rectangle 41"/>
          <p:cNvSpPr/>
          <p:nvPr/>
        </p:nvSpPr>
        <p:spPr>
          <a:xfrm>
            <a:off x="4189119" y="2305455"/>
            <a:ext cx="2042809" cy="2752928"/>
          </a:xfrm>
          <a:prstGeom prst="rect">
            <a:avLst/>
          </a:prstGeom>
          <a:solidFill>
            <a:srgbClr val="70AD47">
              <a:lumMod val="75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:80	NGINX</a:t>
            </a:r>
          </a:p>
        </p:txBody>
      </p:sp>
      <p:cxnSp>
        <p:nvCxnSpPr>
          <p:cNvPr id="43" name="Straight Arrow Connector 42"/>
          <p:cNvCxnSpPr>
            <a:stCxn id="41" idx="3"/>
            <a:endCxn id="42" idx="1"/>
          </p:cNvCxnSpPr>
          <p:nvPr/>
        </p:nvCxnSpPr>
        <p:spPr>
          <a:xfrm flipV="1">
            <a:off x="2890842" y="3681919"/>
            <a:ext cx="1298277" cy="11192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3453173" y="375982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:4200</a:t>
            </a:r>
          </a:p>
        </p:txBody>
      </p:sp>
      <p:sp>
        <p:nvSpPr>
          <p:cNvPr id="45" name="Rectangle 44"/>
          <p:cNvSpPr/>
          <p:nvPr/>
        </p:nvSpPr>
        <p:spPr>
          <a:xfrm>
            <a:off x="8848669" y="1121434"/>
            <a:ext cx="2149812" cy="1449402"/>
          </a:xfrm>
          <a:prstGeom prst="rect">
            <a:avLst/>
          </a:prstGeom>
          <a:solidFill>
            <a:srgbClr val="70AD47">
              <a:lumMod val="75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:4201	SERVERJS</a:t>
            </a:r>
          </a:p>
        </p:txBody>
      </p:sp>
      <p:cxnSp>
        <p:nvCxnSpPr>
          <p:cNvPr id="46" name="Straight Arrow Connector 45"/>
          <p:cNvCxnSpPr>
            <a:stCxn id="42" idx="3"/>
            <a:endCxn id="45" idx="1"/>
          </p:cNvCxnSpPr>
          <p:nvPr/>
        </p:nvCxnSpPr>
        <p:spPr>
          <a:xfrm flipV="1">
            <a:off x="6231928" y="1846135"/>
            <a:ext cx="2616741" cy="1835784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6951774" y="1468260"/>
            <a:ext cx="1312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/</a:t>
            </a:r>
            <a:r>
              <a:rPr kumimoji="0" lang="nl-NL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api</a:t>
            </a:r>
            <a:r>
              <a:rPr kumimoji="0" lang="nl-NL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/</a:t>
            </a:r>
            <a:r>
              <a:rPr kumimoji="0" lang="nl-NL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movies</a:t>
            </a:r>
            <a:endParaRPr kumimoji="0" lang="nl-NL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180103" y="1512939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:8090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777575" y="1813405"/>
            <a:ext cx="584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web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9688575" y="748753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api</a:t>
            </a:r>
            <a:endParaRPr kumimoji="0" lang="nl-NL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919686" y="3381074"/>
            <a:ext cx="2976139" cy="1794775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:4201	</a:t>
            </a:r>
            <a:r>
              <a:rPr kumimoji="0" lang="nl-NL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ASP.Net</a:t>
            </a:r>
            <a:r>
              <a:rPr kumimoji="0" lang="nl-NL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nl-NL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Core</a:t>
            </a:r>
            <a:r>
              <a:rPr kumimoji="0" lang="nl-NL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MVC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537354" y="4380540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:8200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152671" y="4266289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:5200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661143" y="3024200"/>
            <a:ext cx="564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mvc</a:t>
            </a:r>
            <a:endParaRPr kumimoji="0" lang="nl-NL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55" name="Straight Arrow Connector 54"/>
          <p:cNvCxnSpPr>
            <a:endCxn id="51" idx="1"/>
          </p:cNvCxnSpPr>
          <p:nvPr/>
        </p:nvCxnSpPr>
        <p:spPr>
          <a:xfrm>
            <a:off x="6344215" y="3910007"/>
            <a:ext cx="2575471" cy="368455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24954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Centric colours">
      <a:dk1>
        <a:srgbClr val="000000"/>
      </a:dk1>
      <a:lt1>
        <a:srgbClr val="FFFFFF"/>
      </a:lt1>
      <a:dk2>
        <a:srgbClr val="009036"/>
      </a:dk2>
      <a:lt2>
        <a:srgbClr val="FFFFFF"/>
      </a:lt2>
      <a:accent1>
        <a:srgbClr val="005EA8"/>
      </a:accent1>
      <a:accent2>
        <a:srgbClr val="EE9D00"/>
      </a:accent2>
      <a:accent3>
        <a:srgbClr val="5EC5ED"/>
      </a:accent3>
      <a:accent4>
        <a:srgbClr val="E30045"/>
      </a:accent4>
      <a:accent5>
        <a:srgbClr val="FFED00"/>
      </a:accent5>
      <a:accent6>
        <a:srgbClr val="80197F"/>
      </a:accent6>
      <a:hlink>
        <a:srgbClr val="000000"/>
      </a:hlink>
      <a:folHlink>
        <a:srgbClr val="0000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43F10021B1B74BA5DD583B6999787F" ma:contentTypeVersion="1" ma:contentTypeDescription="Een nieuw document maken." ma:contentTypeScope="" ma:versionID="9fe8e6bb692149f7f6309adc5fa4980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ba296b9b19381bc8f01ad690518422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6916CFB-C98C-4D26-B77C-F1E6DDC5B9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A752D92-0ACC-48D2-A658-AB744FE70E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0A3E1F-B2EC-4B36-9F71-3169FFDE4AE0}">
  <ds:schemaRefs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Centric standard screen</Template>
  <TotalTime>0</TotalTime>
  <Words>334</Words>
  <Application>Microsoft Office PowerPoint</Application>
  <PresentationFormat>Widescreen</PresentationFormat>
  <Paragraphs>62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Kantoorthema</vt:lpstr>
      <vt:lpstr>Opdrachten</vt:lpstr>
      <vt:lpstr>Assignment 1: one container running locally</vt:lpstr>
      <vt:lpstr>Infrastructuur staticws-opdracht</vt:lpstr>
      <vt:lpstr>Assignment 2: 2 containers with OSS</vt:lpstr>
      <vt:lpstr>Assignment 2: 2 containers with OSS (working edition)</vt:lpstr>
      <vt:lpstr>Infrastructuur OSS-opdracht</vt:lpstr>
      <vt:lpstr>Assignment 3: 3 containers, 2 x OSS, 1 x .Net</vt:lpstr>
      <vt:lpstr>Infrastructuur 102-opdracht</vt:lpstr>
    </vt:vector>
  </TitlesOfParts>
  <Manager>Erik Joosten</Manager>
  <Company>Centric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Opdrachten</dc:title>
  <dc:subject>Centric corporate template</dc:subject>
  <dc:creator>Veldkamp, Renzo</dc:creator>
  <cp:lastModifiedBy>Veldkamp, Renzo</cp:lastModifiedBy>
  <cp:revision>20</cp:revision>
  <dcterms:created xsi:type="dcterms:W3CDTF">2017-09-13T15:03:04Z</dcterms:created>
  <dcterms:modified xsi:type="dcterms:W3CDTF">2017-12-06T13:57:06Z</dcterms:modified>
  <cp:category>powerpoint template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0x0101009843F10021B1B74BA5DD583B6999787F</vt:lpwstr>
  </property>
</Properties>
</file>