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7" r:id="rId5"/>
    <p:sldId id="259" r:id="rId6"/>
    <p:sldId id="278" r:id="rId7"/>
    <p:sldId id="267" r:id="rId8"/>
    <p:sldId id="268" r:id="rId9"/>
    <p:sldId id="269" r:id="rId10"/>
    <p:sldId id="272" r:id="rId11"/>
    <p:sldId id="277" r:id="rId12"/>
    <p:sldId id="264" r:id="rId1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>
          <p15:clr>
            <a:srgbClr val="A4A3A4"/>
          </p15:clr>
        </p15:guide>
        <p15:guide id="2" orient="horz" pos="298">
          <p15:clr>
            <a:srgbClr val="A4A3A4"/>
          </p15:clr>
        </p15:guide>
        <p15:guide id="3" orient="horz" pos="881">
          <p15:clr>
            <a:srgbClr val="A4A3A4"/>
          </p15:clr>
        </p15:guide>
        <p15:guide id="4" pos="3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09" autoAdjust="0"/>
  </p:normalViewPr>
  <p:slideViewPr>
    <p:cSldViewPr snapToGrid="0">
      <p:cViewPr varScale="1">
        <p:scale>
          <a:sx n="74" d="100"/>
          <a:sy n="74" d="100"/>
        </p:scale>
        <p:origin x="1714" y="58"/>
      </p:cViewPr>
      <p:guideLst>
        <p:guide orient="horz" pos="3740"/>
        <p:guide orient="horz" pos="298"/>
        <p:guide orient="horz" pos="881"/>
        <p:guide pos="3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9/13/2017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9/13/2017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079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429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Monoliet vs. microservices</a:t>
            </a:r>
          </a:p>
          <a:p>
            <a:r>
              <a:rPr lang="en-US" dirty="0" smtClean="0"/>
              <a:t>Losse applicatiefuncties, kies de omvang</a:t>
            </a:r>
            <a:r>
              <a:rPr lang="en-US" baseline="0" dirty="0" smtClean="0"/>
              <a:t> verstandig!</a:t>
            </a:r>
            <a:endParaRPr lang="en-US" dirty="0" smtClean="0"/>
          </a:p>
          <a:p>
            <a:r>
              <a:rPr lang="en-US" dirty="0" smtClean="0"/>
              <a:t>Temporeel</a:t>
            </a:r>
            <a:r>
              <a:rPr lang="en-US" baseline="0" dirty="0" smtClean="0"/>
              <a:t> onafhankelijk van elkaar</a:t>
            </a:r>
          </a:p>
          <a:p>
            <a:r>
              <a:rPr lang="en-US" baseline="0" dirty="0" smtClean="0"/>
              <a:t>Inter-service communicatie obv REST of MQ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8979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Elke service is een black box voor een andere service. Hoe de API te ontsluiten? </a:t>
            </a:r>
            <a:r>
              <a:rPr lang="en-US" b="1" baseline="0" dirty="0" err="1" smtClean="0"/>
              <a:t>Versiebeheer</a:t>
            </a:r>
            <a:r>
              <a:rPr lang="en-US" b="1" baseline="0" dirty="0" smtClean="0"/>
              <a:t> (breaking changes), Service-discovery</a:t>
            </a:r>
            <a:endParaRPr lang="en-US" baseline="0" dirty="0" smtClean="0"/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Kies de omvang van de service praktisch</a:t>
            </a:r>
            <a:endParaRPr lang="nl-NL" dirty="0" smtClean="0"/>
          </a:p>
          <a:p>
            <a:r>
              <a:rPr lang="en-US" baseline="0" dirty="0" smtClean="0"/>
              <a:t>“Gegevens die samen wijzigen moet je bij elkaar houden” (Sander Hoogendoorn)</a:t>
            </a:r>
          </a:p>
          <a:p>
            <a:r>
              <a:rPr lang="en-US" baseline="0" dirty="0" smtClean="0"/>
              <a:t>De architectenrol wordt belangrijker 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helikopterview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Ontwerp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een</a:t>
            </a:r>
            <a:r>
              <a:rPr lang="en-US" baseline="0" dirty="0" smtClean="0">
                <a:sym typeface="Wingdings" panose="05000000000000000000" pitchFamily="2" charset="2"/>
              </a:rPr>
              <a:t> (micro)service zo </a:t>
            </a:r>
            <a:r>
              <a:rPr lang="en-US" baseline="0" dirty="0" err="1" smtClean="0">
                <a:sym typeface="Wingdings" panose="05000000000000000000" pitchFamily="2" charset="2"/>
              </a:rPr>
              <a:t>generiek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mogelijk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dirty="0" smtClean="0"/>
              <a:t>Losse solutions, om onafhankelijkheid</a:t>
            </a:r>
            <a:r>
              <a:rPr lang="en-US" baseline="0" dirty="0" smtClean="0"/>
              <a:t> van services (extra) te waarborgen. Pas op met eigen framework-libraries. (</a:t>
            </a:r>
            <a:r>
              <a:rPr lang="en-US" baseline="0" dirty="0" err="1" smtClean="0"/>
              <a:t>risico</a:t>
            </a:r>
            <a:r>
              <a:rPr lang="en-US" baseline="0" dirty="0" smtClean="0"/>
              <a:t> op </a:t>
            </a:r>
            <a:r>
              <a:rPr lang="en-US" baseline="0" dirty="0" err="1" smtClean="0"/>
              <a:t>vervlechting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Gemakkelijker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testen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a.g.v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beperkte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ge</a:t>
            </a:r>
            <a:r>
              <a:rPr lang="nl-NL" baseline="0" dirty="0" err="1" smtClean="0"/>
              <a:t>ïsoleerde</a:t>
            </a:r>
            <a:r>
              <a:rPr lang="nl-NL" baseline="0" dirty="0" smtClean="0"/>
              <a:t> functionaliteit, dus overzichtelijker en geen cross-</a:t>
            </a:r>
            <a:r>
              <a:rPr lang="nl-NL" baseline="0" dirty="0" err="1" smtClean="0"/>
              <a:t>functionality</a:t>
            </a:r>
            <a:r>
              <a:rPr lang="nl-NL" baseline="0" dirty="0" smtClean="0"/>
              <a:t> tests (die complex zijn)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49945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Handmatig deployen van </a:t>
            </a:r>
            <a:r>
              <a:rPr lang="en-US" dirty="0" err="1" smtClean="0"/>
              <a:t>tientallen</a:t>
            </a:r>
            <a:r>
              <a:rPr lang="en-US" dirty="0" smtClean="0"/>
              <a:t>/</a:t>
            </a:r>
            <a:r>
              <a:rPr lang="en-US" dirty="0" err="1" smtClean="0"/>
              <a:t>honderden</a:t>
            </a:r>
            <a:r>
              <a:rPr lang="en-US" dirty="0" smtClean="0"/>
              <a:t>/</a:t>
            </a:r>
            <a:r>
              <a:rPr lang="en-US" dirty="0" err="1" smtClean="0"/>
              <a:t>duizenden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applicatie-instanties</a:t>
            </a:r>
            <a:r>
              <a:rPr lang="en-US" baseline="0" dirty="0" smtClean="0"/>
              <a:t> is niet praktisch</a:t>
            </a:r>
          </a:p>
          <a:p>
            <a:endParaRPr lang="en-US" baseline="0" dirty="0" smtClean="0"/>
          </a:p>
          <a:p>
            <a:r>
              <a:rPr lang="en-US" baseline="0" dirty="0" smtClean="0"/>
              <a:t>TIP: Rolling updates </a:t>
            </a:r>
            <a:r>
              <a:rPr lang="en-US" baseline="0" dirty="0" err="1" smtClean="0"/>
              <a:t>verhogen</a:t>
            </a:r>
            <a:r>
              <a:rPr lang="en-US" baseline="0" dirty="0" smtClean="0"/>
              <a:t> de e2e-beschikbaarheid van de applicatie</a:t>
            </a:r>
          </a:p>
          <a:p>
            <a:endParaRPr lang="en-US" baseline="0" dirty="0" smtClean="0"/>
          </a:p>
          <a:p>
            <a:r>
              <a:rPr lang="nl-NL" dirty="0" smtClean="0"/>
              <a:t>Zorg ervoor dat een unieke deployment te herleiden is naar een </a:t>
            </a:r>
            <a:r>
              <a:rPr lang="nl-NL" dirty="0" err="1" smtClean="0"/>
              <a:t>work</a:t>
            </a:r>
            <a:r>
              <a:rPr lang="nl-NL" baseline="0" dirty="0" smtClean="0"/>
              <a:t> item/</a:t>
            </a:r>
            <a:r>
              <a:rPr lang="nl-NL" baseline="0" dirty="0" err="1" smtClean="0"/>
              <a:t>checkin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commit</a:t>
            </a:r>
            <a:r>
              <a:rPr lang="nl-NL" baseline="0" dirty="0" smtClean="0"/>
              <a:t>)/</a:t>
            </a:r>
            <a:r>
              <a:rPr lang="nl-NL" baseline="0" dirty="0" err="1" smtClean="0"/>
              <a:t>build</a:t>
            </a:r>
            <a:r>
              <a:rPr lang="nl-NL" baseline="0" dirty="0" smtClean="0"/>
              <a:t>-referentie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05279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Veel ‘losse</a:t>
            </a:r>
            <a:r>
              <a:rPr lang="en-US" baseline="0" dirty="0" smtClean="0"/>
              <a:t> stukjes applicatie’</a:t>
            </a:r>
            <a:r>
              <a:rPr lang="nl-NL" baseline="0" dirty="0" smtClean="0"/>
              <a:t> </a:t>
            </a:r>
            <a:r>
              <a:rPr lang="nl-NL" baseline="0" dirty="0" smtClean="0">
                <a:sym typeface="Wingdings" panose="05000000000000000000" pitchFamily="2" charset="2"/>
              </a:rPr>
              <a:t> pijn verschuift van bouw naar deployment en beheer</a:t>
            </a:r>
          </a:p>
          <a:p>
            <a:endParaRPr lang="nl-NL" baseline="0" dirty="0" smtClean="0">
              <a:sym typeface="Wingdings" panose="05000000000000000000" pitchFamily="2" charset="2"/>
            </a:endParaRPr>
          </a:p>
          <a:p>
            <a:r>
              <a:rPr lang="en-US" dirty="0" smtClean="0"/>
              <a:t>API-management </a:t>
            </a:r>
            <a:r>
              <a:rPr lang="en-US" dirty="0" err="1" smtClean="0"/>
              <a:t>bijv</a:t>
            </a:r>
            <a:r>
              <a:rPr lang="en-US" dirty="0" smtClean="0"/>
              <a:t>. </a:t>
            </a:r>
            <a:r>
              <a:rPr lang="en-US" dirty="0" err="1" smtClean="0"/>
              <a:t>obv</a:t>
            </a:r>
            <a:r>
              <a:rPr lang="en-US" dirty="0" smtClean="0"/>
              <a:t> </a:t>
            </a:r>
            <a:r>
              <a:rPr lang="en-US" dirty="0" err="1" smtClean="0"/>
              <a:t>NuGet</a:t>
            </a:r>
            <a:r>
              <a:rPr lang="en-US" smtClean="0"/>
              <a:t>-</a:t>
            </a:r>
            <a:r>
              <a:rPr lang="en-US" baseline="0" smtClean="0"/>
              <a:t> of NPM</a:t>
            </a:r>
            <a:r>
              <a:rPr lang="en-US" smtClean="0"/>
              <a:t>-packages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Latency </a:t>
            </a:r>
            <a:r>
              <a:rPr lang="en-US" dirty="0" err="1" smtClean="0"/>
              <a:t>a.g.v</a:t>
            </a:r>
            <a:r>
              <a:rPr lang="en-US" dirty="0" smtClean="0"/>
              <a:t>.</a:t>
            </a:r>
            <a:r>
              <a:rPr lang="en-US" baseline="0" dirty="0" smtClean="0"/>
              <a:t> inter-service communicatie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9797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Martin Fowler </a:t>
            </a:r>
            <a:r>
              <a:rPr lang="en-US" dirty="0" smtClean="0">
                <a:sym typeface="Wingdings" panose="05000000000000000000" pitchFamily="2" charset="2"/>
              </a:rPr>
              <a:t> blogs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e.d.</a:t>
            </a:r>
            <a:endParaRPr lang="en-US" dirty="0" smtClean="0"/>
          </a:p>
          <a:p>
            <a:r>
              <a:rPr lang="en-US" dirty="0" smtClean="0"/>
              <a:t>Sam Newman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boek</a:t>
            </a:r>
            <a:endParaRPr lang="en-US" dirty="0" smtClean="0"/>
          </a:p>
          <a:p>
            <a:r>
              <a:rPr lang="en-US" dirty="0" smtClean="0"/>
              <a:t>Spotify,</a:t>
            </a:r>
            <a:r>
              <a:rPr lang="en-US" baseline="0" dirty="0" smtClean="0"/>
              <a:t> Netflix etc.</a:t>
            </a:r>
          </a:p>
          <a:p>
            <a:r>
              <a:rPr lang="en-US" baseline="0" dirty="0" smtClean="0"/>
              <a:t>Autotelex!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96535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648969"/>
            <a:ext cx="77724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2133424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Johannes Sim &amp; Renzo veldkamp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34402" y="6341926"/>
            <a:ext cx="21336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69E2E37C-AA1E-43B2-B213-E688D587CE49}" type="datetime4">
              <a:rPr lang="nl-NL" smtClean="0"/>
              <a:t>13 september 2017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62871" cy="2318444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97C2-7262-427C-9F3E-B0D6D33F54E2}" type="datetime4">
              <a:rPr lang="nl-NL" smtClean="0"/>
              <a:t>13 september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473075"/>
            <a:ext cx="8130097" cy="3243957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B3A2-628B-479E-BF05-5959017C6A02}" type="datetime4">
              <a:rPr lang="nl-NL" smtClean="0"/>
              <a:t>13 september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249B52C1-75DC-496B-AF3F-4978B95BB865}" type="datetime4">
              <a:rPr lang="nl-NL" smtClean="0"/>
              <a:pPr/>
              <a:t>13 september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 marL="0" algn="l" defTabSz="914400" rtl="0" eaLnBrk="1" latinLnBrk="0" hangingPunct="1"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nl-NL" dirty="0" smtClean="0"/>
              <a:t>Johannes Sim &amp; Renzo </a:t>
            </a:r>
            <a:r>
              <a:rPr lang="nl-NL" dirty="0" err="1" smtClean="0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B592-DB5E-43FC-B016-67E26C01643F}" type="datetime4">
              <a:rPr lang="nl-NL" smtClean="0"/>
              <a:t>13 september 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904-3BB7-4874-AB8B-F31F00F8A078}" type="datetime4">
              <a:rPr lang="nl-NL" smtClean="0"/>
              <a:t>13 september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2D5E-8E53-4D94-8479-CCF9387ED904}" type="datetime4">
              <a:rPr lang="nl-NL" smtClean="0"/>
              <a:t>13 september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6D0B-AA25-481F-9FCE-BD155C5A6085}" type="datetime4">
              <a:rPr lang="nl-NL" smtClean="0"/>
              <a:t>13 september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1819-B839-4C27-8B45-7170CEF46D62}" type="datetime4">
              <a:rPr lang="nl-NL" smtClean="0"/>
              <a:t>13 september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54677" cy="1454348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13E7-29CA-4C1D-88BD-FA51696C19FE}" type="datetime4">
              <a:rPr lang="nl-NL" smtClean="0"/>
              <a:t>13 september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3" y="473075"/>
            <a:ext cx="8075240" cy="2379861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9A9C-5452-4AF4-8D69-2209042ED2AB}" type="datetime4">
              <a:rPr lang="nl-NL" smtClean="0"/>
              <a:t>13 september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9144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3402710" y="62631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9ABBC3E-A20C-4DEE-9D7A-437B797B148A}" type="datetime4">
              <a:rPr lang="nl-NL" smtClean="0"/>
              <a:t>13 september 2017</a:t>
            </a:fld>
            <a:r>
              <a:rPr lang="en-US" smtClean="0"/>
              <a:t> </a:t>
            </a:r>
            <a:endParaRPr lang="nl-NL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7538" y="1409495"/>
            <a:ext cx="8163164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9766" y="6263119"/>
            <a:ext cx="2632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8" r:id="rId5"/>
    <p:sldLayoutId id="2147483663" r:id="rId6"/>
    <p:sldLayoutId id="2147483667" r:id="rId7"/>
    <p:sldLayoutId id="2147483666" r:id="rId8"/>
    <p:sldLayoutId id="2147483665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hyperlink" Target="https://www.martinfowler.com/microservices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hyperlink" Target="https://www.nginx.com/blog/microservices-at-netflix-architectural-best-practices/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://samnewman.io/books/building_microservices/" TargetMode="External"/><Relationship Id="rId9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102</a:t>
            </a:r>
            <a:endParaRPr lang="nl-NL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9DAD-F941-4A15-ABB1-44FA32742BE9}" type="datetime4">
              <a:rPr lang="nl-NL" smtClean="0"/>
              <a:t>13 september 2017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1641659" cy="467568"/>
          </a:xfrm>
        </p:spPr>
        <p:txBody>
          <a:bodyPr/>
          <a:lstStyle/>
          <a:p>
            <a:r>
              <a:rPr lang="en-US" dirty="0" smtClean="0"/>
              <a:t>Johannes Sim &amp;</a:t>
            </a:r>
          </a:p>
          <a:p>
            <a:r>
              <a:rPr lang="en-US" dirty="0" smtClean="0"/>
              <a:t>Renzo </a:t>
            </a:r>
            <a:r>
              <a:rPr lang="en-US" dirty="0" err="1" smtClean="0"/>
              <a:t>veldkamp</a:t>
            </a:r>
            <a:endParaRPr lang="nl-NL" dirty="0"/>
          </a:p>
        </p:txBody>
      </p:sp>
      <p:sp>
        <p:nvSpPr>
          <p:cNvPr id="7" name="Stroomdiagram: Voorbereiding 1"/>
          <p:cNvSpPr/>
          <p:nvPr/>
        </p:nvSpPr>
        <p:spPr>
          <a:xfrm>
            <a:off x="3879945" y="244941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Stroomdiagram: Voorbereiding 5"/>
          <p:cNvSpPr/>
          <p:nvPr/>
        </p:nvSpPr>
        <p:spPr>
          <a:xfrm>
            <a:off x="6554231" y="244941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Stroomdiagram: Voorbereiding 6"/>
          <p:cNvSpPr/>
          <p:nvPr/>
        </p:nvSpPr>
        <p:spPr>
          <a:xfrm>
            <a:off x="5217088" y="2968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Stroomdiagram: Voorbereiding 7"/>
          <p:cNvSpPr/>
          <p:nvPr/>
        </p:nvSpPr>
        <p:spPr>
          <a:xfrm>
            <a:off x="6554231" y="3475700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Stroomdiagram: Voorbereiding 8"/>
          <p:cNvSpPr/>
          <p:nvPr/>
        </p:nvSpPr>
        <p:spPr>
          <a:xfrm>
            <a:off x="5217088" y="1952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Stroomdiagram: Voorbereiding 9"/>
          <p:cNvSpPr/>
          <p:nvPr/>
        </p:nvSpPr>
        <p:spPr>
          <a:xfrm>
            <a:off x="3879945" y="3465050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Stroomdiagram: Voorbereiding 11"/>
          <p:cNvSpPr/>
          <p:nvPr/>
        </p:nvSpPr>
        <p:spPr>
          <a:xfrm>
            <a:off x="5217088" y="3984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301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cap="all" dirty="0" smtClean="0"/>
              <a:t>onderwerpen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7538" y="1295518"/>
            <a:ext cx="8163164" cy="484860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 err="1" smtClean="0"/>
              <a:t>Recap</a:t>
            </a:r>
            <a:r>
              <a:rPr lang="nl-NL" dirty="0" smtClean="0"/>
              <a:t> 101</a:t>
            </a:r>
          </a:p>
          <a:p>
            <a:pPr>
              <a:spcAft>
                <a:spcPts val="600"/>
              </a:spcAft>
            </a:pPr>
            <a:r>
              <a:rPr lang="en-US" dirty="0" err="1" smtClean="0"/>
              <a:t>Gevolgen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:</a:t>
            </a:r>
          </a:p>
          <a:p>
            <a:pPr lvl="1">
              <a:spcAft>
                <a:spcPts val="600"/>
              </a:spcAft>
            </a:pPr>
            <a:r>
              <a:rPr lang="en-US" dirty="0" err="1" smtClean="0"/>
              <a:t>bouw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deployment</a:t>
            </a:r>
          </a:p>
          <a:p>
            <a:pPr lvl="1">
              <a:spcAft>
                <a:spcPts val="600"/>
              </a:spcAft>
            </a:pPr>
            <a:r>
              <a:rPr lang="en-US" dirty="0" err="1" smtClean="0"/>
              <a:t>beheer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err="1" smtClean="0"/>
              <a:t>Nadelen</a:t>
            </a:r>
            <a:endParaRPr lang="nl-NL" dirty="0" smtClean="0"/>
          </a:p>
          <a:p>
            <a:pPr>
              <a:spcAft>
                <a:spcPts val="600"/>
              </a:spcAft>
            </a:pPr>
            <a:r>
              <a:rPr lang="en-US" dirty="0" err="1" smtClean="0"/>
              <a:t>Vragen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 smtClean="0"/>
              <a:t>Referenties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dirty="0" smtClean="0">
                <a:solidFill>
                  <a:srgbClr val="009036"/>
                </a:solidFill>
              </a:rPr>
              <a:t>Johannes Sim &amp; Renzo </a:t>
            </a:r>
            <a:r>
              <a:rPr lang="nl-NL" dirty="0" err="1" smtClean="0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91A25AAE-37E5-4948-9A98-4D0CB3952B1C}" type="datetime4">
              <a:rPr lang="nl-NL" sz="900" cap="all" smtClean="0">
                <a:solidFill>
                  <a:srgbClr val="009036"/>
                </a:solidFill>
              </a:rPr>
              <a:t>13 september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22" y="1850495"/>
            <a:ext cx="2684815" cy="25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6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troomdiagram: Proces 33"/>
          <p:cNvSpPr/>
          <p:nvPr/>
        </p:nvSpPr>
        <p:spPr>
          <a:xfrm>
            <a:off x="4035742" y="2186673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35" name="Rechthoek 34"/>
          <p:cNvSpPr/>
          <p:nvPr/>
        </p:nvSpPr>
        <p:spPr>
          <a:xfrm>
            <a:off x="4035742" y="2912376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36" name="Rechthoek 35"/>
          <p:cNvSpPr/>
          <p:nvPr/>
        </p:nvSpPr>
        <p:spPr>
          <a:xfrm>
            <a:off x="4035741" y="3674376"/>
            <a:ext cx="1306830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39" name="Tekstvak 38"/>
          <p:cNvSpPr txBox="1"/>
          <p:nvPr/>
        </p:nvSpPr>
        <p:spPr>
          <a:xfrm>
            <a:off x="4162425" y="1709306"/>
            <a:ext cx="108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facturatie</a:t>
            </a:r>
            <a:endParaRPr lang="nl-NL" dirty="0"/>
          </a:p>
        </p:txBody>
      </p:sp>
      <p:sp>
        <p:nvSpPr>
          <p:cNvPr id="49" name="Stroomdiagram: Proces 48"/>
          <p:cNvSpPr/>
          <p:nvPr/>
        </p:nvSpPr>
        <p:spPr>
          <a:xfrm>
            <a:off x="3603782" y="3809812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50" name="Rechthoek 49"/>
          <p:cNvSpPr/>
          <p:nvPr/>
        </p:nvSpPr>
        <p:spPr>
          <a:xfrm>
            <a:off x="3603782" y="4535515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51" name="Rechthoek 50"/>
          <p:cNvSpPr/>
          <p:nvPr/>
        </p:nvSpPr>
        <p:spPr>
          <a:xfrm>
            <a:off x="3603781" y="5297515"/>
            <a:ext cx="1289074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52" name="Tekstvak 51"/>
          <p:cNvSpPr txBox="1"/>
          <p:nvPr/>
        </p:nvSpPr>
        <p:spPr>
          <a:xfrm>
            <a:off x="4923790" y="5689916"/>
            <a:ext cx="108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facturatie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467411"/>
          </a:xfrm>
        </p:spPr>
        <p:txBody>
          <a:bodyPr/>
          <a:lstStyle/>
          <a:p>
            <a:r>
              <a:rPr lang="en-US" dirty="0"/>
              <a:t>Recap 101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AC42B15C-624E-4350-B377-5A5C047BADFC}" type="datetime4">
              <a:rPr lang="nl-NL" sz="900" cap="all" smtClean="0">
                <a:solidFill>
                  <a:srgbClr val="009036"/>
                </a:solidFill>
              </a:rPr>
              <a:t>13 september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25" name="Stroomdiagram: Proces 24"/>
          <p:cNvSpPr/>
          <p:nvPr/>
        </p:nvSpPr>
        <p:spPr>
          <a:xfrm>
            <a:off x="5334815" y="2186673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26" name="Rechthoek 25"/>
          <p:cNvSpPr/>
          <p:nvPr/>
        </p:nvSpPr>
        <p:spPr>
          <a:xfrm>
            <a:off x="5334815" y="2912376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27" name="Rechthoek 26"/>
          <p:cNvSpPr/>
          <p:nvPr/>
        </p:nvSpPr>
        <p:spPr>
          <a:xfrm>
            <a:off x="5339736" y="3674376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28" name="Stroomdiagram: Proces 27"/>
          <p:cNvSpPr/>
          <p:nvPr/>
        </p:nvSpPr>
        <p:spPr>
          <a:xfrm>
            <a:off x="2740342" y="2186673"/>
            <a:ext cx="1291908" cy="72797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29" name="Rechthoek 28"/>
          <p:cNvSpPr/>
          <p:nvPr/>
        </p:nvSpPr>
        <p:spPr>
          <a:xfrm>
            <a:off x="2740342" y="2913380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30" name="Rechthoek 29"/>
          <p:cNvSpPr/>
          <p:nvPr/>
        </p:nvSpPr>
        <p:spPr>
          <a:xfrm>
            <a:off x="2745263" y="3675380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31" name="Stroomdiagram: Proces 30"/>
          <p:cNvSpPr/>
          <p:nvPr/>
        </p:nvSpPr>
        <p:spPr>
          <a:xfrm>
            <a:off x="1452107" y="2185111"/>
            <a:ext cx="1291908" cy="729107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32" name="Rechthoek 31"/>
          <p:cNvSpPr/>
          <p:nvPr/>
        </p:nvSpPr>
        <p:spPr>
          <a:xfrm>
            <a:off x="1452107" y="2914218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33" name="Rechthoek 32"/>
          <p:cNvSpPr/>
          <p:nvPr/>
        </p:nvSpPr>
        <p:spPr>
          <a:xfrm>
            <a:off x="1452880" y="3676218"/>
            <a:ext cx="1293379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37" name="Tekstvak 36"/>
          <p:cNvSpPr txBox="1"/>
          <p:nvPr/>
        </p:nvSpPr>
        <p:spPr>
          <a:xfrm>
            <a:off x="1245415" y="1709306"/>
            <a:ext cx="152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klantgegevens</a:t>
            </a:r>
            <a:endParaRPr lang="nl-NL" dirty="0"/>
          </a:p>
        </p:txBody>
      </p:sp>
      <p:sp>
        <p:nvSpPr>
          <p:cNvPr id="38" name="Tekstvak 37"/>
          <p:cNvSpPr txBox="1"/>
          <p:nvPr/>
        </p:nvSpPr>
        <p:spPr>
          <a:xfrm>
            <a:off x="2979039" y="1710868"/>
            <a:ext cx="821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inkoop</a:t>
            </a:r>
          </a:p>
        </p:txBody>
      </p:sp>
      <p:sp>
        <p:nvSpPr>
          <p:cNvPr id="40" name="Tekstvak 39"/>
          <p:cNvSpPr txBox="1"/>
          <p:nvPr/>
        </p:nvSpPr>
        <p:spPr>
          <a:xfrm>
            <a:off x="5441060" y="1710868"/>
            <a:ext cx="95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logistiek</a:t>
            </a:r>
          </a:p>
        </p:txBody>
      </p:sp>
      <p:sp>
        <p:nvSpPr>
          <p:cNvPr id="41" name="Stroomdiagram: Proces 40"/>
          <p:cNvSpPr/>
          <p:nvPr/>
        </p:nvSpPr>
        <p:spPr>
          <a:xfrm>
            <a:off x="773927" y="2189480"/>
            <a:ext cx="1291908" cy="72473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42" name="Rechthoek 41"/>
          <p:cNvSpPr/>
          <p:nvPr/>
        </p:nvSpPr>
        <p:spPr>
          <a:xfrm>
            <a:off x="773927" y="2914218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43" name="Rechthoek 42"/>
          <p:cNvSpPr/>
          <p:nvPr/>
        </p:nvSpPr>
        <p:spPr>
          <a:xfrm>
            <a:off x="772160" y="3676218"/>
            <a:ext cx="1293675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44" name="Tekstvak 43"/>
          <p:cNvSpPr txBox="1"/>
          <p:nvPr/>
        </p:nvSpPr>
        <p:spPr>
          <a:xfrm>
            <a:off x="567235" y="1709306"/>
            <a:ext cx="152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klantgegevens</a:t>
            </a:r>
            <a:endParaRPr lang="nl-NL" dirty="0"/>
          </a:p>
        </p:txBody>
      </p:sp>
      <p:sp>
        <p:nvSpPr>
          <p:cNvPr id="45" name="Stroomdiagram: Proces 44"/>
          <p:cNvSpPr/>
          <p:nvPr/>
        </p:nvSpPr>
        <p:spPr>
          <a:xfrm>
            <a:off x="2741748" y="909650"/>
            <a:ext cx="1291908" cy="72797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47" name="Rechthoek 46"/>
          <p:cNvSpPr/>
          <p:nvPr/>
        </p:nvSpPr>
        <p:spPr>
          <a:xfrm>
            <a:off x="2746101" y="2392007"/>
            <a:ext cx="1287420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48" name="Tekstvak 47"/>
          <p:cNvSpPr txBox="1"/>
          <p:nvPr/>
        </p:nvSpPr>
        <p:spPr>
          <a:xfrm>
            <a:off x="4082050" y="799971"/>
            <a:ext cx="821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inkoop</a:t>
            </a:r>
            <a:endParaRPr lang="nl-NL" dirty="0"/>
          </a:p>
        </p:txBody>
      </p:sp>
      <p:sp>
        <p:nvSpPr>
          <p:cNvPr id="53" name="Stroomdiagram: Proces 52"/>
          <p:cNvSpPr/>
          <p:nvPr/>
        </p:nvSpPr>
        <p:spPr>
          <a:xfrm>
            <a:off x="6828335" y="2943327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54" name="Rechthoek 53"/>
          <p:cNvSpPr/>
          <p:nvPr/>
        </p:nvSpPr>
        <p:spPr>
          <a:xfrm>
            <a:off x="6828335" y="3669030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55" name="Rechthoek 54"/>
          <p:cNvSpPr/>
          <p:nvPr/>
        </p:nvSpPr>
        <p:spPr>
          <a:xfrm>
            <a:off x="6828336" y="4431030"/>
            <a:ext cx="1294152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56" name="Tekstvak 55"/>
          <p:cNvSpPr txBox="1"/>
          <p:nvPr/>
        </p:nvSpPr>
        <p:spPr>
          <a:xfrm>
            <a:off x="6934580" y="2467522"/>
            <a:ext cx="95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logistiek</a:t>
            </a:r>
            <a:endParaRPr lang="nl-NL" dirty="0"/>
          </a:p>
        </p:txBody>
      </p:sp>
      <p:cxnSp>
        <p:nvCxnSpPr>
          <p:cNvPr id="58" name="Rechte verbindingslijn met pijl 57"/>
          <p:cNvCxnSpPr>
            <a:stCxn id="42" idx="3"/>
            <a:endCxn id="50" idx="1"/>
          </p:cNvCxnSpPr>
          <p:nvPr/>
        </p:nvCxnSpPr>
        <p:spPr>
          <a:xfrm>
            <a:off x="2065835" y="3295218"/>
            <a:ext cx="1537947" cy="1621297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met pijl 59"/>
          <p:cNvCxnSpPr>
            <a:stCxn id="42" idx="3"/>
            <a:endCxn id="54" idx="1"/>
          </p:cNvCxnSpPr>
          <p:nvPr/>
        </p:nvCxnSpPr>
        <p:spPr>
          <a:xfrm>
            <a:off x="2065835" y="3295218"/>
            <a:ext cx="4762500" cy="75481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met pijl 63"/>
          <p:cNvCxnSpPr>
            <a:stCxn id="46" idx="3"/>
            <a:endCxn id="54" idx="1"/>
          </p:cNvCxnSpPr>
          <p:nvPr/>
        </p:nvCxnSpPr>
        <p:spPr>
          <a:xfrm>
            <a:off x="4033656" y="2011007"/>
            <a:ext cx="2794679" cy="203902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met pijl 65"/>
          <p:cNvCxnSpPr>
            <a:stCxn id="50" idx="3"/>
            <a:endCxn id="54" idx="1"/>
          </p:cNvCxnSpPr>
          <p:nvPr/>
        </p:nvCxnSpPr>
        <p:spPr>
          <a:xfrm flipV="1">
            <a:off x="4895690" y="4050030"/>
            <a:ext cx="1932645" cy="866485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chte verbindingslijn met pijl 67"/>
          <p:cNvCxnSpPr>
            <a:stCxn id="42" idx="3"/>
            <a:endCxn id="46" idx="1"/>
          </p:cNvCxnSpPr>
          <p:nvPr/>
        </p:nvCxnSpPr>
        <p:spPr>
          <a:xfrm flipV="1">
            <a:off x="2065835" y="2011007"/>
            <a:ext cx="675913" cy="128421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hoek 45"/>
          <p:cNvSpPr/>
          <p:nvPr/>
        </p:nvSpPr>
        <p:spPr>
          <a:xfrm>
            <a:off x="2741748" y="1630007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405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9" grpId="0"/>
      <p:bldP spid="49" grpId="0" animBg="1"/>
      <p:bldP spid="50" grpId="0" animBg="1"/>
      <p:bldP spid="51" grpId="0" animBg="1"/>
      <p:bldP spid="52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7" grpId="0"/>
      <p:bldP spid="38" grpId="0"/>
      <p:bldP spid="40" grpId="0"/>
      <p:bldP spid="41" grpId="0" animBg="1"/>
      <p:bldP spid="42" grpId="0" animBg="1"/>
      <p:bldP spid="43" grpId="0" animBg="1"/>
      <p:bldP spid="44" grpId="0"/>
      <p:bldP spid="45" grpId="0" animBg="1"/>
      <p:bldP spid="47" grpId="0" animBg="1"/>
      <p:bldP spid="48" grpId="0"/>
      <p:bldP spid="53" grpId="0" animBg="1"/>
      <p:bldP spid="54" grpId="0" animBg="1"/>
      <p:bldP spid="55" grpId="0" animBg="1"/>
      <p:bldP spid="56" grpId="0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/>
              <a:t>Gevolgen voor bouw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/>
              <a:t>API-management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(Technisch) ontwerp</a:t>
            </a:r>
          </a:p>
          <a:p>
            <a:pPr>
              <a:spcAft>
                <a:spcPts val="600"/>
              </a:spcAft>
            </a:pPr>
            <a:r>
              <a:rPr lang="nl-NL" dirty="0"/>
              <a:t>Source </a:t>
            </a:r>
            <a:r>
              <a:rPr lang="nl-NL" dirty="0" smtClean="0"/>
              <a:t>control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Per service minder code: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Meer </a:t>
            </a:r>
            <a:r>
              <a:rPr lang="en-US" dirty="0" err="1" smtClean="0"/>
              <a:t>overzicht</a:t>
            </a:r>
            <a:endParaRPr lang="nl-NL" dirty="0" smtClean="0"/>
          </a:p>
          <a:p>
            <a:pPr lvl="1">
              <a:spcAft>
                <a:spcPts val="600"/>
              </a:spcAft>
            </a:pPr>
            <a:r>
              <a:rPr lang="nl-NL" dirty="0" smtClean="0"/>
              <a:t>Gemakkelijker </a:t>
            </a:r>
            <a:r>
              <a:rPr lang="nl-NL" dirty="0" err="1" smtClean="0"/>
              <a:t>testbaar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4C9CBE32-DCA6-48E5-A467-8D4549A09931}" type="datetime4">
              <a:rPr lang="nl-NL" sz="900" cap="all" smtClean="0">
                <a:solidFill>
                  <a:srgbClr val="009036"/>
                </a:solidFill>
              </a:rPr>
              <a:t>13 september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93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/>
              <a:t>Gevolgen voor deployment</a:t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/>
              <a:t>Zoveel mogelijk geautomatiseerde </a:t>
            </a:r>
            <a:r>
              <a:rPr lang="nl-NL" dirty="0" err="1" smtClean="0"/>
              <a:t>deployment</a:t>
            </a:r>
            <a:r>
              <a:rPr lang="nl-NL" dirty="0" smtClean="0"/>
              <a:t> </a:t>
            </a:r>
            <a:r>
              <a:rPr lang="nl-NL" dirty="0" smtClean="0">
                <a:sym typeface="Wingdings" panose="05000000000000000000" pitchFamily="2" charset="2"/>
              </a:rPr>
              <a:t> </a:t>
            </a:r>
            <a:r>
              <a:rPr lang="nl-NL" dirty="0" smtClean="0"/>
              <a:t>CI/CD!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‘Rolling updates’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Traceerbaarheid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3A2B0FBA-51B9-435A-843F-7AC2A474B4B8}" type="datetime4">
              <a:rPr lang="nl-NL" sz="900" cap="all" smtClean="0">
                <a:solidFill>
                  <a:srgbClr val="009036"/>
                </a:solidFill>
              </a:rPr>
              <a:t>13 september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85"/>
          <a:stretch/>
        </p:blipFill>
        <p:spPr>
          <a:xfrm>
            <a:off x="826265" y="3125997"/>
            <a:ext cx="5328396" cy="2438031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20" y="2436331"/>
            <a:ext cx="3057267" cy="59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9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/>
              <a:t>Gevolgen voor beheer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/>
              <a:t>Bewaking</a:t>
            </a:r>
          </a:p>
          <a:p>
            <a:pPr>
              <a:spcAft>
                <a:spcPts val="600"/>
              </a:spcAft>
            </a:pPr>
            <a:r>
              <a:rPr lang="nl-NL" dirty="0" err="1" smtClean="0"/>
              <a:t>Logging</a:t>
            </a:r>
            <a:endParaRPr lang="nl-NL" dirty="0" smtClean="0"/>
          </a:p>
          <a:p>
            <a:pPr>
              <a:spcAft>
                <a:spcPts val="600"/>
              </a:spcAft>
            </a:pPr>
            <a:r>
              <a:rPr lang="nl-NL" dirty="0" smtClean="0"/>
              <a:t>Foutopsporing</a:t>
            </a:r>
          </a:p>
          <a:p>
            <a:pPr>
              <a:spcAft>
                <a:spcPts val="600"/>
              </a:spcAft>
            </a:pPr>
            <a:r>
              <a:rPr lang="nl-NL" dirty="0" err="1" smtClean="0"/>
              <a:t>Capacity</a:t>
            </a:r>
            <a:r>
              <a:rPr lang="nl-NL" dirty="0" smtClean="0"/>
              <a:t> management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Extra component voor communicatie (eventueel)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B2AEA59B-01EB-45FF-9C78-C234F8428C87}" type="datetime4">
              <a:rPr lang="nl-NL" sz="900" cap="all" smtClean="0">
                <a:solidFill>
                  <a:srgbClr val="009036"/>
                </a:solidFill>
              </a:rPr>
              <a:t>13 september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5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nadelen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sz="2400" dirty="0" smtClean="0"/>
              <a:t>Met stip op no 1: </a:t>
            </a:r>
            <a:r>
              <a:rPr lang="nl-NL" sz="2400" b="1" dirty="0" smtClean="0"/>
              <a:t>API-management</a:t>
            </a:r>
            <a:endParaRPr lang="nl-NL" sz="2800" b="1" dirty="0" smtClean="0"/>
          </a:p>
          <a:p>
            <a:pPr>
              <a:spcAft>
                <a:spcPts val="600"/>
              </a:spcAft>
            </a:pPr>
            <a:r>
              <a:rPr lang="nl-NL" dirty="0" smtClean="0"/>
              <a:t>Architectenrol wordt belangrijker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Meer deployments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Lastiger te beheren:</a:t>
            </a:r>
          </a:p>
          <a:p>
            <a:pPr marL="617537" lvl="3" indent="-263525">
              <a:spcAft>
                <a:spcPts val="600"/>
              </a:spcAft>
              <a:buSzPct val="135000"/>
            </a:pPr>
            <a:r>
              <a:rPr lang="nl-NL" sz="2000" dirty="0" smtClean="0"/>
              <a:t>logging</a:t>
            </a:r>
          </a:p>
          <a:p>
            <a:pPr marL="617537" lvl="3" indent="-263525">
              <a:spcAft>
                <a:spcPts val="600"/>
              </a:spcAft>
              <a:buSzPct val="135000"/>
            </a:pPr>
            <a:r>
              <a:rPr lang="nl-NL" sz="2000" dirty="0" smtClean="0"/>
              <a:t>capacity management</a:t>
            </a:r>
          </a:p>
          <a:p>
            <a:pPr marL="617537" lvl="3" indent="-263525">
              <a:spcAft>
                <a:spcPts val="600"/>
              </a:spcAft>
              <a:buSzPct val="135000"/>
            </a:pPr>
            <a:r>
              <a:rPr lang="nl-NL" sz="2000" dirty="0" smtClean="0"/>
              <a:t>foutanalyse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Configuratiebeheer wordt complexer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Een beetje meer </a:t>
            </a:r>
            <a:r>
              <a:rPr lang="nl-NL" dirty="0" err="1" smtClean="0"/>
              <a:t>latency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447821B2-C838-43FD-AFB7-8AF50F263499}" type="datetime4">
              <a:rPr lang="nl-NL" sz="900" cap="all" smtClean="0">
                <a:solidFill>
                  <a:srgbClr val="009036"/>
                </a:solidFill>
              </a:rPr>
              <a:t>13 september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dirty="0" smtClean="0">
                <a:solidFill>
                  <a:srgbClr val="009036"/>
                </a:solidFill>
              </a:rPr>
              <a:t>Johannes Sim &amp; Renzo </a:t>
            </a:r>
            <a:r>
              <a:rPr lang="nl-NL" dirty="0" err="1" smtClean="0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6" name="Stroomdiagram: Voorbereiding 5"/>
          <p:cNvSpPr/>
          <p:nvPr/>
        </p:nvSpPr>
        <p:spPr>
          <a:xfrm>
            <a:off x="7227065" y="1795749"/>
            <a:ext cx="749147" cy="727114"/>
          </a:xfrm>
          <a:prstGeom prst="flowChartPreparat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Stroomdiagram: Voorbereiding 6"/>
          <p:cNvSpPr/>
          <p:nvPr/>
        </p:nvSpPr>
        <p:spPr>
          <a:xfrm>
            <a:off x="6180462" y="2787267"/>
            <a:ext cx="749147" cy="727114"/>
          </a:xfrm>
          <a:prstGeom prst="flowChartPreparat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Stroomdiagram: Voorbereiding 7"/>
          <p:cNvSpPr/>
          <p:nvPr/>
        </p:nvSpPr>
        <p:spPr>
          <a:xfrm>
            <a:off x="7660550" y="3242922"/>
            <a:ext cx="749147" cy="727114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PIJL-LINKS en -RECHTS 8"/>
          <p:cNvSpPr/>
          <p:nvPr/>
        </p:nvSpPr>
        <p:spPr>
          <a:xfrm rot="19031355">
            <a:off x="6816256" y="2554259"/>
            <a:ext cx="495499" cy="2533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PIJL-LINKS en -RECHTS 9"/>
          <p:cNvSpPr/>
          <p:nvPr/>
        </p:nvSpPr>
        <p:spPr>
          <a:xfrm rot="3955412">
            <a:off x="7591785" y="2756199"/>
            <a:ext cx="495499" cy="2533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PIJL-LINKS en -RECHTS 10"/>
          <p:cNvSpPr/>
          <p:nvPr/>
        </p:nvSpPr>
        <p:spPr>
          <a:xfrm rot="1042610">
            <a:off x="7009399" y="3353311"/>
            <a:ext cx="495499" cy="2533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470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Vragen?</a:t>
            </a:r>
            <a:endParaRPr lang="nl-NL" dirty="0"/>
          </a:p>
        </p:txBody>
      </p:sp>
      <p:sp>
        <p:nvSpPr>
          <p:cNvPr id="2" name="Tekstvak 1"/>
          <p:cNvSpPr txBox="1"/>
          <p:nvPr/>
        </p:nvSpPr>
        <p:spPr>
          <a:xfrm>
            <a:off x="634402" y="3851374"/>
            <a:ext cx="27302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Johannes Sim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johannes.sim@centric.eu</a:t>
            </a:r>
          </a:p>
          <a:p>
            <a:endParaRPr lang="nl-NL" sz="16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nl-NL" sz="1600" dirty="0" smtClean="0">
                <a:solidFill>
                  <a:schemeClr val="bg1"/>
                </a:solidFill>
                <a:latin typeface="Arial"/>
                <a:cs typeface="Arial"/>
              </a:rPr>
              <a:t>Renzo Veldkamp</a:t>
            </a:r>
          </a:p>
          <a:p>
            <a:r>
              <a:rPr lang="nl-NL" sz="1600" dirty="0" smtClean="0">
                <a:solidFill>
                  <a:schemeClr val="bg1"/>
                </a:solidFill>
                <a:latin typeface="Arial"/>
                <a:cs typeface="Arial"/>
              </a:rPr>
              <a:t>renzo.veldkamp@centric.eu</a:t>
            </a:r>
            <a:endParaRPr lang="nl-NL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2B54-89D2-4D0B-81B9-EBE704C6250E}" type="datetime4">
              <a:rPr lang="nl-NL" smtClean="0"/>
              <a:t>13 september 2017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Johannes Sim &amp;</a:t>
            </a:r>
          </a:p>
          <a:p>
            <a:r>
              <a:rPr lang="en-US" dirty="0" smtClean="0"/>
              <a:t>Renzo </a:t>
            </a:r>
            <a:r>
              <a:rPr lang="en-US" dirty="0" err="1" smtClean="0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121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referenties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>
                <a:hlinkClick r:id="rId3"/>
              </a:rPr>
              <a:t>Martin </a:t>
            </a:r>
            <a:r>
              <a:rPr lang="nl-NL" dirty="0" err="1" smtClean="0">
                <a:hlinkClick r:id="rId3"/>
              </a:rPr>
              <a:t>Fowler</a:t>
            </a:r>
            <a:endParaRPr lang="nl-NL" dirty="0" smtClean="0"/>
          </a:p>
          <a:p>
            <a:pPr>
              <a:spcAft>
                <a:spcPts val="600"/>
              </a:spcAft>
            </a:pPr>
            <a:r>
              <a:rPr lang="nl-NL" dirty="0" smtClean="0">
                <a:hlinkClick r:id="rId4"/>
              </a:rPr>
              <a:t>Sam </a:t>
            </a:r>
            <a:r>
              <a:rPr lang="nl-NL" dirty="0" err="1" smtClean="0">
                <a:hlinkClick r:id="rId4"/>
              </a:rPr>
              <a:t>Newman</a:t>
            </a:r>
            <a:endParaRPr lang="nl-NL" dirty="0" smtClean="0"/>
          </a:p>
          <a:p>
            <a:pPr>
              <a:spcAft>
                <a:spcPts val="600"/>
              </a:spcAft>
            </a:pPr>
            <a:r>
              <a:rPr lang="nl-NL" dirty="0" err="1" smtClean="0">
                <a:hlinkClick r:id="rId5"/>
              </a:rPr>
              <a:t>Netflix</a:t>
            </a:r>
            <a:endParaRPr lang="nl-NL" dirty="0" smtClean="0"/>
          </a:p>
          <a:p>
            <a:pPr>
              <a:spcAft>
                <a:spcPts val="600"/>
              </a:spcAft>
            </a:pPr>
            <a:r>
              <a:rPr lang="nl-NL" dirty="0" err="1" smtClean="0"/>
              <a:t>Spotify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9BAB73B2-709E-45C5-B8D1-C6DD1690EF5D}" type="datetime4">
              <a:rPr lang="nl-NL" sz="900" cap="all" smtClean="0">
                <a:solidFill>
                  <a:srgbClr val="009036"/>
                </a:solidFill>
              </a:rPr>
              <a:t>13 september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647" y="3855034"/>
            <a:ext cx="3133725" cy="145732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30" y="3454984"/>
            <a:ext cx="1857375" cy="185737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651" y="1364339"/>
            <a:ext cx="1714500" cy="224790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244" y="1364339"/>
            <a:ext cx="1789430" cy="17945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301" y="4245558"/>
            <a:ext cx="27432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9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F10021B1B74BA5DD583B6999787F" ma:contentTypeVersion="1" ma:contentTypeDescription="Een nieuw document maken." ma:contentTypeScope="" ma:versionID="9f7dad7ca3b37095ed9229a6a072267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17e5968c79d9fe2fc9f8835eee23f5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0A3E1F-B2EC-4B36-9F71-3169FFDE4AE0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75F035-B069-4F0E-ADC8-454931FDE3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</Words>
  <Application>Microsoft Office PowerPoint</Application>
  <PresentationFormat>On-screen Show (4:3)</PresentationFormat>
  <Paragraphs>136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Kantoorthema</vt:lpstr>
      <vt:lpstr>Microservices 102</vt:lpstr>
      <vt:lpstr>onderwerpen</vt:lpstr>
      <vt:lpstr>Recap 101</vt:lpstr>
      <vt:lpstr>Gevolgen voor bouw</vt:lpstr>
      <vt:lpstr>Gevolgen voor deployment </vt:lpstr>
      <vt:lpstr>Gevolgen voor beheer  </vt:lpstr>
      <vt:lpstr>nadelen</vt:lpstr>
      <vt:lpstr>Vragen?</vt:lpstr>
      <vt:lpstr>referenties</vt:lpstr>
    </vt:vector>
  </TitlesOfParts>
  <Manager>Erik Joosten</Manager>
  <Company>Ambitions | Ambitions.nl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Centric corporate template</dc:title>
  <dc:subject>Centric corporate template</dc:subject>
  <dc:creator>Oscar van Gennip</dc:creator>
  <cp:lastModifiedBy>Veldkamp, Renzo</cp:lastModifiedBy>
  <cp:revision>99</cp:revision>
  <dcterms:created xsi:type="dcterms:W3CDTF">2013-07-23T12:22:34Z</dcterms:created>
  <dcterms:modified xsi:type="dcterms:W3CDTF">2017-09-13T14:44:40Z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0x0101009843F10021B1B74BA5DD583B6999787F</vt:lpwstr>
  </property>
</Properties>
</file>