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7" r:id="rId5"/>
    <p:sldId id="280" r:id="rId6"/>
    <p:sldId id="259" r:id="rId7"/>
    <p:sldId id="281" r:id="rId8"/>
    <p:sldId id="270" r:id="rId9"/>
    <p:sldId id="274" r:id="rId10"/>
    <p:sldId id="278" r:id="rId11"/>
    <p:sldId id="279" r:id="rId12"/>
    <p:sldId id="271" r:id="rId13"/>
    <p:sldId id="277" r:id="rId1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71" autoAdjust="0"/>
    <p:restoredTop sz="92105" autoAdjust="0"/>
  </p:normalViewPr>
  <p:slideViewPr>
    <p:cSldViewPr snapToGrid="0">
      <p:cViewPr varScale="1">
        <p:scale>
          <a:sx n="75" d="100"/>
          <a:sy n="75" d="100"/>
        </p:scale>
        <p:origin x="2179" y="58"/>
      </p:cViewPr>
      <p:guideLst>
        <p:guide orient="horz" pos="3740"/>
        <p:guide orient="horz" pos="298"/>
        <p:guide orient="horz" pos="881"/>
        <p:guide pos="38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11/14/2018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honingraatstructuur</a:t>
            </a:r>
            <a:r>
              <a:rPr lang="en-US" baseline="0" dirty="0"/>
              <a:t> </a:t>
            </a:r>
            <a:r>
              <a:rPr lang="en-US" baseline="0" dirty="0" err="1"/>
              <a:t>geeft</a:t>
            </a:r>
            <a:r>
              <a:rPr lang="en-US" baseline="0" dirty="0"/>
              <a:t> </a:t>
            </a:r>
            <a:r>
              <a:rPr lang="en-US" baseline="0" dirty="0" err="1"/>
              <a:t>aan</a:t>
            </a:r>
            <a:r>
              <a:rPr lang="en-US" baseline="0" dirty="0"/>
              <a:t> </a:t>
            </a:r>
            <a:r>
              <a:rPr lang="en-US" baseline="0" dirty="0" err="1"/>
              <a:t>dat</a:t>
            </a:r>
            <a:r>
              <a:rPr lang="en-US" baseline="0" dirty="0"/>
              <a:t> </a:t>
            </a:r>
            <a:r>
              <a:rPr lang="en-US" baseline="0" dirty="0" err="1"/>
              <a:t>microservices</a:t>
            </a:r>
            <a:r>
              <a:rPr lang="en-US" baseline="0" dirty="0"/>
              <a:t> </a:t>
            </a:r>
            <a:r>
              <a:rPr lang="en-US" baseline="0" dirty="0" err="1"/>
              <a:t>gelijkvormig</a:t>
            </a:r>
            <a:r>
              <a:rPr lang="en-US" baseline="0" dirty="0"/>
              <a:t> </a:t>
            </a:r>
            <a:r>
              <a:rPr lang="en-US" baseline="0" dirty="0" err="1"/>
              <a:t>zijn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aseline="0" dirty="0" err="1"/>
              <a:t>zekere</a:t>
            </a:r>
            <a:r>
              <a:rPr lang="en-US" baseline="0" dirty="0"/>
              <a:t> </a:t>
            </a:r>
            <a:r>
              <a:rPr lang="en-US" baseline="0" dirty="0" err="1"/>
              <a:t>relatie</a:t>
            </a:r>
            <a:r>
              <a:rPr lang="en-US" baseline="0" dirty="0"/>
              <a:t> (de </a:t>
            </a:r>
            <a:r>
              <a:rPr lang="en-US" baseline="0" dirty="0" err="1"/>
              <a:t>scheidslijnen</a:t>
            </a:r>
            <a:r>
              <a:rPr lang="en-US" baseline="0" dirty="0"/>
              <a:t>) </a:t>
            </a:r>
            <a:r>
              <a:rPr lang="en-US" baseline="0" dirty="0" err="1"/>
              <a:t>hebben</a:t>
            </a:r>
            <a:endParaRPr lang="en-US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079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42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Monoliet vs. microservices</a:t>
            </a:r>
          </a:p>
          <a:p>
            <a:r>
              <a:rPr lang="en-US" dirty="0"/>
              <a:t>Losse applicatiefuncties, kies de omvang</a:t>
            </a:r>
            <a:r>
              <a:rPr lang="en-US" baseline="0" dirty="0"/>
              <a:t> verstandig!</a:t>
            </a:r>
            <a:endParaRPr lang="en-US" dirty="0"/>
          </a:p>
          <a:p>
            <a:r>
              <a:rPr lang="en-US" dirty="0"/>
              <a:t>Temporeel</a:t>
            </a:r>
            <a:r>
              <a:rPr lang="en-US" baseline="0" dirty="0"/>
              <a:t> onafhankelijk van elkaar</a:t>
            </a:r>
          </a:p>
          <a:p>
            <a:r>
              <a:rPr lang="en-US" baseline="0" dirty="0"/>
              <a:t>Inter-service communicatie obv REST of MQ</a:t>
            </a:r>
          </a:p>
          <a:p>
            <a:endParaRPr lang="en-US" baseline="0" dirty="0"/>
          </a:p>
          <a:p>
            <a:r>
              <a:rPr lang="en-US" baseline="0" dirty="0"/>
              <a:t>Client-</a:t>
            </a:r>
            <a:r>
              <a:rPr lang="en-US" baseline="0" dirty="0" err="1"/>
              <a:t>applicatie</a:t>
            </a:r>
            <a:r>
              <a:rPr lang="en-US" baseline="0" dirty="0"/>
              <a:t> </a:t>
            </a:r>
            <a:r>
              <a:rPr lang="en-US" baseline="0" dirty="0" err="1"/>
              <a:t>kan</a:t>
            </a:r>
            <a:r>
              <a:rPr lang="en-US" baseline="0" dirty="0"/>
              <a:t> in 2 </a:t>
            </a:r>
            <a:r>
              <a:rPr lang="en-US" baseline="0" dirty="0" err="1"/>
              <a:t>delen</a:t>
            </a:r>
            <a:r>
              <a:rPr lang="en-US" baseline="0" dirty="0"/>
              <a:t> (web-client-app </a:t>
            </a:r>
            <a:r>
              <a:rPr lang="en-US" baseline="0" dirty="0" err="1"/>
              <a:t>en</a:t>
            </a:r>
            <a:r>
              <a:rPr lang="en-US" baseline="0" dirty="0"/>
              <a:t> REST-gateway) </a:t>
            </a:r>
            <a:r>
              <a:rPr lang="en-US" baseline="0" dirty="0" err="1"/>
              <a:t>zijn</a:t>
            </a:r>
            <a:r>
              <a:rPr lang="en-US" baseline="0" dirty="0"/>
              <a:t> </a:t>
            </a:r>
            <a:r>
              <a:rPr lang="en-US" baseline="0" dirty="0" err="1"/>
              <a:t>opgesplitst</a:t>
            </a:r>
            <a:endParaRPr lang="en-US" baseline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8979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Verschillende OS-en, runtimes, </a:t>
            </a:r>
            <a:r>
              <a:rPr lang="en-US" dirty="0" err="1"/>
              <a:t>DBMS’en</a:t>
            </a:r>
            <a:r>
              <a:rPr lang="en-US" dirty="0"/>
              <a:t> </a:t>
            </a:r>
            <a:r>
              <a:rPr lang="en-US" dirty="0" err="1"/>
              <a:t>mogelijk</a:t>
            </a:r>
            <a:r>
              <a:rPr lang="en-US" dirty="0"/>
              <a:t>. </a:t>
            </a:r>
            <a:r>
              <a:rPr lang="en-US" b="1" dirty="0"/>
              <a:t>DAT WIL NIET ZEGGEN DAT </a:t>
            </a:r>
            <a:r>
              <a:rPr lang="en-US" b="1" dirty="0" err="1"/>
              <a:t>DAT</a:t>
            </a:r>
            <a:r>
              <a:rPr lang="en-US" b="1" baseline="0"/>
              <a:t> DAAROM ALTIJD DE BESTE KEUZE IS!</a:t>
            </a:r>
            <a:endParaRPr lang="en-US" dirty="0"/>
          </a:p>
          <a:p>
            <a:endParaRPr lang="en-US" dirty="0"/>
          </a:p>
          <a:p>
            <a:r>
              <a:rPr lang="en-US" dirty="0"/>
              <a:t>‘hot</a:t>
            </a:r>
            <a:r>
              <a:rPr lang="en-US" baseline="0" dirty="0"/>
              <a:t> spots</a:t>
            </a:r>
            <a:r>
              <a:rPr lang="en-US" dirty="0"/>
              <a:t>’ onafhankelijk van andere services </a:t>
            </a:r>
            <a:r>
              <a:rPr lang="en-US" baseline="0" dirty="0"/>
              <a:t>met meerdere instances hosten</a:t>
            </a:r>
          </a:p>
          <a:p>
            <a:endParaRPr lang="en-US" baseline="0" dirty="0"/>
          </a:p>
          <a:p>
            <a:r>
              <a:rPr lang="en-US" baseline="0" dirty="0" err="1"/>
              <a:t>Vanwege</a:t>
            </a:r>
            <a:r>
              <a:rPr lang="en-US" baseline="0" dirty="0"/>
              <a:t> de </a:t>
            </a:r>
            <a:r>
              <a:rPr lang="en-US" baseline="0" dirty="0" err="1"/>
              <a:t>geïsoleerde</a:t>
            </a:r>
            <a:r>
              <a:rPr lang="en-US" baseline="0" dirty="0"/>
              <a:t> / </a:t>
            </a:r>
            <a:r>
              <a:rPr lang="en-US" baseline="0" dirty="0" err="1"/>
              <a:t>beperkte</a:t>
            </a:r>
            <a:r>
              <a:rPr lang="en-US" baseline="0" dirty="0"/>
              <a:t> impact </a:t>
            </a:r>
            <a:r>
              <a:rPr lang="en-US" baseline="0" dirty="0" err="1"/>
              <a:t>wordt</a:t>
            </a:r>
            <a:r>
              <a:rPr lang="en-US" baseline="0" dirty="0"/>
              <a:t> de time-to-market </a:t>
            </a:r>
            <a:r>
              <a:rPr lang="en-US" baseline="0" dirty="0" err="1"/>
              <a:t>voor</a:t>
            </a:r>
            <a:r>
              <a:rPr lang="en-US" baseline="0" dirty="0"/>
              <a:t> fixes </a:t>
            </a:r>
            <a:r>
              <a:rPr lang="en-US" baseline="0" dirty="0" err="1"/>
              <a:t>en</a:t>
            </a:r>
            <a:r>
              <a:rPr lang="en-US" baseline="0" dirty="0"/>
              <a:t> new features </a:t>
            </a:r>
            <a:r>
              <a:rPr lang="en-US" baseline="0" dirty="0" err="1"/>
              <a:t>veel</a:t>
            </a:r>
            <a:r>
              <a:rPr lang="en-US" baseline="0" dirty="0"/>
              <a:t> </a:t>
            </a:r>
            <a:r>
              <a:rPr lang="en-US" baseline="0" dirty="0" err="1"/>
              <a:t>korter</a:t>
            </a:r>
            <a:r>
              <a:rPr lang="en-US" baseline="0" dirty="0"/>
              <a:t>!</a:t>
            </a:r>
          </a:p>
          <a:p>
            <a:r>
              <a:rPr lang="en-US" baseline="0" dirty="0"/>
              <a:t>Met behulp van ‘rolling upgrades’ is een onderhoudsvenster voor low impact wijzigingen niet meer nodig </a:t>
            </a:r>
            <a:r>
              <a:rPr lang="en-US" baseline="0" dirty="0">
                <a:sym typeface="Wingdings" panose="05000000000000000000" pitchFamily="2" charset="2"/>
              </a:rPr>
              <a:t> kleine bugfixes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0312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REST </a:t>
            </a:r>
            <a:r>
              <a:rPr lang="nl-NL" dirty="0">
                <a:sym typeface="Wingdings" panose="05000000000000000000" pitchFamily="2" charset="2"/>
              </a:rPr>
              <a:t> niet </a:t>
            </a:r>
            <a:r>
              <a:rPr lang="nl-NL" dirty="0" err="1">
                <a:sym typeface="Wingdings" panose="05000000000000000000" pitchFamily="2" charset="2"/>
              </a:rPr>
              <a:t>strict</a:t>
            </a:r>
            <a:r>
              <a:rPr lang="nl-NL" baseline="0" dirty="0">
                <a:sym typeface="Wingdings" panose="05000000000000000000" pitchFamily="2" charset="2"/>
              </a:rPr>
              <a:t> temporeel onafhankelijk</a:t>
            </a:r>
          </a:p>
          <a:p>
            <a:r>
              <a:rPr lang="nl-NL" baseline="0" dirty="0">
                <a:sym typeface="Wingdings" panose="05000000000000000000" pitchFamily="2" charset="2"/>
              </a:rPr>
              <a:t>MQ  verschillende MQ implementaties en (optioneel) .Net-</a:t>
            </a:r>
            <a:r>
              <a:rPr lang="nl-NL" baseline="0" dirty="0" err="1">
                <a:sym typeface="Wingdings" panose="05000000000000000000" pitchFamily="2" charset="2"/>
              </a:rPr>
              <a:t>API’s</a:t>
            </a:r>
            <a:r>
              <a:rPr lang="nl-NL" baseline="0" dirty="0">
                <a:sym typeface="Wingdings" panose="05000000000000000000" pitchFamily="2" charset="2"/>
              </a:rPr>
              <a:t> er bovenop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9517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Source (Docker) of cloud (</a:t>
            </a:r>
            <a:r>
              <a:rPr lang="en-US" dirty="0" err="1"/>
              <a:t>zoals</a:t>
            </a:r>
            <a:r>
              <a:rPr lang="en-US" baseline="0" dirty="0"/>
              <a:t> Azure </a:t>
            </a:r>
            <a:r>
              <a:rPr lang="en-US" baseline="0"/>
              <a:t>Service Fabric)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Bewaking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baseline="0" dirty="0" err="1">
                <a:sym typeface="Wingdings" panose="05000000000000000000" pitchFamily="2" charset="2"/>
              </a:rPr>
              <a:t>wel</a:t>
            </a:r>
            <a:r>
              <a:rPr lang="en-US" baseline="0" dirty="0">
                <a:sym typeface="Wingdings" panose="05000000000000000000" pitchFamily="2" charset="2"/>
              </a:rPr>
              <a:t>/niet </a:t>
            </a:r>
            <a:r>
              <a:rPr lang="en-US" baseline="0" dirty="0" err="1"/>
              <a:t>automatisch</a:t>
            </a:r>
            <a:r>
              <a:rPr lang="en-US" baseline="0" dirty="0"/>
              <a:t> </a:t>
            </a:r>
            <a:r>
              <a:rPr lang="en-US" baseline="0" dirty="0" err="1"/>
              <a:t>herstarten</a:t>
            </a:r>
            <a:endParaRPr lang="en-US" dirty="0"/>
          </a:p>
          <a:p>
            <a:r>
              <a:rPr lang="en-US" dirty="0"/>
              <a:t>Performance monitoring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baseline="0" dirty="0" err="1">
                <a:sym typeface="Wingdings" panose="05000000000000000000" pitchFamily="2" charset="2"/>
              </a:rPr>
              <a:t>wel</a:t>
            </a:r>
            <a:r>
              <a:rPr lang="en-US" baseline="0" dirty="0">
                <a:sym typeface="Wingdings" panose="05000000000000000000" pitchFamily="2" charset="2"/>
              </a:rPr>
              <a:t> / niet </a:t>
            </a:r>
            <a:r>
              <a:rPr lang="en-US" baseline="0" dirty="0" err="1">
                <a:sym typeface="Wingdings" panose="05000000000000000000" pitchFamily="2" charset="2"/>
              </a:rPr>
              <a:t>automatisch</a:t>
            </a:r>
            <a:r>
              <a:rPr lang="en-US" baseline="0" dirty="0">
                <a:sym typeface="Wingdings" panose="05000000000000000000" pitchFamily="2" charset="2"/>
              </a:rPr>
              <a:t> up/down-</a:t>
            </a:r>
            <a:r>
              <a:rPr lang="en-US" baseline="0" dirty="0" err="1">
                <a:sym typeface="Wingdings" panose="05000000000000000000" pitchFamily="2" charset="2"/>
              </a:rPr>
              <a:t>s</a:t>
            </a:r>
            <a:r>
              <a:rPr lang="en-US" dirty="0" err="1"/>
              <a:t>chalen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99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/>
              <a:t>Johannes Sim &amp; Renzo veldkamp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69E2E37C-AA1E-43B2-B213-E688D587CE49}" type="datetime4">
              <a:rPr lang="nl-NL" smtClean="0"/>
              <a:t>14 november 2018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97C2-7262-427C-9F3E-B0D6D33F54E2}" type="datetime4">
              <a:rPr lang="nl-NL" smtClean="0"/>
              <a:t>14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B3A2-628B-479E-BF05-5959017C6A02}" type="datetime4">
              <a:rPr lang="nl-NL" smtClean="0"/>
              <a:t>14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249B52C1-75DC-496B-AF3F-4978B95BB865}" type="datetime4">
              <a:rPr lang="nl-NL" smtClean="0"/>
              <a:pPr/>
              <a:t>14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 marL="0" algn="l" defTabSz="914400" rtl="0" eaLnBrk="1" latinLnBrk="0" hangingPunct="1"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nl-NL" dirty="0"/>
              <a:t>Johannes Sim &amp; Renzo </a:t>
            </a:r>
            <a:r>
              <a:rPr lang="nl-NL" dirty="0" err="1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B592-DB5E-43FC-B016-67E26C01643F}" type="datetime4">
              <a:rPr lang="nl-NL" smtClean="0"/>
              <a:t>14 november 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904-3BB7-4874-AB8B-F31F00F8A078}" type="datetime4">
              <a:rPr lang="nl-NL" smtClean="0"/>
              <a:t>14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2D5E-8E53-4D94-8479-CCF9387ED904}" type="datetime4">
              <a:rPr lang="nl-NL" smtClean="0"/>
              <a:t>14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6D0B-AA25-481F-9FCE-BD155C5A6085}" type="datetime4">
              <a:rPr lang="nl-NL" smtClean="0"/>
              <a:t>14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1819-B839-4C27-8B45-7170CEF46D62}" type="datetime4">
              <a:rPr lang="nl-NL" smtClean="0"/>
              <a:t>14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13E7-29CA-4C1D-88BD-FA51696C19FE}" type="datetime4">
              <a:rPr lang="nl-NL" smtClean="0"/>
              <a:t>14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9A9C-5452-4AF4-8D69-2209042ED2AB}" type="datetime4">
              <a:rPr lang="nl-NL" smtClean="0"/>
              <a:t>14 november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9ABBC3E-A20C-4DEE-9D7A-437B797B148A}" type="datetime4">
              <a:rPr lang="nl-NL" smtClean="0"/>
              <a:t>14 november 2018</a:t>
            </a:fld>
            <a:r>
              <a:rPr lang="en-US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Microservices</a:t>
            </a:r>
            <a:r>
              <a:rPr lang="en-US" dirty="0"/>
              <a:t> 101</a:t>
            </a:r>
            <a:endParaRPr lang="nl-NL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9DAD-F941-4A15-ABB1-44FA32742BE9}" type="datetime4">
              <a:rPr lang="nl-NL" smtClean="0"/>
              <a:t>14 november 2018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41659" cy="467568"/>
          </a:xfrm>
        </p:spPr>
        <p:txBody>
          <a:bodyPr/>
          <a:lstStyle/>
          <a:p>
            <a:r>
              <a:rPr lang="en-US" dirty="0"/>
              <a:t>Johannes Sim &amp;</a:t>
            </a:r>
          </a:p>
          <a:p>
            <a:r>
              <a:rPr lang="en-US" dirty="0"/>
              <a:t>Renzo </a:t>
            </a:r>
            <a:r>
              <a:rPr lang="en-US" dirty="0" err="1"/>
              <a:t>veldkamp</a:t>
            </a:r>
            <a:endParaRPr lang="nl-NL" dirty="0"/>
          </a:p>
        </p:txBody>
      </p:sp>
      <p:sp>
        <p:nvSpPr>
          <p:cNvPr id="7" name="Stroomdiagram: Voorbereiding 1"/>
          <p:cNvSpPr/>
          <p:nvPr/>
        </p:nvSpPr>
        <p:spPr>
          <a:xfrm>
            <a:off x="3879945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Voorbereiding 5"/>
          <p:cNvSpPr/>
          <p:nvPr/>
        </p:nvSpPr>
        <p:spPr>
          <a:xfrm>
            <a:off x="6554231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Stroomdiagram: Voorbereiding 6"/>
          <p:cNvSpPr/>
          <p:nvPr/>
        </p:nvSpPr>
        <p:spPr>
          <a:xfrm>
            <a:off x="5217088" y="2968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Stroomdiagram: Voorbereiding 7"/>
          <p:cNvSpPr/>
          <p:nvPr/>
        </p:nvSpPr>
        <p:spPr>
          <a:xfrm>
            <a:off x="6554231" y="347570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Stroomdiagram: Voorbereiding 8"/>
          <p:cNvSpPr/>
          <p:nvPr/>
        </p:nvSpPr>
        <p:spPr>
          <a:xfrm>
            <a:off x="5217088" y="1952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Stroomdiagram: Voorbereiding 9"/>
          <p:cNvSpPr/>
          <p:nvPr/>
        </p:nvSpPr>
        <p:spPr>
          <a:xfrm>
            <a:off x="3879945" y="346505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Stroomdiagram: Voorbereiding 11"/>
          <p:cNvSpPr/>
          <p:nvPr/>
        </p:nvSpPr>
        <p:spPr>
          <a:xfrm>
            <a:off x="5217088" y="3984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?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634402" y="3851374"/>
            <a:ext cx="2730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Johannes Sim</a:t>
            </a:r>
          </a:p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johannes.sim@centric.eu</a:t>
            </a:r>
          </a:p>
          <a:p>
            <a:endParaRPr lang="nl-NL" sz="1600" dirty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nl-NL" sz="1600" dirty="0">
                <a:solidFill>
                  <a:schemeClr val="bg1"/>
                </a:solidFill>
                <a:latin typeface="Arial"/>
                <a:cs typeface="Arial"/>
              </a:rPr>
              <a:t>Renzo Veldkamp</a:t>
            </a:r>
          </a:p>
          <a:p>
            <a:r>
              <a:rPr lang="nl-NL" sz="1600" dirty="0">
                <a:solidFill>
                  <a:schemeClr val="bg1"/>
                </a:solidFill>
                <a:latin typeface="Arial"/>
                <a:cs typeface="Arial"/>
              </a:rPr>
              <a:t>renzo.veldkamp@centric.eu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B54-89D2-4D0B-81B9-EBE704C6250E}" type="datetime4">
              <a:rPr lang="nl-NL" smtClean="0"/>
              <a:t>14 november 2018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Johannes Sim &amp;</a:t>
            </a:r>
          </a:p>
          <a:p>
            <a:r>
              <a:rPr lang="en-US" dirty="0"/>
              <a:t>Renzo </a:t>
            </a:r>
            <a:r>
              <a:rPr lang="en-US" dirty="0" err="1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121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A55384-36C5-4718-9A8B-F696915B0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47" y="906253"/>
            <a:ext cx="2755603" cy="368405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EBB11-FF08-4F5E-89BB-4B2F72D5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52C1-75DC-496B-AF3F-4978B95BB865}" type="datetime4">
              <a:rPr lang="nl-NL" smtClean="0"/>
              <a:pPr/>
              <a:t>14 november 2018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A294A-607B-420F-9F6D-047CA73E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Johannes Sim &amp; Renzo veldkamp</a:t>
            </a:r>
            <a:endParaRPr lang="nl-NL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B4D6D9D-AE5A-4097-BA9C-F37C485A6A7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2" r="9852"/>
          <a:stretch>
            <a:fillRect/>
          </a:stretch>
        </p:blipFill>
        <p:spPr>
          <a:xfrm>
            <a:off x="2972622" y="3912551"/>
            <a:ext cx="601084" cy="79513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B21C58-4215-4707-868A-670FACAE25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5287" y="473075"/>
            <a:ext cx="8748713" cy="698500"/>
          </a:xfrm>
        </p:spPr>
        <p:txBody>
          <a:bodyPr/>
          <a:lstStyle/>
          <a:p>
            <a:r>
              <a:rPr lang="en-US" dirty="0"/>
              <a:t>WHOAMI</a:t>
            </a:r>
            <a:endParaRPr lang="nl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A8E310-42C7-4BBA-A222-704DF697BBEE}"/>
              </a:ext>
            </a:extLst>
          </p:cNvPr>
          <p:cNvSpPr txBox="1"/>
          <p:nvPr/>
        </p:nvSpPr>
        <p:spPr>
          <a:xfrm>
            <a:off x="497840" y="1249680"/>
            <a:ext cx="375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1995 in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 years @ Centric (SP midden)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Craft expert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.Net</a:t>
            </a:r>
            <a:r>
              <a:rPr lang="en-US" dirty="0"/>
              <a:t>, 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4CE16B-E6F6-44AD-B5A4-825A90B3BD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22" y="2748281"/>
            <a:ext cx="17907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6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all" dirty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295518"/>
            <a:ext cx="8163164" cy="457976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Microservices-</a:t>
            </a:r>
            <a:r>
              <a:rPr lang="nl-NL" dirty="0" err="1"/>
              <a:t>architecture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/>
              <a:t>(New) </a:t>
            </a:r>
            <a:r>
              <a:rPr lang="nl-NL" dirty="0" err="1"/>
              <a:t>possibilities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/>
              <a:t>Communication </a:t>
            </a:r>
            <a:r>
              <a:rPr lang="nl-NL" dirty="0" err="1"/>
              <a:t>between</a:t>
            </a:r>
            <a:r>
              <a:rPr lang="nl-NL" dirty="0"/>
              <a:t> microservices</a:t>
            </a:r>
          </a:p>
          <a:p>
            <a:pPr>
              <a:spcAft>
                <a:spcPts val="600"/>
              </a:spcAft>
            </a:pPr>
            <a:r>
              <a:rPr lang="en-US" dirty="0"/>
              <a:t>Hosting (on premise, cloud)</a:t>
            </a:r>
          </a:p>
          <a:p>
            <a:pPr>
              <a:spcAft>
                <a:spcPts val="600"/>
              </a:spcAft>
            </a:pPr>
            <a:r>
              <a:rPr lang="en-US" dirty="0"/>
              <a:t>Questions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1A25AAE-37E5-4948-9A98-4D0CB3952B1C}" type="datetime4">
              <a:rPr lang="nl-NL" sz="900" cap="all" smtClean="0">
                <a:solidFill>
                  <a:srgbClr val="009036"/>
                </a:solidFill>
              </a:rPr>
              <a:t>14 november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31" y="1167324"/>
            <a:ext cx="2684815" cy="25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troomdiagram: Proces 40"/>
          <p:cNvSpPr/>
          <p:nvPr/>
        </p:nvSpPr>
        <p:spPr>
          <a:xfrm>
            <a:off x="773927" y="2189480"/>
            <a:ext cx="1291908" cy="72473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api</a:t>
            </a:r>
            <a:endParaRPr lang="nl-NL" dirty="0"/>
          </a:p>
        </p:txBody>
      </p:sp>
      <p:sp>
        <p:nvSpPr>
          <p:cNvPr id="46" name="Rechthoek 45"/>
          <p:cNvSpPr/>
          <p:nvPr/>
        </p:nvSpPr>
        <p:spPr>
          <a:xfrm>
            <a:off x="2741748" y="1630007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34" name="Stroomdiagram: Proces 33"/>
          <p:cNvSpPr/>
          <p:nvPr/>
        </p:nvSpPr>
        <p:spPr>
          <a:xfrm>
            <a:off x="4035742" y="2186673"/>
            <a:ext cx="1291908" cy="725703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tx1"/>
                </a:solidFill>
              </a:rPr>
              <a:t>presentation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35" name="Rechthoek 34"/>
          <p:cNvSpPr/>
          <p:nvPr/>
        </p:nvSpPr>
        <p:spPr>
          <a:xfrm>
            <a:off x="4035742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36" name="Rechthoek 35"/>
          <p:cNvSpPr/>
          <p:nvPr/>
        </p:nvSpPr>
        <p:spPr>
          <a:xfrm>
            <a:off x="4035741" y="3674376"/>
            <a:ext cx="130683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39" name="Tekstvak 38"/>
          <p:cNvSpPr txBox="1"/>
          <p:nvPr/>
        </p:nvSpPr>
        <p:spPr>
          <a:xfrm>
            <a:off x="4162425" y="1709306"/>
            <a:ext cx="101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invoicing</a:t>
            </a:r>
            <a:endParaRPr lang="nl-NL" dirty="0"/>
          </a:p>
        </p:txBody>
      </p:sp>
      <p:sp>
        <p:nvSpPr>
          <p:cNvPr id="50" name="Rechthoek 49"/>
          <p:cNvSpPr/>
          <p:nvPr/>
        </p:nvSpPr>
        <p:spPr>
          <a:xfrm>
            <a:off x="3603782" y="4535515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51" name="Rechthoek 50"/>
          <p:cNvSpPr/>
          <p:nvPr/>
        </p:nvSpPr>
        <p:spPr>
          <a:xfrm>
            <a:off x="3603781" y="5297515"/>
            <a:ext cx="1289074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52" name="Tekstvak 51"/>
          <p:cNvSpPr txBox="1"/>
          <p:nvPr/>
        </p:nvSpPr>
        <p:spPr>
          <a:xfrm>
            <a:off x="4923790" y="568991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invoicing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736" y="189101"/>
            <a:ext cx="8163164" cy="467411"/>
          </a:xfrm>
        </p:spPr>
        <p:txBody>
          <a:bodyPr/>
          <a:lstStyle/>
          <a:p>
            <a:r>
              <a:rPr lang="nl-NL" dirty="0"/>
              <a:t>microservices-</a:t>
            </a:r>
            <a:r>
              <a:rPr lang="nl-NL" dirty="0" err="1"/>
              <a:t>architecture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C42B15C-624E-4350-B377-5A5C047BADFC}" type="datetime4">
              <a:rPr lang="nl-NL" sz="900" cap="all" smtClean="0">
                <a:solidFill>
                  <a:srgbClr val="009036"/>
                </a:solidFill>
              </a:rPr>
              <a:t>14 november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25" name="Stroomdiagram: Proces 24"/>
          <p:cNvSpPr/>
          <p:nvPr/>
        </p:nvSpPr>
        <p:spPr>
          <a:xfrm>
            <a:off x="5334815" y="2186673"/>
            <a:ext cx="1291908" cy="725703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tx1"/>
                </a:solidFill>
              </a:rPr>
              <a:t>presentation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26" name="Rechthoek 25"/>
          <p:cNvSpPr/>
          <p:nvPr/>
        </p:nvSpPr>
        <p:spPr>
          <a:xfrm>
            <a:off x="5334815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27" name="Rechthoek 26"/>
          <p:cNvSpPr/>
          <p:nvPr/>
        </p:nvSpPr>
        <p:spPr>
          <a:xfrm>
            <a:off x="5339736" y="3674376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28" name="Stroomdiagram: Proces 27"/>
          <p:cNvSpPr/>
          <p:nvPr/>
        </p:nvSpPr>
        <p:spPr>
          <a:xfrm>
            <a:off x="2740342" y="2186673"/>
            <a:ext cx="1291908" cy="727978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tx1"/>
                </a:solidFill>
              </a:rPr>
              <a:t>presentation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29" name="Rechthoek 28"/>
          <p:cNvSpPr/>
          <p:nvPr/>
        </p:nvSpPr>
        <p:spPr>
          <a:xfrm>
            <a:off x="2740342" y="291338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30" name="Rechthoek 29"/>
          <p:cNvSpPr/>
          <p:nvPr/>
        </p:nvSpPr>
        <p:spPr>
          <a:xfrm>
            <a:off x="2745263" y="3675380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31" name="Stroomdiagram: Proces 30"/>
          <p:cNvSpPr/>
          <p:nvPr/>
        </p:nvSpPr>
        <p:spPr>
          <a:xfrm>
            <a:off x="1452107" y="2185111"/>
            <a:ext cx="1291908" cy="729107"/>
          </a:xfrm>
          <a:prstGeom prst="flowChartProcess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tx1"/>
                </a:solidFill>
              </a:rPr>
              <a:t>presentation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32" name="Rechthoek 31"/>
          <p:cNvSpPr/>
          <p:nvPr/>
        </p:nvSpPr>
        <p:spPr>
          <a:xfrm>
            <a:off x="145210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33" name="Rechthoek 32"/>
          <p:cNvSpPr/>
          <p:nvPr/>
        </p:nvSpPr>
        <p:spPr>
          <a:xfrm>
            <a:off x="1452880" y="3676218"/>
            <a:ext cx="1293379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37" name="Tekstvak 36"/>
          <p:cNvSpPr txBox="1"/>
          <p:nvPr/>
        </p:nvSpPr>
        <p:spPr>
          <a:xfrm>
            <a:off x="1245415" y="1709306"/>
            <a:ext cx="153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customer data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2680869" y="1710868"/>
            <a:ext cx="1413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procurement</a:t>
            </a:r>
            <a:endParaRPr lang="nl-NL" dirty="0"/>
          </a:p>
        </p:txBody>
      </p:sp>
      <p:sp>
        <p:nvSpPr>
          <p:cNvPr id="40" name="Tekstvak 39"/>
          <p:cNvSpPr txBox="1"/>
          <p:nvPr/>
        </p:nvSpPr>
        <p:spPr>
          <a:xfrm>
            <a:off x="5441060" y="1710868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logistics</a:t>
            </a:r>
            <a:endParaRPr lang="nl-NL" dirty="0"/>
          </a:p>
        </p:txBody>
      </p:sp>
      <p:sp>
        <p:nvSpPr>
          <p:cNvPr id="42" name="Rechthoek 41"/>
          <p:cNvSpPr/>
          <p:nvPr/>
        </p:nvSpPr>
        <p:spPr>
          <a:xfrm>
            <a:off x="77392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43" name="Rechthoek 42"/>
          <p:cNvSpPr/>
          <p:nvPr/>
        </p:nvSpPr>
        <p:spPr>
          <a:xfrm>
            <a:off x="772160" y="3676218"/>
            <a:ext cx="1293675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44" name="Tekstvak 43"/>
          <p:cNvSpPr txBox="1"/>
          <p:nvPr/>
        </p:nvSpPr>
        <p:spPr>
          <a:xfrm>
            <a:off x="567235" y="1709306"/>
            <a:ext cx="156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customer data</a:t>
            </a:r>
          </a:p>
        </p:txBody>
      </p:sp>
      <p:sp>
        <p:nvSpPr>
          <p:cNvPr id="45" name="Stroomdiagram: Proces 44"/>
          <p:cNvSpPr/>
          <p:nvPr/>
        </p:nvSpPr>
        <p:spPr>
          <a:xfrm>
            <a:off x="2741748" y="909650"/>
            <a:ext cx="1291908" cy="72797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api</a:t>
            </a:r>
            <a:endParaRPr lang="nl-NL" dirty="0"/>
          </a:p>
        </p:txBody>
      </p:sp>
      <p:sp>
        <p:nvSpPr>
          <p:cNvPr id="47" name="Rechthoek 46"/>
          <p:cNvSpPr/>
          <p:nvPr/>
        </p:nvSpPr>
        <p:spPr>
          <a:xfrm>
            <a:off x="2746101" y="2392007"/>
            <a:ext cx="128742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48" name="Tekstvak 47"/>
          <p:cNvSpPr txBox="1"/>
          <p:nvPr/>
        </p:nvSpPr>
        <p:spPr>
          <a:xfrm>
            <a:off x="4082050" y="799971"/>
            <a:ext cx="1413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procurement</a:t>
            </a:r>
            <a:endParaRPr lang="nl-NL" dirty="0"/>
          </a:p>
          <a:p>
            <a:endParaRPr lang="nl-NL" dirty="0"/>
          </a:p>
        </p:txBody>
      </p:sp>
      <p:sp>
        <p:nvSpPr>
          <p:cNvPr id="53" name="Stroomdiagram: Proces 52"/>
          <p:cNvSpPr/>
          <p:nvPr/>
        </p:nvSpPr>
        <p:spPr>
          <a:xfrm>
            <a:off x="6828335" y="2943327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api</a:t>
            </a:r>
            <a:endParaRPr lang="nl-NL" dirty="0"/>
          </a:p>
        </p:txBody>
      </p:sp>
      <p:sp>
        <p:nvSpPr>
          <p:cNvPr id="54" name="Rechthoek 53"/>
          <p:cNvSpPr/>
          <p:nvPr/>
        </p:nvSpPr>
        <p:spPr>
          <a:xfrm>
            <a:off x="6828335" y="366903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55" name="Rechthoek 54"/>
          <p:cNvSpPr/>
          <p:nvPr/>
        </p:nvSpPr>
        <p:spPr>
          <a:xfrm>
            <a:off x="6828336" y="4431030"/>
            <a:ext cx="1294152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56" name="Tekstvak 55"/>
          <p:cNvSpPr txBox="1"/>
          <p:nvPr/>
        </p:nvSpPr>
        <p:spPr>
          <a:xfrm>
            <a:off x="6934580" y="2467522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logistics</a:t>
            </a:r>
            <a:endParaRPr lang="nl-NL" dirty="0"/>
          </a:p>
        </p:txBody>
      </p:sp>
      <p:cxnSp>
        <p:nvCxnSpPr>
          <p:cNvPr id="58" name="Rechte verbindingslijn met pijl 57"/>
          <p:cNvCxnSpPr>
            <a:stCxn id="41" idx="3"/>
            <a:endCxn id="49" idx="1"/>
          </p:cNvCxnSpPr>
          <p:nvPr/>
        </p:nvCxnSpPr>
        <p:spPr>
          <a:xfrm>
            <a:off x="2065835" y="2551849"/>
            <a:ext cx="1537947" cy="162081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>
            <a:stCxn id="41" idx="3"/>
            <a:endCxn id="53" idx="1"/>
          </p:cNvCxnSpPr>
          <p:nvPr/>
        </p:nvCxnSpPr>
        <p:spPr>
          <a:xfrm>
            <a:off x="2065835" y="2551849"/>
            <a:ext cx="4762500" cy="75433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met pijl 63"/>
          <p:cNvCxnSpPr>
            <a:stCxn id="45" idx="3"/>
            <a:endCxn id="53" idx="1"/>
          </p:cNvCxnSpPr>
          <p:nvPr/>
        </p:nvCxnSpPr>
        <p:spPr>
          <a:xfrm>
            <a:off x="4033656" y="1273639"/>
            <a:ext cx="2794679" cy="203254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met pijl 65"/>
          <p:cNvCxnSpPr>
            <a:stCxn id="49" idx="3"/>
            <a:endCxn id="53" idx="1"/>
          </p:cNvCxnSpPr>
          <p:nvPr/>
        </p:nvCxnSpPr>
        <p:spPr>
          <a:xfrm flipV="1">
            <a:off x="4895690" y="3306179"/>
            <a:ext cx="1932645" cy="86648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met pijl 67"/>
          <p:cNvCxnSpPr>
            <a:stCxn id="41" idx="3"/>
            <a:endCxn id="45" idx="1"/>
          </p:cNvCxnSpPr>
          <p:nvPr/>
        </p:nvCxnSpPr>
        <p:spPr>
          <a:xfrm flipV="1">
            <a:off x="2065835" y="1273639"/>
            <a:ext cx="675913" cy="127821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met pijl 67"/>
          <p:cNvCxnSpPr>
            <a:stCxn id="41" idx="3"/>
            <a:endCxn id="8" idx="2"/>
          </p:cNvCxnSpPr>
          <p:nvPr/>
        </p:nvCxnSpPr>
        <p:spPr>
          <a:xfrm flipV="1">
            <a:off x="2065835" y="1571110"/>
            <a:ext cx="5336342" cy="980739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 rot="2319906">
            <a:off x="5996174" y="998827"/>
            <a:ext cx="3213558" cy="64272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Client-application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59" name="Rechte verbindingslijn met pijl 67"/>
          <p:cNvCxnSpPr>
            <a:stCxn id="45" idx="3"/>
            <a:endCxn id="8" idx="2"/>
          </p:cNvCxnSpPr>
          <p:nvPr/>
        </p:nvCxnSpPr>
        <p:spPr>
          <a:xfrm>
            <a:off x="4033656" y="1273639"/>
            <a:ext cx="3368521" cy="29747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7"/>
          <p:cNvCxnSpPr>
            <a:stCxn id="49" idx="3"/>
            <a:endCxn id="8" idx="2"/>
          </p:cNvCxnSpPr>
          <p:nvPr/>
        </p:nvCxnSpPr>
        <p:spPr>
          <a:xfrm flipV="1">
            <a:off x="4895690" y="1571110"/>
            <a:ext cx="2506487" cy="260155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7"/>
          <p:cNvCxnSpPr>
            <a:stCxn id="53" idx="0"/>
            <a:endCxn id="8" idx="2"/>
          </p:cNvCxnSpPr>
          <p:nvPr/>
        </p:nvCxnSpPr>
        <p:spPr>
          <a:xfrm flipH="1" flipV="1">
            <a:off x="7402177" y="1571110"/>
            <a:ext cx="72112" cy="137221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troomdiagram: Proces 48"/>
          <p:cNvSpPr/>
          <p:nvPr/>
        </p:nvSpPr>
        <p:spPr>
          <a:xfrm>
            <a:off x="3603782" y="3809812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api</a:t>
            </a:r>
            <a:endParaRPr lang="nl-NL" dirty="0"/>
          </a:p>
        </p:txBody>
      </p:sp>
      <p:sp>
        <p:nvSpPr>
          <p:cNvPr id="83" name="Smiley Face 82"/>
          <p:cNvSpPr/>
          <p:nvPr/>
        </p:nvSpPr>
        <p:spPr>
          <a:xfrm>
            <a:off x="7892535" y="283468"/>
            <a:ext cx="792480" cy="74676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405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0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 animBg="1"/>
      <p:bldP spid="34" grpId="0" animBg="1"/>
      <p:bldP spid="35" grpId="0" animBg="1"/>
      <p:bldP spid="36" grpId="0" animBg="1"/>
      <p:bldP spid="39" grpId="0"/>
      <p:bldP spid="50" grpId="0" animBg="1"/>
      <p:bldP spid="51" grpId="0" animBg="1"/>
      <p:bldP spid="5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/>
      <p:bldP spid="38" grpId="0"/>
      <p:bldP spid="40" grpId="0"/>
      <p:bldP spid="42" grpId="0" animBg="1"/>
      <p:bldP spid="43" grpId="0" animBg="1"/>
      <p:bldP spid="44" grpId="0"/>
      <p:bldP spid="45" grpId="0" animBg="1"/>
      <p:bldP spid="47" grpId="0" animBg="1"/>
      <p:bldP spid="48" grpId="0"/>
      <p:bldP spid="53" grpId="0" animBg="1"/>
      <p:bldP spid="54" grpId="0" animBg="1"/>
      <p:bldP spid="55" grpId="0" animBg="1"/>
      <p:bldP spid="56" grpId="0"/>
      <p:bldP spid="8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468" y="1301370"/>
            <a:ext cx="3937592" cy="46358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Technology per service free of </a:t>
            </a:r>
            <a:r>
              <a:rPr lang="nl-NL" dirty="0" err="1"/>
              <a:t>choice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en-US" dirty="0"/>
              <a:t>F</a:t>
            </a:r>
            <a:r>
              <a:rPr lang="nl-NL" dirty="0" err="1"/>
              <a:t>unctions</a:t>
            </a:r>
            <a:r>
              <a:rPr lang="nl-NL" dirty="0"/>
              <a:t> are </a:t>
            </a:r>
            <a:r>
              <a:rPr lang="nl-NL" dirty="0" err="1"/>
              <a:t>independently</a:t>
            </a:r>
            <a:r>
              <a:rPr lang="nl-NL" dirty="0"/>
              <a:t> </a:t>
            </a:r>
            <a:r>
              <a:rPr lang="nl-NL" dirty="0" err="1"/>
              <a:t>scalable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 err="1"/>
              <a:t>Bugfixes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new features are </a:t>
            </a:r>
            <a:r>
              <a:rPr lang="nl-NL" dirty="0" err="1"/>
              <a:t>faster</a:t>
            </a:r>
            <a:r>
              <a:rPr lang="nl-NL" dirty="0"/>
              <a:t> live</a:t>
            </a:r>
          </a:p>
          <a:p>
            <a:pPr>
              <a:spcAft>
                <a:spcPts val="600"/>
              </a:spcAft>
            </a:pPr>
            <a:r>
              <a:rPr lang="nl-NL" dirty="0"/>
              <a:t>Maintenance </a:t>
            </a:r>
            <a:r>
              <a:rPr lang="nl-NL" dirty="0" err="1"/>
              <a:t>during</a:t>
            </a:r>
            <a:r>
              <a:rPr lang="nl-NL" dirty="0"/>
              <a:t> service </a:t>
            </a:r>
            <a:r>
              <a:rPr lang="nl-NL" dirty="0" err="1"/>
              <a:t>hours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01967BCC-B1B6-4688-A6C1-5B33E83673EE}" type="datetime4">
              <a:rPr lang="nl-NL" sz="900" cap="all" smtClean="0">
                <a:solidFill>
                  <a:srgbClr val="009036"/>
                </a:solidFill>
              </a:rPr>
              <a:t>14 november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9473" y="387751"/>
            <a:ext cx="5805295" cy="698500"/>
          </a:xfrm>
        </p:spPr>
        <p:txBody>
          <a:bodyPr/>
          <a:lstStyle/>
          <a:p>
            <a:r>
              <a:rPr lang="nl-NL" dirty="0"/>
              <a:t>(New) </a:t>
            </a:r>
            <a:r>
              <a:rPr lang="nl-NL" dirty="0" err="1"/>
              <a:t>possibilities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076" y="472695"/>
            <a:ext cx="1219200" cy="165735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13" y="2576485"/>
            <a:ext cx="1933575" cy="155257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949" y="849885"/>
            <a:ext cx="1790700" cy="17145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750" y="4545697"/>
            <a:ext cx="2823164" cy="8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8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onderlinge communicatie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Communication via REST</a:t>
            </a:r>
          </a:p>
          <a:p>
            <a:pPr>
              <a:spcAft>
                <a:spcPts val="600"/>
              </a:spcAft>
            </a:pPr>
            <a:r>
              <a:rPr lang="nl-NL" dirty="0"/>
              <a:t>Communication via a bus</a:t>
            </a:r>
          </a:p>
          <a:p>
            <a:pPr>
              <a:spcAft>
                <a:spcPts val="600"/>
              </a:spcAft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61ED3ADE-4C26-4B65-A1D2-9CF6E82EBBE4}" type="datetime4">
              <a:rPr lang="nl-NL" sz="900" cap="all" smtClean="0">
                <a:solidFill>
                  <a:srgbClr val="009036"/>
                </a:solidFill>
              </a:rPr>
              <a:t>14 november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95" y="3074426"/>
            <a:ext cx="1589356" cy="1589356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423" y="3062687"/>
            <a:ext cx="1495895" cy="1625972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18" y="4227713"/>
            <a:ext cx="1640363" cy="1640363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18" y="3114545"/>
            <a:ext cx="3465473" cy="790371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5129800"/>
            <a:ext cx="2667000" cy="504825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097" y="4227713"/>
            <a:ext cx="1597605" cy="159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87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AA79-1B08-463C-BD24-AFA0B2EA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</p:spPr>
        <p:txBody>
          <a:bodyPr/>
          <a:lstStyle/>
          <a:p>
            <a:r>
              <a:rPr lang="en-US" dirty="0"/>
              <a:t>Communication via rest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8C0F-3A64-4D9E-9278-B85A1AE4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52C1-75DC-496B-AF3F-4978B95BB865}" type="datetime4">
              <a:rPr lang="nl-NL" smtClean="0"/>
              <a:pPr/>
              <a:t>14 november 2018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5D54B-435D-470A-97C6-6D443E05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A4E6FC-BB02-40BA-96CB-DE581EB45E01}"/>
              </a:ext>
            </a:extLst>
          </p:cNvPr>
          <p:cNvSpPr/>
          <p:nvPr/>
        </p:nvSpPr>
        <p:spPr>
          <a:xfrm>
            <a:off x="710119" y="1295518"/>
            <a:ext cx="6994187" cy="427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host</a:t>
            </a:r>
            <a:endParaRPr lang="nl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CBDB94-D8E1-432D-AB87-5A489D39E115}"/>
              </a:ext>
            </a:extLst>
          </p:cNvPr>
          <p:cNvCxnSpPr>
            <a:cxnSpLocks/>
          </p:cNvCxnSpPr>
          <p:nvPr/>
        </p:nvCxnSpPr>
        <p:spPr>
          <a:xfrm>
            <a:off x="1313232" y="4494180"/>
            <a:ext cx="596305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7D24CF-9ADF-4CB0-AC44-13803E9C2722}"/>
              </a:ext>
            </a:extLst>
          </p:cNvPr>
          <p:cNvSpPr txBox="1"/>
          <p:nvPr/>
        </p:nvSpPr>
        <p:spPr>
          <a:xfrm>
            <a:off x="3326283" y="4873239"/>
            <a:ext cx="1674305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Docker network</a:t>
            </a:r>
            <a:endParaRPr lang="nl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5602F-BC4B-4564-BECA-37260E2673A2}"/>
              </a:ext>
            </a:extLst>
          </p:cNvPr>
          <p:cNvSpPr/>
          <p:nvPr/>
        </p:nvSpPr>
        <p:spPr>
          <a:xfrm>
            <a:off x="1655422" y="1708073"/>
            <a:ext cx="1914627" cy="144942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container X</a:t>
            </a:r>
            <a:endParaRPr lang="nl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12CFD3-5C38-43CB-BEC5-4A4014B2AE9B}"/>
              </a:ext>
            </a:extLst>
          </p:cNvPr>
          <p:cNvSpPr/>
          <p:nvPr/>
        </p:nvSpPr>
        <p:spPr>
          <a:xfrm>
            <a:off x="4816912" y="1726780"/>
            <a:ext cx="1914627" cy="144942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container Y</a:t>
            </a:r>
            <a:endParaRPr lang="nl-N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CAC5A8-3C19-47F5-945F-683088EF173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612736" y="3157495"/>
            <a:ext cx="18597" cy="131797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B25CD2-6340-4BC3-881F-00B410DEA66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774225" y="3176202"/>
            <a:ext cx="1" cy="13366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1A1BEF-0805-4397-ACEE-97194A29FCF2}"/>
              </a:ext>
            </a:extLst>
          </p:cNvPr>
          <p:cNvSpPr txBox="1"/>
          <p:nvPr/>
        </p:nvSpPr>
        <p:spPr>
          <a:xfrm>
            <a:off x="1897475" y="376255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:1000</a:t>
            </a:r>
            <a:endParaRPr lang="nl-N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9C02E-24C9-4C72-BBFB-FF95F8CADABA}"/>
              </a:ext>
            </a:extLst>
          </p:cNvPr>
          <p:cNvSpPr txBox="1"/>
          <p:nvPr/>
        </p:nvSpPr>
        <p:spPr>
          <a:xfrm>
            <a:off x="5096164" y="374579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:1001</a:t>
            </a:r>
            <a:endParaRPr lang="nl-N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4E4768-02DE-4C37-BF49-6DA50D83858E}"/>
              </a:ext>
            </a:extLst>
          </p:cNvPr>
          <p:cNvSpPr txBox="1"/>
          <p:nvPr/>
        </p:nvSpPr>
        <p:spPr>
          <a:xfrm>
            <a:off x="6708078" y="200022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:80</a:t>
            </a:r>
            <a:endParaRPr lang="nl-NL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E1D80DB-9A00-4171-AFC8-41EFFABBCB10}"/>
              </a:ext>
            </a:extLst>
          </p:cNvPr>
          <p:cNvCxnSpPr>
            <a:cxnSpLocks/>
          </p:cNvCxnSpPr>
          <p:nvPr/>
        </p:nvCxnSpPr>
        <p:spPr>
          <a:xfrm>
            <a:off x="6731539" y="2369556"/>
            <a:ext cx="170234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D83B4A-4600-4918-9A8F-FB168619E22F}"/>
              </a:ext>
            </a:extLst>
          </p:cNvPr>
          <p:cNvSpPr txBox="1"/>
          <p:nvPr/>
        </p:nvSpPr>
        <p:spPr>
          <a:xfrm>
            <a:off x="7821038" y="200006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:5000</a:t>
            </a:r>
            <a:endParaRPr lang="nl-NL" dirty="0"/>
          </a:p>
        </p:txBody>
      </p:sp>
      <p:sp>
        <p:nvSpPr>
          <p:cNvPr id="26" name="Arrow: Curved Up 25">
            <a:extLst>
              <a:ext uri="{FF2B5EF4-FFF2-40B4-BE49-F238E27FC236}">
                <a16:creationId xmlns:a16="http://schemas.microsoft.com/office/drawing/2014/main" id="{AD3EA369-06E3-4DF6-9441-6271A82EE4B9}"/>
              </a:ext>
            </a:extLst>
          </p:cNvPr>
          <p:cNvSpPr/>
          <p:nvPr/>
        </p:nvSpPr>
        <p:spPr>
          <a:xfrm>
            <a:off x="2889115" y="3861881"/>
            <a:ext cx="2207046" cy="515549"/>
          </a:xfrm>
          <a:prstGeom prst="curved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7" name="Arrow: Curved Up 26">
            <a:extLst>
              <a:ext uri="{FF2B5EF4-FFF2-40B4-BE49-F238E27FC236}">
                <a16:creationId xmlns:a16="http://schemas.microsoft.com/office/drawing/2014/main" id="{FF92A3D8-FD12-4F53-B4C0-9D2839D86B7F}"/>
              </a:ext>
            </a:extLst>
          </p:cNvPr>
          <p:cNvSpPr/>
          <p:nvPr/>
        </p:nvSpPr>
        <p:spPr>
          <a:xfrm flipH="1">
            <a:off x="2893572" y="3260485"/>
            <a:ext cx="2156302" cy="582689"/>
          </a:xfrm>
          <a:prstGeom prst="curved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412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AA79-1B08-463C-BD24-AFA0B2EA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using a bus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8C0F-3A64-4D9E-9278-B85A1AE4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52C1-75DC-496B-AF3F-4978B95BB865}" type="datetime4">
              <a:rPr lang="nl-NL" smtClean="0"/>
              <a:pPr/>
              <a:t>14 november 2018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5D54B-435D-470A-97C6-6D443E05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A4E6FC-BB02-40BA-96CB-DE581EB45E01}"/>
              </a:ext>
            </a:extLst>
          </p:cNvPr>
          <p:cNvSpPr/>
          <p:nvPr/>
        </p:nvSpPr>
        <p:spPr>
          <a:xfrm>
            <a:off x="710119" y="1295518"/>
            <a:ext cx="6994187" cy="427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host</a:t>
            </a:r>
            <a:endParaRPr lang="nl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CBDB94-D8E1-432D-AB87-5A489D39E115}"/>
              </a:ext>
            </a:extLst>
          </p:cNvPr>
          <p:cNvCxnSpPr>
            <a:cxnSpLocks/>
          </p:cNvCxnSpPr>
          <p:nvPr/>
        </p:nvCxnSpPr>
        <p:spPr>
          <a:xfrm>
            <a:off x="1313232" y="3939703"/>
            <a:ext cx="596305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5602F-BC4B-4564-BECA-37260E2673A2}"/>
              </a:ext>
            </a:extLst>
          </p:cNvPr>
          <p:cNvSpPr/>
          <p:nvPr/>
        </p:nvSpPr>
        <p:spPr>
          <a:xfrm>
            <a:off x="1655422" y="1756712"/>
            <a:ext cx="1914627" cy="144942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X</a:t>
            </a:r>
            <a:endParaRPr lang="nl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12CFD3-5C38-43CB-BEC5-4A4014B2AE9B}"/>
              </a:ext>
            </a:extLst>
          </p:cNvPr>
          <p:cNvSpPr/>
          <p:nvPr/>
        </p:nvSpPr>
        <p:spPr>
          <a:xfrm>
            <a:off x="4816912" y="1775419"/>
            <a:ext cx="1914627" cy="144942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container Y</a:t>
            </a:r>
            <a:endParaRPr lang="nl-N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CAC5A8-3C19-47F5-945F-683088EF173B}"/>
              </a:ext>
            </a:extLst>
          </p:cNvPr>
          <p:cNvCxnSpPr>
            <a:stCxn id="12" idx="2"/>
          </p:cNvCxnSpPr>
          <p:nvPr/>
        </p:nvCxnSpPr>
        <p:spPr>
          <a:xfrm flipH="1">
            <a:off x="2612735" y="3206134"/>
            <a:ext cx="1" cy="72384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B25CD2-6340-4BC3-881F-00B410DEA66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774225" y="3224841"/>
            <a:ext cx="1" cy="70513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1A1BEF-0805-4397-ACEE-97194A29FCF2}"/>
              </a:ext>
            </a:extLst>
          </p:cNvPr>
          <p:cNvSpPr txBox="1"/>
          <p:nvPr/>
        </p:nvSpPr>
        <p:spPr>
          <a:xfrm>
            <a:off x="1897475" y="320807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:1000</a:t>
            </a:r>
            <a:endParaRPr lang="nl-NL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9C02E-24C9-4C72-BBFB-FF95F8CADABA}"/>
              </a:ext>
            </a:extLst>
          </p:cNvPr>
          <p:cNvSpPr txBox="1"/>
          <p:nvPr/>
        </p:nvSpPr>
        <p:spPr>
          <a:xfrm>
            <a:off x="5096164" y="319131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:1001</a:t>
            </a:r>
            <a:endParaRPr lang="nl-NL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A23D14-78EB-4B50-A78D-FB6E7BBBA074}"/>
              </a:ext>
            </a:extLst>
          </p:cNvPr>
          <p:cNvSpPr/>
          <p:nvPr/>
        </p:nvSpPr>
        <p:spPr>
          <a:xfrm>
            <a:off x="1951068" y="4318762"/>
            <a:ext cx="1891361" cy="10776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RabbitMQ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container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60B078-F259-4374-983C-698666E0CFD3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2896749" y="3949433"/>
            <a:ext cx="4018" cy="36932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C282F3-5368-475C-8F9A-1E2DFFE4D114}"/>
              </a:ext>
            </a:extLst>
          </p:cNvPr>
          <p:cNvSpPr txBox="1"/>
          <p:nvPr/>
        </p:nvSpPr>
        <p:spPr>
          <a:xfrm>
            <a:off x="2192664" y="427355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:5672</a:t>
            </a:r>
            <a:endParaRPr lang="nl-NL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995BD4-3890-4E23-A18E-3BDFCB45415E}"/>
              </a:ext>
            </a:extLst>
          </p:cNvPr>
          <p:cNvSpPr txBox="1"/>
          <p:nvPr/>
        </p:nvSpPr>
        <p:spPr>
          <a:xfrm>
            <a:off x="4974271" y="4134096"/>
            <a:ext cx="1674305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Docker network</a:t>
            </a:r>
            <a:endParaRPr lang="nl-N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F8AE8-0FBB-4DE8-9165-70BAFFCE9EE9}"/>
              </a:ext>
            </a:extLst>
          </p:cNvPr>
          <p:cNvSpPr txBox="1"/>
          <p:nvPr/>
        </p:nvSpPr>
        <p:spPr>
          <a:xfrm>
            <a:off x="6708078" y="213640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:80</a:t>
            </a:r>
            <a:endParaRPr lang="nl-NL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2B035E-A3F2-4946-9CC9-14B4DD957609}"/>
              </a:ext>
            </a:extLst>
          </p:cNvPr>
          <p:cNvCxnSpPr>
            <a:cxnSpLocks/>
          </p:cNvCxnSpPr>
          <p:nvPr/>
        </p:nvCxnSpPr>
        <p:spPr>
          <a:xfrm>
            <a:off x="6731539" y="2505575"/>
            <a:ext cx="1702342" cy="16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B37DAD7-C64F-4FDD-85A8-A2FBD0A0A4C3}"/>
              </a:ext>
            </a:extLst>
          </p:cNvPr>
          <p:cNvSpPr txBox="1"/>
          <p:nvPr/>
        </p:nvSpPr>
        <p:spPr>
          <a:xfrm>
            <a:off x="7821038" y="213624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:5000</a:t>
            </a:r>
            <a:endParaRPr lang="nl-N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4DCEBE-86B5-4B57-BD10-AEBF709192A8}"/>
              </a:ext>
            </a:extLst>
          </p:cNvPr>
          <p:cNvSpPr txBox="1"/>
          <p:nvPr/>
        </p:nvSpPr>
        <p:spPr>
          <a:xfrm>
            <a:off x="2199821" y="40231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:5672</a:t>
            </a:r>
            <a:endParaRPr lang="nl-NL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B09825-ECC7-40E1-B7FC-D09F214BAD6B}"/>
              </a:ext>
            </a:extLst>
          </p:cNvPr>
          <p:cNvCxnSpPr/>
          <p:nvPr/>
        </p:nvCxnSpPr>
        <p:spPr>
          <a:xfrm flipH="1">
            <a:off x="3968885" y="3429000"/>
            <a:ext cx="1005386" cy="1037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F554A6-6611-4B6D-8D03-EE31A316CE26}"/>
              </a:ext>
            </a:extLst>
          </p:cNvPr>
          <p:cNvCxnSpPr>
            <a:cxnSpLocks/>
          </p:cNvCxnSpPr>
          <p:nvPr/>
        </p:nvCxnSpPr>
        <p:spPr>
          <a:xfrm>
            <a:off x="2798051" y="3260745"/>
            <a:ext cx="283900" cy="9559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353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Containers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Docker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On-premise or cloud</a:t>
            </a:r>
          </a:p>
          <a:p>
            <a:pPr>
              <a:spcAft>
                <a:spcPts val="600"/>
              </a:spcAft>
            </a:pPr>
            <a:r>
              <a:rPr lang="en-US" dirty="0"/>
              <a:t>Container management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Monitoring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Capacity management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Dashboard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Deployment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F1975D0-4CDF-4D09-95F0-9A5F7A6EC6D0}" type="datetime4">
              <a:rPr lang="nl-NL" sz="900" cap="all" smtClean="0">
                <a:solidFill>
                  <a:srgbClr val="009036"/>
                </a:solidFill>
              </a:rPr>
              <a:t>14 november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10" y="1086698"/>
            <a:ext cx="1850152" cy="155257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023" y="3491255"/>
            <a:ext cx="2295525" cy="199072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48" y="2256626"/>
            <a:ext cx="2627952" cy="1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4358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entric colours">
    <a:dk1>
      <a:srgbClr val="000000"/>
    </a:dk1>
    <a:lt1>
      <a:srgbClr val="FFFFFF"/>
    </a:lt1>
    <a:dk2>
      <a:srgbClr val="009036"/>
    </a:dk2>
    <a:lt2>
      <a:srgbClr val="FFFFFF"/>
    </a:lt2>
    <a:accent1>
      <a:srgbClr val="005EA8"/>
    </a:accent1>
    <a:accent2>
      <a:srgbClr val="EE9D00"/>
    </a:accent2>
    <a:accent3>
      <a:srgbClr val="5EC5ED"/>
    </a:accent3>
    <a:accent4>
      <a:srgbClr val="E30045"/>
    </a:accent4>
    <a:accent5>
      <a:srgbClr val="FFED00"/>
    </a:accent5>
    <a:accent6>
      <a:srgbClr val="80197F"/>
    </a:accent6>
    <a:hlink>
      <a:srgbClr val="000000"/>
    </a:hlink>
    <a:folHlink>
      <a:srgbClr val="0000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7dad7ca3b37095ed9229a6a07226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75F035-B069-4F0E-ADC8-454931FDE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E0A3E1F-B2EC-4B36-9F71-3169FFDE4AE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423</Words>
  <Application>Microsoft Office PowerPoint</Application>
  <PresentationFormat>On-screen Show (4:3)</PresentationFormat>
  <Paragraphs>139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Kantoorthema</vt:lpstr>
      <vt:lpstr>Microservices 101</vt:lpstr>
      <vt:lpstr>WHOAMI</vt:lpstr>
      <vt:lpstr>topics</vt:lpstr>
      <vt:lpstr>microservices-architecture</vt:lpstr>
      <vt:lpstr>(New) possibilities</vt:lpstr>
      <vt:lpstr>onderlinge communicatie</vt:lpstr>
      <vt:lpstr>Communication via rest</vt:lpstr>
      <vt:lpstr>Communication using a bus</vt:lpstr>
      <vt:lpstr>Hosting</vt:lpstr>
      <vt:lpstr>questions?</vt:lpstr>
    </vt:vector>
  </TitlesOfParts>
  <Manager>Erik Joosten</Manager>
  <Company>Ambitions | Ambitions.nl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Veldkamp, Renzo</cp:lastModifiedBy>
  <cp:revision>117</cp:revision>
  <dcterms:created xsi:type="dcterms:W3CDTF">2013-07-23T12:22:34Z</dcterms:created>
  <dcterms:modified xsi:type="dcterms:W3CDTF">2018-11-14T16:22:43Z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  <property fmtid="{D5CDD505-2E9C-101B-9397-08002B2CF9AE}" pid="3" name="MSIP_Label_ce5dff0f-8f2b-4675-8791-acbc2e5505d9_Enabled">
    <vt:lpwstr>True</vt:lpwstr>
  </property>
  <property fmtid="{D5CDD505-2E9C-101B-9397-08002B2CF9AE}" pid="4" name="MSIP_Label_ce5dff0f-8f2b-4675-8791-acbc2e5505d9_SiteId">
    <vt:lpwstr>7e1792ae-4f1a-4ff7-b80b-57b69beb7168</vt:lpwstr>
  </property>
  <property fmtid="{D5CDD505-2E9C-101B-9397-08002B2CF9AE}" pid="5" name="MSIP_Label_ce5dff0f-8f2b-4675-8791-acbc2e5505d9_Owner">
    <vt:lpwstr>renzo.veldkamp@centric.eu</vt:lpwstr>
  </property>
  <property fmtid="{D5CDD505-2E9C-101B-9397-08002B2CF9AE}" pid="6" name="MSIP_Label_ce5dff0f-8f2b-4675-8791-acbc2e5505d9_SetDate">
    <vt:lpwstr>2018-10-17T17:53:39.7463490Z</vt:lpwstr>
  </property>
  <property fmtid="{D5CDD505-2E9C-101B-9397-08002B2CF9AE}" pid="7" name="MSIP_Label_ce5dff0f-8f2b-4675-8791-acbc2e5505d9_Name">
    <vt:lpwstr>Public (V1)</vt:lpwstr>
  </property>
  <property fmtid="{D5CDD505-2E9C-101B-9397-08002B2CF9AE}" pid="8" name="MSIP_Label_ce5dff0f-8f2b-4675-8791-acbc2e5505d9_Application">
    <vt:lpwstr>Microsoft Azure Information Protection</vt:lpwstr>
  </property>
  <property fmtid="{D5CDD505-2E9C-101B-9397-08002B2CF9AE}" pid="9" name="MSIP_Label_ce5dff0f-8f2b-4675-8791-acbc2e5505d9_Extended_MSFT_Method">
    <vt:lpwstr>Manual</vt:lpwstr>
  </property>
  <property fmtid="{D5CDD505-2E9C-101B-9397-08002B2CF9AE}" pid="10" name="Sensitivity">
    <vt:lpwstr>Public (V1)</vt:lpwstr>
  </property>
</Properties>
</file>