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57" r:id="rId5"/>
    <p:sldId id="259" r:id="rId6"/>
    <p:sldId id="272" r:id="rId7"/>
    <p:sldId id="278" r:id="rId8"/>
    <p:sldId id="279" r:id="rId9"/>
    <p:sldId id="277" r:id="rId10"/>
    <p:sldId id="264" r:id="rId11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40">
          <p15:clr>
            <a:srgbClr val="A4A3A4"/>
          </p15:clr>
        </p15:guide>
        <p15:guide id="2" orient="horz" pos="298">
          <p15:clr>
            <a:srgbClr val="A4A3A4"/>
          </p15:clr>
        </p15:guide>
        <p15:guide id="3" orient="horz" pos="881">
          <p15:clr>
            <a:srgbClr val="A4A3A4"/>
          </p15:clr>
        </p15:guide>
        <p15:guide id="4" pos="38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AB5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8366" autoAdjust="0"/>
  </p:normalViewPr>
  <p:slideViewPr>
    <p:cSldViewPr snapToGrid="0">
      <p:cViewPr varScale="1">
        <p:scale>
          <a:sx n="70" d="100"/>
          <a:sy n="70" d="100"/>
        </p:scale>
        <p:origin x="1164" y="60"/>
      </p:cViewPr>
      <p:guideLst>
        <p:guide orient="horz" pos="3740"/>
        <p:guide orient="horz" pos="298"/>
        <p:guide orient="horz" pos="881"/>
        <p:guide pos="389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DA5BBF-9A9E-E34C-87D2-CD6D1CA60245}" type="datetime1">
              <a:rPr lang="en-US" smtClean="0"/>
              <a:t>11/28/2018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0D1C1E-7544-3144-B6B3-A3D63AEA6E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33600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FB5CF-D153-1544-8329-2FC1F4ABF24D}" type="datetime1">
              <a:rPr lang="en-US" smtClean="0"/>
              <a:t>11/28/2018</a:t>
            </a:fld>
            <a:endParaRPr lang="nl-NL" dirty="0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 dirty="0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B1139D-5AC7-4B0B-A715-E40E0591EF82}" type="slidenum">
              <a:rPr lang="nl-NL" smtClean="0"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2062981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1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5307993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/>
              <a:t>Wanneer</a:t>
            </a:r>
            <a:r>
              <a:rPr lang="en-US" baseline="0" dirty="0"/>
              <a:t> </a:t>
            </a:r>
            <a:r>
              <a:rPr lang="en-US" baseline="0" dirty="0" err="1"/>
              <a:t>wel</a:t>
            </a:r>
            <a:r>
              <a:rPr lang="en-US" baseline="0" dirty="0"/>
              <a:t>/</a:t>
            </a:r>
            <a:r>
              <a:rPr lang="en-US" baseline="0" dirty="0" err="1"/>
              <a:t>niet</a:t>
            </a:r>
            <a:r>
              <a:rPr lang="en-US" baseline="0" dirty="0"/>
              <a:t> microservices: </a:t>
            </a:r>
            <a:r>
              <a:rPr lang="en-US" baseline="0" dirty="0" err="1"/>
              <a:t>zie</a:t>
            </a:r>
            <a:r>
              <a:rPr lang="en-US" baseline="0"/>
              <a:t> https://dwmkerr.com/the-death-of-microservice-madness-in-2018/ </a:t>
            </a: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2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594299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>
                <a:sym typeface="Wingdings" panose="05000000000000000000" pitchFamily="2" charset="2"/>
              </a:rPr>
              <a:t>bouw</a:t>
            </a:r>
            <a:r>
              <a:rPr lang="en-US" baseline="0" dirty="0">
                <a:sym typeface="Wingdings" panose="05000000000000000000" pitchFamily="2" charset="2"/>
              </a:rPr>
              <a:t>:</a:t>
            </a:r>
          </a:p>
          <a:p>
            <a:pPr lvl="2">
              <a:spcAft>
                <a:spcPts val="600"/>
              </a:spcAft>
            </a:pPr>
            <a:r>
              <a:rPr lang="en-US" dirty="0" err="1"/>
              <a:t>meer</a:t>
            </a:r>
            <a:r>
              <a:rPr lang="en-US" dirty="0"/>
              <a:t> libraries/</a:t>
            </a:r>
            <a:r>
              <a:rPr lang="en-US" dirty="0" err="1"/>
              <a:t>projecten</a:t>
            </a:r>
            <a:r>
              <a:rPr lang="en-US" dirty="0"/>
              <a:t>/solutions</a:t>
            </a:r>
          </a:p>
          <a:p>
            <a:pPr lvl="2">
              <a:spcAft>
                <a:spcPts val="600"/>
              </a:spcAft>
            </a:pPr>
            <a:r>
              <a:rPr lang="en-US" dirty="0"/>
              <a:t>hoe </a:t>
            </a:r>
            <a:r>
              <a:rPr lang="en-US" dirty="0" err="1"/>
              <a:t>uniformiteit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borgen</a:t>
            </a:r>
            <a:endParaRPr lang="en-US" dirty="0"/>
          </a:p>
          <a:p>
            <a:pPr lvl="2">
              <a:spcAft>
                <a:spcPts val="600"/>
              </a:spcAft>
            </a:pPr>
            <a:r>
              <a:rPr lang="en-US" dirty="0" err="1"/>
              <a:t>technologiekeuze</a:t>
            </a:r>
            <a:r>
              <a:rPr lang="en-US" dirty="0"/>
              <a:t> </a:t>
            </a:r>
            <a:r>
              <a:rPr lang="en-US" dirty="0" err="1"/>
              <a:t>maakt</a:t>
            </a:r>
            <a:r>
              <a:rPr lang="en-US" dirty="0"/>
              <a:t> </a:t>
            </a:r>
            <a:r>
              <a:rPr lang="en-US" dirty="0" err="1"/>
              <a:t>veel</a:t>
            </a:r>
            <a:r>
              <a:rPr lang="en-US" dirty="0"/>
              <a:t> </a:t>
            </a:r>
            <a:r>
              <a:rPr lang="en-US" dirty="0" err="1"/>
              <a:t>mogelijk</a:t>
            </a:r>
            <a:endParaRPr lang="en-US" dirty="0"/>
          </a:p>
          <a:p>
            <a:r>
              <a:rPr lang="en-US" baseline="0" dirty="0">
                <a:sym typeface="Wingdings" panose="05000000000000000000" pitchFamily="2" charset="2"/>
              </a:rPr>
              <a:t>deployment:</a:t>
            </a:r>
          </a:p>
          <a:p>
            <a:pPr lvl="2">
              <a:spcAft>
                <a:spcPts val="600"/>
              </a:spcAft>
            </a:pPr>
            <a:r>
              <a:rPr lang="en-US" dirty="0" err="1"/>
              <a:t>niet</a:t>
            </a:r>
            <a:r>
              <a:rPr lang="en-US" dirty="0"/>
              <a:t> </a:t>
            </a:r>
            <a:r>
              <a:rPr lang="en-US" dirty="0" err="1"/>
              <a:t>meer</a:t>
            </a:r>
            <a:r>
              <a:rPr lang="en-US" dirty="0"/>
              <a:t> 1 (</a:t>
            </a:r>
            <a:r>
              <a:rPr lang="en-US" dirty="0" err="1"/>
              <a:t>monolithische</a:t>
            </a:r>
            <a:r>
              <a:rPr lang="en-US" dirty="0"/>
              <a:t>) maar </a:t>
            </a:r>
            <a:r>
              <a:rPr lang="en-US" dirty="0" err="1"/>
              <a:t>tig</a:t>
            </a:r>
            <a:r>
              <a:rPr lang="en-US" dirty="0"/>
              <a:t> </a:t>
            </a:r>
            <a:r>
              <a:rPr lang="en-US" dirty="0" err="1"/>
              <a:t>applicaties</a:t>
            </a:r>
            <a:endParaRPr lang="en-US" dirty="0"/>
          </a:p>
          <a:p>
            <a:pPr lvl="2">
              <a:spcAft>
                <a:spcPts val="600"/>
              </a:spcAft>
            </a:pPr>
            <a:r>
              <a:rPr lang="en-US" dirty="0" err="1"/>
              <a:t>meer</a:t>
            </a:r>
            <a:r>
              <a:rPr lang="en-US" dirty="0"/>
              <a:t> </a:t>
            </a:r>
            <a:r>
              <a:rPr lang="en-US" dirty="0" err="1"/>
              <a:t>configuratiewerk</a:t>
            </a:r>
            <a:endParaRPr lang="en-US" dirty="0"/>
          </a:p>
          <a:p>
            <a:r>
              <a:rPr lang="en-US" baseline="0" dirty="0" err="1">
                <a:sym typeface="Wingdings" panose="05000000000000000000" pitchFamily="2" charset="2"/>
              </a:rPr>
              <a:t>beheer</a:t>
            </a:r>
            <a:r>
              <a:rPr lang="en-US" baseline="0" dirty="0">
                <a:sym typeface="Wingdings" panose="05000000000000000000" pitchFamily="2" charset="2"/>
              </a:rPr>
              <a:t>:</a:t>
            </a:r>
          </a:p>
          <a:p>
            <a:pPr lvl="2">
              <a:spcAft>
                <a:spcPts val="600"/>
              </a:spcAft>
            </a:pPr>
            <a:r>
              <a:rPr lang="en-US" dirty="0" err="1"/>
              <a:t>incidentenonderzoek</a:t>
            </a:r>
            <a:endParaRPr lang="en-US" dirty="0"/>
          </a:p>
          <a:p>
            <a:pPr lvl="2">
              <a:spcAft>
                <a:spcPts val="600"/>
              </a:spcAft>
            </a:pPr>
            <a:r>
              <a:rPr lang="en-US" dirty="0" err="1"/>
              <a:t>bewaking</a:t>
            </a:r>
            <a:endParaRPr lang="en-US" dirty="0"/>
          </a:p>
          <a:p>
            <a:pPr lvl="2">
              <a:spcAft>
                <a:spcPts val="600"/>
              </a:spcAft>
            </a:pPr>
            <a:r>
              <a:rPr lang="en-US" dirty="0"/>
              <a:t>logfile-</a:t>
            </a:r>
            <a:r>
              <a:rPr lang="en-US" dirty="0" err="1"/>
              <a:t>analyse</a:t>
            </a:r>
            <a:endParaRPr lang="en-US" dirty="0"/>
          </a:p>
          <a:p>
            <a:pPr lvl="2">
              <a:spcAft>
                <a:spcPts val="600"/>
              </a:spcAft>
            </a:pPr>
            <a:r>
              <a:rPr lang="en-US" dirty="0"/>
              <a:t>capacity management</a:t>
            </a:r>
          </a:p>
          <a:p>
            <a:pPr lvl="2">
              <a:spcAft>
                <a:spcPts val="600"/>
              </a:spcAft>
            </a:pPr>
            <a:r>
              <a:rPr lang="en-US" dirty="0"/>
              <a:t>bus (extra component om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beheren</a:t>
            </a:r>
            <a:r>
              <a:rPr lang="en-US" dirty="0"/>
              <a:t>)</a:t>
            </a:r>
          </a:p>
          <a:p>
            <a:endParaRPr lang="nl-NL" baseline="0" dirty="0">
              <a:sym typeface="Wingdings" panose="05000000000000000000" pitchFamily="2" charset="2"/>
            </a:endParaRP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3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7597976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Veel ‘losse</a:t>
            </a:r>
            <a:r>
              <a:rPr lang="en-US" baseline="0" dirty="0"/>
              <a:t> stukjes applicatie’</a:t>
            </a:r>
            <a:r>
              <a:rPr lang="nl-NL" baseline="0" dirty="0"/>
              <a:t> </a:t>
            </a:r>
            <a:r>
              <a:rPr lang="nl-NL" baseline="0" dirty="0">
                <a:sym typeface="Wingdings" panose="05000000000000000000" pitchFamily="2" charset="2"/>
              </a:rPr>
              <a:t> pijn verschuift van bouw naar deployment en beheer</a:t>
            </a:r>
          </a:p>
          <a:p>
            <a:endParaRPr lang="nl-NL" baseline="0" dirty="0">
              <a:sym typeface="Wingdings" panose="05000000000000000000" pitchFamily="2" charset="2"/>
            </a:endParaRPr>
          </a:p>
          <a:p>
            <a:r>
              <a:rPr lang="en-US" dirty="0"/>
              <a:t>API-management </a:t>
            </a:r>
            <a:r>
              <a:rPr lang="en-US" dirty="0" err="1"/>
              <a:t>bijv</a:t>
            </a:r>
            <a:r>
              <a:rPr lang="en-US" dirty="0"/>
              <a:t>. </a:t>
            </a:r>
            <a:r>
              <a:rPr lang="en-US" dirty="0" err="1"/>
              <a:t>obv</a:t>
            </a:r>
            <a:r>
              <a:rPr lang="en-US" dirty="0"/>
              <a:t> NuGet-</a:t>
            </a:r>
            <a:r>
              <a:rPr lang="en-US" baseline="0" dirty="0"/>
              <a:t> of NPM</a:t>
            </a:r>
            <a:r>
              <a:rPr lang="en-US" dirty="0"/>
              <a:t>-packages</a:t>
            </a:r>
          </a:p>
          <a:p>
            <a:endParaRPr lang="en-US" dirty="0"/>
          </a:p>
          <a:p>
            <a:r>
              <a:rPr lang="en-US" dirty="0"/>
              <a:t>Latency </a:t>
            </a:r>
            <a:r>
              <a:rPr lang="en-US" dirty="0" err="1"/>
              <a:t>a.g.v</a:t>
            </a:r>
            <a:r>
              <a:rPr lang="en-US" dirty="0"/>
              <a:t>.</a:t>
            </a:r>
            <a:r>
              <a:rPr lang="en-US" baseline="0" dirty="0"/>
              <a:t> inter-service communicatie</a:t>
            </a:r>
            <a:endParaRPr lang="en-US" dirty="0"/>
          </a:p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4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1974861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Wijziging</a:t>
            </a:r>
            <a:r>
              <a:rPr lang="en-US" dirty="0"/>
              <a:t> in </a:t>
            </a:r>
            <a:r>
              <a:rPr lang="en-US" dirty="0" err="1"/>
              <a:t>Adv.REST</a:t>
            </a:r>
            <a:r>
              <a:rPr lang="en-US" dirty="0"/>
              <a:t> (extra auto </a:t>
            </a:r>
            <a:r>
              <a:rPr lang="en-US" dirty="0" err="1"/>
              <a:t>bovenaan</a:t>
            </a:r>
            <a:r>
              <a:rPr lang="en-US" dirty="0"/>
              <a:t> </a:t>
            </a:r>
            <a:r>
              <a:rPr lang="en-US" dirty="0" err="1"/>
              <a:t>lijst</a:t>
            </a:r>
            <a:r>
              <a:rPr lang="en-US" dirty="0"/>
              <a:t>):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checkin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builds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deployment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verificatie</a:t>
            </a:r>
            <a:endParaRPr lang="nl-NL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L</a:t>
            </a:r>
            <a:r>
              <a:rPr lang="nl-NL" dirty="0" err="1"/>
              <a:t>ogging</a:t>
            </a:r>
            <a:r>
              <a:rPr lang="nl-NL" dirty="0"/>
              <a:t>: zoek het bijbehorende </a:t>
            </a:r>
            <a:r>
              <a:rPr lang="nl-NL" dirty="0" err="1"/>
              <a:t>correlationId</a:t>
            </a:r>
            <a:r>
              <a:rPr lang="nl-NL" dirty="0"/>
              <a:t> op.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5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9609994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Martin Fowler </a:t>
            </a:r>
            <a:r>
              <a:rPr lang="en-US" dirty="0">
                <a:sym typeface="Wingdings" panose="05000000000000000000" pitchFamily="2" charset="2"/>
              </a:rPr>
              <a:t> blogs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e.d.</a:t>
            </a:r>
            <a:endParaRPr lang="en-US" dirty="0"/>
          </a:p>
          <a:p>
            <a:r>
              <a:rPr lang="en-US" dirty="0"/>
              <a:t>Sam Newman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boek</a:t>
            </a:r>
            <a:endParaRPr lang="en-US" dirty="0"/>
          </a:p>
          <a:p>
            <a:r>
              <a:rPr lang="en-US" dirty="0"/>
              <a:t>Spotify,</a:t>
            </a:r>
            <a:r>
              <a:rPr lang="en-US" baseline="0" dirty="0"/>
              <a:t> Netflix etc.</a:t>
            </a:r>
          </a:p>
          <a:p>
            <a:r>
              <a:rPr lang="en-US" baseline="0" dirty="0"/>
              <a:t>Autotelex!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7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7965353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 descr="33139_PowerPoint_background-Cove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611560" y="648969"/>
            <a:ext cx="7772400" cy="1470025"/>
          </a:xfrm>
        </p:spPr>
        <p:txBody>
          <a:bodyPr tIns="90000"/>
          <a:lstStyle>
            <a:lvl1pPr>
              <a:lnSpc>
                <a:spcPts val="5200"/>
              </a:lnSpc>
              <a:defRPr sz="3600" cap="all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634402" y="5849141"/>
            <a:ext cx="2133424" cy="467568"/>
          </a:xfrm>
        </p:spPr>
        <p:txBody>
          <a:bodyPr/>
          <a:lstStyle>
            <a:lvl1pPr>
              <a:defRPr sz="1000">
                <a:solidFill>
                  <a:srgbClr val="000000"/>
                </a:solidFill>
              </a:defRPr>
            </a:lvl1pPr>
          </a:lstStyle>
          <a:p>
            <a:r>
              <a:rPr lang="en-US"/>
              <a:t>Johannes Sim &amp; Renzo veldkamp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634402" y="6341926"/>
            <a:ext cx="2133600" cy="210972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69E2E37C-AA1E-43B2-B213-E688D587CE49}" type="datetime4">
              <a:rPr lang="nl-NL" smtClean="0"/>
              <a:t>28 november 2018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75226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20612" y="1398589"/>
            <a:ext cx="8162871" cy="2318444"/>
          </a:xfrm>
        </p:spPr>
        <p:txBody>
          <a:bodyPr/>
          <a:lstStyle/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F97C2-7262-427C-9F3E-B0D6D33F54E2}" type="datetime4">
              <a:rPr lang="nl-NL" smtClean="0"/>
              <a:t>28 november 2018</a:t>
            </a:fld>
            <a:endParaRPr lang="nl-NL" dirty="0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640800" y="6263119"/>
            <a:ext cx="2632364" cy="365125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r>
              <a:rPr lang="nl-NL"/>
              <a:t>Johannes Sim &amp; Renzo veldkamp</a:t>
            </a:r>
            <a:endParaRPr lang="nl-NL" dirty="0"/>
          </a:p>
        </p:txBody>
      </p:sp>
      <p:sp>
        <p:nvSpPr>
          <p:cNvPr id="8" name="Tijdelijke aanduiding voor afbeelding 7"/>
          <p:cNvSpPr>
            <a:spLocks noGrp="1"/>
          </p:cNvSpPr>
          <p:nvPr>
            <p:ph type="pic" sz="quarter" idx="14"/>
          </p:nvPr>
        </p:nvSpPr>
        <p:spPr>
          <a:xfrm>
            <a:off x="0" y="3861048"/>
            <a:ext cx="3051383" cy="2186952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  <p:sp>
        <p:nvSpPr>
          <p:cNvPr id="9" name="Tijdelijke aanduiding voor afbeelding 7"/>
          <p:cNvSpPr>
            <a:spLocks noGrp="1"/>
          </p:cNvSpPr>
          <p:nvPr>
            <p:ph type="pic" sz="quarter" idx="15"/>
          </p:nvPr>
        </p:nvSpPr>
        <p:spPr>
          <a:xfrm>
            <a:off x="3046308" y="3861048"/>
            <a:ext cx="3051383" cy="2186952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  <p:sp>
        <p:nvSpPr>
          <p:cNvPr id="13" name="Tijdelijke aanduiding voor afbeelding 7"/>
          <p:cNvSpPr>
            <a:spLocks noGrp="1"/>
          </p:cNvSpPr>
          <p:nvPr>
            <p:ph type="pic" sz="quarter" idx="16"/>
          </p:nvPr>
        </p:nvSpPr>
        <p:spPr>
          <a:xfrm>
            <a:off x="6092617" y="3861048"/>
            <a:ext cx="3051383" cy="2186952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73513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20612" y="473075"/>
            <a:ext cx="8130097" cy="3243957"/>
          </a:xfrm>
        </p:spPr>
        <p:txBody>
          <a:bodyPr/>
          <a:lstStyle/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3B3A2-628B-479E-BF05-5959017C6A02}" type="datetime4">
              <a:rPr lang="nl-NL" smtClean="0"/>
              <a:t>28 november 2018</a:t>
            </a:fld>
            <a:endParaRPr lang="nl-NL" dirty="0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640800" y="6263119"/>
            <a:ext cx="2632364" cy="365125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r>
              <a:rPr lang="nl-NL"/>
              <a:t>Johannes Sim &amp; Renzo veldkamp</a:t>
            </a:r>
            <a:endParaRPr lang="nl-NL" dirty="0"/>
          </a:p>
        </p:txBody>
      </p:sp>
      <p:sp>
        <p:nvSpPr>
          <p:cNvPr id="13" name="Tijdelijke aanduiding voor afbeelding 7"/>
          <p:cNvSpPr>
            <a:spLocks noGrp="1"/>
          </p:cNvSpPr>
          <p:nvPr>
            <p:ph type="pic" sz="quarter" idx="14"/>
          </p:nvPr>
        </p:nvSpPr>
        <p:spPr>
          <a:xfrm>
            <a:off x="0" y="3861048"/>
            <a:ext cx="3051383" cy="2186952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  <p:sp>
        <p:nvSpPr>
          <p:cNvPr id="14" name="Tijdelijke aanduiding voor afbeelding 7"/>
          <p:cNvSpPr>
            <a:spLocks noGrp="1"/>
          </p:cNvSpPr>
          <p:nvPr>
            <p:ph type="pic" sz="quarter" idx="15"/>
          </p:nvPr>
        </p:nvSpPr>
        <p:spPr>
          <a:xfrm>
            <a:off x="3046308" y="3861048"/>
            <a:ext cx="3051383" cy="2186952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  <p:sp>
        <p:nvSpPr>
          <p:cNvPr id="15" name="Tijdelijke aanduiding voor afbeelding 7"/>
          <p:cNvSpPr>
            <a:spLocks noGrp="1"/>
          </p:cNvSpPr>
          <p:nvPr>
            <p:ph type="pic" sz="quarter" idx="16"/>
          </p:nvPr>
        </p:nvSpPr>
        <p:spPr>
          <a:xfrm>
            <a:off x="6092617" y="3861048"/>
            <a:ext cx="3051383" cy="2186952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550305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lang="nl-NL" sz="900" b="1" kern="1200" cap="all" smtClean="0">
                <a:solidFill>
                  <a:srgbClr val="00903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249B52C1-75DC-496B-AF3F-4978B95BB865}" type="datetime4">
              <a:rPr lang="nl-NL" smtClean="0"/>
              <a:pPr/>
              <a:t>28 november 2018</a:t>
            </a:fld>
            <a:endParaRPr lang="nl-NL" dirty="0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640800" y="6263119"/>
            <a:ext cx="2632364" cy="365125"/>
          </a:xfrm>
        </p:spPr>
        <p:txBody>
          <a:bodyPr/>
          <a:lstStyle>
            <a:lvl1pPr marL="0" algn="l" defTabSz="914400" rtl="0" eaLnBrk="1" latinLnBrk="0" hangingPunct="1">
              <a:defRPr lang="nl-NL" sz="900" b="1" kern="1200" cap="all" smtClean="0">
                <a:solidFill>
                  <a:srgbClr val="00903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nl-NL" dirty="0"/>
              <a:t>Johannes Sim &amp; Renzo </a:t>
            </a:r>
            <a:r>
              <a:rPr lang="nl-NL" dirty="0" err="1"/>
              <a:t>veldkamp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74027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1B592-DB5E-43FC-B016-67E26C01643F}" type="datetime4">
              <a:rPr lang="nl-NL" smtClean="0"/>
              <a:t>28 november 2018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9036"/>
                </a:solidFill>
              </a:defRPr>
            </a:lvl1pPr>
          </a:lstStyle>
          <a:p>
            <a:r>
              <a:rPr lang="nl-NL"/>
              <a:t>Johannes Sim &amp; Renzo veldkamp</a:t>
            </a:r>
            <a:endParaRPr lang="nl-NL" dirty="0"/>
          </a:p>
        </p:txBody>
      </p:sp>
      <p:sp>
        <p:nvSpPr>
          <p:cNvPr id="8" name="Tijdelijke aanduiding voor afbeelding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144000" cy="6048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36096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10872" y="473075"/>
            <a:ext cx="3937592" cy="697783"/>
          </a:xfrm>
        </p:spPr>
        <p:txBody>
          <a:bodyPr/>
          <a:lstStyle>
            <a:lvl1pPr>
              <a:lnSpc>
                <a:spcPts val="2400"/>
              </a:lnSpc>
              <a:defRPr sz="2400"/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810872" y="1242865"/>
            <a:ext cx="3937592" cy="4694385"/>
          </a:xfrm>
        </p:spPr>
        <p:txBody>
          <a:bodyPr/>
          <a:lstStyle>
            <a:lvl4pPr>
              <a:buSzPct val="90000"/>
              <a:defRPr/>
            </a:lvl4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94904-3BB7-4874-AB8B-F31F00F8A078}" type="datetime4">
              <a:rPr lang="nl-NL" smtClean="0"/>
              <a:t>28 november 2018</a:t>
            </a:fld>
            <a:endParaRPr lang="nl-NL" dirty="0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640800" y="6263119"/>
            <a:ext cx="2632364" cy="365125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r>
              <a:rPr lang="nl-NL"/>
              <a:t>Johannes Sim &amp; Renzo veldkamp</a:t>
            </a:r>
            <a:endParaRPr lang="nl-NL" dirty="0"/>
          </a:p>
        </p:txBody>
      </p:sp>
      <p:sp>
        <p:nvSpPr>
          <p:cNvPr id="9" name="Tijdelijke aanduiding voor afbeelding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572000" cy="6048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26937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810872" y="473075"/>
            <a:ext cx="3937592" cy="5464175"/>
          </a:xfrm>
        </p:spPr>
        <p:txBody>
          <a:bodyPr/>
          <a:lstStyle>
            <a:lvl4pPr>
              <a:buSzPct val="90000"/>
              <a:defRPr/>
            </a:lvl4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42D5E-8E53-4D94-8479-CCF9387ED904}" type="datetime4">
              <a:rPr lang="nl-NL" smtClean="0"/>
              <a:t>28 november 2018</a:t>
            </a:fld>
            <a:endParaRPr lang="nl-NL" dirty="0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640800" y="6263119"/>
            <a:ext cx="2632364" cy="365125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r>
              <a:rPr lang="nl-NL"/>
              <a:t>Johannes Sim &amp; Renzo veldkamp</a:t>
            </a:r>
            <a:endParaRPr lang="nl-NL" dirty="0"/>
          </a:p>
        </p:txBody>
      </p:sp>
      <p:sp>
        <p:nvSpPr>
          <p:cNvPr id="9" name="Tijdelijke aanduiding voor afbeelding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572000" cy="6048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33572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10872" y="473075"/>
            <a:ext cx="3937592" cy="697783"/>
          </a:xfrm>
        </p:spPr>
        <p:txBody>
          <a:bodyPr/>
          <a:lstStyle>
            <a:lvl1pPr>
              <a:lnSpc>
                <a:spcPts val="2400"/>
              </a:lnSpc>
              <a:defRPr sz="2400"/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810872" y="1242865"/>
            <a:ext cx="3937592" cy="4694385"/>
          </a:xfrm>
        </p:spPr>
        <p:txBody>
          <a:bodyPr/>
          <a:lstStyle>
            <a:lvl4pPr>
              <a:buSzPct val="90000"/>
              <a:defRPr/>
            </a:lvl4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76D0B-AA25-481F-9FCE-BD155C5A6085}" type="datetime4">
              <a:rPr lang="nl-NL" smtClean="0"/>
              <a:t>28 november 2018</a:t>
            </a:fld>
            <a:endParaRPr lang="nl-NL" dirty="0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640800" y="6263119"/>
            <a:ext cx="2632364" cy="365125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r>
              <a:rPr lang="nl-NL"/>
              <a:t>Johannes Sim &amp; Renzo veldkamp</a:t>
            </a:r>
            <a:endParaRPr lang="nl-NL" dirty="0"/>
          </a:p>
        </p:txBody>
      </p:sp>
      <p:sp>
        <p:nvSpPr>
          <p:cNvPr id="9" name="Tijdelijke aanduiding voor afbeelding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572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  <p:sp>
        <p:nvSpPr>
          <p:cNvPr id="8" name="Tijdelijke aanduiding voor afbeelding 7"/>
          <p:cNvSpPr>
            <a:spLocks noGrp="1"/>
          </p:cNvSpPr>
          <p:nvPr>
            <p:ph type="pic" sz="quarter" idx="14"/>
          </p:nvPr>
        </p:nvSpPr>
        <p:spPr>
          <a:xfrm>
            <a:off x="0" y="3024000"/>
            <a:ext cx="4572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15548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810872" y="473075"/>
            <a:ext cx="3937592" cy="5464175"/>
          </a:xfrm>
        </p:spPr>
        <p:txBody>
          <a:bodyPr/>
          <a:lstStyle>
            <a:lvl4pPr>
              <a:buSzPct val="90000"/>
              <a:defRPr/>
            </a:lvl4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11819-B839-4C27-8B45-7170CEF46D62}" type="datetime4">
              <a:rPr lang="nl-NL" smtClean="0"/>
              <a:t>28 november 2018</a:t>
            </a:fld>
            <a:endParaRPr lang="nl-NL" dirty="0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640800" y="6263119"/>
            <a:ext cx="2632364" cy="365125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r>
              <a:rPr lang="nl-NL"/>
              <a:t>Johannes Sim &amp; Renzo veldkamp</a:t>
            </a:r>
            <a:endParaRPr lang="nl-NL" dirty="0"/>
          </a:p>
        </p:txBody>
      </p:sp>
      <p:sp>
        <p:nvSpPr>
          <p:cNvPr id="9" name="Tijdelijke aanduiding voor afbeelding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572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  <p:sp>
        <p:nvSpPr>
          <p:cNvPr id="8" name="Tijdelijke aanduiding voor afbeelding 7"/>
          <p:cNvSpPr>
            <a:spLocks noGrp="1"/>
          </p:cNvSpPr>
          <p:nvPr>
            <p:ph type="pic" sz="quarter" idx="14"/>
          </p:nvPr>
        </p:nvSpPr>
        <p:spPr>
          <a:xfrm>
            <a:off x="0" y="3024000"/>
            <a:ext cx="4572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53814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20612" y="1398589"/>
            <a:ext cx="8154677" cy="1454348"/>
          </a:xfrm>
        </p:spPr>
        <p:txBody>
          <a:bodyPr/>
          <a:lstStyle/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13E7-29CA-4C1D-88BD-FA51696C19FE}" type="datetime4">
              <a:rPr lang="nl-NL" smtClean="0"/>
              <a:t>28 november 2018</a:t>
            </a:fld>
            <a:endParaRPr lang="nl-NL" dirty="0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640800" y="6263119"/>
            <a:ext cx="2632364" cy="365125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r>
              <a:rPr lang="nl-NL"/>
              <a:t>Johannes Sim &amp; Renzo veldkamp</a:t>
            </a:r>
            <a:endParaRPr lang="nl-NL" dirty="0"/>
          </a:p>
        </p:txBody>
      </p:sp>
      <p:sp>
        <p:nvSpPr>
          <p:cNvPr id="8" name="Tijdelijke aanduiding voor afbeelding 7"/>
          <p:cNvSpPr>
            <a:spLocks noGrp="1"/>
          </p:cNvSpPr>
          <p:nvPr>
            <p:ph type="pic" sz="quarter" idx="14"/>
          </p:nvPr>
        </p:nvSpPr>
        <p:spPr>
          <a:xfrm>
            <a:off x="0" y="3024000"/>
            <a:ext cx="4572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  <p:sp>
        <p:nvSpPr>
          <p:cNvPr id="9" name="Tijdelijke aanduiding voor afbeelding 7"/>
          <p:cNvSpPr>
            <a:spLocks noGrp="1"/>
          </p:cNvSpPr>
          <p:nvPr>
            <p:ph type="pic" sz="quarter" idx="15"/>
          </p:nvPr>
        </p:nvSpPr>
        <p:spPr>
          <a:xfrm>
            <a:off x="4572000" y="3024000"/>
            <a:ext cx="4572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28298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20613" y="473075"/>
            <a:ext cx="8075240" cy="2379861"/>
          </a:xfrm>
        </p:spPr>
        <p:txBody>
          <a:bodyPr/>
          <a:lstStyle/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89A9C-5452-4AF4-8D69-2209042ED2AB}" type="datetime4">
              <a:rPr lang="nl-NL" smtClean="0"/>
              <a:t>28 november 2018</a:t>
            </a:fld>
            <a:endParaRPr lang="nl-NL" dirty="0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640800" y="6263119"/>
            <a:ext cx="2632364" cy="365125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r>
              <a:rPr lang="nl-NL"/>
              <a:t>Johannes Sim &amp; Renzo veldkamp</a:t>
            </a:r>
            <a:endParaRPr lang="nl-NL" dirty="0"/>
          </a:p>
        </p:txBody>
      </p:sp>
      <p:sp>
        <p:nvSpPr>
          <p:cNvPr id="8" name="Tijdelijke aanduiding voor afbeelding 7"/>
          <p:cNvSpPr>
            <a:spLocks noGrp="1"/>
          </p:cNvSpPr>
          <p:nvPr>
            <p:ph type="pic" sz="quarter" idx="14"/>
          </p:nvPr>
        </p:nvSpPr>
        <p:spPr>
          <a:xfrm>
            <a:off x="0" y="3024000"/>
            <a:ext cx="4572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  <p:sp>
        <p:nvSpPr>
          <p:cNvPr id="9" name="Tijdelijke aanduiding voor afbeelding 7"/>
          <p:cNvSpPr>
            <a:spLocks noGrp="1"/>
          </p:cNvSpPr>
          <p:nvPr>
            <p:ph type="pic" sz="quarter" idx="15"/>
          </p:nvPr>
        </p:nvSpPr>
        <p:spPr>
          <a:xfrm>
            <a:off x="4572000" y="3024000"/>
            <a:ext cx="4572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604685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70196"/>
            <a:ext cx="9144000" cy="787804"/>
          </a:xfrm>
          <a:prstGeom prst="rect">
            <a:avLst/>
          </a:prstGeom>
        </p:spPr>
      </p:pic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3402710" y="626311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>
                <a:solidFill>
                  <a:srgbClr val="FFFFF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59ABBC3E-A20C-4DEE-9D7A-437B797B148A}" type="datetime4">
              <a:rPr lang="nl-NL" smtClean="0"/>
              <a:t>28 november 2018</a:t>
            </a:fld>
            <a:r>
              <a:rPr lang="en-US"/>
              <a:t> </a:t>
            </a:r>
            <a:endParaRPr lang="nl-NL" dirty="0"/>
          </a:p>
        </p:txBody>
      </p:sp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617538" y="473075"/>
            <a:ext cx="8163164" cy="82244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617538" y="1409495"/>
            <a:ext cx="8163164" cy="45308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639766" y="6263119"/>
            <a:ext cx="26323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>
                <a:solidFill>
                  <a:srgbClr val="FFFFF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nl-NL"/>
              <a:t>Johannes Sim &amp; Renzo veldkamp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26720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8" r:id="rId5"/>
    <p:sldLayoutId id="2147483663" r:id="rId6"/>
    <p:sldLayoutId id="2147483667" r:id="rId7"/>
    <p:sldLayoutId id="2147483666" r:id="rId8"/>
    <p:sldLayoutId id="2147483665" r:id="rId9"/>
    <p:sldLayoutId id="2147483669" r:id="rId10"/>
    <p:sldLayoutId id="2147483670" r:id="rId11"/>
  </p:sldLayoutIdLst>
  <p:hf sldNum="0" hdr="0"/>
  <p:txStyles>
    <p:titleStyle>
      <a:lvl1pPr algn="l" defTabSz="914400" rtl="0" eaLnBrk="1" latinLnBrk="0" hangingPunct="1">
        <a:lnSpc>
          <a:spcPts val="3000"/>
        </a:lnSpc>
        <a:spcBef>
          <a:spcPts val="0"/>
        </a:spcBef>
        <a:spcAft>
          <a:spcPts val="0"/>
        </a:spcAft>
        <a:buNone/>
        <a:defRPr sz="2800" b="1" kern="1200" cap="all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263525" indent="-263525" algn="l" defTabSz="914400" rtl="0" eaLnBrk="1" latinLnBrk="0" hangingPunct="1">
        <a:spcBef>
          <a:spcPts val="0"/>
        </a:spcBef>
        <a:buClr>
          <a:schemeClr val="tx2"/>
        </a:buClr>
        <a:buSzPct val="135000"/>
        <a:buFont typeface="Arial" pitchFamily="34" charset="0"/>
        <a:buChar char="•"/>
        <a:defRPr sz="2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541338" indent="-276225" algn="l" defTabSz="914400" rtl="0" eaLnBrk="1" latinLnBrk="0" hangingPunct="1">
        <a:spcBef>
          <a:spcPts val="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717550" indent="-176213" algn="l" defTabSz="914400" rtl="0" eaLnBrk="1" latinLnBrk="0" hangingPunct="1">
        <a:spcBef>
          <a:spcPts val="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895350" indent="-177800" algn="l" defTabSz="914400" rtl="0" eaLnBrk="1" latinLnBrk="0" hangingPunct="1">
        <a:spcBef>
          <a:spcPts val="0"/>
        </a:spcBef>
        <a:buSzPct val="90000"/>
        <a:buFont typeface="Arial" pitchFamily="34" charset="0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071563" indent="-176213" algn="l" defTabSz="914400" rtl="0" eaLnBrk="1" latinLnBrk="0" hangingPunct="1">
        <a:spcBef>
          <a:spcPts val="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publicdomainpictures.net/view-image.php?image=9524&amp;picture=apor&amp;jazyk=SE" TargetMode="External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gif"/><Relationship Id="rId3" Type="http://schemas.openxmlformats.org/officeDocument/2006/relationships/hyperlink" Target="https://www.martinfowler.com/microservices/" TargetMode="External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5" Type="http://schemas.openxmlformats.org/officeDocument/2006/relationships/hyperlink" Target="https://www.nginx.com/blog/microservices-at-netflix-architectural-best-practices/" TargetMode="External"/><Relationship Id="rId10" Type="http://schemas.openxmlformats.org/officeDocument/2006/relationships/image" Target="../media/image5.png"/><Relationship Id="rId4" Type="http://schemas.openxmlformats.org/officeDocument/2006/relationships/hyperlink" Target="http://samnewman.io/books/building_microservices/" TargetMode="External"/><Relationship Id="rId9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Microservices 103</a:t>
            </a:r>
            <a:endParaRPr lang="nl-NL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09DAD-F941-4A15-ABB1-44FA32742BE9}" type="datetime4">
              <a:rPr lang="nl-NL" smtClean="0"/>
              <a:t>28 november 2018</a:t>
            </a:fld>
            <a:endParaRPr lang="nl-N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34402" y="5849141"/>
            <a:ext cx="1641659" cy="467568"/>
          </a:xfrm>
        </p:spPr>
        <p:txBody>
          <a:bodyPr/>
          <a:lstStyle/>
          <a:p>
            <a:r>
              <a:rPr lang="en-US" dirty="0"/>
              <a:t>Johannes Sim &amp;</a:t>
            </a:r>
          </a:p>
          <a:p>
            <a:r>
              <a:rPr lang="en-US" dirty="0"/>
              <a:t>Renzo </a:t>
            </a:r>
            <a:r>
              <a:rPr lang="en-US" dirty="0" err="1"/>
              <a:t>veldkamp</a:t>
            </a:r>
            <a:endParaRPr lang="nl-NL" dirty="0"/>
          </a:p>
        </p:txBody>
      </p:sp>
      <p:sp>
        <p:nvSpPr>
          <p:cNvPr id="7" name="Stroomdiagram: Voorbereiding 1"/>
          <p:cNvSpPr/>
          <p:nvPr/>
        </p:nvSpPr>
        <p:spPr>
          <a:xfrm>
            <a:off x="3879945" y="2449417"/>
            <a:ext cx="1669143" cy="1016000"/>
          </a:xfrm>
          <a:prstGeom prst="flowChartPreparation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Stroomdiagram: Voorbereiding 5"/>
          <p:cNvSpPr/>
          <p:nvPr/>
        </p:nvSpPr>
        <p:spPr>
          <a:xfrm>
            <a:off x="6554231" y="2449417"/>
            <a:ext cx="1669143" cy="1016000"/>
          </a:xfrm>
          <a:prstGeom prst="flowChartPreparation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Stroomdiagram: Voorbereiding 6"/>
          <p:cNvSpPr/>
          <p:nvPr/>
        </p:nvSpPr>
        <p:spPr>
          <a:xfrm>
            <a:off x="5217088" y="2968067"/>
            <a:ext cx="1669143" cy="1016000"/>
          </a:xfrm>
          <a:prstGeom prst="flowChartPreparation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0" name="Stroomdiagram: Voorbereiding 7"/>
          <p:cNvSpPr/>
          <p:nvPr/>
        </p:nvSpPr>
        <p:spPr>
          <a:xfrm>
            <a:off x="6554231" y="3475700"/>
            <a:ext cx="1669143" cy="1016000"/>
          </a:xfrm>
          <a:prstGeom prst="flowChartPreparation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Stroomdiagram: Voorbereiding 8"/>
          <p:cNvSpPr/>
          <p:nvPr/>
        </p:nvSpPr>
        <p:spPr>
          <a:xfrm>
            <a:off x="5217088" y="1952067"/>
            <a:ext cx="1669143" cy="1016000"/>
          </a:xfrm>
          <a:prstGeom prst="flowChartPreparation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Stroomdiagram: Voorbereiding 9"/>
          <p:cNvSpPr/>
          <p:nvPr/>
        </p:nvSpPr>
        <p:spPr>
          <a:xfrm>
            <a:off x="3879945" y="3465050"/>
            <a:ext cx="1669143" cy="1016000"/>
          </a:xfrm>
          <a:prstGeom prst="flowChartPreparation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Stroomdiagram: Voorbereiding 11"/>
          <p:cNvSpPr/>
          <p:nvPr/>
        </p:nvSpPr>
        <p:spPr>
          <a:xfrm>
            <a:off x="5217088" y="3984067"/>
            <a:ext cx="1669143" cy="1016000"/>
          </a:xfrm>
          <a:prstGeom prst="flowChartPreparation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83019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cap="all" dirty="0"/>
              <a:t>topics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17538" y="1295518"/>
            <a:ext cx="8163164" cy="4848608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nl-NL" dirty="0" err="1"/>
              <a:t>Recap</a:t>
            </a:r>
            <a:r>
              <a:rPr lang="nl-NL" dirty="0"/>
              <a:t> 102</a:t>
            </a:r>
          </a:p>
          <a:p>
            <a:pPr>
              <a:spcAft>
                <a:spcPts val="600"/>
              </a:spcAft>
            </a:pPr>
            <a:r>
              <a:rPr lang="en-US" dirty="0"/>
              <a:t>Disadvantages</a:t>
            </a:r>
          </a:p>
          <a:p>
            <a:pPr>
              <a:spcAft>
                <a:spcPts val="600"/>
              </a:spcAft>
            </a:pPr>
            <a:r>
              <a:rPr lang="nl-NL" dirty="0"/>
              <a:t>Live </a:t>
            </a:r>
            <a:r>
              <a:rPr lang="nl-NL" dirty="0" err="1"/>
              <a:t>demonstration</a:t>
            </a:r>
            <a:endParaRPr lang="nl-NL" dirty="0"/>
          </a:p>
          <a:p>
            <a:pPr>
              <a:spcAft>
                <a:spcPts val="600"/>
              </a:spcAft>
            </a:pPr>
            <a:r>
              <a:rPr lang="en-US" dirty="0"/>
              <a:t>Questions</a:t>
            </a:r>
            <a:endParaRPr lang="nl-NL" dirty="0"/>
          </a:p>
          <a:p>
            <a:pPr>
              <a:spcAft>
                <a:spcPts val="600"/>
              </a:spcAft>
            </a:pPr>
            <a:r>
              <a:rPr lang="nl-NL" dirty="0" err="1"/>
              <a:t>References</a:t>
            </a:r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/>
          <a:lstStyle/>
          <a:p>
            <a:r>
              <a:rPr lang="nl-NL" dirty="0">
                <a:solidFill>
                  <a:srgbClr val="009036"/>
                </a:solidFill>
              </a:rPr>
              <a:t>Johannes Sim &amp; Renzo </a:t>
            </a:r>
            <a:r>
              <a:rPr lang="nl-NL" dirty="0" err="1">
                <a:solidFill>
                  <a:srgbClr val="009036"/>
                </a:solidFill>
              </a:rPr>
              <a:t>veldkamp</a:t>
            </a:r>
            <a:endParaRPr lang="nl-NL" dirty="0">
              <a:solidFill>
                <a:srgbClr val="009036"/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/>
          <a:lstStyle/>
          <a:p>
            <a:fld id="{91A25AAE-37E5-4948-9A98-4D0CB3952B1C}" type="datetime4">
              <a:rPr lang="nl-NL" sz="900" cap="all" smtClean="0">
                <a:solidFill>
                  <a:srgbClr val="009036"/>
                </a:solidFill>
              </a:rPr>
              <a:t>28 november 2018</a:t>
            </a:fld>
            <a:endParaRPr lang="nl-NL" sz="900" cap="all" dirty="0">
              <a:solidFill>
                <a:srgbClr val="009036"/>
              </a:solidFill>
            </a:endParaRPr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4322" y="1850495"/>
            <a:ext cx="2684815" cy="2512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963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8A9E122-9573-4FC8-8D21-D284C172C7C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50" b="20681"/>
          <a:stretch/>
        </p:blipFill>
        <p:spPr>
          <a:xfrm>
            <a:off x="2987990" y="3429000"/>
            <a:ext cx="5913368" cy="2091898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7538" y="473075"/>
            <a:ext cx="8163164" cy="822443"/>
          </a:xfrm>
        </p:spPr>
        <p:txBody>
          <a:bodyPr/>
          <a:lstStyle/>
          <a:p>
            <a:r>
              <a:rPr lang="nl-NL" dirty="0" err="1"/>
              <a:t>Recap</a:t>
            </a:r>
            <a:r>
              <a:rPr lang="nl-NL" dirty="0"/>
              <a:t> 102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17538" y="1409495"/>
            <a:ext cx="8163164" cy="453082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Consequences for: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build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deployment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maintenance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/>
          <a:lstStyle/>
          <a:p>
            <a:fld id="{447821B2-C838-43FD-AFB7-8AF50F263499}" type="datetime4">
              <a:rPr lang="nl-NL" sz="900" cap="all" smtClean="0">
                <a:solidFill>
                  <a:srgbClr val="009036"/>
                </a:solidFill>
              </a:rPr>
              <a:t>28 november 2018</a:t>
            </a:fld>
            <a:endParaRPr lang="nl-NL" sz="900" cap="all" dirty="0">
              <a:solidFill>
                <a:srgbClr val="009036"/>
              </a:solidFill>
            </a:endParaRP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/>
          <a:lstStyle/>
          <a:p>
            <a:r>
              <a:rPr lang="nl-NL" dirty="0">
                <a:solidFill>
                  <a:srgbClr val="009036"/>
                </a:solidFill>
              </a:rPr>
              <a:t>Johannes Sim &amp; Renzo </a:t>
            </a:r>
            <a:r>
              <a:rPr lang="nl-NL" dirty="0" err="1">
                <a:solidFill>
                  <a:srgbClr val="009036"/>
                </a:solidFill>
              </a:rPr>
              <a:t>veldkamp</a:t>
            </a:r>
            <a:endParaRPr lang="nl-NL" dirty="0">
              <a:solidFill>
                <a:srgbClr val="00903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4705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disadvantages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nl-NL" sz="2400" i="1" dirty="0"/>
              <a:t>The </a:t>
            </a:r>
            <a:r>
              <a:rPr lang="nl-NL" sz="2400" dirty="0"/>
              <a:t>no 1: </a:t>
            </a:r>
            <a:r>
              <a:rPr lang="nl-NL" sz="2400" b="1" dirty="0"/>
              <a:t>API-management</a:t>
            </a:r>
            <a:endParaRPr lang="nl-NL" sz="2800" b="1" dirty="0"/>
          </a:p>
          <a:p>
            <a:pPr>
              <a:spcAft>
                <a:spcPts val="600"/>
              </a:spcAft>
            </a:pPr>
            <a:r>
              <a:rPr lang="nl-NL" dirty="0"/>
              <a:t>The </a:t>
            </a:r>
            <a:r>
              <a:rPr lang="nl-NL" dirty="0" err="1"/>
              <a:t>role</a:t>
            </a:r>
            <a:r>
              <a:rPr lang="nl-NL" dirty="0"/>
              <a:t> of </a:t>
            </a:r>
            <a:r>
              <a:rPr lang="nl-NL" dirty="0" err="1"/>
              <a:t>the</a:t>
            </a:r>
            <a:r>
              <a:rPr lang="nl-NL" dirty="0"/>
              <a:t> architect is more important</a:t>
            </a:r>
          </a:p>
          <a:p>
            <a:pPr>
              <a:spcAft>
                <a:spcPts val="600"/>
              </a:spcAft>
            </a:pPr>
            <a:r>
              <a:rPr lang="nl-NL" dirty="0"/>
              <a:t>More deployments</a:t>
            </a:r>
          </a:p>
          <a:p>
            <a:pPr>
              <a:spcAft>
                <a:spcPts val="600"/>
              </a:spcAft>
            </a:pPr>
            <a:r>
              <a:rPr lang="nl-NL" dirty="0"/>
              <a:t>Harder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maintain</a:t>
            </a:r>
            <a:r>
              <a:rPr lang="nl-NL" dirty="0"/>
              <a:t>:</a:t>
            </a:r>
          </a:p>
          <a:p>
            <a:pPr marL="617537" lvl="3" indent="-263525">
              <a:spcAft>
                <a:spcPts val="600"/>
              </a:spcAft>
              <a:buSzPct val="135000"/>
            </a:pPr>
            <a:r>
              <a:rPr lang="nl-NL" sz="2000" dirty="0"/>
              <a:t>more </a:t>
            </a:r>
            <a:r>
              <a:rPr lang="nl-NL" sz="2000" dirty="0" err="1"/>
              <a:t>and</a:t>
            </a:r>
            <a:r>
              <a:rPr lang="nl-NL" sz="2000" dirty="0"/>
              <a:t> </a:t>
            </a:r>
            <a:r>
              <a:rPr lang="nl-NL" sz="2000" dirty="0" err="1"/>
              <a:t>scattered</a:t>
            </a:r>
            <a:r>
              <a:rPr lang="nl-NL" sz="2000" dirty="0"/>
              <a:t> </a:t>
            </a:r>
            <a:r>
              <a:rPr lang="nl-NL" sz="2000" dirty="0" err="1"/>
              <a:t>logging</a:t>
            </a:r>
            <a:endParaRPr lang="nl-NL" sz="2000" dirty="0"/>
          </a:p>
          <a:p>
            <a:pPr marL="617537" lvl="3" indent="-263525">
              <a:spcAft>
                <a:spcPts val="600"/>
              </a:spcAft>
              <a:buSzPct val="135000"/>
            </a:pPr>
            <a:r>
              <a:rPr lang="nl-NL" sz="2000" dirty="0"/>
              <a:t>capacity management</a:t>
            </a:r>
          </a:p>
          <a:p>
            <a:pPr marL="617537" lvl="3" indent="-263525">
              <a:spcAft>
                <a:spcPts val="600"/>
              </a:spcAft>
              <a:buSzPct val="135000"/>
            </a:pPr>
            <a:r>
              <a:rPr lang="nl-NL" sz="2000" dirty="0"/>
              <a:t>incident analysis</a:t>
            </a:r>
          </a:p>
          <a:p>
            <a:pPr>
              <a:spcAft>
                <a:spcPts val="600"/>
              </a:spcAft>
            </a:pPr>
            <a:r>
              <a:rPr lang="nl-NL" dirty="0" err="1"/>
              <a:t>Configuration</a:t>
            </a:r>
            <a:r>
              <a:rPr lang="nl-NL" dirty="0"/>
              <a:t> management more complex</a:t>
            </a:r>
          </a:p>
          <a:p>
            <a:pPr>
              <a:spcAft>
                <a:spcPts val="600"/>
              </a:spcAft>
            </a:pPr>
            <a:r>
              <a:rPr lang="nl-NL" dirty="0"/>
              <a:t>(</a:t>
            </a:r>
            <a:r>
              <a:rPr lang="nl-NL" dirty="0" err="1"/>
              <a:t>Some</a:t>
            </a:r>
            <a:r>
              <a:rPr lang="nl-NL" dirty="0"/>
              <a:t>) more </a:t>
            </a:r>
            <a:r>
              <a:rPr lang="nl-NL" dirty="0" err="1"/>
              <a:t>latency</a:t>
            </a:r>
            <a:br>
              <a:rPr lang="nl-NL" dirty="0"/>
            </a:b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/>
          <a:lstStyle/>
          <a:p>
            <a:fld id="{447821B2-C838-43FD-AFB7-8AF50F263499}" type="datetime4">
              <a:rPr lang="nl-NL" sz="900" cap="all" smtClean="0">
                <a:solidFill>
                  <a:srgbClr val="009036"/>
                </a:solidFill>
              </a:rPr>
              <a:t>28 november 2018</a:t>
            </a:fld>
            <a:endParaRPr lang="nl-NL" sz="900" cap="all" dirty="0">
              <a:solidFill>
                <a:srgbClr val="009036"/>
              </a:solidFill>
            </a:endParaRP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/>
          <a:lstStyle/>
          <a:p>
            <a:r>
              <a:rPr lang="nl-NL" dirty="0">
                <a:solidFill>
                  <a:srgbClr val="009036"/>
                </a:solidFill>
              </a:rPr>
              <a:t>Johannes Sim &amp; Renzo </a:t>
            </a:r>
            <a:r>
              <a:rPr lang="nl-NL" dirty="0" err="1">
                <a:solidFill>
                  <a:srgbClr val="009036"/>
                </a:solidFill>
              </a:rPr>
              <a:t>veldkamp</a:t>
            </a:r>
            <a:endParaRPr lang="nl-NL" dirty="0">
              <a:solidFill>
                <a:srgbClr val="009036"/>
              </a:solidFill>
            </a:endParaRPr>
          </a:p>
        </p:txBody>
      </p:sp>
      <p:sp>
        <p:nvSpPr>
          <p:cNvPr id="6" name="Stroomdiagram: Voorbereiding 5"/>
          <p:cNvSpPr/>
          <p:nvPr/>
        </p:nvSpPr>
        <p:spPr>
          <a:xfrm>
            <a:off x="7227065" y="1795749"/>
            <a:ext cx="749147" cy="727114"/>
          </a:xfrm>
          <a:prstGeom prst="flowChartPreparati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Stroomdiagram: Voorbereiding 6"/>
          <p:cNvSpPr/>
          <p:nvPr/>
        </p:nvSpPr>
        <p:spPr>
          <a:xfrm>
            <a:off x="6180462" y="2787267"/>
            <a:ext cx="749147" cy="727114"/>
          </a:xfrm>
          <a:prstGeom prst="flowChartPreparati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Stroomdiagram: Voorbereiding 7"/>
          <p:cNvSpPr/>
          <p:nvPr/>
        </p:nvSpPr>
        <p:spPr>
          <a:xfrm>
            <a:off x="7660550" y="3242922"/>
            <a:ext cx="749147" cy="727114"/>
          </a:xfrm>
          <a:prstGeom prst="flowChartPreparati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PIJL-LINKS en -RECHTS 8"/>
          <p:cNvSpPr/>
          <p:nvPr/>
        </p:nvSpPr>
        <p:spPr>
          <a:xfrm rot="19031355">
            <a:off x="6816256" y="2554259"/>
            <a:ext cx="495499" cy="25338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PIJL-LINKS en -RECHTS 9"/>
          <p:cNvSpPr/>
          <p:nvPr/>
        </p:nvSpPr>
        <p:spPr>
          <a:xfrm rot="3955412">
            <a:off x="7591785" y="2756199"/>
            <a:ext cx="495499" cy="25338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PIJL-LINKS en -RECHTS 10"/>
          <p:cNvSpPr/>
          <p:nvPr/>
        </p:nvSpPr>
        <p:spPr>
          <a:xfrm rot="1042610">
            <a:off x="7009399" y="3353311"/>
            <a:ext cx="495499" cy="25338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814083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nl-NL" dirty="0"/>
              <a:t>live </a:t>
            </a:r>
            <a:r>
              <a:rPr lang="nl-NL" dirty="0" err="1"/>
              <a:t>demonstration</a:t>
            </a:r>
            <a:endParaRPr lang="nl-NL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7D04C02-8251-430C-9F91-4D43669058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281" b="3363"/>
          <a:stretch/>
        </p:blipFill>
        <p:spPr>
          <a:xfrm>
            <a:off x="3070201" y="4352348"/>
            <a:ext cx="2632364" cy="599621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/>
          <a:lstStyle/>
          <a:p>
            <a:fld id="{B2AEA59B-01EB-45FF-9C78-C234F8428C87}" type="datetime4">
              <a:rPr lang="nl-NL" sz="900" cap="all" smtClean="0">
                <a:solidFill>
                  <a:srgbClr val="009036"/>
                </a:solidFill>
              </a:rPr>
              <a:t>28 november 2018</a:t>
            </a:fld>
            <a:endParaRPr lang="nl-NL" sz="900" cap="all" dirty="0">
              <a:solidFill>
                <a:srgbClr val="00903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/>
          <a:lstStyle/>
          <a:p>
            <a:r>
              <a:rPr lang="nl-NL">
                <a:solidFill>
                  <a:srgbClr val="009036"/>
                </a:solidFill>
              </a:rPr>
              <a:t>Johannes Sim &amp; Renzo veldkamp</a:t>
            </a:r>
            <a:endParaRPr lang="nl-NL" dirty="0">
              <a:solidFill>
                <a:srgbClr val="009036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95D5192-A7F1-49FA-A937-0EE698B6ED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3810000" y="1295518"/>
            <a:ext cx="1524000" cy="1524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1B3EAC2-5C8D-4032-A58B-38B076837645}"/>
              </a:ext>
            </a:extLst>
          </p:cNvPr>
          <p:cNvSpPr txBox="1"/>
          <p:nvPr/>
        </p:nvSpPr>
        <p:spPr>
          <a:xfrm>
            <a:off x="4330588" y="3245345"/>
            <a:ext cx="4828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of</a:t>
            </a:r>
            <a:endParaRPr lang="nl-NL" sz="2800" dirty="0"/>
          </a:p>
        </p:txBody>
      </p:sp>
    </p:spTree>
    <p:extLst>
      <p:ext uri="{BB962C8B-B14F-4D97-AF65-F5344CB8AC3E}">
        <p14:creationId xmlns:p14="http://schemas.microsoft.com/office/powerpoint/2010/main" val="3945666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err="1"/>
              <a:t>Questions</a:t>
            </a:r>
            <a:r>
              <a:rPr lang="nl-NL" dirty="0"/>
              <a:t>?</a:t>
            </a:r>
          </a:p>
        </p:txBody>
      </p:sp>
      <p:sp>
        <p:nvSpPr>
          <p:cNvPr id="2" name="Tekstvak 1"/>
          <p:cNvSpPr txBox="1"/>
          <p:nvPr/>
        </p:nvSpPr>
        <p:spPr>
          <a:xfrm>
            <a:off x="634402" y="3851374"/>
            <a:ext cx="273023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Arial"/>
                <a:cs typeface="Arial"/>
              </a:rPr>
              <a:t>Johannes Sim</a:t>
            </a:r>
          </a:p>
          <a:p>
            <a:r>
              <a:rPr lang="en-US" sz="1600" dirty="0">
                <a:solidFill>
                  <a:schemeClr val="bg1"/>
                </a:solidFill>
                <a:latin typeface="Arial"/>
                <a:cs typeface="Arial"/>
              </a:rPr>
              <a:t>johannes.sim@centric.eu</a:t>
            </a:r>
          </a:p>
          <a:p>
            <a:endParaRPr lang="nl-NL" sz="1600" dirty="0">
              <a:solidFill>
                <a:schemeClr val="bg1"/>
              </a:solidFill>
              <a:latin typeface="Arial"/>
              <a:cs typeface="Arial"/>
            </a:endParaRPr>
          </a:p>
          <a:p>
            <a:r>
              <a:rPr lang="nl-NL" sz="1600" dirty="0">
                <a:solidFill>
                  <a:schemeClr val="bg1"/>
                </a:solidFill>
                <a:latin typeface="Arial"/>
                <a:cs typeface="Arial"/>
              </a:rPr>
              <a:t>Renzo Veldkamp</a:t>
            </a:r>
          </a:p>
          <a:p>
            <a:r>
              <a:rPr lang="nl-NL" sz="1600" dirty="0">
                <a:solidFill>
                  <a:schemeClr val="bg1"/>
                </a:solidFill>
                <a:latin typeface="Arial"/>
                <a:cs typeface="Arial"/>
              </a:rPr>
              <a:t>renzo.veldkamp@centric.eu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F2B54-89D2-4D0B-81B9-EBE704C6250E}" type="datetime4">
              <a:rPr lang="nl-NL" smtClean="0"/>
              <a:t>28 november 2018</a:t>
            </a:fld>
            <a:endParaRPr lang="nl-N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Johannes Sim &amp;</a:t>
            </a:r>
          </a:p>
          <a:p>
            <a:r>
              <a:rPr lang="en-US" dirty="0"/>
              <a:t>Renzo </a:t>
            </a:r>
            <a:r>
              <a:rPr lang="en-US" dirty="0" err="1"/>
              <a:t>veldkamp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991217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references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nl-NL" dirty="0">
                <a:hlinkClick r:id="rId3"/>
              </a:rPr>
              <a:t>Martin </a:t>
            </a:r>
            <a:r>
              <a:rPr lang="nl-NL" dirty="0" err="1">
                <a:hlinkClick r:id="rId3"/>
              </a:rPr>
              <a:t>Fowler</a:t>
            </a:r>
            <a:endParaRPr lang="nl-NL" dirty="0"/>
          </a:p>
          <a:p>
            <a:pPr>
              <a:spcAft>
                <a:spcPts val="600"/>
              </a:spcAft>
            </a:pPr>
            <a:r>
              <a:rPr lang="nl-NL" dirty="0">
                <a:hlinkClick r:id="rId4"/>
              </a:rPr>
              <a:t>Sam </a:t>
            </a:r>
            <a:r>
              <a:rPr lang="nl-NL" dirty="0" err="1">
                <a:hlinkClick r:id="rId4"/>
              </a:rPr>
              <a:t>Newman</a:t>
            </a:r>
            <a:endParaRPr lang="nl-NL" dirty="0"/>
          </a:p>
          <a:p>
            <a:pPr>
              <a:spcAft>
                <a:spcPts val="600"/>
              </a:spcAft>
            </a:pPr>
            <a:r>
              <a:rPr lang="nl-NL" dirty="0" err="1">
                <a:hlinkClick r:id="rId5"/>
              </a:rPr>
              <a:t>Netflix</a:t>
            </a:r>
            <a:endParaRPr lang="nl-NL" dirty="0"/>
          </a:p>
          <a:p>
            <a:pPr>
              <a:spcAft>
                <a:spcPts val="600"/>
              </a:spcAft>
            </a:pPr>
            <a:r>
              <a:rPr lang="nl-NL" dirty="0" err="1"/>
              <a:t>Spotify</a:t>
            </a:r>
            <a:endParaRPr lang="nl-NL" dirty="0"/>
          </a:p>
          <a:p>
            <a:endParaRPr lang="nl-N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/>
          <a:lstStyle/>
          <a:p>
            <a:fld id="{9BAB73B2-709E-45C5-B8D1-C6DD1690EF5D}" type="datetime4">
              <a:rPr lang="nl-NL" sz="900" cap="all" smtClean="0">
                <a:solidFill>
                  <a:srgbClr val="009036"/>
                </a:solidFill>
              </a:rPr>
              <a:t>28 november 2018</a:t>
            </a:fld>
            <a:endParaRPr lang="nl-NL" sz="900" cap="all" dirty="0">
              <a:solidFill>
                <a:srgbClr val="00903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/>
          <a:lstStyle/>
          <a:p>
            <a:r>
              <a:rPr lang="nl-NL">
                <a:solidFill>
                  <a:srgbClr val="009036"/>
                </a:solidFill>
              </a:rPr>
              <a:t>Johannes Sim &amp; Renzo veldkamp</a:t>
            </a:r>
            <a:endParaRPr lang="nl-NL" dirty="0">
              <a:solidFill>
                <a:srgbClr val="009036"/>
              </a:solidFill>
            </a:endParaRPr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2647" y="3855034"/>
            <a:ext cx="3133725" cy="1457325"/>
          </a:xfrm>
          <a:prstGeom prst="rect">
            <a:avLst/>
          </a:prstGeom>
        </p:spPr>
      </p:pic>
      <p:pic>
        <p:nvPicPr>
          <p:cNvPr id="7" name="Afbeelding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330" y="3454984"/>
            <a:ext cx="1857375" cy="1857375"/>
          </a:xfrm>
          <a:prstGeom prst="rect">
            <a:avLst/>
          </a:prstGeom>
        </p:spPr>
      </p:pic>
      <p:pic>
        <p:nvPicPr>
          <p:cNvPr id="8" name="Afbeelding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651" y="1364339"/>
            <a:ext cx="1714500" cy="2247900"/>
          </a:xfrm>
          <a:prstGeom prst="rect">
            <a:avLst/>
          </a:prstGeom>
        </p:spPr>
      </p:pic>
      <p:pic>
        <p:nvPicPr>
          <p:cNvPr id="9" name="Afbeelding 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3244" y="1364339"/>
            <a:ext cx="1789430" cy="179455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9301" y="4245558"/>
            <a:ext cx="2743200" cy="27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092005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Centric colours">
      <a:dk1>
        <a:srgbClr val="000000"/>
      </a:dk1>
      <a:lt1>
        <a:srgbClr val="FFFFFF"/>
      </a:lt1>
      <a:dk2>
        <a:srgbClr val="009036"/>
      </a:dk2>
      <a:lt2>
        <a:srgbClr val="FFFFFF"/>
      </a:lt2>
      <a:accent1>
        <a:srgbClr val="005EA8"/>
      </a:accent1>
      <a:accent2>
        <a:srgbClr val="EE9D00"/>
      </a:accent2>
      <a:accent3>
        <a:srgbClr val="5EC5ED"/>
      </a:accent3>
      <a:accent4>
        <a:srgbClr val="E30045"/>
      </a:accent4>
      <a:accent5>
        <a:srgbClr val="FFED00"/>
      </a:accent5>
      <a:accent6>
        <a:srgbClr val="80197F"/>
      </a:accent6>
      <a:hlink>
        <a:srgbClr val="000000"/>
      </a:hlink>
      <a:folHlink>
        <a:srgbClr val="00000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843F10021B1B74BA5DD583B6999787F" ma:contentTypeVersion="1" ma:contentTypeDescription="Een nieuw document maken." ma:contentTypeScope="" ma:versionID="9f7dad7ca3b37095ed9229a6a072267d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a17e5968c79d9fe2fc9f8835eee23f5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175F035-B069-4F0E-ADC8-454931FDE34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4A752D92-0ACC-48D2-A658-AB744FE70EC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E0A3E1F-B2EC-4B36-9F71-3169FFDE4AE0}">
  <ds:schemaRefs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267</Words>
  <Application>Microsoft Office PowerPoint</Application>
  <PresentationFormat>On-screen Show (4:3)</PresentationFormat>
  <Paragraphs>86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Wingdings</vt:lpstr>
      <vt:lpstr>Kantoorthema</vt:lpstr>
      <vt:lpstr>Microservices 103</vt:lpstr>
      <vt:lpstr>topics</vt:lpstr>
      <vt:lpstr>Recap 102</vt:lpstr>
      <vt:lpstr>disadvantages</vt:lpstr>
      <vt:lpstr>live demonstration</vt:lpstr>
      <vt:lpstr>Questions?</vt:lpstr>
      <vt:lpstr>references</vt:lpstr>
    </vt:vector>
  </TitlesOfParts>
  <Manager>Erik Joosten</Manager>
  <Company>Ambitions | Ambitions.nl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Centric corporate template</dc:title>
  <dc:subject>Centric corporate template</dc:subject>
  <dc:creator>Oscar van Gennip</dc:creator>
  <cp:lastModifiedBy>Veldkamp, Renzo</cp:lastModifiedBy>
  <cp:revision>114</cp:revision>
  <dcterms:created xsi:type="dcterms:W3CDTF">2013-07-23T12:22:34Z</dcterms:created>
  <dcterms:modified xsi:type="dcterms:W3CDTF">2018-11-28T13:46:57Z</dcterms:modified>
  <cp:category>powerpoint template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0x0101009843F10021B1B74BA5DD583B6999787F</vt:lpwstr>
  </property>
  <property fmtid="{D5CDD505-2E9C-101B-9397-08002B2CF9AE}" pid="3" name="MSIP_Label_ce5dff0f-8f2b-4675-8791-acbc2e5505d9_Enabled">
    <vt:lpwstr>True</vt:lpwstr>
  </property>
  <property fmtid="{D5CDD505-2E9C-101B-9397-08002B2CF9AE}" pid="4" name="MSIP_Label_ce5dff0f-8f2b-4675-8791-acbc2e5505d9_SiteId">
    <vt:lpwstr>7e1792ae-4f1a-4ff7-b80b-57b69beb7168</vt:lpwstr>
  </property>
  <property fmtid="{D5CDD505-2E9C-101B-9397-08002B2CF9AE}" pid="5" name="MSIP_Label_ce5dff0f-8f2b-4675-8791-acbc2e5505d9_Owner">
    <vt:lpwstr>renzo.veldkamp@centric.eu</vt:lpwstr>
  </property>
  <property fmtid="{D5CDD505-2E9C-101B-9397-08002B2CF9AE}" pid="6" name="MSIP_Label_ce5dff0f-8f2b-4675-8791-acbc2e5505d9_SetDate">
    <vt:lpwstr>2018-10-17T16:51:11.9064015Z</vt:lpwstr>
  </property>
  <property fmtid="{D5CDD505-2E9C-101B-9397-08002B2CF9AE}" pid="7" name="MSIP_Label_ce5dff0f-8f2b-4675-8791-acbc2e5505d9_Name">
    <vt:lpwstr>Public (V1)</vt:lpwstr>
  </property>
  <property fmtid="{D5CDD505-2E9C-101B-9397-08002B2CF9AE}" pid="8" name="MSIP_Label_ce5dff0f-8f2b-4675-8791-acbc2e5505d9_Application">
    <vt:lpwstr>Microsoft Azure Information Protection</vt:lpwstr>
  </property>
  <property fmtid="{D5CDD505-2E9C-101B-9397-08002B2CF9AE}" pid="9" name="MSIP_Label_ce5dff0f-8f2b-4675-8791-acbc2e5505d9_Extended_MSFT_Method">
    <vt:lpwstr>Manual</vt:lpwstr>
  </property>
  <property fmtid="{D5CDD505-2E9C-101B-9397-08002B2CF9AE}" pid="10" name="Sensitivity">
    <vt:lpwstr>Public (V1)</vt:lpwstr>
  </property>
</Properties>
</file>