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257" r:id="rId5"/>
    <p:sldId id="387" r:id="rId6"/>
    <p:sldId id="419" r:id="rId7"/>
    <p:sldId id="259" r:id="rId8"/>
    <p:sldId id="469" r:id="rId9"/>
    <p:sldId id="365" r:id="rId10"/>
    <p:sldId id="471" r:id="rId11"/>
    <p:sldId id="428" r:id="rId12"/>
    <p:sldId id="406" r:id="rId13"/>
    <p:sldId id="380" r:id="rId14"/>
    <p:sldId id="382" r:id="rId15"/>
    <p:sldId id="434" r:id="rId16"/>
    <p:sldId id="437" r:id="rId17"/>
    <p:sldId id="376" r:id="rId18"/>
    <p:sldId id="436" r:id="rId19"/>
    <p:sldId id="379" r:id="rId20"/>
    <p:sldId id="421" r:id="rId21"/>
    <p:sldId id="422" r:id="rId22"/>
    <p:sldId id="423" r:id="rId23"/>
    <p:sldId id="424" r:id="rId24"/>
    <p:sldId id="425" r:id="rId25"/>
    <p:sldId id="426" r:id="rId26"/>
    <p:sldId id="442" r:id="rId27"/>
    <p:sldId id="443" r:id="rId28"/>
    <p:sldId id="444" r:id="rId29"/>
    <p:sldId id="445" r:id="rId30"/>
    <p:sldId id="446" r:id="rId31"/>
    <p:sldId id="369" r:id="rId32"/>
    <p:sldId id="383" r:id="rId33"/>
    <p:sldId id="447" r:id="rId34"/>
    <p:sldId id="429" r:id="rId35"/>
    <p:sldId id="430" r:id="rId36"/>
    <p:sldId id="431" r:id="rId37"/>
    <p:sldId id="432" r:id="rId38"/>
    <p:sldId id="439" r:id="rId39"/>
    <p:sldId id="433" r:id="rId40"/>
    <p:sldId id="371" r:id="rId41"/>
    <p:sldId id="372" r:id="rId42"/>
    <p:sldId id="374" r:id="rId43"/>
    <p:sldId id="448" r:id="rId44"/>
    <p:sldId id="375" r:id="rId45"/>
    <p:sldId id="449" r:id="rId46"/>
    <p:sldId id="460" r:id="rId47"/>
    <p:sldId id="459" r:id="rId48"/>
    <p:sldId id="407" r:id="rId49"/>
    <p:sldId id="451" r:id="rId50"/>
    <p:sldId id="450" r:id="rId51"/>
    <p:sldId id="453" r:id="rId52"/>
    <p:sldId id="452" r:id="rId53"/>
    <p:sldId id="454" r:id="rId54"/>
    <p:sldId id="457" r:id="rId55"/>
    <p:sldId id="456" r:id="rId56"/>
    <p:sldId id="455" r:id="rId57"/>
    <p:sldId id="468" r:id="rId58"/>
    <p:sldId id="409" r:id="rId59"/>
    <p:sldId id="461" r:id="rId60"/>
    <p:sldId id="464" r:id="rId61"/>
    <p:sldId id="463" r:id="rId62"/>
    <p:sldId id="410" r:id="rId63"/>
    <p:sldId id="462" r:id="rId64"/>
    <p:sldId id="412" r:id="rId65"/>
    <p:sldId id="408" r:id="rId66"/>
    <p:sldId id="465" r:id="rId67"/>
    <p:sldId id="466" r:id="rId68"/>
    <p:sldId id="441" r:id="rId69"/>
    <p:sldId id="470" r:id="rId70"/>
    <p:sldId id="413" r:id="rId71"/>
    <p:sldId id="415" r:id="rId72"/>
    <p:sldId id="467" r:id="rId73"/>
    <p:sldId id="438" r:id="rId74"/>
    <p:sldId id="386" r:id="rId75"/>
    <p:sldId id="385" r:id="rId76"/>
    <p:sldId id="390" r:id="rId77"/>
    <p:sldId id="345" r:id="rId78"/>
    <p:sldId id="301" r:id="rId79"/>
    <p:sldId id="349" r:id="rId80"/>
    <p:sldId id="362" r:id="rId81"/>
    <p:sldId id="360" r:id="rId82"/>
    <p:sldId id="361" r:id="rId83"/>
    <p:sldId id="350" r:id="rId84"/>
    <p:sldId id="352" r:id="rId85"/>
    <p:sldId id="351" r:id="rId8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33" autoAdjust="0"/>
  </p:normalViewPr>
  <p:slideViewPr>
    <p:cSldViewPr snapToGrid="0">
      <p:cViewPr varScale="1">
        <p:scale>
          <a:sx n="66" d="100"/>
          <a:sy n="66" d="100"/>
        </p:scale>
        <p:origin x="66" y="156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534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9/13/2017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1.13 = Docker 17.03</a:t>
            </a:r>
          </a:p>
          <a:p>
            <a:r>
              <a:rPr lang="en-US" dirty="0" smtClean="0"/>
              <a:t>CE is production ready</a:t>
            </a:r>
          </a:p>
          <a:p>
            <a:r>
              <a:rPr lang="en-US" dirty="0" smtClean="0"/>
              <a:t>2 release channels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Edge each</a:t>
            </a:r>
            <a:r>
              <a:rPr lang="en-US" baseline="0" dirty="0" smtClean="0"/>
              <a:t>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 each 3 month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Diagram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predictable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6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Starten</a:t>
            </a:r>
            <a:r>
              <a:rPr lang="en-US" baseline="0" dirty="0" smtClean="0"/>
              <a:t> van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/>
              <a:t>dockerhost01.westeurope.cloudapp.azure.com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Centric/Centric2017!</a:t>
            </a: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 smtClean="0"/>
              <a:t>docker</a:t>
            </a:r>
            <a:r>
              <a:rPr lang="nl-NL" sz="1200" b="1" dirty="0" smtClean="0"/>
              <a:t> pull </a:t>
            </a:r>
            <a:r>
              <a:rPr lang="nl-NL" sz="1200" b="1" dirty="0" err="1" smtClean="0"/>
              <a:t>centricms</a:t>
            </a:r>
            <a:r>
              <a:rPr lang="nl-NL" sz="1200" b="1" dirty="0" smtClean="0"/>
              <a:t>/</a:t>
            </a:r>
            <a:r>
              <a:rPr lang="nl-NL" sz="1200" b="1" dirty="0" err="1" smtClean="0"/>
              <a:t>staticws:latest</a:t>
            </a:r>
            <a:endParaRPr lang="nl-NL" sz="1200" b="1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docker</a:t>
            </a:r>
            <a:r>
              <a:rPr lang="en-US" sz="1200" b="1" dirty="0" smtClean="0"/>
              <a:t> container run --name </a:t>
            </a:r>
            <a:r>
              <a:rPr lang="en-US" sz="1200" b="1" dirty="0" err="1" smtClean="0"/>
              <a:t>staticws</a:t>
            </a:r>
            <a:r>
              <a:rPr lang="en-US" sz="1200" b="1" dirty="0" smtClean="0"/>
              <a:t> -d -p 8901:80 </a:t>
            </a:r>
            <a:r>
              <a:rPr lang="en-US" sz="1200" b="1" dirty="0" err="1" smtClean="0"/>
              <a:t>centricms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staticws:latest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nl-NL" dirty="0" smtClean="0"/>
              <a:t>http://dockerhost01.westeurope.cloudapp.azure.com:8901/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6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18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85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65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 - community</a:t>
            </a:r>
          </a:p>
          <a:p>
            <a:r>
              <a:rPr lang="en-US" dirty="0" smtClean="0"/>
              <a:t>Store – private and paid official</a:t>
            </a:r>
          </a:p>
          <a:p>
            <a:r>
              <a:rPr lang="en-US" dirty="0" smtClean="0"/>
              <a:t>Private</a:t>
            </a:r>
            <a:r>
              <a:rPr lang="en-US" baseline="0" dirty="0" smtClean="0"/>
              <a:t> on premise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en</a:t>
            </a:r>
            <a:r>
              <a:rPr lang="en-US" dirty="0" smtClean="0"/>
              <a:t> unofficial</a:t>
            </a:r>
          </a:p>
          <a:p>
            <a:endParaRPr lang="en-US" dirty="0" smtClean="0"/>
          </a:p>
          <a:p>
            <a:r>
              <a:rPr lang="en-US" dirty="0" smtClean="0"/>
              <a:t>User-id / repro</a:t>
            </a:r>
            <a:endParaRPr lang="en-US" baseline="0" dirty="0" smtClean="0"/>
          </a:p>
          <a:p>
            <a:r>
              <a:rPr lang="en-US" baseline="0" dirty="0" smtClean="0"/>
              <a:t>Tags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Inloggen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https://store.docker.com/images/alpine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889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3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9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211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05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35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4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896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542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It </a:t>
            </a:r>
            <a:r>
              <a:rPr lang="nl-NL" dirty="0" err="1" smtClean="0"/>
              <a:t>depens</a:t>
            </a:r>
            <a:r>
              <a:rPr lang="nl-NL" dirty="0" smtClean="0"/>
              <a:t> uiteraard</a:t>
            </a:r>
            <a:r>
              <a:rPr lang="nl-NL" baseline="0" dirty="0" smtClean="0"/>
              <a:t> op de context.</a:t>
            </a:r>
          </a:p>
          <a:p>
            <a:endParaRPr lang="nl-NL" baseline="0" dirty="0" smtClean="0"/>
          </a:p>
          <a:p>
            <a:r>
              <a:rPr lang="nl-NL" baseline="0" dirty="0" smtClean="0"/>
              <a:t>Wat missen jullie?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OTAP</a:t>
            </a:r>
          </a:p>
          <a:p>
            <a:pPr marL="171450" indent="-171450">
              <a:buFontTx/>
              <a:buChar char="-"/>
            </a:pPr>
            <a:r>
              <a:rPr lang="nl-NL" baseline="0" dirty="0" err="1" smtClean="0"/>
              <a:t>Quality</a:t>
            </a:r>
            <a:r>
              <a:rPr lang="nl-NL" baseline="0" dirty="0" smtClean="0"/>
              <a:t> gates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112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</a:p>
          <a:p>
            <a:r>
              <a:rPr lang="en-US" dirty="0" smtClean="0"/>
              <a:t>Time to Market</a:t>
            </a:r>
          </a:p>
          <a:p>
            <a:endParaRPr lang="en-US" dirty="0" smtClean="0"/>
          </a:p>
          <a:p>
            <a:r>
              <a:rPr lang="en-US" dirty="0" smtClean="0"/>
              <a:t>Time from commit to in production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Build – Ship – Run</a:t>
            </a:r>
          </a:p>
          <a:p>
            <a:r>
              <a:rPr lang="en-US" dirty="0" smtClean="0"/>
              <a:t>Works on my laptop</a:t>
            </a:r>
          </a:p>
          <a:p>
            <a:endParaRPr lang="en-US" dirty="0" smtClean="0"/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baseline="0" dirty="0" smtClean="0"/>
              <a:t>Linux tool</a:t>
            </a:r>
          </a:p>
          <a:p>
            <a:r>
              <a:rPr lang="en-US" baseline="0" dirty="0" smtClean="0"/>
              <a:t>Package manager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== running image</a:t>
            </a:r>
          </a:p>
          <a:p>
            <a:endParaRPr lang="en-US" dirty="0" smtClean="0"/>
          </a:p>
          <a:p>
            <a:r>
              <a:rPr lang="en-US" dirty="0" smtClean="0"/>
              <a:t>Image = class</a:t>
            </a:r>
          </a:p>
          <a:p>
            <a:r>
              <a:rPr lang="en-US" dirty="0" smtClean="0"/>
              <a:t>Container = instance</a:t>
            </a:r>
          </a:p>
          <a:p>
            <a:endParaRPr lang="en-US" dirty="0" smtClean="0"/>
          </a:p>
          <a:p>
            <a:r>
              <a:rPr lang="en-US" dirty="0" smtClean="0"/>
              <a:t>One image,</a:t>
            </a:r>
            <a:r>
              <a:rPr lang="en-US" baseline="0" dirty="0" smtClean="0"/>
              <a:t> many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immutable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6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Deepdive</a:t>
            </a:r>
            <a:r>
              <a:rPr lang="en-US" baseline="0" dirty="0" err="1" smtClean="0"/>
              <a:t>Docker</a:t>
            </a:r>
            <a:endParaRPr lang="en-US" baseline="0" dirty="0" smtClean="0"/>
          </a:p>
          <a:p>
            <a:r>
              <a:rPr lang="en-US" baseline="0" dirty="0" err="1" smtClean="0"/>
              <a:t>Apartementgebouw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Case</a:t>
            </a:r>
          </a:p>
          <a:p>
            <a:r>
              <a:rPr lang="en-US" baseline="0" dirty="0" smtClean="0"/>
              <a:t>Docker on VM (DC, Azure)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09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TITLE PRESENTATION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E509B5A8-8409-44DE-824E-C1C266546E26}" type="datetime4">
              <a:rPr lang="en-US" smtClean="0"/>
              <a:t>September 13,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7A86-4C92-49D0-81DD-4AFC39AA4990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8705-1CC7-4A7F-AE72-B78EFEDBD7B8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7-FAE5-4C79-9C62-D5D73692ACEB}" type="datetime4">
              <a:rPr lang="en-US" smtClean="0"/>
              <a:t>September 13, 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305-2DFB-4ED6-9050-C86B04EE7105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3B8D-7E41-4D44-B427-80CD46BD1DA8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0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0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0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1BA1-8E87-42C4-B5B0-17A2B847969B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EB0C-8899-419E-B4E7-CB14D28C9858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74A-7F50-4314-8FDE-F74EE9214841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366-3FAB-40B0-97B3-5D893E4FC85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75AA4CC-C591-4240-A768-C52CBE32585E}" type="datetime4">
              <a:rPr lang="en-US" smtClean="0"/>
              <a:t>September 13,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 smtClean="0"/>
              <a:t>TITLE PRESENTATION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60400" y="62815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2A45-8228-4ED4-8BEF-0AD35E74FB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zoVeldkamp/MicroContainer" TargetMode="External"/><Relationship Id="rId2" Type="http://schemas.openxmlformats.org/officeDocument/2006/relationships/hyperlink" Target="https://code.visualstudio.com/docs/?dv=win3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ocker-for-windows/install/#download-docker-for-window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images/alpin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ner.io/" TargetMode="External"/><Relationship Id="rId2" Type="http://schemas.openxmlformats.org/officeDocument/2006/relationships/hyperlink" Target="https://store.docker.com/community/images/portainer/portain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69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13 september </a:t>
            </a:r>
            <a:r>
              <a:rPr lang="nl-NL" dirty="0" smtClean="0"/>
              <a:t>2017 Versie 1.0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</a:t>
            </a:r>
            <a:r>
              <a:rPr lang="en-US" dirty="0" smtClean="0"/>
              <a:t>SIM </a:t>
            </a:r>
            <a:r>
              <a:rPr lang="en-US" dirty="0" err="1" smtClean="0"/>
              <a:t>RenZO</a:t>
            </a:r>
            <a:r>
              <a:rPr lang="en-US" dirty="0" smtClean="0"/>
              <a:t> </a:t>
            </a:r>
            <a:r>
              <a:rPr lang="en-US" dirty="0" err="1" smtClean="0"/>
              <a:t>VeldKAMP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3422650"/>
            <a:ext cx="27717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</a:t>
            </a:r>
            <a:r>
              <a:rPr lang="en-US" dirty="0" smtClean="0"/>
              <a:t> is?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Container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Registry – Docker Hub – Docker store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69" y="1418350"/>
            <a:ext cx="2210937" cy="4530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49" y="1418350"/>
            <a:ext cx="2210937" cy="4530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5" y="1420622"/>
            <a:ext cx="2210937" cy="4530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2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OPS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1350529" y="2894212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1536124" y="3553753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2" y="2823737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6538034" y="3436537"/>
            <a:ext cx="17606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Docker-compose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6734414" y="4037975"/>
            <a:ext cx="14225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Swarm mode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1" y="2204534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Docker Registry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4027158" y="2817837"/>
            <a:ext cx="128009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Docker Hub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4048902" y="3376549"/>
            <a:ext cx="13870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Docker </a:t>
            </a:r>
            <a:r>
              <a:rPr lang="en-US" dirty="0" smtClean="0"/>
              <a:t>Store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4064822" y="3897442"/>
            <a:ext cx="10905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App store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718668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0" y="5576865"/>
            <a:ext cx="489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0" y="5576865"/>
            <a:ext cx="489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6" y="1543317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VM versus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4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err="1" smtClean="0"/>
              <a:t>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5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smtClean="0"/>
              <a:t>on Webserver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 HTML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 an image</a:t>
            </a:r>
          </a:p>
          <a:p>
            <a:r>
              <a:rPr lang="en-US" dirty="0" smtClean="0"/>
              <a:t>Run container</a:t>
            </a:r>
          </a:p>
          <a:p>
            <a:endParaRPr lang="en-US" dirty="0"/>
          </a:p>
          <a:p>
            <a:r>
              <a:rPr lang="en-US" dirty="0" smtClean="0"/>
              <a:t>Show result</a:t>
            </a:r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Pull </a:t>
            </a:r>
            <a:r>
              <a:rPr lang="en-US" dirty="0"/>
              <a:t>from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Azure </a:t>
            </a:r>
            <a:r>
              <a:rPr lang="en-US" dirty="0" err="1" smtClean="0"/>
              <a:t>DockerHost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smtClean="0"/>
              <a:t>HTML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408237"/>
            <a:ext cx="4267200" cy="2533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84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9" y="3029803"/>
            <a:ext cx="7945839" cy="8548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BUILD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01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Goal:</a:t>
            </a:r>
          </a:p>
          <a:p>
            <a:pPr lvl="1"/>
            <a:r>
              <a:rPr lang="en-US" dirty="0" smtClean="0"/>
              <a:t>Practical 101 Docker</a:t>
            </a:r>
          </a:p>
          <a:p>
            <a:pPr lvl="2"/>
            <a:r>
              <a:rPr lang="en-US" dirty="0" smtClean="0"/>
              <a:t>Tell / Show / DIY</a:t>
            </a:r>
            <a:endParaRPr lang="en-US" sz="2000" dirty="0" smtClean="0"/>
          </a:p>
          <a:p>
            <a:pPr lvl="2"/>
            <a:endParaRPr lang="en-US" sz="2000" dirty="0"/>
          </a:p>
          <a:p>
            <a:r>
              <a:rPr lang="en-US" sz="2400" dirty="0" smtClean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Doing with Docker with confidence</a:t>
            </a:r>
          </a:p>
          <a:p>
            <a:pPr marL="265113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13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df16bf953be84b16fe3f8b67cd90d50a056b17b5a8a3fc4075a92634c3720b65</a:t>
            </a:r>
            <a:endParaRPr lang="nl-NL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2"/>
            <a:ext cx="3276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docker</a:t>
            </a:r>
            <a:r>
              <a:rPr lang="nl-NL" b="1" dirty="0"/>
              <a:t> push </a:t>
            </a:r>
            <a:r>
              <a:rPr lang="nl-NL" b="1" dirty="0" err="1" smtClean="0"/>
              <a:t>centricms</a:t>
            </a:r>
            <a:r>
              <a:rPr lang="nl-NL" b="1" dirty="0" smtClean="0"/>
              <a:t>/</a:t>
            </a:r>
            <a:r>
              <a:rPr lang="nl-NL" b="1" dirty="0" err="1" smtClean="0"/>
              <a:t>staticws</a:t>
            </a:r>
            <a:endParaRPr lang="nl-NL" b="1" dirty="0" smtClean="0"/>
          </a:p>
          <a:p>
            <a:pPr marL="0" indent="0">
              <a:buNone/>
            </a:pPr>
            <a:r>
              <a:rPr lang="nl-NL" sz="1400" dirty="0"/>
              <a:t>The push </a:t>
            </a:r>
            <a:r>
              <a:rPr lang="nl-NL" sz="1400" dirty="0" err="1"/>
              <a:t>refers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</a:t>
            </a:r>
            <a:r>
              <a:rPr lang="nl-NL" sz="1400" dirty="0" err="1"/>
              <a:t>repository</a:t>
            </a:r>
            <a:r>
              <a:rPr lang="nl-NL" sz="1400" dirty="0"/>
              <a:t> [docker.io/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r>
              <a:rPr lang="nl-NL" sz="1400" dirty="0"/>
              <a:t>]</a:t>
            </a:r>
          </a:p>
          <a:p>
            <a:pPr marL="0" indent="0">
              <a:buNone/>
            </a:pPr>
            <a:r>
              <a:rPr lang="nl-NL" sz="1400" dirty="0"/>
              <a:t>645034a2dbe2: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1690bc77acd5: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cbeb94c1f91a: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4bbeb364e643: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040fd7841192: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digest</a:t>
            </a:r>
            <a:r>
              <a:rPr lang="nl-NL" sz="1400" dirty="0"/>
              <a:t>: sha256:3b473ed6b592d06ea0f191972cf49ad13c62912733d8e0a7bb5c2a5319dbe5dd </a:t>
            </a:r>
            <a:r>
              <a:rPr lang="nl-NL" sz="1400" dirty="0" err="1"/>
              <a:t>size</a:t>
            </a:r>
            <a:r>
              <a:rPr lang="nl-NL" sz="1400" dirty="0"/>
              <a:t>: 1362</a:t>
            </a:r>
            <a:endParaRPr lang="nl-NL" sz="1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12" y="3357352"/>
            <a:ext cx="2980320" cy="34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PULL FROM AZURE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err="1" smtClean="0"/>
              <a:t>docker</a:t>
            </a:r>
            <a:r>
              <a:rPr lang="nl-NL" sz="1400" b="1" dirty="0" smtClean="0"/>
              <a:t> </a:t>
            </a:r>
            <a:r>
              <a:rPr lang="nl-NL" sz="1400" b="1" dirty="0"/>
              <a:t>pull </a:t>
            </a:r>
            <a:r>
              <a:rPr lang="nl-NL" sz="1400" b="1" dirty="0" err="1"/>
              <a:t>centricms</a:t>
            </a:r>
            <a:r>
              <a:rPr lang="nl-NL" sz="1400" b="1" dirty="0"/>
              <a:t>/</a:t>
            </a:r>
            <a:r>
              <a:rPr lang="nl-NL" sz="1400" b="1" dirty="0" err="1"/>
              <a:t>staticws:latest</a:t>
            </a:r>
            <a:endParaRPr lang="nl-NL" sz="1400" b="1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Pulling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ab14e39f58e6: Pull complete</a:t>
            </a:r>
          </a:p>
          <a:p>
            <a:pPr marL="0" indent="0">
              <a:buNone/>
            </a:pPr>
            <a:r>
              <a:rPr lang="nl-NL" sz="1400" dirty="0"/>
              <a:t>206c8e58fb89: Pull complete</a:t>
            </a:r>
          </a:p>
          <a:p>
            <a:pPr marL="0" indent="0">
              <a:buNone/>
            </a:pPr>
            <a:r>
              <a:rPr lang="nl-NL" sz="1400" dirty="0"/>
              <a:t>aeb57280dce6: Pull complete</a:t>
            </a:r>
          </a:p>
          <a:p>
            <a:pPr marL="0" indent="0">
              <a:buNone/>
            </a:pPr>
            <a:r>
              <a:rPr lang="nl-NL" sz="1400" dirty="0"/>
              <a:t>9a661d863527: Pull complete</a:t>
            </a:r>
          </a:p>
          <a:p>
            <a:pPr marL="0" indent="0">
              <a:buNone/>
            </a:pPr>
            <a:r>
              <a:rPr lang="nl-NL" sz="1400" dirty="0"/>
              <a:t>0459f9b530b7: Pull complete</a:t>
            </a:r>
          </a:p>
          <a:p>
            <a:pPr marL="0" indent="0">
              <a:buNone/>
            </a:pPr>
            <a:r>
              <a:rPr lang="nl-NL" sz="1400" dirty="0"/>
              <a:t>Digest: sha256:3b473ed6b592d06ea0f191972cf49ad13c62912733d8e0a7bb5c2a5319dbe5dd</a:t>
            </a:r>
          </a:p>
          <a:p>
            <a:pPr marL="0" indent="0">
              <a:buNone/>
            </a:pPr>
            <a:r>
              <a:rPr lang="nl-NL" sz="1400" dirty="0"/>
              <a:t>Status: </a:t>
            </a:r>
            <a:r>
              <a:rPr lang="nl-NL" sz="1400" dirty="0" err="1"/>
              <a:t>Downloaded</a:t>
            </a:r>
            <a:r>
              <a:rPr lang="nl-NL" sz="1400" dirty="0"/>
              <a:t> </a:t>
            </a:r>
            <a:r>
              <a:rPr lang="nl-NL" sz="1400" dirty="0" err="1"/>
              <a:t>newer</a:t>
            </a:r>
            <a:r>
              <a:rPr lang="nl-NL" sz="1400" dirty="0"/>
              <a:t> image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 smtClean="0"/>
              <a:t>centricms</a:t>
            </a:r>
            <a:r>
              <a:rPr lang="nl-NL" sz="1400" dirty="0" smtClean="0"/>
              <a:t>/</a:t>
            </a:r>
            <a:r>
              <a:rPr lang="nl-NL" sz="1400" dirty="0" err="1" smtClean="0"/>
              <a:t>staticws:latest</a:t>
            </a:r>
            <a:endParaRPr lang="nl-NL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docker</a:t>
            </a:r>
            <a:r>
              <a:rPr lang="en-US" sz="1400" b="1" dirty="0"/>
              <a:t> container run --name </a:t>
            </a:r>
            <a:r>
              <a:rPr lang="en-US" sz="1400" b="1" dirty="0" err="1"/>
              <a:t>staticws</a:t>
            </a:r>
            <a:r>
              <a:rPr lang="en-US" sz="1400" b="1" dirty="0"/>
              <a:t> -d -p 8901:80 </a:t>
            </a:r>
            <a:r>
              <a:rPr lang="en-US" sz="1400" b="1" dirty="0" err="1" smtClean="0"/>
              <a:t>centricms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staticws:latest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8" y="3865230"/>
            <a:ext cx="437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WAY of 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laptop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 Hub / Docker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Cloud</a:t>
            </a:r>
          </a:p>
          <a:p>
            <a:r>
              <a:rPr lang="en-US" dirty="0" err="1" smtClean="0"/>
              <a:t>DockerHost</a:t>
            </a:r>
            <a:r>
              <a:rPr lang="en-US" dirty="0" smtClean="0"/>
              <a:t> on Azure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0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LAPTOP, internet, CLOUD 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222" y="1450643"/>
            <a:ext cx="7479557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on Laptop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r>
              <a:rPr lang="en-US" dirty="0" smtClean="0"/>
              <a:t>Browser (Chrome)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5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/>
              <a:t>https://git-scm.com/download/win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pPr lvl="1"/>
            <a:r>
              <a:rPr lang="en-US" dirty="0">
                <a:hlinkClick r:id="rId2"/>
              </a:rPr>
              <a:t>https://code.visualstudio.com/docs/?</a:t>
            </a:r>
            <a:r>
              <a:rPr lang="en-US" dirty="0" smtClean="0">
                <a:hlinkClick r:id="rId2"/>
              </a:rPr>
              <a:t>dv=win32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GitHub repro</a:t>
            </a:r>
          </a:p>
          <a:p>
            <a:pPr lvl="1"/>
            <a:r>
              <a:rPr lang="en-US" dirty="0" smtClean="0"/>
              <a:t>New directory</a:t>
            </a:r>
          </a:p>
          <a:p>
            <a:pPr lvl="1"/>
            <a:r>
              <a:rPr lang="en-US" dirty="0" smtClean="0"/>
              <a:t>Clone repro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github.com/RenzoVeldkamp/MicroContainer</a:t>
            </a:r>
            <a:endParaRPr lang="en-US" dirty="0" smtClean="0"/>
          </a:p>
          <a:p>
            <a:pPr lvl="2"/>
            <a:r>
              <a:rPr lang="en-US" dirty="0" smtClean="0"/>
              <a:t>in directory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https</a:t>
            </a:r>
            <a:r>
              <a:rPr lang="en-US" dirty="0"/>
              <a:t>://github.com/RenzoVeldkamp/MicroContainer.git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4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DockerFORWINDOWS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/>
              </a:rPr>
              <a:t>https://docs.docker.com/docker-for-windows/install/#</a:t>
            </a:r>
            <a:r>
              <a:rPr lang="nl-NL" dirty="0" smtClean="0">
                <a:hlinkClick r:id="rId2"/>
              </a:rPr>
              <a:t>download-docker-for-windows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88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downloaden</a:t>
            </a:r>
            <a:endParaRPr lang="nl-NL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538" y="1481276"/>
            <a:ext cx="8162925" cy="43875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538" y="6203960"/>
            <a:ext cx="2632364" cy="365125"/>
          </a:xfrm>
        </p:spPr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17538" y="5696651"/>
            <a:ext cx="7255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https://store.docker.com/editions/community/docker-ce-desktop-windows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69" y="1418350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1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5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8" y="4545963"/>
            <a:ext cx="7713274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1" y="4732772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2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4" y="2035794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4" y="2551408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4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0" y="1999096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1" y="2276478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0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1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1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1" y="3891467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3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1" y="3086254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0" y="2999932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65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 of Docker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</a:t>
            </a:r>
            <a:r>
              <a:rPr lang="en-US" dirty="0" smtClean="0"/>
              <a:t>17.06.2.-ce</a:t>
            </a:r>
          </a:p>
          <a:p>
            <a:pPr lvl="1"/>
            <a:endParaRPr lang="en-US" dirty="0"/>
          </a:p>
          <a:p>
            <a:pPr marL="265113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How: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window in VS Code</a:t>
            </a:r>
          </a:p>
          <a:p>
            <a:pPr lvl="1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&lt;command&gt;</a:t>
            </a:r>
          </a:p>
          <a:p>
            <a:endParaRPr lang="en-US" dirty="0"/>
          </a:p>
          <a:p>
            <a:r>
              <a:rPr lang="en-US" dirty="0" smtClean="0"/>
              <a:t>Docker management commands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&lt;command&gt;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&lt;command&gt;</a:t>
            </a:r>
          </a:p>
          <a:p>
            <a:pPr lvl="1"/>
            <a:endParaRPr lang="en-US" dirty="0"/>
          </a:p>
          <a:p>
            <a:r>
              <a:rPr lang="en-US" dirty="0" smtClean="0"/>
              <a:t>Docker –-help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docs.docker.com/engine/reference</a:t>
            </a:r>
            <a:endParaRPr lang="nl-NL" dirty="0" smtClean="0"/>
          </a:p>
          <a:p>
            <a:r>
              <a:rPr lang="en-US" dirty="0" smtClean="0"/>
              <a:t>Google search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409495"/>
            <a:ext cx="4309304" cy="4530827"/>
          </a:xfrm>
        </p:spPr>
        <p:txBody>
          <a:bodyPr/>
          <a:lstStyle/>
          <a:p>
            <a:r>
              <a:rPr lang="en-US" dirty="0" smtClean="0"/>
              <a:t>Docker version</a:t>
            </a:r>
          </a:p>
          <a:p>
            <a:r>
              <a:rPr lang="en-US" dirty="0" smtClean="0"/>
              <a:t>Docker-compose version</a:t>
            </a:r>
          </a:p>
          <a:p>
            <a:r>
              <a:rPr lang="en-US" dirty="0" smtClean="0"/>
              <a:t>Docker-machine 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info</a:t>
            </a:r>
          </a:p>
          <a:p>
            <a:pPr lvl="1"/>
            <a:r>
              <a:rPr lang="en-US" dirty="0" smtClean="0"/>
              <a:t>Lot of info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27" y="1188883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Docker: PULL AND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9" y="1913103"/>
            <a:ext cx="6105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Run container with the content of image called hello-world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ello-world cannot be found on the Docker Host</a:t>
            </a:r>
          </a:p>
          <a:p>
            <a:r>
              <a:rPr lang="en-US" dirty="0"/>
              <a:t>h</a:t>
            </a:r>
            <a:r>
              <a:rPr lang="en-US" dirty="0" smtClean="0"/>
              <a:t>ello-world will be pulled from the Docker Hub / Store</a:t>
            </a:r>
          </a:p>
          <a:p>
            <a:endParaRPr lang="en-US" dirty="0"/>
          </a:p>
          <a:p>
            <a:r>
              <a:rPr lang="en-US" dirty="0" smtClean="0"/>
              <a:t>Hello-world will executed and 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/>
              <a:t>hello-world</a:t>
            </a:r>
            <a:endParaRPr lang="nl-NL" dirty="0"/>
          </a:p>
          <a:p>
            <a:pPr lvl="1"/>
            <a:r>
              <a:rPr lang="en-US" dirty="0" smtClean="0"/>
              <a:t>Image on the Docker Host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WhiCH</a:t>
            </a:r>
            <a:r>
              <a:rPr lang="en-US" dirty="0" smtClean="0"/>
              <a:t> </a:t>
            </a:r>
            <a:r>
              <a:rPr lang="en-US" dirty="0" err="1" smtClean="0"/>
              <a:t>cONTAINERS</a:t>
            </a:r>
            <a:r>
              <a:rPr lang="en-US" dirty="0" smtClean="0"/>
              <a:t> ARE </a:t>
            </a:r>
            <a:r>
              <a:rPr lang="en-US" dirty="0" err="1" smtClean="0"/>
              <a:t>Runnning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container </a:t>
            </a:r>
            <a:r>
              <a:rPr lang="en-US" b="1" dirty="0" smtClean="0"/>
              <a:t>ls</a:t>
            </a:r>
          </a:p>
          <a:p>
            <a:r>
              <a:rPr lang="en-US" dirty="0" smtClean="0"/>
              <a:t>Will only show the running containers</a:t>
            </a:r>
          </a:p>
          <a:p>
            <a:r>
              <a:rPr lang="en-US" dirty="0" smtClean="0"/>
              <a:t>Old command: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backwards compatible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 </a:t>
            </a:r>
            <a:r>
              <a:rPr lang="en-US" b="1" dirty="0"/>
              <a:t>l</a:t>
            </a:r>
            <a:r>
              <a:rPr lang="en-US" b="1" dirty="0" smtClean="0"/>
              <a:t>s –a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4" y="2896553"/>
            <a:ext cx="8229606" cy="15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4" y="3911834"/>
            <a:ext cx="8229605" cy="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EASE of Docker</a:t>
            </a:r>
            <a:br>
              <a:rPr lang="en-US" dirty="0"/>
            </a:br>
            <a:r>
              <a:rPr lang="en-US" dirty="0"/>
              <a:t>Ready to RUN - container</a:t>
            </a:r>
            <a:r>
              <a:rPr lang="en-US" dirty="0" smtClean="0"/>
              <a:t> 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</a:p>
          <a:p>
            <a:endParaRPr lang="en-US" dirty="0"/>
          </a:p>
          <a:p>
            <a:r>
              <a:rPr lang="en-US" dirty="0" smtClean="0"/>
              <a:t>Docker Hub</a:t>
            </a:r>
          </a:p>
          <a:p>
            <a:pPr lvl="1"/>
            <a:r>
              <a:rPr lang="nl-NL" dirty="0">
                <a:hlinkClick r:id="rId3"/>
              </a:rPr>
              <a:t>https://hub.docker.com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</a:p>
          <a:p>
            <a:r>
              <a:rPr lang="en-US" dirty="0" smtClean="0"/>
              <a:t>Docker Store</a:t>
            </a:r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smtClean="0"/>
              <a:t>Ready to RUN - container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a Linux machine on my laptop - Alpine</a:t>
            </a:r>
          </a:p>
          <a:p>
            <a:r>
              <a:rPr lang="en-US" dirty="0" smtClean="0"/>
              <a:t>Run a Docker UI - </a:t>
            </a:r>
            <a:r>
              <a:rPr lang="en-US" dirty="0" err="1" smtClean="0"/>
              <a:t>Portainer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show:</a:t>
            </a:r>
          </a:p>
          <a:p>
            <a:pPr lvl="1"/>
            <a:r>
              <a:rPr lang="en-US" dirty="0" smtClean="0"/>
              <a:t>Docker store (</a:t>
            </a:r>
            <a:r>
              <a:rPr lang="en-US" dirty="0" err="1" smtClean="0"/>
              <a:t>docker</a:t>
            </a:r>
            <a:r>
              <a:rPr lang="en-US" dirty="0" smtClean="0"/>
              <a:t> hub)</a:t>
            </a:r>
            <a:endParaRPr lang="nl-NL" dirty="0" smtClean="0"/>
          </a:p>
          <a:p>
            <a:pPr lvl="1"/>
            <a:r>
              <a:rPr lang="en-US" dirty="0" smtClean="0"/>
              <a:t>Pull image</a:t>
            </a:r>
          </a:p>
          <a:p>
            <a:pPr lvl="1"/>
            <a:r>
              <a:rPr lang="en-US" dirty="0" smtClean="0"/>
              <a:t>Run container</a:t>
            </a:r>
            <a:endParaRPr lang="en-US" dirty="0"/>
          </a:p>
          <a:p>
            <a:pPr lvl="1"/>
            <a:r>
              <a:rPr lang="en-US" dirty="0" smtClean="0"/>
              <a:t>Show result</a:t>
            </a:r>
            <a:endParaRPr lang="nl-NL" dirty="0"/>
          </a:p>
          <a:p>
            <a:pPr marL="265113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ALPINE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9200"/>
              </p:ext>
            </p:extLst>
          </p:nvPr>
        </p:nvGraphicFramePr>
        <p:xfrm>
          <a:off x="617538" y="1397000"/>
          <a:ext cx="816316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6295"/>
                <a:gridCol w="3452883"/>
                <a:gridCol w="4003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Commando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to Docker store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https://store.docker.com/images/alpine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to Docker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pull alpine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the</a:t>
                      </a:r>
                      <a:r>
                        <a:rPr lang="en-US" baseline="0" dirty="0" smtClean="0"/>
                        <a:t> container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container run –it alpine /bin/</a:t>
                      </a:r>
                      <a:r>
                        <a:rPr lang="en-US" dirty="0" err="1" smtClean="0"/>
                        <a:t>sh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Alpine REPRO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8" y="1481276"/>
            <a:ext cx="8162925" cy="43875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36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Alpine - DEMO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434062"/>
            <a:ext cx="8162925" cy="2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8" y="577180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smtClean="0"/>
              <a:t>Why </a:t>
            </a:r>
            <a:r>
              <a:rPr lang="en-US" sz="2600" b="1" dirty="0" smtClean="0"/>
              <a:t>Docker?</a:t>
            </a:r>
          </a:p>
          <a:p>
            <a:r>
              <a:rPr lang="en-US" sz="2600" b="1" dirty="0" smtClean="0"/>
              <a:t>What is Docker?</a:t>
            </a:r>
          </a:p>
          <a:p>
            <a:endParaRPr lang="en-US" sz="2600" b="1" dirty="0" smtClean="0"/>
          </a:p>
          <a:p>
            <a:r>
              <a:rPr lang="en-US" sz="2600" b="1" dirty="0" smtClean="0"/>
              <a:t>Example demo</a:t>
            </a:r>
            <a:endParaRPr lang="en-US" sz="2600" b="1" dirty="0" smtClean="0"/>
          </a:p>
          <a:p>
            <a:pPr lvl="1"/>
            <a:r>
              <a:rPr lang="en-US" sz="2200" b="1" dirty="0" smtClean="0"/>
              <a:t>static website in </a:t>
            </a:r>
            <a:r>
              <a:rPr lang="en-US" sz="2200" b="1" dirty="0" smtClean="0"/>
              <a:t>1 container </a:t>
            </a:r>
            <a:r>
              <a:rPr lang="en-US" sz="2200" b="1" dirty="0" smtClean="0"/>
              <a:t>on 1 </a:t>
            </a:r>
            <a:r>
              <a:rPr lang="en-US" sz="2200" b="1" dirty="0" err="1" smtClean="0"/>
              <a:t>DockerHost</a:t>
            </a:r>
            <a:endParaRPr lang="en-US" sz="2200" b="1" dirty="0" smtClean="0"/>
          </a:p>
          <a:p>
            <a:pPr lvl="1"/>
            <a:r>
              <a:rPr lang="en-US" sz="2200" b="1" dirty="0" smtClean="0"/>
              <a:t>Linux host / Docker UI / </a:t>
            </a:r>
            <a:r>
              <a:rPr lang="en-US" sz="2200" b="1" dirty="0" err="1" smtClean="0"/>
              <a:t>.Net</a:t>
            </a:r>
            <a:endParaRPr lang="en-US" sz="2800" b="1" dirty="0"/>
          </a:p>
          <a:p>
            <a:endParaRPr lang="en-US" sz="2600" b="1" dirty="0" smtClean="0"/>
          </a:p>
          <a:p>
            <a:r>
              <a:rPr lang="en-US" sz="2600" b="1" dirty="0" smtClean="0"/>
              <a:t>(our) Docker workflow</a:t>
            </a:r>
            <a:endParaRPr lang="en-US" sz="2600" b="1" dirty="0" smtClean="0"/>
          </a:p>
          <a:p>
            <a:r>
              <a:rPr lang="en-US" sz="2600" b="1" dirty="0" smtClean="0"/>
              <a:t>Docker commands explained</a:t>
            </a:r>
          </a:p>
          <a:p>
            <a:pPr lvl="1"/>
            <a:r>
              <a:rPr lang="en-US" sz="2400" b="1" dirty="0" smtClean="0"/>
              <a:t>Static website</a:t>
            </a:r>
          </a:p>
          <a:p>
            <a:pPr lvl="1"/>
            <a:endParaRPr lang="en-US" sz="2400" b="1" dirty="0"/>
          </a:p>
          <a:p>
            <a:r>
              <a:rPr lang="en-US" sz="2600" b="1" dirty="0" smtClean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lvl="1"/>
            <a:endParaRPr lang="en-US" sz="3000" b="1" dirty="0" smtClean="0"/>
          </a:p>
          <a:p>
            <a:pPr marL="0" indent="0">
              <a:buNone/>
            </a:pPr>
            <a:endParaRPr lang="nl-NL" sz="2600" b="1" dirty="0" smtClean="0"/>
          </a:p>
          <a:p>
            <a:pPr marL="265113" lvl="1" indent="0">
              <a:buNone/>
            </a:pPr>
            <a:endParaRPr lang="nl-NL" sz="2600" b="1" dirty="0" smtClean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TITLE PRESENTATION</a:t>
            </a:r>
            <a:endParaRPr 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C02-3018-440A-A4F4-AD927099C454}" type="datetime4">
              <a:rPr lang="en-US" smtClean="0"/>
              <a:t>September 13,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 – ease of DOCKER</a:t>
            </a:r>
            <a:br>
              <a:rPr lang="en-US" dirty="0" smtClean="0"/>
            </a:br>
            <a:r>
              <a:rPr lang="en-US" dirty="0" smtClean="0"/>
              <a:t>PORTAINER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 smtClean="0"/>
              <a:t>portainer</a:t>
            </a:r>
            <a:r>
              <a:rPr lang="nl-NL" dirty="0" smtClean="0"/>
              <a:t>/</a:t>
            </a:r>
            <a:r>
              <a:rPr lang="nl-NL" dirty="0" err="1" smtClean="0"/>
              <a:t>portainer</a:t>
            </a:r>
            <a:endParaRPr lang="nl-NL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Store: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store.docker.com/community/images/portainer/portainer</a:t>
            </a:r>
            <a:endParaRPr lang="nl-NL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nl-NL" dirty="0">
                <a:hlinkClick r:id="rId3"/>
              </a:rPr>
              <a:t>https://portainer.io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en-US" dirty="0" smtClean="0"/>
              <a:t>Documentation</a:t>
            </a:r>
          </a:p>
          <a:p>
            <a:pPr lvl="1"/>
            <a:endParaRPr lang="nl-NL" dirty="0"/>
          </a:p>
          <a:p>
            <a:pPr marL="265113" lvl="1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err="1" smtClean="0"/>
              <a:t>PoRTainer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576393"/>
            <a:ext cx="8162925" cy="41973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29652" y="5893787"/>
            <a:ext cx="8959756" cy="36933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dirty="0" err="1"/>
              <a:t>docker</a:t>
            </a:r>
            <a:r>
              <a:rPr lang="nl-NL" dirty="0"/>
              <a:t> run 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ExPLain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23532"/>
              </p:ext>
            </p:extLst>
          </p:nvPr>
        </p:nvGraphicFramePr>
        <p:xfrm>
          <a:off x="617538" y="2406934"/>
          <a:ext cx="804879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container</a:t>
                      </a:r>
                      <a:r>
                        <a:rPr lang="en-US" baseline="0" dirty="0" smtClean="0"/>
                        <a:t> 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command: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run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detached – run on back</a:t>
                      </a:r>
                      <a:r>
                        <a:rPr lang="en-US" baseline="0" dirty="0" smtClean="0"/>
                        <a:t>ground in the cli</a:t>
                      </a:r>
                      <a:r>
                        <a:rPr lang="en-US" dirty="0" smtClean="0"/>
                        <a:t> 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-p &lt;</a:t>
                      </a:r>
                      <a:r>
                        <a:rPr lang="en-US" dirty="0" err="1" smtClean="0"/>
                        <a:t>hostport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&lt;container port&gt;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volume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more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https://docs.docker.com/engine/reference/commandline/container_run/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69" y="1418350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1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5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8" y="4545963"/>
            <a:ext cx="7713274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1" y="4732772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2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4" y="2035794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4" y="2551408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4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0" y="1999096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1" y="2276478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0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1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1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1" y="3891467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3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1" y="3086254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0" y="2999932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build</a:t>
            </a:r>
            <a:endParaRPr lang="nl-NL" sz="1600" dirty="0"/>
          </a:p>
        </p:txBody>
      </p:sp>
      <p:sp>
        <p:nvSpPr>
          <p:cNvPr id="3" name="Down Arrow 2"/>
          <p:cNvSpPr/>
          <p:nvPr/>
        </p:nvSpPr>
        <p:spPr>
          <a:xfrm>
            <a:off x="6687404" y="204716"/>
            <a:ext cx="1376484" cy="1090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df16bf953be84b16fe3f8b67cd90d50a056b17b5a8a3fc4075a92634c3720b65</a:t>
            </a:r>
            <a:endParaRPr lang="nl-NL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2"/>
            <a:ext cx="3276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DOCKER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err="1"/>
              <a:t>centricms</a:t>
            </a:r>
            <a:r>
              <a:rPr lang="en-US" dirty="0"/>
              <a:t>/</a:t>
            </a:r>
            <a:r>
              <a:rPr lang="en-US" dirty="0" err="1"/>
              <a:t>staticws:latest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4215"/>
              </p:ext>
            </p:extLst>
          </p:nvPr>
        </p:nvGraphicFramePr>
        <p:xfrm>
          <a:off x="617538" y="2406934"/>
          <a:ext cx="804879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container</a:t>
                      </a:r>
                      <a:r>
                        <a:rPr lang="en-US" baseline="0" dirty="0" smtClean="0"/>
                        <a:t> 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command: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run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r>
                        <a:rPr lang="en-US" baseline="0" dirty="0" smtClean="0"/>
                        <a:t> name</a:t>
                      </a:r>
                    </a:p>
                    <a:p>
                      <a:r>
                        <a:rPr lang="en-US" baseline="0" dirty="0" smtClean="0"/>
                        <a:t>Name must be unique!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detached – run on back</a:t>
                      </a:r>
                      <a:r>
                        <a:rPr lang="en-US" baseline="0" dirty="0" smtClean="0"/>
                        <a:t>ground in the cli</a:t>
                      </a:r>
                      <a:r>
                        <a:rPr lang="en-US" dirty="0" smtClean="0"/>
                        <a:t> 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-p &lt;</a:t>
                      </a:r>
                      <a:r>
                        <a:rPr lang="en-US" dirty="0" err="1" smtClean="0"/>
                        <a:t>hostport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&lt;container port&gt;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 4200:80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&lt;name</a:t>
                      </a:r>
                      <a:r>
                        <a:rPr lang="en-US" baseline="0" dirty="0" smtClean="0"/>
                        <a:t> image&gt;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user&gt;/&lt;name&gt;:&lt;tag&gt;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more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https://docs.docker.com/engine/reference/commandline/container_run/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containers from 1 image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</a:t>
            </a:r>
            <a:r>
              <a:rPr lang="en-US" sz="1600" dirty="0" smtClean="0"/>
              <a:t>run --name </a:t>
            </a:r>
            <a:r>
              <a:rPr lang="en-US" sz="1600" dirty="0" err="1" smtClean="0"/>
              <a:t>staticws</a:t>
            </a:r>
            <a:r>
              <a:rPr lang="en-US" sz="1600" dirty="0" smtClean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</a:t>
            </a:r>
            <a:r>
              <a:rPr lang="en-US" sz="1600" dirty="0" smtClean="0"/>
              <a:t>--name </a:t>
            </a:r>
            <a:r>
              <a:rPr lang="en-US" sz="1600" dirty="0" err="1" smtClean="0"/>
              <a:t>staticws</a:t>
            </a:r>
            <a:r>
              <a:rPr lang="en-US" sz="1600" dirty="0" smtClean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error </a:t>
            </a:r>
            <a:r>
              <a:rPr lang="en-US" dirty="0" smtClean="0">
                <a:sym typeface="Wingdings" panose="05000000000000000000" pitchFamily="2" charset="2"/>
              </a:rPr>
              <a:t>same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800" dirty="0" err="1" smtClean="0"/>
              <a:t>docker</a:t>
            </a:r>
            <a:r>
              <a:rPr lang="en-US" sz="1800" dirty="0" smtClean="0"/>
              <a:t> </a:t>
            </a:r>
            <a:r>
              <a:rPr lang="en-US" sz="1800" dirty="0"/>
              <a:t>container run </a:t>
            </a:r>
            <a:r>
              <a:rPr lang="en-US" sz="1800" dirty="0" smtClean="0"/>
              <a:t>-d </a:t>
            </a:r>
            <a:r>
              <a:rPr lang="en-US" sz="1800" dirty="0"/>
              <a:t>-p 8</a:t>
            </a:r>
            <a:r>
              <a:rPr lang="en-US" sz="1800" dirty="0" smtClean="0"/>
              <a:t>000:80 </a:t>
            </a:r>
            <a:r>
              <a:rPr lang="en-US" sz="1800" dirty="0" err="1" smtClean="0"/>
              <a:t>centricms</a:t>
            </a:r>
            <a:r>
              <a:rPr lang="en-US" sz="1800" dirty="0" smtClean="0"/>
              <a:t>/</a:t>
            </a:r>
            <a:r>
              <a:rPr lang="en-US" sz="1800" dirty="0" err="1" smtClean="0"/>
              <a:t>staticws:latest</a:t>
            </a:r>
            <a:endParaRPr lang="en-US" sz="1800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</a:t>
            </a:r>
            <a:r>
              <a:rPr lang="en-US" sz="1800" dirty="0" smtClean="0"/>
              <a:t>-d </a:t>
            </a:r>
            <a:r>
              <a:rPr lang="en-US" sz="1800" dirty="0"/>
              <a:t>-p 8</a:t>
            </a:r>
            <a:r>
              <a:rPr lang="en-US" sz="1800" dirty="0" smtClean="0"/>
              <a:t>000:80 </a:t>
            </a:r>
            <a:r>
              <a:rPr lang="en-US" sz="1800" dirty="0" err="1" smtClean="0"/>
              <a:t>centricms</a:t>
            </a:r>
            <a:r>
              <a:rPr lang="en-US" sz="1800" dirty="0" smtClean="0"/>
              <a:t>/</a:t>
            </a:r>
            <a:r>
              <a:rPr lang="en-US" sz="1800" dirty="0" err="1" smtClean="0"/>
              <a:t>staticws:latest</a:t>
            </a:r>
            <a:endParaRPr lang="en-US" sz="1800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error same </a:t>
            </a:r>
            <a:r>
              <a:rPr lang="en-US" dirty="0" err="1" smtClean="0">
                <a:sym typeface="Wingdings" panose="05000000000000000000" pitchFamily="2" charset="2"/>
              </a:rPr>
              <a:t>hostport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</a:t>
            </a:r>
            <a:r>
              <a:rPr lang="en-US" sz="1800" dirty="0" smtClean="0"/>
              <a:t>-d </a:t>
            </a:r>
            <a:r>
              <a:rPr lang="en-US" sz="1800" dirty="0"/>
              <a:t>-p 8</a:t>
            </a:r>
            <a:r>
              <a:rPr lang="en-US" sz="1800" dirty="0" smtClean="0"/>
              <a:t>001:80 </a:t>
            </a:r>
            <a:r>
              <a:rPr lang="en-US" sz="1800" dirty="0" err="1" smtClean="0"/>
              <a:t>centricms</a:t>
            </a:r>
            <a:r>
              <a:rPr lang="en-US" sz="1800" dirty="0" smtClean="0"/>
              <a:t>/</a:t>
            </a:r>
            <a:r>
              <a:rPr lang="en-US" sz="1800" dirty="0" err="1" smtClean="0"/>
              <a:t>staticws:latest</a:t>
            </a:r>
            <a:endParaRPr lang="en-US" sz="1800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</a:t>
            </a:r>
            <a:r>
              <a:rPr lang="en-US" sz="1800" dirty="0" smtClean="0"/>
              <a:t>-d </a:t>
            </a:r>
            <a:r>
              <a:rPr lang="en-US" sz="1800" dirty="0"/>
              <a:t>-p 8</a:t>
            </a:r>
            <a:r>
              <a:rPr lang="en-US" sz="1800" dirty="0" smtClean="0"/>
              <a:t>002:80 </a:t>
            </a:r>
            <a:r>
              <a:rPr lang="en-US" sz="1800" dirty="0" err="1" smtClean="0"/>
              <a:t>centricms</a:t>
            </a:r>
            <a:r>
              <a:rPr lang="en-US" sz="1800" dirty="0" smtClean="0"/>
              <a:t>/</a:t>
            </a:r>
            <a:r>
              <a:rPr lang="en-US" sz="1800" dirty="0" err="1" smtClean="0"/>
              <a:t>staticws:latest</a:t>
            </a:r>
            <a:endParaRPr lang="en-US" sz="1800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3 static website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9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719" y="1774209"/>
            <a:ext cx="5827594" cy="312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PuBLISH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101754" y="2101755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646222" y="2104027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190692" y="2092651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2239365" y="4087747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239364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676684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3950887" y="4087747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176231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3001365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5896942" y="4087747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257965" y="4087747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4267195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6176744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6492917" y="4815632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/>
          <p:cNvCxnSpPr>
            <a:stCxn id="10" idx="4"/>
          </p:cNvCxnSpPr>
          <p:nvPr/>
        </p:nvCxnSpPr>
        <p:spPr>
          <a:xfrm flipH="1">
            <a:off x="2321250" y="4265168"/>
            <a:ext cx="2" cy="55046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3758571" y="4267242"/>
            <a:ext cx="243309" cy="548390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6661" y="4285766"/>
            <a:ext cx="12420" cy="50269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5509" y="4228329"/>
            <a:ext cx="507408" cy="55842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DOCKER LS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8" y="1481469"/>
            <a:ext cx="8162925" cy="5658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11866"/>
              </p:ext>
            </p:extLst>
          </p:nvPr>
        </p:nvGraphicFramePr>
        <p:xfrm>
          <a:off x="617538" y="2406934"/>
          <a:ext cx="80487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r>
                        <a:rPr lang="en-US" baseline="0" dirty="0" smtClean="0"/>
                        <a:t> 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nuber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Containers from the same image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command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detached – run on back</a:t>
                      </a:r>
                      <a:r>
                        <a:rPr lang="en-US" baseline="0" dirty="0" smtClean="0"/>
                        <a:t>ground in the cli</a:t>
                      </a:r>
                      <a:r>
                        <a:rPr lang="en-US" dirty="0" smtClean="0"/>
                        <a:t> 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en-US" baseline="0" dirty="0" smtClean="0"/>
                        <a:t> port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container port /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portocol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–name,</a:t>
                      </a:r>
                      <a:r>
                        <a:rPr lang="en-US" baseline="0" dirty="0" smtClean="0"/>
                        <a:t> Docker provide unique name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more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br>
              <a:rPr lang="en-US" dirty="0" smtClean="0"/>
            </a:br>
            <a:r>
              <a:rPr lang="en-US" dirty="0" smtClean="0"/>
              <a:t>- P, Docker will assign port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3" y="1616095"/>
            <a:ext cx="6276975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5" y="2260522"/>
            <a:ext cx="7241702" cy="657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5" y="3982817"/>
            <a:ext cx="8357121" cy="1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DOCKER</a:t>
            </a:r>
            <a:br>
              <a:rPr lang="en-US" dirty="0" smtClean="0"/>
            </a:br>
            <a:r>
              <a:rPr lang="en-US" dirty="0" smtClean="0"/>
              <a:t>FOUND on INTERNET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0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3200" b="1" i="0" u="none" strike="noStrike" cap="none" normalizeH="0" baseline="0" dirty="0" smtClean="0">
              <a:ln>
                <a:noFill/>
              </a:ln>
              <a:solidFill>
                <a:srgbClr val="6A6A6A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is the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world's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leading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software container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available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for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developers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,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ops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and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businesses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to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build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,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ship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and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run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any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app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on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any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 </a:t>
            </a:r>
            <a:r>
              <a:rPr kumimoji="0" lang="nl-NL" altLang="nl-NL" sz="32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infrastructure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.</a:t>
            </a:r>
            <a:r>
              <a:rPr kumimoji="0" lang="nl-NL" altLang="nl-N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-d -detached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8" y="1477137"/>
            <a:ext cx="8162925" cy="22395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CONTAiNERS</a:t>
            </a:r>
            <a:r>
              <a:rPr lang="en-US" dirty="0" smtClean="0"/>
              <a:t> 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container from image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dirty="0" smtClean="0"/>
              <a:t> – run, after stop remove</a:t>
            </a:r>
          </a:p>
          <a:p>
            <a:pPr lvl="1"/>
            <a:endParaRPr lang="en-US" dirty="0"/>
          </a:p>
          <a:p>
            <a:r>
              <a:rPr lang="en-US" dirty="0" smtClean="0"/>
              <a:t>Docker container stop</a:t>
            </a:r>
          </a:p>
          <a:p>
            <a:r>
              <a:rPr lang="en-US" dirty="0" smtClean="0"/>
              <a:t>Docker container start – container must exist  </a:t>
            </a:r>
          </a:p>
          <a:p>
            <a:pPr lvl="1"/>
            <a:r>
              <a:rPr lang="en-US" dirty="0" smtClean="0"/>
              <a:t>id or container- name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EXEC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exec -it </a:t>
            </a:r>
            <a:r>
              <a:rPr lang="en-US" dirty="0" smtClean="0"/>
              <a:t>&lt;</a:t>
            </a:r>
            <a:r>
              <a:rPr lang="en-US" dirty="0" err="1" smtClean="0"/>
              <a:t>containername</a:t>
            </a:r>
            <a:r>
              <a:rPr lang="en-US" dirty="0" smtClean="0"/>
              <a:t>&gt; 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in the container</a:t>
            </a:r>
          </a:p>
          <a:p>
            <a:r>
              <a:rPr lang="en-US" dirty="0" smtClean="0"/>
              <a:t>Depends on base image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LOGS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logs –f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0" y="3074091"/>
            <a:ext cx="8755963" cy="10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DOCKER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&amp; Stop containers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Remove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&lt;container&gt;</a:t>
            </a:r>
          </a:p>
          <a:p>
            <a:r>
              <a:rPr lang="en-US" dirty="0" smtClean="0"/>
              <a:t>Remove running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–f &lt;container&gt;</a:t>
            </a:r>
          </a:p>
          <a:p>
            <a:r>
              <a:rPr lang="en-US" dirty="0" smtClean="0"/>
              <a:t>Remove all stopped </a:t>
            </a:r>
            <a:r>
              <a:rPr lang="en-US" dirty="0" err="1" smtClean="0"/>
              <a:t>contaners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Docker container prune</a:t>
            </a:r>
          </a:p>
          <a:p>
            <a:pPr marL="265113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6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RuN</a:t>
            </a:r>
            <a:r>
              <a:rPr lang="en-US" dirty="0" smtClean="0"/>
              <a:t> on AZURE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8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69" y="1418350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1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5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8" y="4545963"/>
            <a:ext cx="7713274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1" y="4732772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2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4" y="2035794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4" y="2551408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4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0" y="1999096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1" y="2276478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0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1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1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1" y="3891467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3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1" y="3086254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0" y="2999932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89" y="204716"/>
            <a:ext cx="1376484" cy="1090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use:</a:t>
            </a:r>
          </a:p>
          <a:p>
            <a:pPr lvl="1"/>
            <a:r>
              <a:rPr lang="en-US" dirty="0"/>
              <a:t>DOCKER HUB / DOCKER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r>
              <a:rPr lang="en-US" dirty="0" smtClean="0"/>
              <a:t>Private registry</a:t>
            </a:r>
          </a:p>
          <a:p>
            <a:pPr lvl="1"/>
            <a:r>
              <a:rPr lang="en-US" dirty="0" smtClean="0"/>
              <a:t>For companies &amp; enterprises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user-id on Docker Hub</a:t>
            </a:r>
          </a:p>
          <a:p>
            <a:pPr lvl="1"/>
            <a:r>
              <a:rPr lang="en-US" dirty="0" smtClean="0"/>
              <a:t>Free of charge for public repro (images)</a:t>
            </a:r>
          </a:p>
          <a:p>
            <a:r>
              <a:rPr lang="en-US" dirty="0" smtClean="0"/>
              <a:t>Docker login</a:t>
            </a:r>
          </a:p>
          <a:p>
            <a:r>
              <a:rPr lang="en-US" dirty="0" smtClean="0"/>
              <a:t>Every repro (image) name must start with your user</a:t>
            </a:r>
          </a:p>
          <a:p>
            <a:endParaRPr lang="en-US" dirty="0"/>
          </a:p>
          <a:p>
            <a:r>
              <a:rPr lang="en-US" dirty="0" smtClean="0"/>
              <a:t>Version – tag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push </a:t>
            </a:r>
            <a:r>
              <a:rPr lang="nl-NL" dirty="0" err="1"/>
              <a:t>centricms</a:t>
            </a:r>
            <a:r>
              <a:rPr lang="nl-NL" dirty="0"/>
              <a:t>/</a:t>
            </a:r>
            <a:r>
              <a:rPr lang="nl-NL" dirty="0" err="1"/>
              <a:t>staticws:latest</a:t>
            </a:r>
            <a:endParaRPr lang="nl-NL" dirty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 PULL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Docker Hub / Store</a:t>
            </a:r>
          </a:p>
          <a:p>
            <a:pPr lvl="1"/>
            <a:r>
              <a:rPr lang="en-US" dirty="0" smtClean="0"/>
              <a:t>No user-id needed</a:t>
            </a:r>
          </a:p>
          <a:p>
            <a:r>
              <a:rPr lang="en-US" dirty="0" smtClean="0"/>
              <a:t>Official &amp; open source</a:t>
            </a:r>
          </a:p>
          <a:p>
            <a:pPr lvl="1"/>
            <a:r>
              <a:rPr lang="en-US" dirty="0" smtClean="0"/>
              <a:t>Official by Docker or supplier</a:t>
            </a:r>
          </a:p>
          <a:p>
            <a:pPr lvl="1"/>
            <a:endParaRPr lang="en-US" dirty="0"/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Use safe images: official, number of pull, rating, now the owner</a:t>
            </a:r>
          </a:p>
          <a:p>
            <a:pPr lvl="1"/>
            <a:r>
              <a:rPr lang="en-US" dirty="0" smtClean="0"/>
              <a:t>Intelligent download (only </a:t>
            </a:r>
            <a:r>
              <a:rPr lang="en-US" dirty="0" err="1" smtClean="0"/>
              <a:t>chages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is first search on local </a:t>
            </a:r>
            <a:r>
              <a:rPr lang="en-US" dirty="0" err="1" smtClean="0"/>
              <a:t>DockerHost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Market</a:t>
            </a:r>
          </a:p>
          <a:p>
            <a:endParaRPr lang="en-US" dirty="0"/>
          </a:p>
          <a:p>
            <a:r>
              <a:rPr lang="en-US" dirty="0" smtClean="0"/>
              <a:t>DevOps</a:t>
            </a:r>
          </a:p>
          <a:p>
            <a:endParaRPr lang="en-US" dirty="0" smtClean="0"/>
          </a:p>
          <a:p>
            <a:r>
              <a:rPr lang="en-US" dirty="0" smtClean="0"/>
              <a:t>Continuous Integration / Continuous Delivery</a:t>
            </a:r>
          </a:p>
          <a:p>
            <a:pPr lvl="1"/>
            <a:r>
              <a:rPr lang="en-US" dirty="0"/>
              <a:t>Time from commit to in production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more: works </a:t>
            </a:r>
            <a:r>
              <a:rPr lang="en-US" dirty="0" smtClean="0"/>
              <a:t>on my laptop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69" y="1418350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1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5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8" y="4545963"/>
            <a:ext cx="7713274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1" y="4732772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2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4" y="2035794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4" y="2551408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4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0" y="1999096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1" y="2276478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0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1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1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1" y="3891467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3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1" y="3086254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0" y="2999932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1337473" y="204716"/>
            <a:ext cx="1376484" cy="1090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IMAGE?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 smtClean="0"/>
          </a:p>
          <a:p>
            <a:r>
              <a:rPr lang="en-US" dirty="0" smtClean="0"/>
              <a:t>Made by:</a:t>
            </a:r>
          </a:p>
          <a:p>
            <a:pPr lvl="1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receipe</a:t>
            </a:r>
            <a:r>
              <a:rPr lang="en-US" dirty="0"/>
              <a:t> or blue </a:t>
            </a:r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Docker commit – seldom use – not in this Docker 101</a:t>
            </a:r>
          </a:p>
          <a:p>
            <a:endParaRPr lang="en-US" dirty="0"/>
          </a:p>
          <a:p>
            <a:r>
              <a:rPr lang="en-US" dirty="0" smtClean="0"/>
              <a:t>Container made from mage must run on any environment</a:t>
            </a:r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BUILD - DOCKERIZE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DOCKERIZE = PACKAGE application in Docker image</a:t>
            </a:r>
          </a:p>
          <a:p>
            <a:endParaRPr lang="en-US" dirty="0"/>
          </a:p>
          <a:p>
            <a:r>
              <a:rPr lang="en-US" dirty="0" smtClean="0"/>
              <a:t>Image must be: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dependency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….</a:t>
            </a:r>
          </a:p>
          <a:p>
            <a:pPr marL="265113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 the same image in CD flow</a:t>
            </a:r>
          </a:p>
          <a:p>
            <a:pPr marL="265113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TOPIC: 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TopIC</a:t>
            </a:r>
            <a:r>
              <a:rPr lang="en-US" dirty="0" smtClean="0"/>
              <a:t>: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Latest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4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FILE FOR </a:t>
            </a:r>
            <a:r>
              <a:rPr lang="en-US" dirty="0" err="1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&amp; </a:t>
            </a:r>
            <a:r>
              <a:rPr lang="en-US" dirty="0" err="1" smtClean="0"/>
              <a:t>rquirement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Static website that can run on laptop and Azure</a:t>
            </a:r>
          </a:p>
          <a:p>
            <a:pPr lvl="1"/>
            <a:r>
              <a:rPr lang="en-US" dirty="0" smtClean="0"/>
              <a:t>Easy webserver – use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Fit in the CD-flow (way of working)</a:t>
            </a:r>
          </a:p>
          <a:p>
            <a:pPr marL="265113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a Docker image</a:t>
            </a:r>
          </a:p>
          <a:p>
            <a:pPr lvl="1"/>
            <a:r>
              <a:rPr lang="en-US" dirty="0" smtClean="0"/>
              <a:t>Image = stack of layers</a:t>
            </a:r>
          </a:p>
          <a:p>
            <a:r>
              <a:rPr lang="en-US" dirty="0" err="1" smtClean="0"/>
              <a:t>Dockerfile</a:t>
            </a:r>
            <a:r>
              <a:rPr lang="en-US" dirty="0" smtClean="0"/>
              <a:t> = </a:t>
            </a:r>
            <a:r>
              <a:rPr lang="en-US" dirty="0" err="1" smtClean="0"/>
              <a:t>receipe</a:t>
            </a:r>
            <a:r>
              <a:rPr lang="en-US" dirty="0" smtClean="0"/>
              <a:t> or blue print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0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</a:t>
            </a:r>
            <a:r>
              <a:rPr lang="en-US" dirty="0" err="1" smtClean="0"/>
              <a:t>NgINX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8" y="1409700"/>
            <a:ext cx="6985644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Base on base image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Copy static files to correct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the image with:</a:t>
            </a:r>
          </a:p>
          <a:p>
            <a:pPr lvl="1"/>
            <a:r>
              <a:rPr lang="en-US" dirty="0" smtClean="0"/>
              <a:t>Docker build –t &lt;name&gt; .</a:t>
            </a:r>
          </a:p>
          <a:p>
            <a:pPr marL="265113" lvl="1" indent="0">
              <a:buNone/>
            </a:pPr>
            <a:endParaRPr lang="en-US" dirty="0" smtClean="0"/>
          </a:p>
          <a:p>
            <a:pPr marL="330200" indent="-342900"/>
            <a:endParaRPr lang="en-US" dirty="0"/>
          </a:p>
          <a:p>
            <a:pPr marL="330200" indent="-342900"/>
            <a:r>
              <a:rPr lang="en-US" dirty="0" smtClean="0"/>
              <a:t>Tips</a:t>
            </a:r>
          </a:p>
          <a:p>
            <a:pPr marL="608013" lvl="1" indent="-342900"/>
            <a:r>
              <a:rPr lang="en-US" dirty="0" err="1" smtClean="0"/>
              <a:t>Dockerfile</a:t>
            </a:r>
            <a:endParaRPr lang="en-US" dirty="0"/>
          </a:p>
          <a:p>
            <a:pPr marL="608013" lvl="1" indent="-342900"/>
            <a:r>
              <a:rPr lang="en-US" dirty="0" smtClean="0"/>
              <a:t>CLI must be in the same directory as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608013" lvl="1" indent="-342900"/>
            <a:r>
              <a:rPr lang="en-US" dirty="0" smtClean="0"/>
              <a:t>Do not use </a:t>
            </a:r>
            <a:r>
              <a:rPr lang="en-US" dirty="0" err="1" smtClean="0"/>
              <a:t>netdrive</a:t>
            </a:r>
            <a:r>
              <a:rPr lang="en-US" dirty="0" smtClean="0"/>
              <a:t> or on W10</a:t>
            </a:r>
          </a:p>
          <a:p>
            <a:pPr marL="608013" lvl="1" indent="-342900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4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our Work </a:t>
            </a:r>
            <a:r>
              <a:rPr lang="en-US" dirty="0" smtClean="0"/>
              <a:t>FLOW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 the laptop?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website</a:t>
            </a:r>
          </a:p>
          <a:p>
            <a:pPr marL="265113" lvl="1" indent="0">
              <a:buNone/>
            </a:pPr>
            <a:endParaRPr lang="en-US" dirty="0"/>
          </a:p>
          <a:p>
            <a:r>
              <a:rPr lang="en-US" dirty="0" smtClean="0"/>
              <a:t>Build</a:t>
            </a:r>
            <a:endParaRPr lang="en-US" dirty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the image</a:t>
            </a:r>
          </a:p>
          <a:p>
            <a:pPr marL="265113" lvl="1" indent="0">
              <a:buNone/>
            </a:pPr>
            <a:endParaRPr lang="en-US" dirty="0"/>
          </a:p>
          <a:p>
            <a:r>
              <a:rPr lang="en-US" dirty="0"/>
              <a:t>Ship </a:t>
            </a:r>
            <a:r>
              <a:rPr lang="en-US" dirty="0" smtClean="0"/>
              <a:t>–Flow</a:t>
            </a:r>
            <a:endParaRPr lang="en-US" dirty="0"/>
          </a:p>
          <a:p>
            <a:pPr lvl="1"/>
            <a:r>
              <a:rPr lang="en-US" dirty="0" smtClean="0"/>
              <a:t>Push </a:t>
            </a:r>
            <a:r>
              <a:rPr lang="en-US" dirty="0"/>
              <a:t>to Docker Hub / Docker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Pull from </a:t>
            </a:r>
            <a:r>
              <a:rPr lang="en-US" dirty="0"/>
              <a:t>Docker Hub / Docker </a:t>
            </a:r>
            <a:r>
              <a:rPr lang="en-US" dirty="0" smtClean="0"/>
              <a:t>Store</a:t>
            </a:r>
            <a:endParaRPr lang="en-US" dirty="0"/>
          </a:p>
          <a:p>
            <a:pPr marL="265113" lvl="1" indent="0">
              <a:buNone/>
            </a:pPr>
            <a:endParaRPr lang="en-US" dirty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Run on Azure host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1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69" y="1418350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1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5" y="1420622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8" y="4545963"/>
            <a:ext cx="7713274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1" y="4732772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2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4" y="2035794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4" y="2551408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4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0" y="1999096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1" y="2276478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0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1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image </a:t>
            </a:r>
            <a:r>
              <a:rPr lang="en-US" sz="1600" dirty="0" err="1" smtClean="0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1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1" y="3891467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3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1" y="3086254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0" y="2999932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-119862" y="4649243"/>
            <a:ext cx="1376484" cy="1090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User </a:t>
            </a:r>
            <a:r>
              <a:rPr lang="en-US" dirty="0" err="1" smtClean="0"/>
              <a:t>storIES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PO I want a </a:t>
            </a:r>
            <a:r>
              <a:rPr lang="en-US" dirty="0"/>
              <a:t>s</a:t>
            </a:r>
            <a:r>
              <a:rPr lang="en-US" dirty="0" smtClean="0"/>
              <a:t>tatic website which I can deploy the static website as container and an easy process to change it</a:t>
            </a:r>
          </a:p>
          <a:p>
            <a:r>
              <a:rPr lang="en-US" dirty="0" smtClean="0"/>
              <a:t>As DEV I want to build the website only once and be sure that it is the same software</a:t>
            </a:r>
          </a:p>
          <a:p>
            <a:r>
              <a:rPr lang="en-US" dirty="0" smtClean="0"/>
              <a:t>As OPS I want the same software (in a container) in each environment</a:t>
            </a:r>
          </a:p>
          <a:p>
            <a:r>
              <a:rPr lang="en-US" dirty="0" smtClean="0"/>
              <a:t>As Bus I want a short time to market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IMMUTable</a:t>
            </a:r>
            <a:r>
              <a:rPr lang="en-US" dirty="0" smtClean="0"/>
              <a:t> container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an alpine container</a:t>
            </a:r>
          </a:p>
          <a:p>
            <a:r>
              <a:rPr lang="en-US" dirty="0" smtClean="0"/>
              <a:t>Add a file Centric in home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echo “</a:t>
            </a:r>
            <a:r>
              <a:rPr lang="en-US" dirty="0" err="1" smtClean="0"/>
              <a:t>deze</a:t>
            </a:r>
            <a:r>
              <a:rPr lang="en-US" dirty="0" smtClean="0"/>
              <a:t> file </a:t>
            </a:r>
            <a:r>
              <a:rPr lang="en-US" dirty="0" err="1" smtClean="0"/>
              <a:t>heet</a:t>
            </a:r>
            <a:r>
              <a:rPr lang="en-US" dirty="0" smtClean="0"/>
              <a:t> centric” &gt;&gt; centric</a:t>
            </a:r>
            <a:endParaRPr lang="en-US" dirty="0" smtClean="0"/>
          </a:p>
          <a:p>
            <a:r>
              <a:rPr lang="en-US" dirty="0" smtClean="0"/>
              <a:t>Stop the container with exit</a:t>
            </a:r>
          </a:p>
          <a:p>
            <a:endParaRPr lang="en-US" dirty="0"/>
          </a:p>
          <a:p>
            <a:r>
              <a:rPr lang="en-US" dirty="0" smtClean="0"/>
              <a:t>Case 1: start new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–it alpine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Result: no file Centric</a:t>
            </a:r>
          </a:p>
          <a:p>
            <a:pPr lvl="1"/>
            <a:endParaRPr lang="en-US" dirty="0"/>
          </a:p>
          <a:p>
            <a:r>
              <a:rPr lang="en-US" dirty="0" smtClean="0"/>
              <a:t>Case 2: start old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 –a (find the container-id)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start &lt;id&gt;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smtClean="0"/>
              <a:t>&lt;id&gt;</a:t>
            </a:r>
          </a:p>
          <a:p>
            <a:pPr lvl="1"/>
            <a:r>
              <a:rPr lang="en-US" dirty="0" smtClean="0"/>
              <a:t>Result: Centric file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446661" y="2033516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5210" y="2033512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000" y="2595351"/>
            <a:ext cx="50269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285" y="2581703"/>
            <a:ext cx="306847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624" y="4876805"/>
            <a:ext cx="50269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909" y="4863157"/>
            <a:ext cx="306847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Wrap-up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272" y="3102592"/>
            <a:ext cx="50269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7557" y="3088944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544" y="3568893"/>
            <a:ext cx="50269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2029" y="3555245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520" y="4376388"/>
            <a:ext cx="50269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3909" y="4362740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r>
              <a:rPr lang="en-US" smtClean="0">
                <a:solidFill>
                  <a:schemeClr val="tx1"/>
                </a:solidFill>
              </a:rPr>
              <a:t> example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1383" y="2035788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89932" y="2035784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0007" y="2583975"/>
            <a:ext cx="306847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Recap day1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8631" y="4865429"/>
            <a:ext cx="3068474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Wrap-up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2279" y="3091216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751" y="3557517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8631" y="4365012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 </a:t>
            </a:r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example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Wave 30"/>
          <p:cNvSpPr/>
          <p:nvPr/>
        </p:nvSpPr>
        <p:spPr>
          <a:xfrm>
            <a:off x="1446661" y="1487606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Day 1</a:t>
            </a:r>
            <a:endParaRPr lang="nl-NL" dirty="0"/>
          </a:p>
        </p:txBody>
      </p:sp>
      <p:sp>
        <p:nvSpPr>
          <p:cNvPr id="32" name="Wave 31"/>
          <p:cNvSpPr/>
          <p:nvPr/>
        </p:nvSpPr>
        <p:spPr>
          <a:xfrm>
            <a:off x="5434089" y="1517174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5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YOUR Laptop</a:t>
            </a: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3B8D-7E41-4D44-B427-80CD46BD1DA8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55" y="1170929"/>
            <a:ext cx="6496335" cy="46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Docker </a:t>
            </a:r>
            <a:r>
              <a:rPr lang="nl-NL" dirty="0" err="1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installeren</a:t>
            </a:r>
            <a:endParaRPr lang="nl-NL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CLI interface</a:t>
            </a:r>
          </a:p>
          <a:p>
            <a:r>
              <a:rPr lang="nl-NL" dirty="0" smtClean="0"/>
              <a:t>“</a:t>
            </a:r>
            <a:r>
              <a:rPr lang="nl-NL" dirty="0" err="1" smtClean="0"/>
              <a:t>hello</a:t>
            </a:r>
            <a:r>
              <a:rPr lang="nl-NL" dirty="0" smtClean="0"/>
              <a:t> </a:t>
            </a:r>
            <a:r>
              <a:rPr lang="nl-NL" dirty="0" err="1" smtClean="0"/>
              <a:t>world</a:t>
            </a:r>
            <a:r>
              <a:rPr lang="nl-NL" dirty="0" smtClean="0"/>
              <a:t>”</a:t>
            </a:r>
          </a:p>
          <a:p>
            <a:r>
              <a:rPr lang="nl-NL" dirty="0"/>
              <a:t>.net </a:t>
            </a:r>
            <a:r>
              <a:rPr lang="nl-NL" dirty="0" smtClean="0"/>
              <a:t>site</a:t>
            </a:r>
          </a:p>
          <a:p>
            <a:r>
              <a:rPr lang="nl-NL" dirty="0" smtClean="0"/>
              <a:t>Webserver + test</a:t>
            </a:r>
          </a:p>
          <a:p>
            <a:r>
              <a:rPr lang="nl-NL" dirty="0" smtClean="0"/>
              <a:t>Jenkins</a:t>
            </a:r>
          </a:p>
          <a:p>
            <a:r>
              <a:rPr lang="nl-NL" dirty="0" smtClean="0"/>
              <a:t>Benchmark security test</a:t>
            </a:r>
          </a:p>
          <a:p>
            <a:r>
              <a:rPr lang="nl-NL" dirty="0" smtClean="0"/>
              <a:t>Docker UI / </a:t>
            </a:r>
            <a:r>
              <a:rPr lang="nl-NL" dirty="0" err="1" smtClean="0"/>
              <a:t>Kitematic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3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Samenvattend: DOCKER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DEV “bepaalt” de stack</a:t>
            </a:r>
          </a:p>
          <a:p>
            <a:r>
              <a:rPr lang="nl-NL" dirty="0" smtClean="0"/>
              <a:t>Dezelfde Container (running image) op iedere omgeving</a:t>
            </a:r>
          </a:p>
          <a:p>
            <a:r>
              <a:rPr lang="nl-NL" dirty="0" smtClean="0"/>
              <a:t>1 </a:t>
            </a:r>
            <a:r>
              <a:rPr lang="nl-NL" dirty="0" err="1" smtClean="0"/>
              <a:t>Registry</a:t>
            </a:r>
            <a:r>
              <a:rPr lang="nl-NL" dirty="0" smtClean="0"/>
              <a:t> voor images</a:t>
            </a:r>
          </a:p>
          <a:p>
            <a:r>
              <a:rPr lang="nl-NL" dirty="0" smtClean="0"/>
              <a:t>image = interface (tussen DEV en OPS)</a:t>
            </a:r>
          </a:p>
          <a:p>
            <a:r>
              <a:rPr lang="nl-NL" dirty="0" smtClean="0"/>
              <a:t>API (Application Program Interface)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8E04-8DCE-494D-9D8F-926EFFCC9B4E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3409359"/>
            <a:ext cx="5045075" cy="302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8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</a:t>
            </a:r>
            <a:br>
              <a:rPr lang="nl-NL" dirty="0" smtClean="0"/>
            </a:br>
            <a:r>
              <a:rPr lang="nl-NL" dirty="0" smtClean="0"/>
              <a:t>.net site in Docker container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81276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CD </a:t>
            </a:r>
            <a:r>
              <a:rPr lang="nl-NL" dirty="0" err="1" smtClean="0"/>
              <a:t>PIPeLINE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1F48-AF43-41D9-8EEA-CCBD9B5608A1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501775"/>
            <a:ext cx="8885237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3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err="1" smtClean="0"/>
              <a:t>build</a:t>
            </a:r>
            <a:r>
              <a:rPr lang="nl-NL" dirty="0" smtClean="0"/>
              <a:t> test container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81276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04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RUN </a:t>
            </a:r>
            <a:r>
              <a:rPr lang="nl-NL" dirty="0" err="1" smtClean="0"/>
              <a:t>TeSTCONTAINER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81276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5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 </a:t>
            </a:r>
            <a:r>
              <a:rPr lang="en-US" dirty="0" smtClean="0"/>
              <a:t>A </a:t>
            </a:r>
            <a:r>
              <a:rPr lang="en-US" dirty="0" smtClean="0"/>
              <a:t>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0"/>
            <a:ext cx="5178720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4" y="4934645"/>
            <a:ext cx="310283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Jenkins in Docker container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81276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Testscript in GIT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81276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 in Docker container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481276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“Concepts”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900" dirty="0" smtClean="0"/>
              <a:t>Build once – run anywhere</a:t>
            </a:r>
          </a:p>
          <a:p>
            <a:endParaRPr lang="en-US" sz="2900" dirty="0"/>
          </a:p>
          <a:p>
            <a:r>
              <a:rPr lang="en-US" sz="2900" dirty="0"/>
              <a:t>Container in </a:t>
            </a:r>
            <a:r>
              <a:rPr lang="en-US" sz="2900" dirty="0" smtClean="0"/>
              <a:t>“production”</a:t>
            </a:r>
            <a:endParaRPr lang="en-US" sz="2900" dirty="0"/>
          </a:p>
          <a:p>
            <a:pPr lvl="1"/>
            <a:r>
              <a:rPr lang="en-US" sz="2900" dirty="0"/>
              <a:t>Everything what is needed and nothing more</a:t>
            </a:r>
          </a:p>
          <a:p>
            <a:pPr lvl="1"/>
            <a:r>
              <a:rPr lang="en-US" sz="2900" dirty="0"/>
              <a:t>1 process – 1 </a:t>
            </a:r>
            <a:r>
              <a:rPr lang="en-US" sz="2900" dirty="0" smtClean="0"/>
              <a:t>task</a:t>
            </a:r>
          </a:p>
          <a:p>
            <a:pPr lvl="1"/>
            <a:r>
              <a:rPr lang="en-US" sz="2700" dirty="0" smtClean="0"/>
              <a:t>Immutable</a:t>
            </a:r>
          </a:p>
          <a:p>
            <a:endParaRPr lang="en-US" sz="2900" dirty="0"/>
          </a:p>
          <a:p>
            <a:r>
              <a:rPr lang="en-US" sz="2900" dirty="0" smtClean="0"/>
              <a:t>Build – Ship - Run</a:t>
            </a:r>
          </a:p>
          <a:p>
            <a:pPr marL="265113" lvl="1" indent="0">
              <a:buNone/>
            </a:pPr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/>
              <a:t>Works on my </a:t>
            </a:r>
            <a:r>
              <a:rPr lang="en-US" sz="2900" dirty="0" smtClean="0"/>
              <a:t>machine</a:t>
            </a:r>
          </a:p>
          <a:p>
            <a:endParaRPr lang="en-US" sz="2900" dirty="0"/>
          </a:p>
          <a:p>
            <a:r>
              <a:rPr lang="en-US" sz="2900" dirty="0" smtClean="0"/>
              <a:t>DEVOPS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Continuous Integration / Continuous Delivery</a:t>
            </a: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6A15-9856-4B7B-8B9A-D52F64E6A5ED}" type="datetime4">
              <a:rPr lang="en-US" smtClean="0"/>
              <a:t>September 13,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Microsoft Office PowerPoint</Application>
  <PresentationFormat>On-screen Show (4:3)</PresentationFormat>
  <Paragraphs>969</Paragraphs>
  <Slides>82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Wingdings</vt:lpstr>
      <vt:lpstr>Kantoorthema</vt:lpstr>
      <vt:lpstr>Docker 101    </vt:lpstr>
      <vt:lpstr>Docker 101</vt:lpstr>
      <vt:lpstr>DISCLAIMER</vt:lpstr>
      <vt:lpstr>CoNTENT Docker 101</vt:lpstr>
      <vt:lpstr>OUR DOCKER FOUND on INTERNET</vt:lpstr>
      <vt:lpstr>WHY Docker?</vt:lpstr>
      <vt:lpstr>Some User storIES</vt:lpstr>
      <vt:lpstr>APP in A Container</vt:lpstr>
      <vt:lpstr>Docker “Concepts”</vt:lpstr>
      <vt:lpstr>WHat is?</vt:lpstr>
      <vt:lpstr>Build – SHIP - RUN</vt:lpstr>
      <vt:lpstr>DOCKER ARCHITECTURE HigH LEVEL</vt:lpstr>
      <vt:lpstr>DOCKER ARCHITECTURE HigH LEVEL</vt:lpstr>
      <vt:lpstr>TOPIC: VM versus Container</vt:lpstr>
      <vt:lpstr>Topic: DOCKER versionS</vt:lpstr>
      <vt:lpstr>Example: OUR Container WORKFLOW</vt:lpstr>
      <vt:lpstr>Example: HTML</vt:lpstr>
      <vt:lpstr>Example DockerFILE</vt:lpstr>
      <vt:lpstr>Example: BUILD</vt:lpstr>
      <vt:lpstr>Example DOCKER RUN</vt:lpstr>
      <vt:lpstr>EXAMPLE PUSH</vt:lpstr>
      <vt:lpstr>Example PULL FROM AZURE HOST</vt:lpstr>
      <vt:lpstr>OUR WAY of WORKING</vt:lpstr>
      <vt:lpstr>LAPTOP, internet, CLOUD </vt:lpstr>
      <vt:lpstr>Needed on Laptop</vt:lpstr>
      <vt:lpstr>InstaLL</vt:lpstr>
      <vt:lpstr>INSTALL DockerFORWINDOWS</vt:lpstr>
      <vt:lpstr>Docker downloaden</vt:lpstr>
      <vt:lpstr>Docker Command LINE INTERFACE</vt:lpstr>
      <vt:lpstr>Command LINE INTERFACE</vt:lpstr>
      <vt:lpstr>WHICH VERSION</vt:lpstr>
      <vt:lpstr>Check Docker: PULL AND RUN</vt:lpstr>
      <vt:lpstr>EXPLAIN docker container RUN</vt:lpstr>
      <vt:lpstr>WhiCH cONTAINERS ARE Runnning?</vt:lpstr>
      <vt:lpstr>EXAMPLE – EASE of Docker Ready to RUN - container  </vt:lpstr>
      <vt:lpstr>EXAMPLE – EASE of Docker Ready to RUN - container </vt:lpstr>
      <vt:lpstr>LINUX ALPINE </vt:lpstr>
      <vt:lpstr>Alpine REPRO</vt:lpstr>
      <vt:lpstr>Alpine - DEMO</vt:lpstr>
      <vt:lpstr>EXAmPLE – ease of DOCKER PORTAINER</vt:lpstr>
      <vt:lpstr>EXAMPLE – EASE of Docker PoRTainer</vt:lpstr>
      <vt:lpstr>ExPLain</vt:lpstr>
      <vt:lpstr>PowerPoint Presentation</vt:lpstr>
      <vt:lpstr>STATICWS</vt:lpstr>
      <vt:lpstr>EXPLAIN DOCKER CONTAINER RUN</vt:lpstr>
      <vt:lpstr>Multiple containers from 1 image</vt:lpstr>
      <vt:lpstr>EXPlain PuBLISH</vt:lpstr>
      <vt:lpstr>Explain DOCKER LS</vt:lpstr>
      <vt:lpstr>EXPLAIN  - P, Docker will assign port</vt:lpstr>
      <vt:lpstr>EXPLAIN -d -detached</vt:lpstr>
      <vt:lpstr>DOCKER CONTAiNERS COMMAND</vt:lpstr>
      <vt:lpstr>DOCKER EXEC</vt:lpstr>
      <vt:lpstr>DOCKER LOGS</vt:lpstr>
      <vt:lpstr>Remove DOCKER CONTAINER</vt:lpstr>
      <vt:lpstr>DEMO: RuN on AZURE</vt:lpstr>
      <vt:lpstr>Docker Command LINE INTERFACE</vt:lpstr>
      <vt:lpstr>Docker REGISTRY </vt:lpstr>
      <vt:lpstr>DOCKER PUSH</vt:lpstr>
      <vt:lpstr>DOCKER IMAGE PULL</vt:lpstr>
      <vt:lpstr>Docker Command LINE INTERFACE</vt:lpstr>
      <vt:lpstr>WHAT is IMAGE?</vt:lpstr>
      <vt:lpstr>EXAMPLE DOCKER BUILD - DOCKERIZE</vt:lpstr>
      <vt:lpstr>TOPIC: DOCKER BUILD</vt:lpstr>
      <vt:lpstr>TopIC: Version</vt:lpstr>
      <vt:lpstr>DoCKER FILE FOR StaticWS</vt:lpstr>
      <vt:lpstr>Search for NgINX</vt:lpstr>
      <vt:lpstr>DOCKER BUILD</vt:lpstr>
      <vt:lpstr>Summary our Work FLOW </vt:lpstr>
      <vt:lpstr>Docker Command LINE INTERFACE</vt:lpstr>
      <vt:lpstr>IMMUTable container EXAMPLE</vt:lpstr>
      <vt:lpstr>Old</vt:lpstr>
      <vt:lpstr>Course overview</vt:lpstr>
      <vt:lpstr>On YOUR Laptop</vt:lpstr>
      <vt:lpstr>Docker DeMO</vt:lpstr>
      <vt:lpstr>Samenvattend: DOCKER MODEL</vt:lpstr>
      <vt:lpstr>Voorbeeld:  .net site in Docker container</vt:lpstr>
      <vt:lpstr>CD PIPeLINE</vt:lpstr>
      <vt:lpstr>VOORBEELD: build test container</vt:lpstr>
      <vt:lpstr>VOORBEELD: RUN TeSTCONTAINER</vt:lpstr>
      <vt:lpstr>Voorbeeld: Jenkins in Docker container</vt:lpstr>
      <vt:lpstr>VOORBEELD: Testscript in GIT</vt:lpstr>
      <vt:lpstr>Voorbeeld: Test in Docker container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394</cp:revision>
  <dcterms:created xsi:type="dcterms:W3CDTF">2013-07-23T12:22:34Z</dcterms:created>
  <dcterms:modified xsi:type="dcterms:W3CDTF">2017-09-13T15:03:31Z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