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9" r:id="rId6"/>
    <p:sldId id="278" r:id="rId7"/>
    <p:sldId id="267" r:id="rId8"/>
    <p:sldId id="268" r:id="rId9"/>
    <p:sldId id="269" r:id="rId10"/>
    <p:sldId id="280" r:id="rId11"/>
    <p:sldId id="279" r:id="rId12"/>
    <p:sldId id="277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3CDA4-3D54-635F-7210-E07CFA19F726}" v="7" dt="2019-08-02T14:05:46.826"/>
    <p1510:client id="{5CAE147A-BEF1-EEC4-BD5F-D7CD8F7D2BBF}" v="1" dt="2019-08-02T14:07:08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625" autoAdjust="0"/>
  </p:normalViewPr>
  <p:slideViewPr>
    <p:cSldViewPr snapToGrid="0">
      <p:cViewPr varScale="1">
        <p:scale>
          <a:sx n="58" d="100"/>
          <a:sy n="58" d="100"/>
        </p:scale>
        <p:origin x="2170" y="48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9/12/2019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Monoliet</a:t>
            </a:r>
            <a:r>
              <a:rPr lang="en-US" dirty="0"/>
              <a:t> vs. microservices</a:t>
            </a:r>
          </a:p>
          <a:p>
            <a:r>
              <a:rPr lang="en-US" dirty="0" err="1"/>
              <a:t>Losse</a:t>
            </a:r>
            <a:r>
              <a:rPr lang="en-US" dirty="0"/>
              <a:t> </a:t>
            </a:r>
            <a:r>
              <a:rPr lang="en-US" dirty="0" err="1"/>
              <a:t>applicatiefuncties</a:t>
            </a:r>
            <a:r>
              <a:rPr lang="en-US" dirty="0"/>
              <a:t>, </a:t>
            </a:r>
            <a:r>
              <a:rPr lang="en-US" dirty="0" err="1"/>
              <a:t>kies</a:t>
            </a:r>
            <a:r>
              <a:rPr lang="en-US" dirty="0"/>
              <a:t> de </a:t>
            </a:r>
            <a:r>
              <a:rPr lang="en-US" dirty="0" err="1"/>
              <a:t>omvang</a:t>
            </a:r>
            <a:r>
              <a:rPr lang="en-US" baseline="0" dirty="0"/>
              <a:t> </a:t>
            </a:r>
            <a:r>
              <a:rPr lang="en-US" baseline="0" dirty="0" err="1"/>
              <a:t>verstandig</a:t>
            </a:r>
            <a:r>
              <a:rPr lang="en-US" baseline="0" dirty="0"/>
              <a:t>!</a:t>
            </a:r>
            <a:endParaRPr lang="en-US" dirty="0"/>
          </a:p>
          <a:p>
            <a:r>
              <a:rPr lang="en-US" dirty="0" err="1"/>
              <a:t>Temporeel</a:t>
            </a:r>
            <a:r>
              <a:rPr lang="en-US" baseline="0" dirty="0"/>
              <a:t> </a:t>
            </a:r>
            <a:r>
              <a:rPr lang="en-US" baseline="0" dirty="0" err="1"/>
              <a:t>onafhankelijk</a:t>
            </a:r>
            <a:r>
              <a:rPr lang="en-US" baseline="0" dirty="0"/>
              <a:t> van </a:t>
            </a:r>
            <a:r>
              <a:rPr lang="en-US" baseline="0" dirty="0" err="1"/>
              <a:t>elkaar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Idealiter</a:t>
            </a:r>
            <a:r>
              <a:rPr lang="en-US" baseline="0" dirty="0"/>
              <a:t> </a:t>
            </a:r>
            <a:r>
              <a:rPr lang="en-US" baseline="0" dirty="0" err="1"/>
              <a:t>elke</a:t>
            </a:r>
            <a:r>
              <a:rPr lang="en-US" baseline="0" dirty="0"/>
              <a:t> service </a:t>
            </a:r>
            <a:r>
              <a:rPr lang="en-US" baseline="0" dirty="0" err="1"/>
              <a:t>een</a:t>
            </a:r>
            <a:r>
              <a:rPr lang="en-US" baseline="0" dirty="0"/>
              <a:t> eigen database</a:t>
            </a:r>
          </a:p>
          <a:p>
            <a:r>
              <a:rPr lang="en-US" baseline="0" dirty="0"/>
              <a:t>Inter-service </a:t>
            </a:r>
            <a:r>
              <a:rPr lang="en-US" baseline="0" dirty="0" err="1"/>
              <a:t>communicatie</a:t>
            </a:r>
            <a:r>
              <a:rPr lang="en-US" baseline="0" dirty="0"/>
              <a:t> </a:t>
            </a:r>
            <a:r>
              <a:rPr lang="en-US" baseline="0" dirty="0" err="1"/>
              <a:t>obv</a:t>
            </a:r>
            <a:r>
              <a:rPr lang="en-US" baseline="0" dirty="0"/>
              <a:t> REST of MQ</a:t>
            </a:r>
          </a:p>
          <a:p>
            <a:endParaRPr lang="en-US" baseline="0" dirty="0"/>
          </a:p>
          <a:p>
            <a:r>
              <a:rPr lang="en-US" baseline="0" dirty="0"/>
              <a:t>Client-</a:t>
            </a:r>
            <a:r>
              <a:rPr lang="en-US" baseline="0" dirty="0" err="1"/>
              <a:t>applicatie</a:t>
            </a:r>
            <a:r>
              <a:rPr lang="en-US" baseline="0" dirty="0"/>
              <a:t> </a:t>
            </a:r>
            <a:r>
              <a:rPr lang="en-US" baseline="0" dirty="0" err="1"/>
              <a:t>kan</a:t>
            </a:r>
            <a:r>
              <a:rPr lang="en-US" baseline="0" dirty="0"/>
              <a:t> in 2 </a:t>
            </a:r>
            <a:r>
              <a:rPr lang="en-US" baseline="0" dirty="0" err="1"/>
              <a:t>delen</a:t>
            </a:r>
            <a:r>
              <a:rPr lang="en-US" baseline="0" dirty="0"/>
              <a:t> (web-client-app </a:t>
            </a:r>
            <a:r>
              <a:rPr lang="en-US" baseline="0" dirty="0" err="1"/>
              <a:t>en</a:t>
            </a:r>
            <a:r>
              <a:rPr lang="en-US" baseline="0" dirty="0"/>
              <a:t> REST-gateway)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opgesplitst</a:t>
            </a:r>
            <a:endParaRPr lang="en-US" baseline="0" dirty="0"/>
          </a:p>
          <a:p>
            <a:endParaRPr lang="nl-NL" dirty="0"/>
          </a:p>
          <a:p>
            <a:r>
              <a:rPr lang="nl-NL" b="1" dirty="0"/>
              <a:t>Op Enterprise-niveau: nog maar 1 implementatie van een </a:t>
            </a:r>
            <a:r>
              <a:rPr lang="nl-NL" b="1"/>
              <a:t>business functie!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897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Elke service is een black box voor een andere service. Hoe de API te ontsluiten? </a:t>
            </a:r>
            <a:r>
              <a:rPr lang="en-US" b="1" baseline="0" err="1"/>
              <a:t>Versiebeheer</a:t>
            </a:r>
            <a:r>
              <a:rPr lang="en-US" b="1" baseline="0"/>
              <a:t> (breaking changes), Service-discovery</a:t>
            </a:r>
            <a:endParaRPr lang="en-US" baseline="0"/>
          </a:p>
          <a:p>
            <a:endParaRPr lang="en-US" baseline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Kies de omvang van de service praktisch</a:t>
            </a:r>
            <a:endParaRPr lang="nl-NL"/>
          </a:p>
          <a:p>
            <a:r>
              <a:rPr lang="en-US" baseline="0"/>
              <a:t>“Gegevens die samen wijzigen moet je bij elkaar houden” (Sander Hoogendoorn)</a:t>
            </a:r>
          </a:p>
          <a:p>
            <a:r>
              <a:rPr lang="en-US" baseline="0"/>
              <a:t>De architectenrol wordt belangrijker </a:t>
            </a:r>
            <a:r>
              <a:rPr lang="en-US" baseline="0">
                <a:sym typeface="Wingdings" panose="05000000000000000000" pitchFamily="2" charset="2"/>
              </a:rPr>
              <a:t> </a:t>
            </a:r>
            <a:r>
              <a:rPr lang="en-US" baseline="0" err="1">
                <a:sym typeface="Wingdings" panose="05000000000000000000" pitchFamily="2" charset="2"/>
              </a:rPr>
              <a:t>helikopterview</a:t>
            </a:r>
            <a:endParaRPr lang="en-US" baseline="0">
              <a:sym typeface="Wingdings" panose="05000000000000000000" pitchFamily="2" charset="2"/>
            </a:endParaRPr>
          </a:p>
          <a:p>
            <a:r>
              <a:rPr lang="en-US" baseline="0" err="1">
                <a:sym typeface="Wingdings" panose="05000000000000000000" pitchFamily="2" charset="2"/>
              </a:rPr>
              <a:t>Ontwerp</a:t>
            </a:r>
            <a:r>
              <a:rPr lang="en-US" baseline="0">
                <a:sym typeface="Wingdings" panose="05000000000000000000" pitchFamily="2" charset="2"/>
              </a:rPr>
              <a:t> </a:t>
            </a:r>
            <a:r>
              <a:rPr lang="en-US" baseline="0" err="1">
                <a:sym typeface="Wingdings" panose="05000000000000000000" pitchFamily="2" charset="2"/>
              </a:rPr>
              <a:t>een</a:t>
            </a:r>
            <a:r>
              <a:rPr lang="en-US" baseline="0">
                <a:sym typeface="Wingdings" panose="05000000000000000000" pitchFamily="2" charset="2"/>
              </a:rPr>
              <a:t> (micro)service zo </a:t>
            </a:r>
            <a:r>
              <a:rPr lang="en-US" baseline="0" err="1">
                <a:sym typeface="Wingdings" panose="05000000000000000000" pitchFamily="2" charset="2"/>
              </a:rPr>
              <a:t>generiek</a:t>
            </a:r>
            <a:r>
              <a:rPr lang="en-US" baseline="0">
                <a:sym typeface="Wingdings" panose="05000000000000000000" pitchFamily="2" charset="2"/>
              </a:rPr>
              <a:t> </a:t>
            </a:r>
            <a:r>
              <a:rPr lang="en-US" baseline="0" err="1">
                <a:sym typeface="Wingdings" panose="05000000000000000000" pitchFamily="2" charset="2"/>
              </a:rPr>
              <a:t>mogelijk</a:t>
            </a:r>
            <a:endParaRPr lang="en-US" baseline="0">
              <a:sym typeface="Wingdings" panose="05000000000000000000" pitchFamily="2" charset="2"/>
            </a:endParaRPr>
          </a:p>
          <a:p>
            <a:endParaRPr lang="en-US" baseline="0">
              <a:sym typeface="Wingdings" panose="05000000000000000000" pitchFamily="2" charset="2"/>
            </a:endParaRPr>
          </a:p>
          <a:p>
            <a:r>
              <a:rPr lang="en-US"/>
              <a:t>Losse solutions, om onafhankelijkheid</a:t>
            </a:r>
            <a:r>
              <a:rPr lang="en-US" baseline="0"/>
              <a:t> van services (extra) te waarborgen. Pas op met eigen framework-libraries. (</a:t>
            </a:r>
            <a:r>
              <a:rPr lang="en-US" baseline="0" err="1"/>
              <a:t>risico</a:t>
            </a:r>
            <a:r>
              <a:rPr lang="en-US" baseline="0"/>
              <a:t> op </a:t>
            </a:r>
            <a:r>
              <a:rPr lang="en-US" baseline="0" err="1"/>
              <a:t>vervlechting</a:t>
            </a:r>
            <a:r>
              <a:rPr lang="en-US" baseline="0"/>
              <a:t>)</a:t>
            </a:r>
          </a:p>
          <a:p>
            <a:endParaRPr lang="en-US" baseline="0"/>
          </a:p>
          <a:p>
            <a:r>
              <a:rPr lang="en-US" baseline="0" err="1"/>
              <a:t>Gemakkelijker</a:t>
            </a:r>
            <a:r>
              <a:rPr lang="en-US" baseline="0"/>
              <a:t> </a:t>
            </a:r>
            <a:r>
              <a:rPr lang="en-US" baseline="0" err="1"/>
              <a:t>testen</a:t>
            </a:r>
            <a:r>
              <a:rPr lang="en-US" baseline="0"/>
              <a:t> </a:t>
            </a:r>
            <a:r>
              <a:rPr lang="en-US" baseline="0" err="1"/>
              <a:t>a.g.v</a:t>
            </a:r>
            <a:r>
              <a:rPr lang="en-US" baseline="0"/>
              <a:t>. </a:t>
            </a:r>
            <a:r>
              <a:rPr lang="en-US" baseline="0" err="1"/>
              <a:t>beperkte</a:t>
            </a:r>
            <a:r>
              <a:rPr lang="en-US" baseline="0"/>
              <a:t>/</a:t>
            </a:r>
            <a:r>
              <a:rPr lang="en-US" baseline="0" err="1"/>
              <a:t>ge</a:t>
            </a:r>
            <a:r>
              <a:rPr lang="nl-NL" baseline="0" err="1"/>
              <a:t>ïsoleerde</a:t>
            </a:r>
            <a:r>
              <a:rPr lang="nl-NL" baseline="0"/>
              <a:t> functionaliteit, dus overzichtelijker en geen cross-</a:t>
            </a:r>
            <a:r>
              <a:rPr lang="nl-NL" baseline="0" err="1"/>
              <a:t>functionality</a:t>
            </a:r>
            <a:r>
              <a:rPr lang="nl-NL" baseline="0"/>
              <a:t> tests (die complex zijn)</a:t>
            </a:r>
            <a:endParaRPr lang="en-US" baseline="0"/>
          </a:p>
          <a:p>
            <a:endParaRPr lang="en-US" baseline="0"/>
          </a:p>
          <a:p>
            <a:endParaRPr lang="en-US" baseline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945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Handmatig deployen van </a:t>
            </a:r>
            <a:r>
              <a:rPr lang="en-US" err="1"/>
              <a:t>tientallen</a:t>
            </a:r>
            <a:r>
              <a:rPr lang="en-US"/>
              <a:t>/</a:t>
            </a:r>
            <a:r>
              <a:rPr lang="en-US" err="1"/>
              <a:t>honderden</a:t>
            </a:r>
            <a:r>
              <a:rPr lang="en-US"/>
              <a:t>/</a:t>
            </a:r>
            <a:r>
              <a:rPr lang="en-US" err="1"/>
              <a:t>duizenden</a:t>
            </a:r>
            <a:r>
              <a:rPr lang="en-US" baseline="0"/>
              <a:t> </a:t>
            </a:r>
            <a:r>
              <a:rPr lang="en-US" baseline="0" err="1"/>
              <a:t>applicatie-instanties</a:t>
            </a:r>
            <a:r>
              <a:rPr lang="en-US" baseline="0"/>
              <a:t> is niet praktisch</a:t>
            </a:r>
          </a:p>
          <a:p>
            <a:endParaRPr lang="en-US" baseline="0"/>
          </a:p>
          <a:p>
            <a:r>
              <a:rPr lang="en-US" baseline="0"/>
              <a:t>TIP: Rolling updates </a:t>
            </a:r>
            <a:r>
              <a:rPr lang="en-US" baseline="0" err="1"/>
              <a:t>verhogen</a:t>
            </a:r>
            <a:r>
              <a:rPr lang="en-US" baseline="0"/>
              <a:t> de e2e-beschikbaarheid van de applicatie</a:t>
            </a:r>
          </a:p>
          <a:p>
            <a:endParaRPr lang="en-US" baseline="0"/>
          </a:p>
          <a:p>
            <a:r>
              <a:rPr lang="nl-NL"/>
              <a:t>Zorg ervoor dat een unieke deployment te herleiden is naar een </a:t>
            </a:r>
            <a:r>
              <a:rPr lang="nl-NL" err="1"/>
              <a:t>work</a:t>
            </a:r>
            <a:r>
              <a:rPr lang="nl-NL" baseline="0"/>
              <a:t> item/</a:t>
            </a:r>
            <a:r>
              <a:rPr lang="nl-NL" baseline="0" err="1"/>
              <a:t>checkin</a:t>
            </a:r>
            <a:r>
              <a:rPr lang="nl-NL" baseline="0"/>
              <a:t> (</a:t>
            </a:r>
            <a:r>
              <a:rPr lang="nl-NL" baseline="0" err="1"/>
              <a:t>commit</a:t>
            </a:r>
            <a:r>
              <a:rPr lang="nl-NL" baseline="0"/>
              <a:t>)/</a:t>
            </a:r>
            <a:r>
              <a:rPr lang="nl-NL" baseline="0" err="1"/>
              <a:t>build</a:t>
            </a:r>
            <a:r>
              <a:rPr lang="nl-NL" baseline="0"/>
              <a:t>-referentie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527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RPC mogelijk i.v.m. gebruik </a:t>
            </a:r>
            <a:r>
              <a:rPr lang="nl-NL" dirty="0" err="1"/>
              <a:t>EasyNetQ</a:t>
            </a:r>
            <a:endParaRPr lang="nl-NL" dirty="0"/>
          </a:p>
          <a:p>
            <a:r>
              <a:rPr lang="nl-NL" dirty="0"/>
              <a:t>Pub-Sub o.b.v. event type of topic</a:t>
            </a:r>
          </a:p>
          <a:p>
            <a:r>
              <a:rPr lang="nl-NL" dirty="0" err="1"/>
              <a:t>Command</a:t>
            </a:r>
            <a:r>
              <a:rPr lang="nl-NL" dirty="0"/>
              <a:t> in feite </a:t>
            </a:r>
            <a:r>
              <a:rPr lang="nl-NL" dirty="0" err="1"/>
              <a:t>fire-and-forget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4489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Gestippelde</a:t>
            </a:r>
            <a:r>
              <a:rPr lang="en-US" dirty="0"/>
              <a:t> </a:t>
            </a:r>
            <a:r>
              <a:rPr lang="en-US" dirty="0" err="1"/>
              <a:t>lijnen</a:t>
            </a:r>
            <a:r>
              <a:rPr lang="en-US" dirty="0"/>
              <a:t>: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containers</a:t>
            </a:r>
          </a:p>
          <a:p>
            <a:endParaRPr lang="en-US" dirty="0"/>
          </a:p>
          <a:p>
            <a:r>
              <a:rPr lang="en-US" dirty="0"/>
              <a:t>Message patterns: RPC / Pub-Sub / Command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794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Johannes Sim &amp; Renzo veldkamp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DDACD00C-4F40-4723-A300-BC5B78F4E435}" type="datetime4">
              <a:rPr lang="en-US" smtClean="0"/>
              <a:t>September 12, 2019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48A-C4C9-4C25-BC1C-9B03C8CD8123}" type="datetime4">
              <a:rPr lang="en-US" smtClean="0"/>
              <a:t>September 12,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6325-3DC2-4FA6-96DE-077BFE75D4C8}" type="datetime4">
              <a:rPr lang="en-US" smtClean="0"/>
              <a:t>September 12,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976B4B5B-3A36-437D-86BC-3FCB10CFBD97}" type="datetime4">
              <a:rPr lang="en-US" smtClean="0"/>
              <a:t>September 12,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/>
              <a:t>Johannes Sim &amp; Renzo </a:t>
            </a:r>
            <a:r>
              <a:rPr lang="nl-NL" err="1"/>
              <a:t>veldkamp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7921-0D16-4B9C-BE9E-E6966C8D3CA4}" type="datetime4">
              <a:rPr lang="en-US" smtClean="0"/>
              <a:t>September 12, 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A9EB-37FD-4162-A521-A921D2ED8A64}" type="datetime4">
              <a:rPr lang="en-US" smtClean="0"/>
              <a:t>September 12,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E0E9-4A3F-4F38-BF20-FE21108F0D66}" type="datetime4">
              <a:rPr lang="en-US" smtClean="0"/>
              <a:t>September 12,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95D4-7B2D-4FAC-996E-86CADE390D32}" type="datetime4">
              <a:rPr lang="en-US" smtClean="0"/>
              <a:t>September 12,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824D-56D6-4A7F-B8AC-DB24F70886F5}" type="datetime4">
              <a:rPr lang="en-US" smtClean="0"/>
              <a:t>September 12,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CD0A-51A3-43B5-9731-07F4D1EB7575}" type="datetime4">
              <a:rPr lang="en-US" smtClean="0"/>
              <a:t>September 12,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F9C4-5231-4055-BB4F-69AC0F7C2F5A}" type="datetime4">
              <a:rPr lang="en-US" smtClean="0"/>
              <a:t>September 12,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480B6FD-C9F2-43B7-AF62-A8423D7CA3E5}" type="datetime4">
              <a:rPr lang="en-US" smtClean="0"/>
              <a:t>September 12, 2019</a:t>
            </a:fld>
            <a:r>
              <a:rPr lang="en-US" dirty="0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Microservices</a:t>
            </a:r>
            <a:r>
              <a:rPr lang="en-US"/>
              <a:t> 102</a:t>
            </a:r>
            <a:endParaRPr lang="nl-NL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F338-90B5-4B52-894F-B2D61861B97A}" type="datetime4">
              <a:rPr lang="en-US" smtClean="0"/>
              <a:t>September 12, 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/>
              <a:t>Johannes Sim &amp;</a:t>
            </a:r>
          </a:p>
          <a:p>
            <a:r>
              <a:rPr lang="en-US"/>
              <a:t>Renzo </a:t>
            </a:r>
            <a:r>
              <a:rPr lang="en-US" err="1"/>
              <a:t>veldkamp</a:t>
            </a:r>
            <a:endParaRPr lang="nl-NL"/>
          </a:p>
        </p:txBody>
      </p:sp>
      <p:sp>
        <p:nvSpPr>
          <p:cNvPr id="7" name="Stroomdiagram: Voorbereiding 1"/>
          <p:cNvSpPr/>
          <p:nvPr/>
        </p:nvSpPr>
        <p:spPr>
          <a:xfrm>
            <a:off x="3879945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5"/>
          <p:cNvSpPr/>
          <p:nvPr/>
        </p:nvSpPr>
        <p:spPr>
          <a:xfrm>
            <a:off x="6554231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troomdiagram: Voorbereiding 6"/>
          <p:cNvSpPr/>
          <p:nvPr/>
        </p:nvSpPr>
        <p:spPr>
          <a:xfrm>
            <a:off x="5217088" y="2968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Stroomdiagram: Voorbereiding 7"/>
          <p:cNvSpPr/>
          <p:nvPr/>
        </p:nvSpPr>
        <p:spPr>
          <a:xfrm>
            <a:off x="6554231" y="347570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troomdiagram: Voorbereiding 8"/>
          <p:cNvSpPr/>
          <p:nvPr/>
        </p:nvSpPr>
        <p:spPr>
          <a:xfrm>
            <a:off x="5217088" y="1952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Stroomdiagram: Voorbereiding 9"/>
          <p:cNvSpPr/>
          <p:nvPr/>
        </p:nvSpPr>
        <p:spPr>
          <a:xfrm>
            <a:off x="3879945" y="346505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Stroomdiagram: Voorbereiding 11"/>
          <p:cNvSpPr/>
          <p:nvPr/>
        </p:nvSpPr>
        <p:spPr>
          <a:xfrm>
            <a:off x="5217088" y="3984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/>
              <a:t>topics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8486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err="1"/>
              <a:t>Recap</a:t>
            </a:r>
            <a:r>
              <a:rPr lang="nl-NL" dirty="0"/>
              <a:t> 101</a:t>
            </a:r>
          </a:p>
          <a:p>
            <a:pPr>
              <a:spcAft>
                <a:spcPts val="600"/>
              </a:spcAft>
            </a:pPr>
            <a:r>
              <a:rPr lang="en-US" dirty="0"/>
              <a:t>Consequences for:</a:t>
            </a:r>
          </a:p>
          <a:p>
            <a:pPr marL="541020" lvl="1">
              <a:spcAft>
                <a:spcPts val="600"/>
              </a:spcAft>
            </a:pPr>
            <a:r>
              <a:rPr lang="en-US" dirty="0"/>
              <a:t>build</a:t>
            </a:r>
          </a:p>
          <a:p>
            <a:pPr marL="541020" lvl="1">
              <a:spcAft>
                <a:spcPts val="600"/>
              </a:spcAft>
            </a:pPr>
            <a:r>
              <a:rPr lang="en-US" dirty="0"/>
              <a:t>deployment</a:t>
            </a:r>
          </a:p>
          <a:p>
            <a:pPr marL="541020" lvl="1">
              <a:spcAft>
                <a:spcPts val="600"/>
              </a:spcAft>
            </a:pPr>
            <a:r>
              <a:rPr lang="en-US" dirty="0"/>
              <a:t>maintenance</a:t>
            </a:r>
          </a:p>
          <a:p>
            <a:pPr marL="263207">
              <a:spcAft>
                <a:spcPts val="600"/>
              </a:spcAft>
            </a:pPr>
            <a:r>
              <a:rPr lang="en-US" dirty="0"/>
              <a:t>Messaging patterns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en-US" dirty="0">
                <a:latin typeface="Arial"/>
                <a:cs typeface="Arial"/>
              </a:rPr>
              <a:t>An example: the monkey cage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Questions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</a:t>
            </a:r>
            <a:r>
              <a:rPr lang="nl-NL" err="1">
                <a:solidFill>
                  <a:srgbClr val="009036"/>
                </a:solidFill>
              </a:rPr>
              <a:t>veldkamp</a:t>
            </a:r>
            <a:endParaRPr lang="nl-NL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65D0C6A2-D9E7-4FC4-835C-D2D238E809D2}" type="datetime4">
              <a:rPr lang="en-US" sz="900" cap="all" smtClean="0">
                <a:solidFill>
                  <a:srgbClr val="009036"/>
                </a:solidFill>
              </a:rPr>
              <a:t>September 12, 2019</a:t>
            </a:fld>
            <a:endParaRPr lang="nl-NL" sz="900" cap="all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22" y="1850495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troomdiagram: Proces 40"/>
          <p:cNvSpPr/>
          <p:nvPr/>
        </p:nvSpPr>
        <p:spPr>
          <a:xfrm>
            <a:off x="773927" y="2189480"/>
            <a:ext cx="1291908" cy="72473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/>
              <a:t>api</a:t>
            </a:r>
            <a:endParaRPr lang="nl-NL"/>
          </a:p>
        </p:txBody>
      </p:sp>
      <p:sp>
        <p:nvSpPr>
          <p:cNvPr id="46" name="Rechthoek 45"/>
          <p:cNvSpPr/>
          <p:nvPr/>
        </p:nvSpPr>
        <p:spPr>
          <a:xfrm>
            <a:off x="2741748" y="1630007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34" name="Stroomdiagram: Proces 33"/>
          <p:cNvSpPr/>
          <p:nvPr/>
        </p:nvSpPr>
        <p:spPr>
          <a:xfrm>
            <a:off x="4035742" y="2186673"/>
            <a:ext cx="1291908" cy="725703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err="1">
                <a:solidFill>
                  <a:schemeClr val="tx1"/>
                </a:solidFill>
              </a:rPr>
              <a:t>presentation</a:t>
            </a: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35" name="Rechthoek 34"/>
          <p:cNvSpPr/>
          <p:nvPr/>
        </p:nvSpPr>
        <p:spPr>
          <a:xfrm>
            <a:off x="4035742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36" name="Rechthoek 35"/>
          <p:cNvSpPr/>
          <p:nvPr/>
        </p:nvSpPr>
        <p:spPr>
          <a:xfrm>
            <a:off x="4035741" y="3674376"/>
            <a:ext cx="130683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39" name="Tekstvak 38"/>
          <p:cNvSpPr txBox="1"/>
          <p:nvPr/>
        </p:nvSpPr>
        <p:spPr>
          <a:xfrm>
            <a:off x="4162425" y="1709306"/>
            <a:ext cx="10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invoicing</a:t>
            </a:r>
            <a:endParaRPr lang="nl-NL"/>
          </a:p>
        </p:txBody>
      </p:sp>
      <p:sp>
        <p:nvSpPr>
          <p:cNvPr id="50" name="Rechthoek 49"/>
          <p:cNvSpPr/>
          <p:nvPr/>
        </p:nvSpPr>
        <p:spPr>
          <a:xfrm>
            <a:off x="3603782" y="4535515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51" name="Rechthoek 50"/>
          <p:cNvSpPr/>
          <p:nvPr/>
        </p:nvSpPr>
        <p:spPr>
          <a:xfrm>
            <a:off x="3603781" y="5297515"/>
            <a:ext cx="1289074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52" name="Tekstvak 51"/>
          <p:cNvSpPr txBox="1"/>
          <p:nvPr/>
        </p:nvSpPr>
        <p:spPr>
          <a:xfrm>
            <a:off x="4923790" y="568991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invoicing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467411"/>
          </a:xfrm>
        </p:spPr>
        <p:txBody>
          <a:bodyPr/>
          <a:lstStyle/>
          <a:p>
            <a:r>
              <a:rPr lang="en-US"/>
              <a:t>Recap 101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63F975E0-C1DE-4A63-95A5-8057C8819187}" type="datetime4">
              <a:rPr lang="en-US" sz="900" cap="all" smtClean="0">
                <a:solidFill>
                  <a:srgbClr val="009036"/>
                </a:solidFill>
              </a:rPr>
              <a:t>September 12, 2019</a:t>
            </a:fld>
            <a:endParaRPr lang="nl-NL" sz="900" cap="all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</a:p>
        </p:txBody>
      </p:sp>
      <p:sp>
        <p:nvSpPr>
          <p:cNvPr id="25" name="Stroomdiagram: Proces 24"/>
          <p:cNvSpPr/>
          <p:nvPr/>
        </p:nvSpPr>
        <p:spPr>
          <a:xfrm>
            <a:off x="5334815" y="2186673"/>
            <a:ext cx="1291908" cy="725703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err="1">
                <a:solidFill>
                  <a:schemeClr val="tx1"/>
                </a:solidFill>
              </a:rPr>
              <a:t>presentation</a:t>
            </a: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26" name="Rechthoek 25"/>
          <p:cNvSpPr/>
          <p:nvPr/>
        </p:nvSpPr>
        <p:spPr>
          <a:xfrm>
            <a:off x="5334815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27" name="Rechthoek 26"/>
          <p:cNvSpPr/>
          <p:nvPr/>
        </p:nvSpPr>
        <p:spPr>
          <a:xfrm>
            <a:off x="5339736" y="3674376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28" name="Stroomdiagram: Proces 27"/>
          <p:cNvSpPr/>
          <p:nvPr/>
        </p:nvSpPr>
        <p:spPr>
          <a:xfrm>
            <a:off x="2740342" y="2186673"/>
            <a:ext cx="1291908" cy="727978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err="1">
                <a:solidFill>
                  <a:schemeClr val="tx1"/>
                </a:solidFill>
              </a:rPr>
              <a:t>presentation</a:t>
            </a: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29" name="Rechthoek 28"/>
          <p:cNvSpPr/>
          <p:nvPr/>
        </p:nvSpPr>
        <p:spPr>
          <a:xfrm>
            <a:off x="2740342" y="291338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30" name="Rechthoek 29"/>
          <p:cNvSpPr/>
          <p:nvPr/>
        </p:nvSpPr>
        <p:spPr>
          <a:xfrm>
            <a:off x="2745263" y="3675380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31" name="Stroomdiagram: Proces 30"/>
          <p:cNvSpPr/>
          <p:nvPr/>
        </p:nvSpPr>
        <p:spPr>
          <a:xfrm>
            <a:off x="1452107" y="2185111"/>
            <a:ext cx="1291908" cy="729107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err="1">
                <a:solidFill>
                  <a:schemeClr val="tx1"/>
                </a:solidFill>
              </a:rPr>
              <a:t>presentation</a:t>
            </a: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32" name="Rechthoek 31"/>
          <p:cNvSpPr/>
          <p:nvPr/>
        </p:nvSpPr>
        <p:spPr>
          <a:xfrm>
            <a:off x="145210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33" name="Rechthoek 32"/>
          <p:cNvSpPr/>
          <p:nvPr/>
        </p:nvSpPr>
        <p:spPr>
          <a:xfrm>
            <a:off x="1452880" y="3676218"/>
            <a:ext cx="1293379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37" name="Tekstvak 36"/>
          <p:cNvSpPr txBox="1"/>
          <p:nvPr/>
        </p:nvSpPr>
        <p:spPr>
          <a:xfrm>
            <a:off x="1245415" y="1709306"/>
            <a:ext cx="148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customer info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2680869" y="1710868"/>
            <a:ext cx="1413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procurement</a:t>
            </a:r>
            <a:endParaRPr lang="nl-NL"/>
          </a:p>
        </p:txBody>
      </p:sp>
      <p:sp>
        <p:nvSpPr>
          <p:cNvPr id="40" name="Tekstvak 39"/>
          <p:cNvSpPr txBox="1"/>
          <p:nvPr/>
        </p:nvSpPr>
        <p:spPr>
          <a:xfrm>
            <a:off x="5441060" y="1710868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logistics</a:t>
            </a:r>
            <a:endParaRPr lang="nl-NL"/>
          </a:p>
        </p:txBody>
      </p:sp>
      <p:sp>
        <p:nvSpPr>
          <p:cNvPr id="42" name="Rechthoek 41"/>
          <p:cNvSpPr/>
          <p:nvPr/>
        </p:nvSpPr>
        <p:spPr>
          <a:xfrm>
            <a:off x="77392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43" name="Rechthoek 42"/>
          <p:cNvSpPr/>
          <p:nvPr/>
        </p:nvSpPr>
        <p:spPr>
          <a:xfrm>
            <a:off x="772160" y="3676218"/>
            <a:ext cx="1293675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44" name="Tekstvak 43"/>
          <p:cNvSpPr txBox="1"/>
          <p:nvPr/>
        </p:nvSpPr>
        <p:spPr>
          <a:xfrm>
            <a:off x="567235" y="1709306"/>
            <a:ext cx="148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customer info</a:t>
            </a:r>
          </a:p>
        </p:txBody>
      </p:sp>
      <p:sp>
        <p:nvSpPr>
          <p:cNvPr id="45" name="Stroomdiagram: Proces 44"/>
          <p:cNvSpPr/>
          <p:nvPr/>
        </p:nvSpPr>
        <p:spPr>
          <a:xfrm>
            <a:off x="2741748" y="909650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/>
              <a:t>api</a:t>
            </a:r>
            <a:endParaRPr lang="nl-NL"/>
          </a:p>
        </p:txBody>
      </p:sp>
      <p:sp>
        <p:nvSpPr>
          <p:cNvPr id="47" name="Rechthoek 46"/>
          <p:cNvSpPr/>
          <p:nvPr/>
        </p:nvSpPr>
        <p:spPr>
          <a:xfrm>
            <a:off x="2746101" y="2392007"/>
            <a:ext cx="128742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48" name="Tekstvak 47"/>
          <p:cNvSpPr txBox="1"/>
          <p:nvPr/>
        </p:nvSpPr>
        <p:spPr>
          <a:xfrm>
            <a:off x="4082050" y="799971"/>
            <a:ext cx="1413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procurement</a:t>
            </a:r>
            <a:endParaRPr lang="nl-NL"/>
          </a:p>
          <a:p>
            <a:endParaRPr lang="nl-NL"/>
          </a:p>
        </p:txBody>
      </p:sp>
      <p:sp>
        <p:nvSpPr>
          <p:cNvPr id="53" name="Stroomdiagram: Proces 52"/>
          <p:cNvSpPr/>
          <p:nvPr/>
        </p:nvSpPr>
        <p:spPr>
          <a:xfrm>
            <a:off x="6828335" y="2943327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/>
              <a:t>api</a:t>
            </a:r>
            <a:endParaRPr lang="nl-NL"/>
          </a:p>
        </p:txBody>
      </p:sp>
      <p:sp>
        <p:nvSpPr>
          <p:cNvPr id="54" name="Rechthoek 53"/>
          <p:cNvSpPr/>
          <p:nvPr/>
        </p:nvSpPr>
        <p:spPr>
          <a:xfrm>
            <a:off x="6828335" y="366903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55" name="Rechthoek 54"/>
          <p:cNvSpPr/>
          <p:nvPr/>
        </p:nvSpPr>
        <p:spPr>
          <a:xfrm>
            <a:off x="6828336" y="4431030"/>
            <a:ext cx="1294152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6934580" y="2467522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logistics</a:t>
            </a:r>
            <a:endParaRPr lang="nl-NL"/>
          </a:p>
        </p:txBody>
      </p:sp>
      <p:cxnSp>
        <p:nvCxnSpPr>
          <p:cNvPr id="58" name="Rechte verbindingslijn met pijl 57"/>
          <p:cNvCxnSpPr>
            <a:stCxn id="41" idx="3"/>
            <a:endCxn id="49" idx="1"/>
          </p:cNvCxnSpPr>
          <p:nvPr/>
        </p:nvCxnSpPr>
        <p:spPr>
          <a:xfrm>
            <a:off x="2065835" y="2551849"/>
            <a:ext cx="1537947" cy="162081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41" idx="3"/>
            <a:endCxn id="53" idx="1"/>
          </p:cNvCxnSpPr>
          <p:nvPr/>
        </p:nvCxnSpPr>
        <p:spPr>
          <a:xfrm>
            <a:off x="2065835" y="2551849"/>
            <a:ext cx="4762500" cy="75433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>
            <a:stCxn id="45" idx="3"/>
            <a:endCxn id="53" idx="1"/>
          </p:cNvCxnSpPr>
          <p:nvPr/>
        </p:nvCxnSpPr>
        <p:spPr>
          <a:xfrm>
            <a:off x="4033656" y="1273639"/>
            <a:ext cx="2794679" cy="203254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/>
          <p:cNvCxnSpPr>
            <a:stCxn id="49" idx="3"/>
            <a:endCxn id="53" idx="1"/>
          </p:cNvCxnSpPr>
          <p:nvPr/>
        </p:nvCxnSpPr>
        <p:spPr>
          <a:xfrm flipV="1">
            <a:off x="4895690" y="3306179"/>
            <a:ext cx="1932645" cy="86648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>
            <a:stCxn id="41" idx="3"/>
            <a:endCxn id="45" idx="1"/>
          </p:cNvCxnSpPr>
          <p:nvPr/>
        </p:nvCxnSpPr>
        <p:spPr>
          <a:xfrm flipV="1">
            <a:off x="2065835" y="1273639"/>
            <a:ext cx="675913" cy="127821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67"/>
          <p:cNvCxnSpPr>
            <a:stCxn id="41" idx="3"/>
            <a:endCxn id="8" idx="2"/>
          </p:cNvCxnSpPr>
          <p:nvPr/>
        </p:nvCxnSpPr>
        <p:spPr>
          <a:xfrm flipV="1">
            <a:off x="2065835" y="1571110"/>
            <a:ext cx="5336342" cy="980739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2319906">
            <a:off x="5996174" y="998827"/>
            <a:ext cx="3213558" cy="64272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Client-application</a:t>
            </a:r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59" name="Rechte verbindingslijn met pijl 67"/>
          <p:cNvCxnSpPr>
            <a:stCxn id="45" idx="3"/>
            <a:endCxn id="8" idx="2"/>
          </p:cNvCxnSpPr>
          <p:nvPr/>
        </p:nvCxnSpPr>
        <p:spPr>
          <a:xfrm>
            <a:off x="4033656" y="1273639"/>
            <a:ext cx="3368521" cy="29747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7"/>
          <p:cNvCxnSpPr>
            <a:stCxn id="49" idx="3"/>
            <a:endCxn id="8" idx="2"/>
          </p:cNvCxnSpPr>
          <p:nvPr/>
        </p:nvCxnSpPr>
        <p:spPr>
          <a:xfrm flipV="1">
            <a:off x="4895690" y="1571110"/>
            <a:ext cx="2506487" cy="260155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7"/>
          <p:cNvCxnSpPr>
            <a:stCxn id="53" idx="0"/>
            <a:endCxn id="8" idx="2"/>
          </p:cNvCxnSpPr>
          <p:nvPr/>
        </p:nvCxnSpPr>
        <p:spPr>
          <a:xfrm flipH="1" flipV="1">
            <a:off x="7402177" y="1571110"/>
            <a:ext cx="72112" cy="137221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troomdiagram: Proces 48"/>
          <p:cNvSpPr/>
          <p:nvPr/>
        </p:nvSpPr>
        <p:spPr>
          <a:xfrm>
            <a:off x="3603782" y="3809812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/>
              <a:t>api</a:t>
            </a:r>
            <a:endParaRPr lang="nl-NL"/>
          </a:p>
        </p:txBody>
      </p:sp>
      <p:sp>
        <p:nvSpPr>
          <p:cNvPr id="83" name="Smiley Face 82"/>
          <p:cNvSpPr/>
          <p:nvPr/>
        </p:nvSpPr>
        <p:spPr>
          <a:xfrm>
            <a:off x="7892535" y="283468"/>
            <a:ext cx="792480" cy="74676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405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34" grpId="0" animBg="1"/>
      <p:bldP spid="35" grpId="0" animBg="1"/>
      <p:bldP spid="36" grpId="0" animBg="1"/>
      <p:bldP spid="39" grpId="0"/>
      <p:bldP spid="50" grpId="0" animBg="1"/>
      <p:bldP spid="51" grpId="0" animBg="1"/>
      <p:bldP spid="5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  <p:bldP spid="38" grpId="0"/>
      <p:bldP spid="40" grpId="0"/>
      <p:bldP spid="42" grpId="0" animBg="1"/>
      <p:bldP spid="43" grpId="0" animBg="1"/>
      <p:bldP spid="44" grpId="0"/>
      <p:bldP spid="45" grpId="0" animBg="1"/>
      <p:bldP spid="47" grpId="0" animBg="1"/>
      <p:bldP spid="48" grpId="0"/>
      <p:bldP spid="53" grpId="0" animBg="1"/>
      <p:bldP spid="54" grpId="0" animBg="1"/>
      <p:bldP spid="55" grpId="0" animBg="1"/>
      <p:bldP spid="56" grpId="0"/>
      <p:bldP spid="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err="1"/>
              <a:t>Consequences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build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/>
              <a:t>API-management</a:t>
            </a:r>
          </a:p>
          <a:p>
            <a:pPr>
              <a:spcAft>
                <a:spcPts val="600"/>
              </a:spcAft>
            </a:pPr>
            <a:r>
              <a:rPr lang="nl-NL" dirty="0"/>
              <a:t>(Technical) design</a:t>
            </a:r>
          </a:p>
          <a:p>
            <a:pPr>
              <a:spcAft>
                <a:spcPts val="600"/>
              </a:spcAft>
            </a:pPr>
            <a:r>
              <a:rPr lang="nl-NL" dirty="0"/>
              <a:t>Source control</a:t>
            </a:r>
          </a:p>
          <a:p>
            <a:pPr>
              <a:spcAft>
                <a:spcPts val="600"/>
              </a:spcAft>
            </a:pPr>
            <a:r>
              <a:rPr lang="en-US" dirty="0"/>
              <a:t>Less code per service: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Easier to comprehend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Easier to read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Easier to test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Easier to maintain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B29C06D-9EE9-4C97-80D7-E978B4B18229}" type="datetime4">
              <a:rPr lang="en-US" sz="900" cap="all" smtClean="0">
                <a:solidFill>
                  <a:srgbClr val="009036"/>
                </a:solidFill>
              </a:rPr>
              <a:t>September 12, 2019</a:t>
            </a:fld>
            <a:endParaRPr lang="nl-NL" sz="900" cap="all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</a:p>
        </p:txBody>
      </p:sp>
    </p:spTree>
    <p:extLst>
      <p:ext uri="{BB962C8B-B14F-4D97-AF65-F5344CB8AC3E}">
        <p14:creationId xmlns:p14="http://schemas.microsoft.com/office/powerpoint/2010/main" val="120793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err="1"/>
              <a:t>Consequences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deployment</a:t>
            </a:r>
            <a:br>
              <a:rPr lang="nl-NL"/>
            </a:b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err="1"/>
              <a:t>Automated</a:t>
            </a:r>
            <a:r>
              <a:rPr lang="nl-NL" dirty="0"/>
              <a:t> </a:t>
            </a:r>
            <a:r>
              <a:rPr lang="nl-NL" dirty="0" err="1"/>
              <a:t>deployment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/>
              <a:t>CI/CD!</a:t>
            </a:r>
          </a:p>
          <a:p>
            <a:pPr>
              <a:spcAft>
                <a:spcPts val="600"/>
              </a:spcAft>
            </a:pPr>
            <a:r>
              <a:rPr lang="nl-NL" dirty="0"/>
              <a:t>‘Rolling updates’</a:t>
            </a:r>
          </a:p>
          <a:p>
            <a:pPr>
              <a:spcAft>
                <a:spcPts val="600"/>
              </a:spcAft>
            </a:pPr>
            <a:r>
              <a:rPr lang="nl-NL" dirty="0" err="1"/>
              <a:t>Traceability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EA92308F-F97A-4694-BE55-83BC32BBC2FF}" type="datetime4">
              <a:rPr lang="en-US" sz="900" cap="all" smtClean="0">
                <a:solidFill>
                  <a:srgbClr val="009036"/>
                </a:solidFill>
              </a:rPr>
              <a:t>September 12, 2019</a:t>
            </a:fld>
            <a:endParaRPr lang="nl-NL" sz="900" cap="all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85"/>
          <a:stretch/>
        </p:blipFill>
        <p:spPr>
          <a:xfrm>
            <a:off x="826265" y="3125997"/>
            <a:ext cx="5328396" cy="243803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20" y="2436331"/>
            <a:ext cx="3057267" cy="5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9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err="1"/>
              <a:t>Consequences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maintenance</a:t>
            </a:r>
            <a:br>
              <a:rPr lang="nl-NL"/>
            </a:br>
            <a:br>
              <a:rPr lang="nl-NL"/>
            </a:b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</a:t>
            </a:r>
            <a:r>
              <a:rPr lang="nl-NL" dirty="0" err="1"/>
              <a:t>onitoring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err="1"/>
              <a:t>Logging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err="1"/>
              <a:t>Investigating</a:t>
            </a:r>
            <a:r>
              <a:rPr lang="nl-NL" dirty="0"/>
              <a:t> bugs</a:t>
            </a:r>
          </a:p>
          <a:p>
            <a:pPr>
              <a:spcAft>
                <a:spcPts val="600"/>
              </a:spcAft>
            </a:pPr>
            <a:r>
              <a:rPr lang="nl-NL" dirty="0" err="1"/>
              <a:t>Capacity</a:t>
            </a:r>
            <a:r>
              <a:rPr lang="nl-NL" dirty="0"/>
              <a:t> management</a:t>
            </a:r>
          </a:p>
          <a:p>
            <a:pPr>
              <a:spcAft>
                <a:spcPts val="600"/>
              </a:spcAft>
            </a:pPr>
            <a:r>
              <a:rPr lang="nl-NL" dirty="0"/>
              <a:t>Extra component </a:t>
            </a:r>
            <a:r>
              <a:rPr lang="nl-NL" dirty="0" err="1"/>
              <a:t>to</a:t>
            </a:r>
            <a:r>
              <a:rPr lang="nl-NL" dirty="0"/>
              <a:t> manage (</a:t>
            </a:r>
            <a:r>
              <a:rPr lang="nl-NL" dirty="0" err="1"/>
              <a:t>the</a:t>
            </a:r>
            <a:r>
              <a:rPr lang="nl-NL" dirty="0"/>
              <a:t> bus)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BDA1299-5FF4-4ED0-AD15-8740C2372868}" type="datetime4">
              <a:rPr lang="en-US" sz="900" cap="all" smtClean="0">
                <a:solidFill>
                  <a:srgbClr val="009036"/>
                </a:solidFill>
              </a:rPr>
              <a:t>September 12, 2019</a:t>
            </a:fld>
            <a:endParaRPr lang="nl-NL" sz="900" cap="all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</a:p>
        </p:txBody>
      </p:sp>
    </p:spTree>
    <p:extLst>
      <p:ext uri="{BB962C8B-B14F-4D97-AF65-F5344CB8AC3E}">
        <p14:creationId xmlns:p14="http://schemas.microsoft.com/office/powerpoint/2010/main" val="108035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B351-8F97-4CE2-894D-2A825DE8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613623"/>
          </a:xfrm>
        </p:spPr>
        <p:txBody>
          <a:bodyPr/>
          <a:lstStyle/>
          <a:p>
            <a:r>
              <a:rPr lang="en-US" dirty="0"/>
              <a:t>Messaging patterns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5903C-65C1-4FA6-9DE9-7A54A04F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163586"/>
            <a:ext cx="8163164" cy="4866824"/>
          </a:xfrm>
        </p:spPr>
        <p:txBody>
          <a:bodyPr/>
          <a:lstStyle/>
          <a:p>
            <a:r>
              <a:rPr lang="nl-NL" dirty="0"/>
              <a:t>RPC-</a:t>
            </a:r>
            <a:r>
              <a:rPr lang="nl-NL" dirty="0" err="1"/>
              <a:t>style</a:t>
            </a:r>
            <a:r>
              <a:rPr lang="nl-NL" dirty="0"/>
              <a:t> (Remote Procedure Call)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Pub/Sub (</a:t>
            </a:r>
            <a:r>
              <a:rPr lang="nl-NL" dirty="0" err="1"/>
              <a:t>Publish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Subscribe</a:t>
            </a:r>
            <a:r>
              <a:rPr lang="nl-NL" dirty="0"/>
              <a:t>)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Command</a:t>
            </a:r>
            <a:r>
              <a:rPr lang="nl-NL" dirty="0"/>
              <a:t> (</a:t>
            </a:r>
            <a:r>
              <a:rPr lang="nl-NL" dirty="0" err="1"/>
              <a:t>send</a:t>
            </a:r>
            <a:r>
              <a:rPr lang="nl-NL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9A6B3-40BB-4882-A47E-B29FF741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372-1662-4A20-B661-980AFD72CCB9}" type="datetime4">
              <a:rPr lang="en-US" smtClean="0"/>
              <a:t>September 12, 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8AF2B-F69C-474E-876A-104894F8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Johannes Sim &amp; Renzo veldkamp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F5ADDF-2EAC-46BF-B5E6-044EA49407EC}"/>
              </a:ext>
            </a:extLst>
          </p:cNvPr>
          <p:cNvGrpSpPr/>
          <p:nvPr/>
        </p:nvGrpSpPr>
        <p:grpSpPr>
          <a:xfrm>
            <a:off x="1071880" y="1468120"/>
            <a:ext cx="3743188" cy="1260179"/>
            <a:chOff x="1071880" y="1468120"/>
            <a:chExt cx="3743188" cy="126017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BB42F66-B838-4439-8442-75D0802AA647}"/>
                </a:ext>
              </a:extLst>
            </p:cNvPr>
            <p:cNvCxnSpPr/>
            <p:nvPr/>
          </p:nvCxnSpPr>
          <p:spPr>
            <a:xfrm>
              <a:off x="2395959" y="1875099"/>
              <a:ext cx="24191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EFB964-0E0D-4962-87F7-7387048D896D}"/>
                </a:ext>
              </a:extLst>
            </p:cNvPr>
            <p:cNvSpPr txBox="1"/>
            <p:nvPr/>
          </p:nvSpPr>
          <p:spPr>
            <a:xfrm>
              <a:off x="3155293" y="1468120"/>
              <a:ext cx="900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request</a:t>
              </a:r>
              <a:endParaRPr lang="nl-NL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8D3CA9A-520E-4A45-ADC2-3B4DB8CC4C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960" y="2358967"/>
              <a:ext cx="2358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029A7F-4C50-424E-83C9-4B7B13C29509}"/>
                </a:ext>
              </a:extLst>
            </p:cNvPr>
            <p:cNvSpPr txBox="1"/>
            <p:nvPr/>
          </p:nvSpPr>
          <p:spPr>
            <a:xfrm>
              <a:off x="3155292" y="2358967"/>
              <a:ext cx="1037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response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E42752-BA15-477A-A8A0-9B99225A178A}"/>
                </a:ext>
              </a:extLst>
            </p:cNvPr>
            <p:cNvSpPr txBox="1"/>
            <p:nvPr/>
          </p:nvSpPr>
          <p:spPr>
            <a:xfrm>
              <a:off x="1071880" y="1620303"/>
              <a:ext cx="11855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send</a:t>
              </a:r>
              <a:endParaRPr lang="nl-NL" dirty="0"/>
            </a:p>
            <a:p>
              <a:r>
                <a:rPr lang="nl-NL" dirty="0"/>
                <a:t>,</a:t>
              </a:r>
            </a:p>
            <a:p>
              <a:r>
                <a:rPr lang="nl-NL" dirty="0" err="1"/>
                <a:t>then</a:t>
              </a:r>
              <a:r>
                <a:rPr lang="nl-NL" dirty="0"/>
                <a:t> </a:t>
              </a:r>
              <a:r>
                <a:rPr lang="nl-NL" dirty="0" err="1"/>
                <a:t>await</a:t>
              </a:r>
              <a:endParaRPr lang="nl-NL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6F7617-103F-4F8A-B82A-7A131AF18C28}"/>
              </a:ext>
            </a:extLst>
          </p:cNvPr>
          <p:cNvGrpSpPr/>
          <p:nvPr/>
        </p:nvGrpSpPr>
        <p:grpSpPr>
          <a:xfrm>
            <a:off x="1071880" y="3285017"/>
            <a:ext cx="4294916" cy="1260179"/>
            <a:chOff x="1071880" y="3285017"/>
            <a:chExt cx="4294916" cy="126017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12CB58A-76F7-4C7C-96B4-12756C81BB5D}"/>
                </a:ext>
              </a:extLst>
            </p:cNvPr>
            <p:cNvCxnSpPr/>
            <p:nvPr/>
          </p:nvCxnSpPr>
          <p:spPr>
            <a:xfrm>
              <a:off x="2395959" y="3691996"/>
              <a:ext cx="24191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4D5527-D540-4952-800B-31D109690653}"/>
                </a:ext>
              </a:extLst>
            </p:cNvPr>
            <p:cNvSpPr txBox="1"/>
            <p:nvPr/>
          </p:nvSpPr>
          <p:spPr>
            <a:xfrm>
              <a:off x="3155293" y="3285017"/>
              <a:ext cx="2211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event (evt. met topic)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FEB6834-FB7C-4F60-92B1-24A08111B9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960" y="4175864"/>
              <a:ext cx="2358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CF5C55-C9B1-41C7-91E3-82C53A15C181}"/>
                </a:ext>
              </a:extLst>
            </p:cNvPr>
            <p:cNvSpPr txBox="1"/>
            <p:nvPr/>
          </p:nvSpPr>
          <p:spPr>
            <a:xfrm>
              <a:off x="3155292" y="4175864"/>
              <a:ext cx="2211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event (evt. met topic)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9EF68F-135D-4157-B3CF-46E2E2E7238F}"/>
                </a:ext>
              </a:extLst>
            </p:cNvPr>
            <p:cNvSpPr txBox="1"/>
            <p:nvPr/>
          </p:nvSpPr>
          <p:spPr>
            <a:xfrm>
              <a:off x="1071880" y="3437200"/>
              <a:ext cx="132420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send</a:t>
              </a:r>
              <a:endParaRPr lang="nl-NL" dirty="0"/>
            </a:p>
            <a:p>
              <a:r>
                <a:rPr lang="nl-NL" dirty="0"/>
                <a:t>OR</a:t>
              </a:r>
            </a:p>
            <a:p>
              <a:r>
                <a:rPr lang="nl-NL" dirty="0" err="1"/>
                <a:t>subscribe</a:t>
              </a:r>
              <a:r>
                <a:rPr lang="nl-NL" dirty="0"/>
                <a:t> </a:t>
              </a:r>
              <a:r>
                <a:rPr lang="nl-NL" dirty="0" err="1"/>
                <a:t>to</a:t>
              </a:r>
              <a:endParaRPr lang="nl-NL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48EB82-69A1-4BD3-8DFB-D5834D5E8CFB}"/>
              </a:ext>
            </a:extLst>
          </p:cNvPr>
          <p:cNvGrpSpPr/>
          <p:nvPr/>
        </p:nvGrpSpPr>
        <p:grpSpPr>
          <a:xfrm>
            <a:off x="1071750" y="4849730"/>
            <a:ext cx="3743188" cy="1075513"/>
            <a:chOff x="1071750" y="4849730"/>
            <a:chExt cx="3743188" cy="1075513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C331782-E25D-478F-B3B5-F6F83568BDE6}"/>
                </a:ext>
              </a:extLst>
            </p:cNvPr>
            <p:cNvCxnSpPr/>
            <p:nvPr/>
          </p:nvCxnSpPr>
          <p:spPr>
            <a:xfrm>
              <a:off x="2395829" y="5256709"/>
              <a:ext cx="24191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DB00EB-E528-4006-9302-94861FD967F5}"/>
                </a:ext>
              </a:extLst>
            </p:cNvPr>
            <p:cNvSpPr txBox="1"/>
            <p:nvPr/>
          </p:nvSpPr>
          <p:spPr>
            <a:xfrm>
              <a:off x="3155163" y="4849730"/>
              <a:ext cx="1125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command</a:t>
              </a:r>
              <a:endParaRPr lang="nl-NL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7A6133B-ABA5-438A-ADD8-52D9893EF203}"/>
                </a:ext>
              </a:extLst>
            </p:cNvPr>
            <p:cNvSpPr txBox="1"/>
            <p:nvPr/>
          </p:nvSpPr>
          <p:spPr>
            <a:xfrm>
              <a:off x="1071750" y="5001913"/>
              <a:ext cx="8606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send</a:t>
              </a:r>
              <a:endParaRPr lang="nl-NL" dirty="0"/>
            </a:p>
            <a:p>
              <a:r>
                <a:rPr lang="nl-NL" dirty="0"/>
                <a:t>OR</a:t>
              </a:r>
            </a:p>
            <a:p>
              <a:r>
                <a:rPr lang="nl-NL" dirty="0" err="1"/>
                <a:t>receive</a:t>
              </a:r>
              <a:endParaRPr lang="nl-NL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5E101BD-454C-4596-8196-7F262B4F7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829" y="5785498"/>
              <a:ext cx="24191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ABECF5-7EC3-41C2-8AC2-602AB7C2D940}"/>
                </a:ext>
              </a:extLst>
            </p:cNvPr>
            <p:cNvSpPr txBox="1"/>
            <p:nvPr/>
          </p:nvSpPr>
          <p:spPr>
            <a:xfrm>
              <a:off x="3145981" y="5416166"/>
              <a:ext cx="1125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command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380492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8" y="473076"/>
            <a:ext cx="8163164" cy="65004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l-NL" dirty="0">
                <a:latin typeface="Arial"/>
                <a:cs typeface="Arial"/>
              </a:rPr>
              <a:t>An </a:t>
            </a:r>
            <a:r>
              <a:rPr lang="nl-NL" dirty="0" err="1">
                <a:latin typeface="Arial"/>
                <a:cs typeface="Arial"/>
              </a:rPr>
              <a:t>Example</a:t>
            </a:r>
            <a:r>
              <a:rPr lang="nl-NL" dirty="0">
                <a:latin typeface="Arial"/>
                <a:cs typeface="Arial"/>
              </a:rPr>
              <a:t>: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monkey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cage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C0FE85E-0C45-4ABC-BAA5-910BC1939D16}" type="datetime4">
              <a:rPr lang="en-US" sz="900" cap="all" smtClean="0">
                <a:solidFill>
                  <a:srgbClr val="009036"/>
                </a:solidFill>
              </a:rPr>
              <a:t>September 12, 2019</a:t>
            </a:fld>
            <a:endParaRPr lang="nl-NL" sz="900" cap="all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</a:p>
        </p:txBody>
      </p:sp>
      <p:pic>
        <p:nvPicPr>
          <p:cNvPr id="8" name="Picture 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F9179EA2-2DFC-41FC-9131-F04D0F3C6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89386" y="1236713"/>
            <a:ext cx="1524000" cy="1524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751054-7F96-4574-A528-2F48B4422FB5}"/>
              </a:ext>
            </a:extLst>
          </p:cNvPr>
          <p:cNvSpPr/>
          <p:nvPr/>
        </p:nvSpPr>
        <p:spPr>
          <a:xfrm>
            <a:off x="350203" y="3116962"/>
            <a:ext cx="1200301" cy="100073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A105F9DD-C895-47CB-8C40-85A5A2845856}"/>
              </a:ext>
            </a:extLst>
          </p:cNvPr>
          <p:cNvSpPr/>
          <p:nvPr/>
        </p:nvSpPr>
        <p:spPr>
          <a:xfrm>
            <a:off x="617538" y="1993541"/>
            <a:ext cx="792480" cy="74676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461F4D-0315-47EA-B8A8-CE1F77579090}"/>
              </a:ext>
            </a:extLst>
          </p:cNvPr>
          <p:cNvSpPr/>
          <p:nvPr/>
        </p:nvSpPr>
        <p:spPr>
          <a:xfrm>
            <a:off x="2728603" y="3080617"/>
            <a:ext cx="1089121" cy="107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br>
              <a:rPr lang="en-US" dirty="0"/>
            </a:br>
            <a:r>
              <a:rPr lang="en-US" dirty="0"/>
              <a:t>(REST)</a:t>
            </a:r>
            <a:endParaRPr lang="nl-NL" dirty="0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50CEEE38-2878-46CF-A8B9-913D9D934EC9}"/>
              </a:ext>
            </a:extLst>
          </p:cNvPr>
          <p:cNvSpPr/>
          <p:nvPr/>
        </p:nvSpPr>
        <p:spPr>
          <a:xfrm>
            <a:off x="1639957" y="3440938"/>
            <a:ext cx="974034" cy="365125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287AC-B07F-4C1E-B3EA-EB1EED30EC09}"/>
              </a:ext>
            </a:extLst>
          </p:cNvPr>
          <p:cNvSpPr/>
          <p:nvPr/>
        </p:nvSpPr>
        <p:spPr>
          <a:xfrm>
            <a:off x="4699120" y="1738834"/>
            <a:ext cx="1439902" cy="37569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  <a:br>
              <a:rPr lang="en-US" dirty="0"/>
            </a:br>
            <a:r>
              <a:rPr lang="en-US" dirty="0"/>
              <a:t>(RabbitMQ)</a:t>
            </a:r>
            <a:endParaRPr lang="nl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0C5C7F-F69A-4842-8B3F-ED54E6F2F49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 flipV="1">
            <a:off x="3817724" y="3617329"/>
            <a:ext cx="8813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B745DFA-9BC2-4160-A3FC-7BC2BCA8D46F}"/>
              </a:ext>
            </a:extLst>
          </p:cNvPr>
          <p:cNvSpPr/>
          <p:nvPr/>
        </p:nvSpPr>
        <p:spPr>
          <a:xfrm>
            <a:off x="7106826" y="3080617"/>
            <a:ext cx="1089121" cy="107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ApenHok</a:t>
            </a:r>
            <a:endParaRPr lang="nl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9C45F2-4B87-4BA6-B517-6DF45D9E7EE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139022" y="3617329"/>
            <a:ext cx="96780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7F20CB-9BD2-42A8-9B6E-39DC1F92534C}"/>
              </a:ext>
            </a:extLst>
          </p:cNvPr>
          <p:cNvSpPr txBox="1"/>
          <p:nvPr/>
        </p:nvSpPr>
        <p:spPr>
          <a:xfrm>
            <a:off x="1858617" y="308061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  <a:endParaRPr lang="nl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41205C-D916-4413-972F-777595639925}"/>
              </a:ext>
            </a:extLst>
          </p:cNvPr>
          <p:cNvSpPr txBox="1"/>
          <p:nvPr/>
        </p:nvSpPr>
        <p:spPr>
          <a:xfrm>
            <a:off x="3987169" y="3265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</a:t>
            </a:r>
            <a:endParaRPr lang="nl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7E7957-BCE2-4B48-8508-BEF9260E1167}"/>
              </a:ext>
            </a:extLst>
          </p:cNvPr>
          <p:cNvSpPr txBox="1"/>
          <p:nvPr/>
        </p:nvSpPr>
        <p:spPr>
          <a:xfrm>
            <a:off x="6349143" y="32562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</a:t>
            </a:r>
            <a:endParaRPr lang="nl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B80D87-4205-4B00-BB80-2C806A2D5460}"/>
              </a:ext>
            </a:extLst>
          </p:cNvPr>
          <p:cNvSpPr/>
          <p:nvPr/>
        </p:nvSpPr>
        <p:spPr>
          <a:xfrm>
            <a:off x="2613991" y="2951922"/>
            <a:ext cx="1334765" cy="133184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A813C0-2E1D-43F3-9C14-CF48C7906E59}"/>
              </a:ext>
            </a:extLst>
          </p:cNvPr>
          <p:cNvSpPr/>
          <p:nvPr/>
        </p:nvSpPr>
        <p:spPr>
          <a:xfrm>
            <a:off x="6967047" y="2968693"/>
            <a:ext cx="1334765" cy="133184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68BF55-897D-4CD8-A174-CE9678F428A3}"/>
              </a:ext>
            </a:extLst>
          </p:cNvPr>
          <p:cNvSpPr/>
          <p:nvPr/>
        </p:nvSpPr>
        <p:spPr>
          <a:xfrm>
            <a:off x="4572000" y="1603062"/>
            <a:ext cx="1671278" cy="39926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566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err="1"/>
              <a:t>Questions</a:t>
            </a:r>
            <a:r>
              <a:rPr lang="nl-NL"/>
              <a:t>?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634402" y="3851374"/>
            <a:ext cx="2730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Johannes Sim</a:t>
            </a:r>
          </a:p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johannes.sim@centric.eu</a:t>
            </a:r>
          </a:p>
          <a:p>
            <a:endParaRPr lang="nl-NL" sz="160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nl-NL" sz="1600">
                <a:solidFill>
                  <a:schemeClr val="bg1"/>
                </a:solidFill>
                <a:latin typeface="Arial"/>
                <a:cs typeface="Arial"/>
              </a:rPr>
              <a:t>Renzo Veldkamp</a:t>
            </a:r>
          </a:p>
          <a:p>
            <a:r>
              <a:rPr lang="nl-NL" sz="1600">
                <a:solidFill>
                  <a:schemeClr val="bg1"/>
                </a:solidFill>
                <a:latin typeface="Arial"/>
                <a:cs typeface="Arial"/>
              </a:rPr>
              <a:t>renzo.veldkamp@centric.eu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84F0-9E16-42E4-80E5-18E4ADAA69A5}" type="datetime4">
              <a:rPr lang="en-US" smtClean="0"/>
              <a:t>September 12, 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Sim &amp;</a:t>
            </a:r>
          </a:p>
          <a:p>
            <a:r>
              <a:rPr lang="en-US"/>
              <a:t>Renzo </a:t>
            </a:r>
            <a:r>
              <a:rPr lang="en-US" err="1"/>
              <a:t>veldkamp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121777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0A3E1F-B2EC-4B36-9F71-3169FFDE4AE0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175F035-B069-4F0E-ADC8-454931FDE34D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Office PowerPoint</Application>
  <PresentationFormat>On-screen Show (4:3)</PresentationFormat>
  <Paragraphs>161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Kantoorthema</vt:lpstr>
      <vt:lpstr>Microservices 102</vt:lpstr>
      <vt:lpstr>topics</vt:lpstr>
      <vt:lpstr>Recap 101</vt:lpstr>
      <vt:lpstr>Consequences for build</vt:lpstr>
      <vt:lpstr>Consequences for deployment </vt:lpstr>
      <vt:lpstr>Consequences for maintenance  </vt:lpstr>
      <vt:lpstr>Messaging patterns</vt:lpstr>
      <vt:lpstr>An Example: the monkey cage</vt:lpstr>
      <vt:lpstr>Questions?</vt:lpstr>
    </vt:vector>
  </TitlesOfParts>
  <Manager>Erik Joosten</Manager>
  <Company>Ambitions | Ambitions.nl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13</cp:revision>
  <dcterms:created xsi:type="dcterms:W3CDTF">2013-07-23T12:22:34Z</dcterms:created>
  <dcterms:modified xsi:type="dcterms:W3CDTF">2019-09-12T16:57:31Z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  <property fmtid="{D5CDD505-2E9C-101B-9397-08002B2CF9AE}" pid="3" name="MSIP_Label_ce5dff0f-8f2b-4675-8791-acbc2e5505d9_Enabled">
    <vt:lpwstr>True</vt:lpwstr>
  </property>
  <property fmtid="{D5CDD505-2E9C-101B-9397-08002B2CF9AE}" pid="4" name="MSIP_Label_ce5dff0f-8f2b-4675-8791-acbc2e5505d9_SiteId">
    <vt:lpwstr>7e1792ae-4f1a-4ff7-b80b-57b69beb7168</vt:lpwstr>
  </property>
  <property fmtid="{D5CDD505-2E9C-101B-9397-08002B2CF9AE}" pid="5" name="MSIP_Label_ce5dff0f-8f2b-4675-8791-acbc2e5505d9_Owner">
    <vt:lpwstr>renzo.veldkamp@centric.eu</vt:lpwstr>
  </property>
  <property fmtid="{D5CDD505-2E9C-101B-9397-08002B2CF9AE}" pid="6" name="MSIP_Label_ce5dff0f-8f2b-4675-8791-acbc2e5505d9_SetDate">
    <vt:lpwstr>2018-10-17T17:34:27.9686519Z</vt:lpwstr>
  </property>
  <property fmtid="{D5CDD505-2E9C-101B-9397-08002B2CF9AE}" pid="7" name="MSIP_Label_ce5dff0f-8f2b-4675-8791-acbc2e5505d9_Name">
    <vt:lpwstr>Public (V1)</vt:lpwstr>
  </property>
  <property fmtid="{D5CDD505-2E9C-101B-9397-08002B2CF9AE}" pid="8" name="MSIP_Label_ce5dff0f-8f2b-4675-8791-acbc2e5505d9_Application">
    <vt:lpwstr>Microsoft Azure Information Protection</vt:lpwstr>
  </property>
  <property fmtid="{D5CDD505-2E9C-101B-9397-08002B2CF9AE}" pid="9" name="MSIP_Label_ce5dff0f-8f2b-4675-8791-acbc2e5505d9_Extended_MSFT_Method">
    <vt:lpwstr>Manual</vt:lpwstr>
  </property>
  <property fmtid="{D5CDD505-2E9C-101B-9397-08002B2CF9AE}" pid="10" name="Sensitivity">
    <vt:lpwstr>Public (V1)</vt:lpwstr>
  </property>
</Properties>
</file>