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2"/>
  </p:notesMasterIdLst>
  <p:handoutMasterIdLst>
    <p:handoutMasterId r:id="rId73"/>
  </p:handoutMasterIdLst>
  <p:sldIdLst>
    <p:sldId id="257" r:id="rId5"/>
    <p:sldId id="513" r:id="rId6"/>
    <p:sldId id="387" r:id="rId7"/>
    <p:sldId id="259" r:id="rId8"/>
    <p:sldId id="365" r:id="rId9"/>
    <p:sldId id="496" r:id="rId10"/>
    <p:sldId id="469" r:id="rId11"/>
    <p:sldId id="288" r:id="rId12"/>
    <p:sldId id="558" r:id="rId13"/>
    <p:sldId id="481" r:id="rId14"/>
    <p:sldId id="501" r:id="rId15"/>
    <p:sldId id="502" r:id="rId16"/>
    <p:sldId id="562" r:id="rId17"/>
    <p:sldId id="531" r:id="rId18"/>
    <p:sldId id="532" r:id="rId19"/>
    <p:sldId id="553" r:id="rId20"/>
    <p:sldId id="522" r:id="rId21"/>
    <p:sldId id="507" r:id="rId22"/>
    <p:sldId id="443" r:id="rId23"/>
    <p:sldId id="364" r:id="rId24"/>
    <p:sldId id="509" r:id="rId25"/>
    <p:sldId id="559" r:id="rId26"/>
    <p:sldId id="515" r:id="rId27"/>
    <p:sldId id="534" r:id="rId28"/>
    <p:sldId id="383" r:id="rId29"/>
    <p:sldId id="560" r:id="rId30"/>
    <p:sldId id="525" r:id="rId31"/>
    <p:sldId id="516" r:id="rId32"/>
    <p:sldId id="548" r:id="rId33"/>
    <p:sldId id="518" r:id="rId34"/>
    <p:sldId id="549" r:id="rId35"/>
    <p:sldId id="527" r:id="rId36"/>
    <p:sldId id="497" r:id="rId37"/>
    <p:sldId id="482" r:id="rId38"/>
    <p:sldId id="268" r:id="rId39"/>
    <p:sldId id="579" r:id="rId40"/>
    <p:sldId id="595" r:id="rId41"/>
    <p:sldId id="412" r:id="rId42"/>
    <p:sldId id="537" r:id="rId43"/>
    <p:sldId id="379" r:id="rId44"/>
    <p:sldId id="584" r:id="rId45"/>
    <p:sldId id="564" r:id="rId46"/>
    <p:sldId id="572" r:id="rId47"/>
    <p:sldId id="540" r:id="rId48"/>
    <p:sldId id="582" r:id="rId49"/>
    <p:sldId id="563" r:id="rId50"/>
    <p:sldId id="571" r:id="rId51"/>
    <p:sldId id="570" r:id="rId52"/>
    <p:sldId id="574" r:id="rId53"/>
    <p:sldId id="565" r:id="rId54"/>
    <p:sldId id="585" r:id="rId55"/>
    <p:sldId id="575" r:id="rId56"/>
    <p:sldId id="586" r:id="rId57"/>
    <p:sldId id="550" r:id="rId58"/>
    <p:sldId id="567" r:id="rId59"/>
    <p:sldId id="576" r:id="rId60"/>
    <p:sldId id="587" r:id="rId61"/>
    <p:sldId id="577" r:id="rId62"/>
    <p:sldId id="593" r:id="rId63"/>
    <p:sldId id="568" r:id="rId64"/>
    <p:sldId id="578" r:id="rId65"/>
    <p:sldId id="592" r:id="rId66"/>
    <p:sldId id="588" r:id="rId67"/>
    <p:sldId id="591" r:id="rId68"/>
    <p:sldId id="594" r:id="rId69"/>
    <p:sldId id="543" r:id="rId70"/>
    <p:sldId id="476" r:id="rId71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0" userDrawn="1">
          <p15:clr>
            <a:srgbClr val="A4A3A4"/>
          </p15:clr>
        </p15:guide>
        <p15:guide id="2" orient="horz" pos="298" userDrawn="1">
          <p15:clr>
            <a:srgbClr val="A4A3A4"/>
          </p15:clr>
        </p15:guide>
        <p15:guide id="3" orient="horz" pos="881" userDrawn="1">
          <p15:clr>
            <a:srgbClr val="A4A3A4"/>
          </p15:clr>
        </p15:guide>
        <p15:guide id="4" pos="38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B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ijl, thema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ijl, thema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ijl, gemiddeld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tijl, lich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65" autoAdjust="0"/>
    <p:restoredTop sz="86561" autoAdjust="0"/>
  </p:normalViewPr>
  <p:slideViewPr>
    <p:cSldViewPr snapToGrid="0">
      <p:cViewPr varScale="1">
        <p:scale>
          <a:sx n="71" d="100"/>
          <a:sy n="71" d="100"/>
        </p:scale>
        <p:origin x="1205" y="48"/>
      </p:cViewPr>
      <p:guideLst>
        <p:guide orient="horz" pos="3740"/>
        <p:guide orient="horz" pos="298"/>
        <p:guide orient="horz" pos="881"/>
        <p:guide pos="389"/>
      </p:guideLst>
    </p:cSldViewPr>
  </p:slideViewPr>
  <p:outlineViewPr>
    <p:cViewPr>
      <p:scale>
        <a:sx n="33" d="100"/>
        <a:sy n="33" d="100"/>
      </p:scale>
      <p:origin x="0" y="-4708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2069"/>
    </p:cViewPr>
  </p:sorter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theme" Target="theme/theme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A5BBF-9A9E-E34C-87D2-CD6D1CA60245}" type="datetime1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D1C1E-7544-3144-B6B3-A3D63AEA6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360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FB5CF-D153-1544-8329-2FC1F4ABF24D}" type="datetime1">
              <a:rPr lang="en-US" smtClean="0"/>
              <a:t>11/20/2018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1139D-5AC7-4B0B-A715-E40E0591EF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0629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baseline="0" dirty="0"/>
          </a:p>
          <a:p>
            <a:endParaRPr lang="nl-NL" baseline="0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4900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43410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Producten</a:t>
            </a:r>
            <a:r>
              <a:rPr lang="en-US" dirty="0"/>
              <a:t> -</a:t>
            </a:r>
            <a:r>
              <a:rPr lang="en-US" dirty="0" err="1"/>
              <a:t>groen</a:t>
            </a:r>
            <a:endParaRPr lang="en-US" dirty="0"/>
          </a:p>
          <a:p>
            <a:r>
              <a:rPr lang="en-US" dirty="0"/>
              <a:t>Process</a:t>
            </a:r>
          </a:p>
          <a:p>
            <a:r>
              <a:rPr lang="en-US" dirty="0" err="1"/>
              <a:t>concepten</a:t>
            </a:r>
            <a:r>
              <a:rPr lang="en-US" dirty="0"/>
              <a:t> - </a:t>
            </a:r>
            <a:r>
              <a:rPr lang="en-US" dirty="0" err="1"/>
              <a:t>oranje</a:t>
            </a:r>
            <a:endParaRPr lang="en-US" dirty="0"/>
          </a:p>
          <a:p>
            <a:r>
              <a:rPr lang="en-US" dirty="0" err="1"/>
              <a:t>Standaarden</a:t>
            </a:r>
            <a:r>
              <a:rPr lang="en-US" dirty="0"/>
              <a:t> – </a:t>
            </a:r>
            <a:r>
              <a:rPr lang="en-US" dirty="0" err="1"/>
              <a:t>blauw</a:t>
            </a:r>
            <a:endParaRPr lang="en-US" dirty="0"/>
          </a:p>
          <a:p>
            <a:r>
              <a:rPr lang="en-US" dirty="0"/>
              <a:t>People: </a:t>
            </a:r>
            <a:r>
              <a:rPr lang="en-US" dirty="0" err="1"/>
              <a:t>niet</a:t>
            </a:r>
            <a:r>
              <a:rPr lang="en-US" dirty="0"/>
              <a:t> in </a:t>
            </a:r>
            <a:r>
              <a:rPr lang="en-US" dirty="0" err="1"/>
              <a:t>plaat</a:t>
            </a:r>
            <a:endParaRPr lang="en-US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4643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3188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5552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run -d -p 9000:9000 --name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portainer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--restart always -v 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/run/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docker.sock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/run/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docker.sock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-v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portainer_data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:/data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portainer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portainer</a:t>
            </a:r>
            <a:endParaRPr lang="nl-N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41699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docker</a:t>
            </a:r>
            <a:r>
              <a:rPr lang="nl-NL" dirty="0"/>
              <a:t> system info</a:t>
            </a:r>
          </a:p>
          <a:p>
            <a:r>
              <a:rPr lang="en-US" dirty="0" err="1"/>
              <a:t>docker</a:t>
            </a:r>
            <a:r>
              <a:rPr lang="en-US" dirty="0"/>
              <a:t> info</a:t>
            </a:r>
          </a:p>
          <a:p>
            <a:endParaRPr lang="en-US" dirty="0"/>
          </a:p>
          <a:p>
            <a:r>
              <a:rPr lang="en-US" dirty="0" err="1"/>
              <a:t>docker</a:t>
            </a:r>
            <a:r>
              <a:rPr lang="en-US" dirty="0"/>
              <a:t> info</a:t>
            </a:r>
          </a:p>
          <a:p>
            <a:r>
              <a:rPr lang="en-US" dirty="0"/>
              <a:t>Command Line Interface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00544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24718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image-id, different tags</a:t>
            </a:r>
          </a:p>
          <a:p>
            <a:r>
              <a:rPr lang="en-US" dirty="0"/>
              <a:t>layers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38005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Container:</a:t>
            </a:r>
          </a:p>
          <a:p>
            <a:r>
              <a:rPr lang="en-US" dirty="0" err="1"/>
              <a:t>Iets</a:t>
            </a:r>
            <a:r>
              <a:rPr lang="en-US" dirty="0"/>
              <a:t> </a:t>
            </a:r>
            <a:r>
              <a:rPr lang="en-US" dirty="0" err="1"/>
              <a:t>nodig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baseline="0" dirty="0"/>
              <a:t> </a:t>
            </a:r>
            <a:r>
              <a:rPr lang="en-US" baseline="0" dirty="0" err="1"/>
              <a:t>communiceert</a:t>
            </a:r>
            <a:r>
              <a:rPr lang="en-US" baseline="0" dirty="0"/>
              <a:t> met de kernel van het host OS.</a:t>
            </a:r>
          </a:p>
          <a:p>
            <a:r>
              <a:rPr lang="en-US" baseline="0" dirty="0"/>
              <a:t>Je </a:t>
            </a:r>
            <a:r>
              <a:rPr lang="en-US" baseline="0" dirty="0" err="1"/>
              <a:t>zou</a:t>
            </a:r>
            <a:r>
              <a:rPr lang="en-US" baseline="0" dirty="0"/>
              <a:t> </a:t>
            </a:r>
            <a:r>
              <a:rPr lang="en-US" baseline="0" dirty="0" err="1"/>
              <a:t>kunnen</a:t>
            </a:r>
            <a:r>
              <a:rPr lang="en-US" baseline="0" dirty="0"/>
              <a:t> </a:t>
            </a:r>
            <a:r>
              <a:rPr lang="en-US" baseline="0" dirty="0" err="1"/>
              <a:t>starten</a:t>
            </a:r>
            <a:r>
              <a:rPr lang="en-US" baseline="0" dirty="0"/>
              <a:t> met </a:t>
            </a:r>
            <a:r>
              <a:rPr lang="en-US" baseline="0" dirty="0" err="1"/>
              <a:t>niets</a:t>
            </a:r>
            <a:r>
              <a:rPr lang="en-US" baseline="0" dirty="0"/>
              <a:t> – scratch. </a:t>
            </a:r>
          </a:p>
          <a:p>
            <a:r>
              <a:rPr lang="en-US" baseline="0" dirty="0"/>
              <a:t>Maar </a:t>
            </a:r>
            <a:r>
              <a:rPr lang="en-US" baseline="0" dirty="0" err="1"/>
              <a:t>dit</a:t>
            </a:r>
            <a:r>
              <a:rPr lang="en-US" baseline="0" dirty="0"/>
              <a:t> is </a:t>
            </a:r>
            <a:r>
              <a:rPr lang="en-US" baseline="0" dirty="0" err="1"/>
              <a:t>niet</a:t>
            </a:r>
            <a:r>
              <a:rPr lang="en-US" baseline="0" dirty="0"/>
              <a:t> </a:t>
            </a:r>
            <a:r>
              <a:rPr lang="en-US" baseline="0" dirty="0" err="1"/>
              <a:t>handig</a:t>
            </a:r>
            <a:r>
              <a:rPr lang="en-US" baseline="0" dirty="0"/>
              <a:t>, </a:t>
            </a:r>
            <a:r>
              <a:rPr lang="en-US" baseline="0" dirty="0" err="1"/>
              <a:t>omdat</a:t>
            </a:r>
            <a:r>
              <a:rPr lang="en-US" baseline="0" dirty="0"/>
              <a:t> je </a:t>
            </a:r>
            <a:r>
              <a:rPr lang="en-US" baseline="0" dirty="0" err="1"/>
              <a:t>dan</a:t>
            </a:r>
            <a:r>
              <a:rPr lang="en-US" baseline="0" dirty="0"/>
              <a:t> </a:t>
            </a:r>
            <a:r>
              <a:rPr lang="en-US" baseline="0" dirty="0" err="1"/>
              <a:t>alle</a:t>
            </a:r>
            <a:r>
              <a:rPr lang="en-US" baseline="0" dirty="0"/>
              <a:t> </a:t>
            </a:r>
            <a:r>
              <a:rPr lang="en-US" baseline="0" dirty="0" err="1"/>
              <a:t>benodigde</a:t>
            </a:r>
            <a:r>
              <a:rPr lang="en-US" baseline="0" dirty="0"/>
              <a:t> libraries </a:t>
            </a:r>
            <a:r>
              <a:rPr lang="en-US" baseline="0" dirty="0" err="1"/>
              <a:t>en</a:t>
            </a:r>
            <a:r>
              <a:rPr lang="en-US" baseline="0" dirty="0"/>
              <a:t> binaries </a:t>
            </a:r>
            <a:r>
              <a:rPr lang="en-US" baseline="0" dirty="0" err="1"/>
              <a:t>zelf</a:t>
            </a:r>
            <a:r>
              <a:rPr lang="en-US" baseline="0" dirty="0"/>
              <a:t> </a:t>
            </a:r>
            <a:r>
              <a:rPr lang="en-US" baseline="0" dirty="0" err="1"/>
              <a:t>moet</a:t>
            </a:r>
            <a:r>
              <a:rPr lang="en-US" baseline="0" dirty="0"/>
              <a:t> </a:t>
            </a:r>
            <a:r>
              <a:rPr lang="en-US" baseline="0" dirty="0" err="1"/>
              <a:t>installeren</a:t>
            </a:r>
            <a:r>
              <a:rPr lang="en-US" baseline="0" dirty="0"/>
              <a:t>.</a:t>
            </a:r>
          </a:p>
          <a:p>
            <a:r>
              <a:rPr lang="en-US" baseline="0" dirty="0" err="1"/>
              <a:t>Handiger</a:t>
            </a:r>
            <a:r>
              <a:rPr lang="en-US" baseline="0" dirty="0"/>
              <a:t> is </a:t>
            </a:r>
            <a:r>
              <a:rPr lang="en-US" baseline="0" dirty="0" err="1"/>
              <a:t>dus</a:t>
            </a:r>
            <a:r>
              <a:rPr lang="en-US" baseline="0" dirty="0"/>
              <a:t> </a:t>
            </a:r>
            <a:r>
              <a:rPr lang="en-US" baseline="0" dirty="0" err="1"/>
              <a:t>hier</a:t>
            </a:r>
            <a:r>
              <a:rPr lang="en-US" baseline="0" dirty="0"/>
              <a:t> met </a:t>
            </a:r>
            <a:r>
              <a:rPr lang="en-US" baseline="0" dirty="0" err="1"/>
              <a:t>een</a:t>
            </a:r>
            <a:r>
              <a:rPr lang="en-US" baseline="0" dirty="0"/>
              <a:t> OS </a:t>
            </a:r>
            <a:r>
              <a:rPr lang="en-US" baseline="0" dirty="0" err="1"/>
              <a:t>te</a:t>
            </a:r>
            <a:r>
              <a:rPr lang="en-US" baseline="0" dirty="0"/>
              <a:t> </a:t>
            </a:r>
            <a:r>
              <a:rPr lang="en-US" baseline="0" dirty="0" err="1"/>
              <a:t>beginnen</a:t>
            </a:r>
            <a:r>
              <a:rPr lang="en-US" baseline="0" dirty="0"/>
              <a:t>.</a:t>
            </a:r>
          </a:p>
          <a:p>
            <a:r>
              <a:rPr lang="en-US" baseline="0" dirty="0" err="1"/>
              <a:t>Een</a:t>
            </a:r>
            <a:r>
              <a:rPr lang="en-US" baseline="0" dirty="0"/>
              <a:t> </a:t>
            </a:r>
            <a:r>
              <a:rPr lang="en-US" baseline="0" dirty="0" err="1"/>
              <a:t>mogelijk</a:t>
            </a:r>
            <a:r>
              <a:rPr lang="en-US" baseline="0" dirty="0"/>
              <a:t> is om het OS </a:t>
            </a:r>
            <a:r>
              <a:rPr lang="en-US" baseline="0" dirty="0" err="1"/>
              <a:t>te</a:t>
            </a:r>
            <a:r>
              <a:rPr lang="en-US" baseline="0" dirty="0"/>
              <a:t> </a:t>
            </a:r>
            <a:r>
              <a:rPr lang="en-US" baseline="0" dirty="0" err="1"/>
              <a:t>gebruiken</a:t>
            </a:r>
            <a:r>
              <a:rPr lang="en-US" baseline="0" dirty="0"/>
              <a:t> van </a:t>
            </a:r>
            <a:r>
              <a:rPr lang="en-US" baseline="0" dirty="0" err="1"/>
              <a:t>HostOS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baseline="0" dirty="0"/>
              <a:t>In de </a:t>
            </a:r>
            <a:r>
              <a:rPr lang="en-US" baseline="0" dirty="0" err="1"/>
              <a:t>begintijd</a:t>
            </a:r>
            <a:r>
              <a:rPr lang="en-US" baseline="0" dirty="0"/>
              <a:t> </a:t>
            </a:r>
            <a:r>
              <a:rPr lang="en-US" baseline="0" dirty="0" err="1"/>
              <a:t>werd</a:t>
            </a:r>
            <a:r>
              <a:rPr lang="en-US" baseline="0" dirty="0"/>
              <a:t> </a:t>
            </a:r>
            <a:r>
              <a:rPr lang="en-US" baseline="0" dirty="0" err="1"/>
              <a:t>dit</a:t>
            </a:r>
            <a:r>
              <a:rPr lang="en-US" baseline="0" dirty="0"/>
              <a:t> </a:t>
            </a:r>
            <a:r>
              <a:rPr lang="en-US" baseline="0" dirty="0" err="1"/>
              <a:t>ook</a:t>
            </a:r>
            <a:r>
              <a:rPr lang="en-US" baseline="0" dirty="0"/>
              <a:t> </a:t>
            </a:r>
            <a:r>
              <a:rPr lang="en-US" baseline="0" dirty="0" err="1"/>
              <a:t>gedaan</a:t>
            </a:r>
            <a:r>
              <a:rPr lang="en-US" baseline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Waarom</a:t>
            </a:r>
            <a:r>
              <a:rPr lang="en-US" baseline="0" dirty="0"/>
              <a:t> </a:t>
            </a:r>
            <a:r>
              <a:rPr lang="en-US" baseline="0" dirty="0" err="1"/>
              <a:t>zou</a:t>
            </a:r>
            <a:r>
              <a:rPr lang="en-US" baseline="0" dirty="0"/>
              <a:t> je </a:t>
            </a:r>
            <a:r>
              <a:rPr lang="en-US" baseline="0" dirty="0" err="1"/>
              <a:t>dit</a:t>
            </a:r>
            <a:r>
              <a:rPr lang="en-US" baseline="0" dirty="0"/>
              <a:t> </a:t>
            </a:r>
            <a:r>
              <a:rPr lang="en-US" baseline="0" dirty="0" err="1"/>
              <a:t>doen</a:t>
            </a:r>
            <a:r>
              <a:rPr lang="en-US" baseline="0" dirty="0"/>
              <a:t>. In </a:t>
            </a:r>
            <a:r>
              <a:rPr lang="en-US" baseline="0" dirty="0" err="1"/>
              <a:t>ons</a:t>
            </a:r>
            <a:r>
              <a:rPr lang="en-US" baseline="0" dirty="0"/>
              <a:t> </a:t>
            </a:r>
            <a:r>
              <a:rPr lang="en-US" baseline="0" dirty="0" err="1"/>
              <a:t>geval</a:t>
            </a:r>
            <a:r>
              <a:rPr lang="en-US" baseline="0" dirty="0"/>
              <a:t> </a:t>
            </a:r>
            <a:r>
              <a:rPr lang="en-US" baseline="0" dirty="0" err="1"/>
              <a:t>hebben</a:t>
            </a:r>
            <a:r>
              <a:rPr lang="en-US" baseline="0" dirty="0"/>
              <a:t> we </a:t>
            </a:r>
            <a:r>
              <a:rPr lang="en-US" baseline="0" dirty="0" err="1"/>
              <a:t>bijvoorbeeld</a:t>
            </a:r>
            <a:r>
              <a:rPr lang="en-US" baseline="0" dirty="0"/>
              <a:t> het </a:t>
            </a:r>
            <a:r>
              <a:rPr lang="en-US" baseline="0" dirty="0" err="1"/>
              <a:t>volgende</a:t>
            </a:r>
            <a:r>
              <a:rPr lang="en-US" baseline="0" dirty="0"/>
              <a:t> </a:t>
            </a:r>
            <a:r>
              <a:rPr lang="en-US" baseline="0" dirty="0" err="1"/>
              <a:t>niet</a:t>
            </a:r>
            <a:r>
              <a:rPr lang="en-US" baseline="0" dirty="0"/>
              <a:t> </a:t>
            </a:r>
            <a:r>
              <a:rPr lang="en-US" baseline="0" dirty="0" err="1"/>
              <a:t>nodig</a:t>
            </a:r>
            <a:r>
              <a:rPr lang="en-US" baseline="0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de GUI van Linux </a:t>
            </a:r>
          </a:p>
          <a:p>
            <a:pPr marL="171450" indent="-171450">
              <a:buFontTx/>
              <a:buChar char="-"/>
            </a:pPr>
            <a:r>
              <a:rPr lang="en-US" baseline="0" dirty="0" err="1"/>
              <a:t>ook</a:t>
            </a:r>
            <a:r>
              <a:rPr lang="en-US" baseline="0" dirty="0"/>
              <a:t> </a:t>
            </a:r>
            <a:r>
              <a:rPr lang="en-US" baseline="0" dirty="0" err="1"/>
              <a:t>alle</a:t>
            </a:r>
            <a:r>
              <a:rPr lang="en-US" baseline="0" dirty="0"/>
              <a:t> plugins </a:t>
            </a:r>
            <a:r>
              <a:rPr lang="en-US" baseline="0" dirty="0" err="1"/>
              <a:t>en</a:t>
            </a:r>
            <a:r>
              <a:rPr lang="en-US" baseline="0" dirty="0"/>
              <a:t> drivers</a:t>
            </a:r>
          </a:p>
          <a:p>
            <a:pPr marL="0" indent="0">
              <a:buFontTx/>
              <a:buNone/>
            </a:pPr>
            <a:endParaRPr lang="en-US" baseline="0" dirty="0"/>
          </a:p>
          <a:p>
            <a:pPr marL="0" indent="0">
              <a:buFontTx/>
              <a:buNone/>
            </a:pPr>
            <a:r>
              <a:rPr lang="en-US" baseline="0" dirty="0"/>
              <a:t>Docker </a:t>
            </a:r>
            <a:r>
              <a:rPr lang="en-US" baseline="0" dirty="0" err="1"/>
              <a:t>gebruikt</a:t>
            </a:r>
            <a:r>
              <a:rPr lang="en-US" baseline="0" dirty="0"/>
              <a:t> Linux </a:t>
            </a:r>
            <a:r>
              <a:rPr lang="en-US" baseline="0" dirty="0" err="1"/>
              <a:t>versie</a:t>
            </a:r>
            <a:r>
              <a:rPr lang="en-US" baseline="0" dirty="0"/>
              <a:t> Alpine (4 MB) </a:t>
            </a:r>
            <a:r>
              <a:rPr lang="en-US" baseline="0" dirty="0" err="1"/>
              <a:t>als</a:t>
            </a:r>
            <a:r>
              <a:rPr lang="en-US" baseline="0" dirty="0"/>
              <a:t> start.</a:t>
            </a:r>
          </a:p>
          <a:p>
            <a:pPr marL="0" indent="0">
              <a:buFontTx/>
              <a:buNone/>
            </a:pPr>
            <a:r>
              <a:rPr lang="en-US" baseline="0" dirty="0" err="1"/>
              <a:t>Wij</a:t>
            </a:r>
            <a:r>
              <a:rPr lang="en-US" baseline="0" dirty="0"/>
              <a:t> </a:t>
            </a:r>
            <a:r>
              <a:rPr lang="en-US" baseline="0" dirty="0" err="1"/>
              <a:t>hebben</a:t>
            </a:r>
            <a:r>
              <a:rPr lang="en-US" baseline="0" dirty="0"/>
              <a:t> </a:t>
            </a:r>
            <a:r>
              <a:rPr lang="en-US" baseline="0" dirty="0" err="1"/>
              <a:t>ook</a:t>
            </a:r>
            <a:r>
              <a:rPr lang="en-US" baseline="0" dirty="0"/>
              <a:t> </a:t>
            </a:r>
            <a:r>
              <a:rPr lang="en-US" baseline="0" dirty="0" err="1"/>
              <a:t>een</a:t>
            </a:r>
            <a:r>
              <a:rPr lang="en-US" baseline="0" dirty="0"/>
              <a:t> webserver </a:t>
            </a:r>
            <a:r>
              <a:rPr lang="en-US" baseline="0" dirty="0" err="1"/>
              <a:t>nodig</a:t>
            </a:r>
            <a:r>
              <a:rPr lang="en-US" baseline="0" dirty="0"/>
              <a:t>.</a:t>
            </a:r>
          </a:p>
          <a:p>
            <a:pPr marL="0" indent="0">
              <a:buFontTx/>
              <a:buNone/>
            </a:pPr>
            <a:r>
              <a:rPr lang="en-US" baseline="0" dirty="0" err="1"/>
              <a:t>Dit</a:t>
            </a:r>
            <a:r>
              <a:rPr lang="en-US" baseline="0" dirty="0"/>
              <a:t> is </a:t>
            </a:r>
            <a:r>
              <a:rPr lang="en-US" baseline="0" dirty="0" err="1"/>
              <a:t>kant</a:t>
            </a:r>
            <a:r>
              <a:rPr lang="en-US" baseline="0" dirty="0"/>
              <a:t> </a:t>
            </a:r>
            <a:r>
              <a:rPr lang="en-US" baseline="0" dirty="0" err="1"/>
              <a:t>en</a:t>
            </a:r>
            <a:r>
              <a:rPr lang="en-US" baseline="0" dirty="0"/>
              <a:t> </a:t>
            </a:r>
            <a:r>
              <a:rPr lang="en-US" baseline="0" dirty="0" err="1"/>
              <a:t>klaar</a:t>
            </a:r>
            <a:r>
              <a:rPr lang="en-US" baseline="0" dirty="0"/>
              <a:t> </a:t>
            </a:r>
            <a:r>
              <a:rPr lang="en-US" baseline="0" dirty="0" err="1"/>
              <a:t>beschikbaar</a:t>
            </a:r>
            <a:r>
              <a:rPr lang="en-US" baseline="0" dirty="0"/>
              <a:t> in de Docker store.</a:t>
            </a:r>
          </a:p>
          <a:p>
            <a:pPr marL="0" indent="0">
              <a:buFontTx/>
              <a:buNone/>
            </a:pPr>
            <a:r>
              <a:rPr lang="en-US" baseline="0" dirty="0" err="1"/>
              <a:t>Ze</a:t>
            </a:r>
            <a:r>
              <a:rPr lang="en-US" baseline="0" dirty="0"/>
              <a:t> </a:t>
            </a:r>
            <a:r>
              <a:rPr lang="en-US" baseline="0" dirty="0" err="1"/>
              <a:t>hebben</a:t>
            </a:r>
            <a:r>
              <a:rPr lang="en-US" baseline="0" dirty="0"/>
              <a:t> </a:t>
            </a:r>
            <a:r>
              <a:rPr lang="en-US" baseline="0" dirty="0" err="1"/>
              <a:t>deze</a:t>
            </a:r>
            <a:r>
              <a:rPr lang="en-US" baseline="0" dirty="0"/>
              <a:t> </a:t>
            </a:r>
            <a:r>
              <a:rPr lang="en-US" baseline="0" dirty="0" err="1"/>
              <a:t>zelfs</a:t>
            </a:r>
            <a:r>
              <a:rPr lang="en-US" baseline="0" dirty="0"/>
              <a:t> </a:t>
            </a:r>
            <a:r>
              <a:rPr lang="en-US" baseline="0" dirty="0" err="1"/>
              <a:t>verpakt</a:t>
            </a:r>
            <a:r>
              <a:rPr lang="en-US" baseline="0" dirty="0"/>
              <a:t> </a:t>
            </a:r>
            <a:r>
              <a:rPr lang="en-US" baseline="0" dirty="0" err="1"/>
              <a:t>als</a:t>
            </a:r>
            <a:r>
              <a:rPr lang="en-US" baseline="0" dirty="0"/>
              <a:t> image met alpine </a:t>
            </a:r>
            <a:r>
              <a:rPr lang="en-US" baseline="0" dirty="0" err="1"/>
              <a:t>erbij</a:t>
            </a:r>
            <a:r>
              <a:rPr lang="en-US" baseline="0" dirty="0"/>
              <a:t>.</a:t>
            </a:r>
          </a:p>
          <a:p>
            <a:pPr marL="0" indent="0">
              <a:buFontTx/>
              <a:buNone/>
            </a:pPr>
            <a:r>
              <a:rPr lang="en-US" baseline="0" dirty="0"/>
              <a:t>Je </a:t>
            </a:r>
            <a:r>
              <a:rPr lang="en-US" baseline="0" dirty="0" err="1"/>
              <a:t>haalt</a:t>
            </a:r>
            <a:r>
              <a:rPr lang="en-US" baseline="0" dirty="0"/>
              <a:t> 1 image op maar het </a:t>
            </a:r>
            <a:r>
              <a:rPr lang="en-US" baseline="0" dirty="0" err="1"/>
              <a:t>zijn</a:t>
            </a:r>
            <a:r>
              <a:rPr lang="en-US" baseline="0" dirty="0"/>
              <a:t> 2 layers.</a:t>
            </a:r>
          </a:p>
          <a:p>
            <a:pPr marL="0" indent="0">
              <a:buFontTx/>
              <a:buNone/>
            </a:pPr>
            <a:endParaRPr lang="en-US" baseline="0" dirty="0"/>
          </a:p>
          <a:p>
            <a:pPr marL="0" indent="0">
              <a:buFontTx/>
              <a:buNone/>
            </a:pPr>
            <a:r>
              <a:rPr lang="en-US" baseline="0" dirty="0"/>
              <a:t>Docker is </a:t>
            </a:r>
            <a:r>
              <a:rPr lang="en-US" baseline="0" dirty="0" err="1"/>
              <a:t>ook</a:t>
            </a:r>
            <a:r>
              <a:rPr lang="en-US" baseline="0" dirty="0"/>
              <a:t> slim met het </a:t>
            </a:r>
            <a:r>
              <a:rPr lang="en-US" baseline="0" dirty="0" err="1"/>
              <a:t>opslaan</a:t>
            </a:r>
            <a:r>
              <a:rPr lang="en-US" baseline="0" dirty="0"/>
              <a:t>. </a:t>
            </a:r>
          </a:p>
          <a:p>
            <a:pPr marL="0" indent="0">
              <a:buFontTx/>
              <a:buNone/>
            </a:pPr>
            <a:r>
              <a:rPr lang="en-US" baseline="0" dirty="0"/>
              <a:t>Docker </a:t>
            </a:r>
            <a:r>
              <a:rPr lang="en-US" baseline="0" dirty="0" err="1"/>
              <a:t>slaat</a:t>
            </a:r>
            <a:r>
              <a:rPr lang="en-US" baseline="0" dirty="0"/>
              <a:t> </a:t>
            </a:r>
            <a:r>
              <a:rPr lang="en-US" baseline="0" dirty="0" err="1"/>
              <a:t>alleen</a:t>
            </a:r>
            <a:r>
              <a:rPr lang="en-US" baseline="0" dirty="0"/>
              <a:t> layers op die </a:t>
            </a:r>
            <a:r>
              <a:rPr lang="en-US" baseline="0" dirty="0" err="1"/>
              <a:t>hij</a:t>
            </a:r>
            <a:r>
              <a:rPr lang="en-US" baseline="0" dirty="0"/>
              <a:t> nog </a:t>
            </a:r>
            <a:r>
              <a:rPr lang="en-US" baseline="0" dirty="0" err="1"/>
              <a:t>niet</a:t>
            </a:r>
            <a:r>
              <a:rPr lang="en-US" baseline="0" dirty="0"/>
              <a:t> </a:t>
            </a:r>
            <a:r>
              <a:rPr lang="en-US" baseline="0" dirty="0" err="1"/>
              <a:t>heeft</a:t>
            </a:r>
            <a:r>
              <a:rPr lang="en-US" baseline="0" dirty="0"/>
              <a:t>. </a:t>
            </a:r>
          </a:p>
          <a:p>
            <a:pPr marL="0" indent="0">
              <a:buFontTx/>
              <a:buNone/>
            </a:pPr>
            <a:r>
              <a:rPr lang="en-US" baseline="0" dirty="0"/>
              <a:t>Caching!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97287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Case: Static website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HTML </a:t>
            </a:r>
            <a:r>
              <a:rPr lang="en-US" dirty="0" err="1"/>
              <a:t>pagina</a:t>
            </a:r>
            <a:r>
              <a:rPr lang="en-US" dirty="0"/>
              <a:t> on webserver </a:t>
            </a:r>
            <a:r>
              <a:rPr lang="en-US" dirty="0" err="1"/>
              <a:t>nginx</a:t>
            </a:r>
            <a:endParaRPr lang="en-US" dirty="0"/>
          </a:p>
          <a:p>
            <a:endParaRPr lang="en-US" dirty="0"/>
          </a:p>
          <a:p>
            <a:r>
              <a:rPr lang="en-US" dirty="0"/>
              <a:t>Code: HTML</a:t>
            </a:r>
          </a:p>
          <a:p>
            <a:r>
              <a:rPr lang="en-US" dirty="0" err="1"/>
              <a:t>Dockerfile</a:t>
            </a:r>
            <a:endParaRPr lang="en-US" dirty="0"/>
          </a:p>
          <a:p>
            <a:r>
              <a:rPr lang="en-US" dirty="0"/>
              <a:t>Build an image</a:t>
            </a:r>
          </a:p>
          <a:p>
            <a:r>
              <a:rPr lang="en-US" dirty="0"/>
              <a:t>Run container</a:t>
            </a:r>
          </a:p>
          <a:p>
            <a:endParaRPr lang="en-US" dirty="0"/>
          </a:p>
          <a:p>
            <a:r>
              <a:rPr lang="en-US" dirty="0"/>
              <a:t>Show result</a:t>
            </a:r>
          </a:p>
          <a:p>
            <a:endParaRPr lang="en-US" dirty="0"/>
          </a:p>
          <a:p>
            <a:r>
              <a:rPr lang="en-US" dirty="0"/>
              <a:t>Push to registry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Pull from registry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Run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2685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Mijn</a:t>
            </a:r>
            <a:r>
              <a:rPr lang="en-US" baseline="0" dirty="0"/>
              <a:t> </a:t>
            </a:r>
            <a:r>
              <a:rPr lang="en-US" baseline="0" dirty="0" err="1"/>
              <a:t>naam</a:t>
            </a:r>
            <a:r>
              <a:rPr lang="en-US" baseline="0" dirty="0"/>
              <a:t> is Johannes Sim.</a:t>
            </a:r>
          </a:p>
          <a:p>
            <a:r>
              <a:rPr lang="en-US" baseline="0" dirty="0" err="1"/>
              <a:t>Ik</a:t>
            </a:r>
            <a:r>
              <a:rPr lang="en-US" baseline="0" dirty="0"/>
              <a:t> ben </a:t>
            </a:r>
            <a:r>
              <a:rPr lang="en-US" baseline="0" dirty="0" err="1"/>
              <a:t>een</a:t>
            </a:r>
            <a:r>
              <a:rPr lang="en-US" baseline="0" dirty="0"/>
              <a:t> </a:t>
            </a:r>
            <a:r>
              <a:rPr lang="en-US" baseline="0" dirty="0" err="1"/>
              <a:t>klassiek</a:t>
            </a:r>
            <a:r>
              <a:rPr lang="en-US" baseline="0" dirty="0"/>
              <a:t> </a:t>
            </a:r>
            <a:r>
              <a:rPr lang="en-US" baseline="0" dirty="0" err="1"/>
              <a:t>geschoolde</a:t>
            </a:r>
            <a:r>
              <a:rPr lang="en-US" baseline="0" dirty="0"/>
              <a:t> IT-</a:t>
            </a:r>
            <a:r>
              <a:rPr lang="en-US" baseline="0" dirty="0" err="1"/>
              <a:t>er</a:t>
            </a:r>
            <a:r>
              <a:rPr lang="en-US" baseline="0" dirty="0"/>
              <a:t> </a:t>
            </a:r>
            <a:r>
              <a:rPr lang="en-US" baseline="0" dirty="0" err="1"/>
              <a:t>en</a:t>
            </a:r>
            <a:r>
              <a:rPr lang="en-US" baseline="0" dirty="0"/>
              <a:t> </a:t>
            </a:r>
            <a:r>
              <a:rPr lang="en-US" baseline="0" dirty="0" err="1"/>
              <a:t>werk</a:t>
            </a:r>
            <a:r>
              <a:rPr lang="en-US" baseline="0" dirty="0"/>
              <a:t> </a:t>
            </a:r>
            <a:r>
              <a:rPr lang="en-US" baseline="0" dirty="0" err="1"/>
              <a:t>sinds</a:t>
            </a:r>
            <a:r>
              <a:rPr lang="en-US" baseline="0" dirty="0"/>
              <a:t> 1989 in de IT.</a:t>
            </a:r>
          </a:p>
          <a:p>
            <a:r>
              <a:rPr lang="en-US" baseline="0" dirty="0" err="1"/>
              <a:t>En</a:t>
            </a:r>
            <a:r>
              <a:rPr lang="en-US" baseline="0" dirty="0"/>
              <a:t> </a:t>
            </a:r>
            <a:r>
              <a:rPr lang="en-US" baseline="0" dirty="0" err="1"/>
              <a:t>werk</a:t>
            </a:r>
            <a:r>
              <a:rPr lang="en-US" baseline="0" dirty="0"/>
              <a:t> </a:t>
            </a:r>
            <a:r>
              <a:rPr lang="en-US" baseline="0" dirty="0" err="1"/>
              <a:t>sinds</a:t>
            </a:r>
            <a:r>
              <a:rPr lang="en-US" baseline="0" dirty="0"/>
              <a:t> 2000 met </a:t>
            </a:r>
            <a:r>
              <a:rPr lang="en-US" baseline="0" dirty="0" err="1"/>
              <a:t>veel</a:t>
            </a:r>
            <a:r>
              <a:rPr lang="en-US" baseline="0" dirty="0"/>
              <a:t> </a:t>
            </a:r>
            <a:r>
              <a:rPr lang="en-US" baseline="0" dirty="0" err="1"/>
              <a:t>plezier</a:t>
            </a:r>
            <a:r>
              <a:rPr lang="en-US" baseline="0" dirty="0"/>
              <a:t> </a:t>
            </a:r>
            <a:r>
              <a:rPr lang="en-US" baseline="0" dirty="0" err="1"/>
              <a:t>als</a:t>
            </a:r>
            <a:r>
              <a:rPr lang="en-US" baseline="0" dirty="0"/>
              <a:t> IT-consultant </a:t>
            </a:r>
            <a:r>
              <a:rPr lang="en-US" baseline="0" dirty="0" err="1"/>
              <a:t>bij</a:t>
            </a:r>
            <a:r>
              <a:rPr lang="en-US" baseline="0" dirty="0"/>
              <a:t> Centric.</a:t>
            </a:r>
          </a:p>
          <a:p>
            <a:r>
              <a:rPr lang="en-US" baseline="0" dirty="0"/>
              <a:t>Het </a:t>
            </a:r>
            <a:r>
              <a:rPr lang="en-US" baseline="0" dirty="0" err="1"/>
              <a:t>leuke</a:t>
            </a:r>
            <a:r>
              <a:rPr lang="en-US" baseline="0" dirty="0"/>
              <a:t> van de job is de </a:t>
            </a:r>
            <a:r>
              <a:rPr lang="en-US" baseline="0" dirty="0" err="1"/>
              <a:t>verscheidenheid</a:t>
            </a:r>
            <a:r>
              <a:rPr lang="en-US" baseline="0" dirty="0"/>
              <a:t>. </a:t>
            </a:r>
          </a:p>
          <a:p>
            <a:r>
              <a:rPr lang="en-US" baseline="0" dirty="0"/>
              <a:t>De rode </a:t>
            </a:r>
            <a:r>
              <a:rPr lang="en-US" baseline="0" dirty="0" err="1"/>
              <a:t>draad</a:t>
            </a:r>
            <a:r>
              <a:rPr lang="en-US" baseline="0" dirty="0"/>
              <a:t> </a:t>
            </a:r>
            <a:r>
              <a:rPr lang="en-US" baseline="0" dirty="0" err="1"/>
              <a:t>bij</a:t>
            </a:r>
            <a:r>
              <a:rPr lang="en-US" baseline="0" dirty="0"/>
              <a:t> </a:t>
            </a:r>
            <a:r>
              <a:rPr lang="en-US" baseline="0" dirty="0" err="1"/>
              <a:t>mijn</a:t>
            </a:r>
            <a:r>
              <a:rPr lang="en-US" baseline="0" dirty="0"/>
              <a:t> </a:t>
            </a:r>
            <a:r>
              <a:rPr lang="en-US" baseline="0" dirty="0" err="1"/>
              <a:t>opdrachten</a:t>
            </a:r>
            <a:r>
              <a:rPr lang="en-US" baseline="0" dirty="0"/>
              <a:t> is het </a:t>
            </a:r>
            <a:r>
              <a:rPr lang="en-US" baseline="0" dirty="0" err="1"/>
              <a:t>leveren</a:t>
            </a:r>
            <a:r>
              <a:rPr lang="en-US" baseline="0" dirty="0"/>
              <a:t> van software.  </a:t>
            </a:r>
          </a:p>
          <a:p>
            <a:r>
              <a:rPr lang="en-US" baseline="0" dirty="0" err="1"/>
              <a:t>Vanaf</a:t>
            </a:r>
            <a:r>
              <a:rPr lang="en-US" baseline="0" dirty="0"/>
              <a:t> 2010 ben </a:t>
            </a:r>
            <a:r>
              <a:rPr lang="en-US" baseline="0" dirty="0" err="1"/>
              <a:t>ik</a:t>
            </a:r>
            <a:r>
              <a:rPr lang="en-US" baseline="0" dirty="0"/>
              <a:t> in IT op reis </a:t>
            </a:r>
            <a:r>
              <a:rPr lang="en-US" baseline="0" dirty="0" err="1"/>
              <a:t>gegaan</a:t>
            </a:r>
            <a:r>
              <a:rPr lang="en-US" baseline="0" dirty="0"/>
              <a:t> </a:t>
            </a:r>
            <a:r>
              <a:rPr lang="en-US" baseline="0" dirty="0" err="1"/>
              <a:t>en</a:t>
            </a:r>
            <a:r>
              <a:rPr lang="en-US" baseline="0" dirty="0"/>
              <a:t> in </a:t>
            </a:r>
            <a:r>
              <a:rPr lang="en-US" baseline="0" dirty="0" err="1"/>
              <a:t>aanraking</a:t>
            </a:r>
            <a:r>
              <a:rPr lang="en-US" baseline="0" dirty="0"/>
              <a:t> </a:t>
            </a:r>
            <a:r>
              <a:rPr lang="en-US" baseline="0" dirty="0" err="1"/>
              <a:t>gekomen</a:t>
            </a:r>
            <a:r>
              <a:rPr lang="en-US" baseline="0" dirty="0"/>
              <a:t> met Agile, CD, DevOps, Container </a:t>
            </a:r>
            <a:r>
              <a:rPr lang="en-US" baseline="0" dirty="0" err="1"/>
              <a:t>en</a:t>
            </a:r>
            <a:r>
              <a:rPr lang="en-US" baseline="0" dirty="0"/>
              <a:t> Azure.</a:t>
            </a:r>
          </a:p>
          <a:p>
            <a:endParaRPr lang="en-US" baseline="0" dirty="0"/>
          </a:p>
          <a:p>
            <a:r>
              <a:rPr lang="en-US" baseline="0" dirty="0" err="1"/>
              <a:t>Ik</a:t>
            </a:r>
            <a:r>
              <a:rPr lang="en-US" baseline="0" dirty="0"/>
              <a:t> ben lid van CC Azure </a:t>
            </a:r>
            <a:r>
              <a:rPr lang="en-US" baseline="0" dirty="0" err="1"/>
              <a:t>binnen</a:t>
            </a:r>
            <a:r>
              <a:rPr lang="en-US" baseline="0" dirty="0"/>
              <a:t> Centric </a:t>
            </a:r>
            <a:r>
              <a:rPr lang="en-US" baseline="0" dirty="0" err="1"/>
              <a:t>en</a:t>
            </a:r>
            <a:r>
              <a:rPr lang="en-US" baseline="0" dirty="0"/>
              <a:t> </a:t>
            </a:r>
            <a:r>
              <a:rPr lang="en-US" baseline="0" dirty="0" err="1"/>
              <a:t>breng</a:t>
            </a:r>
            <a:r>
              <a:rPr lang="en-US" baseline="0" dirty="0"/>
              <a:t> </a:t>
            </a:r>
            <a:r>
              <a:rPr lang="en-US" baseline="0" dirty="0" err="1"/>
              <a:t>mijn</a:t>
            </a:r>
            <a:r>
              <a:rPr lang="en-US" baseline="0" dirty="0"/>
              <a:t> Docker </a:t>
            </a:r>
            <a:r>
              <a:rPr lang="en-US" baseline="0" dirty="0" err="1"/>
              <a:t>kennis</a:t>
            </a:r>
            <a:r>
              <a:rPr lang="en-US" baseline="0" dirty="0"/>
              <a:t> in!</a:t>
            </a:r>
          </a:p>
          <a:p>
            <a:r>
              <a:rPr lang="en-US" baseline="0" dirty="0" err="1"/>
              <a:t>Voorzitter</a:t>
            </a:r>
            <a:r>
              <a:rPr lang="en-US" baseline="0" dirty="0"/>
              <a:t> van </a:t>
            </a:r>
            <a:r>
              <a:rPr lang="en-US" baseline="0" dirty="0" err="1"/>
              <a:t>werkgroep</a:t>
            </a:r>
            <a:r>
              <a:rPr lang="en-US" baseline="0" dirty="0"/>
              <a:t> containerization </a:t>
            </a:r>
            <a:r>
              <a:rPr lang="en-US" baseline="0" dirty="0" err="1"/>
              <a:t>binnen</a:t>
            </a:r>
            <a:r>
              <a:rPr lang="en-US" baseline="0" dirty="0"/>
              <a:t> Centric</a:t>
            </a:r>
          </a:p>
          <a:p>
            <a:endParaRPr lang="en-US" baseline="0" dirty="0"/>
          </a:p>
          <a:p>
            <a:r>
              <a:rPr lang="en-US" baseline="0" dirty="0" err="1"/>
              <a:t>Opdrachten</a:t>
            </a:r>
            <a:r>
              <a:rPr lang="en-US" baseline="0" dirty="0"/>
              <a:t> </a:t>
            </a:r>
            <a:r>
              <a:rPr lang="en-US" baseline="0" dirty="0" err="1"/>
              <a:t>uitgevoerd</a:t>
            </a:r>
            <a:r>
              <a:rPr lang="en-US" baseline="0" dirty="0"/>
              <a:t> </a:t>
            </a:r>
            <a:r>
              <a:rPr lang="en-US" baseline="0" dirty="0" err="1"/>
              <a:t>bij</a:t>
            </a:r>
            <a:r>
              <a:rPr lang="en-US" baseline="0" dirty="0"/>
              <a:t> KPN, ING, RWS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7467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DEV flow – dev mode</a:t>
            </a:r>
          </a:p>
          <a:p>
            <a:r>
              <a:rPr lang="en-US" dirty="0"/>
              <a:t>Changes in code without building again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09558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docker</a:t>
            </a:r>
            <a:r>
              <a:rPr lang="nl-NL" dirty="0"/>
              <a:t> pull alpine</a:t>
            </a:r>
          </a:p>
          <a:p>
            <a:r>
              <a:rPr lang="nl-NL" dirty="0" err="1"/>
              <a:t>docker</a:t>
            </a:r>
            <a:r>
              <a:rPr lang="nl-NL" dirty="0"/>
              <a:t> run -</a:t>
            </a:r>
            <a:r>
              <a:rPr lang="nl-NL" dirty="0" err="1"/>
              <a:t>it</a:t>
            </a:r>
            <a:r>
              <a:rPr lang="nl-NL" dirty="0"/>
              <a:t> alpine /bin/sh</a:t>
            </a:r>
          </a:p>
          <a:p>
            <a:endParaRPr lang="en-US" dirty="0"/>
          </a:p>
          <a:p>
            <a:r>
              <a:rPr lang="en-US" dirty="0"/>
              <a:t>Alpine</a:t>
            </a:r>
          </a:p>
          <a:p>
            <a:r>
              <a:rPr lang="en-US" dirty="0"/>
              <a:t>cat /</a:t>
            </a:r>
            <a:r>
              <a:rPr lang="en-US" dirty="0" err="1"/>
              <a:t>etc</a:t>
            </a:r>
            <a:r>
              <a:rPr lang="en-US" dirty="0"/>
              <a:t>/*-release</a:t>
            </a:r>
          </a:p>
          <a:p>
            <a:r>
              <a:rPr lang="en-US" dirty="0" err="1"/>
              <a:t>Pwd</a:t>
            </a:r>
            <a:endParaRPr lang="en-US" dirty="0"/>
          </a:p>
          <a:p>
            <a:r>
              <a:rPr lang="en-US" dirty="0"/>
              <a:t>Ls</a:t>
            </a:r>
          </a:p>
          <a:p>
            <a:r>
              <a:rPr lang="en-US" dirty="0" err="1"/>
              <a:t>Whoami</a:t>
            </a:r>
            <a:endParaRPr lang="en-US" dirty="0"/>
          </a:p>
          <a:p>
            <a:r>
              <a:rPr lang="en-US" dirty="0"/>
              <a:t>exit</a:t>
            </a:r>
          </a:p>
          <a:p>
            <a:endParaRPr lang="nl-NL" dirty="0"/>
          </a:p>
          <a:p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err="1"/>
              <a:t>ps</a:t>
            </a: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67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6663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8291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DevOps</a:t>
            </a:r>
          </a:p>
          <a:p>
            <a:r>
              <a:rPr lang="en-US" dirty="0"/>
              <a:t>Time to Market</a:t>
            </a:r>
          </a:p>
          <a:p>
            <a:endParaRPr lang="en-US" dirty="0"/>
          </a:p>
          <a:p>
            <a:r>
              <a:rPr lang="en-US" dirty="0"/>
              <a:t>Time from commit to in production</a:t>
            </a:r>
          </a:p>
          <a:p>
            <a:r>
              <a:rPr lang="en-US" dirty="0"/>
              <a:t>Continuous Delivery</a:t>
            </a:r>
          </a:p>
          <a:p>
            <a:r>
              <a:rPr lang="en-US" dirty="0"/>
              <a:t>Build – Ship – Run</a:t>
            </a:r>
          </a:p>
          <a:p>
            <a:r>
              <a:rPr lang="en-US" dirty="0"/>
              <a:t>Works on my laptop</a:t>
            </a:r>
          </a:p>
          <a:p>
            <a:endParaRPr lang="en-US" dirty="0"/>
          </a:p>
          <a:p>
            <a:r>
              <a:rPr lang="en-US" dirty="0" err="1"/>
              <a:t>UseCase</a:t>
            </a:r>
            <a:endParaRPr lang="en-US" dirty="0"/>
          </a:p>
          <a:p>
            <a:r>
              <a:rPr lang="en-US" baseline="0" dirty="0"/>
              <a:t>Linux tool</a:t>
            </a:r>
          </a:p>
          <a:p>
            <a:r>
              <a:rPr lang="en-US" baseline="0" dirty="0"/>
              <a:t>Package manager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1162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Build-ship-run</a:t>
            </a:r>
          </a:p>
          <a:p>
            <a:endParaRPr lang="en-US" dirty="0"/>
          </a:p>
          <a:p>
            <a:r>
              <a:rPr lang="en-US" dirty="0"/>
              <a:t>Basic knowledge is essential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8514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Waarom</a:t>
            </a:r>
            <a:r>
              <a:rPr lang="en-US" baseline="0" dirty="0"/>
              <a:t> </a:t>
            </a:r>
            <a:r>
              <a:rPr lang="en-US" baseline="0" dirty="0" err="1"/>
              <a:t>deze</a:t>
            </a:r>
            <a:r>
              <a:rPr lang="en-US" baseline="0" dirty="0"/>
              <a:t> </a:t>
            </a:r>
            <a:r>
              <a:rPr lang="en-US" baseline="0" dirty="0" err="1"/>
              <a:t>deze</a:t>
            </a:r>
            <a:r>
              <a:rPr lang="en-US" baseline="0" dirty="0"/>
              <a:t> </a:t>
            </a:r>
            <a:r>
              <a:rPr lang="en-US" baseline="0" dirty="0" err="1"/>
              <a:t>definitie</a:t>
            </a:r>
            <a:r>
              <a:rPr lang="en-US" baseline="0" dirty="0"/>
              <a:t>:</a:t>
            </a:r>
          </a:p>
          <a:p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World leading op </a:t>
            </a:r>
            <a:r>
              <a:rPr lang="en-US" baseline="0" dirty="0" err="1"/>
              <a:t>dit</a:t>
            </a:r>
            <a:r>
              <a:rPr lang="en-US" baseline="0" dirty="0"/>
              <a:t> moment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Container = Docker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Actors: dev / ops /business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ANY app (</a:t>
            </a:r>
            <a:r>
              <a:rPr lang="en-US" baseline="0" dirty="0" err="1"/>
              <a:t>microservice</a:t>
            </a:r>
            <a:r>
              <a:rPr lang="en-US" baseline="0" dirty="0"/>
              <a:t> / </a:t>
            </a:r>
            <a:r>
              <a:rPr lang="en-US" baseline="0" dirty="0" err="1"/>
              <a:t>monolit</a:t>
            </a:r>
            <a:r>
              <a:rPr lang="en-US" baseline="0" dirty="0"/>
              <a:t> / </a:t>
            </a:r>
            <a:r>
              <a:rPr lang="en-US" baseline="0" dirty="0" err="1"/>
              <a:t>enz</a:t>
            </a:r>
            <a:r>
              <a:rPr lang="en-US" baseline="0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Infra (laptop / server on premise / cloud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7592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8667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Docker containers are not VM’s</a:t>
            </a:r>
          </a:p>
          <a:p>
            <a:endParaRPr lang="en-US" dirty="0"/>
          </a:p>
          <a:p>
            <a:r>
              <a:rPr lang="en-US" dirty="0"/>
              <a:t>Analogy</a:t>
            </a:r>
          </a:p>
          <a:p>
            <a:pPr lvl="1"/>
            <a:r>
              <a:rPr lang="en-US" dirty="0"/>
              <a:t>Apartment building = VM</a:t>
            </a:r>
          </a:p>
          <a:p>
            <a:pPr lvl="1"/>
            <a:r>
              <a:rPr lang="en-US" dirty="0"/>
              <a:t>Apartment  = Docker Container</a:t>
            </a:r>
          </a:p>
          <a:p>
            <a:pPr lvl="1"/>
            <a:r>
              <a:rPr lang="en-US" dirty="0"/>
              <a:t>Share of kernel</a:t>
            </a:r>
          </a:p>
          <a:p>
            <a:pPr lvl="1"/>
            <a:endParaRPr lang="en-US" dirty="0"/>
          </a:p>
          <a:p>
            <a:r>
              <a:rPr lang="en-US" dirty="0"/>
              <a:t>Real world</a:t>
            </a:r>
          </a:p>
          <a:p>
            <a:pPr lvl="1"/>
            <a:r>
              <a:rPr lang="en-US" dirty="0" err="1"/>
              <a:t>DockerHost</a:t>
            </a:r>
            <a:r>
              <a:rPr lang="en-US" dirty="0"/>
              <a:t> are VM’s</a:t>
            </a:r>
          </a:p>
          <a:p>
            <a:pPr lvl="1"/>
            <a:r>
              <a:rPr lang="en-US" dirty="0"/>
              <a:t>Docker can also run directly on server with OS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3388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3150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33139_PowerPoint_background-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11560" y="648973"/>
            <a:ext cx="7772400" cy="1470025"/>
          </a:xfrm>
        </p:spPr>
        <p:txBody>
          <a:bodyPr tIns="90000"/>
          <a:lstStyle>
            <a:lvl1pPr>
              <a:lnSpc>
                <a:spcPts val="5200"/>
              </a:lnSpc>
              <a:defRPr sz="3600" cap="all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4404" y="5849141"/>
            <a:ext cx="2133424" cy="467568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‹#›ATION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34402" y="6341926"/>
            <a:ext cx="2133600" cy="2109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5226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4" y="473079"/>
            <a:ext cx="8075240" cy="2379861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4685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4" y="473077"/>
            <a:ext cx="8130097" cy="3243957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2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4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1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9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030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402765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Docker 101 by Johannes Sim &amp; Renzo Veldkamp017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9766" y="6263123"/>
            <a:ext cx="7780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9036"/>
                </a:solidFill>
              </a:defRPr>
            </a:lvl1pPr>
          </a:lstStyle>
          <a:p>
            <a:r>
              <a:rPr lang="nl-NL"/>
              <a:t>‹#›ATION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609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3" y="473079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3" y="1242869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693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66699" y="473075"/>
            <a:ext cx="8620125" cy="82244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Docker 101 by Johannes Sim &amp; Renzo Veldkamp017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3"/>
            <a:ext cx="263236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‹#›ATION</a:t>
            </a:r>
            <a:endParaRPr lang="nl-NL" dirty="0"/>
          </a:p>
        </p:txBody>
      </p:sp>
      <p:sp>
        <p:nvSpPr>
          <p:cNvPr id="12" name="Tijdelijke aanduiding voor inhoud 2"/>
          <p:cNvSpPr>
            <a:spLocks noGrp="1"/>
          </p:cNvSpPr>
          <p:nvPr>
            <p:ph idx="1"/>
          </p:nvPr>
        </p:nvSpPr>
        <p:spPr>
          <a:xfrm>
            <a:off x="267447" y="1366691"/>
            <a:ext cx="2618628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4" name="Tijdelijke aanduiding voor inhoud 2"/>
          <p:cNvSpPr>
            <a:spLocks noGrp="1"/>
          </p:cNvSpPr>
          <p:nvPr>
            <p:ph idx="12"/>
          </p:nvPr>
        </p:nvSpPr>
        <p:spPr>
          <a:xfrm>
            <a:off x="6058647" y="1366691"/>
            <a:ext cx="2809128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5" name="Tijdelijke aanduiding voor inhoud 2"/>
          <p:cNvSpPr>
            <a:spLocks noGrp="1"/>
          </p:cNvSpPr>
          <p:nvPr>
            <p:ph idx="13"/>
          </p:nvPr>
        </p:nvSpPr>
        <p:spPr>
          <a:xfrm>
            <a:off x="3058272" y="1366691"/>
            <a:ext cx="2809128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373513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3" y="473079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3572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3" y="473079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3" y="1242869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5548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3" y="473079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381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4" y="1398589"/>
            <a:ext cx="8154677" cy="1454348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Docker 101 by Johannes Sim &amp; Renzo Veldkamp017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3"/>
            <a:ext cx="263236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‹#›ATION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8298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0196"/>
            <a:ext cx="9144000" cy="787804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17539" y="473075"/>
            <a:ext cx="8163164" cy="82244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17539" y="1409496"/>
            <a:ext cx="8163164" cy="4530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44529" y="6339158"/>
            <a:ext cx="68323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aseline="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fld id="{BEAB3AC6-8DA9-4B31-8D95-166557D2968B}" type="slidenum">
              <a:rPr lang="en-US" sz="1000" baseline="0" smtClean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‹#›</a:t>
            </a:fld>
            <a:r>
              <a:rPr lang="en-US" sz="1000" baseline="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  Docker 102 </a:t>
            </a:r>
            <a:r>
              <a:rPr lang="en-US" sz="100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Johannes Sim</a:t>
            </a:r>
            <a:endParaRPr lang="nl-NL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72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9" r:id="rId5"/>
    <p:sldLayoutId id="2147483668" r:id="rId6"/>
    <p:sldLayoutId id="2147483663" r:id="rId7"/>
    <p:sldLayoutId id="2147483667" r:id="rId8"/>
    <p:sldLayoutId id="2147483666" r:id="rId9"/>
    <p:sldLayoutId id="2147483665" r:id="rId10"/>
    <p:sldLayoutId id="2147483670" r:id="rId11"/>
  </p:sldLayoutIdLst>
  <p:hf sldNum="0" hdr="0" ftr="0" dt="0"/>
  <p:txStyles>
    <p:titleStyle>
      <a:lvl1pPr algn="l" defTabSz="914377" rtl="0" eaLnBrk="1" latinLnBrk="0" hangingPunct="1">
        <a:lnSpc>
          <a:spcPts val="3000"/>
        </a:lnSpc>
        <a:spcBef>
          <a:spcPts val="0"/>
        </a:spcBef>
        <a:spcAft>
          <a:spcPts val="0"/>
        </a:spcAft>
        <a:buNone/>
        <a:defRPr sz="2800" b="1" kern="1200" cap="all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3519" indent="-263519" algn="l" defTabSz="914377" rtl="0" eaLnBrk="1" latinLnBrk="0" hangingPunct="1">
        <a:spcBef>
          <a:spcPts val="0"/>
        </a:spcBef>
        <a:buClr>
          <a:schemeClr val="tx2"/>
        </a:buClr>
        <a:buSzPct val="135000"/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1325" indent="-276218" algn="l" defTabSz="914377" rtl="0" eaLnBrk="1" latinLnBrk="0" hangingPunct="1"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7533" indent="-176209" algn="l" defTabSz="914377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5328" indent="-177796" algn="l" defTabSz="914377" rtl="0" eaLnBrk="1" latinLnBrk="0" hangingPunct="1">
        <a:spcBef>
          <a:spcPts val="0"/>
        </a:spcBef>
        <a:buSzPct val="90000"/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71536" indent="-176209" algn="l" defTabSz="914377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emf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r/microsoft/dotnet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network/#network-driver-summary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>
          <a:xfrm>
            <a:off x="611560" y="648972"/>
            <a:ext cx="8126040" cy="3161031"/>
          </a:xfrm>
        </p:spPr>
        <p:txBody>
          <a:bodyPr/>
          <a:lstStyle/>
          <a:p>
            <a:pPr algn="ctr"/>
            <a:r>
              <a:rPr lang="en-US" dirty="0"/>
              <a:t>Docker 102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nl-NL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49" y="2229487"/>
            <a:ext cx="7163661" cy="17232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9307" y="5813947"/>
            <a:ext cx="2852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Johannes Sim</a:t>
            </a:r>
          </a:p>
          <a:p>
            <a:r>
              <a:rPr lang="en-US" dirty="0"/>
              <a:t>Version: November 2018 1.0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83019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EB56E6-1F8C-4518-9F38-7AD341109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67136" y="1409700"/>
            <a:ext cx="5263729" cy="453072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/>
              <a:t>TOPIC: </a:t>
            </a:r>
            <a:br>
              <a:rPr lang="en-US" dirty="0"/>
            </a:br>
            <a:r>
              <a:rPr lang="en-US" dirty="0"/>
              <a:t>VIRTUAL MACHINE versus Container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60586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3509F6-3A41-4460-9A89-0932B145A0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Workshop</a:t>
            </a:r>
            <a:endParaRPr lang="nl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BBAE54-CA62-476B-BB80-2DA4DE2D7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98" y="1527922"/>
            <a:ext cx="7154562" cy="357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868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B0205C-2BAE-474B-8923-F20A2FC13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Tell + demo</a:t>
            </a:r>
          </a:p>
          <a:p>
            <a:r>
              <a:rPr lang="en-US" dirty="0"/>
              <a:t>Do It Yourself (DIY)</a:t>
            </a:r>
          </a:p>
          <a:p>
            <a:r>
              <a:rPr lang="en-US" dirty="0"/>
              <a:t>Summarize</a:t>
            </a:r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F9AF3C-B9D3-401D-AFAA-CADBA6B48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27578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2AFD99C-E029-4F9F-973C-80C5A0E08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Install workshop environment  &amp; check</a:t>
            </a:r>
          </a:p>
          <a:p>
            <a:r>
              <a:rPr lang="en-US" b="1" dirty="0"/>
              <a:t>Container life cycle</a:t>
            </a:r>
          </a:p>
          <a:p>
            <a:r>
              <a:rPr lang="en-US" b="1" dirty="0"/>
              <a:t>Container</a:t>
            </a:r>
          </a:p>
          <a:p>
            <a:r>
              <a:rPr lang="en-US" b="1" dirty="0"/>
              <a:t>Registry</a:t>
            </a:r>
          </a:p>
          <a:p>
            <a:r>
              <a:rPr lang="en-US" dirty="0"/>
              <a:t>Image</a:t>
            </a:r>
          </a:p>
          <a:p>
            <a:r>
              <a:rPr lang="en-US" dirty="0" err="1"/>
              <a:t>Dockerfile</a:t>
            </a:r>
            <a:endParaRPr lang="en-US" dirty="0"/>
          </a:p>
          <a:p>
            <a:r>
              <a:rPr lang="en-US" dirty="0"/>
              <a:t>Example container (</a:t>
            </a:r>
            <a:r>
              <a:rPr lang="en-US" b="1" dirty="0" err="1"/>
              <a:t>portainer</a:t>
            </a:r>
            <a:r>
              <a:rPr lang="en-US" dirty="0"/>
              <a:t>)</a:t>
            </a:r>
          </a:p>
          <a:p>
            <a:r>
              <a:rPr lang="en-US" dirty="0"/>
              <a:t>Build-Ship-Run workflow example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EB882F-D137-4648-ADF1-A65E39E6F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Map 101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55412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3AC51E-EF26-48F7-999E-19B02F102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Recap 101</a:t>
            </a:r>
          </a:p>
          <a:p>
            <a:r>
              <a:rPr lang="en-US" dirty="0"/>
              <a:t>Container image</a:t>
            </a:r>
          </a:p>
          <a:p>
            <a:r>
              <a:rPr lang="en-US" dirty="0" err="1"/>
              <a:t>Dockerfile</a:t>
            </a:r>
            <a:endParaRPr lang="en-US" dirty="0"/>
          </a:p>
          <a:p>
            <a:r>
              <a:rPr lang="en-US" dirty="0"/>
              <a:t>Build-Ship-Run AAA example</a:t>
            </a:r>
          </a:p>
          <a:p>
            <a:r>
              <a:rPr lang="en-US" dirty="0"/>
              <a:t>Volume</a:t>
            </a:r>
          </a:p>
          <a:p>
            <a:r>
              <a:rPr lang="en-US" dirty="0"/>
              <a:t>Network</a:t>
            </a:r>
          </a:p>
          <a:p>
            <a:r>
              <a:rPr lang="en-US" dirty="0"/>
              <a:t>Docker-compose</a:t>
            </a:r>
          </a:p>
          <a:p>
            <a:r>
              <a:rPr lang="en-US" dirty="0"/>
              <a:t>Multistage build</a:t>
            </a:r>
          </a:p>
          <a:p>
            <a:r>
              <a:rPr lang="en-US" dirty="0"/>
              <a:t>An Angular build environment in Docker</a:t>
            </a:r>
          </a:p>
          <a:p>
            <a:endParaRPr lang="en-US" dirty="0"/>
          </a:p>
          <a:p>
            <a:r>
              <a:rPr lang="en-US" dirty="0"/>
              <a:t>Examples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7595F5-7E91-4A58-9FF2-AA652FD2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WoRKmap</a:t>
            </a:r>
            <a:r>
              <a:rPr lang="en-US" dirty="0"/>
              <a:t> 102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88397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C62A0B9-C9BF-4730-99EB-9698F3C27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Recap + remaining day 1 and day 2</a:t>
            </a:r>
          </a:p>
          <a:p>
            <a:endParaRPr lang="en-US" dirty="0"/>
          </a:p>
          <a:p>
            <a:r>
              <a:rPr lang="en-US" dirty="0"/>
              <a:t>Kubernetes introduction</a:t>
            </a:r>
          </a:p>
          <a:p>
            <a:endParaRPr lang="en-US" dirty="0"/>
          </a:p>
          <a:p>
            <a:r>
              <a:rPr lang="en-US" dirty="0"/>
              <a:t>Windows containers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CI/CD example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Assignment Docker &amp; microservices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F47A1B-6AC8-4B01-8FAF-C44DC7AA8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WORKshop</a:t>
            </a:r>
            <a:r>
              <a:rPr lang="en-US" dirty="0"/>
              <a:t> day 3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1870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102F3B7-D646-4143-B265-95C18285DC0E}"/>
              </a:ext>
            </a:extLst>
          </p:cNvPr>
          <p:cNvSpPr/>
          <p:nvPr/>
        </p:nvSpPr>
        <p:spPr>
          <a:xfrm>
            <a:off x="985571" y="1277144"/>
            <a:ext cx="1104661" cy="369332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Container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427675-65C8-4A1C-B45A-635854A89D15}"/>
              </a:ext>
            </a:extLst>
          </p:cNvPr>
          <p:cNvSpPr/>
          <p:nvPr/>
        </p:nvSpPr>
        <p:spPr>
          <a:xfrm>
            <a:off x="3565602" y="3244334"/>
            <a:ext cx="2012795" cy="369332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Containers in Cloud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7C73C5-64CD-4775-8E86-D92EB183E49C}"/>
              </a:ext>
            </a:extLst>
          </p:cNvPr>
          <p:cNvSpPr/>
          <p:nvPr/>
        </p:nvSpPr>
        <p:spPr>
          <a:xfrm>
            <a:off x="3700061" y="2243437"/>
            <a:ext cx="1743875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Play with Docker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EED895-CA29-404E-A7DD-97DC744ED6EA}"/>
              </a:ext>
            </a:extLst>
          </p:cNvPr>
          <p:cNvSpPr/>
          <p:nvPr/>
        </p:nvSpPr>
        <p:spPr>
          <a:xfrm>
            <a:off x="1884537" y="4421277"/>
            <a:ext cx="1777153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Kubernetes (K8s)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DC0F9E-3D60-43D6-BA34-B8D190FD02CC}"/>
              </a:ext>
            </a:extLst>
          </p:cNvPr>
          <p:cNvSpPr/>
          <p:nvPr/>
        </p:nvSpPr>
        <p:spPr>
          <a:xfrm>
            <a:off x="982298" y="2649971"/>
            <a:ext cx="2160784" cy="369332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Play with Kubernetes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C8B0A5-CF0E-4AD7-81C0-D61648BB13D9}"/>
              </a:ext>
            </a:extLst>
          </p:cNvPr>
          <p:cNvSpPr/>
          <p:nvPr/>
        </p:nvSpPr>
        <p:spPr>
          <a:xfrm>
            <a:off x="5011313" y="3830889"/>
            <a:ext cx="1169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Docker Inc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CE9357-F939-4AA1-8FAB-3F4B356BCF45}"/>
              </a:ext>
            </a:extLst>
          </p:cNvPr>
          <p:cNvSpPr/>
          <p:nvPr/>
        </p:nvSpPr>
        <p:spPr>
          <a:xfrm>
            <a:off x="7381043" y="1671994"/>
            <a:ext cx="686406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CNCF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9A61D4-A808-4083-9BA3-29C70BB4E7AA}"/>
              </a:ext>
            </a:extLst>
          </p:cNvPr>
          <p:cNvSpPr/>
          <p:nvPr/>
        </p:nvSpPr>
        <p:spPr>
          <a:xfrm>
            <a:off x="6552922" y="2529696"/>
            <a:ext cx="1732718" cy="369332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Container Image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75116D-CF24-44B4-8301-7A9115BA76D1}"/>
              </a:ext>
            </a:extLst>
          </p:cNvPr>
          <p:cNvSpPr/>
          <p:nvPr/>
        </p:nvSpPr>
        <p:spPr>
          <a:xfrm>
            <a:off x="1660080" y="5157450"/>
            <a:ext cx="1905522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Container Registry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BADC9D-048B-4C3F-AA7D-ECFE3BF9A7F1}"/>
              </a:ext>
            </a:extLst>
          </p:cNvPr>
          <p:cNvSpPr/>
          <p:nvPr/>
        </p:nvSpPr>
        <p:spPr>
          <a:xfrm>
            <a:off x="4889569" y="5027706"/>
            <a:ext cx="1709507" cy="369332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Linux containers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243F7B-6D14-4EC7-AC62-4620B91E9FF9}"/>
              </a:ext>
            </a:extLst>
          </p:cNvPr>
          <p:cNvSpPr/>
          <p:nvPr/>
        </p:nvSpPr>
        <p:spPr>
          <a:xfrm>
            <a:off x="6306632" y="3825105"/>
            <a:ext cx="2091278" cy="369332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Windows containers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45EFCA-C0E0-4A05-B065-792EF73AD80A}"/>
              </a:ext>
            </a:extLst>
          </p:cNvPr>
          <p:cNvSpPr/>
          <p:nvPr/>
        </p:nvSpPr>
        <p:spPr>
          <a:xfrm>
            <a:off x="3818783" y="1476342"/>
            <a:ext cx="1760675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Docker-compose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84E790-E7EF-46A4-9CA8-382C5FEA2763}"/>
              </a:ext>
            </a:extLst>
          </p:cNvPr>
          <p:cNvSpPr/>
          <p:nvPr/>
        </p:nvSpPr>
        <p:spPr>
          <a:xfrm>
            <a:off x="900865" y="3775552"/>
            <a:ext cx="1518429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Docker swarm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9499D0-2C8D-4844-9CD0-4C46F87FD716}"/>
              </a:ext>
            </a:extLst>
          </p:cNvPr>
          <p:cNvSpPr/>
          <p:nvPr/>
        </p:nvSpPr>
        <p:spPr>
          <a:xfrm>
            <a:off x="6250381" y="5540509"/>
            <a:ext cx="2443169" cy="369332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Container Orchestration</a:t>
            </a:r>
            <a:endParaRPr lang="nl-NL" dirty="0">
              <a:solidFill>
                <a:srgbClr val="FFC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BEDE74-1254-4E51-BC08-9744425C2D19}"/>
              </a:ext>
            </a:extLst>
          </p:cNvPr>
          <p:cNvSpPr/>
          <p:nvPr/>
        </p:nvSpPr>
        <p:spPr>
          <a:xfrm>
            <a:off x="246426" y="2093906"/>
            <a:ext cx="1478290" cy="369332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Microservices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CFEA1C-F739-4363-B2DC-DDBFEA21B6E5}"/>
              </a:ext>
            </a:extLst>
          </p:cNvPr>
          <p:cNvSpPr/>
          <p:nvPr/>
        </p:nvSpPr>
        <p:spPr>
          <a:xfrm>
            <a:off x="6754397" y="4485784"/>
            <a:ext cx="1939698" cy="369332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Container network</a:t>
            </a:r>
            <a:endParaRPr lang="nl-NL" dirty="0">
              <a:solidFill>
                <a:srgbClr val="FFC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B78A74-16CC-432E-8F5D-FCDF36D7684B}"/>
              </a:ext>
            </a:extLst>
          </p:cNvPr>
          <p:cNvSpPr/>
          <p:nvPr/>
        </p:nvSpPr>
        <p:spPr>
          <a:xfrm>
            <a:off x="5843287" y="1877730"/>
            <a:ext cx="902748" cy="369332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Volume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3C863B-6C97-4BFD-A004-9841B95888EF}"/>
              </a:ext>
            </a:extLst>
          </p:cNvPr>
          <p:cNvSpPr/>
          <p:nvPr/>
        </p:nvSpPr>
        <p:spPr>
          <a:xfrm>
            <a:off x="383456" y="4596713"/>
            <a:ext cx="1227195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DockerHub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82C0AD5-D46F-4314-B6CF-6B9096A9F504}"/>
              </a:ext>
            </a:extLst>
          </p:cNvPr>
          <p:cNvSpPr/>
          <p:nvPr/>
        </p:nvSpPr>
        <p:spPr>
          <a:xfrm>
            <a:off x="420391" y="5590872"/>
            <a:ext cx="1235979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K8S Cluster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507A35-367C-4000-8315-9EA924C60CE8}"/>
              </a:ext>
            </a:extLst>
          </p:cNvPr>
          <p:cNvSpPr/>
          <p:nvPr/>
        </p:nvSpPr>
        <p:spPr>
          <a:xfrm>
            <a:off x="2296087" y="1896876"/>
            <a:ext cx="1269515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DockerHost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07D5570-7B3E-43A2-A8BB-B022082950D5}"/>
              </a:ext>
            </a:extLst>
          </p:cNvPr>
          <p:cNvSpPr/>
          <p:nvPr/>
        </p:nvSpPr>
        <p:spPr>
          <a:xfrm>
            <a:off x="3967109" y="4485784"/>
            <a:ext cx="2018951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Docker For Desktop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89A54AE-DD3E-409F-9F47-EC77A361E8DD}"/>
              </a:ext>
            </a:extLst>
          </p:cNvPr>
          <p:cNvSpPr/>
          <p:nvPr/>
        </p:nvSpPr>
        <p:spPr>
          <a:xfrm>
            <a:off x="3683110" y="5558359"/>
            <a:ext cx="1127809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Docker 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8FFE09-04DE-435A-8AA1-B3E57E891C94}"/>
              </a:ext>
            </a:extLst>
          </p:cNvPr>
          <p:cNvSpPr/>
          <p:nvPr/>
        </p:nvSpPr>
        <p:spPr>
          <a:xfrm>
            <a:off x="3194341" y="2787134"/>
            <a:ext cx="298165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Docker Enterprise / Docker EE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A1D7E3-EF13-4CF9-AD45-1D2969A31C8F}"/>
              </a:ext>
            </a:extLst>
          </p:cNvPr>
          <p:cNvSpPr/>
          <p:nvPr/>
        </p:nvSpPr>
        <p:spPr>
          <a:xfrm>
            <a:off x="2818953" y="3773619"/>
            <a:ext cx="1525354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Docker Engine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064A3C0-843D-4D65-8171-17471660C7D2}"/>
              </a:ext>
            </a:extLst>
          </p:cNvPr>
          <p:cNvSpPr/>
          <p:nvPr/>
        </p:nvSpPr>
        <p:spPr>
          <a:xfrm>
            <a:off x="6673047" y="919459"/>
            <a:ext cx="1790747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Container Engine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DAA8AA3-386C-4642-898F-7CCE236B539F}"/>
              </a:ext>
            </a:extLst>
          </p:cNvPr>
          <p:cNvSpPr/>
          <p:nvPr/>
        </p:nvSpPr>
        <p:spPr>
          <a:xfrm>
            <a:off x="2513591" y="968325"/>
            <a:ext cx="1223348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Containerd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7481ABE-884F-48A0-8061-08CCAFC43ABF}"/>
              </a:ext>
            </a:extLst>
          </p:cNvPr>
          <p:cNvSpPr/>
          <p:nvPr/>
        </p:nvSpPr>
        <p:spPr>
          <a:xfrm>
            <a:off x="4699276" y="800824"/>
            <a:ext cx="6767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RunC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1694FF2-E7B5-447B-A5ED-E9EFE16C9F96}"/>
              </a:ext>
            </a:extLst>
          </p:cNvPr>
          <p:cNvSpPr/>
          <p:nvPr/>
        </p:nvSpPr>
        <p:spPr>
          <a:xfrm>
            <a:off x="5598810" y="352945"/>
            <a:ext cx="1415644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Container OS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A7FCE0D-CD7E-40E1-93AE-E6C9A6ABEA5C}"/>
              </a:ext>
            </a:extLst>
          </p:cNvPr>
          <p:cNvSpPr/>
          <p:nvPr/>
        </p:nvSpPr>
        <p:spPr>
          <a:xfrm>
            <a:off x="217026" y="3218684"/>
            <a:ext cx="1227195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DockerHub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9EB3152-1584-4D0F-B696-F2DCD7C647D3}"/>
              </a:ext>
            </a:extLst>
          </p:cNvPr>
          <p:cNvSpPr/>
          <p:nvPr/>
        </p:nvSpPr>
        <p:spPr>
          <a:xfrm>
            <a:off x="6344320" y="3152218"/>
            <a:ext cx="1334148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DockerStore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7" name="Title 36">
            <a:extLst>
              <a:ext uri="{FF2B5EF4-FFF2-40B4-BE49-F238E27FC236}">
                <a16:creationId xmlns:a16="http://schemas.microsoft.com/office/drawing/2014/main" id="{D1AE6ABB-00B9-4E6C-831D-F670EF94F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09510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7FCD4-3182-46FF-BB95-BE1E3E48EC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workshop environment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22150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6E4854-15C1-4DF9-AD9F-A69DBB868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 software (OSS)</a:t>
            </a:r>
          </a:p>
          <a:p>
            <a:pPr lvl="1"/>
            <a:r>
              <a:rPr lang="en-US" dirty="0"/>
              <a:t>Docker CE</a:t>
            </a:r>
          </a:p>
          <a:p>
            <a:pPr lvl="1"/>
            <a:r>
              <a:rPr lang="en-US" dirty="0"/>
              <a:t>Visual Studio Code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Work with sources in Visual Studio Code</a:t>
            </a:r>
          </a:p>
          <a:p>
            <a:endParaRPr lang="en-US" dirty="0"/>
          </a:p>
          <a:p>
            <a:r>
              <a:rPr lang="en-US" dirty="0"/>
              <a:t>Images from </a:t>
            </a:r>
            <a:r>
              <a:rPr lang="en-US" dirty="0" err="1"/>
              <a:t>DockerHub</a:t>
            </a:r>
            <a:endParaRPr lang="en-US" dirty="0"/>
          </a:p>
          <a:p>
            <a:pPr lvl="1"/>
            <a:r>
              <a:rPr lang="en-US" dirty="0"/>
              <a:t>(Base) images</a:t>
            </a:r>
          </a:p>
          <a:p>
            <a:endParaRPr lang="en-US" dirty="0"/>
          </a:p>
          <a:p>
            <a:r>
              <a:rPr lang="en-US" dirty="0"/>
              <a:t>Working with CLI</a:t>
            </a:r>
          </a:p>
          <a:p>
            <a:pPr lvl="1"/>
            <a:r>
              <a:rPr lang="en-US" dirty="0"/>
              <a:t>PowerShell</a:t>
            </a:r>
          </a:p>
          <a:p>
            <a:pPr lvl="1"/>
            <a:r>
              <a:rPr lang="en-US" dirty="0"/>
              <a:t>In Visual Studio Code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6DCD91-13F6-4723-B45D-FD011B6FB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WORKSHOP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37008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/>
              <a:t>OUR Workshop environment </a:t>
            </a:r>
            <a:endParaRPr lang="nl-NL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C961E27-832B-4C28-8D90-BB793E71E4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0245" y="1409700"/>
            <a:ext cx="7497510" cy="453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03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Johannes Sim?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539" y="1409496"/>
            <a:ext cx="8163164" cy="4530827"/>
          </a:xfrm>
        </p:spPr>
        <p:txBody>
          <a:bodyPr/>
          <a:lstStyle/>
          <a:p>
            <a:r>
              <a:rPr lang="en-US" dirty="0"/>
              <a:t>Since 1989 in IT, since 2000 for </a:t>
            </a:r>
          </a:p>
          <a:p>
            <a:r>
              <a:rPr lang="en-US" dirty="0"/>
              <a:t>CD journey since 2010</a:t>
            </a:r>
          </a:p>
          <a:p>
            <a:pPr lvl="1"/>
            <a:r>
              <a:rPr lang="en-US" dirty="0"/>
              <a:t>Agile + CD + DevOps with Docker and Azure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176" y="1663154"/>
            <a:ext cx="2580861" cy="3871291"/>
          </a:xfrm>
          <a:prstGeom prst="rect">
            <a:avLst/>
          </a:prstGeom>
        </p:spPr>
      </p:pic>
      <p:pic>
        <p:nvPicPr>
          <p:cNvPr id="6" name="Tijdelijke aanduiding voor inhoud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986" y="1002507"/>
            <a:ext cx="1450724" cy="451096"/>
          </a:xfrm>
          <a:prstGeom prst="rect">
            <a:avLst/>
          </a:prstGeom>
        </p:spPr>
      </p:pic>
      <p:sp>
        <p:nvSpPr>
          <p:cNvPr id="7" name="Tekstvak 2"/>
          <p:cNvSpPr txBox="1"/>
          <p:nvPr/>
        </p:nvSpPr>
        <p:spPr>
          <a:xfrm>
            <a:off x="7791219" y="950447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/>
              <a:t>1963</a:t>
            </a:r>
          </a:p>
        </p:txBody>
      </p:sp>
      <p:sp>
        <p:nvSpPr>
          <p:cNvPr id="8" name="Tekstvak 18"/>
          <p:cNvSpPr txBox="1"/>
          <p:nvPr/>
        </p:nvSpPr>
        <p:spPr>
          <a:xfrm>
            <a:off x="617539" y="4984495"/>
            <a:ext cx="2588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/>
              <a:t>johannes.sim@centric.eu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754438" y="3458331"/>
            <a:ext cx="2579022" cy="912739"/>
            <a:chOff x="2221582" y="3538330"/>
            <a:chExt cx="2001224" cy="676783"/>
          </a:xfrm>
        </p:grpSpPr>
        <p:pic>
          <p:nvPicPr>
            <p:cNvPr id="14" name="Picture 1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8556" y="3566897"/>
              <a:ext cx="748748" cy="458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3078" y="3566897"/>
              <a:ext cx="471784" cy="471784"/>
            </a:xfrm>
            <a:prstGeom prst="rect">
              <a:avLst/>
            </a:prstGeom>
            <a:solidFill>
              <a:srgbClr val="FFFF00"/>
            </a:solidFill>
          </p:spPr>
        </p:pic>
        <p:pic>
          <p:nvPicPr>
            <p:cNvPr id="16" name="Content Placeholder 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1582" y="3538330"/>
              <a:ext cx="517034" cy="517034"/>
            </a:xfrm>
            <a:prstGeom prst="rect">
              <a:avLst/>
            </a:prstGeom>
          </p:spPr>
        </p:pic>
        <p:sp>
          <p:nvSpPr>
            <p:cNvPr id="17" name="Rechthoek 6"/>
            <p:cNvSpPr/>
            <p:nvPr/>
          </p:nvSpPr>
          <p:spPr>
            <a:xfrm>
              <a:off x="3497304" y="4055364"/>
              <a:ext cx="725502" cy="159749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nl-NL" sz="800" dirty="0" err="1"/>
                <a:t>App</a:t>
              </a:r>
              <a:r>
                <a:rPr lang="nl-NL" sz="800" dirty="0"/>
                <a:t> 01.01.00.001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864" y="3443989"/>
            <a:ext cx="2064581" cy="1854161"/>
          </a:xfrm>
          <a:prstGeom prst="rect">
            <a:avLst/>
          </a:prstGeom>
        </p:spPr>
      </p:pic>
      <p:pic>
        <p:nvPicPr>
          <p:cNvPr id="1026" name="Picture 2" descr="Centric connect.engage.succeed">
            <a:extLst>
              <a:ext uri="{FF2B5EF4-FFF2-40B4-BE49-F238E27FC236}">
                <a16:creationId xmlns:a16="http://schemas.microsoft.com/office/drawing/2014/main" id="{EE2178B8-BAB6-49B6-8F3A-09A4F169F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121" y="1295518"/>
            <a:ext cx="1560531" cy="59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709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742DAF7-48AE-4D25-9FA2-0FC36BEB4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1" y="2206854"/>
            <a:ext cx="5194475" cy="31663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for DOCKER PLAY</a:t>
            </a:r>
            <a:endParaRPr lang="nl-NL" dirty="0"/>
          </a:p>
        </p:txBody>
      </p:sp>
      <p:pic>
        <p:nvPicPr>
          <p:cNvPr id="5" name="Picture 2" descr="Docker Engine Components Fl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474" y="2263127"/>
            <a:ext cx="3000974" cy="234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cxnSpLocks/>
          </p:cNvCxnSpPr>
          <p:nvPr/>
        </p:nvCxnSpPr>
        <p:spPr>
          <a:xfrm flipH="1" flipV="1">
            <a:off x="3635896" y="3348873"/>
            <a:ext cx="3783000" cy="62865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>
          <a:xfrm flipH="1" flipV="1">
            <a:off x="4404336" y="3211730"/>
            <a:ext cx="2615937" cy="53885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8750" y="4745254"/>
            <a:ext cx="1989112" cy="558448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BC2A2D-2952-4F23-8E81-96C360A44D29}"/>
              </a:ext>
            </a:extLst>
          </p:cNvPr>
          <p:cNvCxnSpPr>
            <a:cxnSpLocks/>
          </p:cNvCxnSpPr>
          <p:nvPr/>
        </p:nvCxnSpPr>
        <p:spPr>
          <a:xfrm flipH="1" flipV="1">
            <a:off x="4211960" y="3977525"/>
            <a:ext cx="1080120" cy="633925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D21BF8CC-2C19-44ED-90EF-996A45776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7418897" y="1000746"/>
            <a:ext cx="1618651" cy="100122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C8DB02C-98D2-41A0-A05D-E4E2CD9B9F36}"/>
              </a:ext>
            </a:extLst>
          </p:cNvPr>
          <p:cNvSpPr/>
          <p:nvPr/>
        </p:nvSpPr>
        <p:spPr>
          <a:xfrm>
            <a:off x="3042530" y="2799801"/>
            <a:ext cx="1961519" cy="648072"/>
          </a:xfrm>
          <a:prstGeom prst="rect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</a:t>
            </a:r>
            <a:endParaRPr lang="nl-N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E87186-4A9E-494A-B118-9D3AFAEA3514}"/>
              </a:ext>
            </a:extLst>
          </p:cNvPr>
          <p:cNvSpPr/>
          <p:nvPr/>
        </p:nvSpPr>
        <p:spPr>
          <a:xfrm>
            <a:off x="6588224" y="4611450"/>
            <a:ext cx="2189638" cy="7617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416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ABFD01-64A1-47C3-9850-5AFBB662C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1F7DF8-4ACC-4623-9E77-16766A44A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work environment 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6079B6-3AB7-4A27-8F3E-29C55D731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890" y="1405158"/>
            <a:ext cx="5432610" cy="454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441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57AB9A-CE6B-4EDF-B72C-239315DEE7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7538" y="1573715"/>
            <a:ext cx="8162925" cy="420269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FB2EAFC-BAFD-4C22-B253-5D965115A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Portainer</a:t>
            </a:r>
            <a:r>
              <a:rPr lang="en-US" dirty="0"/>
              <a:t> </a:t>
            </a:r>
            <a:endParaRPr lang="nl-NL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210C5F-8ECF-4358-8593-A0A3B5ABBECA}"/>
              </a:ext>
            </a:extLst>
          </p:cNvPr>
          <p:cNvSpPr/>
          <p:nvPr/>
        </p:nvSpPr>
        <p:spPr>
          <a:xfrm>
            <a:off x="363537" y="5800690"/>
            <a:ext cx="8556711" cy="2539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050" dirty="0"/>
              <a:t>docker run -d -p 9000:9000 --name </a:t>
            </a:r>
            <a:r>
              <a:rPr lang="en-US" sz="1050" dirty="0" err="1"/>
              <a:t>portainer</a:t>
            </a:r>
            <a:r>
              <a:rPr lang="en-US" sz="1050" dirty="0"/>
              <a:t> --restart always -v /var/run/</a:t>
            </a:r>
            <a:r>
              <a:rPr lang="en-US" sz="1050" dirty="0" err="1"/>
              <a:t>docker.sock</a:t>
            </a:r>
            <a:r>
              <a:rPr lang="en-US" sz="1050" dirty="0"/>
              <a:t>:/var/run/</a:t>
            </a:r>
            <a:r>
              <a:rPr lang="en-US" sz="1050" dirty="0" err="1"/>
              <a:t>docker.sock</a:t>
            </a:r>
            <a:r>
              <a:rPr lang="en-US" sz="1050" dirty="0"/>
              <a:t> -v </a:t>
            </a:r>
            <a:r>
              <a:rPr lang="en-US" sz="1050" dirty="0" err="1"/>
              <a:t>portainer_data</a:t>
            </a:r>
            <a:r>
              <a:rPr lang="en-US" sz="1050" dirty="0"/>
              <a:t>:/data </a:t>
            </a:r>
            <a:r>
              <a:rPr lang="en-US" sz="1050" dirty="0" err="1"/>
              <a:t>portainer</a:t>
            </a:r>
            <a:r>
              <a:rPr lang="en-US" sz="1050" dirty="0"/>
              <a:t>/</a:t>
            </a:r>
            <a:r>
              <a:rPr lang="en-US" sz="1050" dirty="0" err="1"/>
              <a:t>portainer</a:t>
            </a:r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2446204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1816A7-ACBF-4346-B8EA-E4EACBA99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life cycle</a:t>
            </a:r>
            <a:endParaRPr lang="nl-NL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FF77C6A-1D31-4961-8995-D50849305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738" y="1409700"/>
            <a:ext cx="7314524" cy="453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94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0340B6-57CF-4D88-B4C9-A3D1A715A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849" y="337596"/>
            <a:ext cx="8163164" cy="822443"/>
          </a:xfrm>
        </p:spPr>
        <p:txBody>
          <a:bodyPr/>
          <a:lstStyle/>
          <a:p>
            <a:r>
              <a:rPr lang="en-US" dirty="0"/>
              <a:t>Docker in a GLANCE</a:t>
            </a:r>
            <a:endParaRPr lang="nl-NL" dirty="0"/>
          </a:p>
        </p:txBody>
      </p:sp>
      <p:pic>
        <p:nvPicPr>
          <p:cNvPr id="4" name="Picture 2" descr="Docker Engine Components Flow">
            <a:extLst>
              <a:ext uri="{FF2B5EF4-FFF2-40B4-BE49-F238E27FC236}">
                <a16:creationId xmlns:a16="http://schemas.microsoft.com/office/drawing/2014/main" id="{AB589504-C2B5-4022-BECB-080879A173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015" y="1380725"/>
            <a:ext cx="5597611" cy="438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Magnifying glass">
            <a:extLst>
              <a:ext uri="{FF2B5EF4-FFF2-40B4-BE49-F238E27FC236}">
                <a16:creationId xmlns:a16="http://schemas.microsoft.com/office/drawing/2014/main" id="{CA183C97-8F10-4B4B-8C73-A0C772C93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15463" y="2729793"/>
            <a:ext cx="1988048" cy="1988048"/>
          </a:xfrm>
          <a:prstGeom prst="rect">
            <a:avLst/>
          </a:prstGeom>
        </p:spPr>
      </p:pic>
      <p:pic>
        <p:nvPicPr>
          <p:cNvPr id="6" name="Graphic 5" descr="Magnifying glass">
            <a:extLst>
              <a:ext uri="{FF2B5EF4-FFF2-40B4-BE49-F238E27FC236}">
                <a16:creationId xmlns:a16="http://schemas.microsoft.com/office/drawing/2014/main" id="{F65B1B7C-0942-4691-A1FF-9BF3AA9D2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61882" y="2729793"/>
            <a:ext cx="1988048" cy="1988048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7455DA5E-30E0-429D-8885-8DF4BF2F5D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73453" y="955013"/>
            <a:ext cx="1988048" cy="1988048"/>
          </a:xfrm>
          <a:prstGeom prst="rect">
            <a:avLst/>
          </a:prstGeom>
          <a:scene3d>
            <a:camera prst="orthographicFront">
              <a:rot lat="120000" lon="120000" rev="54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1266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/>
              <a:t>Docker Command LINE INTERFACE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810573" y="1418354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Build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69705" y="1420626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Ship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12909" y="1420626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Run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0569" y="4545963"/>
            <a:ext cx="7713275" cy="13089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6903" y="4732774"/>
            <a:ext cx="1936043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system prune</a:t>
            </a:r>
            <a:endParaRPr lang="nl-NL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614679" y="4732774"/>
            <a:ext cx="175900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system info</a:t>
            </a:r>
            <a:endParaRPr lang="nl-NL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046395" y="2035795"/>
            <a:ext cx="112223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pull</a:t>
            </a:r>
            <a:endParaRPr lang="nl-NL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046395" y="2551410"/>
            <a:ext cx="121680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push</a:t>
            </a:r>
            <a:endParaRPr lang="nl-NL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437601" y="1878426"/>
            <a:ext cx="194001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run</a:t>
            </a:r>
            <a:endParaRPr lang="nl-NL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127942" y="1999098"/>
            <a:ext cx="1492396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image ls</a:t>
            </a:r>
            <a:endParaRPr lang="nl-NL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437602" y="2276479"/>
            <a:ext cx="177971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ls</a:t>
            </a:r>
            <a:endParaRPr lang="nl-NL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437601" y="2688191"/>
            <a:ext cx="1888722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</a:t>
            </a:r>
            <a:r>
              <a:rPr lang="en-US" sz="1600" dirty="0" err="1"/>
              <a:t>rm</a:t>
            </a:r>
            <a:endParaRPr lang="nl-NL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1127940" y="2533632"/>
            <a:ext cx="160140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image </a:t>
            </a:r>
            <a:r>
              <a:rPr lang="en-US" sz="1600" dirty="0" err="1"/>
              <a:t>rm</a:t>
            </a:r>
            <a:endParaRPr lang="nl-NL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4679" y="5263612"/>
            <a:ext cx="1419684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version</a:t>
            </a:r>
            <a:endParaRPr lang="nl-NL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437604" y="3891468"/>
            <a:ext cx="2014269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stop</a:t>
            </a:r>
            <a:endParaRPr lang="nl-NL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437601" y="3484314"/>
            <a:ext cx="203619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start</a:t>
            </a:r>
            <a:endParaRPr lang="nl-NL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6437604" y="3086255"/>
            <a:ext cx="2024529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exec</a:t>
            </a:r>
            <a:endParaRPr lang="nl-NL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127942" y="2999934"/>
            <a:ext cx="1780937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image build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2031141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ECCAEB-732D-4464-B36F-51B4E9C51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Why use –a option?</a:t>
            </a:r>
          </a:p>
          <a:p>
            <a:r>
              <a:rPr lang="nl-NL" dirty="0" err="1"/>
              <a:t>docker</a:t>
            </a:r>
            <a:r>
              <a:rPr lang="nl-NL" dirty="0"/>
              <a:t> container </a:t>
            </a:r>
            <a:r>
              <a:rPr lang="nl-NL" dirty="0" err="1"/>
              <a:t>ls</a:t>
            </a:r>
            <a:r>
              <a:rPr lang="nl-NL" dirty="0"/>
              <a:t> –a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</a:t>
            </a:r>
            <a:r>
              <a:rPr lang="nl-NL" dirty="0"/>
              <a:t>hat do </a:t>
            </a:r>
            <a:r>
              <a:rPr lang="nl-NL" dirty="0" err="1"/>
              <a:t>you</a:t>
            </a:r>
            <a:r>
              <a:rPr lang="nl-NL" dirty="0"/>
              <a:t> start?</a:t>
            </a:r>
          </a:p>
          <a:p>
            <a:r>
              <a:rPr lang="en-US" dirty="0"/>
              <a:t>docker container start &lt;id&gt;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do you get with:</a:t>
            </a:r>
          </a:p>
          <a:p>
            <a:r>
              <a:rPr lang="en-US" dirty="0"/>
              <a:t>docker container run -it </a:t>
            </a:r>
            <a:r>
              <a:rPr lang="en-US" dirty="0" err="1"/>
              <a:t>microsoft</a:t>
            </a:r>
            <a:r>
              <a:rPr lang="en-US" dirty="0"/>
              <a:t>/</a:t>
            </a:r>
            <a:r>
              <a:rPr lang="en-US" dirty="0" err="1"/>
              <a:t>powershell</a:t>
            </a:r>
            <a:r>
              <a:rPr lang="en-US" dirty="0"/>
              <a:t> </a:t>
            </a:r>
            <a:r>
              <a:rPr lang="en-US" dirty="0" err="1"/>
              <a:t>sh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Can you run Windows containers on Linux </a:t>
            </a:r>
            <a:r>
              <a:rPr lang="en-US" dirty="0" err="1"/>
              <a:t>DockerHost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you mention a use case for image-id and/or container-id?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BA84F3-929A-4964-96E9-47B56988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Questions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171903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DECCF-FA57-44F3-9D70-E44ED34E92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(Container) IMAGE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319752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71B912-A71A-493D-92BC-99C89B084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Union FS </a:t>
            </a:r>
          </a:p>
          <a:p>
            <a:r>
              <a:rPr lang="en-US" dirty="0"/>
              <a:t>Layers</a:t>
            </a:r>
          </a:p>
          <a:p>
            <a:r>
              <a:rPr lang="en-US" dirty="0"/>
              <a:t>Layer is only stored once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Compare with a class</a:t>
            </a:r>
          </a:p>
          <a:p>
            <a:r>
              <a:rPr lang="en-US" dirty="0">
                <a:sym typeface="Wingdings" panose="05000000000000000000" pitchFamily="2" charset="2"/>
              </a:rPr>
              <a:t>Build with a </a:t>
            </a:r>
            <a:r>
              <a:rPr lang="en-US" dirty="0" err="1">
                <a:sym typeface="Wingdings" panose="05000000000000000000" pitchFamily="2" charset="2"/>
              </a:rPr>
              <a:t>Dockerfile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Best practice: Keep images small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Note: image is also on </a:t>
            </a:r>
            <a:r>
              <a:rPr lang="en-US" dirty="0" err="1">
                <a:sym typeface="Wingdings" panose="05000000000000000000" pitchFamily="2" charset="2"/>
              </a:rPr>
              <a:t>DockerHost</a:t>
            </a:r>
            <a:endParaRPr lang="en-US" dirty="0"/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C64BEA-DB71-4F6C-B088-3B1540A4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Image?</a:t>
            </a:r>
            <a:endParaRPr lang="nl-NL" dirty="0"/>
          </a:p>
        </p:txBody>
      </p:sp>
      <p:pic>
        <p:nvPicPr>
          <p:cNvPr id="1026" name="Picture 2" descr="Gerelateerde afbeelding">
            <a:extLst>
              <a:ext uri="{FF2B5EF4-FFF2-40B4-BE49-F238E27FC236}">
                <a16:creationId xmlns:a16="http://schemas.microsoft.com/office/drawing/2014/main" id="{C8AE7054-2BB9-4D9A-872E-5FE61A39D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311" y="491901"/>
            <a:ext cx="23431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262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B21166A-51E7-4999-8516-368E1B720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 image</a:t>
            </a:r>
          </a:p>
          <a:p>
            <a:pPr lvl="1"/>
            <a:r>
              <a:rPr lang="en-US" dirty="0"/>
              <a:t>Scratch</a:t>
            </a:r>
          </a:p>
          <a:p>
            <a:pPr lvl="1"/>
            <a:r>
              <a:rPr lang="en-US" dirty="0"/>
              <a:t>Best practice Linux OS or Windows OS</a:t>
            </a:r>
          </a:p>
          <a:p>
            <a:pPr lvl="2"/>
            <a:r>
              <a:rPr lang="en-US" dirty="0"/>
              <a:t>Small Linux distro </a:t>
            </a:r>
            <a:r>
              <a:rPr lang="en-US" dirty="0">
                <a:sym typeface="Wingdings" panose="05000000000000000000" pitchFamily="2" charset="2"/>
              </a:rPr>
              <a:t> alpine (3.8: 5MB)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Small Windows base image  </a:t>
            </a:r>
            <a:r>
              <a:rPr lang="en-US" dirty="0" err="1">
                <a:sym typeface="Wingdings" panose="05000000000000000000" pitchFamily="2" charset="2"/>
              </a:rPr>
              <a:t>nano</a:t>
            </a:r>
            <a:r>
              <a:rPr lang="en-US" dirty="0">
                <a:sym typeface="Wingdings" panose="05000000000000000000" pitchFamily="2" charset="2"/>
              </a:rPr>
              <a:t> server (1803: 145 MB)</a:t>
            </a:r>
          </a:p>
          <a:p>
            <a:endParaRPr lang="en-US" dirty="0"/>
          </a:p>
          <a:p>
            <a:r>
              <a:rPr lang="en-US" dirty="0"/>
              <a:t>Image for production</a:t>
            </a:r>
          </a:p>
          <a:p>
            <a:pPr marL="265107" lvl="1" indent="0">
              <a:buNone/>
            </a:pPr>
            <a:endParaRPr lang="en-US" dirty="0"/>
          </a:p>
          <a:p>
            <a:r>
              <a:rPr lang="en-US" dirty="0"/>
              <a:t>Images for building apps (intermediate images)</a:t>
            </a:r>
          </a:p>
          <a:p>
            <a:pPr lvl="1"/>
            <a:r>
              <a:rPr lang="en-US" dirty="0"/>
              <a:t>Multistage build</a:t>
            </a:r>
          </a:p>
          <a:p>
            <a:pPr marL="265107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1F911A-C6E7-4F0B-A8D8-76FD2DB41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72157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/>
              <a:t>Docker 101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Goal:</a:t>
            </a:r>
          </a:p>
          <a:p>
            <a:pPr lvl="1"/>
            <a:r>
              <a:rPr lang="en-US" dirty="0"/>
              <a:t>Practical 101 Docker</a:t>
            </a:r>
          </a:p>
          <a:p>
            <a:pPr lvl="2"/>
            <a:r>
              <a:rPr lang="en-US" dirty="0"/>
              <a:t>Tell / Demo / DIY</a:t>
            </a:r>
            <a:endParaRPr lang="en-US" sz="2000" dirty="0"/>
          </a:p>
          <a:p>
            <a:pPr lvl="2"/>
            <a:endParaRPr lang="en-US" sz="2000" dirty="0"/>
          </a:p>
          <a:p>
            <a:r>
              <a:rPr lang="en-US" sz="2400" dirty="0"/>
              <a:t>Key take away:</a:t>
            </a:r>
          </a:p>
          <a:p>
            <a:pPr lvl="1"/>
            <a:r>
              <a:rPr lang="en-US" dirty="0"/>
              <a:t>What is Docker?</a:t>
            </a:r>
          </a:p>
          <a:p>
            <a:pPr lvl="1"/>
            <a:r>
              <a:rPr lang="en-US" dirty="0"/>
              <a:t>What can it do for you?</a:t>
            </a:r>
          </a:p>
          <a:p>
            <a:pPr marL="265107" lvl="1" indent="0">
              <a:buNone/>
            </a:pPr>
            <a:endParaRPr lang="en-US" dirty="0"/>
          </a:p>
          <a:p>
            <a:pPr marL="265107" lvl="1" indent="0">
              <a:buNone/>
            </a:pPr>
            <a:endParaRPr lang="en-US" dirty="0"/>
          </a:p>
          <a:p>
            <a:pPr marL="0" indent="-12700">
              <a:buNone/>
            </a:pPr>
            <a:endParaRPr lang="en-US" dirty="0"/>
          </a:p>
          <a:p>
            <a:pPr marL="0" indent="-12700">
              <a:buNone/>
            </a:pPr>
            <a:endParaRPr lang="en-US" dirty="0"/>
          </a:p>
          <a:p>
            <a:pPr marL="0" indent="-12700">
              <a:buNone/>
            </a:pPr>
            <a:endParaRPr lang="en-US" dirty="0"/>
          </a:p>
          <a:p>
            <a:pPr marL="0" indent="-12700">
              <a:buNone/>
            </a:pPr>
            <a:endParaRPr lang="en-US" dirty="0"/>
          </a:p>
          <a:p>
            <a:pPr marL="0" indent="-12700">
              <a:buNone/>
            </a:pPr>
            <a:endParaRPr lang="en-US" dirty="0"/>
          </a:p>
          <a:p>
            <a:pPr marL="0" indent="-12700">
              <a:buNone/>
            </a:pPr>
            <a:r>
              <a:rPr lang="en-US" dirty="0"/>
              <a:t>Audience: Centric DEV colleagues</a:t>
            </a:r>
          </a:p>
          <a:p>
            <a:pPr marL="265107" lvl="1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479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FF7ACB-4E52-41AF-88D9-248F0BE5A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Linux and Windows containers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.net</a:t>
            </a:r>
            <a:r>
              <a:rPr lang="en-US" dirty="0"/>
              <a:t> core on “Linux”</a:t>
            </a:r>
          </a:p>
          <a:p>
            <a:r>
              <a:rPr lang="en-US" dirty="0" err="1"/>
              <a:t>.net</a:t>
            </a:r>
            <a:r>
              <a:rPr lang="en-US" dirty="0"/>
              <a:t> core on “Windows container”</a:t>
            </a:r>
          </a:p>
          <a:p>
            <a:r>
              <a:rPr lang="en-US" dirty="0">
                <a:hlinkClick r:id="rId3"/>
              </a:rPr>
              <a:t>https://hub.docker.com/r/microsoft/dotnet/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 err="1"/>
              <a:t>DockerHub</a:t>
            </a:r>
            <a:endParaRPr lang="en-US" dirty="0"/>
          </a:p>
          <a:p>
            <a:pPr lvl="1"/>
            <a:r>
              <a:rPr lang="en-US" dirty="0"/>
              <a:t>Official images</a:t>
            </a:r>
          </a:p>
          <a:p>
            <a:pPr lvl="1"/>
            <a:r>
              <a:rPr lang="en-US" dirty="0"/>
              <a:t>Private images </a:t>
            </a:r>
          </a:p>
          <a:p>
            <a:pPr lvl="1"/>
            <a:r>
              <a:rPr lang="en-US" dirty="0"/>
              <a:t>Multi OS</a:t>
            </a:r>
          </a:p>
          <a:p>
            <a:pPr marL="265107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4AB08A-AF2C-4D3E-8662-30B0F7EC0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intermezzo</a:t>
            </a:r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4C3110-5B58-4CB7-80A7-0F165C82F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650" y="4522470"/>
            <a:ext cx="2284095" cy="8034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570B32-36E1-4A2D-ABA8-76F21B3D42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3650" y="3509332"/>
            <a:ext cx="19716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1196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E16DBE-6AE7-4E66-8266-76F47FFDF2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0537" y="1666433"/>
            <a:ext cx="8162925" cy="176256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4945C9-E94C-46AB-9BD6-F36AC9193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image inspect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F1B5ED-E553-4272-B3D3-19AFC5E30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537" y="3719808"/>
            <a:ext cx="7327557" cy="190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1538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8FB28D-613E-4C3B-A087-AEE118BFF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25B11E-604D-4BB2-B0C6-593420E8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DIY</a:t>
            </a:r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390690-14FB-46DD-AD30-3E720C7D48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986" y="394593"/>
            <a:ext cx="4052717" cy="2026359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3A758F95-BFD7-45FB-A1CA-097AB3CF1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81" y="3546387"/>
            <a:ext cx="8888271" cy="214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1603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1BFFAF-8590-4C4E-A0F6-96BD013411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DOCKERFILE</a:t>
            </a:r>
            <a:br>
              <a:rPr lang="en-US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023371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Recipe or blueprint</a:t>
            </a:r>
          </a:p>
          <a:p>
            <a:endParaRPr lang="en-US" dirty="0"/>
          </a:p>
          <a:p>
            <a:r>
              <a:rPr lang="en-US" dirty="0"/>
              <a:t>Each line will be layer</a:t>
            </a:r>
          </a:p>
          <a:p>
            <a:r>
              <a:rPr lang="en-US" dirty="0"/>
              <a:t>Each layer will be cached</a:t>
            </a:r>
          </a:p>
          <a:p>
            <a:endParaRPr lang="en-US" dirty="0"/>
          </a:p>
          <a:p>
            <a:r>
              <a:rPr lang="en-US" dirty="0"/>
              <a:t>Process: </a:t>
            </a:r>
            <a:r>
              <a:rPr lang="en-US" dirty="0" err="1"/>
              <a:t>dockerize</a:t>
            </a:r>
            <a:r>
              <a:rPr lang="en-US" dirty="0"/>
              <a:t> – containerize</a:t>
            </a:r>
          </a:p>
          <a:p>
            <a:pPr lvl="2"/>
            <a:r>
              <a:rPr lang="en-US" dirty="0"/>
              <a:t>Sources / Libs / executables on laptop</a:t>
            </a:r>
          </a:p>
          <a:p>
            <a:pPr lvl="2"/>
            <a:r>
              <a:rPr lang="en-US" dirty="0"/>
              <a:t>.</a:t>
            </a:r>
            <a:r>
              <a:rPr lang="en-US" dirty="0" err="1"/>
              <a:t>dockerignore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In short:</a:t>
            </a:r>
          </a:p>
          <a:p>
            <a:pPr lvl="1"/>
            <a:r>
              <a:rPr lang="en-US" dirty="0"/>
              <a:t>Base image</a:t>
            </a:r>
          </a:p>
          <a:p>
            <a:pPr lvl="1"/>
            <a:r>
              <a:rPr lang="en-US" dirty="0"/>
              <a:t>Files</a:t>
            </a:r>
          </a:p>
          <a:p>
            <a:pPr lvl="1"/>
            <a:r>
              <a:rPr lang="en-US" dirty="0"/>
              <a:t>Commands</a:t>
            </a:r>
          </a:p>
          <a:p>
            <a:pPr lvl="1"/>
            <a:r>
              <a:rPr lang="en-US" dirty="0"/>
              <a:t>Start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/>
              <a:t>DOCKERFILE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403492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404" y="1979952"/>
            <a:ext cx="1493820" cy="32669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Build: (DOCKERIZE)</a:t>
            </a:r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539" y="3463781"/>
            <a:ext cx="4981575" cy="685800"/>
          </a:xfrm>
          <a:prstGeom prst="rect">
            <a:avLst/>
          </a:prstGeom>
        </p:spPr>
      </p:pic>
      <p:sp>
        <p:nvSpPr>
          <p:cNvPr id="8" name="Double Brace 7"/>
          <p:cNvSpPr/>
          <p:nvPr/>
        </p:nvSpPr>
        <p:spPr>
          <a:xfrm>
            <a:off x="7255566" y="3183008"/>
            <a:ext cx="1798983" cy="924339"/>
          </a:xfrm>
          <a:prstGeom prst="bracePair">
            <a:avLst/>
          </a:prstGeom>
          <a:ln>
            <a:solidFill>
              <a:srgbClr val="7AB5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4" name="Elbow Connector 13"/>
          <p:cNvCxnSpPr>
            <a:endCxn id="8" idx="1"/>
          </p:cNvCxnSpPr>
          <p:nvPr/>
        </p:nvCxnSpPr>
        <p:spPr>
          <a:xfrm>
            <a:off x="3508513" y="3645177"/>
            <a:ext cx="3747052" cy="1"/>
          </a:xfrm>
          <a:prstGeom prst="bentConnector3">
            <a:avLst>
              <a:gd name="adj1" fmla="val 50000"/>
            </a:avLst>
          </a:prstGeom>
          <a:ln>
            <a:solidFill>
              <a:srgbClr val="7AB51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flipV="1">
            <a:off x="5458274" y="2903470"/>
            <a:ext cx="1952634" cy="986464"/>
          </a:xfrm>
          <a:prstGeom prst="bentConnector3">
            <a:avLst>
              <a:gd name="adj1" fmla="val 25185"/>
            </a:avLst>
          </a:prstGeom>
          <a:ln>
            <a:solidFill>
              <a:srgbClr val="7AB51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5400000">
            <a:off x="8255858" y="3514373"/>
            <a:ext cx="924341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Base image</a:t>
            </a:r>
            <a:endParaRPr lang="nl-NL" sz="1050" dirty="0"/>
          </a:p>
        </p:txBody>
      </p:sp>
      <p:sp>
        <p:nvSpPr>
          <p:cNvPr id="4" name="TextBox 3"/>
          <p:cNvSpPr txBox="1"/>
          <p:nvPr/>
        </p:nvSpPr>
        <p:spPr>
          <a:xfrm>
            <a:off x="2558447" y="3050971"/>
            <a:ext cx="921086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dirty="0" err="1"/>
              <a:t>Dockerfile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268369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06546A-E9C2-4C65-973E-B9568E464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Layers: </a:t>
            </a:r>
            <a:r>
              <a:rPr lang="en-US" dirty="0" err="1"/>
              <a:t>NGinX</a:t>
            </a:r>
            <a:endParaRPr lang="nl-NL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C686DFD-8278-43EF-BC7B-A26A050D9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250" y="1041548"/>
            <a:ext cx="5143500" cy="503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7455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90B4F12-5DC7-4922-8AD8-778F492C4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2017 – </a:t>
            </a:r>
            <a:r>
              <a:rPr lang="en-US" dirty="0" err="1"/>
              <a:t>Dockerfile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Docker-compose</a:t>
            </a:r>
          </a:p>
          <a:p>
            <a:r>
              <a:rPr lang="en-US" dirty="0"/>
              <a:t>GitHub</a:t>
            </a:r>
          </a:p>
          <a:p>
            <a:r>
              <a:rPr lang="en-US" dirty="0" err="1"/>
              <a:t>DockerHub</a:t>
            </a:r>
            <a:endParaRPr lang="en-US" dirty="0"/>
          </a:p>
          <a:p>
            <a:r>
              <a:rPr lang="en-US" dirty="0"/>
              <a:t>Google</a:t>
            </a:r>
          </a:p>
          <a:p>
            <a:r>
              <a:rPr lang="en-US" dirty="0"/>
              <a:t>Colleague</a:t>
            </a:r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27DC3A-3321-4A1A-8FDE-4B0B2061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: help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255117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/>
              <a:t>DIY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= stack of layers</a:t>
            </a:r>
          </a:p>
          <a:p>
            <a:endParaRPr lang="en-US" dirty="0"/>
          </a:p>
          <a:p>
            <a:r>
              <a:rPr lang="en-US" dirty="0"/>
              <a:t>Made by:</a:t>
            </a:r>
          </a:p>
          <a:p>
            <a:pPr lvl="1"/>
            <a:r>
              <a:rPr lang="en-US" dirty="0" err="1"/>
              <a:t>Dockerfile</a:t>
            </a:r>
            <a:r>
              <a:rPr lang="en-US" dirty="0"/>
              <a:t> = recipe or blueprint</a:t>
            </a:r>
          </a:p>
          <a:p>
            <a:pPr lvl="1"/>
            <a:r>
              <a:rPr lang="en-US" dirty="0"/>
              <a:t>Docker commit – seldomly used – not in this Docker 101</a:t>
            </a:r>
          </a:p>
          <a:p>
            <a:endParaRPr lang="en-US" dirty="0"/>
          </a:p>
          <a:p>
            <a:r>
              <a:rPr lang="en-US" dirty="0"/>
              <a:t>Container </a:t>
            </a:r>
          </a:p>
          <a:p>
            <a:pPr lvl="1"/>
            <a:r>
              <a:rPr lang="en-US" dirty="0"/>
              <a:t>made from image must run on any environment</a:t>
            </a:r>
          </a:p>
          <a:p>
            <a:pPr lvl="1"/>
            <a:r>
              <a:rPr lang="en-US" dirty="0"/>
              <a:t>Instance</a:t>
            </a:r>
          </a:p>
          <a:p>
            <a:pPr lvl="1"/>
            <a:r>
              <a:rPr lang="en-US" dirty="0"/>
              <a:t>Writable layer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6B713C-61D2-4664-B106-76B0184545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986" y="282341"/>
            <a:ext cx="4052717" cy="2026359"/>
          </a:xfrm>
          <a:prstGeom prst="rect">
            <a:avLst/>
          </a:prstGeom>
        </p:spPr>
      </p:pic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11B942D7-7F8D-4483-818D-E0B9917B0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64" y="4927186"/>
            <a:ext cx="7945839" cy="85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3151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BA262B-64FA-4F74-A7F9-1EE56306A7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BUILD-SHIP-RUN AAA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44435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7539" y="577182"/>
            <a:ext cx="8163164" cy="822443"/>
          </a:xfrm>
        </p:spPr>
        <p:txBody>
          <a:bodyPr/>
          <a:lstStyle/>
          <a:p>
            <a:r>
              <a:rPr lang="nl-NL" dirty="0" err="1"/>
              <a:t>CoNTENT</a:t>
            </a:r>
            <a:r>
              <a:rPr lang="nl-NL" dirty="0"/>
              <a:t> Docker 102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4501" indent="-457200"/>
            <a:r>
              <a:rPr lang="en-US" sz="2600" b="1" dirty="0"/>
              <a:t>Recap Docker 101</a:t>
            </a:r>
          </a:p>
          <a:p>
            <a:pPr marL="444501" indent="-457200"/>
            <a:r>
              <a:rPr lang="en-US" sz="2600" b="1" dirty="0"/>
              <a:t>Container landscape</a:t>
            </a:r>
          </a:p>
          <a:p>
            <a:pPr marL="444501" indent="-457200"/>
            <a:endParaRPr lang="en-US" sz="2600" b="1" dirty="0"/>
          </a:p>
          <a:p>
            <a:pPr marL="444501" indent="-457200"/>
            <a:r>
              <a:rPr lang="en-US" sz="2600" b="1" dirty="0"/>
              <a:t>Workshop</a:t>
            </a:r>
          </a:p>
          <a:p>
            <a:pPr marL="444501" indent="-457200"/>
            <a:endParaRPr lang="en-US" sz="2600" b="1" dirty="0"/>
          </a:p>
          <a:p>
            <a:pPr marL="444501" indent="-457200"/>
            <a:endParaRPr lang="en-US" sz="2600" b="1" dirty="0"/>
          </a:p>
          <a:p>
            <a:pPr lvl="1"/>
            <a:endParaRPr lang="en-US" sz="2400" b="1" dirty="0"/>
          </a:p>
          <a:p>
            <a:endParaRPr lang="en-US" sz="3200" b="1" dirty="0"/>
          </a:p>
          <a:p>
            <a:endParaRPr lang="en-US" sz="3200" b="1" dirty="0"/>
          </a:p>
          <a:p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lvl="1"/>
            <a:endParaRPr lang="en-US" sz="3000" b="1" dirty="0"/>
          </a:p>
          <a:p>
            <a:pPr marL="0" indent="0">
              <a:buNone/>
            </a:pPr>
            <a:endParaRPr lang="nl-NL" sz="2600" b="1" dirty="0"/>
          </a:p>
          <a:p>
            <a:pPr marL="265107" lvl="1" indent="0">
              <a:buNone/>
            </a:pPr>
            <a:endParaRPr lang="nl-NL" sz="2600" b="1" dirty="0"/>
          </a:p>
          <a:p>
            <a:pPr marL="0" indent="0">
              <a:buNone/>
            </a:pPr>
            <a:endParaRPr lang="nl-NL" sz="2600" b="1" dirty="0"/>
          </a:p>
          <a:p>
            <a:pPr marL="0" indent="0">
              <a:buNone/>
            </a:pPr>
            <a:endParaRPr lang="nl-NL" sz="2600" b="1" dirty="0"/>
          </a:p>
          <a:p>
            <a:pPr marL="0" indent="0">
              <a:buNone/>
            </a:pPr>
            <a:endParaRPr lang="nl-NL" sz="2600" b="1" dirty="0"/>
          </a:p>
          <a:p>
            <a:pPr marL="0" indent="0">
              <a:buNone/>
            </a:pPr>
            <a:endParaRPr lang="nl-NL" sz="2600" b="1" dirty="0"/>
          </a:p>
        </p:txBody>
      </p:sp>
    </p:spTree>
    <p:extLst>
      <p:ext uri="{BB962C8B-B14F-4D97-AF65-F5344CB8AC3E}">
        <p14:creationId xmlns:p14="http://schemas.microsoft.com/office/powerpoint/2010/main" val="16159634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OUR Container WORKFLOW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F457FD-A8C3-4807-9FA3-17D4F6900213}"/>
              </a:ext>
            </a:extLst>
          </p:cNvPr>
          <p:cNvSpPr txBox="1"/>
          <p:nvPr/>
        </p:nvSpPr>
        <p:spPr>
          <a:xfrm>
            <a:off x="3100054" y="3105834"/>
            <a:ext cx="911239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Run</a:t>
            </a:r>
          </a:p>
          <a:p>
            <a:pPr algn="ctr"/>
            <a:r>
              <a:rPr lang="en-US" dirty="0"/>
              <a:t>local</a:t>
            </a:r>
            <a:endParaRPr lang="nl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1EECCB-735F-4ECD-9EEE-EE3DEDC7D053}"/>
              </a:ext>
            </a:extLst>
          </p:cNvPr>
          <p:cNvSpPr txBox="1"/>
          <p:nvPr/>
        </p:nvSpPr>
        <p:spPr>
          <a:xfrm>
            <a:off x="1468284" y="3108104"/>
            <a:ext cx="911239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Build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992F4C-5C7C-4F30-9415-E550DF032238}"/>
              </a:ext>
            </a:extLst>
          </p:cNvPr>
          <p:cNvSpPr txBox="1"/>
          <p:nvPr/>
        </p:nvSpPr>
        <p:spPr>
          <a:xfrm>
            <a:off x="4777915" y="3110375"/>
            <a:ext cx="911240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Ship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858EEBC-B48E-45EE-ACA9-63576A64BF29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2379523" y="3429000"/>
            <a:ext cx="720531" cy="2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mage result for Docker container">
            <a:extLst>
              <a:ext uri="{FF2B5EF4-FFF2-40B4-BE49-F238E27FC236}">
                <a16:creationId xmlns:a16="http://schemas.microsoft.com/office/drawing/2014/main" id="{E2F599DA-536E-4B76-AE02-79CC87A1CB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3" r="-3" b="-3"/>
          <a:stretch/>
        </p:blipFill>
        <p:spPr bwMode="auto">
          <a:xfrm>
            <a:off x="2967207" y="2099683"/>
            <a:ext cx="1176931" cy="94916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B75D7F2-C8BE-4191-B141-F8A7FE13A38C}"/>
              </a:ext>
            </a:extLst>
          </p:cNvPr>
          <p:cNvSpPr txBox="1"/>
          <p:nvPr/>
        </p:nvSpPr>
        <p:spPr>
          <a:xfrm>
            <a:off x="6314275" y="3114491"/>
            <a:ext cx="911240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Run</a:t>
            </a:r>
          </a:p>
          <a:p>
            <a:pPr algn="ctr"/>
            <a:r>
              <a:rPr lang="en-US" dirty="0"/>
              <a:t>“prod”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FF88D1-D6EF-4D12-80BB-175E98FE1209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011293" y="3426730"/>
            <a:ext cx="794210" cy="2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CE8C0B-64CE-4CF1-8C08-EB557B033791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698638" y="3433540"/>
            <a:ext cx="615637" cy="4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utoShape 2" descr="docker logo">
            <a:extLst>
              <a:ext uri="{FF2B5EF4-FFF2-40B4-BE49-F238E27FC236}">
                <a16:creationId xmlns:a16="http://schemas.microsoft.com/office/drawing/2014/main" id="{B0EF1341-3764-43C4-A5F1-305038812E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9758183-130F-438D-BE57-8D5FAB568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7785" y="3931639"/>
            <a:ext cx="571500" cy="409575"/>
          </a:xfrm>
          <a:prstGeom prst="rect">
            <a:avLst/>
          </a:prstGeom>
        </p:spPr>
      </p:pic>
      <p:pic>
        <p:nvPicPr>
          <p:cNvPr id="22" name="Picture 2" descr="mage result for Docker container">
            <a:extLst>
              <a:ext uri="{FF2B5EF4-FFF2-40B4-BE49-F238E27FC236}">
                <a16:creationId xmlns:a16="http://schemas.microsoft.com/office/drawing/2014/main" id="{53969798-2269-4912-9F40-5798E2D40B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3" r="-3" b="-3"/>
          <a:stretch/>
        </p:blipFill>
        <p:spPr bwMode="auto">
          <a:xfrm>
            <a:off x="6061509" y="2099683"/>
            <a:ext cx="1176931" cy="94916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99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noFill/>
        </p:spPr>
        <p:txBody>
          <a:bodyPr/>
          <a:lstStyle/>
          <a:p>
            <a:r>
              <a:rPr lang="en-US" dirty="0"/>
              <a:t>DIY Build-SHIP-RUN AAA</a:t>
            </a:r>
            <a:br>
              <a:rPr lang="en-US" dirty="0"/>
            </a:br>
            <a:r>
              <a:rPr lang="en-US" dirty="0"/>
              <a:t>(AAA= Any app anywhere)</a:t>
            </a:r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A97423-AEA3-487E-A5D3-0C0592B71F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720" y="3913964"/>
            <a:ext cx="4052717" cy="2026359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5DE52F-1153-42AA-9AAC-F310F2C79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Workflow build-ship-run</a:t>
            </a:r>
          </a:p>
          <a:p>
            <a:r>
              <a:rPr lang="en-US" dirty="0"/>
              <a:t>Share your image</a:t>
            </a:r>
          </a:p>
          <a:p>
            <a:r>
              <a:rPr lang="en-US" dirty="0"/>
              <a:t>Intermezzo: copy files</a:t>
            </a:r>
          </a:p>
          <a:p>
            <a:r>
              <a:rPr lang="en-US" dirty="0"/>
              <a:t>Run on play-with Docker</a:t>
            </a:r>
          </a:p>
          <a:p>
            <a:r>
              <a:rPr lang="en-US" dirty="0"/>
              <a:t>On Laptop:</a:t>
            </a:r>
          </a:p>
          <a:p>
            <a:pPr lvl="1"/>
            <a:r>
              <a:rPr lang="en-US" dirty="0"/>
              <a:t>Run with Docker-compose</a:t>
            </a:r>
          </a:p>
          <a:p>
            <a:pPr lvl="1"/>
            <a:r>
              <a:rPr lang="en-US" dirty="0"/>
              <a:t>Run on K8S</a:t>
            </a:r>
          </a:p>
          <a:p>
            <a:r>
              <a:rPr lang="en-US" dirty="0"/>
              <a:t>On Azure:</a:t>
            </a:r>
          </a:p>
          <a:p>
            <a:pPr lvl="1"/>
            <a:r>
              <a:rPr lang="en-US" dirty="0"/>
              <a:t>ACI</a:t>
            </a:r>
          </a:p>
          <a:p>
            <a:pPr lvl="1"/>
            <a:r>
              <a:rPr lang="en-US" dirty="0"/>
              <a:t>WebApp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015088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512CEA-4D57-4D7C-93E4-A150185BE5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Volume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841634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808FE4-859A-425F-A540-8B4146B9A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B88930-4704-4460-93DD-8CA6F1B5E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VOLUMe</a:t>
            </a:r>
            <a:r>
              <a:rPr lang="en-US" dirty="0"/>
              <a:t> on different levels</a:t>
            </a:r>
            <a:endParaRPr lang="nl-NL" dirty="0"/>
          </a:p>
        </p:txBody>
      </p:sp>
      <p:pic>
        <p:nvPicPr>
          <p:cNvPr id="4" name="Picture 2" descr="mage result for Docker container">
            <a:extLst>
              <a:ext uri="{FF2B5EF4-FFF2-40B4-BE49-F238E27FC236}">
                <a16:creationId xmlns:a16="http://schemas.microsoft.com/office/drawing/2014/main" id="{A85290F1-E05B-4879-80B6-E5D822955C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3511952" y="3687966"/>
            <a:ext cx="1221971" cy="94765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github.com/docker/compose/raw/master/logo.png?raw=true">
            <a:extLst>
              <a:ext uri="{FF2B5EF4-FFF2-40B4-BE49-F238E27FC236}">
                <a16:creationId xmlns:a16="http://schemas.microsoft.com/office/drawing/2014/main" id="{67A34BAC-B0FA-4DF9-A378-FA07B28E1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552" y="3038110"/>
            <a:ext cx="1929008" cy="211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raw.githubusercontent.com/docker-library/docs/471fa6e4cb58062ccbf91afc111980f9c7004981/swarm/logo.png">
            <a:extLst>
              <a:ext uri="{FF2B5EF4-FFF2-40B4-BE49-F238E27FC236}">
                <a16:creationId xmlns:a16="http://schemas.microsoft.com/office/drawing/2014/main" id="{3337C6EA-B85A-4DB0-88CF-03CF3E31F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872" y="3038109"/>
            <a:ext cx="2383766" cy="198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6F1A06-7211-4095-98B3-CF6EBB27CAB9}"/>
              </a:ext>
            </a:extLst>
          </p:cNvPr>
          <p:cNvSpPr txBox="1"/>
          <p:nvPr/>
        </p:nvSpPr>
        <p:spPr>
          <a:xfrm>
            <a:off x="3424437" y="5073017"/>
            <a:ext cx="1760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Docker-compose</a:t>
            </a:r>
          </a:p>
          <a:p>
            <a:r>
              <a:rPr lang="en-US" dirty="0"/>
              <a:t>Kubernetes (K8s)</a:t>
            </a:r>
            <a:endParaRPr lang="nl-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865007-4BA1-4FE2-9876-C1C6A06F5FB7}"/>
              </a:ext>
            </a:extLst>
          </p:cNvPr>
          <p:cNvSpPr txBox="1"/>
          <p:nvPr/>
        </p:nvSpPr>
        <p:spPr>
          <a:xfrm>
            <a:off x="6265767" y="5073017"/>
            <a:ext cx="1777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Docker-swarm</a:t>
            </a:r>
          </a:p>
          <a:p>
            <a:r>
              <a:rPr lang="en-US" dirty="0"/>
              <a:t>Kubernetes (K8s)</a:t>
            </a:r>
            <a:endParaRPr lang="nl-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4A17C1-8147-4CF1-85F7-F8A134FB40F3}"/>
              </a:ext>
            </a:extLst>
          </p:cNvPr>
          <p:cNvSpPr txBox="1"/>
          <p:nvPr/>
        </p:nvSpPr>
        <p:spPr>
          <a:xfrm>
            <a:off x="1359322" y="5073016"/>
            <a:ext cx="83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</a:t>
            </a:r>
            <a:endParaRPr lang="nl-NL" dirty="0"/>
          </a:p>
        </p:txBody>
      </p:sp>
      <p:pic>
        <p:nvPicPr>
          <p:cNvPr id="10" name="Picture 2" descr="mage result for Docker container">
            <a:extLst>
              <a:ext uri="{FF2B5EF4-FFF2-40B4-BE49-F238E27FC236}">
                <a16:creationId xmlns:a16="http://schemas.microsoft.com/office/drawing/2014/main" id="{DA3272CA-827A-4788-80F0-14E695540A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3" r="-3" b="-3"/>
          <a:stretch/>
        </p:blipFill>
        <p:spPr bwMode="auto">
          <a:xfrm>
            <a:off x="1115617" y="3555211"/>
            <a:ext cx="1176931" cy="94916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041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 container is not persistent</a:t>
            </a:r>
          </a:p>
          <a:p>
            <a:r>
              <a:rPr lang="en-US" dirty="0"/>
              <a:t>Data persistent</a:t>
            </a:r>
          </a:p>
          <a:p>
            <a:pPr lvl="1"/>
            <a:r>
              <a:rPr lang="en-US" dirty="0"/>
              <a:t>Data in volume container – managed by Docker</a:t>
            </a:r>
          </a:p>
          <a:p>
            <a:pPr lvl="1"/>
            <a:r>
              <a:rPr lang="en-US" dirty="0"/>
              <a:t>Data mount on </a:t>
            </a:r>
            <a:r>
              <a:rPr lang="en-US" dirty="0" err="1"/>
              <a:t>DockerHost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Docker Desktop</a:t>
            </a:r>
            <a:endParaRPr lang="en-US" dirty="0"/>
          </a:p>
          <a:p>
            <a:pPr lvl="1"/>
            <a:r>
              <a:rPr lang="en-US" dirty="0"/>
              <a:t>Data mount on NFS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/>
              <a:t>DOCKER VOLUME</a:t>
            </a:r>
            <a:endParaRPr lang="nl-NL" dirty="0"/>
          </a:p>
        </p:txBody>
      </p:sp>
      <p:pic>
        <p:nvPicPr>
          <p:cNvPr id="2050" name="Picture 2" descr="volumes on the Docker ho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152" y="3429000"/>
            <a:ext cx="4781551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50CCC9-6D45-4E04-9226-525C43536D89}"/>
              </a:ext>
            </a:extLst>
          </p:cNvPr>
          <p:cNvSpPr txBox="1"/>
          <p:nvPr/>
        </p:nvSpPr>
        <p:spPr>
          <a:xfrm>
            <a:off x="7815796" y="3582296"/>
            <a:ext cx="67839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Linux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494755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1017BB-B0C7-4380-A65C-4EF33F546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699AD6-DB7E-4CD3-8E20-7409D3D63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volume - DIY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EC422C-AB4B-495B-9807-06A232FAFA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955" y="232463"/>
            <a:ext cx="1809748" cy="9048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940BCD-D524-4FBD-920E-5E66EF51F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39" y="3818965"/>
            <a:ext cx="5790878" cy="1629539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9BB330A-EAD9-42DD-A2F2-5C7CE34E77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713780"/>
              </p:ext>
            </p:extLst>
          </p:nvPr>
        </p:nvGraphicFramePr>
        <p:xfrm>
          <a:off x="617539" y="1506562"/>
          <a:ext cx="8163163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437">
                  <a:extLst>
                    <a:ext uri="{9D8B030D-6E8A-4147-A177-3AD203B41FA5}">
                      <a16:colId xmlns:a16="http://schemas.microsoft.com/office/drawing/2014/main" val="1673287277"/>
                    </a:ext>
                  </a:extLst>
                </a:gridCol>
                <a:gridCol w="2965017">
                  <a:extLst>
                    <a:ext uri="{9D8B030D-6E8A-4147-A177-3AD203B41FA5}">
                      <a16:colId xmlns:a16="http://schemas.microsoft.com/office/drawing/2014/main" val="820822497"/>
                    </a:ext>
                  </a:extLst>
                </a:gridCol>
                <a:gridCol w="2327746">
                  <a:extLst>
                    <a:ext uri="{9D8B030D-6E8A-4147-A177-3AD203B41FA5}">
                      <a16:colId xmlns:a16="http://schemas.microsoft.com/office/drawing/2014/main" val="1689869413"/>
                    </a:ext>
                  </a:extLst>
                </a:gridCol>
                <a:gridCol w="2465963">
                  <a:extLst>
                    <a:ext uri="{9D8B030D-6E8A-4147-A177-3AD203B41FA5}">
                      <a16:colId xmlns:a16="http://schemas.microsoft.com/office/drawing/2014/main" val="2984772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in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 in docker container run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015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Docker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-v </a:t>
                      </a:r>
                      <a:r>
                        <a:rPr lang="en-US" dirty="0" err="1"/>
                        <a:t>dockervolume</a:t>
                      </a:r>
                      <a:r>
                        <a:rPr lang="en-US" dirty="0"/>
                        <a:t>:/</a:t>
                      </a:r>
                      <a:r>
                        <a:rPr lang="en-US" dirty="0" err="1"/>
                        <a:t>tmp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“volume container”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318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 the </a:t>
                      </a:r>
                      <a:r>
                        <a:rPr lang="en-US" dirty="0" err="1"/>
                        <a:t>DockerHost</a:t>
                      </a:r>
                      <a:r>
                        <a:rPr lang="en-US" dirty="0"/>
                        <a:t> (mount)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-v /</a:t>
                      </a:r>
                      <a:r>
                        <a:rPr lang="en-US" dirty="0" err="1"/>
                        <a:t>tmp</a:t>
                      </a:r>
                      <a:r>
                        <a:rPr lang="en-US" dirty="0"/>
                        <a:t>:/</a:t>
                      </a:r>
                      <a:r>
                        <a:rPr lang="en-US" dirty="0" err="1"/>
                        <a:t>tmp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18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 Docker Desktop (mount)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-v ${</a:t>
                      </a:r>
                      <a:r>
                        <a:rPr lang="en-US" dirty="0" err="1"/>
                        <a:t>pwd</a:t>
                      </a:r>
                      <a:r>
                        <a:rPr lang="en-US" dirty="0"/>
                        <a:t>}/</a:t>
                      </a:r>
                      <a:r>
                        <a:rPr lang="en-US" dirty="0" err="1"/>
                        <a:t>tmp</a:t>
                      </a:r>
                      <a:r>
                        <a:rPr lang="en-US" dirty="0"/>
                        <a:t>:/</a:t>
                      </a:r>
                      <a:r>
                        <a:rPr lang="en-US" dirty="0" err="1"/>
                        <a:t>tmp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Powershell</a:t>
                      </a:r>
                      <a:r>
                        <a:rPr lang="en-US" dirty="0"/>
                        <a:t>!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869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01145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512CEA-4D57-4D7C-93E4-A150185BE5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162697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808FE4-859A-425F-A540-8B4146B9A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Containers must find each other</a:t>
            </a:r>
          </a:p>
          <a:p>
            <a:pPr lvl="1"/>
            <a:r>
              <a:rPr lang="en-US" dirty="0"/>
              <a:t>Name or IP address</a:t>
            </a:r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B88930-4704-4460-93DD-8CA6F1B5E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on different levels</a:t>
            </a:r>
            <a:endParaRPr lang="nl-NL" dirty="0"/>
          </a:p>
        </p:txBody>
      </p:sp>
      <p:pic>
        <p:nvPicPr>
          <p:cNvPr id="4" name="Picture 2" descr="mage result for Docker container">
            <a:extLst>
              <a:ext uri="{FF2B5EF4-FFF2-40B4-BE49-F238E27FC236}">
                <a16:creationId xmlns:a16="http://schemas.microsoft.com/office/drawing/2014/main" id="{A85290F1-E05B-4879-80B6-E5D822955C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3511952" y="3687966"/>
            <a:ext cx="1221971" cy="94765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github.com/docker/compose/raw/master/logo.png?raw=true">
            <a:extLst>
              <a:ext uri="{FF2B5EF4-FFF2-40B4-BE49-F238E27FC236}">
                <a16:creationId xmlns:a16="http://schemas.microsoft.com/office/drawing/2014/main" id="{67A34BAC-B0FA-4DF9-A378-FA07B28E1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552" y="3038110"/>
            <a:ext cx="1929008" cy="211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raw.githubusercontent.com/docker-library/docs/471fa6e4cb58062ccbf91afc111980f9c7004981/swarm/logo.png">
            <a:extLst>
              <a:ext uri="{FF2B5EF4-FFF2-40B4-BE49-F238E27FC236}">
                <a16:creationId xmlns:a16="http://schemas.microsoft.com/office/drawing/2014/main" id="{3337C6EA-B85A-4DB0-88CF-03CF3E31F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872" y="3038109"/>
            <a:ext cx="2383766" cy="198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6F1A06-7211-4095-98B3-CF6EBB27CAB9}"/>
              </a:ext>
            </a:extLst>
          </p:cNvPr>
          <p:cNvSpPr txBox="1"/>
          <p:nvPr/>
        </p:nvSpPr>
        <p:spPr>
          <a:xfrm>
            <a:off x="3424437" y="5073017"/>
            <a:ext cx="1760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Docker-compose</a:t>
            </a:r>
          </a:p>
          <a:p>
            <a:r>
              <a:rPr lang="en-US" dirty="0"/>
              <a:t>Kubernetes (K8s)</a:t>
            </a:r>
            <a:endParaRPr lang="nl-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865007-4BA1-4FE2-9876-C1C6A06F5FB7}"/>
              </a:ext>
            </a:extLst>
          </p:cNvPr>
          <p:cNvSpPr txBox="1"/>
          <p:nvPr/>
        </p:nvSpPr>
        <p:spPr>
          <a:xfrm>
            <a:off x="6265767" y="5073017"/>
            <a:ext cx="1777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Docker-swarm</a:t>
            </a:r>
          </a:p>
          <a:p>
            <a:r>
              <a:rPr lang="en-US" dirty="0"/>
              <a:t>Kubernetes (K8s)</a:t>
            </a:r>
            <a:endParaRPr lang="nl-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4A17C1-8147-4CF1-85F7-F8A134FB40F3}"/>
              </a:ext>
            </a:extLst>
          </p:cNvPr>
          <p:cNvSpPr txBox="1"/>
          <p:nvPr/>
        </p:nvSpPr>
        <p:spPr>
          <a:xfrm>
            <a:off x="1359322" y="5073016"/>
            <a:ext cx="83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</a:t>
            </a:r>
            <a:endParaRPr lang="nl-NL" dirty="0"/>
          </a:p>
        </p:txBody>
      </p:sp>
      <p:pic>
        <p:nvPicPr>
          <p:cNvPr id="10" name="Picture 2" descr="mage result for Docker container">
            <a:extLst>
              <a:ext uri="{FF2B5EF4-FFF2-40B4-BE49-F238E27FC236}">
                <a16:creationId xmlns:a16="http://schemas.microsoft.com/office/drawing/2014/main" id="{DA3272CA-827A-4788-80F0-14E695540A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3" r="-3" b="-3"/>
          <a:stretch/>
        </p:blipFill>
        <p:spPr bwMode="auto">
          <a:xfrm>
            <a:off x="1115617" y="3555211"/>
            <a:ext cx="1176931" cy="94916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08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E768A89-0000-4D35-A128-3D49C0522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Software Network on different levels</a:t>
            </a:r>
          </a:p>
          <a:p>
            <a:pPr lvl="1"/>
            <a:r>
              <a:rPr lang="en-US" dirty="0"/>
              <a:t>Orchestration level</a:t>
            </a:r>
          </a:p>
          <a:p>
            <a:pPr lvl="1"/>
            <a:r>
              <a:rPr lang="en-US" dirty="0"/>
              <a:t>Docker-compose</a:t>
            </a:r>
          </a:p>
          <a:p>
            <a:pPr lvl="1"/>
            <a:r>
              <a:rPr lang="en-US" dirty="0"/>
              <a:t>Docker</a:t>
            </a:r>
          </a:p>
          <a:p>
            <a:pPr lvl="1"/>
            <a:endParaRPr lang="en-US" dirty="0"/>
          </a:p>
          <a:p>
            <a:r>
              <a:rPr lang="en-US" dirty="0"/>
              <a:t>Network</a:t>
            </a:r>
          </a:p>
          <a:p>
            <a:pPr lvl="1"/>
            <a:r>
              <a:rPr lang="en-US" dirty="0"/>
              <a:t>Bridge</a:t>
            </a:r>
          </a:p>
          <a:p>
            <a:pPr lvl="1"/>
            <a:r>
              <a:rPr lang="en-US" dirty="0"/>
              <a:t>Host</a:t>
            </a:r>
          </a:p>
          <a:p>
            <a:pPr lvl="1"/>
            <a:r>
              <a:rPr lang="en-US" dirty="0"/>
              <a:t>Overlay</a:t>
            </a:r>
          </a:p>
          <a:p>
            <a:r>
              <a:rPr lang="en-US" dirty="0"/>
              <a:t>Read more: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https://docs.docker.com/network/#network-driver-summary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Don’t want to know -&gt; as a service</a:t>
            </a:r>
          </a:p>
          <a:p>
            <a:pPr lvl="1"/>
            <a:r>
              <a:rPr lang="en-US" dirty="0"/>
              <a:t>Example: Docker EE, K8s service in the cloud</a:t>
            </a:r>
          </a:p>
          <a:p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A25217-AD3F-4E85-8328-9137AC2A0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489476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1017BB-B0C7-4380-A65C-4EF33F546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Engine – default network: docker0 – no DNS</a:t>
            </a:r>
          </a:p>
          <a:p>
            <a:r>
              <a:rPr lang="en-US" dirty="0"/>
              <a:t>Commands: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Docker Engine creates:</a:t>
            </a:r>
          </a:p>
          <a:p>
            <a:pPr lvl="1"/>
            <a:r>
              <a:rPr lang="en-US" dirty="0"/>
              <a:t>Bridge</a:t>
            </a:r>
          </a:p>
          <a:p>
            <a:pPr lvl="1"/>
            <a:r>
              <a:rPr lang="en-US" dirty="0"/>
              <a:t>Host</a:t>
            </a:r>
          </a:p>
          <a:p>
            <a:pPr lvl="1"/>
            <a:r>
              <a:rPr lang="en-US" dirty="0"/>
              <a:t>None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699AD6-DB7E-4CD3-8E20-7409D3D63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Network - DIY</a:t>
            </a:r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54E5B4-56DE-48D2-AF16-6FCA3789B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049" y="2189009"/>
            <a:ext cx="2276475" cy="1485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EC422C-AB4B-495B-9807-06A232FAFA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047" y="3674909"/>
            <a:ext cx="4052717" cy="202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89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/>
              <a:t>WHY Containers (Docker)?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Software Delivery</a:t>
            </a:r>
          </a:p>
          <a:p>
            <a:pPr lvl="1"/>
            <a:r>
              <a:rPr lang="en-US" dirty="0"/>
              <a:t>No more: “works on my laptop!”</a:t>
            </a:r>
            <a:endParaRPr lang="nl-NL" dirty="0"/>
          </a:p>
          <a:p>
            <a:endParaRPr lang="en-US" dirty="0"/>
          </a:p>
          <a:p>
            <a:r>
              <a:rPr lang="en-US" dirty="0"/>
              <a:t>Time to Market</a:t>
            </a:r>
          </a:p>
          <a:p>
            <a:pPr marL="265107" lvl="1" indent="0">
              <a:buNone/>
            </a:pPr>
            <a:endParaRPr lang="en-US" dirty="0"/>
          </a:p>
          <a:p>
            <a:r>
              <a:rPr lang="en-US" dirty="0"/>
              <a:t>DevOps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i="1" dirty="0"/>
              <a:t>Try something new / innovate</a:t>
            </a:r>
          </a:p>
          <a:p>
            <a:endParaRPr lang="en-US" i="1" dirty="0"/>
          </a:p>
          <a:p>
            <a:r>
              <a:rPr lang="en-US" dirty="0"/>
              <a:t>CI/CD (Continuous Integration / Continuous Delivery)</a:t>
            </a:r>
          </a:p>
          <a:p>
            <a:pPr lvl="1"/>
            <a:r>
              <a:rPr lang="en-US" dirty="0"/>
              <a:t>Time from commit to in production (cycle time)</a:t>
            </a:r>
            <a:endParaRPr lang="en-US" i="1" dirty="0"/>
          </a:p>
          <a:p>
            <a:endParaRPr lang="en-US" i="1" dirty="0"/>
          </a:p>
          <a:p>
            <a:r>
              <a:rPr lang="en-US" i="1" dirty="0"/>
              <a:t>Testing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…….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5745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512CEA-4D57-4D7C-93E4-A150185BE5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Docker-COMPOSE</a:t>
            </a:r>
            <a:endParaRPr lang="nl-NL" dirty="0"/>
          </a:p>
        </p:txBody>
      </p:sp>
      <p:pic>
        <p:nvPicPr>
          <p:cNvPr id="3" name="Picture 2" descr="https://github.com/docker/compose/raw/master/logo.png?raw=true">
            <a:extLst>
              <a:ext uri="{FF2B5EF4-FFF2-40B4-BE49-F238E27FC236}">
                <a16:creationId xmlns:a16="http://schemas.microsoft.com/office/drawing/2014/main" id="{0CB7D50E-3D0E-47DE-BBC8-08DB3CEB0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505" y="2736896"/>
            <a:ext cx="1929008" cy="211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63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omputer">
            <a:extLst>
              <a:ext uri="{FF2B5EF4-FFF2-40B4-BE49-F238E27FC236}">
                <a16:creationId xmlns:a16="http://schemas.microsoft.com/office/drawing/2014/main" id="{10C5D8C7-5B10-4B1C-9614-67F46A213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882" y="0"/>
            <a:ext cx="7616413" cy="739050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8BD9D70-A4F0-40B7-9CC5-53E6BC679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Container is not ALONE</a:t>
            </a:r>
            <a:endParaRPr lang="nl-NL" dirty="0"/>
          </a:p>
        </p:txBody>
      </p:sp>
      <p:pic>
        <p:nvPicPr>
          <p:cNvPr id="4" name="Picture 2" descr="mage result for Docker container">
            <a:extLst>
              <a:ext uri="{FF2B5EF4-FFF2-40B4-BE49-F238E27FC236}">
                <a16:creationId xmlns:a16="http://schemas.microsoft.com/office/drawing/2014/main" id="{CC81558D-A848-4F58-A57F-963D553AA7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3" r="-3" b="-3"/>
          <a:stretch/>
        </p:blipFill>
        <p:spPr bwMode="auto">
          <a:xfrm>
            <a:off x="2339510" y="2880581"/>
            <a:ext cx="1178102" cy="94767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mage result for Docker container">
            <a:extLst>
              <a:ext uri="{FF2B5EF4-FFF2-40B4-BE49-F238E27FC236}">
                <a16:creationId xmlns:a16="http://schemas.microsoft.com/office/drawing/2014/main" id="{3EA53E3C-B0BF-441E-B2A3-59C0B37666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3" r="-3" b="-3"/>
          <a:stretch/>
        </p:blipFill>
        <p:spPr bwMode="auto">
          <a:xfrm>
            <a:off x="2562434" y="2080577"/>
            <a:ext cx="1176931" cy="94916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age result for Docker container">
            <a:extLst>
              <a:ext uri="{FF2B5EF4-FFF2-40B4-BE49-F238E27FC236}">
                <a16:creationId xmlns:a16="http://schemas.microsoft.com/office/drawing/2014/main" id="{9AEC5473-AF7A-47FB-95A7-3D0588B95B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3" r="-3" b="-3"/>
          <a:stretch/>
        </p:blipFill>
        <p:spPr bwMode="auto">
          <a:xfrm>
            <a:off x="3691697" y="2504761"/>
            <a:ext cx="1176931" cy="94916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mage result for Docker container">
            <a:extLst>
              <a:ext uri="{FF2B5EF4-FFF2-40B4-BE49-F238E27FC236}">
                <a16:creationId xmlns:a16="http://schemas.microsoft.com/office/drawing/2014/main" id="{C623ED4C-845E-41E9-AF36-31A99B80A0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3" r="-3" b="-3"/>
          <a:stretch/>
        </p:blipFill>
        <p:spPr bwMode="auto">
          <a:xfrm>
            <a:off x="1309145" y="3453925"/>
            <a:ext cx="1176931" cy="94916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mage result for Docker container">
            <a:extLst>
              <a:ext uri="{FF2B5EF4-FFF2-40B4-BE49-F238E27FC236}">
                <a16:creationId xmlns:a16="http://schemas.microsoft.com/office/drawing/2014/main" id="{D5E9866C-6698-4E31-BDBC-D98B7A0646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3" r="-3" b="-3"/>
          <a:stretch/>
        </p:blipFill>
        <p:spPr bwMode="auto">
          <a:xfrm>
            <a:off x="1373356" y="2080577"/>
            <a:ext cx="1176931" cy="94916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mage result for Docker container">
            <a:extLst>
              <a:ext uri="{FF2B5EF4-FFF2-40B4-BE49-F238E27FC236}">
                <a16:creationId xmlns:a16="http://schemas.microsoft.com/office/drawing/2014/main" id="{31A642D9-1145-4A54-A5AE-02085512E2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3" r="-3" b="-3"/>
          <a:stretch/>
        </p:blipFill>
        <p:spPr bwMode="auto">
          <a:xfrm>
            <a:off x="3452230" y="3493299"/>
            <a:ext cx="1176931" cy="94916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8E4EC2B-C38E-45C0-ADB2-C579F155D617}"/>
              </a:ext>
            </a:extLst>
          </p:cNvPr>
          <p:cNvSpPr txBox="1"/>
          <p:nvPr/>
        </p:nvSpPr>
        <p:spPr>
          <a:xfrm>
            <a:off x="1420618" y="2695915"/>
            <a:ext cx="584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</a:t>
            </a:r>
            <a:endParaRPr lang="nl-N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CC7145-1CD0-4A37-BB2F-2CE39A873AD1}"/>
              </a:ext>
            </a:extLst>
          </p:cNvPr>
          <p:cNvSpPr txBox="1"/>
          <p:nvPr/>
        </p:nvSpPr>
        <p:spPr>
          <a:xfrm>
            <a:off x="1284780" y="403916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db</a:t>
            </a:r>
            <a:endParaRPr lang="nl-N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C7964A-E766-4000-BDE5-2A18E419F41B}"/>
              </a:ext>
            </a:extLst>
          </p:cNvPr>
          <p:cNvSpPr txBox="1"/>
          <p:nvPr/>
        </p:nvSpPr>
        <p:spPr>
          <a:xfrm>
            <a:off x="2430539" y="3510586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</a:t>
            </a:r>
            <a:endParaRPr lang="nl-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3C1324-FC37-4A6F-BD41-6E7267E12250}"/>
              </a:ext>
            </a:extLst>
          </p:cNvPr>
          <p:cNvSpPr txBox="1"/>
          <p:nvPr/>
        </p:nvSpPr>
        <p:spPr>
          <a:xfrm flipH="1">
            <a:off x="3249533" y="4054318"/>
            <a:ext cx="536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6066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7E4DE9-0B4C-43EF-A1E5-BF7A0CB12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container run --name </a:t>
            </a:r>
            <a:r>
              <a:rPr lang="en-US" dirty="0" err="1"/>
              <a:t>staticws</a:t>
            </a:r>
            <a:r>
              <a:rPr lang="en-US" dirty="0"/>
              <a:t> -d -p 4200:80 sim007/</a:t>
            </a:r>
            <a:r>
              <a:rPr lang="en-US" dirty="0" err="1"/>
              <a:t>staticws:latest</a:t>
            </a:r>
            <a:endParaRPr lang="en-US" dirty="0"/>
          </a:p>
          <a:p>
            <a:endParaRPr lang="en-US" dirty="0"/>
          </a:p>
          <a:p>
            <a:r>
              <a:rPr lang="en-US" dirty="0"/>
              <a:t>D</a:t>
            </a:r>
            <a:r>
              <a:rPr lang="nl-NL" dirty="0" err="1"/>
              <a:t>ocker-compose</a:t>
            </a:r>
            <a:r>
              <a:rPr lang="nl-NL" dirty="0"/>
              <a:t> file: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.</a:t>
            </a:r>
            <a:r>
              <a:rPr lang="nl-NL" dirty="0" err="1"/>
              <a:t>env</a:t>
            </a:r>
            <a:r>
              <a:rPr lang="nl-NL" dirty="0"/>
              <a:t>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</a:t>
            </a:r>
            <a:r>
              <a:rPr lang="nl-NL" dirty="0" err="1"/>
              <a:t>ocker-compose</a:t>
            </a:r>
            <a:r>
              <a:rPr lang="nl-NL" dirty="0"/>
              <a:t> up en </a:t>
            </a:r>
            <a:r>
              <a:rPr lang="nl-NL" dirty="0" err="1"/>
              <a:t>docker-compose</a:t>
            </a:r>
            <a:r>
              <a:rPr lang="nl-NL" dirty="0"/>
              <a:t> down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D73678-D8E4-4A5C-98FA-EF39F2850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DOCKER-compose: 1 container</a:t>
            </a:r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415502-9115-44C9-8410-0CCF8635E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855" y="4554325"/>
            <a:ext cx="2874140" cy="8956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FA99E9-9112-4FDD-A149-3C607299D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855" y="2821466"/>
            <a:ext cx="3107112" cy="129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0959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8B8A14-CC13-4422-A5E7-1D869C2EC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environment a separate docker-compose</a:t>
            </a:r>
          </a:p>
          <a:p>
            <a:r>
              <a:rPr lang="en-US" dirty="0"/>
              <a:t>2 files</a:t>
            </a:r>
          </a:p>
          <a:p>
            <a:pPr lvl="1"/>
            <a:r>
              <a:rPr lang="en-US" dirty="0"/>
              <a:t>docker-compose               - immutable</a:t>
            </a:r>
          </a:p>
          <a:p>
            <a:pPr lvl="1"/>
            <a:r>
              <a:rPr lang="en-US" dirty="0"/>
              <a:t>docker-compose-override - for environment variables</a:t>
            </a:r>
          </a:p>
          <a:p>
            <a:endParaRPr lang="en-US" dirty="0"/>
          </a:p>
          <a:p>
            <a:r>
              <a:rPr lang="en-US" dirty="0"/>
              <a:t>docker-compose default</a:t>
            </a:r>
          </a:p>
          <a:p>
            <a:pPr lvl="1"/>
            <a:r>
              <a:rPr lang="en-US" dirty="0"/>
              <a:t>docker-compose and docker-compose-override </a:t>
            </a:r>
          </a:p>
          <a:p>
            <a:r>
              <a:rPr lang="en-US" dirty="0"/>
              <a:t>docker-compose config</a:t>
            </a:r>
          </a:p>
          <a:p>
            <a:pPr lvl="1"/>
            <a:r>
              <a:rPr lang="en-US" dirty="0"/>
              <a:t>Verify what will be used</a:t>
            </a:r>
          </a:p>
          <a:p>
            <a:pPr lvl="1"/>
            <a:endParaRPr lang="en-US" dirty="0"/>
          </a:p>
          <a:p>
            <a:r>
              <a:rPr lang="en-US" dirty="0"/>
              <a:t>docker-compose makes its own network if not defined</a:t>
            </a:r>
          </a:p>
          <a:p>
            <a:endParaRPr lang="en-US" dirty="0"/>
          </a:p>
          <a:p>
            <a:r>
              <a:rPr lang="en-US" dirty="0"/>
              <a:t>Version of docker-compose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78402E-6FE1-40E9-B0DB-A72AC8AE3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DOCKER-COMPOSE in DTAP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145790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25C56F-6FF5-4FAC-90FE-E087966BA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staticws</a:t>
            </a:r>
            <a:endParaRPr lang="en-US" dirty="0"/>
          </a:p>
          <a:p>
            <a:r>
              <a:rPr lang="en-US" dirty="0"/>
              <a:t>Example </a:t>
            </a:r>
            <a:r>
              <a:rPr lang="en-US" dirty="0" err="1"/>
              <a:t>Wordpress</a:t>
            </a:r>
            <a:endParaRPr lang="en-US" dirty="0"/>
          </a:p>
          <a:p>
            <a:r>
              <a:rPr lang="en-US" dirty="0"/>
              <a:t>Example cats &amp; dogs</a:t>
            </a:r>
          </a:p>
          <a:p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FF4B1B-D1A8-4BC5-BA12-645AD5183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DIY </a:t>
            </a:r>
            <a:r>
              <a:rPr lang="en-US" dirty="0" err="1"/>
              <a:t>dOCKER</a:t>
            </a:r>
            <a:r>
              <a:rPr lang="en-US" dirty="0"/>
              <a:t>-COMPOSE</a:t>
            </a:r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3A3D4A-277A-426D-ADD0-9CBAF15B7A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805" y="3913964"/>
            <a:ext cx="4052717" cy="202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4060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512CEA-4D57-4D7C-93E4-A150185BE5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MULTISTAGE BUILD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820037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776160-B3E7-4874-97B9-784D07885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Production container</a:t>
            </a:r>
          </a:p>
          <a:p>
            <a:pPr lvl="1"/>
            <a:r>
              <a:rPr lang="en-US" dirty="0"/>
              <a:t>Small</a:t>
            </a:r>
          </a:p>
          <a:p>
            <a:pPr lvl="1"/>
            <a:r>
              <a:rPr lang="en-US" dirty="0"/>
              <a:t>Only things that are needed for production</a:t>
            </a:r>
          </a:p>
          <a:p>
            <a:pPr lvl="2"/>
            <a:r>
              <a:rPr lang="en-US" dirty="0"/>
              <a:t>No build files</a:t>
            </a:r>
          </a:p>
          <a:p>
            <a:pPr lvl="2"/>
            <a:r>
              <a:rPr lang="en-US" dirty="0"/>
              <a:t>No compile files</a:t>
            </a:r>
          </a:p>
          <a:p>
            <a:pPr lvl="2"/>
            <a:r>
              <a:rPr lang="en-US" dirty="0"/>
              <a:t>No …</a:t>
            </a:r>
          </a:p>
          <a:p>
            <a:pPr lvl="2"/>
            <a:endParaRPr lang="en-US" dirty="0"/>
          </a:p>
          <a:p>
            <a:r>
              <a:rPr lang="en-US" dirty="0"/>
              <a:t>Intermediate container for build</a:t>
            </a:r>
          </a:p>
          <a:p>
            <a:pPr lvl="1"/>
            <a:r>
              <a:rPr lang="en-US" dirty="0"/>
              <a:t>Build</a:t>
            </a:r>
          </a:p>
          <a:p>
            <a:pPr lvl="1"/>
            <a:r>
              <a:rPr lang="en-US" dirty="0"/>
              <a:t>Output release</a:t>
            </a:r>
          </a:p>
          <a:p>
            <a:pPr lvl="1"/>
            <a:endParaRPr lang="en-US" dirty="0"/>
          </a:p>
          <a:p>
            <a:r>
              <a:rPr lang="en-US" dirty="0"/>
              <a:t>With 1 Docker build command</a:t>
            </a:r>
          </a:p>
          <a:p>
            <a:pPr lvl="1"/>
            <a:r>
              <a:rPr lang="en-US" dirty="0"/>
              <a:t>FROM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A48AFB-A121-49C5-95F0-C707A03D3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WHY: </a:t>
            </a:r>
            <a:r>
              <a:rPr lang="en-US" dirty="0" err="1"/>
              <a:t>MultiSTAGE</a:t>
            </a:r>
            <a:r>
              <a:rPr lang="en-US" dirty="0"/>
              <a:t> Build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196148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02011470-1AC3-4873-8251-5EDAA375F647}"/>
              </a:ext>
            </a:extLst>
          </p:cNvPr>
          <p:cNvSpPr/>
          <p:nvPr/>
        </p:nvSpPr>
        <p:spPr>
          <a:xfrm>
            <a:off x="182880" y="2476500"/>
            <a:ext cx="7010400" cy="2109849"/>
          </a:xfrm>
          <a:prstGeom prst="flowChart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/>
              <a:t>Laptop</a:t>
            </a:r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00CDAE-1A84-4627-A031-A23C72D87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Multi STAGE BUILD</a:t>
            </a:r>
            <a:endParaRPr lang="nl-NL" dirty="0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79EF652-0A3F-42A8-B507-1721E48EFBBB}"/>
              </a:ext>
            </a:extLst>
          </p:cNvPr>
          <p:cNvSpPr/>
          <p:nvPr/>
        </p:nvSpPr>
        <p:spPr>
          <a:xfrm>
            <a:off x="658281" y="3429901"/>
            <a:ext cx="850480" cy="6932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</a:t>
            </a:r>
            <a:endParaRPr lang="nl-NL" dirty="0"/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3ED15D05-92A6-42F0-89AE-FCE1072A3C68}"/>
              </a:ext>
            </a:extLst>
          </p:cNvPr>
          <p:cNvSpPr/>
          <p:nvPr/>
        </p:nvSpPr>
        <p:spPr>
          <a:xfrm>
            <a:off x="1893346" y="4815840"/>
            <a:ext cx="2626027" cy="4410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Build: compile to app</a:t>
            </a:r>
            <a:endParaRPr lang="nl-NL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758D9573-A16D-449A-A952-1B95EB342EC9}"/>
              </a:ext>
            </a:extLst>
          </p:cNvPr>
          <p:cNvSpPr/>
          <p:nvPr/>
        </p:nvSpPr>
        <p:spPr>
          <a:xfrm>
            <a:off x="4573786" y="4817628"/>
            <a:ext cx="2626027" cy="4410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Build: app for production </a:t>
            </a:r>
            <a:endParaRPr lang="nl-N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8142E8-034E-4254-B446-3BE93B2E5B21}"/>
              </a:ext>
            </a:extLst>
          </p:cNvPr>
          <p:cNvSpPr/>
          <p:nvPr/>
        </p:nvSpPr>
        <p:spPr>
          <a:xfrm>
            <a:off x="2339778" y="4123141"/>
            <a:ext cx="1409252" cy="113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Alpine</a:t>
            </a:r>
            <a:endParaRPr lang="nl-NL" sz="10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0F82EA-C564-4CDF-AFC2-5319957C4579}"/>
              </a:ext>
            </a:extLst>
          </p:cNvPr>
          <p:cNvSpPr/>
          <p:nvPr/>
        </p:nvSpPr>
        <p:spPr>
          <a:xfrm>
            <a:off x="2339778" y="3780689"/>
            <a:ext cx="1409252" cy="319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.net</a:t>
            </a:r>
            <a:r>
              <a:rPr lang="en-US" sz="1400" dirty="0"/>
              <a:t> 2.1 SDK</a:t>
            </a:r>
            <a:endParaRPr lang="nl-NL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7C0616-0003-4594-B109-973C9AE8DB92}"/>
              </a:ext>
            </a:extLst>
          </p:cNvPr>
          <p:cNvSpPr/>
          <p:nvPr/>
        </p:nvSpPr>
        <p:spPr>
          <a:xfrm>
            <a:off x="2339778" y="3384454"/>
            <a:ext cx="1409252" cy="319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Files</a:t>
            </a:r>
            <a:endParaRPr lang="nl-N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527666-2B38-4F39-9222-2A1980F95C1A}"/>
              </a:ext>
            </a:extLst>
          </p:cNvPr>
          <p:cNvSpPr/>
          <p:nvPr/>
        </p:nvSpPr>
        <p:spPr>
          <a:xfrm>
            <a:off x="2339778" y="3148794"/>
            <a:ext cx="1409252" cy="180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479A05-AE0A-4C5E-BAE4-F728890CE298}"/>
              </a:ext>
            </a:extLst>
          </p:cNvPr>
          <p:cNvSpPr/>
          <p:nvPr/>
        </p:nvSpPr>
        <p:spPr>
          <a:xfrm>
            <a:off x="5182038" y="4123141"/>
            <a:ext cx="1409252" cy="113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Alpine</a:t>
            </a:r>
            <a:endParaRPr lang="nl-N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AD41F4-221B-42DC-AF02-DDEFF7C57CEE}"/>
              </a:ext>
            </a:extLst>
          </p:cNvPr>
          <p:cNvSpPr/>
          <p:nvPr/>
        </p:nvSpPr>
        <p:spPr>
          <a:xfrm>
            <a:off x="5182038" y="3877962"/>
            <a:ext cx="1409252" cy="222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.net</a:t>
            </a:r>
            <a:r>
              <a:rPr lang="en-US" sz="1200" dirty="0"/>
              <a:t> 2.1 runtime</a:t>
            </a:r>
            <a:endParaRPr lang="nl-NL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194A04-A1D5-4E6E-B10B-7493DDBB807E}"/>
              </a:ext>
            </a:extLst>
          </p:cNvPr>
          <p:cNvSpPr/>
          <p:nvPr/>
        </p:nvSpPr>
        <p:spPr>
          <a:xfrm>
            <a:off x="5182038" y="3637812"/>
            <a:ext cx="1409252" cy="180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dll</a:t>
            </a:r>
            <a:endParaRPr lang="nl-NL" sz="11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DBD216-8469-4C46-A9D3-13A2629F3E99}"/>
              </a:ext>
            </a:extLst>
          </p:cNvPr>
          <p:cNvSpPr/>
          <p:nvPr/>
        </p:nvSpPr>
        <p:spPr>
          <a:xfrm>
            <a:off x="5182038" y="3392634"/>
            <a:ext cx="1409252" cy="180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DFE9C6-00FF-41DD-92AD-B50A3E053333}"/>
              </a:ext>
            </a:extLst>
          </p:cNvPr>
          <p:cNvCxnSpPr>
            <a:stCxn id="14" idx="3"/>
            <a:endCxn id="19" idx="1"/>
          </p:cNvCxnSpPr>
          <p:nvPr/>
        </p:nvCxnSpPr>
        <p:spPr>
          <a:xfrm>
            <a:off x="3749030" y="3544338"/>
            <a:ext cx="1433008" cy="183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Internet">
            <a:extLst>
              <a:ext uri="{FF2B5EF4-FFF2-40B4-BE49-F238E27FC236}">
                <a16:creationId xmlns:a16="http://schemas.microsoft.com/office/drawing/2014/main" id="{6C07D099-20DE-4A33-95E5-8865D5535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0711" y="1301234"/>
            <a:ext cx="914400" cy="914400"/>
          </a:xfrm>
          <a:prstGeom prst="rect">
            <a:avLst/>
          </a:prstGeom>
        </p:spPr>
      </p:pic>
      <p:pic>
        <p:nvPicPr>
          <p:cNvPr id="27" name="Graphic 26" descr="Internet">
            <a:extLst>
              <a:ext uri="{FF2B5EF4-FFF2-40B4-BE49-F238E27FC236}">
                <a16:creationId xmlns:a16="http://schemas.microsoft.com/office/drawing/2014/main" id="{3F5BEADA-43C2-4042-9427-55AF2F088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8115" y="1309546"/>
            <a:ext cx="914400" cy="914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7908BB-A12E-429E-83A4-EA175D7CD141}"/>
              </a:ext>
            </a:extLst>
          </p:cNvPr>
          <p:cNvSpPr txBox="1"/>
          <p:nvPr/>
        </p:nvSpPr>
        <p:spPr>
          <a:xfrm>
            <a:off x="1953717" y="1981980"/>
            <a:ext cx="216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 container run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257166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ED153D-0CAB-44A3-BA44-E477CE800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</a:t>
            </a: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/dotnet:2.1-sdk-alpine AS </a:t>
            </a: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endParaRPr lang="nl-NL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WORKDIR /app</a:t>
            </a:r>
          </a:p>
          <a:p>
            <a:pPr marL="0" indent="0">
              <a:buNone/>
            </a:pPr>
            <a:endParaRPr lang="nl-NL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# copy </a:t>
            </a: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csproj</a:t>
            </a: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restore</a:t>
            </a: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layers</a:t>
            </a:r>
            <a:endParaRPr lang="nl-NL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COPY *.</a:t>
            </a: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sln</a:t>
            </a: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pPr marL="0" indent="0"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COPY </a:t>
            </a: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aspnetapp</a:t>
            </a: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/*.</a:t>
            </a: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csproj</a:t>
            </a: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./</a:t>
            </a: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aspnetapp</a:t>
            </a: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RUN </a:t>
            </a: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dotnet</a:t>
            </a: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restore</a:t>
            </a:r>
            <a:endParaRPr lang="nl-NL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# copy </a:t>
            </a: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everything</a:t>
            </a: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app</a:t>
            </a:r>
          </a:p>
          <a:p>
            <a:pPr marL="0" indent="0"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COPY </a:t>
            </a: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aspnetapp</a:t>
            </a: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/. ./</a:t>
            </a: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aspnetapp</a:t>
            </a: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WORKDIR /app/</a:t>
            </a: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aspnetapp</a:t>
            </a:r>
            <a:endParaRPr lang="nl-NL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RUN </a:t>
            </a: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dotnet</a:t>
            </a: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publish</a:t>
            </a: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-c Release -o out</a:t>
            </a:r>
          </a:p>
          <a:p>
            <a:pPr marL="0" indent="0">
              <a:buNone/>
            </a:pPr>
            <a:endParaRPr lang="nl-NL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</a:t>
            </a: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/dotnet:2.1-aspnetcore-runtime-alpine AS </a:t>
            </a: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runtime</a:t>
            </a:r>
            <a:endParaRPr lang="nl-NL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COPY --</a:t>
            </a: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/app/</a:t>
            </a: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aspnetapp</a:t>
            </a: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/out ./</a:t>
            </a:r>
          </a:p>
          <a:p>
            <a:pPr marL="0" indent="0"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ENTRYPOINT ["</a:t>
            </a: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dotnet</a:t>
            </a: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", "aspnetapp.dll"]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0A20AC-609F-4685-8DF0-362D0712C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Multi STAGE BUILD - </a:t>
            </a:r>
            <a:r>
              <a:rPr lang="en-US" dirty="0" err="1"/>
              <a:t>aspnet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591825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25C56F-6FF5-4FAC-90FE-E087966BA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ASPNET example</a:t>
            </a:r>
          </a:p>
          <a:p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FF4B1B-D1A8-4BC5-BA12-645AD5183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DIY MULTISTAGE BUILD</a:t>
            </a:r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3A3D4A-277A-426D-ADD0-9CBAF15B7A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805" y="3913964"/>
            <a:ext cx="4052717" cy="202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640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CD50B7-C7EC-4188-BB92-D87B87A7F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49" y="144348"/>
            <a:ext cx="8759101" cy="611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0459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6F817F-1AA5-4015-B4FF-335CF6B3E5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 BUILD ENVIRONMENT</a:t>
            </a:r>
            <a:br>
              <a:rPr lang="en-US" dirty="0"/>
            </a:br>
            <a:r>
              <a:rPr lang="en-US" dirty="0"/>
              <a:t>EXAMPLE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417795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9B7107-8111-4515-8727-F9FD51F6F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Angular environment on laptop</a:t>
            </a:r>
          </a:p>
          <a:p>
            <a:pPr lvl="1"/>
            <a:r>
              <a:rPr lang="en-US" dirty="0"/>
              <a:t>No node / </a:t>
            </a:r>
            <a:r>
              <a:rPr lang="en-US" dirty="0" err="1"/>
              <a:t>npm</a:t>
            </a:r>
            <a:r>
              <a:rPr lang="en-US" dirty="0"/>
              <a:t> / angular packages</a:t>
            </a:r>
          </a:p>
          <a:p>
            <a:pPr marL="265107" lvl="1" indent="0">
              <a:buNone/>
            </a:pPr>
            <a:endParaRPr lang="en-US" dirty="0"/>
          </a:p>
          <a:p>
            <a:pPr marL="0" indent="-12699">
              <a:buNone/>
            </a:pPr>
            <a:r>
              <a:rPr lang="en-US" dirty="0"/>
              <a:t>1 container</a:t>
            </a:r>
          </a:p>
          <a:p>
            <a:pPr marL="330201" indent="-342900"/>
            <a:r>
              <a:rPr lang="en-US" dirty="0"/>
              <a:t>Build angular and run with ng serve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1 multistage docker file</a:t>
            </a:r>
          </a:p>
          <a:p>
            <a:r>
              <a:rPr lang="en-US" dirty="0"/>
              <a:t>Build angular in intermediate container </a:t>
            </a:r>
          </a:p>
          <a:p>
            <a:r>
              <a:rPr lang="en-US" dirty="0"/>
              <a:t>Run angular static files on webserver (</a:t>
            </a:r>
            <a:r>
              <a:rPr lang="en-US" dirty="0" err="1"/>
              <a:t>nginx</a:t>
            </a:r>
            <a:r>
              <a:rPr lang="en-US" dirty="0"/>
              <a:t>)</a:t>
            </a:r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FA01A3-6383-4026-8143-EE15244FA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BUILD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894710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D7A7A0-97A5-4776-8928-8335BE1BA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APP DOCKER SOLUTION</a:t>
            </a:r>
            <a:endParaRPr lang="nl-NL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76167C2A-0A62-48C9-8A13-7D3248E82531}"/>
              </a:ext>
            </a:extLst>
          </p:cNvPr>
          <p:cNvSpPr/>
          <p:nvPr/>
        </p:nvSpPr>
        <p:spPr>
          <a:xfrm>
            <a:off x="2259095" y="2232660"/>
            <a:ext cx="3958825" cy="2705100"/>
          </a:xfrm>
          <a:prstGeom prst="flowChart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/>
              <a:t>Laptop</a:t>
            </a:r>
            <a:endParaRPr lang="nl-NL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ACF4E500-53E5-4BE3-A930-A6E16FF9728A}"/>
              </a:ext>
            </a:extLst>
          </p:cNvPr>
          <p:cNvSpPr/>
          <p:nvPr/>
        </p:nvSpPr>
        <p:spPr>
          <a:xfrm>
            <a:off x="2734496" y="3186061"/>
            <a:ext cx="850480" cy="6932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</a:t>
            </a:r>
            <a:endParaRPr lang="nl-NL" dirty="0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9D14C4E8-57EA-4E50-944D-A86E5808B3FB}"/>
              </a:ext>
            </a:extLst>
          </p:cNvPr>
          <p:cNvSpPr/>
          <p:nvPr/>
        </p:nvSpPr>
        <p:spPr>
          <a:xfrm>
            <a:off x="3443781" y="5140960"/>
            <a:ext cx="2626027" cy="4410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 Angular app</a:t>
            </a:r>
            <a:endParaRPr lang="nl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28CE07-6E3F-4F22-9E71-BB98C88C8D92}"/>
              </a:ext>
            </a:extLst>
          </p:cNvPr>
          <p:cNvSpPr/>
          <p:nvPr/>
        </p:nvSpPr>
        <p:spPr>
          <a:xfrm>
            <a:off x="4415993" y="3879301"/>
            <a:ext cx="1409252" cy="113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Alpine</a:t>
            </a:r>
            <a:endParaRPr lang="nl-NL" sz="10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F7CABA-7E42-4CA9-8110-72B8A7DFF8A1}"/>
              </a:ext>
            </a:extLst>
          </p:cNvPr>
          <p:cNvSpPr/>
          <p:nvPr/>
        </p:nvSpPr>
        <p:spPr>
          <a:xfrm>
            <a:off x="4415993" y="3536849"/>
            <a:ext cx="1409252" cy="319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NodeJS + </a:t>
            </a:r>
            <a:r>
              <a:rPr lang="en-US" sz="1400" dirty="0" err="1"/>
              <a:t>npm</a:t>
            </a:r>
            <a:endParaRPr lang="nl-NL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319F2D-7AD7-44AC-A8C8-22025FEB8C60}"/>
              </a:ext>
            </a:extLst>
          </p:cNvPr>
          <p:cNvSpPr/>
          <p:nvPr/>
        </p:nvSpPr>
        <p:spPr>
          <a:xfrm>
            <a:off x="4415993" y="3011074"/>
            <a:ext cx="1409252" cy="319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Files</a:t>
            </a:r>
            <a:endParaRPr lang="nl-N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68D0CA-9087-45F7-B15D-F9466D34D591}"/>
              </a:ext>
            </a:extLst>
          </p:cNvPr>
          <p:cNvSpPr/>
          <p:nvPr/>
        </p:nvSpPr>
        <p:spPr>
          <a:xfrm>
            <a:off x="4415993" y="2775414"/>
            <a:ext cx="1409252" cy="180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EC34F7-C790-4054-8CF0-5E609B443E89}"/>
              </a:ext>
            </a:extLst>
          </p:cNvPr>
          <p:cNvSpPr/>
          <p:nvPr/>
        </p:nvSpPr>
        <p:spPr>
          <a:xfrm>
            <a:off x="4415993" y="3339294"/>
            <a:ext cx="1409252" cy="180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Angular packages</a:t>
            </a:r>
            <a:endParaRPr lang="nl-NL" sz="900" dirty="0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117D7AF8-D5E0-460F-B448-860CE2A07A04}"/>
              </a:ext>
            </a:extLst>
          </p:cNvPr>
          <p:cNvSpPr/>
          <p:nvPr/>
        </p:nvSpPr>
        <p:spPr>
          <a:xfrm>
            <a:off x="4415993" y="4134204"/>
            <a:ext cx="1409252" cy="2848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  <a:endParaRPr lang="nl-NL" dirty="0"/>
          </a:p>
        </p:txBody>
      </p:sp>
      <p:pic>
        <p:nvPicPr>
          <p:cNvPr id="19" name="Graphic 18" descr="Internet">
            <a:extLst>
              <a:ext uri="{FF2B5EF4-FFF2-40B4-BE49-F238E27FC236}">
                <a16:creationId xmlns:a16="http://schemas.microsoft.com/office/drawing/2014/main" id="{4AB94D28-7FE1-4E4B-B417-007E248B5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9179" y="923552"/>
            <a:ext cx="914400" cy="914400"/>
          </a:xfrm>
          <a:prstGeom prst="rect">
            <a:avLst/>
          </a:prstGeom>
        </p:spPr>
      </p:pic>
      <p:pic>
        <p:nvPicPr>
          <p:cNvPr id="20" name="Graphic 19" descr="Internet">
            <a:extLst>
              <a:ext uri="{FF2B5EF4-FFF2-40B4-BE49-F238E27FC236}">
                <a16:creationId xmlns:a16="http://schemas.microsoft.com/office/drawing/2014/main" id="{3419263F-F67F-4D5E-8E73-427465803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2280" y="913306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493C8A4-DE2E-469C-AB7A-C104BA386C3D}"/>
              </a:ext>
            </a:extLst>
          </p:cNvPr>
          <p:cNvSpPr txBox="1"/>
          <p:nvPr/>
        </p:nvSpPr>
        <p:spPr>
          <a:xfrm>
            <a:off x="2685002" y="1585740"/>
            <a:ext cx="216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 container run</a:t>
            </a:r>
            <a:endParaRPr lang="nl-NL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645956-D6D1-4E4E-937E-A6A7C90E1C93}"/>
              </a:ext>
            </a:extLst>
          </p:cNvPr>
          <p:cNvSpPr txBox="1"/>
          <p:nvPr/>
        </p:nvSpPr>
        <p:spPr>
          <a:xfrm>
            <a:off x="6217920" y="5582024"/>
            <a:ext cx="278390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Production image &gt; 400 Mb</a:t>
            </a:r>
          </a:p>
        </p:txBody>
      </p:sp>
    </p:spTree>
    <p:extLst>
      <p:ext uri="{BB962C8B-B14F-4D97-AF65-F5344CB8AC3E}">
        <p14:creationId xmlns:p14="http://schemas.microsoft.com/office/powerpoint/2010/main" val="11504355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02011470-1AC3-4873-8251-5EDAA375F647}"/>
              </a:ext>
            </a:extLst>
          </p:cNvPr>
          <p:cNvSpPr/>
          <p:nvPr/>
        </p:nvSpPr>
        <p:spPr>
          <a:xfrm>
            <a:off x="182880" y="2232660"/>
            <a:ext cx="7010400" cy="2705100"/>
          </a:xfrm>
          <a:prstGeom prst="flowChart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/>
              <a:t>Laptop</a:t>
            </a:r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00CDAE-1A84-4627-A031-A23C72D87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39" y="473075"/>
            <a:ext cx="8163164" cy="822443"/>
          </a:xfrm>
        </p:spPr>
        <p:txBody>
          <a:bodyPr/>
          <a:lstStyle/>
          <a:p>
            <a:r>
              <a:rPr lang="en-US" dirty="0"/>
              <a:t>Angular Multistage BUILD</a:t>
            </a:r>
            <a:endParaRPr lang="nl-NL" dirty="0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79EF652-0A3F-42A8-B507-1721E48EFBBB}"/>
              </a:ext>
            </a:extLst>
          </p:cNvPr>
          <p:cNvSpPr/>
          <p:nvPr/>
        </p:nvSpPr>
        <p:spPr>
          <a:xfrm>
            <a:off x="658281" y="3186061"/>
            <a:ext cx="850480" cy="6932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</a:t>
            </a:r>
            <a:endParaRPr lang="nl-NL" dirty="0"/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3ED15D05-92A6-42F0-89AE-FCE1072A3C68}"/>
              </a:ext>
            </a:extLst>
          </p:cNvPr>
          <p:cNvSpPr/>
          <p:nvPr/>
        </p:nvSpPr>
        <p:spPr>
          <a:xfrm>
            <a:off x="1893346" y="5140960"/>
            <a:ext cx="2626027" cy="4410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Build: compile to app</a:t>
            </a:r>
            <a:endParaRPr lang="nl-NL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758D9573-A16D-449A-A952-1B95EB342EC9}"/>
              </a:ext>
            </a:extLst>
          </p:cNvPr>
          <p:cNvSpPr/>
          <p:nvPr/>
        </p:nvSpPr>
        <p:spPr>
          <a:xfrm>
            <a:off x="4573786" y="5142748"/>
            <a:ext cx="2626027" cy="4410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Build: app for production </a:t>
            </a:r>
            <a:endParaRPr lang="nl-N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8142E8-034E-4254-B446-3BE93B2E5B21}"/>
              </a:ext>
            </a:extLst>
          </p:cNvPr>
          <p:cNvSpPr/>
          <p:nvPr/>
        </p:nvSpPr>
        <p:spPr>
          <a:xfrm>
            <a:off x="2339778" y="3879301"/>
            <a:ext cx="1409252" cy="113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Alpine</a:t>
            </a:r>
            <a:endParaRPr lang="nl-NL" sz="10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0F82EA-C564-4CDF-AFC2-5319957C4579}"/>
              </a:ext>
            </a:extLst>
          </p:cNvPr>
          <p:cNvSpPr/>
          <p:nvPr/>
        </p:nvSpPr>
        <p:spPr>
          <a:xfrm>
            <a:off x="2339778" y="3536849"/>
            <a:ext cx="1409252" cy="319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NodeJS + </a:t>
            </a:r>
            <a:r>
              <a:rPr lang="en-US" sz="1400" dirty="0" err="1"/>
              <a:t>npm</a:t>
            </a:r>
            <a:endParaRPr lang="nl-NL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7C0616-0003-4594-B109-973C9AE8DB92}"/>
              </a:ext>
            </a:extLst>
          </p:cNvPr>
          <p:cNvSpPr/>
          <p:nvPr/>
        </p:nvSpPr>
        <p:spPr>
          <a:xfrm>
            <a:off x="2339778" y="3011074"/>
            <a:ext cx="1409252" cy="319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Files</a:t>
            </a:r>
            <a:endParaRPr lang="nl-N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527666-2B38-4F39-9222-2A1980F95C1A}"/>
              </a:ext>
            </a:extLst>
          </p:cNvPr>
          <p:cNvSpPr/>
          <p:nvPr/>
        </p:nvSpPr>
        <p:spPr>
          <a:xfrm>
            <a:off x="2339778" y="2775414"/>
            <a:ext cx="1409252" cy="180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479A05-AE0A-4C5E-BAE4-F728890CE298}"/>
              </a:ext>
            </a:extLst>
          </p:cNvPr>
          <p:cNvSpPr/>
          <p:nvPr/>
        </p:nvSpPr>
        <p:spPr>
          <a:xfrm>
            <a:off x="5182038" y="3879301"/>
            <a:ext cx="1409252" cy="113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Alpine</a:t>
            </a:r>
            <a:endParaRPr lang="nl-N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AD41F4-221B-42DC-AF02-DDEFF7C57CEE}"/>
              </a:ext>
            </a:extLst>
          </p:cNvPr>
          <p:cNvSpPr/>
          <p:nvPr/>
        </p:nvSpPr>
        <p:spPr>
          <a:xfrm>
            <a:off x="5182038" y="3711840"/>
            <a:ext cx="1409252" cy="144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nginx</a:t>
            </a:r>
            <a:endParaRPr lang="nl-NL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194A04-A1D5-4E6E-B10B-7493DDBB807E}"/>
              </a:ext>
            </a:extLst>
          </p:cNvPr>
          <p:cNvSpPr/>
          <p:nvPr/>
        </p:nvSpPr>
        <p:spPr>
          <a:xfrm>
            <a:off x="5182038" y="3470172"/>
            <a:ext cx="1409252" cy="180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Static files</a:t>
            </a:r>
            <a:endParaRPr lang="nl-NL" sz="11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DBD216-8469-4C46-A9D3-13A2629F3E99}"/>
              </a:ext>
            </a:extLst>
          </p:cNvPr>
          <p:cNvSpPr/>
          <p:nvPr/>
        </p:nvSpPr>
        <p:spPr>
          <a:xfrm>
            <a:off x="5182038" y="3224994"/>
            <a:ext cx="1409252" cy="180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DFE9C6-00FF-41DD-92AD-B50A3E053333}"/>
              </a:ext>
            </a:extLst>
          </p:cNvPr>
          <p:cNvCxnSpPr>
            <a:stCxn id="14" idx="3"/>
            <a:endCxn id="19" idx="1"/>
          </p:cNvCxnSpPr>
          <p:nvPr/>
        </p:nvCxnSpPr>
        <p:spPr>
          <a:xfrm>
            <a:off x="3749030" y="3170958"/>
            <a:ext cx="1433008" cy="389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061DCE5-E537-4946-AA39-ED195B9C8333}"/>
              </a:ext>
            </a:extLst>
          </p:cNvPr>
          <p:cNvSpPr/>
          <p:nvPr/>
        </p:nvSpPr>
        <p:spPr>
          <a:xfrm>
            <a:off x="2339778" y="3339294"/>
            <a:ext cx="1409252" cy="180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Angular packages</a:t>
            </a:r>
            <a:endParaRPr lang="nl-NL" sz="900" dirty="0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A38B3C51-D506-470D-8AE2-E6A8F9E7EDE8}"/>
              </a:ext>
            </a:extLst>
          </p:cNvPr>
          <p:cNvSpPr/>
          <p:nvPr/>
        </p:nvSpPr>
        <p:spPr>
          <a:xfrm>
            <a:off x="2339778" y="4130040"/>
            <a:ext cx="4251512" cy="2890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  <a:endParaRPr lang="nl-NL" dirty="0"/>
          </a:p>
        </p:txBody>
      </p:sp>
      <p:pic>
        <p:nvPicPr>
          <p:cNvPr id="22" name="Graphic 21" descr="Internet">
            <a:extLst>
              <a:ext uri="{FF2B5EF4-FFF2-40B4-BE49-F238E27FC236}">
                <a16:creationId xmlns:a16="http://schemas.microsoft.com/office/drawing/2014/main" id="{2556BADA-4E03-4912-BDAA-A18BEFA8C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0231" y="904994"/>
            <a:ext cx="914400" cy="914400"/>
          </a:xfrm>
          <a:prstGeom prst="rect">
            <a:avLst/>
          </a:prstGeom>
        </p:spPr>
      </p:pic>
      <p:pic>
        <p:nvPicPr>
          <p:cNvPr id="25" name="Graphic 24" descr="Internet">
            <a:extLst>
              <a:ext uri="{FF2B5EF4-FFF2-40B4-BE49-F238E27FC236}">
                <a16:creationId xmlns:a16="http://schemas.microsoft.com/office/drawing/2014/main" id="{C29F5F66-07CE-4907-8FC2-2D2115276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27635" y="913306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505DC0-7D0C-47DD-A6DC-3C066A2CF7ED}"/>
              </a:ext>
            </a:extLst>
          </p:cNvPr>
          <p:cNvSpPr txBox="1"/>
          <p:nvPr/>
        </p:nvSpPr>
        <p:spPr>
          <a:xfrm>
            <a:off x="1923237" y="1585740"/>
            <a:ext cx="216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 container run</a:t>
            </a:r>
            <a:endParaRPr lang="nl-N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AD83D1-8618-49D7-A8FB-5665583DDDA7}"/>
              </a:ext>
            </a:extLst>
          </p:cNvPr>
          <p:cNvSpPr txBox="1"/>
          <p:nvPr/>
        </p:nvSpPr>
        <p:spPr>
          <a:xfrm>
            <a:off x="6492240" y="5650604"/>
            <a:ext cx="25610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Production image: 24 Mb</a:t>
            </a:r>
          </a:p>
        </p:txBody>
      </p:sp>
    </p:spTree>
    <p:extLst>
      <p:ext uri="{BB962C8B-B14F-4D97-AF65-F5344CB8AC3E}">
        <p14:creationId xmlns:p14="http://schemas.microsoft.com/office/powerpoint/2010/main" val="34367843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02011470-1AC3-4873-8251-5EDAA375F647}"/>
              </a:ext>
            </a:extLst>
          </p:cNvPr>
          <p:cNvSpPr/>
          <p:nvPr/>
        </p:nvSpPr>
        <p:spPr>
          <a:xfrm>
            <a:off x="210991" y="2086056"/>
            <a:ext cx="7010400" cy="2705100"/>
          </a:xfrm>
          <a:prstGeom prst="flowChart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/>
              <a:t>Laptop</a:t>
            </a:r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00CDAE-1A84-4627-A031-A23C72D87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39" y="473075"/>
            <a:ext cx="8163164" cy="822443"/>
          </a:xfrm>
        </p:spPr>
        <p:txBody>
          <a:bodyPr/>
          <a:lstStyle/>
          <a:p>
            <a:r>
              <a:rPr lang="en-US" dirty="0"/>
              <a:t>Angular CLI in a CONTAINER</a:t>
            </a:r>
            <a:endParaRPr lang="nl-NL" dirty="0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79EF652-0A3F-42A8-B507-1721E48EFBBB}"/>
              </a:ext>
            </a:extLst>
          </p:cNvPr>
          <p:cNvSpPr/>
          <p:nvPr/>
        </p:nvSpPr>
        <p:spPr>
          <a:xfrm>
            <a:off x="658281" y="2698381"/>
            <a:ext cx="850480" cy="6932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</a:t>
            </a:r>
            <a:endParaRPr lang="nl-NL" dirty="0"/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3ED15D05-92A6-42F0-89AE-FCE1072A3C68}"/>
              </a:ext>
            </a:extLst>
          </p:cNvPr>
          <p:cNvSpPr/>
          <p:nvPr/>
        </p:nvSpPr>
        <p:spPr>
          <a:xfrm>
            <a:off x="1731390" y="4962417"/>
            <a:ext cx="2626027" cy="4410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 &amp; Compile to app</a:t>
            </a:r>
            <a:endParaRPr lang="nl-NL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758D9573-A16D-449A-A952-1B95EB342EC9}"/>
              </a:ext>
            </a:extLst>
          </p:cNvPr>
          <p:cNvSpPr/>
          <p:nvPr/>
        </p:nvSpPr>
        <p:spPr>
          <a:xfrm>
            <a:off x="4572000" y="4962417"/>
            <a:ext cx="2626027" cy="4410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Build: app for production </a:t>
            </a:r>
            <a:endParaRPr lang="nl-N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8142E8-034E-4254-B446-3BE93B2E5B21}"/>
              </a:ext>
            </a:extLst>
          </p:cNvPr>
          <p:cNvSpPr/>
          <p:nvPr/>
        </p:nvSpPr>
        <p:spPr>
          <a:xfrm>
            <a:off x="2339778" y="3772621"/>
            <a:ext cx="1409252" cy="113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Alpine</a:t>
            </a:r>
            <a:endParaRPr lang="nl-NL" sz="10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0F82EA-C564-4CDF-AFC2-5319957C4579}"/>
              </a:ext>
            </a:extLst>
          </p:cNvPr>
          <p:cNvSpPr/>
          <p:nvPr/>
        </p:nvSpPr>
        <p:spPr>
          <a:xfrm>
            <a:off x="2339778" y="3430169"/>
            <a:ext cx="1409252" cy="319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NodeJS + </a:t>
            </a:r>
            <a:r>
              <a:rPr lang="en-US" sz="1400" dirty="0" err="1"/>
              <a:t>npm</a:t>
            </a:r>
            <a:endParaRPr lang="nl-NL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7C0616-0003-4594-B109-973C9AE8DB92}"/>
              </a:ext>
            </a:extLst>
          </p:cNvPr>
          <p:cNvSpPr/>
          <p:nvPr/>
        </p:nvSpPr>
        <p:spPr>
          <a:xfrm>
            <a:off x="2339778" y="2881534"/>
            <a:ext cx="1409252" cy="319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Files</a:t>
            </a:r>
            <a:endParaRPr lang="nl-N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527666-2B38-4F39-9222-2A1980F95C1A}"/>
              </a:ext>
            </a:extLst>
          </p:cNvPr>
          <p:cNvSpPr/>
          <p:nvPr/>
        </p:nvSpPr>
        <p:spPr>
          <a:xfrm>
            <a:off x="2339778" y="2668734"/>
            <a:ext cx="1409252" cy="180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479A05-AE0A-4C5E-BAE4-F728890CE298}"/>
              </a:ext>
            </a:extLst>
          </p:cNvPr>
          <p:cNvSpPr/>
          <p:nvPr/>
        </p:nvSpPr>
        <p:spPr>
          <a:xfrm>
            <a:off x="5182038" y="3772621"/>
            <a:ext cx="1409252" cy="113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Alpine</a:t>
            </a:r>
            <a:endParaRPr lang="nl-N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AD41F4-221B-42DC-AF02-DDEFF7C57CEE}"/>
              </a:ext>
            </a:extLst>
          </p:cNvPr>
          <p:cNvSpPr/>
          <p:nvPr/>
        </p:nvSpPr>
        <p:spPr>
          <a:xfrm>
            <a:off x="5182038" y="3605160"/>
            <a:ext cx="1409252" cy="144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nginx</a:t>
            </a:r>
            <a:endParaRPr lang="nl-NL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194A04-A1D5-4E6E-B10B-7493DDBB807E}"/>
              </a:ext>
            </a:extLst>
          </p:cNvPr>
          <p:cNvSpPr/>
          <p:nvPr/>
        </p:nvSpPr>
        <p:spPr>
          <a:xfrm>
            <a:off x="5182038" y="3348252"/>
            <a:ext cx="1409252" cy="180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static files</a:t>
            </a:r>
            <a:endParaRPr lang="nl-NL" sz="11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DBD216-8469-4C46-A9D3-13A2629F3E99}"/>
              </a:ext>
            </a:extLst>
          </p:cNvPr>
          <p:cNvSpPr/>
          <p:nvPr/>
        </p:nvSpPr>
        <p:spPr>
          <a:xfrm>
            <a:off x="5182038" y="3087834"/>
            <a:ext cx="1409252" cy="180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61DCE5-E537-4946-AA39-ED195B9C8333}"/>
              </a:ext>
            </a:extLst>
          </p:cNvPr>
          <p:cNvSpPr/>
          <p:nvPr/>
        </p:nvSpPr>
        <p:spPr>
          <a:xfrm>
            <a:off x="2339778" y="3232614"/>
            <a:ext cx="1409252" cy="180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@Angular/CLI</a:t>
            </a:r>
            <a:endParaRPr lang="nl-NL" sz="900" dirty="0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A38B3C51-D506-470D-8AE2-E6A8F9E7EDE8}"/>
              </a:ext>
            </a:extLst>
          </p:cNvPr>
          <p:cNvSpPr/>
          <p:nvPr/>
        </p:nvSpPr>
        <p:spPr>
          <a:xfrm>
            <a:off x="2339778" y="4023360"/>
            <a:ext cx="4251512" cy="2890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  <a:endParaRPr lang="nl-NL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A4FD676-D5FC-48FC-928A-C04CCF323BC4}"/>
              </a:ext>
            </a:extLst>
          </p:cNvPr>
          <p:cNvCxnSpPr>
            <a:stCxn id="4" idx="4"/>
            <a:endCxn id="14" idx="1"/>
          </p:cNvCxnSpPr>
          <p:nvPr/>
        </p:nvCxnSpPr>
        <p:spPr>
          <a:xfrm flipV="1">
            <a:off x="1508761" y="3041418"/>
            <a:ext cx="831017" cy="35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E1428A19-CBA6-4632-83E8-154405939403}"/>
              </a:ext>
            </a:extLst>
          </p:cNvPr>
          <p:cNvCxnSpPr>
            <a:stCxn id="4" idx="1"/>
            <a:endCxn id="19" idx="1"/>
          </p:cNvCxnSpPr>
          <p:nvPr/>
        </p:nvCxnSpPr>
        <p:spPr>
          <a:xfrm rot="16200000" flipH="1">
            <a:off x="2762666" y="1019236"/>
            <a:ext cx="740226" cy="4098517"/>
          </a:xfrm>
          <a:prstGeom prst="curvedConnector4">
            <a:avLst>
              <a:gd name="adj1" fmla="val -30882"/>
              <a:gd name="adj2" fmla="val 851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rrow: Down 42">
            <a:extLst>
              <a:ext uri="{FF2B5EF4-FFF2-40B4-BE49-F238E27FC236}">
                <a16:creationId xmlns:a16="http://schemas.microsoft.com/office/drawing/2014/main" id="{C94A689B-007B-4EFF-9CDE-1133A3A4FE47}"/>
              </a:ext>
            </a:extLst>
          </p:cNvPr>
          <p:cNvSpPr/>
          <p:nvPr/>
        </p:nvSpPr>
        <p:spPr>
          <a:xfrm>
            <a:off x="2835599" y="1861114"/>
            <a:ext cx="297180" cy="822443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45" name="Graphic 44" descr="Internet">
            <a:extLst>
              <a:ext uri="{FF2B5EF4-FFF2-40B4-BE49-F238E27FC236}">
                <a16:creationId xmlns:a16="http://schemas.microsoft.com/office/drawing/2014/main" id="{7192A29A-88CB-4B12-9E8E-516B0C0A0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0231" y="1077714"/>
            <a:ext cx="914400" cy="914400"/>
          </a:xfrm>
          <a:prstGeom prst="rect">
            <a:avLst/>
          </a:prstGeom>
        </p:spPr>
      </p:pic>
      <p:pic>
        <p:nvPicPr>
          <p:cNvPr id="47" name="Graphic 46" descr="Internet">
            <a:extLst>
              <a:ext uri="{FF2B5EF4-FFF2-40B4-BE49-F238E27FC236}">
                <a16:creationId xmlns:a16="http://schemas.microsoft.com/office/drawing/2014/main" id="{50DE3BC9-DFD1-4DBB-AEEF-534324B8C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27635" y="108602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3636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25C56F-6FF5-4FAC-90FE-E087966BA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Angular without multistage build</a:t>
            </a:r>
            <a:endParaRPr lang="nl-NL" dirty="0"/>
          </a:p>
          <a:p>
            <a:pPr lvl="0"/>
            <a:r>
              <a:rPr lang="en-US" dirty="0"/>
              <a:t>Angular production flow – multistage build</a:t>
            </a:r>
            <a:endParaRPr lang="nl-NL" dirty="0"/>
          </a:p>
          <a:p>
            <a:pPr lvl="0"/>
            <a:r>
              <a:rPr lang="en-US" dirty="0"/>
              <a:t>Angular run – local, push to Docker registry, run on another host</a:t>
            </a:r>
            <a:endParaRPr lang="nl-NL" dirty="0"/>
          </a:p>
          <a:p>
            <a:pPr lvl="0"/>
            <a:r>
              <a:rPr lang="en-US" dirty="0"/>
              <a:t>Working with Angular CLI in a container + test with container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Bonus:</a:t>
            </a:r>
          </a:p>
          <a:p>
            <a:pPr lvl="1"/>
            <a:r>
              <a:rPr lang="en-US" dirty="0"/>
              <a:t>With build without containers scenarios</a:t>
            </a: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FF4B1B-D1A8-4BC5-BA12-645AD5183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DIY Angular BUILD Environment</a:t>
            </a:r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3A3D4A-277A-426D-ADD0-9CBAF15B7A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155" y="4146485"/>
            <a:ext cx="3587675" cy="179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282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FAF11-4E4D-475E-B3EA-6590A5B717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Some TOPICS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3252461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GIVE some COMMANDS Alpine </a:t>
            </a:r>
            <a:endParaRPr lang="nl-NL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2944471"/>
              </p:ext>
            </p:extLst>
          </p:nvPr>
        </p:nvGraphicFramePr>
        <p:xfrm>
          <a:off x="617541" y="1409700"/>
          <a:ext cx="816292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0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Command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Linux version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cat /</a:t>
                      </a:r>
                      <a:r>
                        <a:rPr lang="en-US" sz="1900" dirty="0" err="1"/>
                        <a:t>etc</a:t>
                      </a:r>
                      <a:r>
                        <a:rPr lang="en-US" sz="1900" dirty="0"/>
                        <a:t>/*-release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err="1"/>
                        <a:t>pwd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Show directory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User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err="1"/>
                        <a:t>whoami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Close Alpine</a:t>
                      </a:r>
                      <a:r>
                        <a:rPr lang="en-US" sz="1900" baseline="0" dirty="0"/>
                        <a:t> container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Ctrl-D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1920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/>
              <a:t>DOCKER Definition</a:t>
            </a:r>
            <a:br>
              <a:rPr lang="en-US" dirty="0"/>
            </a:br>
            <a:endParaRPr lang="nl-NL" sz="1800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7978" y="1550911"/>
            <a:ext cx="9030036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ClrTx/>
              <a:buSzTx/>
              <a:buNone/>
            </a:pPr>
            <a:endParaRPr lang="nl-NL" altLang="nl-NL" sz="3200" b="1" dirty="0">
              <a:solidFill>
                <a:srgbClr val="6A6A6A"/>
              </a:solidFill>
            </a:endParaRPr>
          </a:p>
          <a:p>
            <a:pPr marL="0" indent="0">
              <a:buClrTx/>
              <a:buSzTx/>
              <a:buNone/>
            </a:pPr>
            <a:r>
              <a:rPr lang="nl-NL" altLang="nl-NL" sz="3200" dirty="0">
                <a:solidFill>
                  <a:srgbClr val="545454"/>
                </a:solidFill>
              </a:rPr>
              <a:t>Is the </a:t>
            </a:r>
            <a:r>
              <a:rPr lang="nl-NL" altLang="nl-NL" sz="3200" dirty="0" err="1">
                <a:solidFill>
                  <a:srgbClr val="545454"/>
                </a:solidFill>
              </a:rPr>
              <a:t>world's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dirty="0" err="1">
                <a:solidFill>
                  <a:srgbClr val="545454"/>
                </a:solidFill>
              </a:rPr>
              <a:t>leading</a:t>
            </a:r>
            <a:r>
              <a:rPr lang="nl-NL" altLang="nl-NL" sz="3200" dirty="0">
                <a:solidFill>
                  <a:srgbClr val="545454"/>
                </a:solidFill>
              </a:rPr>
              <a:t> software container platform</a:t>
            </a:r>
          </a:p>
          <a:p>
            <a:pPr marL="0" indent="0">
              <a:buClrTx/>
              <a:buSzTx/>
              <a:buNone/>
            </a:pPr>
            <a:r>
              <a:rPr lang="nl-NL" altLang="nl-NL" sz="3200" dirty="0" err="1">
                <a:solidFill>
                  <a:srgbClr val="545454"/>
                </a:solidFill>
              </a:rPr>
              <a:t>available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dirty="0" err="1">
                <a:solidFill>
                  <a:srgbClr val="545454"/>
                </a:solidFill>
              </a:rPr>
              <a:t>for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dirty="0" err="1">
                <a:solidFill>
                  <a:srgbClr val="545454"/>
                </a:solidFill>
              </a:rPr>
              <a:t>developers</a:t>
            </a:r>
            <a:r>
              <a:rPr lang="nl-NL" altLang="nl-NL" sz="3200" dirty="0">
                <a:solidFill>
                  <a:srgbClr val="545454"/>
                </a:solidFill>
              </a:rPr>
              <a:t>, </a:t>
            </a:r>
            <a:r>
              <a:rPr lang="nl-NL" altLang="nl-NL" sz="3200" dirty="0" err="1">
                <a:solidFill>
                  <a:srgbClr val="545454"/>
                </a:solidFill>
              </a:rPr>
              <a:t>ops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dirty="0" err="1">
                <a:solidFill>
                  <a:srgbClr val="545454"/>
                </a:solidFill>
              </a:rPr>
              <a:t>and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dirty="0" err="1">
                <a:solidFill>
                  <a:srgbClr val="545454"/>
                </a:solidFill>
              </a:rPr>
              <a:t>businesses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</a:p>
          <a:p>
            <a:pPr marL="0" indent="0">
              <a:buClrTx/>
              <a:buSzTx/>
              <a:buNone/>
            </a:pPr>
            <a:r>
              <a:rPr lang="nl-NL" altLang="nl-NL" sz="3200" dirty="0" err="1">
                <a:solidFill>
                  <a:srgbClr val="545454"/>
                </a:solidFill>
              </a:rPr>
              <a:t>to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b="1" dirty="0" err="1">
                <a:solidFill>
                  <a:srgbClr val="545454"/>
                </a:solidFill>
              </a:rPr>
              <a:t>build</a:t>
            </a:r>
            <a:r>
              <a:rPr lang="nl-NL" altLang="nl-NL" sz="3200" b="1" dirty="0">
                <a:solidFill>
                  <a:srgbClr val="545454"/>
                </a:solidFill>
              </a:rPr>
              <a:t>, </a:t>
            </a:r>
            <a:r>
              <a:rPr lang="nl-NL" altLang="nl-NL" sz="3200" b="1" dirty="0" err="1">
                <a:solidFill>
                  <a:srgbClr val="545454"/>
                </a:solidFill>
              </a:rPr>
              <a:t>ship</a:t>
            </a:r>
            <a:r>
              <a:rPr lang="nl-NL" altLang="nl-NL" sz="3200" b="1" dirty="0">
                <a:solidFill>
                  <a:srgbClr val="545454"/>
                </a:solidFill>
              </a:rPr>
              <a:t> </a:t>
            </a:r>
            <a:r>
              <a:rPr lang="nl-NL" altLang="nl-NL" sz="3200" b="1" dirty="0" err="1">
                <a:solidFill>
                  <a:srgbClr val="545454"/>
                </a:solidFill>
              </a:rPr>
              <a:t>and</a:t>
            </a:r>
            <a:r>
              <a:rPr lang="nl-NL" altLang="nl-NL" sz="3200" b="1" dirty="0">
                <a:solidFill>
                  <a:srgbClr val="545454"/>
                </a:solidFill>
              </a:rPr>
              <a:t> run </a:t>
            </a:r>
          </a:p>
          <a:p>
            <a:pPr marL="0" indent="0">
              <a:buClrTx/>
              <a:buSzTx/>
              <a:buNone/>
            </a:pPr>
            <a:r>
              <a:rPr lang="nl-NL" altLang="nl-NL" sz="3200" dirty="0" err="1">
                <a:solidFill>
                  <a:srgbClr val="545454"/>
                </a:solidFill>
              </a:rPr>
              <a:t>any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dirty="0" err="1">
                <a:solidFill>
                  <a:srgbClr val="545454"/>
                </a:solidFill>
              </a:rPr>
              <a:t>app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</a:p>
          <a:p>
            <a:pPr marL="0" indent="0">
              <a:buClrTx/>
              <a:buSzTx/>
              <a:buNone/>
            </a:pPr>
            <a:r>
              <a:rPr lang="nl-NL" altLang="nl-NL" sz="3200" dirty="0">
                <a:solidFill>
                  <a:srgbClr val="545454"/>
                </a:solidFill>
              </a:rPr>
              <a:t>on </a:t>
            </a:r>
            <a:r>
              <a:rPr lang="nl-NL" altLang="nl-NL" sz="3200" dirty="0" err="1">
                <a:solidFill>
                  <a:srgbClr val="545454"/>
                </a:solidFill>
              </a:rPr>
              <a:t>any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dirty="0" err="1">
                <a:solidFill>
                  <a:srgbClr val="545454"/>
                </a:solidFill>
              </a:rPr>
              <a:t>infrastructure</a:t>
            </a:r>
            <a:r>
              <a:rPr lang="nl-NL" altLang="nl-NL" sz="3200" dirty="0">
                <a:solidFill>
                  <a:srgbClr val="545454"/>
                </a:solidFill>
              </a:rPr>
              <a:t>.</a:t>
            </a:r>
            <a:r>
              <a:rPr lang="nl-NL" altLang="nl-NL" sz="3200" dirty="0"/>
              <a:t> </a:t>
            </a:r>
            <a:endParaRPr lang="nl-NL" altLang="nl-NL" sz="1800" dirty="0"/>
          </a:p>
        </p:txBody>
      </p:sp>
      <p:pic>
        <p:nvPicPr>
          <p:cNvPr id="4" name="Picture 2" descr="mage result for Docker container">
            <a:extLst>
              <a:ext uri="{FF2B5EF4-FFF2-40B4-BE49-F238E27FC236}">
                <a16:creationId xmlns:a16="http://schemas.microsoft.com/office/drawing/2014/main" id="{67879A6F-43B6-4679-9742-F948799E32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3" r="-3" b="-3"/>
          <a:stretch/>
        </p:blipFill>
        <p:spPr bwMode="auto">
          <a:xfrm>
            <a:off x="7053566" y="0"/>
            <a:ext cx="2090434" cy="168156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186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CONTAINER learning</a:t>
            </a:r>
            <a:endParaRPr lang="nl-NL" sz="2400" dirty="0"/>
          </a:p>
        </p:txBody>
      </p:sp>
      <p:pic>
        <p:nvPicPr>
          <p:cNvPr id="4" name="Picture 2" descr="mage result for Docker container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3511952" y="3139325"/>
            <a:ext cx="1221971" cy="94765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github.com/docker/compose/raw/master/logo.png?raw=tru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552" y="2489469"/>
            <a:ext cx="1929008" cy="211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raw.githubusercontent.com/docker-library/docs/471fa6e4cb58062ccbf91afc111980f9c7004981/swarm/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872" y="2489468"/>
            <a:ext cx="2383766" cy="198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24437" y="4524376"/>
            <a:ext cx="1760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Docker-compose</a:t>
            </a:r>
          </a:p>
          <a:p>
            <a:r>
              <a:rPr lang="en-US" dirty="0"/>
              <a:t>Kubernetes (K8s)</a:t>
            </a:r>
            <a:endParaRPr lang="nl-NL" dirty="0"/>
          </a:p>
        </p:txBody>
      </p:sp>
      <p:sp>
        <p:nvSpPr>
          <p:cNvPr id="8" name="TextBox 7"/>
          <p:cNvSpPr txBox="1"/>
          <p:nvPr/>
        </p:nvSpPr>
        <p:spPr>
          <a:xfrm>
            <a:off x="6265767" y="4524376"/>
            <a:ext cx="1777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Docker-swarm</a:t>
            </a:r>
          </a:p>
          <a:p>
            <a:r>
              <a:rPr lang="en-US" dirty="0"/>
              <a:t>Kubernetes (K8s)</a:t>
            </a:r>
            <a:endParaRPr lang="nl-NL" dirty="0"/>
          </a:p>
        </p:txBody>
      </p:sp>
      <p:sp>
        <p:nvSpPr>
          <p:cNvPr id="9" name="TextBox 8"/>
          <p:cNvSpPr txBox="1"/>
          <p:nvPr/>
        </p:nvSpPr>
        <p:spPr>
          <a:xfrm>
            <a:off x="1359322" y="4524375"/>
            <a:ext cx="83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</a:t>
            </a:r>
            <a:endParaRPr lang="nl-NL" dirty="0"/>
          </a:p>
        </p:txBody>
      </p:sp>
      <p:pic>
        <p:nvPicPr>
          <p:cNvPr id="10" name="Picture 2" descr="mage result for Docker containe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3" r="-3" b="-3"/>
          <a:stretch/>
        </p:blipFill>
        <p:spPr bwMode="auto">
          <a:xfrm>
            <a:off x="1115617" y="3006570"/>
            <a:ext cx="1176931" cy="94916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26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/>
              <a:t>Container </a:t>
            </a:r>
            <a:r>
              <a:rPr lang="en-US" dirty="0" err="1"/>
              <a:t>MIndset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539" y="1409496"/>
            <a:ext cx="8163164" cy="4530827"/>
          </a:xfrm>
        </p:spPr>
        <p:txBody>
          <a:bodyPr>
            <a:normAutofit/>
          </a:bodyPr>
          <a:lstStyle/>
          <a:p>
            <a:r>
              <a:rPr lang="en-US" sz="2900" dirty="0"/>
              <a:t>Standard</a:t>
            </a:r>
            <a:endParaRPr lang="en-US" sz="2700" dirty="0"/>
          </a:p>
          <a:p>
            <a:r>
              <a:rPr lang="en-US" sz="2900" dirty="0"/>
              <a:t>Build– Ship – RUN AAA</a:t>
            </a:r>
          </a:p>
          <a:p>
            <a:pPr lvl="1"/>
            <a:r>
              <a:rPr lang="en-US" sz="2700" dirty="0"/>
              <a:t>Ephemeral</a:t>
            </a:r>
          </a:p>
          <a:p>
            <a:pPr lvl="1"/>
            <a:r>
              <a:rPr lang="en-US" sz="2700" dirty="0"/>
              <a:t>Immutable (consistent)</a:t>
            </a:r>
          </a:p>
          <a:p>
            <a:pPr lvl="1"/>
            <a:r>
              <a:rPr lang="en-US" sz="2700" dirty="0"/>
              <a:t>Isolation</a:t>
            </a:r>
          </a:p>
          <a:p>
            <a:pPr marL="0" indent="0">
              <a:buNone/>
            </a:pPr>
            <a:endParaRPr lang="en-US" sz="2900" dirty="0"/>
          </a:p>
          <a:p>
            <a:r>
              <a:rPr lang="en-US" sz="2900" dirty="0"/>
              <a:t>Container </a:t>
            </a:r>
            <a:r>
              <a:rPr lang="en-US" sz="2700" dirty="0"/>
              <a:t>in “production”</a:t>
            </a:r>
          </a:p>
          <a:p>
            <a:pPr lvl="2"/>
            <a:r>
              <a:rPr lang="en-US" sz="2700" dirty="0"/>
              <a:t>Everything what is needed and nothing more</a:t>
            </a:r>
          </a:p>
          <a:p>
            <a:pPr marL="717532" lvl="3" indent="0">
              <a:buNone/>
            </a:pPr>
            <a:r>
              <a:rPr lang="en-US" sz="2500" dirty="0"/>
              <a:t>(middleware, app code, libs, framework, binaries) </a:t>
            </a:r>
          </a:p>
          <a:p>
            <a:pPr lvl="2"/>
            <a:r>
              <a:rPr lang="en-US" sz="2700" dirty="0"/>
              <a:t>1 process – 1 task</a:t>
            </a:r>
            <a:endParaRPr lang="en-US" sz="2500" dirty="0"/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sz="2900" dirty="0"/>
          </a:p>
          <a:p>
            <a:pPr marL="265107" lvl="1" indent="0">
              <a:buNone/>
            </a:pPr>
            <a:endParaRPr lang="en-US" sz="2900" dirty="0"/>
          </a:p>
          <a:p>
            <a:endParaRPr lang="en-US" sz="2900" dirty="0"/>
          </a:p>
          <a:p>
            <a:endParaRPr lang="en-US" sz="2900" dirty="0"/>
          </a:p>
          <a:p>
            <a:pPr marL="0" indent="0">
              <a:buNone/>
            </a:pPr>
            <a:endParaRPr lang="en-US" sz="29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nl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1090C0-5F00-4166-9908-73B9B784039A}"/>
              </a:ext>
            </a:extLst>
          </p:cNvPr>
          <p:cNvSpPr/>
          <p:nvPr/>
        </p:nvSpPr>
        <p:spPr>
          <a:xfrm>
            <a:off x="5613524" y="1901282"/>
            <a:ext cx="2500493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dirty="0"/>
              <a:t>“works on my machine!”</a:t>
            </a:r>
          </a:p>
        </p:txBody>
      </p:sp>
      <p:pic>
        <p:nvPicPr>
          <p:cNvPr id="2050" name="Picture 2" descr="Afbeeldingsresultaat voor containerd">
            <a:extLst>
              <a:ext uri="{FF2B5EF4-FFF2-40B4-BE49-F238E27FC236}">
                <a16:creationId xmlns:a16="http://schemas.microsoft.com/office/drawing/2014/main" id="{7FE24242-8798-439B-9F41-2534F4525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703" y="359103"/>
            <a:ext cx="19050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57879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Centric colours">
      <a:dk1>
        <a:srgbClr val="000000"/>
      </a:dk1>
      <a:lt1>
        <a:srgbClr val="FFFFFF"/>
      </a:lt1>
      <a:dk2>
        <a:srgbClr val="009036"/>
      </a:dk2>
      <a:lt2>
        <a:srgbClr val="FFFFFF"/>
      </a:lt2>
      <a:accent1>
        <a:srgbClr val="005EA8"/>
      </a:accent1>
      <a:accent2>
        <a:srgbClr val="EE9D00"/>
      </a:accent2>
      <a:accent3>
        <a:srgbClr val="5EC5ED"/>
      </a:accent3>
      <a:accent4>
        <a:srgbClr val="E30045"/>
      </a:accent4>
      <a:accent5>
        <a:srgbClr val="FFED00"/>
      </a:accent5>
      <a:accent6>
        <a:srgbClr val="80197F"/>
      </a:accent6>
      <a:hlink>
        <a:srgbClr val="000000"/>
      </a:hlink>
      <a:folHlink>
        <a:srgbClr val="0000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43F10021B1B74BA5DD583B6999787F" ma:contentTypeVersion="1" ma:contentTypeDescription="Een nieuw document maken." ma:contentTypeScope="" ma:versionID="9fe8e6bb692149f7f6309adc5fa4980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ba296b9b19381bc8f01ad690518422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A752D92-0ACC-48D2-A658-AB744FE70E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0A3E1F-B2EC-4B36-9F71-3169FFDE4AE0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6916CFB-C98C-4D26-B77C-F1E6DDC5B9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2042</Words>
  <Application>Microsoft Office PowerPoint</Application>
  <PresentationFormat>On-screen Show (4:3)</PresentationFormat>
  <Paragraphs>685</Paragraphs>
  <Slides>67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3" baseType="lpstr">
      <vt:lpstr>Arial</vt:lpstr>
      <vt:lpstr>Calibri</vt:lpstr>
      <vt:lpstr>Courier New</vt:lpstr>
      <vt:lpstr>Tahoma</vt:lpstr>
      <vt:lpstr>Wingdings</vt:lpstr>
      <vt:lpstr>Kantoorthema</vt:lpstr>
      <vt:lpstr>Docker 102    </vt:lpstr>
      <vt:lpstr>WHO is Johannes Sim?</vt:lpstr>
      <vt:lpstr>Docker 101</vt:lpstr>
      <vt:lpstr>CoNTENT Docker 102</vt:lpstr>
      <vt:lpstr>WHY Containers (Docker)?</vt:lpstr>
      <vt:lpstr>PowerPoint Presentation</vt:lpstr>
      <vt:lpstr>DOCKER Definition </vt:lpstr>
      <vt:lpstr>CONTAINER learning</vt:lpstr>
      <vt:lpstr>Container MIndset</vt:lpstr>
      <vt:lpstr>TOPIC:  VIRTUAL MACHINE versus Container</vt:lpstr>
      <vt:lpstr>Workshop</vt:lpstr>
      <vt:lpstr>Workshop</vt:lpstr>
      <vt:lpstr>Workshop Map 101</vt:lpstr>
      <vt:lpstr>WoRKmap 102</vt:lpstr>
      <vt:lpstr>WORKshop day 3</vt:lpstr>
      <vt:lpstr>Learn</vt:lpstr>
      <vt:lpstr>workshop environment</vt:lpstr>
      <vt:lpstr>ABOUT THIS WORKSHOP</vt:lpstr>
      <vt:lpstr>OUR Workshop environment </vt:lpstr>
      <vt:lpstr>CONFIGURATION for DOCKER PLAY</vt:lpstr>
      <vt:lpstr>OUR work environment </vt:lpstr>
      <vt:lpstr>Use Portainer </vt:lpstr>
      <vt:lpstr>Container life cycle</vt:lpstr>
      <vt:lpstr>Docker in a GLANCE</vt:lpstr>
      <vt:lpstr>Docker Command LINE INTERFACE</vt:lpstr>
      <vt:lpstr>Quiz Questions</vt:lpstr>
      <vt:lpstr>(Container) IMAGE</vt:lpstr>
      <vt:lpstr>What is an Image?</vt:lpstr>
      <vt:lpstr>Images</vt:lpstr>
      <vt:lpstr>intermezzo</vt:lpstr>
      <vt:lpstr>Docker image inspect</vt:lpstr>
      <vt:lpstr>DIY</vt:lpstr>
      <vt:lpstr>DOCKERFILE </vt:lpstr>
      <vt:lpstr>DOCKERFILE</vt:lpstr>
      <vt:lpstr>Build: (DOCKERIZE)</vt:lpstr>
      <vt:lpstr>Example Layers: NGinX</vt:lpstr>
      <vt:lpstr>DockerFILE: help</vt:lpstr>
      <vt:lpstr>DIY</vt:lpstr>
      <vt:lpstr>BUILD-SHIP-RUN AAA</vt:lpstr>
      <vt:lpstr>OUR Container WORKFLOW</vt:lpstr>
      <vt:lpstr>DIY Build-SHIP-RUN AAA (AAA= Any app anywhere)</vt:lpstr>
      <vt:lpstr>Volume</vt:lpstr>
      <vt:lpstr>VOLUMe on different levels</vt:lpstr>
      <vt:lpstr>DOCKER VOLUME</vt:lpstr>
      <vt:lpstr>DOCKER volume - DIY</vt:lpstr>
      <vt:lpstr>NETWORK</vt:lpstr>
      <vt:lpstr>NETWORK on different levels</vt:lpstr>
      <vt:lpstr>Network</vt:lpstr>
      <vt:lpstr>DOCKER Network - DIY</vt:lpstr>
      <vt:lpstr>Docker-COMPOSE</vt:lpstr>
      <vt:lpstr>A Container is not ALONE</vt:lpstr>
      <vt:lpstr>DOCKER-compose: 1 container</vt:lpstr>
      <vt:lpstr>DOCKER-COMPOSE in DTAP</vt:lpstr>
      <vt:lpstr>DIY dOCKER-COMPOSE</vt:lpstr>
      <vt:lpstr>MULTISTAGE BUILD</vt:lpstr>
      <vt:lpstr>WHY: MultiSTAGE Build</vt:lpstr>
      <vt:lpstr>Example: Multi STAGE BUILD</vt:lpstr>
      <vt:lpstr>Example: Multi STAGE BUILD - aspnet</vt:lpstr>
      <vt:lpstr>DIY MULTISTAGE BUILD</vt:lpstr>
      <vt:lpstr>ANGULAR BUILD ENVIRONMENT EXAMPLE</vt:lpstr>
      <vt:lpstr>Angular BUILD</vt:lpstr>
      <vt:lpstr>ANGULAR APP DOCKER SOLUTION</vt:lpstr>
      <vt:lpstr>Angular Multistage BUILD</vt:lpstr>
      <vt:lpstr>Angular CLI in a CONTAINER</vt:lpstr>
      <vt:lpstr>DIY Angular BUILD Environment</vt:lpstr>
      <vt:lpstr>Some TOPICS</vt:lpstr>
      <vt:lpstr>GIVE some COMMANDS Alpine </vt:lpstr>
    </vt:vector>
  </TitlesOfParts>
  <Manager>Edward.Bergman@centric.eu</Manager>
  <Company>Centric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Docker101</dc:title>
  <dc:subject>Centric corporate template</dc:subject>
  <dc:creator>Johannes.Sim@centric.eu</dc:creator>
  <cp:lastModifiedBy>Sim, Johannes</cp:lastModifiedBy>
  <cp:revision>950</cp:revision>
  <dcterms:created xsi:type="dcterms:W3CDTF">2013-07-23T12:22:34Z</dcterms:created>
  <dcterms:modified xsi:type="dcterms:W3CDTF">2018-11-20T21:01:44Z</dcterms:modified>
  <cp:category>powerpoint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0x0101009843F10021B1B74BA5DD583B6999787F</vt:lpwstr>
  </property>
</Properties>
</file>