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80" r:id="rId11"/>
    <p:sldId id="279" r:id="rId12"/>
    <p:sldId id="27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CDA4-3D54-635F-7210-E07CFA19F726}" v="7" dt="2019-08-02T14:05:46.826"/>
    <p1510:client id="{5CAE147A-BEF1-EEC4-BD5F-D7CD8F7D2BBF}" v="1" dt="2019-08-02T14:0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71" autoAdjust="0"/>
  </p:normalViewPr>
  <p:slideViewPr>
    <p:cSldViewPr snapToGrid="0">
      <p:cViewPr varScale="1">
        <p:scale>
          <a:sx n="72" d="100"/>
          <a:sy n="72" d="100"/>
        </p:scale>
        <p:origin x="1762" y="67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dkamp, Renzo" userId="S::renzo.veldkamp@centric.eu::65c7369e-edf3-4cc0-83d4-bb25eb2321be" providerId="AD" clId="Web-{4573CDA4-3D54-635F-7210-E07CFA19F726}"/>
    <pc:docChg chg="modSld">
      <pc:chgData name="Veldkamp, Renzo" userId="S::renzo.veldkamp@centric.eu::65c7369e-edf3-4cc0-83d4-bb25eb2321be" providerId="AD" clId="Web-{4573CDA4-3D54-635F-7210-E07CFA19F726}" dt="2019-08-02T14:05:46.810" v="18" actId="1076"/>
      <pc:docMkLst>
        <pc:docMk/>
      </pc:docMkLst>
      <pc:sldChg chg="modSp">
        <pc:chgData name="Veldkamp, Renzo" userId="S::renzo.veldkamp@centric.eu::65c7369e-edf3-4cc0-83d4-bb25eb2321be" providerId="AD" clId="Web-{4573CDA4-3D54-635F-7210-E07CFA19F726}" dt="2019-08-02T13:56:25.258" v="8" actId="20577"/>
        <pc:sldMkLst>
          <pc:docMk/>
          <pc:sldMk cId="1615963405" sldId="259"/>
        </pc:sldMkLst>
        <pc:spChg chg="mod">
          <ac:chgData name="Veldkamp, Renzo" userId="S::renzo.veldkamp@centric.eu::65c7369e-edf3-4cc0-83d4-bb25eb2321be" providerId="AD" clId="Web-{4573CDA4-3D54-635F-7210-E07CFA19F726}" dt="2019-08-02T13:56:25.258" v="8" actId="20577"/>
          <ac:spMkLst>
            <pc:docMk/>
            <pc:sldMk cId="1615963405" sldId="259"/>
            <ac:spMk id="3" creationId="{00000000-0000-0000-0000-000000000000}"/>
          </ac:spMkLst>
        </pc:spChg>
      </pc:sldChg>
      <pc:sldChg chg="addSp delSp modSp">
        <pc:chgData name="Veldkamp, Renzo" userId="S::renzo.veldkamp@centric.eu::65c7369e-edf3-4cc0-83d4-bb25eb2321be" providerId="AD" clId="Web-{4573CDA4-3D54-635F-7210-E07CFA19F726}" dt="2019-08-02T14:05:46.810" v="18" actId="1076"/>
        <pc:sldMkLst>
          <pc:docMk/>
          <pc:sldMk cId="3945666174" sldId="279"/>
        </pc:sldMkLst>
        <pc:spChg chg="mod">
          <ac:chgData name="Veldkamp, Renzo" userId="S::renzo.veldkamp@centric.eu::65c7369e-edf3-4cc0-83d4-bb25eb2321be" providerId="AD" clId="Web-{4573CDA4-3D54-635F-7210-E07CFA19F726}" dt="2019-08-02T14:04:13.448" v="15" actId="20577"/>
          <ac:spMkLst>
            <pc:docMk/>
            <pc:sldMk cId="3945666174" sldId="279"/>
            <ac:spMk id="2" creationId="{00000000-0000-0000-0000-000000000000}"/>
          </ac:spMkLst>
        </pc:spChg>
        <pc:spChg chg="add del mod">
          <ac:chgData name="Veldkamp, Renzo" userId="S::renzo.veldkamp@centric.eu::65c7369e-edf3-4cc0-83d4-bb25eb2321be" providerId="AD" clId="Web-{4573CDA4-3D54-635F-7210-E07CFA19F726}" dt="2019-08-02T14:04:04.136" v="11"/>
          <ac:spMkLst>
            <pc:docMk/>
            <pc:sldMk cId="3945666174" sldId="279"/>
            <ac:spMk id="6" creationId="{5E9F2E49-B008-4A9A-8109-2D35DEBE4486}"/>
          </ac:spMkLst>
        </pc:spChg>
        <pc:picChg chg="del">
          <ac:chgData name="Veldkamp, Renzo" userId="S::renzo.veldkamp@centric.eu::65c7369e-edf3-4cc0-83d4-bb25eb2321be" providerId="AD" clId="Web-{4573CDA4-3D54-635F-7210-E07CFA19F726}" dt="2019-08-02T13:57:08.227" v="10"/>
          <ac:picMkLst>
            <pc:docMk/>
            <pc:sldMk cId="3945666174" sldId="279"/>
            <ac:picMk id="7" creationId="{B7D04C02-8251-430C-9F91-4D43669058DC}"/>
          </ac:picMkLst>
        </pc:picChg>
        <pc:picChg chg="add mod ord">
          <ac:chgData name="Veldkamp, Renzo" userId="S::renzo.veldkamp@centric.eu::65c7369e-edf3-4cc0-83d4-bb25eb2321be" providerId="AD" clId="Web-{4573CDA4-3D54-635F-7210-E07CFA19F726}" dt="2019-08-02T14:05:46.810" v="18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  <pc:docChgLst>
    <pc:chgData name="Veldkamp, Renzo" userId="S::renzo.veldkamp@centric.eu::65c7369e-edf3-4cc0-83d4-bb25eb2321be" providerId="AD" clId="Web-{5CAE147A-BEF1-EEC4-BD5F-D7CD8F7D2BBF}"/>
    <pc:docChg chg="modSld">
      <pc:chgData name="Veldkamp, Renzo" userId="S::renzo.veldkamp@centric.eu::65c7369e-edf3-4cc0-83d4-bb25eb2321be" providerId="AD" clId="Web-{5CAE147A-BEF1-EEC4-BD5F-D7CD8F7D2BBF}" dt="2019-08-02T14:07:19.959" v="2" actId="1076"/>
      <pc:docMkLst>
        <pc:docMk/>
      </pc:docMkLst>
      <pc:sldChg chg="modSp">
        <pc:chgData name="Veldkamp, Renzo" userId="S::renzo.veldkamp@centric.eu::65c7369e-edf3-4cc0-83d4-bb25eb2321be" providerId="AD" clId="Web-{5CAE147A-BEF1-EEC4-BD5F-D7CD8F7D2BBF}" dt="2019-08-02T14:07:19.959" v="2" actId="1076"/>
        <pc:sldMkLst>
          <pc:docMk/>
          <pc:sldMk cId="3945666174" sldId="279"/>
        </pc:sldMkLst>
        <pc:picChg chg="mod">
          <ac:chgData name="Veldkamp, Renzo" userId="S::renzo.veldkamp@centric.eu::65c7369e-edf3-4cc0-83d4-bb25eb2321be" providerId="AD" clId="Web-{5CAE147A-BEF1-EEC4-BD5F-D7CD8F7D2BBF}" dt="2019-08-02T14:07:19.959" v="2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8/2/2019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Monoliet vs. microservices</a:t>
            </a:r>
          </a:p>
          <a:p>
            <a:r>
              <a:rPr lang="en-US"/>
              <a:t>Losse applicatiefuncties, kies de omvang</a:t>
            </a:r>
            <a:r>
              <a:rPr lang="en-US" baseline="0"/>
              <a:t> verstandig!</a:t>
            </a:r>
            <a:endParaRPr lang="en-US"/>
          </a:p>
          <a:p>
            <a:r>
              <a:rPr lang="en-US"/>
              <a:t>Temporeel</a:t>
            </a:r>
            <a:r>
              <a:rPr lang="en-US" baseline="0"/>
              <a:t> onafhankelijk van elkaar</a:t>
            </a:r>
          </a:p>
          <a:p>
            <a:r>
              <a:rPr lang="en-US" baseline="0"/>
              <a:t>Inter-service communicatie obv REST of MQ</a:t>
            </a:r>
          </a:p>
          <a:p>
            <a:endParaRPr lang="en-US" baseline="0"/>
          </a:p>
          <a:p>
            <a:r>
              <a:rPr lang="en-US" baseline="0"/>
              <a:t>Client-</a:t>
            </a:r>
            <a:r>
              <a:rPr lang="en-US" baseline="0" err="1"/>
              <a:t>applicatie</a:t>
            </a:r>
            <a:r>
              <a:rPr lang="en-US" baseline="0"/>
              <a:t> </a:t>
            </a:r>
            <a:r>
              <a:rPr lang="en-US" baseline="0" err="1"/>
              <a:t>kan</a:t>
            </a:r>
            <a:r>
              <a:rPr lang="en-US" baseline="0"/>
              <a:t> in 2 </a:t>
            </a:r>
            <a:r>
              <a:rPr lang="en-US" baseline="0" err="1"/>
              <a:t>delen</a:t>
            </a:r>
            <a:r>
              <a:rPr lang="en-US" baseline="0"/>
              <a:t> (web-client-app </a:t>
            </a:r>
            <a:r>
              <a:rPr lang="en-US" baseline="0" err="1"/>
              <a:t>en</a:t>
            </a:r>
            <a:r>
              <a:rPr lang="en-US" baseline="0"/>
              <a:t> REST-gateway) </a:t>
            </a:r>
            <a:r>
              <a:rPr lang="en-US" baseline="0" err="1"/>
              <a:t>zijn</a:t>
            </a:r>
            <a:r>
              <a:rPr lang="en-US" baseline="0"/>
              <a:t> </a:t>
            </a:r>
            <a:r>
              <a:rPr lang="en-US" baseline="0" err="1"/>
              <a:t>opgesplitst</a:t>
            </a:r>
            <a:endParaRPr lang="en-US" baseline="0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Elke service is een black box voor een andere service. Hoe de API te ontsluiten? </a:t>
            </a:r>
            <a:r>
              <a:rPr lang="en-US" b="1" baseline="0" err="1"/>
              <a:t>Versiebeheer</a:t>
            </a:r>
            <a:r>
              <a:rPr lang="en-US" b="1" baseline="0"/>
              <a:t> (breaking changes), Service-discovery</a:t>
            </a:r>
            <a:endParaRPr lang="en-US" baseline="0"/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Kies de omvang van de service praktisch</a:t>
            </a:r>
            <a:endParaRPr lang="nl-NL"/>
          </a:p>
          <a:p>
            <a:r>
              <a:rPr lang="en-US" baseline="0"/>
              <a:t>“Gegevens die samen wijzigen moet je bij elkaar houden” (Sander Hoogendoorn)</a:t>
            </a:r>
          </a:p>
          <a:p>
            <a:r>
              <a:rPr lang="en-US" baseline="0"/>
              <a:t>De architectenrol wordt belangrijker </a:t>
            </a:r>
            <a:r>
              <a:rPr lang="en-US" baseline="0">
                <a:sym typeface="Wingdings" panose="05000000000000000000" pitchFamily="2" charset="2"/>
              </a:rPr>
              <a:t> </a:t>
            </a:r>
            <a:r>
              <a:rPr lang="en-US" baseline="0" err="1">
                <a:sym typeface="Wingdings" panose="05000000000000000000" pitchFamily="2" charset="2"/>
              </a:rPr>
              <a:t>helikopterview</a:t>
            </a:r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err="1">
                <a:sym typeface="Wingdings" panose="05000000000000000000" pitchFamily="2" charset="2"/>
              </a:rPr>
              <a:t>Ontwerp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een</a:t>
            </a:r>
            <a:r>
              <a:rPr lang="en-US" baseline="0">
                <a:sym typeface="Wingdings" panose="05000000000000000000" pitchFamily="2" charset="2"/>
              </a:rPr>
              <a:t> (micro)service zo </a:t>
            </a:r>
            <a:r>
              <a:rPr lang="en-US" baseline="0" err="1">
                <a:sym typeface="Wingdings" panose="05000000000000000000" pitchFamily="2" charset="2"/>
              </a:rPr>
              <a:t>generiek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mogelijk</a:t>
            </a:r>
            <a:endParaRPr lang="en-US" baseline="0">
              <a:sym typeface="Wingdings" panose="05000000000000000000" pitchFamily="2" charset="2"/>
            </a:endParaRP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/>
              <a:t>Losse solutions, om onafhankelijkheid</a:t>
            </a:r>
            <a:r>
              <a:rPr lang="en-US" baseline="0"/>
              <a:t> van services (extra) te waarborgen. Pas op met eigen framework-libraries. (</a:t>
            </a:r>
            <a:r>
              <a:rPr lang="en-US" baseline="0" err="1"/>
              <a:t>risico</a:t>
            </a:r>
            <a:r>
              <a:rPr lang="en-US" baseline="0"/>
              <a:t> op </a:t>
            </a:r>
            <a:r>
              <a:rPr lang="en-US" baseline="0" err="1"/>
              <a:t>vervlechting</a:t>
            </a:r>
            <a:r>
              <a:rPr lang="en-US" baseline="0"/>
              <a:t>)</a:t>
            </a:r>
          </a:p>
          <a:p>
            <a:endParaRPr lang="en-US" baseline="0"/>
          </a:p>
          <a:p>
            <a:r>
              <a:rPr lang="en-US" baseline="0" err="1"/>
              <a:t>Gemakkelijker</a:t>
            </a:r>
            <a:r>
              <a:rPr lang="en-US" baseline="0"/>
              <a:t> </a:t>
            </a:r>
            <a:r>
              <a:rPr lang="en-US" baseline="0" err="1"/>
              <a:t>testen</a:t>
            </a:r>
            <a:r>
              <a:rPr lang="en-US" baseline="0"/>
              <a:t> </a:t>
            </a:r>
            <a:r>
              <a:rPr lang="en-US" baseline="0" err="1"/>
              <a:t>a.g.v</a:t>
            </a:r>
            <a:r>
              <a:rPr lang="en-US" baseline="0"/>
              <a:t>. </a:t>
            </a:r>
            <a:r>
              <a:rPr lang="en-US" baseline="0" err="1"/>
              <a:t>beperkte</a:t>
            </a:r>
            <a:r>
              <a:rPr lang="en-US" baseline="0"/>
              <a:t>/</a:t>
            </a:r>
            <a:r>
              <a:rPr lang="en-US" baseline="0" err="1"/>
              <a:t>ge</a:t>
            </a:r>
            <a:r>
              <a:rPr lang="nl-NL" baseline="0" err="1"/>
              <a:t>ïsoleerde</a:t>
            </a:r>
            <a:r>
              <a:rPr lang="nl-NL" baseline="0"/>
              <a:t> functionaliteit, dus overzichtelijker en geen cross-</a:t>
            </a:r>
            <a:r>
              <a:rPr lang="nl-NL" baseline="0" err="1"/>
              <a:t>functionality</a:t>
            </a:r>
            <a:r>
              <a:rPr lang="nl-NL" baseline="0"/>
              <a:t> tests (die complex zijn)</a:t>
            </a:r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Handmatig deployen van </a:t>
            </a:r>
            <a:r>
              <a:rPr lang="en-US" err="1"/>
              <a:t>tientallen</a:t>
            </a:r>
            <a:r>
              <a:rPr lang="en-US"/>
              <a:t>/</a:t>
            </a:r>
            <a:r>
              <a:rPr lang="en-US" err="1"/>
              <a:t>honderden</a:t>
            </a:r>
            <a:r>
              <a:rPr lang="en-US"/>
              <a:t>/</a:t>
            </a:r>
            <a:r>
              <a:rPr lang="en-US" err="1"/>
              <a:t>duizenden</a:t>
            </a:r>
            <a:r>
              <a:rPr lang="en-US" baseline="0"/>
              <a:t> </a:t>
            </a:r>
            <a:r>
              <a:rPr lang="en-US" baseline="0" err="1"/>
              <a:t>applicatie-instanties</a:t>
            </a:r>
            <a:r>
              <a:rPr lang="en-US" baseline="0"/>
              <a:t> is niet praktisch</a:t>
            </a:r>
          </a:p>
          <a:p>
            <a:endParaRPr lang="en-US" baseline="0"/>
          </a:p>
          <a:p>
            <a:r>
              <a:rPr lang="en-US" baseline="0"/>
              <a:t>TIP: Rolling updates </a:t>
            </a:r>
            <a:r>
              <a:rPr lang="en-US" baseline="0" err="1"/>
              <a:t>verhogen</a:t>
            </a:r>
            <a:r>
              <a:rPr lang="en-US" baseline="0"/>
              <a:t> de e2e-beschikbaarheid van de applicatie</a:t>
            </a:r>
          </a:p>
          <a:p>
            <a:endParaRPr lang="en-US" baseline="0"/>
          </a:p>
          <a:p>
            <a:r>
              <a:rPr lang="nl-NL"/>
              <a:t>Zorg ervoor dat een unieke deployment te herleiden is naar een </a:t>
            </a:r>
            <a:r>
              <a:rPr lang="nl-NL" err="1"/>
              <a:t>work</a:t>
            </a:r>
            <a:r>
              <a:rPr lang="nl-NL" baseline="0"/>
              <a:t> item/</a:t>
            </a:r>
            <a:r>
              <a:rPr lang="nl-NL" baseline="0" err="1"/>
              <a:t>checkin</a:t>
            </a:r>
            <a:r>
              <a:rPr lang="nl-NL" baseline="0"/>
              <a:t> (</a:t>
            </a:r>
            <a:r>
              <a:rPr lang="nl-NL" baseline="0" err="1"/>
              <a:t>commit</a:t>
            </a:r>
            <a:r>
              <a:rPr lang="nl-NL" baseline="0"/>
              <a:t>)/</a:t>
            </a:r>
            <a:r>
              <a:rPr lang="nl-NL" baseline="0" err="1"/>
              <a:t>build</a:t>
            </a:r>
            <a:r>
              <a:rPr lang="nl-NL" baseline="0"/>
              <a:t>-referentie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RPC mogelijk i.v.m. gebruik </a:t>
            </a:r>
            <a:r>
              <a:rPr lang="nl-NL" dirty="0" err="1"/>
              <a:t>EasyNetQ</a:t>
            </a:r>
            <a:endParaRPr lang="nl-NL" dirty="0"/>
          </a:p>
          <a:p>
            <a:r>
              <a:rPr lang="nl-NL" dirty="0"/>
              <a:t>Pub-Sub o.b.v. event type of topic</a:t>
            </a:r>
          </a:p>
          <a:p>
            <a:r>
              <a:rPr lang="nl-NL" dirty="0" err="1"/>
              <a:t>Command</a:t>
            </a:r>
            <a:r>
              <a:rPr lang="nl-NL" dirty="0"/>
              <a:t> in feite </a:t>
            </a:r>
            <a:r>
              <a:rPr lang="nl-NL" dirty="0" err="1"/>
              <a:t>fire-and-forget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48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</a:p>
          <a:p>
            <a:endParaRPr lang="en-US" dirty="0"/>
          </a:p>
          <a:p>
            <a:r>
              <a:rPr lang="en-US" dirty="0"/>
              <a:t>Message patterns: RPC / Pub-Sub / Command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augustus 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/>
              <a:t>Johannes Sim &amp; Renzo </a:t>
            </a:r>
            <a:r>
              <a:rPr lang="nl-NL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augustus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augustus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augustus 2019</a:t>
            </a:fld>
            <a:r>
              <a:rPr lang="en-US"/>
              <a:t> </a:t>
            </a:r>
            <a:endParaRPr lang="nl-NL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Microservices</a:t>
            </a:r>
            <a:r>
              <a:rPr lang="en-US"/>
              <a:t> 102</a:t>
            </a:r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augustus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/>
              <a:t>topics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maintenance</a:t>
            </a:r>
          </a:p>
          <a:p>
            <a:pPr marL="263207">
              <a:spcAft>
                <a:spcPts val="600"/>
              </a:spcAft>
            </a:pPr>
            <a:r>
              <a:rPr lang="en-US" dirty="0"/>
              <a:t>Messaging patterns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An example: the monkey cage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</a:t>
            </a:r>
            <a:r>
              <a:rPr lang="nl-NL" err="1">
                <a:solidFill>
                  <a:srgbClr val="009036"/>
                </a:solidFill>
              </a:rPr>
              <a:t>veldkamp</a:t>
            </a:r>
            <a:endParaRPr lang="nl-NL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/>
              <a:t>Recap 101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  <a:p>
            <a:endParaRPr lang="nl-NL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Client-application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build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API-management</a:t>
            </a:r>
          </a:p>
          <a:p>
            <a:pPr>
              <a:spcAft>
                <a:spcPts val="600"/>
              </a:spcAft>
            </a:pPr>
            <a:r>
              <a:rPr lang="nl-NL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/>
              <a:t>Source control</a:t>
            </a:r>
          </a:p>
          <a:p>
            <a:pPr>
              <a:spcAft>
                <a:spcPts val="600"/>
              </a:spcAft>
            </a:pPr>
            <a:r>
              <a:rPr lang="en-US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/>
              <a:t>Easier to maintain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deployment</a:t>
            </a: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Automated</a:t>
            </a:r>
            <a:r>
              <a:rPr lang="nl-NL"/>
              <a:t> </a:t>
            </a:r>
            <a:r>
              <a:rPr lang="nl-NL" err="1"/>
              <a:t>deployment</a:t>
            </a:r>
            <a:r>
              <a:rPr lang="nl-NL"/>
              <a:t> </a:t>
            </a:r>
            <a:r>
              <a:rPr lang="nl-NL">
                <a:sym typeface="Wingdings" panose="05000000000000000000" pitchFamily="2" charset="2"/>
              </a:rPr>
              <a:t> </a:t>
            </a:r>
            <a:r>
              <a:rPr lang="nl-NL"/>
              <a:t>CI/CD!</a:t>
            </a:r>
          </a:p>
          <a:p>
            <a:pPr>
              <a:spcAft>
                <a:spcPts val="600"/>
              </a:spcAft>
            </a:pPr>
            <a:r>
              <a:rPr lang="nl-NL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err="1"/>
              <a:t>Traceability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maintenance</a:t>
            </a: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M</a:t>
            </a:r>
            <a:r>
              <a:rPr lang="nl-NL" err="1"/>
              <a:t>onitoring</a:t>
            </a:r>
            <a:endParaRPr lang="nl-NL"/>
          </a:p>
          <a:p>
            <a:pPr>
              <a:spcAft>
                <a:spcPts val="600"/>
              </a:spcAft>
            </a:pPr>
            <a:r>
              <a:rPr lang="nl-NL" err="1"/>
              <a:t>Logging</a:t>
            </a:r>
            <a:endParaRPr lang="nl-NL"/>
          </a:p>
          <a:p>
            <a:pPr>
              <a:spcAft>
                <a:spcPts val="600"/>
              </a:spcAft>
            </a:pPr>
            <a:r>
              <a:rPr lang="nl-NL" err="1"/>
              <a:t>Investigating</a:t>
            </a:r>
            <a:r>
              <a:rPr lang="nl-NL"/>
              <a:t> bugs</a:t>
            </a:r>
          </a:p>
          <a:p>
            <a:pPr>
              <a:spcAft>
                <a:spcPts val="600"/>
              </a:spcAft>
            </a:pPr>
            <a:r>
              <a:rPr lang="nl-NL" err="1"/>
              <a:t>Capacity</a:t>
            </a:r>
            <a:r>
              <a:rPr lang="nl-NL"/>
              <a:t> management</a:t>
            </a:r>
          </a:p>
          <a:p>
            <a:pPr>
              <a:spcAft>
                <a:spcPts val="600"/>
              </a:spcAft>
            </a:pPr>
            <a:r>
              <a:rPr lang="nl-NL"/>
              <a:t>Extra component </a:t>
            </a:r>
            <a:r>
              <a:rPr lang="nl-NL" err="1"/>
              <a:t>to</a:t>
            </a:r>
            <a:r>
              <a:rPr lang="nl-NL"/>
              <a:t> manage (</a:t>
            </a:r>
            <a:r>
              <a:rPr lang="nl-NL" err="1"/>
              <a:t>the</a:t>
            </a:r>
            <a:r>
              <a:rPr lang="nl-NL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351-8F97-4CE2-894D-2A825DE8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613623"/>
          </a:xfrm>
        </p:spPr>
        <p:txBody>
          <a:bodyPr/>
          <a:lstStyle/>
          <a:p>
            <a:r>
              <a:rPr lang="en-US" dirty="0"/>
              <a:t>Messaging patterns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03C-65C1-4FA6-9DE9-7A54A04F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63586"/>
            <a:ext cx="8163164" cy="4866824"/>
          </a:xfrm>
        </p:spPr>
        <p:txBody>
          <a:bodyPr/>
          <a:lstStyle/>
          <a:p>
            <a:r>
              <a:rPr lang="nl-NL" dirty="0"/>
              <a:t>RPC-</a:t>
            </a:r>
            <a:r>
              <a:rPr lang="nl-NL" dirty="0" err="1"/>
              <a:t>style</a:t>
            </a:r>
            <a:r>
              <a:rPr lang="nl-NL" dirty="0"/>
              <a:t> (Remote Procedure Call)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Pub/Sub (</a:t>
            </a: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Subscribe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Command</a:t>
            </a:r>
            <a:r>
              <a:rPr lang="nl-NL" dirty="0"/>
              <a:t> (</a:t>
            </a:r>
            <a:r>
              <a:rPr lang="nl-NL" dirty="0" err="1"/>
              <a:t>send</a:t>
            </a:r>
            <a:r>
              <a:rPr lang="nl-N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A6B3-40BB-4882-A47E-B29FF74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F2B-F69C-474E-876A-104894F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B42F66-B838-4439-8442-75D0802AA647}"/>
              </a:ext>
            </a:extLst>
          </p:cNvPr>
          <p:cNvCxnSpPr/>
          <p:nvPr/>
        </p:nvCxnSpPr>
        <p:spPr>
          <a:xfrm>
            <a:off x="2395959" y="1875099"/>
            <a:ext cx="2419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FB964-0E0D-4962-87F7-7387048D896D}"/>
              </a:ext>
            </a:extLst>
          </p:cNvPr>
          <p:cNvSpPr txBox="1"/>
          <p:nvPr/>
        </p:nvSpPr>
        <p:spPr>
          <a:xfrm>
            <a:off x="3155293" y="146812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request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D3CA9A-520E-4A45-ADC2-3B4DB8CC4CA4}"/>
              </a:ext>
            </a:extLst>
          </p:cNvPr>
          <p:cNvCxnSpPr>
            <a:cxnSpLocks/>
          </p:cNvCxnSpPr>
          <p:nvPr/>
        </p:nvCxnSpPr>
        <p:spPr>
          <a:xfrm flipH="1">
            <a:off x="2395960" y="2358967"/>
            <a:ext cx="2358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029A7F-4C50-424E-83C9-4B7B13C29509}"/>
              </a:ext>
            </a:extLst>
          </p:cNvPr>
          <p:cNvSpPr txBox="1"/>
          <p:nvPr/>
        </p:nvSpPr>
        <p:spPr>
          <a:xfrm>
            <a:off x="3155292" y="235896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42752-BA15-477A-A8A0-9B99225A178A}"/>
              </a:ext>
            </a:extLst>
          </p:cNvPr>
          <p:cNvSpPr txBox="1"/>
          <p:nvPr/>
        </p:nvSpPr>
        <p:spPr>
          <a:xfrm>
            <a:off x="1071880" y="1620303"/>
            <a:ext cx="1185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send</a:t>
            </a:r>
            <a:endParaRPr lang="nl-NL" dirty="0"/>
          </a:p>
          <a:p>
            <a:r>
              <a:rPr lang="nl-NL" dirty="0"/>
              <a:t>,</a:t>
            </a:r>
          </a:p>
          <a:p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await</a:t>
            </a:r>
            <a:endParaRPr lang="nl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2CB58A-76F7-4C7C-96B4-12756C81BB5D}"/>
              </a:ext>
            </a:extLst>
          </p:cNvPr>
          <p:cNvCxnSpPr/>
          <p:nvPr/>
        </p:nvCxnSpPr>
        <p:spPr>
          <a:xfrm>
            <a:off x="2395959" y="3691996"/>
            <a:ext cx="2419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4D5527-D540-4952-800B-31D109690653}"/>
              </a:ext>
            </a:extLst>
          </p:cNvPr>
          <p:cNvSpPr txBox="1"/>
          <p:nvPr/>
        </p:nvSpPr>
        <p:spPr>
          <a:xfrm>
            <a:off x="3155293" y="3285017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event (evt. met topic)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B6834-FB7C-4F60-92B1-24A08111B949}"/>
              </a:ext>
            </a:extLst>
          </p:cNvPr>
          <p:cNvCxnSpPr>
            <a:cxnSpLocks/>
          </p:cNvCxnSpPr>
          <p:nvPr/>
        </p:nvCxnSpPr>
        <p:spPr>
          <a:xfrm flipH="1">
            <a:off x="2395960" y="4175864"/>
            <a:ext cx="2358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CF5C55-C9B1-41C7-91E3-82C53A15C181}"/>
              </a:ext>
            </a:extLst>
          </p:cNvPr>
          <p:cNvSpPr txBox="1"/>
          <p:nvPr/>
        </p:nvSpPr>
        <p:spPr>
          <a:xfrm>
            <a:off x="3155292" y="4175864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event (evt. met topic)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EF68F-135D-4157-B3CF-46E2E2E7238F}"/>
              </a:ext>
            </a:extLst>
          </p:cNvPr>
          <p:cNvSpPr txBox="1"/>
          <p:nvPr/>
        </p:nvSpPr>
        <p:spPr>
          <a:xfrm>
            <a:off x="1071880" y="3437200"/>
            <a:ext cx="1324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send</a:t>
            </a:r>
            <a:endParaRPr lang="nl-NL" dirty="0"/>
          </a:p>
          <a:p>
            <a:r>
              <a:rPr lang="nl-NL" dirty="0"/>
              <a:t>OF</a:t>
            </a:r>
          </a:p>
          <a:p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endParaRPr lang="nl-N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331782-E25D-478F-B3B5-F6F83568BDE6}"/>
              </a:ext>
            </a:extLst>
          </p:cNvPr>
          <p:cNvCxnSpPr/>
          <p:nvPr/>
        </p:nvCxnSpPr>
        <p:spPr>
          <a:xfrm>
            <a:off x="2395829" y="5256709"/>
            <a:ext cx="2419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DB00EB-E528-4006-9302-94861FD967F5}"/>
              </a:ext>
            </a:extLst>
          </p:cNvPr>
          <p:cNvSpPr txBox="1"/>
          <p:nvPr/>
        </p:nvSpPr>
        <p:spPr>
          <a:xfrm>
            <a:off x="3155163" y="484973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A6133B-ABA5-438A-ADD8-52D9893EF203}"/>
              </a:ext>
            </a:extLst>
          </p:cNvPr>
          <p:cNvSpPr txBox="1"/>
          <p:nvPr/>
        </p:nvSpPr>
        <p:spPr>
          <a:xfrm>
            <a:off x="1071750" y="5001913"/>
            <a:ext cx="86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send</a:t>
            </a:r>
            <a:endParaRPr lang="nl-NL" dirty="0"/>
          </a:p>
          <a:p>
            <a:r>
              <a:rPr lang="nl-NL" dirty="0"/>
              <a:t>OF</a:t>
            </a:r>
          </a:p>
          <a:p>
            <a:r>
              <a:rPr lang="nl-NL" dirty="0" err="1"/>
              <a:t>receive</a:t>
            </a:r>
            <a:endParaRPr lang="nl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E101BD-454C-4596-8196-7F262B4F783C}"/>
              </a:ext>
            </a:extLst>
          </p:cNvPr>
          <p:cNvCxnSpPr>
            <a:cxnSpLocks/>
          </p:cNvCxnSpPr>
          <p:nvPr/>
        </p:nvCxnSpPr>
        <p:spPr>
          <a:xfrm flipH="1">
            <a:off x="2395829" y="5785498"/>
            <a:ext cx="2419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BECF5-7EC3-41C2-8AC2-602AB7C2D940}"/>
              </a:ext>
            </a:extLst>
          </p:cNvPr>
          <p:cNvSpPr txBox="1"/>
          <p:nvPr/>
        </p:nvSpPr>
        <p:spPr>
          <a:xfrm>
            <a:off x="3145981" y="5416166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command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92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latin typeface="Arial"/>
                <a:cs typeface="Arial"/>
              </a:rPr>
              <a:t>An </a:t>
            </a:r>
            <a:r>
              <a:rPr lang="nl-NL" dirty="0" err="1">
                <a:latin typeface="Arial"/>
                <a:cs typeface="Arial"/>
              </a:rPr>
              <a:t>Example</a:t>
            </a:r>
            <a:r>
              <a:rPr lang="nl-NL" dirty="0">
                <a:latin typeface="Arial"/>
                <a:cs typeface="Arial"/>
              </a:rPr>
              <a:t>: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monkey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cage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728603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639957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17724" y="3617329"/>
            <a:ext cx="8813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858617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613991" y="2951922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augustus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(4:3)</PresentationFormat>
  <Paragraphs>158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Messaging patterns</vt:lpstr>
      <vt:lpstr>An Example: the monkey cage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</cp:revision>
  <dcterms:created xsi:type="dcterms:W3CDTF">2013-07-23T12:22:34Z</dcterms:created>
  <dcterms:modified xsi:type="dcterms:W3CDTF">2019-08-02T15:20:08Z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