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66" r:id="rId6"/>
    <p:sldId id="308" r:id="rId7"/>
    <p:sldId id="280" r:id="rId8"/>
    <p:sldId id="309" r:id="rId9"/>
    <p:sldId id="286" r:id="rId10"/>
    <p:sldId id="273" r:id="rId11"/>
    <p:sldId id="310" r:id="rId12"/>
    <p:sldId id="281" r:id="rId13"/>
    <p:sldId id="287" r:id="rId14"/>
    <p:sldId id="278" r:id="rId15"/>
    <p:sldId id="311" r:id="rId16"/>
    <p:sldId id="27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7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494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  <p:sldLayoutId id="214748375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63911" y="1205331"/>
            <a:ext cx="561057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3600" dirty="0">
                <a:solidFill>
                  <a:schemeClr val="bg1"/>
                </a:solidFill>
                <a:cs typeface="Arial" pitchFamily="34" charset="0"/>
              </a:rPr>
              <a:t>Modelo de inteligencia artificial chat-Bot para atención al cliente en un contexto PANDEMIA</a:t>
            </a:r>
            <a:endParaRPr lang="en-US" altLang="ko-KR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63944" y="3840553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ALUMNO: Renzo Garces Alva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38" name="TextBox 13">
            <a:extLst>
              <a:ext uri="{FF2B5EF4-FFF2-40B4-BE49-F238E27FC236}">
                <a16:creationId xmlns:a16="http://schemas.microsoft.com/office/drawing/2014/main" id="{029A89B8-1033-4847-9024-977461E454BD}"/>
              </a:ext>
            </a:extLst>
          </p:cNvPr>
          <p:cNvSpPr txBox="1"/>
          <p:nvPr/>
        </p:nvSpPr>
        <p:spPr>
          <a:xfrm>
            <a:off x="6563944" y="4414156"/>
            <a:ext cx="5610509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DOCENTE: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	      Vera Cuya, Ronald Martin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	      Zuñiga Vargas, Christofher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574452" y="171199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5977908" y="1729825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436659" y="170370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914404" y="1703705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419" dirty="0"/>
              <a:t>Fases</a:t>
            </a:r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3830813"/>
            <a:ext cx="4071056" cy="1270614"/>
            <a:chOff x="3189316" y="4309327"/>
            <a:chExt cx="2736304" cy="12706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Recolección y limpieza de datos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poder entrar al Bot se necesita la utilización de una base de datos la cual obtendremos de la plataforma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kaggle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se organizara la información así como se le asignara sus tags e inputs para cada frase del Bot por cada pregunta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1003418" y="379921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197353"/>
            <a:ext cx="4071056" cy="1085948"/>
            <a:chOff x="3189316" y="5173423"/>
            <a:chExt cx="2736304" cy="10859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Desarrollo de Bot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 esta fase se desarrolla el Bot considerando una interfaz amigable para los diferentes tipos de usuario y para ello configuraremos el modelo de interfaz chat-Bot Alpha (open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source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126798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3830813"/>
            <a:ext cx="4071056" cy="901282"/>
            <a:chOff x="7040896" y="4309327"/>
            <a:chExt cx="2736304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Modelación de datos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 esta fase se modelan los datos para el algoritmo del Bot pueda reconocerlo con facilidad y este incremente su exactitud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179703" y="383081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197353"/>
            <a:ext cx="4071058" cy="901282"/>
            <a:chOff x="7040895" y="5173423"/>
            <a:chExt cx="2736305" cy="9012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5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Conexión con el servicio NLU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 esta fase se conecta el Bot modificado con un servicio de mensajería API y un conector de mapeo externo esto atreves del protocolo de red HTTP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80500" y="519735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Fases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1E46B5-3E9D-481D-AD27-9AE1BF86D55D}"/>
              </a:ext>
            </a:extLst>
          </p:cNvPr>
          <p:cNvGrpSpPr/>
          <p:nvPr/>
        </p:nvGrpSpPr>
        <p:grpSpPr>
          <a:xfrm>
            <a:off x="5074831" y="1625234"/>
            <a:ext cx="2541646" cy="754052"/>
            <a:chOff x="6126172" y="1422748"/>
            <a:chExt cx="3972145" cy="5364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5E9035-982A-4EFA-81ED-239D0FCFC4B5}"/>
                </a:ext>
              </a:extLst>
            </p:cNvPr>
            <p:cNvSpPr txBox="1"/>
            <p:nvPr/>
          </p:nvSpPr>
          <p:spPr>
            <a:xfrm>
              <a:off x="6126172" y="1422748"/>
              <a:ext cx="3887320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Técnicas e instrumentos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CE7854-7D2A-426A-B89A-FE20F6F34FD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Base de </a:t>
              </a:r>
              <a:r>
                <a:rPr lang="es-PE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 kaggle.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Tokenizador Keras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BF848-8540-4193-A521-A263C51C7C62}"/>
              </a:ext>
            </a:extLst>
          </p:cNvPr>
          <p:cNvGrpSpPr/>
          <p:nvPr/>
        </p:nvGrpSpPr>
        <p:grpSpPr>
          <a:xfrm>
            <a:off x="8808620" y="3400273"/>
            <a:ext cx="2725483" cy="923330"/>
            <a:chOff x="6210996" y="1433695"/>
            <a:chExt cx="1712589" cy="656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40F8A-D696-4C92-A9A7-24AD96D360E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Técnicas e instrumentos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CF903-A9DD-4978-8541-EB3B19A36034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Algoritmo de optimización GD(</a:t>
              </a:r>
              <a:r>
                <a:rPr lang="es-419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Gradient</a:t>
              </a: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s-419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decent</a:t>
              </a: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Normalización de datos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577926-49EE-452C-A8C3-33C9CCD80B88}"/>
              </a:ext>
            </a:extLst>
          </p:cNvPr>
          <p:cNvGrpSpPr/>
          <p:nvPr/>
        </p:nvGrpSpPr>
        <p:grpSpPr>
          <a:xfrm>
            <a:off x="657892" y="4335991"/>
            <a:ext cx="2718009" cy="1107996"/>
            <a:chOff x="6210996" y="1433695"/>
            <a:chExt cx="1712589" cy="788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DBBE5-25E6-4450-8420-FB11A451369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Técnicas e instrumentos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AEDCE-C538-490A-A8DA-31CE196C6CE0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Librerías en Python para la modificación de Alpha.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React</a:t>
              </a: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1C9C6-75F4-454C-B9C7-D3DF65C867DD}"/>
              </a:ext>
            </a:extLst>
          </p:cNvPr>
          <p:cNvGrpSpPr/>
          <p:nvPr/>
        </p:nvGrpSpPr>
        <p:grpSpPr>
          <a:xfrm>
            <a:off x="4694778" y="5385825"/>
            <a:ext cx="3827730" cy="968542"/>
            <a:chOff x="4140244" y="1433695"/>
            <a:chExt cx="3951139" cy="6890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5AFFB7-E208-4DE7-88CF-90C028B0DCC7}"/>
                </a:ext>
              </a:extLst>
            </p:cNvPr>
            <p:cNvSpPr txBox="1"/>
            <p:nvPr/>
          </p:nvSpPr>
          <p:spPr>
            <a:xfrm>
              <a:off x="4140244" y="1433695"/>
              <a:ext cx="3889040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Técnicas e instrumentos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949F-A835-40AA-AA85-FFBEE629049B}"/>
                </a:ext>
              </a:extLst>
            </p:cNvPr>
            <p:cNvSpPr txBox="1"/>
            <p:nvPr/>
          </p:nvSpPr>
          <p:spPr>
            <a:xfrm>
              <a:off x="4202343" y="1662924"/>
              <a:ext cx="3889040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Api </a:t>
              </a:r>
              <a:r>
                <a:rPr lang="es-419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Mesengerr</a:t>
              </a:r>
              <a:endParaRPr lang="es-419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Protocolo HTTP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419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Servicios externos NLU</a:t>
              </a:r>
            </a:p>
          </p:txBody>
        </p:sp>
      </p:grpSp>
      <p:grpSp>
        <p:nvGrpSpPr>
          <p:cNvPr id="15" name="그룹 40">
            <a:extLst>
              <a:ext uri="{FF2B5EF4-FFF2-40B4-BE49-F238E27FC236}">
                <a16:creationId xmlns:a16="http://schemas.microsoft.com/office/drawing/2014/main" id="{B92B284C-199E-4AEE-898C-FF4B7523C016}"/>
              </a:ext>
            </a:extLst>
          </p:cNvPr>
          <p:cNvGrpSpPr/>
          <p:nvPr/>
        </p:nvGrpSpPr>
        <p:grpSpPr>
          <a:xfrm>
            <a:off x="5003250" y="2726874"/>
            <a:ext cx="3210459" cy="1873214"/>
            <a:chOff x="3479248" y="2668635"/>
            <a:chExt cx="3210459" cy="1873214"/>
          </a:xfrm>
          <a:solidFill>
            <a:schemeClr val="accent1"/>
          </a:solidFill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C49E82E-177D-4877-883B-07A019F4B03C}"/>
                </a:ext>
              </a:extLst>
            </p:cNvPr>
            <p:cNvSpPr/>
            <p:nvPr/>
          </p:nvSpPr>
          <p:spPr>
            <a:xfrm>
              <a:off x="3479248" y="2752585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498EE14-4F15-487A-9EBB-0EFEAA0A002C}"/>
                </a:ext>
              </a:extLst>
            </p:cNvPr>
            <p:cNvSpPr/>
            <p:nvPr/>
          </p:nvSpPr>
          <p:spPr>
            <a:xfrm rot="5400000">
              <a:off x="6099962" y="261458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39">
            <a:extLst>
              <a:ext uri="{FF2B5EF4-FFF2-40B4-BE49-F238E27FC236}">
                <a16:creationId xmlns:a16="http://schemas.microsoft.com/office/drawing/2014/main" id="{31F8AD60-F644-468A-A896-39749CA17164}"/>
              </a:ext>
            </a:extLst>
          </p:cNvPr>
          <p:cNvGrpSpPr/>
          <p:nvPr/>
        </p:nvGrpSpPr>
        <p:grpSpPr>
          <a:xfrm>
            <a:off x="5313267" y="3112961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F014487-5736-4CE5-97DE-F9CAE42EF7A6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2234503-475D-4610-84CA-7A054F7321B6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E74C23BE-6086-45A3-930E-51D5A70B4E05}"/>
              </a:ext>
            </a:extLst>
          </p:cNvPr>
          <p:cNvSpPr/>
          <p:nvPr/>
        </p:nvSpPr>
        <p:spPr>
          <a:xfrm>
            <a:off x="5878520" y="3786928"/>
            <a:ext cx="467134" cy="553571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그룹 38">
            <a:extLst>
              <a:ext uri="{FF2B5EF4-FFF2-40B4-BE49-F238E27FC236}">
                <a16:creationId xmlns:a16="http://schemas.microsoft.com/office/drawing/2014/main" id="{3DCDC9CC-7730-448A-B271-8882FA8A2955}"/>
              </a:ext>
            </a:extLst>
          </p:cNvPr>
          <p:cNvGrpSpPr/>
          <p:nvPr/>
        </p:nvGrpSpPr>
        <p:grpSpPr>
          <a:xfrm>
            <a:off x="3983774" y="3562138"/>
            <a:ext cx="3197984" cy="1845978"/>
            <a:chOff x="2459774" y="3503899"/>
            <a:chExt cx="3197984" cy="1845978"/>
          </a:xfrm>
          <a:solidFill>
            <a:schemeClr val="accent1"/>
          </a:solidFill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C187A27-E681-46F2-B57E-8A1DEE11DE9A}"/>
                </a:ext>
              </a:extLst>
            </p:cNvPr>
            <p:cNvSpPr/>
            <p:nvPr/>
          </p:nvSpPr>
          <p:spPr>
            <a:xfrm rot="10800000">
              <a:off x="3091098" y="3503899"/>
              <a:ext cx="2566660" cy="1789264"/>
            </a:xfrm>
            <a:custGeom>
              <a:avLst/>
              <a:gdLst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175617 w 2534905"/>
                <a:gd name="connsiteY0" fmla="*/ 0 h 1809852"/>
                <a:gd name="connsiteX1" fmla="*/ 2534905 w 2534905"/>
                <a:gd name="connsiteY1" fmla="*/ 0 h 1809852"/>
                <a:gd name="connsiteX2" fmla="*/ 2534905 w 2534905"/>
                <a:gd name="connsiteY2" fmla="*/ 386082 h 1809852"/>
                <a:gd name="connsiteX3" fmla="*/ 1184707 w 2534905"/>
                <a:gd name="connsiteY3" fmla="*/ 386082 h 1809852"/>
                <a:gd name="connsiteX4" fmla="*/ 281517 w 2534905"/>
                <a:gd name="connsiteY4" fmla="*/ 997020 h 1809852"/>
                <a:gd name="connsiteX5" fmla="*/ 1183118 w 2534905"/>
                <a:gd name="connsiteY5" fmla="*/ 1721379 h 1809852"/>
                <a:gd name="connsiteX6" fmla="*/ 12 w 2534905"/>
                <a:gd name="connsiteY6" fmla="*/ 921450 h 1809852"/>
                <a:gd name="connsiteX7" fmla="*/ 1175617 w 2534905"/>
                <a:gd name="connsiteY7" fmla="*/ 473 h 1809852"/>
                <a:gd name="connsiteX8" fmla="*/ 1175617 w 2534905"/>
                <a:gd name="connsiteY8" fmla="*/ 0 h 1809852"/>
                <a:gd name="connsiteX0" fmla="*/ 1207346 w 2566634"/>
                <a:gd name="connsiteY0" fmla="*/ 0 h 1812297"/>
                <a:gd name="connsiteX1" fmla="*/ 2566634 w 2566634"/>
                <a:gd name="connsiteY1" fmla="*/ 0 h 1812297"/>
                <a:gd name="connsiteX2" fmla="*/ 2566634 w 2566634"/>
                <a:gd name="connsiteY2" fmla="*/ 386082 h 1812297"/>
                <a:gd name="connsiteX3" fmla="*/ 1216436 w 2566634"/>
                <a:gd name="connsiteY3" fmla="*/ 386082 h 1812297"/>
                <a:gd name="connsiteX4" fmla="*/ 313246 w 2566634"/>
                <a:gd name="connsiteY4" fmla="*/ 997020 h 1812297"/>
                <a:gd name="connsiteX5" fmla="*/ 1214847 w 2566634"/>
                <a:gd name="connsiteY5" fmla="*/ 1721379 h 1812297"/>
                <a:gd name="connsiteX6" fmla="*/ 11 w 2566634"/>
                <a:gd name="connsiteY6" fmla="*/ 935873 h 1812297"/>
                <a:gd name="connsiteX7" fmla="*/ 1207346 w 2566634"/>
                <a:gd name="connsiteY7" fmla="*/ 473 h 1812297"/>
                <a:gd name="connsiteX8" fmla="*/ 1207346 w 2566634"/>
                <a:gd name="connsiteY8" fmla="*/ 0 h 1812297"/>
                <a:gd name="connsiteX0" fmla="*/ 1207796 w 2567084"/>
                <a:gd name="connsiteY0" fmla="*/ 0 h 1812297"/>
                <a:gd name="connsiteX1" fmla="*/ 2567084 w 2567084"/>
                <a:gd name="connsiteY1" fmla="*/ 0 h 1812297"/>
                <a:gd name="connsiteX2" fmla="*/ 2567084 w 2567084"/>
                <a:gd name="connsiteY2" fmla="*/ 386082 h 1812297"/>
                <a:gd name="connsiteX3" fmla="*/ 1216886 w 2567084"/>
                <a:gd name="connsiteY3" fmla="*/ 386082 h 1812297"/>
                <a:gd name="connsiteX4" fmla="*/ 313696 w 2567084"/>
                <a:gd name="connsiteY4" fmla="*/ 997020 h 1812297"/>
                <a:gd name="connsiteX5" fmla="*/ 1215297 w 2567084"/>
                <a:gd name="connsiteY5" fmla="*/ 1721379 h 1812297"/>
                <a:gd name="connsiteX6" fmla="*/ 461 w 2567084"/>
                <a:gd name="connsiteY6" fmla="*/ 935873 h 1812297"/>
                <a:gd name="connsiteX7" fmla="*/ 1207796 w 2567084"/>
                <a:gd name="connsiteY7" fmla="*/ 473 h 1812297"/>
                <a:gd name="connsiteX8" fmla="*/ 1207796 w 2567084"/>
                <a:gd name="connsiteY8" fmla="*/ 0 h 1812297"/>
                <a:gd name="connsiteX0" fmla="*/ 1207796 w 2567084"/>
                <a:gd name="connsiteY0" fmla="*/ 0 h 1791348"/>
                <a:gd name="connsiteX1" fmla="*/ 2567084 w 2567084"/>
                <a:gd name="connsiteY1" fmla="*/ 0 h 1791348"/>
                <a:gd name="connsiteX2" fmla="*/ 2567084 w 2567084"/>
                <a:gd name="connsiteY2" fmla="*/ 386082 h 1791348"/>
                <a:gd name="connsiteX3" fmla="*/ 1216886 w 2567084"/>
                <a:gd name="connsiteY3" fmla="*/ 386082 h 1791348"/>
                <a:gd name="connsiteX4" fmla="*/ 313696 w 2567084"/>
                <a:gd name="connsiteY4" fmla="*/ 997020 h 1791348"/>
                <a:gd name="connsiteX5" fmla="*/ 1215297 w 2567084"/>
                <a:gd name="connsiteY5" fmla="*/ 1721379 h 1791348"/>
                <a:gd name="connsiteX6" fmla="*/ 461 w 2567084"/>
                <a:gd name="connsiteY6" fmla="*/ 935873 h 1791348"/>
                <a:gd name="connsiteX7" fmla="*/ 1207796 w 2567084"/>
                <a:gd name="connsiteY7" fmla="*/ 473 h 1791348"/>
                <a:gd name="connsiteX8" fmla="*/ 1207796 w 2567084"/>
                <a:gd name="connsiteY8" fmla="*/ 0 h 1791348"/>
                <a:gd name="connsiteX0" fmla="*/ 1207796 w 2567084"/>
                <a:gd name="connsiteY0" fmla="*/ 0 h 1801236"/>
                <a:gd name="connsiteX1" fmla="*/ 2567084 w 2567084"/>
                <a:gd name="connsiteY1" fmla="*/ 0 h 1801236"/>
                <a:gd name="connsiteX2" fmla="*/ 2567084 w 2567084"/>
                <a:gd name="connsiteY2" fmla="*/ 386082 h 1801236"/>
                <a:gd name="connsiteX3" fmla="*/ 1216886 w 2567084"/>
                <a:gd name="connsiteY3" fmla="*/ 386082 h 1801236"/>
                <a:gd name="connsiteX4" fmla="*/ 313696 w 2567084"/>
                <a:gd name="connsiteY4" fmla="*/ 997020 h 1801236"/>
                <a:gd name="connsiteX5" fmla="*/ 1215297 w 2567084"/>
                <a:gd name="connsiteY5" fmla="*/ 1721379 h 1801236"/>
                <a:gd name="connsiteX6" fmla="*/ 461 w 2567084"/>
                <a:gd name="connsiteY6" fmla="*/ 935873 h 1801236"/>
                <a:gd name="connsiteX7" fmla="*/ 1207796 w 2567084"/>
                <a:gd name="connsiteY7" fmla="*/ 473 h 1801236"/>
                <a:gd name="connsiteX8" fmla="*/ 1207796 w 2567084"/>
                <a:gd name="connsiteY8" fmla="*/ 0 h 1801236"/>
                <a:gd name="connsiteX0" fmla="*/ 1207796 w 2567084"/>
                <a:gd name="connsiteY0" fmla="*/ 0 h 1811853"/>
                <a:gd name="connsiteX1" fmla="*/ 2567084 w 2567084"/>
                <a:gd name="connsiteY1" fmla="*/ 0 h 1811853"/>
                <a:gd name="connsiteX2" fmla="*/ 2567084 w 2567084"/>
                <a:gd name="connsiteY2" fmla="*/ 386082 h 1811853"/>
                <a:gd name="connsiteX3" fmla="*/ 1216886 w 2567084"/>
                <a:gd name="connsiteY3" fmla="*/ 386082 h 1811853"/>
                <a:gd name="connsiteX4" fmla="*/ 313696 w 2567084"/>
                <a:gd name="connsiteY4" fmla="*/ 997020 h 1811853"/>
                <a:gd name="connsiteX5" fmla="*/ 1215297 w 2567084"/>
                <a:gd name="connsiteY5" fmla="*/ 1721379 h 1811853"/>
                <a:gd name="connsiteX6" fmla="*/ 461 w 2567084"/>
                <a:gd name="connsiteY6" fmla="*/ 935873 h 1811853"/>
                <a:gd name="connsiteX7" fmla="*/ 1207796 w 2567084"/>
                <a:gd name="connsiteY7" fmla="*/ 473 h 1811853"/>
                <a:gd name="connsiteX8" fmla="*/ 1207796 w 2567084"/>
                <a:gd name="connsiteY8" fmla="*/ 0 h 1811853"/>
                <a:gd name="connsiteX0" fmla="*/ 1207796 w 2567084"/>
                <a:gd name="connsiteY0" fmla="*/ 0 h 1813194"/>
                <a:gd name="connsiteX1" fmla="*/ 2567084 w 2567084"/>
                <a:gd name="connsiteY1" fmla="*/ 0 h 1813194"/>
                <a:gd name="connsiteX2" fmla="*/ 2567084 w 2567084"/>
                <a:gd name="connsiteY2" fmla="*/ 386082 h 1813194"/>
                <a:gd name="connsiteX3" fmla="*/ 1216886 w 2567084"/>
                <a:gd name="connsiteY3" fmla="*/ 386082 h 1813194"/>
                <a:gd name="connsiteX4" fmla="*/ 313696 w 2567084"/>
                <a:gd name="connsiteY4" fmla="*/ 997020 h 1813194"/>
                <a:gd name="connsiteX5" fmla="*/ 1215297 w 2567084"/>
                <a:gd name="connsiteY5" fmla="*/ 1721379 h 1813194"/>
                <a:gd name="connsiteX6" fmla="*/ 461 w 2567084"/>
                <a:gd name="connsiteY6" fmla="*/ 935873 h 1813194"/>
                <a:gd name="connsiteX7" fmla="*/ 1207796 w 2567084"/>
                <a:gd name="connsiteY7" fmla="*/ 473 h 1813194"/>
                <a:gd name="connsiteX8" fmla="*/ 1207796 w 2567084"/>
                <a:gd name="connsiteY8" fmla="*/ 0 h 1813194"/>
                <a:gd name="connsiteX0" fmla="*/ 1207372 w 2566660"/>
                <a:gd name="connsiteY0" fmla="*/ 0 h 1813194"/>
                <a:gd name="connsiteX1" fmla="*/ 2566660 w 2566660"/>
                <a:gd name="connsiteY1" fmla="*/ 0 h 1813194"/>
                <a:gd name="connsiteX2" fmla="*/ 2566660 w 2566660"/>
                <a:gd name="connsiteY2" fmla="*/ 386082 h 1813194"/>
                <a:gd name="connsiteX3" fmla="*/ 1216462 w 2566660"/>
                <a:gd name="connsiteY3" fmla="*/ 386082 h 1813194"/>
                <a:gd name="connsiteX4" fmla="*/ 313272 w 2566660"/>
                <a:gd name="connsiteY4" fmla="*/ 997020 h 1813194"/>
                <a:gd name="connsiteX5" fmla="*/ 1214873 w 2566660"/>
                <a:gd name="connsiteY5" fmla="*/ 1721379 h 1813194"/>
                <a:gd name="connsiteX6" fmla="*/ 37 w 2566660"/>
                <a:gd name="connsiteY6" fmla="*/ 935873 h 1813194"/>
                <a:gd name="connsiteX7" fmla="*/ 1207372 w 2566660"/>
                <a:gd name="connsiteY7" fmla="*/ 473 h 1813194"/>
                <a:gd name="connsiteX8" fmla="*/ 1207372 w 2566660"/>
                <a:gd name="connsiteY8" fmla="*/ 0 h 1813194"/>
                <a:gd name="connsiteX0" fmla="*/ 1207372 w 2566660"/>
                <a:gd name="connsiteY0" fmla="*/ 0 h 1795638"/>
                <a:gd name="connsiteX1" fmla="*/ 2566660 w 2566660"/>
                <a:gd name="connsiteY1" fmla="*/ 0 h 1795638"/>
                <a:gd name="connsiteX2" fmla="*/ 2566660 w 2566660"/>
                <a:gd name="connsiteY2" fmla="*/ 386082 h 1795638"/>
                <a:gd name="connsiteX3" fmla="*/ 1216462 w 2566660"/>
                <a:gd name="connsiteY3" fmla="*/ 386082 h 1795638"/>
                <a:gd name="connsiteX4" fmla="*/ 313272 w 2566660"/>
                <a:gd name="connsiteY4" fmla="*/ 997020 h 1795638"/>
                <a:gd name="connsiteX5" fmla="*/ 1314886 w 2566660"/>
                <a:gd name="connsiteY5" fmla="*/ 1699948 h 1795638"/>
                <a:gd name="connsiteX6" fmla="*/ 37 w 2566660"/>
                <a:gd name="connsiteY6" fmla="*/ 935873 h 1795638"/>
                <a:gd name="connsiteX7" fmla="*/ 1207372 w 2566660"/>
                <a:gd name="connsiteY7" fmla="*/ 473 h 1795638"/>
                <a:gd name="connsiteX8" fmla="*/ 1207372 w 2566660"/>
                <a:gd name="connsiteY8" fmla="*/ 0 h 1795638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4067"/>
                <a:gd name="connsiteX1" fmla="*/ 2566660 w 2566660"/>
                <a:gd name="connsiteY1" fmla="*/ 0 h 1784067"/>
                <a:gd name="connsiteX2" fmla="*/ 2566660 w 2566660"/>
                <a:gd name="connsiteY2" fmla="*/ 386082 h 1784067"/>
                <a:gd name="connsiteX3" fmla="*/ 1216462 w 2566660"/>
                <a:gd name="connsiteY3" fmla="*/ 386082 h 1784067"/>
                <a:gd name="connsiteX4" fmla="*/ 313272 w 2566660"/>
                <a:gd name="connsiteY4" fmla="*/ 997020 h 1784067"/>
                <a:gd name="connsiteX5" fmla="*/ 1314886 w 2566660"/>
                <a:gd name="connsiteY5" fmla="*/ 1685660 h 1784067"/>
                <a:gd name="connsiteX6" fmla="*/ 37 w 2566660"/>
                <a:gd name="connsiteY6" fmla="*/ 935873 h 1784067"/>
                <a:gd name="connsiteX7" fmla="*/ 1207372 w 2566660"/>
                <a:gd name="connsiteY7" fmla="*/ 473 h 1784067"/>
                <a:gd name="connsiteX8" fmla="*/ 1207372 w 2566660"/>
                <a:gd name="connsiteY8" fmla="*/ 0 h 1784067"/>
                <a:gd name="connsiteX0" fmla="*/ 1207372 w 2566660"/>
                <a:gd name="connsiteY0" fmla="*/ 0 h 1789264"/>
                <a:gd name="connsiteX1" fmla="*/ 2566660 w 2566660"/>
                <a:gd name="connsiteY1" fmla="*/ 0 h 1789264"/>
                <a:gd name="connsiteX2" fmla="*/ 2566660 w 2566660"/>
                <a:gd name="connsiteY2" fmla="*/ 386082 h 1789264"/>
                <a:gd name="connsiteX3" fmla="*/ 1216462 w 2566660"/>
                <a:gd name="connsiteY3" fmla="*/ 386082 h 1789264"/>
                <a:gd name="connsiteX4" fmla="*/ 313272 w 2566660"/>
                <a:gd name="connsiteY4" fmla="*/ 997020 h 1789264"/>
                <a:gd name="connsiteX5" fmla="*/ 1314886 w 2566660"/>
                <a:gd name="connsiteY5" fmla="*/ 1685660 h 1789264"/>
                <a:gd name="connsiteX6" fmla="*/ 37 w 2566660"/>
                <a:gd name="connsiteY6" fmla="*/ 935873 h 1789264"/>
                <a:gd name="connsiteX7" fmla="*/ 1207372 w 2566660"/>
                <a:gd name="connsiteY7" fmla="*/ 473 h 1789264"/>
                <a:gd name="connsiteX8" fmla="*/ 1207372 w 2566660"/>
                <a:gd name="connsiteY8" fmla="*/ 0 h 17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6660" h="1789264">
                  <a:moveTo>
                    <a:pt x="1207372" y="0"/>
                  </a:moveTo>
                  <a:lnTo>
                    <a:pt x="2566660" y="0"/>
                  </a:lnTo>
                  <a:lnTo>
                    <a:pt x="2566660" y="386082"/>
                  </a:lnTo>
                  <a:lnTo>
                    <a:pt x="1216462" y="386082"/>
                  </a:lnTo>
                  <a:cubicBezTo>
                    <a:pt x="792910" y="393759"/>
                    <a:pt x="369863" y="541922"/>
                    <a:pt x="313272" y="997020"/>
                  </a:cubicBezTo>
                  <a:cubicBezTo>
                    <a:pt x="270385" y="1456741"/>
                    <a:pt x="724588" y="1931544"/>
                    <a:pt x="1314886" y="1685660"/>
                  </a:cubicBezTo>
                  <a:cubicBezTo>
                    <a:pt x="1005782" y="1919067"/>
                    <a:pt x="4004" y="1794352"/>
                    <a:pt x="37" y="935873"/>
                  </a:cubicBezTo>
                  <a:cubicBezTo>
                    <a:pt x="-6614" y="195373"/>
                    <a:pt x="891136" y="4432"/>
                    <a:pt x="1207372" y="473"/>
                  </a:cubicBezTo>
                  <a:lnTo>
                    <a:pt x="12073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4694BE-D826-4A1E-B91E-5DE0D7396AA3}"/>
                </a:ext>
              </a:extLst>
            </p:cNvPr>
            <p:cNvSpPr/>
            <p:nvPr/>
          </p:nvSpPr>
          <p:spPr>
            <a:xfrm rot="16200000">
              <a:off x="2513828" y="4760131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7">
            <a:extLst>
              <a:ext uri="{FF2B5EF4-FFF2-40B4-BE49-F238E27FC236}">
                <a16:creationId xmlns:a16="http://schemas.microsoft.com/office/drawing/2014/main" id="{B4350F3B-5B1E-4B37-93E9-95C9F6D1B921}"/>
              </a:ext>
            </a:extLst>
          </p:cNvPr>
          <p:cNvGrpSpPr/>
          <p:nvPr/>
        </p:nvGrpSpPr>
        <p:grpSpPr>
          <a:xfrm>
            <a:off x="4372289" y="3598954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DF43AD73-C1D9-4740-8C94-74BA09DE341F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70184B0-A443-4A00-8FFF-C90A702D8872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66E9D8-D525-42FB-87A4-B6B3C9FA1AD7}"/>
              </a:ext>
            </a:extLst>
          </p:cNvPr>
          <p:cNvSpPr txBox="1"/>
          <p:nvPr/>
        </p:nvSpPr>
        <p:spPr>
          <a:xfrm>
            <a:off x="4763629" y="4554128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DAA64899-B642-4CE0-B60D-CE3AA5CFAB09}"/>
              </a:ext>
            </a:extLst>
          </p:cNvPr>
          <p:cNvSpPr/>
          <p:nvPr/>
        </p:nvSpPr>
        <p:spPr>
          <a:xfrm rot="2700000">
            <a:off x="3588725" y="4354207"/>
            <a:ext cx="336306" cy="60293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B9C3AE59-7B6C-440D-A8C3-2BEC9D67FFED}"/>
              </a:ext>
            </a:extLst>
          </p:cNvPr>
          <p:cNvSpPr/>
          <p:nvPr/>
        </p:nvSpPr>
        <p:spPr>
          <a:xfrm rot="2700000">
            <a:off x="7733829" y="1653568"/>
            <a:ext cx="336306" cy="60293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776D546D-236E-4A06-8269-4745F844A8EB}"/>
              </a:ext>
            </a:extLst>
          </p:cNvPr>
          <p:cNvSpPr/>
          <p:nvPr/>
        </p:nvSpPr>
        <p:spPr>
          <a:xfrm rot="2700000">
            <a:off x="4114873" y="5431648"/>
            <a:ext cx="336306" cy="60293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E7112E30-3E06-48CA-898C-894003182323}"/>
              </a:ext>
            </a:extLst>
          </p:cNvPr>
          <p:cNvSpPr/>
          <p:nvPr/>
        </p:nvSpPr>
        <p:spPr>
          <a:xfrm rot="2700000">
            <a:off x="8128717" y="3458635"/>
            <a:ext cx="336306" cy="60293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22619" y="4208371"/>
            <a:ext cx="3188778" cy="383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879118"/>
            <a:ext cx="3680309" cy="893947"/>
            <a:chOff x="1199735" y="1275606"/>
            <a:chExt cx="1962585" cy="893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Población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población de estudio será el nivel de efectividad del Bot frente a la inserción de datos de la base de datos recuperada de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kaggle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415310"/>
            <a:ext cx="2888511" cy="524615"/>
            <a:chOff x="1199735" y="1275606"/>
            <a:chExt cx="1962585" cy="5246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Donut 8">
            <a:extLst>
              <a:ext uri="{FF2B5EF4-FFF2-40B4-BE49-F238E27FC236}">
                <a16:creationId xmlns:a16="http://schemas.microsoft.com/office/drawing/2014/main" id="{5DD4C900-7672-4C45-A30E-397B41D18687}"/>
              </a:ext>
            </a:extLst>
          </p:cNvPr>
          <p:cNvSpPr/>
          <p:nvPr/>
        </p:nvSpPr>
        <p:spPr>
          <a:xfrm>
            <a:off x="5537081" y="245548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5F5A486-914E-4CD1-A4C9-53BA05E124B6}"/>
              </a:ext>
            </a:extLst>
          </p:cNvPr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739547"/>
            <a:ext cx="3680309" cy="893947"/>
            <a:chOff x="1199735" y="1275606"/>
            <a:chExt cx="1962585" cy="89394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Muestra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algoritmo utiliza toda la base de datos para su entrenamiento y la medición de su grado de efectividad pero ello no se considera como muestra.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5840" y="716830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419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Metodología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3070600"/>
            <a:ext cx="5446295" cy="7167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s-419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JUSTIFICACION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1063744" y="1212581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419" altLang="ko-KR" sz="3200" dirty="0">
                <a:solidFill>
                  <a:schemeClr val="bg1"/>
                </a:solidFill>
                <a:cs typeface="Arial" pitchFamily="34" charset="0"/>
              </a:rPr>
              <a:t>Justificación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6169286" y="1451336"/>
            <a:ext cx="20211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Deep Learning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66647" y="2128535"/>
            <a:ext cx="4413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2400" dirty="0">
                <a:solidFill>
                  <a:schemeClr val="bg1"/>
                </a:solidFill>
                <a:cs typeface="Arial" pitchFamily="34" charset="0"/>
              </a:rPr>
              <a:t>Los beneficios y aportes del proyecto son el de mejorar la experiencia de usuario y verificar que tan factible es poder remplazar los centros de ayuda al cliente humanos por </a:t>
            </a:r>
            <a:r>
              <a:rPr lang="es-419" altLang="ko-KR" sz="2400" dirty="0" err="1">
                <a:solidFill>
                  <a:schemeClr val="bg1"/>
                </a:solidFill>
                <a:cs typeface="Arial" pitchFamily="34" charset="0"/>
              </a:rPr>
              <a:t>Bots</a:t>
            </a:r>
            <a:r>
              <a:rPr lang="es-419" altLang="ko-KR" sz="2400" dirty="0">
                <a:solidFill>
                  <a:schemeClr val="bg1"/>
                </a:solidFill>
                <a:cs typeface="Arial" pitchFamily="34" charset="0"/>
              </a:rPr>
              <a:t> basado en NLP y medir el nivel de similitud de un Bot con el lenguaje humano para poder evitar un rechazo por parte del cliente</a:t>
            </a: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27511" y="293139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Gracias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43061"/>
            <a:ext cx="5446295" cy="217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s-419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 DE INVESTIGACIÓN Y ESTADO DEL ARTE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307B847-D64D-456B-B216-57562E2DCC63}"/>
              </a:ext>
            </a:extLst>
          </p:cNvPr>
          <p:cNvSpPr txBox="1">
            <a:spLocks/>
          </p:cNvSpPr>
          <p:nvPr/>
        </p:nvSpPr>
        <p:spPr>
          <a:xfrm>
            <a:off x="2005794" y="307613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Two </a:t>
            </a:r>
            <a:r>
              <a:rPr lang="en-US" altLang="ko-KR" dirty="0">
                <a:solidFill>
                  <a:schemeClr val="accent3"/>
                </a:solidFill>
                <a:latin typeface="+mj-lt"/>
              </a:rPr>
              <a:t>Columns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8EE5BB-5597-42A7-B779-55DD856373AD}"/>
              </a:ext>
            </a:extLst>
          </p:cNvPr>
          <p:cNvSpPr/>
          <p:nvPr/>
        </p:nvSpPr>
        <p:spPr>
          <a:xfrm>
            <a:off x="5897225" y="371224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723C1-76F5-4331-8E3A-8365EA8526B4}"/>
              </a:ext>
            </a:extLst>
          </p:cNvPr>
          <p:cNvSpPr/>
          <p:nvPr/>
        </p:nvSpPr>
        <p:spPr>
          <a:xfrm>
            <a:off x="5897225" y="68006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D8224-2304-4152-A710-1168E3C3A14A}"/>
              </a:ext>
            </a:extLst>
          </p:cNvPr>
          <p:cNvSpPr txBox="1"/>
          <p:nvPr/>
        </p:nvSpPr>
        <p:spPr>
          <a:xfrm>
            <a:off x="6022115" y="84005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B6D6F-4CCD-43EE-B038-6F454358295B}"/>
              </a:ext>
            </a:extLst>
          </p:cNvPr>
          <p:cNvSpPr txBox="1"/>
          <p:nvPr/>
        </p:nvSpPr>
        <p:spPr>
          <a:xfrm>
            <a:off x="6022115" y="387222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4299-BCC8-4DB9-A855-2C48A446F951}"/>
              </a:ext>
            </a:extLst>
          </p:cNvPr>
          <p:cNvSpPr/>
          <p:nvPr/>
        </p:nvSpPr>
        <p:spPr>
          <a:xfrm>
            <a:off x="6234406" y="1526763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A8D83-ED14-4D3D-8B0D-478A1BD302B2}"/>
              </a:ext>
            </a:extLst>
          </p:cNvPr>
          <p:cNvSpPr/>
          <p:nvPr/>
        </p:nvSpPr>
        <p:spPr>
          <a:xfrm>
            <a:off x="6239265" y="4566757"/>
            <a:ext cx="3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F15A-5134-4C50-B54D-6321575EB007}"/>
              </a:ext>
            </a:extLst>
          </p:cNvPr>
          <p:cNvSpPr txBox="1"/>
          <p:nvPr/>
        </p:nvSpPr>
        <p:spPr>
          <a:xfrm>
            <a:off x="6696432" y="663210"/>
            <a:ext cx="46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2400" b="1" dirty="0">
                <a:solidFill>
                  <a:schemeClr val="bg1"/>
                </a:solidFill>
                <a:cs typeface="Arial" pitchFamily="34" charset="0"/>
              </a:rPr>
              <a:t>Problema de investigación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F3334-5FEB-4B0F-A54A-A6CD8CB7D7A4}"/>
              </a:ext>
            </a:extLst>
          </p:cNvPr>
          <p:cNvSpPr txBox="1"/>
          <p:nvPr/>
        </p:nvSpPr>
        <p:spPr>
          <a:xfrm>
            <a:off x="6696432" y="1290529"/>
            <a:ext cx="4688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>
                <a:solidFill>
                  <a:schemeClr val="bg1"/>
                </a:solidFill>
                <a:cs typeface="Arial" pitchFamily="34" charset="0"/>
              </a:rPr>
              <a:t>¿En qué medida un Chat-Bot basado en procesamiento de leguaje natural podría remplazar a un humano en el área de atención al cliente?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9681D-19BB-41AB-AB1B-4FAD42C15FF6}"/>
              </a:ext>
            </a:extLst>
          </p:cNvPr>
          <p:cNvSpPr txBox="1"/>
          <p:nvPr/>
        </p:nvSpPr>
        <p:spPr>
          <a:xfrm>
            <a:off x="6696432" y="3810674"/>
            <a:ext cx="46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2400" b="1" dirty="0">
                <a:solidFill>
                  <a:schemeClr val="bg1"/>
                </a:solidFill>
                <a:cs typeface="Arial" pitchFamily="34" charset="0"/>
              </a:rPr>
              <a:t>Estado del arte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35A77-8D61-4FB9-91B1-C50F4481E2A2}"/>
              </a:ext>
            </a:extLst>
          </p:cNvPr>
          <p:cNvSpPr txBox="1"/>
          <p:nvPr/>
        </p:nvSpPr>
        <p:spPr>
          <a:xfrm>
            <a:off x="6696432" y="4432324"/>
            <a:ext cx="4688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2800" b="1" dirty="0">
                <a:solidFill>
                  <a:schemeClr val="bg1"/>
                </a:solidFill>
                <a:cs typeface="Arial" pitchFamily="34" charset="0"/>
              </a:rPr>
              <a:t>Continentes:</a:t>
            </a:r>
          </a:p>
          <a:p>
            <a:r>
              <a:rPr lang="es-419" altLang="ko-KR" sz="2400" dirty="0">
                <a:solidFill>
                  <a:schemeClr val="bg1"/>
                </a:solidFill>
                <a:cs typeface="Arial" pitchFamily="34" charset="0"/>
              </a:rPr>
              <a:t>Arabia Saudita</a:t>
            </a:r>
          </a:p>
          <a:p>
            <a:r>
              <a:rPr lang="es-419" altLang="ko-KR" sz="2400" dirty="0">
                <a:solidFill>
                  <a:schemeClr val="bg1"/>
                </a:solidFill>
                <a:cs typeface="Arial" pitchFamily="34" charset="0"/>
              </a:rPr>
              <a:t>Latinoamérica (Perú)</a:t>
            </a:r>
          </a:p>
          <a:p>
            <a:r>
              <a:rPr lang="es-419" altLang="ko-KR" sz="2400" dirty="0">
                <a:solidFill>
                  <a:schemeClr val="bg1"/>
                </a:solidFill>
                <a:cs typeface="Arial" pitchFamily="34" charset="0"/>
              </a:rPr>
              <a:t>Estados Unidos</a:t>
            </a:r>
          </a:p>
          <a:p>
            <a:endParaRPr lang="es-419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3070600"/>
            <a:ext cx="5446295" cy="7167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s-419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MARCO TEÓRICO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419" dirty="0"/>
              <a:t>Definiciones claves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7DB77-8707-4A18-ADF0-7C4859866AC5}"/>
              </a:ext>
            </a:extLst>
          </p:cNvPr>
          <p:cNvGrpSpPr/>
          <p:nvPr/>
        </p:nvGrpSpPr>
        <p:grpSpPr>
          <a:xfrm>
            <a:off x="4548141" y="2207552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932281-9E52-4BAD-A9C6-B4D998F8160E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s-419" altLang="ko-KR" sz="1600" b="1" dirty="0">
                  <a:solidFill>
                    <a:schemeClr val="bg1"/>
                  </a:solidFill>
                  <a:cs typeface="Arial" pitchFamily="34" charset="0"/>
                </a:rPr>
                <a:t>Concepto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E10BC-9D0B-4781-ABE8-E898318EE129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s-419" altLang="ko-KR" sz="1600" b="1" dirty="0">
                  <a:solidFill>
                    <a:schemeClr val="bg1"/>
                  </a:solidFill>
                  <a:cs typeface="Arial" pitchFamily="34" charset="0"/>
                </a:rPr>
                <a:t>Concepto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DBA56D-DAE0-45E7-AEF6-16748554A387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s-419" altLang="ko-KR" sz="1600" b="1" dirty="0">
                  <a:solidFill>
                    <a:schemeClr val="bg1"/>
                  </a:solidFill>
                  <a:cs typeface="Arial" pitchFamily="34" charset="0"/>
                </a:rPr>
                <a:t>Concepto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140EE-84F4-454E-AB1D-106BB93C2095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s-419" altLang="ko-KR" sz="1600" b="1" dirty="0">
                  <a:solidFill>
                    <a:schemeClr val="bg1"/>
                  </a:solidFill>
                  <a:cs typeface="Arial" pitchFamily="34" charset="0"/>
                </a:rPr>
                <a:t>Concepto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Las redes 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neuronales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concurrentes son un tipo de aprendizaje profundo que se caracterizan por el procesamiento de diversos datos a la vez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Redes Neuronales Concurrentes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17641" y="1899775"/>
            <a:ext cx="3063405" cy="1107996"/>
            <a:chOff x="3017859" y="4283314"/>
            <a:chExt cx="1866817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chat-Bot es un software que utiliza mensajes preprogramados o pre configurados que emiten respuestas en base input del usuario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1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Chat-Bot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F2E8-3C3C-4D8C-8E52-767EE2379546}"/>
              </a:ext>
            </a:extLst>
          </p:cNvPr>
          <p:cNvGrpSpPr/>
          <p:nvPr/>
        </p:nvGrpSpPr>
        <p:grpSpPr>
          <a:xfrm>
            <a:off x="8134282" y="4528443"/>
            <a:ext cx="3262393" cy="923330"/>
            <a:chOff x="3037896" y="4283314"/>
            <a:chExt cx="1870812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F570A-6D6A-4C66-9553-00D1FA444165}"/>
                </a:ext>
              </a:extLst>
            </p:cNvPr>
            <p:cNvSpPr txBox="1"/>
            <p:nvPr/>
          </p:nvSpPr>
          <p:spPr>
            <a:xfrm>
              <a:off x="3133969" y="4560313"/>
              <a:ext cx="1774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 es conformada por redes neuronales concurrentes, que se encarga del procesamiento de entrada de texto o voz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419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Procesamiento de lenguaje natural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238274" y="1777406"/>
            <a:ext cx="3065987" cy="1292662"/>
            <a:chOff x="3017858" y="4283314"/>
            <a:chExt cx="1870813" cy="1292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Deep-Learning es un tipo de inteligencia artificial que permite el análisis de estructura de datos altamente ramificados de una manera mas autónoma que el machín-Learning.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Deep Learning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5F6B78A5-B271-453E-91F4-C794F3BFF6C9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0FE5-3F86-4223-8EF7-BF4A79E99F5E}"/>
              </a:ext>
            </a:extLst>
          </p:cNvPr>
          <p:cNvSpPr txBox="1"/>
          <p:nvPr/>
        </p:nvSpPr>
        <p:spPr>
          <a:xfrm>
            <a:off x="5199926" y="3468843"/>
            <a:ext cx="178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2000" b="1" dirty="0">
                <a:solidFill>
                  <a:schemeClr val="accent4"/>
                </a:solidFill>
                <a:cs typeface="Arial" pitchFamily="34" charset="0"/>
              </a:rPr>
              <a:t>Definiciones</a:t>
            </a:r>
          </a:p>
        </p:txBody>
      </p:sp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24351"/>
            <a:ext cx="5446295" cy="14092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s-419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OBJETIVOS e HIPOTECIS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78132" y="2593689"/>
            <a:ext cx="271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Analizar el nivel de eficiencia del chat-Bot en la atención al cliente midiendo la eficiencia del chat-Bot para la resolución de problemas y la cantidad de tareas que puede manejar.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78132" y="4012568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Analizar el grado de aceptación del cliente hacia el chat Bot analizando el nivel de comprensión del lenguaje humano del chat Bot.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878223" y="2595182"/>
            <a:ext cx="273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Analizar mediante un algoritmo basado en el procesamiento del lenguaje natural(NLP) implementado en el chat Bot las entradas de una base de datos de mensajes simulando a un usuario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865725" y="4073121"/>
            <a:ext cx="273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Evaluar el porcentaje de similitud del lenguaje del chat Bot basado en NLP con el lenguaje humano.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46127" y="2820097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23953" y="3209010"/>
            <a:ext cx="995065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39" idx="6"/>
            <a:endCxn id="108" idx="3"/>
          </p:cNvCxnSpPr>
          <p:nvPr/>
        </p:nvCxnSpPr>
        <p:spPr>
          <a:xfrm>
            <a:off x="4523953" y="4379628"/>
            <a:ext cx="995065" cy="98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42" idx="2"/>
            <a:endCxn id="108" idx="5"/>
          </p:cNvCxnSpPr>
          <p:nvPr/>
        </p:nvCxnSpPr>
        <p:spPr>
          <a:xfrm flipH="1">
            <a:off x="6699517" y="4379628"/>
            <a:ext cx="916238" cy="98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45" idx="2"/>
            <a:endCxn id="108" idx="7"/>
          </p:cNvCxnSpPr>
          <p:nvPr/>
        </p:nvCxnSpPr>
        <p:spPr>
          <a:xfrm flipH="1" flipV="1">
            <a:off x="6699517" y="3209011"/>
            <a:ext cx="910216" cy="50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>
            <a:extLst>
              <a:ext uri="{FF2B5EF4-FFF2-40B4-BE49-F238E27FC236}">
                <a16:creationId xmlns:a16="http://schemas.microsoft.com/office/drawing/2014/main" id="{11237D0E-FCA9-4863-89BF-39949E0B4EC3}"/>
              </a:ext>
            </a:extLst>
          </p:cNvPr>
          <p:cNvGrpSpPr/>
          <p:nvPr/>
        </p:nvGrpSpPr>
        <p:grpSpPr>
          <a:xfrm>
            <a:off x="916325" y="5392373"/>
            <a:ext cx="10254513" cy="692914"/>
            <a:chOff x="5321880" y="3063114"/>
            <a:chExt cx="1379637" cy="69291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505D9FC-6123-4B63-BEC9-0DA1C081886E}"/>
                </a:ext>
              </a:extLst>
            </p:cNvPr>
            <p:cNvSpPr txBox="1"/>
            <p:nvPr/>
          </p:nvSpPr>
          <p:spPr>
            <a:xfrm>
              <a:off x="5321880" y="3063114"/>
              <a:ext cx="137963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419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General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B99C59D-38E6-4A33-A9FA-2CFAEDD464BA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Determinar la eficiencia de el chat-Bot en el área de atención al cliente basados en procesamiento de lenguaje natural determinado por el nivel de similitud del lenguaje del chat-Bot con el lenguaje humano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Rectangle 30">
            <a:extLst>
              <a:ext uri="{FF2B5EF4-FFF2-40B4-BE49-F238E27FC236}">
                <a16:creationId xmlns:a16="http://schemas.microsoft.com/office/drawing/2014/main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ADBC3508-69E5-45F6-A48E-9B974B5CEA07}"/>
              </a:ext>
            </a:extLst>
          </p:cNvPr>
          <p:cNvSpPr/>
          <p:nvPr/>
        </p:nvSpPr>
        <p:spPr>
          <a:xfrm>
            <a:off x="3983940" y="304979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id="{B4EB1CC5-CD98-4F7E-9D0C-8BC16F0B6BC0}"/>
              </a:ext>
            </a:extLst>
          </p:cNvPr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008" y="511088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102">
            <a:extLst>
              <a:ext uri="{FF2B5EF4-FFF2-40B4-BE49-F238E27FC236}">
                <a16:creationId xmlns:a16="http://schemas.microsoft.com/office/drawing/2014/main" id="{AFF1581A-3630-4DCE-8087-A97FA240930E}"/>
              </a:ext>
            </a:extLst>
          </p:cNvPr>
          <p:cNvSpPr/>
          <p:nvPr/>
        </p:nvSpPr>
        <p:spPr>
          <a:xfrm>
            <a:off x="3746127" y="3990715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2" name="Oval 102">
            <a:extLst>
              <a:ext uri="{FF2B5EF4-FFF2-40B4-BE49-F238E27FC236}">
                <a16:creationId xmlns:a16="http://schemas.microsoft.com/office/drawing/2014/main" id="{90D62525-6752-421B-BA22-4DE1C9591F36}"/>
              </a:ext>
            </a:extLst>
          </p:cNvPr>
          <p:cNvSpPr/>
          <p:nvPr/>
        </p:nvSpPr>
        <p:spPr>
          <a:xfrm>
            <a:off x="7615755" y="3990715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5" name="Oval 102">
            <a:extLst>
              <a:ext uri="{FF2B5EF4-FFF2-40B4-BE49-F238E27FC236}">
                <a16:creationId xmlns:a16="http://schemas.microsoft.com/office/drawing/2014/main" id="{44245D93-B1CE-4115-B33C-B82F6A94A655}"/>
              </a:ext>
            </a:extLst>
          </p:cNvPr>
          <p:cNvSpPr/>
          <p:nvPr/>
        </p:nvSpPr>
        <p:spPr>
          <a:xfrm>
            <a:off x="7609733" y="282519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8" name="Frame 17">
            <a:extLst>
              <a:ext uri="{FF2B5EF4-FFF2-40B4-BE49-F238E27FC236}">
                <a16:creationId xmlns:a16="http://schemas.microsoft.com/office/drawing/2014/main" id="{594AC798-76A9-42D5-B45C-3BD451D1D49F}"/>
              </a:ext>
            </a:extLst>
          </p:cNvPr>
          <p:cNvSpPr/>
          <p:nvPr/>
        </p:nvSpPr>
        <p:spPr>
          <a:xfrm>
            <a:off x="3996615" y="421619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A7F0BADD-0D02-44F8-BFD0-825ECEFB9841}"/>
              </a:ext>
            </a:extLst>
          </p:cNvPr>
          <p:cNvSpPr/>
          <p:nvPr/>
        </p:nvSpPr>
        <p:spPr>
          <a:xfrm>
            <a:off x="7839429" y="304979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8F984FFF-2586-456E-9AA9-6E1158D198BA}"/>
              </a:ext>
            </a:extLst>
          </p:cNvPr>
          <p:cNvSpPr/>
          <p:nvPr/>
        </p:nvSpPr>
        <p:spPr>
          <a:xfrm>
            <a:off x="7839429" y="421619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s-419" sz="2800" dirty="0">
                <a:solidFill>
                  <a:schemeClr val="bg1"/>
                </a:solidFill>
              </a:rPr>
              <a:t>HIPOTESIS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400898" y="2274028"/>
            <a:ext cx="5198988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3200" dirty="0">
                <a:solidFill>
                  <a:schemeClr val="bg1"/>
                </a:solidFill>
                <a:cs typeface="Arial" pitchFamily="34" charset="0"/>
              </a:rPr>
              <a:t>Un sistema chat-Bot basado en procesamiento de lenguaje natural enfocado al área de puede remplazar en la mayoría de ocasiones a los agentes de servicio de chat humano</a:t>
            </a:r>
            <a:endParaRPr lang="en-GB" altLang="ko-KR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3070600"/>
            <a:ext cx="5446295" cy="7167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s-419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METODOLOGIA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535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691</Words>
  <Application>Microsoft Office PowerPoint</Application>
  <PresentationFormat>Panorámica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ALUMNO - RENZO FABRICIO GARCES ALVA</cp:lastModifiedBy>
  <cp:revision>126</cp:revision>
  <dcterms:created xsi:type="dcterms:W3CDTF">2018-04-24T17:14:44Z</dcterms:created>
  <dcterms:modified xsi:type="dcterms:W3CDTF">2021-12-01T21:54:20Z</dcterms:modified>
</cp:coreProperties>
</file>