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66"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3E5C36-D409-43EF-8605-BBD37819F0B7}" type="datetimeFigureOut">
              <a:rPr lang="es-PE" smtClean="0"/>
              <a:t>2/11/2020</a:t>
            </a:fld>
            <a:endParaRPr lang="es-PE"/>
          </a:p>
        </p:txBody>
      </p:sp>
      <p:sp>
        <p:nvSpPr>
          <p:cNvPr id="5" name="Footer Placeholder 4"/>
          <p:cNvSpPr>
            <a:spLocks noGrp="1"/>
          </p:cNvSpPr>
          <p:nvPr>
            <p:ph type="ftr" sz="quarter" idx="11"/>
          </p:nvPr>
        </p:nvSpPr>
        <p:spPr>
          <a:xfrm>
            <a:off x="2692397" y="5037663"/>
            <a:ext cx="5214635" cy="279400"/>
          </a:xfrm>
        </p:spPr>
        <p:txBody>
          <a:bodyPr/>
          <a:lstStyle/>
          <a:p>
            <a:endParaRPr lang="es-PE"/>
          </a:p>
        </p:txBody>
      </p:sp>
      <p:sp>
        <p:nvSpPr>
          <p:cNvPr id="6" name="Slide Number Placeholder 5"/>
          <p:cNvSpPr>
            <a:spLocks noGrp="1"/>
          </p:cNvSpPr>
          <p:nvPr>
            <p:ph type="sldNum" sz="quarter" idx="12"/>
          </p:nvPr>
        </p:nvSpPr>
        <p:spPr>
          <a:xfrm>
            <a:off x="8956900" y="5037663"/>
            <a:ext cx="551167" cy="279400"/>
          </a:xfrm>
        </p:spPr>
        <p:txBody>
          <a:bodyPr/>
          <a:lstStyle/>
          <a:p>
            <a:fld id="{6A46B920-39DC-478F-A103-7DAF7B08CEDA}" type="slidenum">
              <a:rPr lang="es-PE" smtClean="0"/>
              <a:t>‹Nº›</a:t>
            </a:fld>
            <a:endParaRPr lang="es-P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3E5C36-D409-43EF-8605-BBD37819F0B7}" type="datetimeFigureOut">
              <a:rPr lang="es-PE" smtClean="0"/>
              <a:t>2/11/2020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A46B920-39DC-478F-A103-7DAF7B08CEDA}" type="slidenum">
              <a:rPr lang="es-PE" smtClean="0"/>
              <a:t>‹Nº›</a:t>
            </a:fld>
            <a:endParaRPr lang="es-PE"/>
          </a:p>
        </p:txBody>
      </p:sp>
    </p:spTree>
    <p:extLst>
      <p:ext uri="{BB962C8B-B14F-4D97-AF65-F5344CB8AC3E}">
        <p14:creationId xmlns:p14="http://schemas.microsoft.com/office/powerpoint/2010/main" val="252620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3E5C36-D409-43EF-8605-BBD37819F0B7}" type="datetimeFigureOut">
              <a:rPr lang="es-PE" smtClean="0"/>
              <a:t>2/11/2020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A46B920-39DC-478F-A103-7DAF7B08CEDA}" type="slidenum">
              <a:rPr lang="es-PE" smtClean="0"/>
              <a:t>‹Nº›</a:t>
            </a:fld>
            <a:endParaRPr lang="es-P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6008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3E5C36-D409-43EF-8605-BBD37819F0B7}" type="datetimeFigureOut">
              <a:rPr lang="es-PE" smtClean="0"/>
              <a:t>2/11/2020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A46B920-39DC-478F-A103-7DAF7B08CEDA}" type="slidenum">
              <a:rPr lang="es-PE" smtClean="0"/>
              <a:t>‹Nº›</a:t>
            </a:fld>
            <a:endParaRPr lang="es-P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2014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3E5C36-D409-43EF-8605-BBD37819F0B7}" type="datetimeFigureOut">
              <a:rPr lang="es-PE" smtClean="0"/>
              <a:t>2/11/2020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A46B920-39DC-478F-A103-7DAF7B08CEDA}" type="slidenum">
              <a:rPr lang="es-PE" smtClean="0"/>
              <a:t>‹Nº›</a:t>
            </a:fld>
            <a:endParaRPr lang="es-PE"/>
          </a:p>
        </p:txBody>
      </p:sp>
    </p:spTree>
    <p:extLst>
      <p:ext uri="{BB962C8B-B14F-4D97-AF65-F5344CB8AC3E}">
        <p14:creationId xmlns:p14="http://schemas.microsoft.com/office/powerpoint/2010/main" val="136492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3E5C36-D409-43EF-8605-BBD37819F0B7}" type="datetimeFigureOut">
              <a:rPr lang="es-PE" smtClean="0"/>
              <a:t>2/11/2020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A46B920-39DC-478F-A103-7DAF7B08CEDA}" type="slidenum">
              <a:rPr lang="es-PE" smtClean="0"/>
              <a:t>‹Nº›</a:t>
            </a:fld>
            <a:endParaRPr lang="es-P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930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3E5C36-D409-43EF-8605-BBD37819F0B7}" type="datetimeFigureOut">
              <a:rPr lang="es-PE" smtClean="0"/>
              <a:t>2/11/2020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A46B920-39DC-478F-A103-7DAF7B08CEDA}" type="slidenum">
              <a:rPr lang="es-PE" smtClean="0"/>
              <a:t>‹Nº›</a:t>
            </a:fld>
            <a:endParaRPr lang="es-P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0408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3E5C36-D409-43EF-8605-BBD37819F0B7}" type="datetimeFigureOut">
              <a:rPr lang="es-PE" smtClean="0"/>
              <a:t>2/11/2020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A46B920-39DC-478F-A103-7DAF7B08CEDA}"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481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3E5C36-D409-43EF-8605-BBD37819F0B7}" type="datetimeFigureOut">
              <a:rPr lang="es-PE" smtClean="0"/>
              <a:t>2/11/2020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A46B920-39DC-478F-A103-7DAF7B08CEDA}" type="slidenum">
              <a:rPr lang="es-PE" smtClean="0"/>
              <a:t>‹Nº›</a:t>
            </a:fld>
            <a:endParaRPr lang="es-P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20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3E5C36-D409-43EF-8605-BBD37819F0B7}" type="datetimeFigureOut">
              <a:rPr lang="es-PE" smtClean="0"/>
              <a:t>2/11/2020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A46B920-39DC-478F-A103-7DAF7B08CEDA}" type="slidenum">
              <a:rPr lang="es-PE" smtClean="0"/>
              <a:t>‹Nº›</a:t>
            </a:fld>
            <a:endParaRPr lang="es-PE"/>
          </a:p>
        </p:txBody>
      </p:sp>
    </p:spTree>
    <p:extLst>
      <p:ext uri="{BB962C8B-B14F-4D97-AF65-F5344CB8AC3E}">
        <p14:creationId xmlns:p14="http://schemas.microsoft.com/office/powerpoint/2010/main" val="1208265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3E5C36-D409-43EF-8605-BBD37819F0B7}" type="datetimeFigureOut">
              <a:rPr lang="es-PE" smtClean="0"/>
              <a:t>2/11/2020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A46B920-39DC-478F-A103-7DAF7B08CEDA}" type="slidenum">
              <a:rPr lang="es-PE" smtClean="0"/>
              <a:t>‹Nº›</a:t>
            </a:fld>
            <a:endParaRPr lang="es-P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98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3E5C36-D409-43EF-8605-BBD37819F0B7}" type="datetimeFigureOut">
              <a:rPr lang="es-PE" smtClean="0"/>
              <a:t>2/11/2020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A46B920-39DC-478F-A103-7DAF7B08CEDA}" type="slidenum">
              <a:rPr lang="es-PE" smtClean="0"/>
              <a:t>‹Nº›</a:t>
            </a:fld>
            <a:endParaRPr lang="es-PE"/>
          </a:p>
        </p:txBody>
      </p:sp>
    </p:spTree>
    <p:extLst>
      <p:ext uri="{BB962C8B-B14F-4D97-AF65-F5344CB8AC3E}">
        <p14:creationId xmlns:p14="http://schemas.microsoft.com/office/powerpoint/2010/main" val="323192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3E5C36-D409-43EF-8605-BBD37819F0B7}" type="datetimeFigureOut">
              <a:rPr lang="es-PE" smtClean="0"/>
              <a:t>2/11/2020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A46B920-39DC-478F-A103-7DAF7B08CEDA}" type="slidenum">
              <a:rPr lang="es-PE" smtClean="0"/>
              <a:t>‹Nº›</a:t>
            </a:fld>
            <a:endParaRPr lang="es-P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123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3E5C36-D409-43EF-8605-BBD37819F0B7}" type="datetimeFigureOut">
              <a:rPr lang="es-PE" smtClean="0"/>
              <a:t>2/11/2020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A46B920-39DC-478F-A103-7DAF7B08CEDA}"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418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E5C36-D409-43EF-8605-BBD37819F0B7}" type="datetimeFigureOut">
              <a:rPr lang="es-PE" smtClean="0"/>
              <a:t>2/11/2020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6A46B920-39DC-478F-A103-7DAF7B08CEDA}" type="slidenum">
              <a:rPr lang="es-PE" smtClean="0"/>
              <a:t>‹Nº›</a:t>
            </a:fld>
            <a:endParaRPr lang="es-PE"/>
          </a:p>
        </p:txBody>
      </p:sp>
    </p:spTree>
    <p:extLst>
      <p:ext uri="{BB962C8B-B14F-4D97-AF65-F5344CB8AC3E}">
        <p14:creationId xmlns:p14="http://schemas.microsoft.com/office/powerpoint/2010/main" val="33148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3E5C36-D409-43EF-8605-BBD37819F0B7}" type="datetimeFigureOut">
              <a:rPr lang="es-PE" smtClean="0"/>
              <a:t>2/11/2020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A46B920-39DC-478F-A103-7DAF7B08CEDA}" type="slidenum">
              <a:rPr lang="es-PE" smtClean="0"/>
              <a:t>‹Nº›</a:t>
            </a:fld>
            <a:endParaRPr lang="es-P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25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3E5C36-D409-43EF-8605-BBD37819F0B7}" type="datetimeFigureOut">
              <a:rPr lang="es-PE" smtClean="0"/>
              <a:t>2/11/2020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A46B920-39DC-478F-A103-7DAF7B08CEDA}" type="slidenum">
              <a:rPr lang="es-PE" smtClean="0"/>
              <a:t>‹Nº›</a:t>
            </a:fld>
            <a:endParaRPr lang="es-PE"/>
          </a:p>
        </p:txBody>
      </p:sp>
    </p:spTree>
    <p:extLst>
      <p:ext uri="{BB962C8B-B14F-4D97-AF65-F5344CB8AC3E}">
        <p14:creationId xmlns:p14="http://schemas.microsoft.com/office/powerpoint/2010/main" val="397511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3E5C36-D409-43EF-8605-BBD37819F0B7}" type="datetimeFigureOut">
              <a:rPr lang="es-PE" smtClean="0"/>
              <a:t>2/11/2020</a:t>
            </a:fld>
            <a:endParaRPr lang="es-P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46B920-39DC-478F-A103-7DAF7B08CEDA}" type="slidenum">
              <a:rPr lang="es-PE" smtClean="0"/>
              <a:t>‹Nº›</a:t>
            </a:fld>
            <a:endParaRPr lang="es-PE"/>
          </a:p>
        </p:txBody>
      </p:sp>
    </p:spTree>
    <p:extLst>
      <p:ext uri="{BB962C8B-B14F-4D97-AF65-F5344CB8AC3E}">
        <p14:creationId xmlns:p14="http://schemas.microsoft.com/office/powerpoint/2010/main" val="561631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DB706-992C-4749-81BD-D7CFE5666C9F}"/>
              </a:ext>
            </a:extLst>
          </p:cNvPr>
          <p:cNvSpPr>
            <a:spLocks noGrp="1"/>
          </p:cNvSpPr>
          <p:nvPr>
            <p:ph type="ctrTitle"/>
          </p:nvPr>
        </p:nvSpPr>
        <p:spPr>
          <a:xfrm>
            <a:off x="2472267" y="1642533"/>
            <a:ext cx="7213599" cy="1744131"/>
          </a:xfrm>
        </p:spPr>
        <p:txBody>
          <a:bodyPr/>
          <a:lstStyle/>
          <a:p>
            <a:r>
              <a:rPr lang="es-419" sz="3600" dirty="0"/>
              <a:t>SISTEMA DE RESERVA DE MESAS Y CALCULO DE INGRESOS DE UN RESTAURANTE</a:t>
            </a:r>
            <a:endParaRPr lang="es-PE" sz="3600" dirty="0"/>
          </a:p>
        </p:txBody>
      </p:sp>
      <p:sp>
        <p:nvSpPr>
          <p:cNvPr id="3" name="Subtítulo 2">
            <a:extLst>
              <a:ext uri="{FF2B5EF4-FFF2-40B4-BE49-F238E27FC236}">
                <a16:creationId xmlns:a16="http://schemas.microsoft.com/office/drawing/2014/main" id="{43EEA8C8-ADBB-4622-9014-DB0098B7E3F8}"/>
              </a:ext>
            </a:extLst>
          </p:cNvPr>
          <p:cNvSpPr>
            <a:spLocks noGrp="1"/>
          </p:cNvSpPr>
          <p:nvPr>
            <p:ph type="subTitle" idx="1"/>
          </p:nvPr>
        </p:nvSpPr>
        <p:spPr>
          <a:xfrm>
            <a:off x="2692398" y="3657597"/>
            <a:ext cx="6815669" cy="1557870"/>
          </a:xfrm>
        </p:spPr>
        <p:txBody>
          <a:bodyPr>
            <a:normAutofit fontScale="25000" lnSpcReduction="20000"/>
          </a:bodyPr>
          <a:lstStyle/>
          <a:p>
            <a:r>
              <a:rPr lang="es-419" sz="7200" dirty="0"/>
              <a:t>Integrante:</a:t>
            </a:r>
          </a:p>
          <a:p>
            <a:pPr algn="ctr">
              <a:lnSpc>
                <a:spcPct val="68000"/>
              </a:lnSpc>
              <a:spcBef>
                <a:spcPts val="1200"/>
              </a:spcBef>
              <a:spcAft>
                <a:spcPts val="1200"/>
              </a:spcAft>
            </a:pPr>
            <a:r>
              <a:rPr lang="es-419" sz="7200" dirty="0">
                <a:effectLst/>
                <a:latin typeface="Arial" panose="020B0604020202020204" pitchFamily="34" charset="0"/>
                <a:ea typeface="Arial" panose="020B0604020202020204" pitchFamily="34" charset="0"/>
              </a:rPr>
              <a:t>Garces Alva Renzo</a:t>
            </a:r>
            <a:endParaRPr lang="es-PE" sz="7200" dirty="0">
              <a:effectLst/>
              <a:latin typeface="Arial" panose="020B0604020202020204" pitchFamily="34" charset="0"/>
              <a:ea typeface="Arial" panose="020B0604020202020204" pitchFamily="34" charset="0"/>
            </a:endParaRPr>
          </a:p>
          <a:p>
            <a:pPr algn="ctr">
              <a:lnSpc>
                <a:spcPct val="68000"/>
              </a:lnSpc>
              <a:spcBef>
                <a:spcPts val="1200"/>
              </a:spcBef>
              <a:spcAft>
                <a:spcPts val="1200"/>
              </a:spcAft>
            </a:pPr>
            <a:r>
              <a:rPr lang="es-419" sz="7200" dirty="0">
                <a:effectLst/>
                <a:latin typeface="Arial" panose="020B0604020202020204" pitchFamily="34" charset="0"/>
                <a:ea typeface="Arial" panose="020B0604020202020204" pitchFamily="34" charset="0"/>
              </a:rPr>
              <a:t>Ponce Fernández Melissa</a:t>
            </a:r>
            <a:endParaRPr lang="es-PE" sz="7200" dirty="0">
              <a:effectLst/>
              <a:latin typeface="Arial" panose="020B0604020202020204" pitchFamily="34" charset="0"/>
              <a:ea typeface="Arial" panose="020B0604020202020204" pitchFamily="34" charset="0"/>
            </a:endParaRPr>
          </a:p>
          <a:p>
            <a:pPr algn="ctr">
              <a:lnSpc>
                <a:spcPct val="68000"/>
              </a:lnSpc>
              <a:spcBef>
                <a:spcPts val="1200"/>
              </a:spcBef>
              <a:spcAft>
                <a:spcPts val="1200"/>
              </a:spcAft>
            </a:pPr>
            <a:r>
              <a:rPr lang="es-419" sz="7200" dirty="0">
                <a:effectLst/>
                <a:latin typeface="Arial" panose="020B0604020202020204" pitchFamily="34" charset="0"/>
                <a:ea typeface="Arial" panose="020B0604020202020204" pitchFamily="34" charset="0"/>
              </a:rPr>
              <a:t>Paredes Rivas Yonatan</a:t>
            </a:r>
            <a:endParaRPr lang="es-PE" sz="7200" dirty="0">
              <a:effectLst/>
              <a:latin typeface="Arial" panose="020B0604020202020204" pitchFamily="34" charset="0"/>
              <a:ea typeface="Arial" panose="020B0604020202020204" pitchFamily="34" charset="0"/>
            </a:endParaRPr>
          </a:p>
          <a:p>
            <a:endParaRPr lang="es-PE" dirty="0"/>
          </a:p>
        </p:txBody>
      </p:sp>
    </p:spTree>
    <p:extLst>
      <p:ext uri="{BB962C8B-B14F-4D97-AF65-F5344CB8AC3E}">
        <p14:creationId xmlns:p14="http://schemas.microsoft.com/office/powerpoint/2010/main" val="324500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0A8DC-35AB-46E4-8DFE-65D7AB7DE161}"/>
              </a:ext>
            </a:extLst>
          </p:cNvPr>
          <p:cNvSpPr>
            <a:spLocks noGrp="1"/>
          </p:cNvSpPr>
          <p:nvPr>
            <p:ph type="title"/>
          </p:nvPr>
        </p:nvSpPr>
        <p:spPr/>
        <p:txBody>
          <a:bodyPr/>
          <a:lstStyle/>
          <a:p>
            <a:r>
              <a:rPr lang="es-419" dirty="0"/>
              <a:t>DESCRIPCIÓN DEL PROBLEMA</a:t>
            </a:r>
            <a:endParaRPr lang="es-PE" dirty="0"/>
          </a:p>
        </p:txBody>
      </p:sp>
      <p:sp>
        <p:nvSpPr>
          <p:cNvPr id="3" name="Marcador de contenido 2">
            <a:extLst>
              <a:ext uri="{FF2B5EF4-FFF2-40B4-BE49-F238E27FC236}">
                <a16:creationId xmlns:a16="http://schemas.microsoft.com/office/drawing/2014/main" id="{96635CF7-89D1-4DC7-BEA8-3AF0B0163F8E}"/>
              </a:ext>
            </a:extLst>
          </p:cNvPr>
          <p:cNvSpPr>
            <a:spLocks noGrp="1"/>
          </p:cNvSpPr>
          <p:nvPr>
            <p:ph idx="1"/>
          </p:nvPr>
        </p:nvSpPr>
        <p:spPr/>
        <p:txBody>
          <a:bodyPr>
            <a:noAutofit/>
          </a:bodyPr>
          <a:lstStyle/>
          <a:p>
            <a:pPr algn="just"/>
            <a:r>
              <a:rPr lang="es-419" dirty="0">
                <a:effectLst/>
                <a:latin typeface="Arial" panose="020B0604020202020204" pitchFamily="34" charset="0"/>
                <a:ea typeface="Arial" panose="020B0604020202020204" pitchFamily="34" charset="0"/>
              </a:rPr>
              <a:t>En la actualidad en los restaurantes suele suceder que para hacer alguna reservación es todo un trámite, ya que deben apersonarse y realizar algunas cosas para la confirmación. Ante ello, se va crear un sistema en el cual podremos reservar y tener registrado tan solo llamando y dar los datos necesarios que serán guardados en una base de datos para una mayor organización y tener todo detallado. Además, este sistema calcula los ingresos diarios, genera comprobantes de pago del restaurante mediante reportes de los pedidos, cálculo y visualización del consumo total</a:t>
            </a:r>
            <a:endParaRPr lang="es-PE" dirty="0"/>
          </a:p>
        </p:txBody>
      </p:sp>
    </p:spTree>
    <p:extLst>
      <p:ext uri="{BB962C8B-B14F-4D97-AF65-F5344CB8AC3E}">
        <p14:creationId xmlns:p14="http://schemas.microsoft.com/office/powerpoint/2010/main" val="347596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8C9C5-0E7E-4969-86E6-F069A835E733}"/>
              </a:ext>
            </a:extLst>
          </p:cNvPr>
          <p:cNvSpPr>
            <a:spLocks noGrp="1"/>
          </p:cNvSpPr>
          <p:nvPr>
            <p:ph type="title"/>
          </p:nvPr>
        </p:nvSpPr>
        <p:spPr/>
        <p:txBody>
          <a:bodyPr/>
          <a:lstStyle/>
          <a:p>
            <a:r>
              <a:rPr lang="es-419" dirty="0"/>
              <a:t>DEFINICIÓN DE OBJETIVOS</a:t>
            </a:r>
            <a:endParaRPr lang="es-PE" dirty="0"/>
          </a:p>
        </p:txBody>
      </p:sp>
      <p:sp>
        <p:nvSpPr>
          <p:cNvPr id="3" name="Marcador de contenido 2">
            <a:extLst>
              <a:ext uri="{FF2B5EF4-FFF2-40B4-BE49-F238E27FC236}">
                <a16:creationId xmlns:a16="http://schemas.microsoft.com/office/drawing/2014/main" id="{3347934D-BB88-4F7D-8EB8-4694E8F7F961}"/>
              </a:ext>
            </a:extLst>
          </p:cNvPr>
          <p:cNvSpPr>
            <a:spLocks noGrp="1"/>
          </p:cNvSpPr>
          <p:nvPr>
            <p:ph idx="1"/>
          </p:nvPr>
        </p:nvSpPr>
        <p:spPr>
          <a:xfrm>
            <a:off x="990601" y="2556931"/>
            <a:ext cx="6963228" cy="3510039"/>
          </a:xfrm>
        </p:spPr>
        <p:txBody>
          <a:bodyPr/>
          <a:lstStyle/>
          <a:p>
            <a:r>
              <a:rPr lang="es-419" dirty="0"/>
              <a:t>Objetivos Generales</a:t>
            </a:r>
          </a:p>
          <a:p>
            <a:pPr lvl="1"/>
            <a:r>
              <a:rPr lang="es-419" sz="1800" u="none" strike="noStrike" dirty="0">
                <a:solidFill>
                  <a:srgbClr val="2D3B45"/>
                </a:solidFill>
                <a:effectLst/>
                <a:highlight>
                  <a:srgbClr val="FFFFFF"/>
                </a:highlight>
                <a:latin typeface="Arial" panose="020B0604020202020204" pitchFamily="34" charset="0"/>
                <a:ea typeface="Arial" panose="020B0604020202020204" pitchFamily="34" charset="0"/>
              </a:rPr>
              <a:t>Desarrollar un sistema para el registro y reserva de mesas.</a:t>
            </a:r>
            <a:endParaRPr lang="es-PE" sz="1800" u="none" strike="noStrike" dirty="0">
              <a:effectLst/>
              <a:latin typeface="Arial" panose="020B0604020202020204" pitchFamily="34" charset="0"/>
              <a:ea typeface="Arial" panose="020B0604020202020204" pitchFamily="34" charset="0"/>
            </a:endParaRPr>
          </a:p>
          <a:p>
            <a:r>
              <a:rPr lang="es-PE" dirty="0"/>
              <a:t>Objetivos Específicos</a:t>
            </a:r>
          </a:p>
          <a:p>
            <a:pPr lvl="1"/>
            <a:r>
              <a:rPr lang="es-PE" dirty="0"/>
              <a:t>Calcular ingresos diarios.</a:t>
            </a:r>
          </a:p>
          <a:p>
            <a:pPr lvl="1"/>
            <a:r>
              <a:rPr lang="es-PE" dirty="0"/>
              <a:t>Crear una base de datos.</a:t>
            </a:r>
          </a:p>
          <a:p>
            <a:pPr lvl="1"/>
            <a:r>
              <a:rPr lang="es-PE" dirty="0"/>
              <a:t>Generar un comprobante de pago por consumo</a:t>
            </a:r>
          </a:p>
        </p:txBody>
      </p:sp>
      <p:pic>
        <p:nvPicPr>
          <p:cNvPr id="4" name="Imagen 3">
            <a:extLst>
              <a:ext uri="{FF2B5EF4-FFF2-40B4-BE49-F238E27FC236}">
                <a16:creationId xmlns:a16="http://schemas.microsoft.com/office/drawing/2014/main" id="{D1C3FAF5-E791-4A67-A51C-C6801B454D24}"/>
              </a:ext>
            </a:extLst>
          </p:cNvPr>
          <p:cNvPicPr>
            <a:picLocks noChangeAspect="1"/>
          </p:cNvPicPr>
          <p:nvPr/>
        </p:nvPicPr>
        <p:blipFill>
          <a:blip r:embed="rId2"/>
          <a:stretch>
            <a:fillRect/>
          </a:stretch>
        </p:blipFill>
        <p:spPr>
          <a:xfrm>
            <a:off x="7219676" y="3688997"/>
            <a:ext cx="3981723" cy="2377973"/>
          </a:xfrm>
          <a:prstGeom prst="rect">
            <a:avLst/>
          </a:prstGeom>
        </p:spPr>
      </p:pic>
    </p:spTree>
    <p:extLst>
      <p:ext uri="{BB962C8B-B14F-4D97-AF65-F5344CB8AC3E}">
        <p14:creationId xmlns:p14="http://schemas.microsoft.com/office/powerpoint/2010/main" val="227246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91281-08E3-433D-9243-B2A4F7DEE03B}"/>
              </a:ext>
            </a:extLst>
          </p:cNvPr>
          <p:cNvSpPr>
            <a:spLocks noGrp="1"/>
          </p:cNvSpPr>
          <p:nvPr>
            <p:ph type="title"/>
          </p:nvPr>
        </p:nvSpPr>
        <p:spPr/>
        <p:txBody>
          <a:bodyPr/>
          <a:lstStyle/>
          <a:p>
            <a:r>
              <a:rPr lang="es-419" dirty="0"/>
              <a:t>ALCANCES Y LIMITACIONES</a:t>
            </a:r>
            <a:endParaRPr lang="es-PE" dirty="0"/>
          </a:p>
        </p:txBody>
      </p:sp>
      <p:sp>
        <p:nvSpPr>
          <p:cNvPr id="3" name="Marcador de contenido 2">
            <a:extLst>
              <a:ext uri="{FF2B5EF4-FFF2-40B4-BE49-F238E27FC236}">
                <a16:creationId xmlns:a16="http://schemas.microsoft.com/office/drawing/2014/main" id="{63AA5EAB-6200-41FF-98EF-DE2D7B614172}"/>
              </a:ext>
            </a:extLst>
          </p:cNvPr>
          <p:cNvSpPr>
            <a:spLocks noGrp="1"/>
          </p:cNvSpPr>
          <p:nvPr>
            <p:ph idx="1"/>
          </p:nvPr>
        </p:nvSpPr>
        <p:spPr>
          <a:xfrm>
            <a:off x="1295401" y="2556932"/>
            <a:ext cx="6876142" cy="3539068"/>
          </a:xfrm>
        </p:spPr>
        <p:txBody>
          <a:bodyPr/>
          <a:lstStyle/>
          <a:p>
            <a:r>
              <a:rPr lang="es-419" dirty="0"/>
              <a:t>Alcances</a:t>
            </a:r>
          </a:p>
          <a:p>
            <a:pPr lvl="1"/>
            <a:r>
              <a:rPr lang="es-419" dirty="0"/>
              <a:t>Diseñada para el entorno de escritorio.</a:t>
            </a:r>
          </a:p>
          <a:p>
            <a:pPr lvl="1"/>
            <a:r>
              <a:rPr lang="es-419" dirty="0"/>
              <a:t>Se podrá descargar el sistema desde la web.</a:t>
            </a:r>
          </a:p>
          <a:p>
            <a:pPr lvl="1"/>
            <a:r>
              <a:rPr lang="es-419" dirty="0"/>
              <a:t>Servirá para tener el control y organización de las reservaciones.</a:t>
            </a:r>
          </a:p>
          <a:p>
            <a:pPr lvl="1"/>
            <a:r>
              <a:rPr lang="es-419" dirty="0"/>
              <a:t>Se utilizara una base de datos.</a:t>
            </a:r>
          </a:p>
          <a:p>
            <a:r>
              <a:rPr lang="es-419" dirty="0"/>
              <a:t>Limitaciones</a:t>
            </a:r>
          </a:p>
          <a:p>
            <a:pPr lvl="1"/>
            <a:r>
              <a:rPr lang="es-419" dirty="0"/>
              <a:t>No esta disponible para plataformas Android.</a:t>
            </a:r>
          </a:p>
        </p:txBody>
      </p:sp>
      <p:pic>
        <p:nvPicPr>
          <p:cNvPr id="4" name="Imagen 3">
            <a:extLst>
              <a:ext uri="{FF2B5EF4-FFF2-40B4-BE49-F238E27FC236}">
                <a16:creationId xmlns:a16="http://schemas.microsoft.com/office/drawing/2014/main" id="{EB2E98AD-7864-4B05-A33A-BE31D5B1902E}"/>
              </a:ext>
            </a:extLst>
          </p:cNvPr>
          <p:cNvPicPr>
            <a:picLocks noChangeAspect="1"/>
          </p:cNvPicPr>
          <p:nvPr/>
        </p:nvPicPr>
        <p:blipFill>
          <a:blip r:embed="rId2"/>
          <a:stretch>
            <a:fillRect/>
          </a:stretch>
        </p:blipFill>
        <p:spPr>
          <a:xfrm>
            <a:off x="7165068" y="2867252"/>
            <a:ext cx="4007301" cy="3008616"/>
          </a:xfrm>
          <a:prstGeom prst="rect">
            <a:avLst/>
          </a:prstGeom>
        </p:spPr>
      </p:pic>
    </p:spTree>
    <p:extLst>
      <p:ext uri="{BB962C8B-B14F-4D97-AF65-F5344CB8AC3E}">
        <p14:creationId xmlns:p14="http://schemas.microsoft.com/office/powerpoint/2010/main" val="138327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B95C1-E065-46FC-9313-99AACC9E2E8A}"/>
              </a:ext>
            </a:extLst>
          </p:cNvPr>
          <p:cNvSpPr>
            <a:spLocks noGrp="1"/>
          </p:cNvSpPr>
          <p:nvPr>
            <p:ph type="title"/>
          </p:nvPr>
        </p:nvSpPr>
        <p:spPr/>
        <p:txBody>
          <a:bodyPr/>
          <a:lstStyle/>
          <a:p>
            <a:r>
              <a:rPr lang="es-419" dirty="0"/>
              <a:t>JUSTIFICACION</a:t>
            </a:r>
            <a:endParaRPr lang="es-PE" dirty="0"/>
          </a:p>
        </p:txBody>
      </p:sp>
      <p:sp>
        <p:nvSpPr>
          <p:cNvPr id="3" name="Marcador de contenido 2">
            <a:extLst>
              <a:ext uri="{FF2B5EF4-FFF2-40B4-BE49-F238E27FC236}">
                <a16:creationId xmlns:a16="http://schemas.microsoft.com/office/drawing/2014/main" id="{69C05AFC-F7D4-40F9-926A-82F044F938D2}"/>
              </a:ext>
            </a:extLst>
          </p:cNvPr>
          <p:cNvSpPr>
            <a:spLocks noGrp="1"/>
          </p:cNvSpPr>
          <p:nvPr>
            <p:ph idx="1"/>
          </p:nvPr>
        </p:nvSpPr>
        <p:spPr>
          <a:xfrm>
            <a:off x="1295401" y="2556932"/>
            <a:ext cx="5584370" cy="3318936"/>
          </a:xfrm>
        </p:spPr>
        <p:txBody>
          <a:bodyPr>
            <a:normAutofit lnSpcReduction="10000"/>
          </a:bodyPr>
          <a:lstStyle/>
          <a:p>
            <a:pPr algn="just"/>
            <a:r>
              <a:rPr lang="es-ES" dirty="0"/>
              <a:t>Debido a que en los restaurantes para reservar es toda una pérdida de tiempo, este sistema nos permitirá tener de forma más ordenada los datos, lo cual facilita el servicio brindado al usuario reduciendo los tiempos de reserva de mesa y atención considerablemente, para que así tenga una buena experiencia al visitar dicho restaurante.</a:t>
            </a:r>
            <a:endParaRPr lang="es-PE" dirty="0"/>
          </a:p>
        </p:txBody>
      </p:sp>
      <p:pic>
        <p:nvPicPr>
          <p:cNvPr id="4" name="Imagen 3">
            <a:extLst>
              <a:ext uri="{FF2B5EF4-FFF2-40B4-BE49-F238E27FC236}">
                <a16:creationId xmlns:a16="http://schemas.microsoft.com/office/drawing/2014/main" id="{F534896F-02AA-4744-B76E-15A4C409F5F4}"/>
              </a:ext>
            </a:extLst>
          </p:cNvPr>
          <p:cNvPicPr>
            <a:picLocks noChangeAspect="1"/>
          </p:cNvPicPr>
          <p:nvPr/>
        </p:nvPicPr>
        <p:blipFill>
          <a:blip r:embed="rId2"/>
          <a:stretch>
            <a:fillRect/>
          </a:stretch>
        </p:blipFill>
        <p:spPr>
          <a:xfrm>
            <a:off x="7142237" y="2685144"/>
            <a:ext cx="3754361" cy="2815771"/>
          </a:xfrm>
          <a:prstGeom prst="rect">
            <a:avLst/>
          </a:prstGeom>
        </p:spPr>
      </p:pic>
    </p:spTree>
    <p:extLst>
      <p:ext uri="{BB962C8B-B14F-4D97-AF65-F5344CB8AC3E}">
        <p14:creationId xmlns:p14="http://schemas.microsoft.com/office/powerpoint/2010/main" val="242404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5B6703-9E56-4250-9021-1A2CCAC4992A}"/>
              </a:ext>
            </a:extLst>
          </p:cNvPr>
          <p:cNvSpPr>
            <a:spLocks noGrp="1"/>
          </p:cNvSpPr>
          <p:nvPr>
            <p:ph type="title"/>
          </p:nvPr>
        </p:nvSpPr>
        <p:spPr/>
        <p:txBody>
          <a:bodyPr/>
          <a:lstStyle/>
          <a:p>
            <a:r>
              <a:rPr lang="es-419" dirty="0"/>
              <a:t>ESTADO DEL ARTE</a:t>
            </a:r>
            <a:endParaRPr lang="es-PE" dirty="0"/>
          </a:p>
        </p:txBody>
      </p:sp>
      <p:sp>
        <p:nvSpPr>
          <p:cNvPr id="3" name="Marcador de contenido 2">
            <a:extLst>
              <a:ext uri="{FF2B5EF4-FFF2-40B4-BE49-F238E27FC236}">
                <a16:creationId xmlns:a16="http://schemas.microsoft.com/office/drawing/2014/main" id="{10AC1536-7451-4A91-B1AF-2FD3278992C1}"/>
              </a:ext>
            </a:extLst>
          </p:cNvPr>
          <p:cNvSpPr>
            <a:spLocks noGrp="1"/>
          </p:cNvSpPr>
          <p:nvPr>
            <p:ph idx="1"/>
          </p:nvPr>
        </p:nvSpPr>
        <p:spPr/>
        <p:txBody>
          <a:bodyPr/>
          <a:lstStyle/>
          <a:p>
            <a:r>
              <a:rPr lang="es-419" dirty="0" err="1"/>
              <a:t>Allset</a:t>
            </a:r>
            <a:endParaRPr lang="es-419" dirty="0"/>
          </a:p>
          <a:p>
            <a:pPr lvl="1">
              <a:lnSpc>
                <a:spcPct val="150000"/>
              </a:lnSpc>
            </a:pPr>
            <a:r>
              <a:rPr lang="es-ES" dirty="0" err="1"/>
              <a:t>Allset</a:t>
            </a:r>
            <a:r>
              <a:rPr lang="es-ES" dirty="0"/>
              <a:t> busca optimizar la experiencia completa, desde la reserva hasta elegir tu plato e incluso pagar. Tras descargarla e instalarla, puedes hacer tu reserva en el restaurante que elijas. </a:t>
            </a:r>
            <a:r>
              <a:rPr lang="es-ES" dirty="0" err="1"/>
              <a:t>Allset</a:t>
            </a:r>
            <a:r>
              <a:rPr lang="es-ES" dirty="0"/>
              <a:t> fue creada por </a:t>
            </a:r>
            <a:r>
              <a:rPr lang="es-ES" dirty="0" err="1"/>
              <a:t>Stas</a:t>
            </a:r>
            <a:r>
              <a:rPr lang="es-ES" dirty="0"/>
              <a:t> </a:t>
            </a:r>
            <a:r>
              <a:rPr lang="es-ES" dirty="0" err="1"/>
              <a:t>Matviyenko</a:t>
            </a:r>
            <a:r>
              <a:rPr lang="es-ES" dirty="0"/>
              <a:t> y Anna </a:t>
            </a:r>
            <a:r>
              <a:rPr lang="es-ES" dirty="0" err="1"/>
              <a:t>Polishchuk</a:t>
            </a:r>
            <a:r>
              <a:rPr lang="es-ES" dirty="0"/>
              <a:t> en 2015 y tiene su sede en Los Ángeles, California.</a:t>
            </a:r>
            <a:endParaRPr lang="es-PE" dirty="0"/>
          </a:p>
        </p:txBody>
      </p:sp>
    </p:spTree>
    <p:extLst>
      <p:ext uri="{BB962C8B-B14F-4D97-AF65-F5344CB8AC3E}">
        <p14:creationId xmlns:p14="http://schemas.microsoft.com/office/powerpoint/2010/main" val="70927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1B7A7964-15BE-4E47-B768-D3CFC2B0CDD3}"/>
              </a:ext>
            </a:extLst>
          </p:cNvPr>
          <p:cNvPicPr>
            <a:picLocks noGrp="1"/>
          </p:cNvPicPr>
          <p:nvPr>
            <p:ph idx="1"/>
          </p:nvPr>
        </p:nvPicPr>
        <p:blipFill>
          <a:blip r:embed="rId2"/>
          <a:srcRect/>
          <a:stretch>
            <a:fillRect/>
          </a:stretch>
        </p:blipFill>
        <p:spPr>
          <a:xfrm>
            <a:off x="1980110" y="992074"/>
            <a:ext cx="8231780" cy="4873851"/>
          </a:xfrm>
          <a:prstGeom prst="rect">
            <a:avLst/>
          </a:prstGeom>
          <a:ln/>
        </p:spPr>
      </p:pic>
    </p:spTree>
    <p:extLst>
      <p:ext uri="{BB962C8B-B14F-4D97-AF65-F5344CB8AC3E}">
        <p14:creationId xmlns:p14="http://schemas.microsoft.com/office/powerpoint/2010/main" val="114858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9C17F-7048-47EF-B430-B75D85CAE26B}"/>
              </a:ext>
            </a:extLst>
          </p:cNvPr>
          <p:cNvSpPr>
            <a:spLocks noGrp="1"/>
          </p:cNvSpPr>
          <p:nvPr>
            <p:ph type="title"/>
          </p:nvPr>
        </p:nvSpPr>
        <p:spPr/>
        <p:txBody>
          <a:bodyPr/>
          <a:lstStyle/>
          <a:p>
            <a:r>
              <a:rPr lang="es-419" dirty="0"/>
              <a:t>ESTADO DEL ARTE</a:t>
            </a:r>
            <a:endParaRPr lang="es-PE" dirty="0"/>
          </a:p>
        </p:txBody>
      </p:sp>
      <p:sp>
        <p:nvSpPr>
          <p:cNvPr id="3" name="Marcador de contenido 2">
            <a:extLst>
              <a:ext uri="{FF2B5EF4-FFF2-40B4-BE49-F238E27FC236}">
                <a16:creationId xmlns:a16="http://schemas.microsoft.com/office/drawing/2014/main" id="{FBE03EC3-2FC9-4810-B19D-DC6FB586AC82}"/>
              </a:ext>
            </a:extLst>
          </p:cNvPr>
          <p:cNvSpPr>
            <a:spLocks noGrp="1"/>
          </p:cNvSpPr>
          <p:nvPr>
            <p:ph idx="1"/>
          </p:nvPr>
        </p:nvSpPr>
        <p:spPr/>
        <p:txBody>
          <a:bodyPr/>
          <a:lstStyle/>
          <a:p>
            <a:r>
              <a:rPr lang="es-419" dirty="0"/>
              <a:t>TPV 123</a:t>
            </a:r>
          </a:p>
          <a:p>
            <a:pPr lvl="1">
              <a:lnSpc>
                <a:spcPct val="150000"/>
              </a:lnSpc>
            </a:pPr>
            <a:r>
              <a:rPr lang="es-ES" dirty="0"/>
              <a:t>Nuestro principal objetivo es ayudar a nuestros clientes a ahorrar tiempo y dinero en las gestiones diarias de su negocio, proporcionando sencillez y fiabilidad en sus gestiones, permitiéndoles concentrarse en la lógica de su negocio. Esta app registra los datos de los clientes y también </a:t>
            </a:r>
            <a:r>
              <a:rPr lang="es-ES" dirty="0" err="1"/>
              <a:t>recepciona</a:t>
            </a:r>
            <a:r>
              <a:rPr lang="es-ES" dirty="0"/>
              <a:t> pedidos mediante llamadas. Fue creado por TPV 123 en España en el 2015.</a:t>
            </a:r>
            <a:endParaRPr lang="es-PE" dirty="0"/>
          </a:p>
        </p:txBody>
      </p:sp>
    </p:spTree>
    <p:extLst>
      <p:ext uri="{BB962C8B-B14F-4D97-AF65-F5344CB8AC3E}">
        <p14:creationId xmlns:p14="http://schemas.microsoft.com/office/powerpoint/2010/main" val="209770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a:extLst>
              <a:ext uri="{FF2B5EF4-FFF2-40B4-BE49-F238E27FC236}">
                <a16:creationId xmlns:a16="http://schemas.microsoft.com/office/drawing/2014/main" id="{8AF8622D-9834-46FB-B0B7-ACA3034F8DF8}"/>
              </a:ext>
            </a:extLst>
          </p:cNvPr>
          <p:cNvPicPr>
            <a:picLocks noGrp="1"/>
          </p:cNvPicPr>
          <p:nvPr>
            <p:ph idx="1"/>
          </p:nvPr>
        </p:nvPicPr>
        <p:blipFill>
          <a:blip r:embed="rId2"/>
          <a:srcRect/>
          <a:stretch>
            <a:fillRect/>
          </a:stretch>
        </p:blipFill>
        <p:spPr>
          <a:xfrm>
            <a:off x="1653495" y="745331"/>
            <a:ext cx="8274275" cy="5367337"/>
          </a:xfrm>
          <a:prstGeom prst="rect">
            <a:avLst/>
          </a:prstGeom>
          <a:ln/>
        </p:spPr>
      </p:pic>
    </p:spTree>
    <p:extLst>
      <p:ext uri="{BB962C8B-B14F-4D97-AF65-F5344CB8AC3E}">
        <p14:creationId xmlns:p14="http://schemas.microsoft.com/office/powerpoint/2010/main" val="21234088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TM02900743[[fn=Orgánico]]</Template>
  <TotalTime>44</TotalTime>
  <Words>391</Words>
  <Application>Microsoft Office PowerPoint</Application>
  <PresentationFormat>Panorámica</PresentationFormat>
  <Paragraphs>30</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Garamond</vt:lpstr>
      <vt:lpstr>Orgánico</vt:lpstr>
      <vt:lpstr>SISTEMA DE RESERVA DE MESAS Y CALCULO DE INGRESOS DE UN RESTAURANTE</vt:lpstr>
      <vt:lpstr>DESCRIPCIÓN DEL PROBLEMA</vt:lpstr>
      <vt:lpstr>DEFINICIÓN DE OBJETIVOS</vt:lpstr>
      <vt:lpstr>ALCANCES Y LIMITACIONES</vt:lpstr>
      <vt:lpstr>JUSTIFICACION</vt:lpstr>
      <vt:lpstr>ESTADO DEL ARTE</vt:lpstr>
      <vt:lpstr>Presentación de PowerPoint</vt:lpstr>
      <vt:lpstr>ESTADO DEL ARTE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RESERVA DE MESAS Y CALCULO DE INGRESOS DE UN RESTAURANTE</dc:title>
  <dc:creator>renzo garces alva</dc:creator>
  <cp:lastModifiedBy>renzo garces alva</cp:lastModifiedBy>
  <cp:revision>3</cp:revision>
  <dcterms:created xsi:type="dcterms:W3CDTF">2020-11-02T23:27:45Z</dcterms:created>
  <dcterms:modified xsi:type="dcterms:W3CDTF">2020-11-03T00:12:45Z</dcterms:modified>
</cp:coreProperties>
</file>