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3" name="Shape 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trike="noStrike" u="none" b="0" cap="none" baseline="0" sz="28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trike="noStrike" u="none" b="0" cap="none" baseline="0" sz="24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b="1" cap="small" sz="4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rtl="0" indent="0" marL="45720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buClr>
                <a:schemeClr val="dk1"/>
              </a:buClr>
              <a:buFont typeface="Calibri"/>
              <a:buNone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3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18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18.png" Type="http://schemas.openxmlformats.org/officeDocument/2006/relationships/image" Id="rId3"/><Relationship Target="../media/image21.png" Type="http://schemas.openxmlformats.org/officeDocument/2006/relationships/image" Id="rId6"/><Relationship Target="../media/image27.png" Type="http://schemas.openxmlformats.org/officeDocument/2006/relationships/image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18.png" Type="http://schemas.openxmlformats.org/officeDocument/2006/relationships/image" Id="rId3"/><Relationship Target="../media/image26.png" Type="http://schemas.openxmlformats.org/officeDocument/2006/relationships/image" Id="rId5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18.png" Type="http://schemas.openxmlformats.org/officeDocument/2006/relationships/image" Id="rId3"/><Relationship Target="../media/image24.pn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05.jpg" Type="http://schemas.openxmlformats.org/officeDocument/2006/relationships/image" Id="rId3"/><Relationship Target="../media/image12.png" Type="http://schemas.openxmlformats.org/officeDocument/2006/relationships/image" Id="rId6"/><Relationship Target="../media/image03.png" Type="http://schemas.openxmlformats.org/officeDocument/2006/relationships/image" Id="rId5"/><Relationship Target="../media/image07.png" Type="http://schemas.openxmlformats.org/officeDocument/2006/relationships/image" Id="rId7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5.jpg" Type="http://schemas.openxmlformats.org/officeDocument/2006/relationships/image" Id="rId3"/><Relationship Target="../media/image00.png" Type="http://schemas.openxmlformats.org/officeDocument/2006/relationships/image" Id="rId6"/><Relationship Target="../media/image01.pn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../media/image05.jpg" Type="http://schemas.openxmlformats.org/officeDocument/2006/relationships/image" Id="rId3"/><Relationship Target="../media/image13.png" Type="http://schemas.openxmlformats.org/officeDocument/2006/relationships/image" Id="rId9"/><Relationship Target="../media/image19.png" Type="http://schemas.openxmlformats.org/officeDocument/2006/relationships/image" Id="rId6"/><Relationship Target="../media/image10.png" Type="http://schemas.openxmlformats.org/officeDocument/2006/relationships/image" Id="rId5"/><Relationship Target="../media/image11.png" Type="http://schemas.openxmlformats.org/officeDocument/2006/relationships/image" Id="rId8"/><Relationship Target="../media/image06.png" Type="http://schemas.openxmlformats.org/officeDocument/2006/relationships/image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4"/><Relationship Target="../media/image05.jpg" Type="http://schemas.openxmlformats.org/officeDocument/2006/relationships/image" Id="rId3"/><Relationship Target="../media/image17.png" Type="http://schemas.openxmlformats.org/officeDocument/2006/relationships/image" Id="rId6"/><Relationship Target="../media/image15.pn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4"/><Relationship Target="../media/image05.jpg" Type="http://schemas.openxmlformats.org/officeDocument/2006/relationships/image" Id="rId3"/><Relationship Target="../media/image16.pn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18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18.png" Type="http://schemas.openxmlformats.org/officeDocument/2006/relationships/image" Id="rId3"/><Relationship Target="../media/image23.pn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18.png" Type="http://schemas.openxmlformats.org/officeDocument/2006/relationships/image" Id="rId3"/><Relationship Target="../media/image25.pn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/>
        </p:nvSpPr>
        <p:spPr>
          <a:xfrm>
            <a:off y="0" x="-16933"/>
            <a:ext cy="6858000" cx="915246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5" name="Shape 85"/>
          <p:cNvSpPr/>
          <p:nvPr/>
        </p:nvSpPr>
        <p:spPr>
          <a:xfrm>
            <a:off y="1485900" x="2182283"/>
            <a:ext cy="3479800" cx="4711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/>
          <p:nvPr/>
        </p:nvSpPr>
        <p:spPr>
          <a:xfrm>
            <a:off y="0" x="-8466"/>
            <a:ext cy="6858000" cx="915246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9" name="Shape 199"/>
          <p:cNvSpPr/>
          <p:nvPr/>
        </p:nvSpPr>
        <p:spPr>
          <a:xfrm>
            <a:off y="6213635" x="6629393"/>
            <a:ext cy="576628" cx="260773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00" name="Shape 200"/>
          <p:cNvSpPr/>
          <p:nvPr/>
        </p:nvSpPr>
        <p:spPr>
          <a:xfrm>
            <a:off y="6213637" x="0"/>
            <a:ext cy="644364" cx="95891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952500" x="457200"/>
            <a:ext cy="5122862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18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Your consumer has arrived</a:t>
            </a:r>
          </a:p>
          <a:p>
            <a:pPr algn="l" rtl="0" lvl="2" marR="0" indent="-292100" marL="685800">
              <a:spcBef>
                <a:spcPts val="360"/>
              </a:spcBef>
              <a:buClr>
                <a:schemeClr val="lt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When your consumer arrives at your location we trigger an action – special promotion or offer that will lead to a sale</a:t>
            </a:r>
          </a:p>
          <a:p>
            <a:pPr algn="l" rtl="0" lvl="0" marR="0" indent="-342900" marL="34290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18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Unique location based data</a:t>
            </a:r>
          </a:p>
          <a:p>
            <a:pPr algn="l" rtl="0" lvl="1" marR="0" indent="-285750" marL="742950">
              <a:spcBef>
                <a:spcPts val="360"/>
              </a:spcBef>
              <a:buClr>
                <a:schemeClr val="lt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How far did they get?</a:t>
            </a:r>
          </a:p>
          <a:p>
            <a:pPr algn="l" rtl="0" lvl="3" marR="0" indent="-349250" marL="1200150">
              <a:spcBef>
                <a:spcPts val="40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trike="noStrike" u="none" b="0" cap="none" baseline="0" sz="20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Understand where along the location conversion funnel your consumers drops off</a:t>
            </a:r>
          </a:p>
          <a:p>
            <a:pPr algn="l" rtl="0" lvl="1" marR="0" indent="-285750" marL="742950">
              <a:spcBef>
                <a:spcPts val="360"/>
              </a:spcBef>
              <a:buClr>
                <a:schemeClr val="lt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Where are my customers located?</a:t>
            </a:r>
          </a:p>
          <a:p>
            <a:pPr algn="l" rtl="0" lvl="2" marR="0" indent="-228600" marL="11430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Measure activity on the most granular level to find exactly where your consumers are located</a:t>
            </a:r>
          </a:p>
          <a:p>
            <a:pPr algn="l" rtl="0" lvl="1" marR="0" indent="-285750" marL="742950">
              <a:spcBef>
                <a:spcPts val="360"/>
              </a:spcBef>
              <a:buClr>
                <a:schemeClr val="lt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How did they get there?</a:t>
            </a:r>
          </a:p>
          <a:p>
            <a:pPr algn="l" rtl="0" lvl="0" marR="0" indent="-342900" marL="34290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18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Device compatibility</a:t>
            </a:r>
          </a:p>
          <a:p>
            <a:pPr algn="l" rtl="0" lvl="2" marR="0" indent="-349250" marL="742950">
              <a:spcBef>
                <a:spcPts val="360"/>
              </a:spcBef>
              <a:buClr>
                <a:schemeClr val="lt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Runs on any Smart Phone* including mobile web and applications</a:t>
            </a:r>
          </a:p>
          <a:p>
            <a:pPr algn="l" rtl="0" lvl="0" marR="0" indent="-342900" marL="34290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trike="noStrike" u="none" b="0" cap="none" baseline="0" sz="18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Rich Media</a:t>
            </a:r>
          </a:p>
          <a:p>
            <a:pPr algn="l" rtl="0" lvl="1" marR="0" indent="-285750" marL="742950">
              <a:spcBef>
                <a:spcPts val="360"/>
              </a:spcBef>
              <a:buClr>
                <a:schemeClr val="lt2"/>
              </a:buClr>
              <a:buSzPct val="101851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Navigate consumers from any publisher mobile web site or application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y="152400" x="0"/>
            <a:ext cy="769441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4400" lang="en-US" i="0">
                <a:solidFill>
                  <a:srgbClr val="A2238D"/>
                </a:solidFill>
                <a:latin typeface="Arial"/>
                <a:ea typeface="Arial"/>
                <a:cs typeface="Arial"/>
                <a:sym typeface="Arial"/>
              </a:rPr>
              <a:t>Key Advantages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y="6184900" x="3022600"/>
            <a:ext cy="276998" cx="3594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2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*Android, iPhone, Windows phones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/>
        </p:nvSpPr>
        <p:spPr>
          <a:xfrm>
            <a:off y="0" x="-8466"/>
            <a:ext cy="6858000" cx="915246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9" name="Shape 209"/>
          <p:cNvSpPr/>
          <p:nvPr/>
        </p:nvSpPr>
        <p:spPr>
          <a:xfrm>
            <a:off y="6213635" x="6629393"/>
            <a:ext cy="576628" cx="260773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10" name="Shape 210"/>
          <p:cNvSpPr/>
          <p:nvPr/>
        </p:nvSpPr>
        <p:spPr>
          <a:xfrm>
            <a:off y="6213637" x="0"/>
            <a:ext cy="644364" cx="95891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11" name="Shape 211"/>
          <p:cNvSpPr/>
          <p:nvPr/>
        </p:nvSpPr>
        <p:spPr>
          <a:xfrm>
            <a:off y="486129" x="2341427"/>
            <a:ext cy="5054600" cx="689569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212" name="Shape 212"/>
          <p:cNvSpPr txBox="1"/>
          <p:nvPr/>
        </p:nvSpPr>
        <p:spPr>
          <a:xfrm>
            <a:off y="152400" x="0"/>
            <a:ext cy="769441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4400" lang="en-US" i="0">
                <a:solidFill>
                  <a:srgbClr val="A2238D"/>
                </a:solidFill>
                <a:latin typeface="Arial"/>
                <a:ea typeface="Arial"/>
                <a:cs typeface="Arial"/>
                <a:sym typeface="Arial"/>
              </a:rPr>
              <a:t>NavigateMe</a:t>
            </a:r>
          </a:p>
        </p:txBody>
      </p:sp>
      <p:sp>
        <p:nvSpPr>
          <p:cNvPr id="213" name="Shape 213"/>
          <p:cNvSpPr/>
          <p:nvPr/>
        </p:nvSpPr>
        <p:spPr>
          <a:xfrm>
            <a:off y="3154947" x="69829"/>
            <a:ext cy="2053056" cx="465013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214" name="Shape 214"/>
          <p:cNvSpPr/>
          <p:nvPr/>
        </p:nvSpPr>
        <p:spPr>
          <a:xfrm>
            <a:off y="3796630" x="4382080"/>
            <a:ext cy="668421" cx="1078229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EEEEE"/>
              </a:gs>
            </a:gsLst>
            <a:lin ang="16200000" scaled="0"/>
          </a:gradFill>
          <a:ln w="952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/>
          <p:nvPr/>
        </p:nvSpPr>
        <p:spPr>
          <a:xfrm>
            <a:off y="0" x="-8466"/>
            <a:ext cy="6858000" cx="915246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0" name="Shape 220"/>
          <p:cNvSpPr/>
          <p:nvPr/>
        </p:nvSpPr>
        <p:spPr>
          <a:xfrm>
            <a:off y="6213635" x="6629393"/>
            <a:ext cy="576628" cx="260773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1" name="Shape 221"/>
          <p:cNvSpPr/>
          <p:nvPr/>
        </p:nvSpPr>
        <p:spPr>
          <a:xfrm>
            <a:off y="6213637" x="0"/>
            <a:ext cy="644364" cx="95891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22" name="Shape 222"/>
          <p:cNvSpPr txBox="1"/>
          <p:nvPr/>
        </p:nvSpPr>
        <p:spPr>
          <a:xfrm>
            <a:off y="152400" x="0"/>
            <a:ext cy="769441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4400" lang="en-US" i="0">
                <a:solidFill>
                  <a:srgbClr val="A2238D"/>
                </a:solidFill>
                <a:latin typeface="Arial"/>
                <a:ea typeface="Arial"/>
                <a:cs typeface="Arial"/>
                <a:sym typeface="Arial"/>
              </a:rPr>
              <a:t>Directions</a:t>
            </a:r>
          </a:p>
        </p:txBody>
      </p:sp>
      <p:sp>
        <p:nvSpPr>
          <p:cNvPr id="223" name="Shape 223"/>
          <p:cNvSpPr/>
          <p:nvPr/>
        </p:nvSpPr>
        <p:spPr>
          <a:xfrm>
            <a:off y="795210" x="428745"/>
            <a:ext cy="5190707" cx="813639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/>
          <p:nvPr/>
        </p:nvSpPr>
        <p:spPr>
          <a:xfrm>
            <a:off y="0" x="-8466"/>
            <a:ext cy="6858000" cx="915246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9" name="Shape 229"/>
          <p:cNvSpPr/>
          <p:nvPr/>
        </p:nvSpPr>
        <p:spPr>
          <a:xfrm>
            <a:off y="6213635" x="6629393"/>
            <a:ext cy="576628" cx="260773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30" name="Shape 230"/>
          <p:cNvSpPr/>
          <p:nvPr/>
        </p:nvSpPr>
        <p:spPr>
          <a:xfrm>
            <a:off y="6213637" x="0"/>
            <a:ext cy="644364" cx="95891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31" name="Shape 231"/>
          <p:cNvSpPr/>
          <p:nvPr/>
        </p:nvSpPr>
        <p:spPr>
          <a:xfrm>
            <a:off y="548108" x="1818108"/>
            <a:ext cy="7031783" cx="525900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232" name="Shape 232"/>
          <p:cNvSpPr txBox="1"/>
          <p:nvPr/>
        </p:nvSpPr>
        <p:spPr>
          <a:xfrm>
            <a:off y="152400" x="0"/>
            <a:ext cy="769441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4400" lang="en-US" i="0">
                <a:solidFill>
                  <a:srgbClr val="A2238D"/>
                </a:solidFill>
                <a:latin typeface="Arial"/>
                <a:ea typeface="Arial"/>
                <a:cs typeface="Arial"/>
                <a:sym typeface="Arial"/>
              </a:rPr>
              <a:t>Arrival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/>
        </p:nvSpPr>
        <p:spPr>
          <a:xfrm>
            <a:off y="0" x="-8466"/>
            <a:ext cy="6858000" cx="915246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1" name="Shape 91"/>
          <p:cNvSpPr/>
          <p:nvPr/>
        </p:nvSpPr>
        <p:spPr>
          <a:xfrm>
            <a:off y="0" x="0"/>
            <a:ext cy="6857999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2" name="Shape 92"/>
          <p:cNvSpPr txBox="1"/>
          <p:nvPr>
            <p:ph type="title"/>
          </p:nvPr>
        </p:nvSpPr>
        <p:spPr>
          <a:xfrm>
            <a:off y="316071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rgbClr val="A3228E"/>
                </a:solidFill>
                <a:latin typeface="Arial"/>
                <a:ea typeface="Arial"/>
                <a:cs typeface="Arial"/>
                <a:sym typeface="Arial"/>
              </a:rPr>
              <a:t>Games Dominate Mobile</a:t>
            </a:r>
          </a:p>
        </p:txBody>
      </p:sp>
      <p:sp>
        <p:nvSpPr>
          <p:cNvPr id="93" name="Shape 93"/>
          <p:cNvSpPr/>
          <p:nvPr/>
        </p:nvSpPr>
        <p:spPr>
          <a:xfrm>
            <a:off y="1560151" x="3832789"/>
            <a:ext cy="3353486" cx="466906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94" name="Shape 94"/>
          <p:cNvSpPr/>
          <p:nvPr/>
        </p:nvSpPr>
        <p:spPr>
          <a:xfrm>
            <a:off y="1560151" x="3832789"/>
            <a:ext cy="3353485" cx="4669066"/>
          </a:xfrm>
          <a:prstGeom prst="roundRect">
            <a:avLst>
              <a:gd fmla="val 6020" name="adj"/>
            </a:avLst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3439789" x="593760"/>
            <a:ext cy="2330176" cx="295069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000" lang="en-US" i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Games are the single most engaging piece of content our mobile and smartphones deliver to consumers all over the world. 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96" name="Shape 96"/>
          <p:cNvSpPr/>
          <p:nvPr/>
        </p:nvSpPr>
        <p:spPr>
          <a:xfrm>
            <a:off y="316071" x="457200"/>
            <a:ext cy="369332" cx="246493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We love video games</a:t>
            </a:r>
          </a:p>
        </p:txBody>
      </p:sp>
      <p:sp>
        <p:nvSpPr>
          <p:cNvPr id="97" name="Shape 97"/>
          <p:cNvSpPr/>
          <p:nvPr/>
        </p:nvSpPr>
        <p:spPr>
          <a:xfrm>
            <a:off y="2229761" x="722683"/>
            <a:ext cy="974759" cx="97475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98" name="Shape 98"/>
          <p:cNvSpPr/>
          <p:nvPr/>
        </p:nvSpPr>
        <p:spPr>
          <a:xfrm>
            <a:off y="1939647" x="1575575"/>
            <a:ext cy="815829" cx="81582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99" name="Shape 99"/>
          <p:cNvSpPr/>
          <p:nvPr/>
        </p:nvSpPr>
        <p:spPr>
          <a:xfrm>
            <a:off y="2450819" x="2168434"/>
            <a:ext cy="753700" cx="7537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100" name="Shape 100"/>
          <p:cNvSpPr/>
          <p:nvPr/>
        </p:nvSpPr>
        <p:spPr>
          <a:xfrm>
            <a:off y="4973416" x="6036919"/>
            <a:ext cy="261609" cx="246493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strike="noStrike" u="none" b="0" cap="none" baseline="0" sz="1100" lang="en-US" i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Source: Flurry Analytics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/>
        </p:nvSpPr>
        <p:spPr>
          <a:xfrm>
            <a:off y="0" x="-8466"/>
            <a:ext cy="6858000" cx="915246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9" name="Shape 109"/>
          <p:cNvSpPr/>
          <p:nvPr/>
        </p:nvSpPr>
        <p:spPr>
          <a:xfrm>
            <a:off y="0" x="0"/>
            <a:ext cy="6857999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0" name="Shape 1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rgbClr val="A3228E"/>
                </a:solidFill>
                <a:latin typeface="Arial"/>
                <a:ea typeface="Arial"/>
                <a:cs typeface="Arial"/>
                <a:sym typeface="Arial"/>
              </a:rPr>
              <a:t>But There’s a Problem…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44205" x="579495"/>
            <a:ext cy="109984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800" lang="en-US" i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Until now, mobile game distribution and monetization followed two narrow paths:</a:t>
            </a:r>
          </a:p>
        </p:txBody>
      </p:sp>
      <p:sp>
        <p:nvSpPr>
          <p:cNvPr id="112" name="Shape 112"/>
          <p:cNvSpPr/>
          <p:nvPr/>
        </p:nvSpPr>
        <p:spPr>
          <a:xfrm>
            <a:off y="2526874" x="579495"/>
            <a:ext cy="1477328" cx="397015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App stores</a:t>
            </a:r>
            <a:r>
              <a:rPr strike="noStrike" u="none" b="0" cap="none" baseline="0" sz="1800" lang="en-US" i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: Where publishers will compete amongst 250,000+ games and invest large amounts of marketing dollars to make one of three lists</a:t>
            </a:r>
          </a:p>
        </p:txBody>
      </p:sp>
      <p:sp>
        <p:nvSpPr>
          <p:cNvPr id="113" name="Shape 113"/>
          <p:cNvSpPr/>
          <p:nvPr/>
        </p:nvSpPr>
        <p:spPr>
          <a:xfrm>
            <a:off y="4363892" x="579495"/>
            <a:ext cy="1200329" cx="397015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rgbClr val="94147C"/>
                </a:solidFill>
                <a:latin typeface="Arial"/>
                <a:ea typeface="Arial"/>
                <a:cs typeface="Arial"/>
                <a:sym typeface="Arial"/>
              </a:rPr>
              <a:t>Mobile Web</a:t>
            </a:r>
            <a:r>
              <a:rPr strike="noStrike" u="none" b="0" cap="none" baseline="0" sz="1800" lang="en-US" i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: Where publishers are challenged with user retention and significant scale</a:t>
            </a:r>
          </a:p>
          <a:p>
            <a:r>
              <a:t/>
            </a:r>
          </a:p>
        </p:txBody>
      </p:sp>
      <p:sp>
        <p:nvSpPr>
          <p:cNvPr id="114" name="Shape 114"/>
          <p:cNvSpPr/>
          <p:nvPr/>
        </p:nvSpPr>
        <p:spPr>
          <a:xfrm>
            <a:off y="2230358" x="4882066"/>
            <a:ext cy="1728882" cx="173848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15" name="Shape 115"/>
          <p:cNvSpPr/>
          <p:nvPr/>
        </p:nvSpPr>
        <p:spPr>
          <a:xfrm>
            <a:off y="2230358" x="4882066"/>
            <a:ext cy="1728883" cx="1738485"/>
          </a:xfrm>
          <a:prstGeom prst="roundRect">
            <a:avLst>
              <a:gd fmla="val 17880" name="adj"/>
            </a:avLst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6" name="Shape 116"/>
          <p:cNvSpPr/>
          <p:nvPr/>
        </p:nvSpPr>
        <p:spPr>
          <a:xfrm>
            <a:off y="2230358" x="6854817"/>
            <a:ext cy="1728882" cx="183198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17" name="Shape 117"/>
          <p:cNvSpPr/>
          <p:nvPr/>
        </p:nvSpPr>
        <p:spPr>
          <a:xfrm>
            <a:off y="2230358" x="6854817"/>
            <a:ext cy="1728883" cx="1831982"/>
          </a:xfrm>
          <a:prstGeom prst="roundRect">
            <a:avLst>
              <a:gd fmla="val 15067" name="adj"/>
            </a:avLst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8" name="Shape 118"/>
          <p:cNvSpPr/>
          <p:nvPr/>
        </p:nvSpPr>
        <p:spPr>
          <a:xfrm>
            <a:off y="4096564" x="4882066"/>
            <a:ext cy="437444" cx="1485001"/>
          </a:xfrm>
          <a:prstGeom prst="roundRect">
            <a:avLst>
              <a:gd fmla="val 16667" name="adj"/>
            </a:avLst>
          </a:prstGeom>
          <a:solidFill>
            <a:srgbClr val="7A1A6A"/>
          </a:solidFill>
          <a:ln w="9525" cap="flat">
            <a:solidFill>
              <a:srgbClr val="98B954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 Paid</a:t>
            </a:r>
          </a:p>
        </p:txBody>
      </p:sp>
      <p:sp>
        <p:nvSpPr>
          <p:cNvPr id="119" name="Shape 119"/>
          <p:cNvSpPr/>
          <p:nvPr/>
        </p:nvSpPr>
        <p:spPr>
          <a:xfrm>
            <a:off y="4966285" x="4882066"/>
            <a:ext cy="500600" cx="377975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120" name="Shape 120"/>
          <p:cNvSpPr/>
          <p:nvPr/>
        </p:nvSpPr>
        <p:spPr>
          <a:xfrm>
            <a:off y="4966285" x="4882066"/>
            <a:ext cy="500599" cx="3779756"/>
          </a:xfrm>
          <a:prstGeom prst="roundRect">
            <a:avLst>
              <a:gd fmla="val 50000" name="adj"/>
            </a:avLst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1" name="Shape 121"/>
          <p:cNvSpPr/>
          <p:nvPr/>
        </p:nvSpPr>
        <p:spPr>
          <a:xfrm>
            <a:off y="4399953" x="6185312"/>
            <a:ext cy="437444" cx="1485001"/>
          </a:xfrm>
          <a:prstGeom prst="roundRect">
            <a:avLst>
              <a:gd fmla="val 16667" name="adj"/>
            </a:avLst>
          </a:prstGeom>
          <a:solidFill>
            <a:srgbClr val="7A1A6A"/>
          </a:solidFill>
          <a:ln w="9525" cap="flat">
            <a:solidFill>
              <a:srgbClr val="98B954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 Free</a:t>
            </a:r>
          </a:p>
        </p:txBody>
      </p:sp>
      <p:sp>
        <p:nvSpPr>
          <p:cNvPr id="122" name="Shape 122"/>
          <p:cNvSpPr/>
          <p:nvPr/>
        </p:nvSpPr>
        <p:spPr>
          <a:xfrm>
            <a:off y="4083682" x="7201797"/>
            <a:ext cy="437444" cx="1485001"/>
          </a:xfrm>
          <a:prstGeom prst="roundRect">
            <a:avLst>
              <a:gd fmla="val 16667" name="adj"/>
            </a:avLst>
          </a:prstGeom>
          <a:solidFill>
            <a:srgbClr val="7A1A6A"/>
          </a:solidFill>
          <a:ln w="9525" cap="flat">
            <a:solidFill>
              <a:srgbClr val="98B954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 Grossing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/>
        </p:nvSpPr>
        <p:spPr>
          <a:xfrm>
            <a:off y="0" x="-8466"/>
            <a:ext cy="6858000" cx="915246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8" name="Shape 128"/>
          <p:cNvSpPr/>
          <p:nvPr/>
        </p:nvSpPr>
        <p:spPr>
          <a:xfrm>
            <a:off y="0" x="0"/>
            <a:ext cy="6857999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9" name="Shape 1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rgbClr val="A3228E"/>
                </a:solidFill>
                <a:latin typeface="Arial"/>
                <a:ea typeface="Arial"/>
                <a:cs typeface="Arial"/>
                <a:sym typeface="Arial"/>
              </a:rPr>
              <a:t>What is Game Drop?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418521" x="457200"/>
            <a:ext cy="130261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800" lang="en-US" i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An exclusive patent pending technology which allows any HTML5 game to be played within a native application via a publisher’s ad server; supporting all operating systems, one code base, and the games can carry ads as well</a:t>
            </a:r>
          </a:p>
        </p:txBody>
      </p:sp>
      <p:sp>
        <p:nvSpPr>
          <p:cNvPr id="131" name="Shape 131"/>
          <p:cNvSpPr/>
          <p:nvPr/>
        </p:nvSpPr>
        <p:spPr>
          <a:xfrm>
            <a:off y="5099076" x="457200"/>
            <a:ext cy="646331" cx="8489243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For the first time, any native app can be a distribution and monetization channel for mobile games, driving engagement and downloads</a:t>
            </a:r>
          </a:p>
        </p:txBody>
      </p:sp>
      <p:sp>
        <p:nvSpPr>
          <p:cNvPr id="132" name="Shape 132"/>
          <p:cNvSpPr/>
          <p:nvPr/>
        </p:nvSpPr>
        <p:spPr>
          <a:xfrm>
            <a:off y="3018758" x="5662076"/>
            <a:ext cy="1823568" cx="273208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33" name="Shape 133"/>
          <p:cNvSpPr/>
          <p:nvPr/>
        </p:nvSpPr>
        <p:spPr>
          <a:xfrm>
            <a:off y="3018758" x="5662076"/>
            <a:ext cy="1823568" cx="2732085"/>
          </a:xfrm>
          <a:prstGeom prst="roundRect">
            <a:avLst>
              <a:gd fmla="val 10476" name="adj"/>
            </a:avLst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4" name="Shape 134"/>
          <p:cNvSpPr/>
          <p:nvPr/>
        </p:nvSpPr>
        <p:spPr>
          <a:xfrm>
            <a:off y="3284217" x="4040366"/>
            <a:ext cy="1064027" cx="144403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35" name="Shape 135"/>
          <p:cNvSpPr/>
          <p:nvPr/>
        </p:nvSpPr>
        <p:spPr>
          <a:xfrm>
            <a:off y="2723025" x="1597604"/>
            <a:ext cy="1136527" cx="171198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136" name="Shape 136"/>
          <p:cNvSpPr/>
          <p:nvPr/>
        </p:nvSpPr>
        <p:spPr>
          <a:xfrm>
            <a:off y="3831525" x="2130453"/>
            <a:ext cy="1167837" cx="1759147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137" name="Shape 137"/>
          <p:cNvSpPr/>
          <p:nvPr/>
        </p:nvSpPr>
        <p:spPr>
          <a:xfrm>
            <a:off y="3859376" x="440766"/>
            <a:ext cy="1144691" cx="1724282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138" name="Shape 138"/>
          <p:cNvSpPr/>
          <p:nvPr/>
        </p:nvSpPr>
        <p:spPr>
          <a:xfrm>
            <a:off y="2815147" x="246906"/>
            <a:ext cy="1491806" cx="1491806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/>
        </p:nvSpPr>
        <p:spPr>
          <a:xfrm>
            <a:off y="0" x="-8466"/>
            <a:ext cy="6858000" cx="915246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4" name="Shape 144"/>
          <p:cNvSpPr/>
          <p:nvPr/>
        </p:nvSpPr>
        <p:spPr>
          <a:xfrm>
            <a:off y="-11544" x="0"/>
            <a:ext cy="6857999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5" name="Shape 145"/>
          <p:cNvSpPr txBox="1"/>
          <p:nvPr>
            <p:ph type="title"/>
          </p:nvPr>
        </p:nvSpPr>
        <p:spPr>
          <a:xfrm>
            <a:off y="274637" x="296333"/>
            <a:ext cy="1143000" cx="86501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rgbClr val="A3228E"/>
                </a:solidFill>
                <a:latin typeface="Arial"/>
                <a:ea typeface="Arial"/>
                <a:cs typeface="Arial"/>
                <a:sym typeface="Arial"/>
              </a:rPr>
              <a:t>GameDrop Monetization</a:t>
            </a:r>
          </a:p>
        </p:txBody>
      </p:sp>
      <p:sp>
        <p:nvSpPr>
          <p:cNvPr id="146" name="Shape 146"/>
          <p:cNvSpPr/>
          <p:nvPr/>
        </p:nvSpPr>
        <p:spPr>
          <a:xfrm>
            <a:off y="1185332" x="846666"/>
            <a:ext cy="4628445" cx="219576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47" name="Shape 147"/>
          <p:cNvSpPr/>
          <p:nvPr/>
        </p:nvSpPr>
        <p:spPr>
          <a:xfrm>
            <a:off y="1185332" x="3406962"/>
            <a:ext cy="4628445" cx="219576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48" name="Shape 148"/>
          <p:cNvSpPr/>
          <p:nvPr/>
        </p:nvSpPr>
        <p:spPr>
          <a:xfrm>
            <a:off y="1227666" x="5894535"/>
            <a:ext cy="4586112" cx="217568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149" name="Shape 149"/>
          <p:cNvSpPr txBox="1"/>
          <p:nvPr/>
        </p:nvSpPr>
        <p:spPr>
          <a:xfrm>
            <a:off y="5505185" x="846666"/>
            <a:ext cy="645406" cx="172437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A2238D"/>
              </a:buClr>
              <a:buSzPct val="25000"/>
              <a:buFont typeface="Arial"/>
              <a:buNone/>
            </a:pPr>
            <a:r>
              <a:rPr strike="noStrike" u="none" b="0" cap="none" baseline="0" sz="2550" lang="en-US" i="0">
                <a:solidFill>
                  <a:srgbClr val="A2238D"/>
                </a:solidFill>
                <a:latin typeface="Arial"/>
                <a:ea typeface="Arial"/>
                <a:cs typeface="Arial"/>
                <a:sym typeface="Arial"/>
              </a:rPr>
              <a:t>CPL</a:t>
            </a:r>
            <a:r>
              <a:rPr strike="noStrike" u="none" b="0" cap="none" baseline="0" sz="1550" lang="en-US" i="0">
                <a:solidFill>
                  <a:srgbClr val="A2238D"/>
                </a:solidFill>
                <a:latin typeface="Arial"/>
                <a:ea typeface="Arial"/>
                <a:cs typeface="Arial"/>
                <a:sym typeface="Arial"/>
              </a:rPr>
              <a:t>ead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y="5505185" x="3406962"/>
            <a:ext cy="645406" cx="21957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A2238D"/>
              </a:buClr>
              <a:buSzPct val="25000"/>
              <a:buFont typeface="Arial"/>
              <a:buNone/>
            </a:pPr>
            <a:r>
              <a:rPr strike="noStrike" u="none" b="0" cap="none" baseline="0" sz="2750" lang="en-US" i="0">
                <a:solidFill>
                  <a:srgbClr val="A2238D"/>
                </a:solidFill>
                <a:latin typeface="Arial"/>
                <a:ea typeface="Arial"/>
                <a:cs typeface="Arial"/>
                <a:sym typeface="Arial"/>
              </a:rPr>
              <a:t>CPM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y="5505185" x="5894535"/>
            <a:ext cy="645406" cx="172437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rgbClr val="A2238D"/>
              </a:buClr>
              <a:buSzPct val="25000"/>
              <a:buFont typeface="Arial"/>
              <a:buNone/>
            </a:pPr>
            <a:r>
              <a:rPr strike="noStrike" u="none" b="0" cap="none" baseline="0" sz="2550" lang="en-US" i="0">
                <a:solidFill>
                  <a:srgbClr val="A2238D"/>
                </a:solidFill>
                <a:latin typeface="Arial"/>
                <a:ea typeface="Arial"/>
                <a:cs typeface="Arial"/>
                <a:sym typeface="Arial"/>
              </a:rPr>
              <a:t>CPI</a:t>
            </a:r>
            <a:r>
              <a:rPr strike="noStrike" u="none" b="0" cap="none" baseline="0" sz="1550" lang="en-US" i="0">
                <a:solidFill>
                  <a:srgbClr val="A2238D"/>
                </a:solidFill>
                <a:latin typeface="Arial"/>
                <a:ea typeface="Arial"/>
                <a:cs typeface="Arial"/>
                <a:sym typeface="Arial"/>
              </a:rPr>
              <a:t>nstall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/>
        </p:nvSpPr>
        <p:spPr>
          <a:xfrm>
            <a:off y="0" x="-8466"/>
            <a:ext cy="6858000" cx="915246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7" name="Shape 157"/>
          <p:cNvSpPr/>
          <p:nvPr/>
        </p:nvSpPr>
        <p:spPr>
          <a:xfrm>
            <a:off y="0" x="0"/>
            <a:ext cy="6857999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8" name="Shape 158"/>
          <p:cNvSpPr txBox="1"/>
          <p:nvPr/>
        </p:nvSpPr>
        <p:spPr>
          <a:xfrm>
            <a:off y="5518694" x="1951182"/>
            <a:ext cy="707886" cx="5299363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2000" lang="en-US" i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Consumers plays a game within the publisher Platform</a:t>
            </a:r>
          </a:p>
        </p:txBody>
      </p:sp>
      <p:sp>
        <p:nvSpPr>
          <p:cNvPr id="159" name="Shape 159"/>
          <p:cNvSpPr/>
          <p:nvPr/>
        </p:nvSpPr>
        <p:spPr>
          <a:xfrm>
            <a:off y="785172" x="1287583"/>
            <a:ext cy="4800825" cx="67417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60" name="Shape 160"/>
          <p:cNvSpPr txBox="1"/>
          <p:nvPr/>
        </p:nvSpPr>
        <p:spPr>
          <a:xfrm>
            <a:off y="4953160" x="1810496"/>
            <a:ext cy="584776" cx="147729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600" lang="en-US" i="0">
                <a:solidFill>
                  <a:srgbClr val="A2238D"/>
                </a:solidFill>
                <a:latin typeface="Arial"/>
                <a:ea typeface="Arial"/>
                <a:cs typeface="Arial"/>
                <a:sym typeface="Arial"/>
              </a:rPr>
              <a:t>300x250 ad unit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y="4953160" x="3969496"/>
            <a:ext cy="584776" cx="147729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600" lang="en-US" i="0">
                <a:solidFill>
                  <a:srgbClr val="A2238D"/>
                </a:solidFill>
                <a:latin typeface="Arial"/>
                <a:ea typeface="Arial"/>
                <a:cs typeface="Arial"/>
                <a:sym typeface="Arial"/>
              </a:rPr>
              <a:t>Expands to 350x320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y="4953160" x="6055119"/>
            <a:ext cy="584776" cx="147729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600" lang="en-US" i="0">
                <a:solidFill>
                  <a:srgbClr val="A2238D"/>
                </a:solidFill>
                <a:latin typeface="Arial"/>
                <a:ea typeface="Arial"/>
                <a:cs typeface="Arial"/>
                <a:sym typeface="Arial"/>
              </a:rPr>
              <a:t>Offers served</a:t>
            </a:r>
          </a:p>
        </p:txBody>
      </p:sp>
      <p:sp>
        <p:nvSpPr>
          <p:cNvPr id="163" name="Shape 163"/>
          <p:cNvSpPr/>
          <p:nvPr/>
        </p:nvSpPr>
        <p:spPr>
          <a:xfrm>
            <a:off y="1313729" x="297387"/>
            <a:ext cy="1121306" cx="112130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64" name="Shape 164"/>
          <p:cNvSpPr/>
          <p:nvPr/>
        </p:nvSpPr>
        <p:spPr>
          <a:xfrm>
            <a:off y="1313729" x="296333"/>
            <a:ext cy="1122361" cx="1122361"/>
          </a:xfrm>
          <a:prstGeom prst="roundRect">
            <a:avLst>
              <a:gd fmla="val 19296" name="adj"/>
            </a:avLst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y="274637" x="296333"/>
            <a:ext cy="1143000" cx="865011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4400" lang="en-US" i="0">
                <a:solidFill>
                  <a:srgbClr val="A3228E"/>
                </a:solidFill>
                <a:latin typeface="Arial"/>
                <a:ea typeface="Arial"/>
                <a:cs typeface="Arial"/>
                <a:sym typeface="Arial"/>
              </a:rPr>
              <a:t>GameDrop Experience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2520425" x="296333"/>
            <a:ext cy="1591849" cx="114761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2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1200" lang="en-US" i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Tylted ran and tested GameDrop™ with Pandora’s iOS and Android application.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/>
        </p:nvSpPr>
        <p:spPr>
          <a:xfrm>
            <a:off y="0" x="-8466"/>
            <a:ext cy="6858000" cx="915246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2" name="Shape 172"/>
          <p:cNvSpPr/>
          <p:nvPr/>
        </p:nvSpPr>
        <p:spPr>
          <a:xfrm>
            <a:off y="2045916" x="714749"/>
            <a:ext cy="1706633" cx="771805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73" name="Shape 173"/>
          <p:cNvSpPr/>
          <p:nvPr/>
        </p:nvSpPr>
        <p:spPr>
          <a:xfrm>
            <a:off y="3752548" x="3591283"/>
            <a:ext cy="1318984" cx="19628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/>
        </p:nvSpPr>
        <p:spPr>
          <a:xfrm>
            <a:off y="0" x="-8466"/>
            <a:ext cy="6858000" cx="915246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9" name="Shape 179"/>
          <p:cNvSpPr/>
          <p:nvPr/>
        </p:nvSpPr>
        <p:spPr>
          <a:xfrm>
            <a:off y="6213635" x="6629393"/>
            <a:ext cy="576628" cx="260773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80" name="Shape 180"/>
          <p:cNvSpPr/>
          <p:nvPr/>
        </p:nvSpPr>
        <p:spPr>
          <a:xfrm>
            <a:off y="6213637" x="0"/>
            <a:ext cy="644364" cx="95891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81" name="Shape 181"/>
          <p:cNvSpPr txBox="1"/>
          <p:nvPr/>
        </p:nvSpPr>
        <p:spPr>
          <a:xfrm>
            <a:off y="342319" x="0"/>
            <a:ext cy="769441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4400" lang="en-US" i="0">
                <a:solidFill>
                  <a:srgbClr val="A2238D"/>
                </a:solidFill>
                <a:latin typeface="Arial"/>
                <a:ea typeface="Arial"/>
                <a:cs typeface="Arial"/>
                <a:sym typeface="Arial"/>
              </a:rPr>
              <a:t>What is Navigate Me?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y="2202250" x="3883130"/>
            <a:ext cy="3056234" cx="4757897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0" mar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NavMe is a mobile ad unit that uses GPS direction and </a:t>
            </a:r>
            <a:br>
              <a:rPr strike="noStrike" u="none" b="0" cap="none" baseline="0" sz="24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4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consumers’ location to navigate </a:t>
            </a:r>
            <a:br>
              <a:rPr strike="noStrike" u="none" b="0" cap="none" baseline="0" sz="24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strike="noStrike" u="none" b="0" cap="none" baseline="0" sz="24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to a chosen destination. This patent pending technology automatically delivers an offer to consumers upon arrival.</a:t>
            </a:r>
          </a:p>
        </p:txBody>
      </p:sp>
      <p:sp>
        <p:nvSpPr>
          <p:cNvPr id="183" name="Shape 183"/>
          <p:cNvSpPr/>
          <p:nvPr/>
        </p:nvSpPr>
        <p:spPr>
          <a:xfrm>
            <a:off y="467625" x="-641929"/>
            <a:ext cy="7435933" cx="556127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/>
        </p:nvSpPr>
        <p:spPr>
          <a:xfrm>
            <a:off y="0" x="-8466"/>
            <a:ext cy="6858000" cx="915246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9" name="Shape 189"/>
          <p:cNvSpPr/>
          <p:nvPr/>
        </p:nvSpPr>
        <p:spPr>
          <a:xfrm>
            <a:off y="6213635" x="6629393"/>
            <a:ext cy="576628" cx="260773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90" name="Shape 190"/>
          <p:cNvSpPr/>
          <p:nvPr/>
        </p:nvSpPr>
        <p:spPr>
          <a:xfrm>
            <a:off y="6213637" x="0"/>
            <a:ext cy="644364" cx="95891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1453151" x="3729789"/>
            <a:ext cy="4525963" cx="495700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NavMe works by pulling in user location data that is married with Google Maps API. 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This creates a list of desired locations relative to the consumer’s location. Users then select the preferred location and will receive real time directions in text and map form. </a:t>
            </a:r>
          </a:p>
          <a:p>
            <a:pPr algn="l" rtl="0" lvl="0" marR="0" indent="-342900" marL="34290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Once they are within a 3</a:t>
            </a:r>
            <a:r>
              <a:rPr strike="noStrike" u="none" b="0" cap="none" baseline="30000" sz="2000" lang="en-US" i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strike="noStrike" u="none" b="0" cap="none" baseline="0" sz="2000" lang="en-US" i="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 of a New York City block they will receive your offer to their mobile phone.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y="152400" x="0"/>
            <a:ext cy="769441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4400" lang="en-US" i="0">
                <a:solidFill>
                  <a:srgbClr val="A2238D"/>
                </a:solidFill>
                <a:latin typeface="Arial"/>
                <a:ea typeface="Arial"/>
                <a:cs typeface="Arial"/>
                <a:sym typeface="Arial"/>
              </a:rPr>
              <a:t>How Navigate Me Works</a:t>
            </a:r>
          </a:p>
        </p:txBody>
      </p:sp>
      <p:sp>
        <p:nvSpPr>
          <p:cNvPr id="193" name="Shape 193"/>
          <p:cNvSpPr/>
          <p:nvPr/>
        </p:nvSpPr>
        <p:spPr>
          <a:xfrm>
            <a:off y="860425" x="311223"/>
            <a:ext cy="5504835" cx="402017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