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27"/>
  </p:notesMasterIdLst>
  <p:sldIdLst>
    <p:sldId id="256" r:id="rId5"/>
    <p:sldId id="257" r:id="rId6"/>
    <p:sldId id="323" r:id="rId7"/>
    <p:sldId id="324" r:id="rId8"/>
    <p:sldId id="325" r:id="rId9"/>
    <p:sldId id="326" r:id="rId10"/>
    <p:sldId id="328" r:id="rId11"/>
    <p:sldId id="327" r:id="rId12"/>
    <p:sldId id="329" r:id="rId13"/>
    <p:sldId id="330" r:id="rId14"/>
    <p:sldId id="331" r:id="rId15"/>
    <p:sldId id="334" r:id="rId16"/>
    <p:sldId id="333" r:id="rId17"/>
    <p:sldId id="332" r:id="rId18"/>
    <p:sldId id="337" r:id="rId19"/>
    <p:sldId id="340" r:id="rId20"/>
    <p:sldId id="339" r:id="rId21"/>
    <p:sldId id="338" r:id="rId22"/>
    <p:sldId id="341" r:id="rId23"/>
    <p:sldId id="336" r:id="rId24"/>
    <p:sldId id="315" r:id="rId25"/>
    <p:sldId id="307" r:id="rId26"/>
  </p:sldIdLst>
  <p:sldSz cx="12192000" cy="6858000"/>
  <p:notesSz cx="6858000" cy="9144000"/>
  <p:embeddedFontLst>
    <p:embeddedFont>
      <p:font typeface="Exo 2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63" roundtripDataSignature="AMtx7mhoCPbYqS2i8W7N/okitofBgBCM2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2DB20E8-F587-ACC5-E96E-8A8455657644}" name="Ekateryna Petrova" initials="EP" userId="S::petrova.ekateryna@apriorit.com::808bc0b3-3e0a-42fa-be81-c1e691a3b65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ateryna Petrova" initials="EP" lastIdx="63" clrIdx="0">
    <p:extLst>
      <p:ext uri="{19B8F6BF-5375-455C-9EA6-DF929625EA0E}">
        <p15:presenceInfo xmlns:p15="http://schemas.microsoft.com/office/powerpoint/2012/main" userId="S-1-5-21-124158533-2895148191-3113483641-12282" providerId="AD"/>
      </p:ext>
    </p:extLst>
  </p:cmAuthor>
  <p:cmAuthor id="2" name="Julia S" initials="JS" lastIdx="1" clrIdx="1">
    <p:extLst>
      <p:ext uri="{19B8F6BF-5375-455C-9EA6-DF929625EA0E}">
        <p15:presenceInfo xmlns:p15="http://schemas.microsoft.com/office/powerpoint/2012/main" userId="31fcafb050c480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203C42"/>
    <a:srgbClr val="2B666E"/>
    <a:srgbClr val="2B666D"/>
    <a:srgbClr val="2A666C"/>
    <a:srgbClr val="8CD1D8"/>
    <a:srgbClr val="30868F"/>
    <a:srgbClr val="05E0EB"/>
    <a:srgbClr val="E840E4"/>
    <a:srgbClr val="CD85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37DA1F-20F0-4C52-A4AE-6764F8E96D9F}" v="1" dt="2024-04-10T12:51:47.543"/>
  </p1510:revLst>
</p1510:revInfo>
</file>

<file path=ppt/tableStyles.xml><?xml version="1.0" encoding="utf-8"?>
<a:tblStyleLst xmlns:a="http://schemas.openxmlformats.org/drawingml/2006/main" def="{8F3DBF29-0829-4ECB-BAD0-AB98B2694E84}">
  <a:tblStyle styleId="{8F3DBF29-0829-4ECB-BAD0-AB98B2694E8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DF5E8"/>
          </a:solidFill>
        </a:fill>
      </a:tcStyle>
    </a:wholeTbl>
    <a:band1H>
      <a:tcTxStyle/>
      <a:tcStyle>
        <a:tcBdr/>
        <a:fill>
          <a:solidFill>
            <a:srgbClr val="DAEA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AEACD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DF5E8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DF5E8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469B732-E38A-4933-B523-3AA9F3B12E52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EF2E8"/>
          </a:solidFill>
        </a:fill>
      </a:tcStyle>
    </a:wholeTbl>
    <a:band1H>
      <a:tcTxStyle/>
      <a:tcStyle>
        <a:tcBdr/>
        <a:fill>
          <a:solidFill>
            <a:srgbClr val="FDE3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DE3CD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EF2E8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FEF2E8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410D7B-20DB-43D4-99DB-D6A589295895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63" Type="http://customschemas.google.com/relationships/presentationmetadata" Target="metadata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67" Type="http://schemas.openxmlformats.org/officeDocument/2006/relationships/theme" Target="theme/theme1.xml"/><Relationship Id="rId71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7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64" Type="http://schemas.openxmlformats.org/officeDocument/2006/relationships/commentAuthors" Target="commentAuthors.xml"/><Relationship Id="rId69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kateryna Petrova" userId="S::petrova.ekateryna@apriorit.com::808bc0b3-3e0a-42fa-be81-c1e691a3b654" providerId="AD" clId="Web-{040FFB67-1D0E-B57A-B60A-2E4CD3B60C71}"/>
    <pc:docChg chg="modSld">
      <pc:chgData name="Ekateryna Petrova" userId="S::petrova.ekateryna@apriorit.com::808bc0b3-3e0a-42fa-be81-c1e691a3b654" providerId="AD" clId="Web-{040FFB67-1D0E-B57A-B60A-2E4CD3B60C71}" dt="2024-02-21T14:16:57.613" v="1" actId="20577"/>
      <pc:docMkLst>
        <pc:docMk/>
      </pc:docMkLst>
      <pc:sldChg chg="modSp">
        <pc:chgData name="Ekateryna Petrova" userId="S::petrova.ekateryna@apriorit.com::808bc0b3-3e0a-42fa-be81-c1e691a3b654" providerId="AD" clId="Web-{040FFB67-1D0E-B57A-B60A-2E4CD3B60C71}" dt="2024-02-21T14:16:57.613" v="1" actId="20577"/>
        <pc:sldMkLst>
          <pc:docMk/>
          <pc:sldMk cId="0" sldId="256"/>
        </pc:sldMkLst>
        <pc:spChg chg="mod">
          <ac:chgData name="Ekateryna Petrova" userId="S::petrova.ekateryna@apriorit.com::808bc0b3-3e0a-42fa-be81-c1e691a3b654" providerId="AD" clId="Web-{040FFB67-1D0E-B57A-B60A-2E4CD3B60C71}" dt="2024-02-21T14:16:57.613" v="1" actId="20577"/>
          <ac:spMkLst>
            <pc:docMk/>
            <pc:sldMk cId="0" sldId="256"/>
            <ac:spMk id="6" creationId="{7A752A19-7B79-3A65-5EB8-410CC9885D60}"/>
          </ac:spMkLst>
        </pc:spChg>
      </pc:sldChg>
    </pc:docChg>
  </pc:docChgLst>
  <pc:docChgLst>
    <pc:chgData name="Olya Kolomoets" userId="S::olya.kolomoets@apriorit.com::cb3aefdb-bf85-4dec-9d6c-09daab9ef412" providerId="AD" clId="Web-{5F37DA1F-20F0-4C52-A4AE-6764F8E96D9F}"/>
    <pc:docChg chg="modSld">
      <pc:chgData name="Olya Kolomoets" userId="S::olya.kolomoets@apriorit.com::cb3aefdb-bf85-4dec-9d6c-09daab9ef412" providerId="AD" clId="Web-{5F37DA1F-20F0-4C52-A4AE-6764F8E96D9F}" dt="2024-04-10T12:51:47.543" v="0" actId="1076"/>
      <pc:docMkLst>
        <pc:docMk/>
      </pc:docMkLst>
      <pc:sldChg chg="modSp">
        <pc:chgData name="Olya Kolomoets" userId="S::olya.kolomoets@apriorit.com::cb3aefdb-bf85-4dec-9d6c-09daab9ef412" providerId="AD" clId="Web-{5F37DA1F-20F0-4C52-A4AE-6764F8E96D9F}" dt="2024-04-10T12:51:47.543" v="0" actId="1076"/>
        <pc:sldMkLst>
          <pc:docMk/>
          <pc:sldMk cId="1098876321" sldId="314"/>
        </pc:sldMkLst>
        <pc:picChg chg="mod">
          <ac:chgData name="Olya Kolomoets" userId="S::olya.kolomoets@apriorit.com::cb3aefdb-bf85-4dec-9d6c-09daab9ef412" providerId="AD" clId="Web-{5F37DA1F-20F0-4C52-A4AE-6764F8E96D9F}" dt="2024-04-10T12:51:47.543" v="0" actId="1076"/>
          <ac:picMkLst>
            <pc:docMk/>
            <pc:sldMk cId="1098876321" sldId="314"/>
            <ac:picMk id="2" creationId="{1EFA38C4-FE2B-94B0-F436-7A09C858C027}"/>
          </ac:picMkLst>
        </pc:picChg>
      </pc:sldChg>
    </pc:docChg>
  </pc:docChgLst>
  <pc:docChgLst>
    <pc:chgData name="Julia Sessa" userId="4dbf99d1-14a5-4c60-998e-214236169d1b" providerId="ADAL" clId="{01E2D6FA-23FE-409D-AF67-3255DF212BA4}"/>
    <pc:docChg chg="custSel modSld">
      <pc:chgData name="Julia Sessa" userId="4dbf99d1-14a5-4c60-998e-214236169d1b" providerId="ADAL" clId="{01E2D6FA-23FE-409D-AF67-3255DF212BA4}" dt="2024-02-07T12:24:38.750" v="0" actId="478"/>
      <pc:docMkLst>
        <pc:docMk/>
      </pc:docMkLst>
      <pc:sldChg chg="delSp mod">
        <pc:chgData name="Julia Sessa" userId="4dbf99d1-14a5-4c60-998e-214236169d1b" providerId="ADAL" clId="{01E2D6FA-23FE-409D-AF67-3255DF212BA4}" dt="2024-02-07T12:24:38.750" v="0" actId="478"/>
        <pc:sldMkLst>
          <pc:docMk/>
          <pc:sldMk cId="0" sldId="256"/>
        </pc:sldMkLst>
        <pc:picChg chg="del">
          <ac:chgData name="Julia Sessa" userId="4dbf99d1-14a5-4c60-998e-214236169d1b" providerId="ADAL" clId="{01E2D6FA-23FE-409D-AF67-3255DF212BA4}" dt="2024-02-07T12:24:38.750" v="0" actId="478"/>
          <ac:picMkLst>
            <pc:docMk/>
            <pc:sldMk cId="0" sldId="256"/>
            <ac:picMk id="14" creationId="{D42481ED-5E19-C1D5-2817-C276BA9F98E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3435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5502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3427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3050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4559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7029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6371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8965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3850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2133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9893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37764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3999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6577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3455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0529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3928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656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1281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811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5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" name="Google Shape;17;p45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F8F8F"/>
              </a:buClr>
              <a:buSzPts val="3200"/>
              <a:buNone/>
              <a:defRPr>
                <a:solidFill>
                  <a:srgbClr val="8F8F8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F8F8F"/>
              </a:buClr>
              <a:buSzPts val="2800"/>
              <a:buNone/>
              <a:defRPr>
                <a:solidFill>
                  <a:srgbClr val="8F8F8F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F8F8F"/>
              </a:buClr>
              <a:buSzPts val="2400"/>
              <a:buNone/>
              <a:defRPr>
                <a:solidFill>
                  <a:srgbClr val="8F8F8F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>
                <a:solidFill>
                  <a:srgbClr val="8F8F8F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>
                <a:solidFill>
                  <a:srgbClr val="8F8F8F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>
                <a:solidFill>
                  <a:srgbClr val="8F8F8F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>
                <a:solidFill>
                  <a:srgbClr val="8F8F8F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>
                <a:solidFill>
                  <a:srgbClr val="8F8F8F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>
                <a:solidFill>
                  <a:srgbClr val="8F8F8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" name="Google Shape;18;p4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RU"/>
          </a:p>
        </p:txBody>
      </p:sp>
      <p:sp>
        <p:nvSpPr>
          <p:cNvPr id="19" name="Google Shape;19;p4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RU"/>
          </a:p>
        </p:txBody>
      </p:sp>
      <p:sp>
        <p:nvSpPr>
          <p:cNvPr id="20" name="Google Shape;20;p4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4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Заголовок и вертикальный текст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4" name="Google Shape;74;p54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5" name="Google Shape;75;p5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RU"/>
          </a:p>
        </p:txBody>
      </p:sp>
      <p:sp>
        <p:nvSpPr>
          <p:cNvPr id="76" name="Google Shape;76;p5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RU"/>
          </a:p>
        </p:txBody>
      </p:sp>
      <p:sp>
        <p:nvSpPr>
          <p:cNvPr id="77" name="Google Shape;77;p5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4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Вертикальный заголовок и текст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5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0" name="Google Shape;80;p55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1" name="Google Shape;81;p5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RU"/>
          </a:p>
        </p:txBody>
      </p:sp>
      <p:sp>
        <p:nvSpPr>
          <p:cNvPr id="82" name="Google Shape;82;p5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RU"/>
          </a:p>
        </p:txBody>
      </p:sp>
      <p:sp>
        <p:nvSpPr>
          <p:cNvPr id="83" name="Google Shape;83;p5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6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RU"/>
          </a:p>
        </p:txBody>
      </p:sp>
      <p:sp>
        <p:nvSpPr>
          <p:cNvPr id="25" name="Google Shape;25;p4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RU"/>
          </a:p>
        </p:txBody>
      </p:sp>
      <p:sp>
        <p:nvSpPr>
          <p:cNvPr id="26" name="Google Shape;26;p4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8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Заголовок раздел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7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9" name="Google Shape;29;p47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F8F8F"/>
              </a:buClr>
              <a:buSzPts val="1800"/>
              <a:buNone/>
              <a:defRPr sz="1800">
                <a:solidFill>
                  <a:srgbClr val="8F8F8F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F8F8F"/>
              </a:buClr>
              <a:buSzPts val="1600"/>
              <a:buNone/>
              <a:defRPr sz="1600">
                <a:solidFill>
                  <a:srgbClr val="8F8F8F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F8F8F"/>
              </a:buClr>
              <a:buSzPts val="1400"/>
              <a:buNone/>
              <a:defRPr sz="1400">
                <a:solidFill>
                  <a:srgbClr val="8F8F8F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F8F8F"/>
              </a:buClr>
              <a:buSzPts val="1400"/>
              <a:buNone/>
              <a:defRPr sz="1400">
                <a:solidFill>
                  <a:srgbClr val="8F8F8F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F8F8F"/>
              </a:buClr>
              <a:buSzPts val="1400"/>
              <a:buNone/>
              <a:defRPr sz="1400">
                <a:solidFill>
                  <a:srgbClr val="8F8F8F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F8F8F"/>
              </a:buClr>
              <a:buSzPts val="1400"/>
              <a:buNone/>
              <a:defRPr sz="1400">
                <a:solidFill>
                  <a:srgbClr val="8F8F8F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F8F8F"/>
              </a:buClr>
              <a:buSzPts val="1400"/>
              <a:buNone/>
              <a:defRPr sz="1400">
                <a:solidFill>
                  <a:srgbClr val="8F8F8F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F8F8F"/>
              </a:buClr>
              <a:buSzPts val="1400"/>
              <a:buNone/>
              <a:defRPr sz="1400">
                <a:solidFill>
                  <a:srgbClr val="8F8F8F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Google Shape;30;p4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RU"/>
          </a:p>
        </p:txBody>
      </p:sp>
      <p:sp>
        <p:nvSpPr>
          <p:cNvPr id="31" name="Google Shape;31;p4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RU"/>
          </a:p>
        </p:txBody>
      </p:sp>
      <p:sp>
        <p:nvSpPr>
          <p:cNvPr id="32" name="Google Shape;32;p4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Два объекта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4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48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7" name="Google Shape;37;p4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RU"/>
          </a:p>
        </p:txBody>
      </p:sp>
      <p:sp>
        <p:nvSpPr>
          <p:cNvPr id="38" name="Google Shape;38;p4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RU"/>
          </a:p>
        </p:txBody>
      </p:sp>
      <p:sp>
        <p:nvSpPr>
          <p:cNvPr id="39" name="Google Shape;39;p4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9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Сравнение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2" name="Google Shape;42;p49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5" name="Google Shape;45;p49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6" name="Google Shape;46;p4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RU"/>
          </a:p>
        </p:txBody>
      </p:sp>
      <p:sp>
        <p:nvSpPr>
          <p:cNvPr id="47" name="Google Shape;47;p4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RU"/>
          </a:p>
        </p:txBody>
      </p:sp>
      <p:sp>
        <p:nvSpPr>
          <p:cNvPr id="48" name="Google Shape;48;p4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Только заголовок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1" name="Google Shape;51;p5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RU"/>
          </a:p>
        </p:txBody>
      </p:sp>
      <p:sp>
        <p:nvSpPr>
          <p:cNvPr id="52" name="Google Shape;52;p5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RU"/>
          </a:p>
        </p:txBody>
      </p:sp>
      <p:sp>
        <p:nvSpPr>
          <p:cNvPr id="53" name="Google Shape;53;p5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9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Пустой слайд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RU"/>
          </a:p>
        </p:txBody>
      </p:sp>
      <p:sp>
        <p:nvSpPr>
          <p:cNvPr id="56" name="Google Shape;56;p5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RU"/>
          </a:p>
        </p:txBody>
      </p:sp>
      <p:sp>
        <p:nvSpPr>
          <p:cNvPr id="57" name="Google Shape;57;p5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1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Объект с подписью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2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1" name="Google Shape;61;p52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2" name="Google Shape;62;p5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RU"/>
          </a:p>
        </p:txBody>
      </p:sp>
      <p:sp>
        <p:nvSpPr>
          <p:cNvPr id="63" name="Google Shape;63;p5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RU"/>
          </a:p>
        </p:txBody>
      </p:sp>
      <p:sp>
        <p:nvSpPr>
          <p:cNvPr id="64" name="Google Shape;64;p5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9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Рисунок с подписью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3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7" name="Google Shape;67;p53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ru-RU"/>
              <a:t>Вставка рисунка</a:t>
            </a:r>
            <a:endParaRPr/>
          </a:p>
        </p:txBody>
      </p:sp>
      <p:sp>
        <p:nvSpPr>
          <p:cNvPr id="68" name="Google Shape;68;p53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9" name="Google Shape;69;p5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RU"/>
          </a:p>
        </p:txBody>
      </p:sp>
      <p:sp>
        <p:nvSpPr>
          <p:cNvPr id="70" name="Google Shape;70;p5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RU"/>
          </a:p>
        </p:txBody>
      </p:sp>
      <p:sp>
        <p:nvSpPr>
          <p:cNvPr id="71" name="Google Shape;71;p5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0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/>
          </a:p>
        </p:txBody>
      </p:sp>
      <p:sp>
        <p:nvSpPr>
          <p:cNvPr id="13" name="Google Shape;13;p4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/>
          </a:p>
        </p:txBody>
      </p:sp>
      <p:sp>
        <p:nvSpPr>
          <p:cNvPr id="14" name="Google Shape;14;p4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294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s://www.linkedin.com/company/apriorit/" TargetMode="External"/><Relationship Id="rId3" Type="http://schemas.openxmlformats.org/officeDocument/2006/relationships/image" Target="../media/image3.jpe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6" Type="http://schemas.openxmlformats.org/officeDocument/2006/relationships/hyperlink" Target="https://www.facebook.com/aprior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priorit.com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mailto:info@apriorit.com" TargetMode="External"/><Relationship Id="rId15" Type="http://schemas.openxmlformats.org/officeDocument/2006/relationships/hyperlink" Target="https://softwareengineeringblog.quora.com/" TargetMode="External"/><Relationship Id="rId10" Type="http://schemas.openxmlformats.org/officeDocument/2006/relationships/image" Target="../media/image29.png"/><Relationship Id="rId4" Type="http://schemas.openxmlformats.org/officeDocument/2006/relationships/image" Target="../media/image4.png"/><Relationship Id="rId9" Type="http://schemas.openxmlformats.org/officeDocument/2006/relationships/image" Target="../media/image28.png"/><Relationship Id="rId14" Type="http://schemas.openxmlformats.org/officeDocument/2006/relationships/hyperlink" Target="https://twitter.com/Aprior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7D9E0C6-4C74-314F-5858-66B923976557}"/>
              </a:ext>
            </a:extLst>
          </p:cNvPr>
          <p:cNvSpPr/>
          <p:nvPr/>
        </p:nvSpPr>
        <p:spPr>
          <a:xfrm>
            <a:off x="163002" y="-13095"/>
            <a:ext cx="12028998" cy="6862763"/>
          </a:xfrm>
          <a:prstGeom prst="rect">
            <a:avLst/>
          </a:prstGeom>
          <a:gradFill>
            <a:gsLst>
              <a:gs pos="0">
                <a:srgbClr val="2A666C">
                  <a:alpha val="24000"/>
                </a:srgbClr>
              </a:gs>
              <a:gs pos="53000">
                <a:srgbClr val="1B3D43">
                  <a:alpha val="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327708" y="3567285"/>
            <a:ext cx="6817606" cy="2740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l">
              <a:spcBef>
                <a:spcPts val="0"/>
              </a:spcBef>
              <a:buClr>
                <a:schemeClr val="lt1"/>
              </a:buClr>
              <a:buSzPts val="3600"/>
            </a:pPr>
            <a:r>
              <a:rPr lang="en-US" sz="3000" b="1" dirty="0">
                <a:solidFill>
                  <a:schemeClr val="bg1"/>
                </a:solidFill>
                <a:latin typeface="Exo 2"/>
                <a:ea typeface="Exo 2"/>
                <a:cs typeface="Exo 2"/>
                <a:sym typeface="Exo 2"/>
              </a:rPr>
              <a:t>DevOps internal course</a:t>
            </a:r>
          </a:p>
          <a:p>
            <a:pPr marL="0" indent="0" algn="l">
              <a:spcBef>
                <a:spcPts val="0"/>
              </a:spcBef>
              <a:buClr>
                <a:schemeClr val="lt1"/>
              </a:buClr>
              <a:buSzPts val="3600"/>
            </a:pPr>
            <a:endParaRPr lang="en-US" sz="3000" b="1" dirty="0">
              <a:solidFill>
                <a:schemeClr val="bg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indent="0" algn="l">
              <a:spcBef>
                <a:spcPts val="0"/>
              </a:spcBef>
              <a:buClr>
                <a:schemeClr val="lt1"/>
              </a:buClr>
              <a:buSzPts val="3600"/>
            </a:pPr>
            <a:r>
              <a:rPr lang="en-US" sz="3000" b="1" dirty="0">
                <a:solidFill>
                  <a:schemeClr val="bg1"/>
                </a:solidFill>
                <a:latin typeface="Exo 2"/>
                <a:ea typeface="Exo 2"/>
                <a:cs typeface="Exo 2"/>
                <a:sym typeface="Exo 2"/>
              </a:rPr>
              <a:t>Cloud Providers.</a:t>
            </a:r>
          </a:p>
          <a:p>
            <a:pPr marL="0" indent="0" algn="l">
              <a:spcBef>
                <a:spcPts val="0"/>
              </a:spcBef>
              <a:buClr>
                <a:schemeClr val="lt1"/>
              </a:buClr>
              <a:buSzPts val="3600"/>
            </a:pPr>
            <a:r>
              <a:rPr lang="en-US" sz="3000" b="1" dirty="0">
                <a:solidFill>
                  <a:schemeClr val="bg1"/>
                </a:solidFill>
                <a:latin typeface="Exo 2"/>
                <a:ea typeface="Exo 2"/>
                <a:cs typeface="Exo 2"/>
                <a:sym typeface="Exo 2"/>
              </a:rPr>
              <a:t>MS Azure Overview.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122D243-6EA9-95C7-762D-B8FA4FB1FA9A}"/>
              </a:ext>
            </a:extLst>
          </p:cNvPr>
          <p:cNvSpPr/>
          <p:nvPr/>
        </p:nvSpPr>
        <p:spPr>
          <a:xfrm>
            <a:off x="163002" y="6545058"/>
            <a:ext cx="12028998" cy="312942"/>
          </a:xfrm>
          <a:prstGeom prst="rect">
            <a:avLst/>
          </a:prstGeom>
          <a:solidFill>
            <a:srgbClr val="26323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5" name="Рисунок 5" descr="Изображение выглядит как текст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3456AAB6-85F5-9980-1DDF-F02ABE5E3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54" y="550557"/>
            <a:ext cx="1905000" cy="552450"/>
          </a:xfrm>
          <a:prstGeom prst="rect">
            <a:avLst/>
          </a:prstGeom>
        </p:spPr>
      </p:pic>
      <p:pic>
        <p:nvPicPr>
          <p:cNvPr id="2" name="Google Shape;334;p13">
            <a:extLst>
              <a:ext uri="{FF2B5EF4-FFF2-40B4-BE49-F238E27FC236}">
                <a16:creationId xmlns:a16="http://schemas.microsoft.com/office/drawing/2014/main" id="{3F632534-CA5B-29E8-2FAA-ECAA89E662B5}"/>
              </a:ext>
            </a:extLst>
          </p:cNvPr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-1704" y="602"/>
            <a:ext cx="164706" cy="686276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4" name="Google Shape;143;p4">
            <a:extLst>
              <a:ext uri="{FF2B5EF4-FFF2-40B4-BE49-F238E27FC236}">
                <a16:creationId xmlns:a16="http://schemas.microsoft.com/office/drawing/2014/main" id="{8C88A909-00AD-D2B0-403E-21663FE270CF}"/>
              </a:ext>
            </a:extLst>
          </p:cNvPr>
          <p:cNvSpPr txBox="1"/>
          <p:nvPr/>
        </p:nvSpPr>
        <p:spPr>
          <a:xfrm>
            <a:off x="7568170" y="6591714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Exo 2"/>
              </a:rPr>
              <a:t>Since 2002 </a:t>
            </a:r>
            <a:r>
              <a:rPr lang="en-US" sz="800" dirty="0">
                <a:solidFill>
                  <a:schemeClr val="bg1"/>
                </a:solidFill>
                <a:latin typeface="Exo 2"/>
              </a:rPr>
              <a:t>on the market</a:t>
            </a:r>
          </a:p>
        </p:txBody>
      </p:sp>
      <p:sp>
        <p:nvSpPr>
          <p:cNvPr id="6" name="Google Shape;143;p4">
            <a:extLst>
              <a:ext uri="{FF2B5EF4-FFF2-40B4-BE49-F238E27FC236}">
                <a16:creationId xmlns:a16="http://schemas.microsoft.com/office/drawing/2014/main" id="{7A752A19-7B79-3A65-5EB8-410CC9885D60}"/>
              </a:ext>
            </a:extLst>
          </p:cNvPr>
          <p:cNvSpPr txBox="1"/>
          <p:nvPr/>
        </p:nvSpPr>
        <p:spPr>
          <a:xfrm>
            <a:off x="9306729" y="6585497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Exo 2"/>
              </a:rPr>
              <a:t>22 years </a:t>
            </a:r>
            <a:r>
              <a:rPr lang="en-US" sz="800" dirty="0">
                <a:solidFill>
                  <a:schemeClr val="bg1"/>
                </a:solidFill>
                <a:latin typeface="Exo 2"/>
              </a:rPr>
              <a:t>in Cybersecurity</a:t>
            </a:r>
          </a:p>
        </p:txBody>
      </p:sp>
      <p:sp>
        <p:nvSpPr>
          <p:cNvPr id="7" name="Google Shape;143;p4">
            <a:extLst>
              <a:ext uri="{FF2B5EF4-FFF2-40B4-BE49-F238E27FC236}">
                <a16:creationId xmlns:a16="http://schemas.microsoft.com/office/drawing/2014/main" id="{9E375D00-CA06-833C-9FDB-564FA94D5684}"/>
              </a:ext>
            </a:extLst>
          </p:cNvPr>
          <p:cNvSpPr txBox="1"/>
          <p:nvPr/>
        </p:nvSpPr>
        <p:spPr>
          <a:xfrm>
            <a:off x="10992270" y="6588606"/>
            <a:ext cx="971625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>
                <a:solidFill>
                  <a:schemeClr val="bg1"/>
                </a:solidFill>
                <a:latin typeface="Exo 2"/>
              </a:rPr>
              <a:t>350+ </a:t>
            </a:r>
            <a:r>
              <a:rPr lang="en-US" sz="800">
                <a:solidFill>
                  <a:schemeClr val="bg1"/>
                </a:solidFill>
                <a:latin typeface="Exo 2"/>
              </a:rPr>
              <a:t>employees</a:t>
            </a:r>
            <a:endParaRPr lang="en-US" sz="800" dirty="0">
              <a:solidFill>
                <a:schemeClr val="bg1"/>
              </a:solidFill>
              <a:latin typeface="Exo 2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361F081-33BD-6F77-F212-FF8230599B38}"/>
              </a:ext>
            </a:extLst>
          </p:cNvPr>
          <p:cNvCxnSpPr/>
          <p:nvPr/>
        </p:nvCxnSpPr>
        <p:spPr>
          <a:xfrm flipV="1">
            <a:off x="9115441" y="6600518"/>
            <a:ext cx="0" cy="185359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4CD513B6-BD82-F2CC-2899-9D03FAF15E36}"/>
              </a:ext>
            </a:extLst>
          </p:cNvPr>
          <p:cNvCxnSpPr/>
          <p:nvPr/>
        </p:nvCxnSpPr>
        <p:spPr>
          <a:xfrm flipV="1">
            <a:off x="10817146" y="6584970"/>
            <a:ext cx="0" cy="185359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Рисунок 6">
            <a:extLst>
              <a:ext uri="{FF2B5EF4-FFF2-40B4-BE49-F238E27FC236}">
                <a16:creationId xmlns:a16="http://schemas.microsoft.com/office/drawing/2014/main" id="{D02929A8-1CFB-C753-081B-5EA4A01CCEC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6928" b="4545"/>
          <a:stretch/>
        </p:blipFill>
        <p:spPr>
          <a:xfrm>
            <a:off x="639254" y="5600810"/>
            <a:ext cx="358589" cy="1819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3238"/>
            </a:gs>
            <a:gs pos="100000">
              <a:srgbClr val="1B3D43"/>
            </a:gs>
          </a:gsLst>
          <a:lin ang="5400000" scaled="1"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6;p2" descr="Изображение выглядит как снимок экрана, темнота, черный, пространство&#10;&#10;Автоматически созданное описание">
            <a:extLst>
              <a:ext uri="{FF2B5EF4-FFF2-40B4-BE49-F238E27FC236}">
                <a16:creationId xmlns:a16="http://schemas.microsoft.com/office/drawing/2014/main" id="{299EA8E7-4CC9-C174-BC30-9B3CFE4CB2F6}"/>
              </a:ext>
            </a:extLst>
          </p:cNvPr>
          <p:cNvPicPr preferRelativeResize="0"/>
          <p:nvPr/>
        </p:nvPicPr>
        <p:blipFill rotWithShape="1">
          <a:blip r:embed="rId3">
            <a:alphaModFix amt="31000"/>
          </a:blip>
          <a:srcRect/>
          <a:stretch/>
        </p:blipFill>
        <p:spPr>
          <a:xfrm rot="5400000">
            <a:off x="5323694" y="-9053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7;p2">
            <a:extLst>
              <a:ext uri="{FF2B5EF4-FFF2-40B4-BE49-F238E27FC236}">
                <a16:creationId xmlns:a16="http://schemas.microsoft.com/office/drawing/2014/main" id="{6C50DAAA-E916-30B0-8DBF-627E49043E3B}"/>
              </a:ext>
            </a:extLst>
          </p:cNvPr>
          <p:cNvSpPr/>
          <p:nvPr/>
        </p:nvSpPr>
        <p:spPr>
          <a:xfrm>
            <a:off x="163002" y="6545058"/>
            <a:ext cx="12028998" cy="312942"/>
          </a:xfrm>
          <a:prstGeom prst="rect">
            <a:avLst/>
          </a:prstGeom>
          <a:solidFill>
            <a:srgbClr val="26323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08;p2">
            <a:extLst>
              <a:ext uri="{FF2B5EF4-FFF2-40B4-BE49-F238E27FC236}">
                <a16:creationId xmlns:a16="http://schemas.microsoft.com/office/drawing/2014/main" id="{D9E1871C-38A5-CB17-2EF9-ADAE914F38F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04" y="602"/>
            <a:ext cx="164706" cy="686276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5" name="Google Shape;109;p2">
            <a:extLst>
              <a:ext uri="{FF2B5EF4-FFF2-40B4-BE49-F238E27FC236}">
                <a16:creationId xmlns:a16="http://schemas.microsoft.com/office/drawing/2014/main" id="{5DACC5DA-2421-D128-A64E-E33E25D9147B}"/>
              </a:ext>
            </a:extLst>
          </p:cNvPr>
          <p:cNvSpPr txBox="1"/>
          <p:nvPr/>
        </p:nvSpPr>
        <p:spPr>
          <a:xfrm>
            <a:off x="769916" y="378030"/>
            <a:ext cx="662098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dirty="0">
                <a:solidFill>
                  <a:schemeClr val="bg1"/>
                </a:solidFill>
                <a:effectLst/>
                <a:latin typeface="Exo 2" panose="020B0604020202020204" charset="0"/>
              </a:rPr>
              <a:t>Cost Management + Billing</a:t>
            </a:r>
            <a:endParaRPr sz="3200" b="1" i="0" u="none" strike="noStrike" cap="none" dirty="0">
              <a:solidFill>
                <a:schemeClr val="bg1"/>
              </a:solidFill>
              <a:latin typeface="Exo 2" panose="020B0604020202020204" charset="0"/>
              <a:sym typeface="Arial"/>
            </a:endParaRPr>
          </a:p>
        </p:txBody>
      </p:sp>
      <p:sp>
        <p:nvSpPr>
          <p:cNvPr id="29" name="Google Shape;110;p2">
            <a:extLst>
              <a:ext uri="{FF2B5EF4-FFF2-40B4-BE49-F238E27FC236}">
                <a16:creationId xmlns:a16="http://schemas.microsoft.com/office/drawing/2014/main" id="{38F95ABC-FBDE-6341-DB84-43A2A7B99C26}"/>
              </a:ext>
            </a:extLst>
          </p:cNvPr>
          <p:cNvSpPr txBox="1"/>
          <p:nvPr/>
        </p:nvSpPr>
        <p:spPr>
          <a:xfrm>
            <a:off x="7568170" y="6591714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Since 2002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on the market</a:t>
            </a:r>
            <a:endParaRPr/>
          </a:p>
        </p:txBody>
      </p:sp>
      <p:pic>
        <p:nvPicPr>
          <p:cNvPr id="30" name="Google Shape;111;p2">
            <a:extLst>
              <a:ext uri="{FF2B5EF4-FFF2-40B4-BE49-F238E27FC236}">
                <a16:creationId xmlns:a16="http://schemas.microsoft.com/office/drawing/2014/main" id="{30387A76-5BA7-A143-F0AA-B0AD4541ED5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11545028" y="6164562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12;p2">
            <a:extLst>
              <a:ext uri="{FF2B5EF4-FFF2-40B4-BE49-F238E27FC236}">
                <a16:creationId xmlns:a16="http://schemas.microsoft.com/office/drawing/2014/main" id="{992D425A-05B5-4EF6-5AB2-5A38E118FFE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3306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19;p2">
            <a:extLst>
              <a:ext uri="{FF2B5EF4-FFF2-40B4-BE49-F238E27FC236}">
                <a16:creationId xmlns:a16="http://schemas.microsoft.com/office/drawing/2014/main" id="{7A28CB20-8623-F98B-8556-D474AF47866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4626"/>
            <a:ext cx="358589" cy="18198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35;p2">
            <a:extLst>
              <a:ext uri="{FF2B5EF4-FFF2-40B4-BE49-F238E27FC236}">
                <a16:creationId xmlns:a16="http://schemas.microsoft.com/office/drawing/2014/main" id="{0E6BA9C3-2D35-1CEA-C609-5635136B90F6}"/>
              </a:ext>
            </a:extLst>
          </p:cNvPr>
          <p:cNvSpPr txBox="1"/>
          <p:nvPr/>
        </p:nvSpPr>
        <p:spPr>
          <a:xfrm>
            <a:off x="9306729" y="6585497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21 years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in Cybersecurity</a:t>
            </a:r>
            <a:endParaRPr/>
          </a:p>
        </p:txBody>
      </p:sp>
      <p:sp>
        <p:nvSpPr>
          <p:cNvPr id="34" name="Google Shape;136;p2">
            <a:extLst>
              <a:ext uri="{FF2B5EF4-FFF2-40B4-BE49-F238E27FC236}">
                <a16:creationId xmlns:a16="http://schemas.microsoft.com/office/drawing/2014/main" id="{EACD5A38-F623-4D49-6D9E-2BF21992DD09}"/>
              </a:ext>
            </a:extLst>
          </p:cNvPr>
          <p:cNvSpPr txBox="1"/>
          <p:nvPr/>
        </p:nvSpPr>
        <p:spPr>
          <a:xfrm>
            <a:off x="10992270" y="6588606"/>
            <a:ext cx="971625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35</a:t>
            </a:r>
            <a:r>
              <a:rPr lang="en-US" sz="800" b="1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0+ </a:t>
            </a:r>
            <a:r>
              <a:rPr lang="en-US" sz="800" b="0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employees</a:t>
            </a:r>
            <a:endParaRPr dirty="0"/>
          </a:p>
        </p:txBody>
      </p:sp>
      <p:cxnSp>
        <p:nvCxnSpPr>
          <p:cNvPr id="38" name="Google Shape;137;p2">
            <a:extLst>
              <a:ext uri="{FF2B5EF4-FFF2-40B4-BE49-F238E27FC236}">
                <a16:creationId xmlns:a16="http://schemas.microsoft.com/office/drawing/2014/main" id="{6374F0E4-2A94-1EC8-F975-EEC7D81C399F}"/>
              </a:ext>
            </a:extLst>
          </p:cNvPr>
          <p:cNvCxnSpPr/>
          <p:nvPr/>
        </p:nvCxnSpPr>
        <p:spPr>
          <a:xfrm rot="10800000">
            <a:off x="9115441" y="6600518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138;p2">
            <a:extLst>
              <a:ext uri="{FF2B5EF4-FFF2-40B4-BE49-F238E27FC236}">
                <a16:creationId xmlns:a16="http://schemas.microsoft.com/office/drawing/2014/main" id="{58AFB04C-E5FE-05EE-3721-435DDFFD4C08}"/>
              </a:ext>
            </a:extLst>
          </p:cNvPr>
          <p:cNvCxnSpPr/>
          <p:nvPr/>
        </p:nvCxnSpPr>
        <p:spPr>
          <a:xfrm rot="10800000">
            <a:off x="10817146" y="6584970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5B8083B-D349-490C-B483-C2E27A4AFC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916" y="1586822"/>
            <a:ext cx="9760963" cy="433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73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3238"/>
            </a:gs>
            <a:gs pos="100000">
              <a:srgbClr val="1B3D43"/>
            </a:gs>
          </a:gsLst>
          <a:lin ang="5400000" scaled="1"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6;p2" descr="Изображение выглядит как снимок экрана, темнота, черный, пространство&#10;&#10;Автоматически созданное описание">
            <a:extLst>
              <a:ext uri="{FF2B5EF4-FFF2-40B4-BE49-F238E27FC236}">
                <a16:creationId xmlns:a16="http://schemas.microsoft.com/office/drawing/2014/main" id="{299EA8E7-4CC9-C174-BC30-9B3CFE4CB2F6}"/>
              </a:ext>
            </a:extLst>
          </p:cNvPr>
          <p:cNvPicPr preferRelativeResize="0"/>
          <p:nvPr/>
        </p:nvPicPr>
        <p:blipFill rotWithShape="1">
          <a:blip r:embed="rId3">
            <a:alphaModFix amt="31000"/>
          </a:blip>
          <a:srcRect/>
          <a:stretch/>
        </p:blipFill>
        <p:spPr>
          <a:xfrm rot="5400000">
            <a:off x="5323694" y="-9053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7;p2">
            <a:extLst>
              <a:ext uri="{FF2B5EF4-FFF2-40B4-BE49-F238E27FC236}">
                <a16:creationId xmlns:a16="http://schemas.microsoft.com/office/drawing/2014/main" id="{6C50DAAA-E916-30B0-8DBF-627E49043E3B}"/>
              </a:ext>
            </a:extLst>
          </p:cNvPr>
          <p:cNvSpPr/>
          <p:nvPr/>
        </p:nvSpPr>
        <p:spPr>
          <a:xfrm>
            <a:off x="163002" y="6545058"/>
            <a:ext cx="12028998" cy="312942"/>
          </a:xfrm>
          <a:prstGeom prst="rect">
            <a:avLst/>
          </a:prstGeom>
          <a:solidFill>
            <a:srgbClr val="26323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08;p2">
            <a:extLst>
              <a:ext uri="{FF2B5EF4-FFF2-40B4-BE49-F238E27FC236}">
                <a16:creationId xmlns:a16="http://schemas.microsoft.com/office/drawing/2014/main" id="{D9E1871C-38A5-CB17-2EF9-ADAE914F38F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04" y="602"/>
            <a:ext cx="164706" cy="686276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5" name="Google Shape;109;p2">
            <a:extLst>
              <a:ext uri="{FF2B5EF4-FFF2-40B4-BE49-F238E27FC236}">
                <a16:creationId xmlns:a16="http://schemas.microsoft.com/office/drawing/2014/main" id="{5DACC5DA-2421-D128-A64E-E33E25D9147B}"/>
              </a:ext>
            </a:extLst>
          </p:cNvPr>
          <p:cNvSpPr txBox="1"/>
          <p:nvPr/>
        </p:nvSpPr>
        <p:spPr>
          <a:xfrm>
            <a:off x="769916" y="378030"/>
            <a:ext cx="909140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en-US" sz="3200" b="0" i="0" dirty="0">
                <a:solidFill>
                  <a:schemeClr val="bg1"/>
                </a:solidFill>
                <a:effectLst/>
                <a:latin typeface="Exo 2" panose="020B0604020202020204" charset="0"/>
              </a:rPr>
              <a:t>Virtual machine</a:t>
            </a:r>
            <a:r>
              <a:rPr lang="ru-RU" sz="3200" b="1" i="0" dirty="0">
                <a:solidFill>
                  <a:schemeClr val="bg1"/>
                </a:solidFill>
                <a:effectLst/>
                <a:latin typeface="Exo 2" panose="020B0604020202020204" charset="0"/>
              </a:rPr>
              <a:t>.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Exo 2" panose="020B0604020202020204" charset="0"/>
              </a:rPr>
              <a:t> 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Exo 2" panose="020B0604020202020204" charset="0"/>
              </a:rPr>
              <a:t>Auto-shutdown</a:t>
            </a:r>
            <a:endParaRPr lang="en-US" sz="3200" b="1" i="0" dirty="0">
              <a:solidFill>
                <a:schemeClr val="bg1"/>
              </a:solidFill>
              <a:effectLst/>
              <a:latin typeface="Exo 2" panose="020B060402020202020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chemeClr val="bg1"/>
              </a:solidFill>
              <a:latin typeface="Exo 2" panose="020B0604020202020204" charset="0"/>
              <a:sym typeface="Arial"/>
            </a:endParaRPr>
          </a:p>
        </p:txBody>
      </p:sp>
      <p:sp>
        <p:nvSpPr>
          <p:cNvPr id="29" name="Google Shape;110;p2">
            <a:extLst>
              <a:ext uri="{FF2B5EF4-FFF2-40B4-BE49-F238E27FC236}">
                <a16:creationId xmlns:a16="http://schemas.microsoft.com/office/drawing/2014/main" id="{38F95ABC-FBDE-6341-DB84-43A2A7B99C26}"/>
              </a:ext>
            </a:extLst>
          </p:cNvPr>
          <p:cNvSpPr txBox="1"/>
          <p:nvPr/>
        </p:nvSpPr>
        <p:spPr>
          <a:xfrm>
            <a:off x="7568170" y="6591714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Since 2002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on the market</a:t>
            </a:r>
            <a:endParaRPr/>
          </a:p>
        </p:txBody>
      </p:sp>
      <p:pic>
        <p:nvPicPr>
          <p:cNvPr id="30" name="Google Shape;111;p2">
            <a:extLst>
              <a:ext uri="{FF2B5EF4-FFF2-40B4-BE49-F238E27FC236}">
                <a16:creationId xmlns:a16="http://schemas.microsoft.com/office/drawing/2014/main" id="{30387A76-5BA7-A143-F0AA-B0AD4541ED5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11545028" y="6164562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12;p2">
            <a:extLst>
              <a:ext uri="{FF2B5EF4-FFF2-40B4-BE49-F238E27FC236}">
                <a16:creationId xmlns:a16="http://schemas.microsoft.com/office/drawing/2014/main" id="{992D425A-05B5-4EF6-5AB2-5A38E118FFE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3306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19;p2">
            <a:extLst>
              <a:ext uri="{FF2B5EF4-FFF2-40B4-BE49-F238E27FC236}">
                <a16:creationId xmlns:a16="http://schemas.microsoft.com/office/drawing/2014/main" id="{7A28CB20-8623-F98B-8556-D474AF47866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4626"/>
            <a:ext cx="358589" cy="18198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35;p2">
            <a:extLst>
              <a:ext uri="{FF2B5EF4-FFF2-40B4-BE49-F238E27FC236}">
                <a16:creationId xmlns:a16="http://schemas.microsoft.com/office/drawing/2014/main" id="{0E6BA9C3-2D35-1CEA-C609-5635136B90F6}"/>
              </a:ext>
            </a:extLst>
          </p:cNvPr>
          <p:cNvSpPr txBox="1"/>
          <p:nvPr/>
        </p:nvSpPr>
        <p:spPr>
          <a:xfrm>
            <a:off x="9306729" y="6585497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21 years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in Cybersecurity</a:t>
            </a:r>
            <a:endParaRPr/>
          </a:p>
        </p:txBody>
      </p:sp>
      <p:sp>
        <p:nvSpPr>
          <p:cNvPr id="34" name="Google Shape;136;p2">
            <a:extLst>
              <a:ext uri="{FF2B5EF4-FFF2-40B4-BE49-F238E27FC236}">
                <a16:creationId xmlns:a16="http://schemas.microsoft.com/office/drawing/2014/main" id="{EACD5A38-F623-4D49-6D9E-2BF21992DD09}"/>
              </a:ext>
            </a:extLst>
          </p:cNvPr>
          <p:cNvSpPr txBox="1"/>
          <p:nvPr/>
        </p:nvSpPr>
        <p:spPr>
          <a:xfrm>
            <a:off x="10992270" y="6588606"/>
            <a:ext cx="971625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35</a:t>
            </a:r>
            <a:r>
              <a:rPr lang="en-US" sz="800" b="1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0+ </a:t>
            </a:r>
            <a:r>
              <a:rPr lang="en-US" sz="800" b="0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employees</a:t>
            </a:r>
            <a:endParaRPr dirty="0"/>
          </a:p>
        </p:txBody>
      </p:sp>
      <p:cxnSp>
        <p:nvCxnSpPr>
          <p:cNvPr id="38" name="Google Shape;137;p2">
            <a:extLst>
              <a:ext uri="{FF2B5EF4-FFF2-40B4-BE49-F238E27FC236}">
                <a16:creationId xmlns:a16="http://schemas.microsoft.com/office/drawing/2014/main" id="{6374F0E4-2A94-1EC8-F975-EEC7D81C399F}"/>
              </a:ext>
            </a:extLst>
          </p:cNvPr>
          <p:cNvCxnSpPr/>
          <p:nvPr/>
        </p:nvCxnSpPr>
        <p:spPr>
          <a:xfrm rot="10800000">
            <a:off x="9115441" y="6600518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138;p2">
            <a:extLst>
              <a:ext uri="{FF2B5EF4-FFF2-40B4-BE49-F238E27FC236}">
                <a16:creationId xmlns:a16="http://schemas.microsoft.com/office/drawing/2014/main" id="{58AFB04C-E5FE-05EE-3721-435DDFFD4C08}"/>
              </a:ext>
            </a:extLst>
          </p:cNvPr>
          <p:cNvCxnSpPr/>
          <p:nvPr/>
        </p:nvCxnSpPr>
        <p:spPr>
          <a:xfrm rot="10800000">
            <a:off x="10817146" y="6584970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D48A356-89C1-4A97-7DA7-11A2BD6C8F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460" y="1253661"/>
            <a:ext cx="9095856" cy="484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05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3238"/>
            </a:gs>
            <a:gs pos="100000">
              <a:srgbClr val="1B3D43"/>
            </a:gs>
          </a:gsLst>
          <a:lin ang="5400000" scaled="1"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6;p2" descr="Изображение выглядит как снимок экрана, темнота, черный, пространство&#10;&#10;Автоматически созданное описание">
            <a:extLst>
              <a:ext uri="{FF2B5EF4-FFF2-40B4-BE49-F238E27FC236}">
                <a16:creationId xmlns:a16="http://schemas.microsoft.com/office/drawing/2014/main" id="{299EA8E7-4CC9-C174-BC30-9B3CFE4CB2F6}"/>
              </a:ext>
            </a:extLst>
          </p:cNvPr>
          <p:cNvPicPr preferRelativeResize="0"/>
          <p:nvPr/>
        </p:nvPicPr>
        <p:blipFill rotWithShape="1">
          <a:blip r:embed="rId3">
            <a:alphaModFix amt="31000"/>
          </a:blip>
          <a:srcRect/>
          <a:stretch/>
        </p:blipFill>
        <p:spPr>
          <a:xfrm rot="5400000">
            <a:off x="5323694" y="-9053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7;p2">
            <a:extLst>
              <a:ext uri="{FF2B5EF4-FFF2-40B4-BE49-F238E27FC236}">
                <a16:creationId xmlns:a16="http://schemas.microsoft.com/office/drawing/2014/main" id="{6C50DAAA-E916-30B0-8DBF-627E49043E3B}"/>
              </a:ext>
            </a:extLst>
          </p:cNvPr>
          <p:cNvSpPr/>
          <p:nvPr/>
        </p:nvSpPr>
        <p:spPr>
          <a:xfrm>
            <a:off x="163002" y="6545058"/>
            <a:ext cx="12028998" cy="312942"/>
          </a:xfrm>
          <a:prstGeom prst="rect">
            <a:avLst/>
          </a:prstGeom>
          <a:solidFill>
            <a:srgbClr val="26323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08;p2">
            <a:extLst>
              <a:ext uri="{FF2B5EF4-FFF2-40B4-BE49-F238E27FC236}">
                <a16:creationId xmlns:a16="http://schemas.microsoft.com/office/drawing/2014/main" id="{D9E1871C-38A5-CB17-2EF9-ADAE914F38F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04" y="602"/>
            <a:ext cx="164706" cy="686276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5" name="Google Shape;109;p2">
            <a:extLst>
              <a:ext uri="{FF2B5EF4-FFF2-40B4-BE49-F238E27FC236}">
                <a16:creationId xmlns:a16="http://schemas.microsoft.com/office/drawing/2014/main" id="{5DACC5DA-2421-D128-A64E-E33E25D9147B}"/>
              </a:ext>
            </a:extLst>
          </p:cNvPr>
          <p:cNvSpPr txBox="1"/>
          <p:nvPr/>
        </p:nvSpPr>
        <p:spPr>
          <a:xfrm>
            <a:off x="769916" y="378030"/>
            <a:ext cx="662098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dirty="0">
                <a:solidFill>
                  <a:schemeClr val="bg1"/>
                </a:solidFill>
                <a:effectLst/>
                <a:latin typeface="Exo 2" panose="020B0604020202020204" charset="0"/>
              </a:rPr>
              <a:t>Microsoft Entra ID. Users</a:t>
            </a:r>
            <a:endParaRPr sz="3200" b="1" i="0" u="none" strike="noStrike" cap="none" dirty="0">
              <a:solidFill>
                <a:schemeClr val="bg1"/>
              </a:solidFill>
              <a:latin typeface="Exo 2" panose="020B0604020202020204" charset="0"/>
              <a:sym typeface="Arial"/>
            </a:endParaRPr>
          </a:p>
        </p:txBody>
      </p:sp>
      <p:sp>
        <p:nvSpPr>
          <p:cNvPr id="29" name="Google Shape;110;p2">
            <a:extLst>
              <a:ext uri="{FF2B5EF4-FFF2-40B4-BE49-F238E27FC236}">
                <a16:creationId xmlns:a16="http://schemas.microsoft.com/office/drawing/2014/main" id="{38F95ABC-FBDE-6341-DB84-43A2A7B99C26}"/>
              </a:ext>
            </a:extLst>
          </p:cNvPr>
          <p:cNvSpPr txBox="1"/>
          <p:nvPr/>
        </p:nvSpPr>
        <p:spPr>
          <a:xfrm>
            <a:off x="7568170" y="6591714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Since 2002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on the market</a:t>
            </a:r>
            <a:endParaRPr/>
          </a:p>
        </p:txBody>
      </p:sp>
      <p:pic>
        <p:nvPicPr>
          <p:cNvPr id="30" name="Google Shape;111;p2">
            <a:extLst>
              <a:ext uri="{FF2B5EF4-FFF2-40B4-BE49-F238E27FC236}">
                <a16:creationId xmlns:a16="http://schemas.microsoft.com/office/drawing/2014/main" id="{30387A76-5BA7-A143-F0AA-B0AD4541ED5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11545028" y="6164562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12;p2">
            <a:extLst>
              <a:ext uri="{FF2B5EF4-FFF2-40B4-BE49-F238E27FC236}">
                <a16:creationId xmlns:a16="http://schemas.microsoft.com/office/drawing/2014/main" id="{992D425A-05B5-4EF6-5AB2-5A38E118FFE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3306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19;p2">
            <a:extLst>
              <a:ext uri="{FF2B5EF4-FFF2-40B4-BE49-F238E27FC236}">
                <a16:creationId xmlns:a16="http://schemas.microsoft.com/office/drawing/2014/main" id="{7A28CB20-8623-F98B-8556-D474AF47866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4626"/>
            <a:ext cx="358589" cy="18198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35;p2">
            <a:extLst>
              <a:ext uri="{FF2B5EF4-FFF2-40B4-BE49-F238E27FC236}">
                <a16:creationId xmlns:a16="http://schemas.microsoft.com/office/drawing/2014/main" id="{0E6BA9C3-2D35-1CEA-C609-5635136B90F6}"/>
              </a:ext>
            </a:extLst>
          </p:cNvPr>
          <p:cNvSpPr txBox="1"/>
          <p:nvPr/>
        </p:nvSpPr>
        <p:spPr>
          <a:xfrm>
            <a:off x="9306729" y="6585497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21 years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in Cybersecurity</a:t>
            </a:r>
            <a:endParaRPr/>
          </a:p>
        </p:txBody>
      </p:sp>
      <p:sp>
        <p:nvSpPr>
          <p:cNvPr id="34" name="Google Shape;136;p2">
            <a:extLst>
              <a:ext uri="{FF2B5EF4-FFF2-40B4-BE49-F238E27FC236}">
                <a16:creationId xmlns:a16="http://schemas.microsoft.com/office/drawing/2014/main" id="{EACD5A38-F623-4D49-6D9E-2BF21992DD09}"/>
              </a:ext>
            </a:extLst>
          </p:cNvPr>
          <p:cNvSpPr txBox="1"/>
          <p:nvPr/>
        </p:nvSpPr>
        <p:spPr>
          <a:xfrm>
            <a:off x="10992270" y="6588606"/>
            <a:ext cx="971625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35</a:t>
            </a:r>
            <a:r>
              <a:rPr lang="en-US" sz="800" b="1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0+ </a:t>
            </a:r>
            <a:r>
              <a:rPr lang="en-US" sz="800" b="0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employees</a:t>
            </a:r>
            <a:endParaRPr dirty="0"/>
          </a:p>
        </p:txBody>
      </p:sp>
      <p:cxnSp>
        <p:nvCxnSpPr>
          <p:cNvPr id="38" name="Google Shape;137;p2">
            <a:extLst>
              <a:ext uri="{FF2B5EF4-FFF2-40B4-BE49-F238E27FC236}">
                <a16:creationId xmlns:a16="http://schemas.microsoft.com/office/drawing/2014/main" id="{6374F0E4-2A94-1EC8-F975-EEC7D81C399F}"/>
              </a:ext>
            </a:extLst>
          </p:cNvPr>
          <p:cNvCxnSpPr/>
          <p:nvPr/>
        </p:nvCxnSpPr>
        <p:spPr>
          <a:xfrm rot="10800000">
            <a:off x="9115441" y="6600518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138;p2">
            <a:extLst>
              <a:ext uri="{FF2B5EF4-FFF2-40B4-BE49-F238E27FC236}">
                <a16:creationId xmlns:a16="http://schemas.microsoft.com/office/drawing/2014/main" id="{58AFB04C-E5FE-05EE-3721-435DDFFD4C08}"/>
              </a:ext>
            </a:extLst>
          </p:cNvPr>
          <p:cNvCxnSpPr/>
          <p:nvPr/>
        </p:nvCxnSpPr>
        <p:spPr>
          <a:xfrm rot="10800000">
            <a:off x="10817146" y="6584970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0ED7785-0241-C1AC-A36D-5DCFD93C44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540" y="1539257"/>
            <a:ext cx="9683736" cy="372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07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3238"/>
            </a:gs>
            <a:gs pos="100000">
              <a:srgbClr val="1B3D43"/>
            </a:gs>
          </a:gsLst>
          <a:lin ang="5400000" scaled="1"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6;p2" descr="Изображение выглядит как снимок экрана, темнота, черный, пространство&#10;&#10;Автоматически созданное описание">
            <a:extLst>
              <a:ext uri="{FF2B5EF4-FFF2-40B4-BE49-F238E27FC236}">
                <a16:creationId xmlns:a16="http://schemas.microsoft.com/office/drawing/2014/main" id="{299EA8E7-4CC9-C174-BC30-9B3CFE4CB2F6}"/>
              </a:ext>
            </a:extLst>
          </p:cNvPr>
          <p:cNvPicPr preferRelativeResize="0"/>
          <p:nvPr/>
        </p:nvPicPr>
        <p:blipFill rotWithShape="1">
          <a:blip r:embed="rId3">
            <a:alphaModFix amt="31000"/>
          </a:blip>
          <a:srcRect/>
          <a:stretch/>
        </p:blipFill>
        <p:spPr>
          <a:xfrm rot="5400000">
            <a:off x="5323694" y="-9053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7;p2">
            <a:extLst>
              <a:ext uri="{FF2B5EF4-FFF2-40B4-BE49-F238E27FC236}">
                <a16:creationId xmlns:a16="http://schemas.microsoft.com/office/drawing/2014/main" id="{6C50DAAA-E916-30B0-8DBF-627E49043E3B}"/>
              </a:ext>
            </a:extLst>
          </p:cNvPr>
          <p:cNvSpPr/>
          <p:nvPr/>
        </p:nvSpPr>
        <p:spPr>
          <a:xfrm>
            <a:off x="163002" y="6545058"/>
            <a:ext cx="12028998" cy="312942"/>
          </a:xfrm>
          <a:prstGeom prst="rect">
            <a:avLst/>
          </a:prstGeom>
          <a:solidFill>
            <a:srgbClr val="26323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08;p2">
            <a:extLst>
              <a:ext uri="{FF2B5EF4-FFF2-40B4-BE49-F238E27FC236}">
                <a16:creationId xmlns:a16="http://schemas.microsoft.com/office/drawing/2014/main" id="{D9E1871C-38A5-CB17-2EF9-ADAE914F38F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04" y="602"/>
            <a:ext cx="164706" cy="686276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5" name="Google Shape;109;p2">
            <a:extLst>
              <a:ext uri="{FF2B5EF4-FFF2-40B4-BE49-F238E27FC236}">
                <a16:creationId xmlns:a16="http://schemas.microsoft.com/office/drawing/2014/main" id="{5DACC5DA-2421-D128-A64E-E33E25D9147B}"/>
              </a:ext>
            </a:extLst>
          </p:cNvPr>
          <p:cNvSpPr txBox="1"/>
          <p:nvPr/>
        </p:nvSpPr>
        <p:spPr>
          <a:xfrm>
            <a:off x="769915" y="378030"/>
            <a:ext cx="853681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dirty="0">
                <a:solidFill>
                  <a:schemeClr val="bg1"/>
                </a:solidFill>
                <a:effectLst/>
                <a:latin typeface="Exo 2" panose="020B0604020202020204" charset="0"/>
              </a:rPr>
              <a:t>Microsoft Entra ID. Invite e</a:t>
            </a:r>
            <a:r>
              <a:rPr lang="en-US" sz="3200" b="1" dirty="0">
                <a:solidFill>
                  <a:schemeClr val="bg1"/>
                </a:solidFill>
                <a:latin typeface="Exo 2" panose="020B0604020202020204" charset="0"/>
              </a:rPr>
              <a:t>xternal u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Exo 2" panose="020B0604020202020204" charset="0"/>
              </a:rPr>
              <a:t>ser</a:t>
            </a:r>
            <a:endParaRPr lang="en-US" sz="3200" b="1" i="0" u="none" strike="noStrike" cap="none" dirty="0">
              <a:solidFill>
                <a:schemeClr val="bg1"/>
              </a:solidFill>
              <a:latin typeface="Exo 2" panose="020B0604020202020204" charset="0"/>
              <a:sym typeface="Arial"/>
            </a:endParaRPr>
          </a:p>
        </p:txBody>
      </p:sp>
      <p:sp>
        <p:nvSpPr>
          <p:cNvPr id="29" name="Google Shape;110;p2">
            <a:extLst>
              <a:ext uri="{FF2B5EF4-FFF2-40B4-BE49-F238E27FC236}">
                <a16:creationId xmlns:a16="http://schemas.microsoft.com/office/drawing/2014/main" id="{38F95ABC-FBDE-6341-DB84-43A2A7B99C26}"/>
              </a:ext>
            </a:extLst>
          </p:cNvPr>
          <p:cNvSpPr txBox="1"/>
          <p:nvPr/>
        </p:nvSpPr>
        <p:spPr>
          <a:xfrm>
            <a:off x="7568170" y="6591714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Since 2002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on the market</a:t>
            </a:r>
            <a:endParaRPr/>
          </a:p>
        </p:txBody>
      </p:sp>
      <p:pic>
        <p:nvPicPr>
          <p:cNvPr id="30" name="Google Shape;111;p2">
            <a:extLst>
              <a:ext uri="{FF2B5EF4-FFF2-40B4-BE49-F238E27FC236}">
                <a16:creationId xmlns:a16="http://schemas.microsoft.com/office/drawing/2014/main" id="{30387A76-5BA7-A143-F0AA-B0AD4541ED5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11545028" y="6164562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12;p2">
            <a:extLst>
              <a:ext uri="{FF2B5EF4-FFF2-40B4-BE49-F238E27FC236}">
                <a16:creationId xmlns:a16="http://schemas.microsoft.com/office/drawing/2014/main" id="{992D425A-05B5-4EF6-5AB2-5A38E118FFE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3306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19;p2">
            <a:extLst>
              <a:ext uri="{FF2B5EF4-FFF2-40B4-BE49-F238E27FC236}">
                <a16:creationId xmlns:a16="http://schemas.microsoft.com/office/drawing/2014/main" id="{7A28CB20-8623-F98B-8556-D474AF47866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4626"/>
            <a:ext cx="358589" cy="18198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35;p2">
            <a:extLst>
              <a:ext uri="{FF2B5EF4-FFF2-40B4-BE49-F238E27FC236}">
                <a16:creationId xmlns:a16="http://schemas.microsoft.com/office/drawing/2014/main" id="{0E6BA9C3-2D35-1CEA-C609-5635136B90F6}"/>
              </a:ext>
            </a:extLst>
          </p:cNvPr>
          <p:cNvSpPr txBox="1"/>
          <p:nvPr/>
        </p:nvSpPr>
        <p:spPr>
          <a:xfrm>
            <a:off x="9306729" y="6585497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21 years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in Cybersecurity</a:t>
            </a:r>
            <a:endParaRPr/>
          </a:p>
        </p:txBody>
      </p:sp>
      <p:sp>
        <p:nvSpPr>
          <p:cNvPr id="34" name="Google Shape;136;p2">
            <a:extLst>
              <a:ext uri="{FF2B5EF4-FFF2-40B4-BE49-F238E27FC236}">
                <a16:creationId xmlns:a16="http://schemas.microsoft.com/office/drawing/2014/main" id="{EACD5A38-F623-4D49-6D9E-2BF21992DD09}"/>
              </a:ext>
            </a:extLst>
          </p:cNvPr>
          <p:cNvSpPr txBox="1"/>
          <p:nvPr/>
        </p:nvSpPr>
        <p:spPr>
          <a:xfrm>
            <a:off x="10992270" y="6588606"/>
            <a:ext cx="971625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35</a:t>
            </a:r>
            <a:r>
              <a:rPr lang="en-US" sz="800" b="1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0+ </a:t>
            </a:r>
            <a:r>
              <a:rPr lang="en-US" sz="800" b="0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employees</a:t>
            </a:r>
            <a:endParaRPr dirty="0"/>
          </a:p>
        </p:txBody>
      </p:sp>
      <p:cxnSp>
        <p:nvCxnSpPr>
          <p:cNvPr id="38" name="Google Shape;137;p2">
            <a:extLst>
              <a:ext uri="{FF2B5EF4-FFF2-40B4-BE49-F238E27FC236}">
                <a16:creationId xmlns:a16="http://schemas.microsoft.com/office/drawing/2014/main" id="{6374F0E4-2A94-1EC8-F975-EEC7D81C399F}"/>
              </a:ext>
            </a:extLst>
          </p:cNvPr>
          <p:cNvCxnSpPr/>
          <p:nvPr/>
        </p:nvCxnSpPr>
        <p:spPr>
          <a:xfrm rot="10800000">
            <a:off x="9115441" y="6600518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138;p2">
            <a:extLst>
              <a:ext uri="{FF2B5EF4-FFF2-40B4-BE49-F238E27FC236}">
                <a16:creationId xmlns:a16="http://schemas.microsoft.com/office/drawing/2014/main" id="{58AFB04C-E5FE-05EE-3721-435DDFFD4C08}"/>
              </a:ext>
            </a:extLst>
          </p:cNvPr>
          <p:cNvCxnSpPr/>
          <p:nvPr/>
        </p:nvCxnSpPr>
        <p:spPr>
          <a:xfrm rot="10800000">
            <a:off x="10817146" y="6584970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67B128D-56D2-A8AC-317A-5888E8D903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916" y="1208041"/>
            <a:ext cx="4783613" cy="23409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19E762-98D0-DD7A-47E7-DCEFC9828A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7850" y="1208041"/>
            <a:ext cx="5744234" cy="37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01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3238"/>
            </a:gs>
            <a:gs pos="100000">
              <a:srgbClr val="1B3D43"/>
            </a:gs>
          </a:gsLst>
          <a:lin ang="5400000" scaled="1"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6;p2" descr="Изображение выглядит как снимок экрана, темнота, черный, пространство&#10;&#10;Автоматически созданное описание">
            <a:extLst>
              <a:ext uri="{FF2B5EF4-FFF2-40B4-BE49-F238E27FC236}">
                <a16:creationId xmlns:a16="http://schemas.microsoft.com/office/drawing/2014/main" id="{299EA8E7-4CC9-C174-BC30-9B3CFE4CB2F6}"/>
              </a:ext>
            </a:extLst>
          </p:cNvPr>
          <p:cNvPicPr preferRelativeResize="0"/>
          <p:nvPr/>
        </p:nvPicPr>
        <p:blipFill rotWithShape="1">
          <a:blip r:embed="rId3">
            <a:alphaModFix amt="31000"/>
          </a:blip>
          <a:srcRect/>
          <a:stretch/>
        </p:blipFill>
        <p:spPr>
          <a:xfrm rot="5400000">
            <a:off x="5323694" y="-9053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7;p2">
            <a:extLst>
              <a:ext uri="{FF2B5EF4-FFF2-40B4-BE49-F238E27FC236}">
                <a16:creationId xmlns:a16="http://schemas.microsoft.com/office/drawing/2014/main" id="{6C50DAAA-E916-30B0-8DBF-627E49043E3B}"/>
              </a:ext>
            </a:extLst>
          </p:cNvPr>
          <p:cNvSpPr/>
          <p:nvPr/>
        </p:nvSpPr>
        <p:spPr>
          <a:xfrm>
            <a:off x="163002" y="6545058"/>
            <a:ext cx="12028998" cy="312942"/>
          </a:xfrm>
          <a:prstGeom prst="rect">
            <a:avLst/>
          </a:prstGeom>
          <a:solidFill>
            <a:srgbClr val="26323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08;p2">
            <a:extLst>
              <a:ext uri="{FF2B5EF4-FFF2-40B4-BE49-F238E27FC236}">
                <a16:creationId xmlns:a16="http://schemas.microsoft.com/office/drawing/2014/main" id="{D9E1871C-38A5-CB17-2EF9-ADAE914F38F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04" y="602"/>
            <a:ext cx="164706" cy="686276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5" name="Google Shape;109;p2">
            <a:extLst>
              <a:ext uri="{FF2B5EF4-FFF2-40B4-BE49-F238E27FC236}">
                <a16:creationId xmlns:a16="http://schemas.microsoft.com/office/drawing/2014/main" id="{5DACC5DA-2421-D128-A64E-E33E25D9147B}"/>
              </a:ext>
            </a:extLst>
          </p:cNvPr>
          <p:cNvSpPr txBox="1"/>
          <p:nvPr/>
        </p:nvSpPr>
        <p:spPr>
          <a:xfrm>
            <a:off x="769916" y="378030"/>
            <a:ext cx="935185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dirty="0">
                <a:solidFill>
                  <a:schemeClr val="bg1"/>
                </a:solidFill>
                <a:effectLst/>
                <a:latin typeface="Exo 2" panose="020B0604020202020204" charset="0"/>
              </a:rPr>
              <a:t>Microsoft Entra ID. New group</a:t>
            </a:r>
            <a:endParaRPr lang="en-US" sz="3200" b="1" i="0" u="none" strike="noStrike" cap="none" dirty="0">
              <a:solidFill>
                <a:schemeClr val="bg1"/>
              </a:solidFill>
              <a:latin typeface="Exo 2" panose="020B0604020202020204" charset="0"/>
              <a:sym typeface="Arial"/>
            </a:endParaRPr>
          </a:p>
        </p:txBody>
      </p:sp>
      <p:sp>
        <p:nvSpPr>
          <p:cNvPr id="29" name="Google Shape;110;p2">
            <a:extLst>
              <a:ext uri="{FF2B5EF4-FFF2-40B4-BE49-F238E27FC236}">
                <a16:creationId xmlns:a16="http://schemas.microsoft.com/office/drawing/2014/main" id="{38F95ABC-FBDE-6341-DB84-43A2A7B99C26}"/>
              </a:ext>
            </a:extLst>
          </p:cNvPr>
          <p:cNvSpPr txBox="1"/>
          <p:nvPr/>
        </p:nvSpPr>
        <p:spPr>
          <a:xfrm>
            <a:off x="7568170" y="6591714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Since 2002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on the market</a:t>
            </a:r>
            <a:endParaRPr/>
          </a:p>
        </p:txBody>
      </p:sp>
      <p:pic>
        <p:nvPicPr>
          <p:cNvPr id="30" name="Google Shape;111;p2">
            <a:extLst>
              <a:ext uri="{FF2B5EF4-FFF2-40B4-BE49-F238E27FC236}">
                <a16:creationId xmlns:a16="http://schemas.microsoft.com/office/drawing/2014/main" id="{30387A76-5BA7-A143-F0AA-B0AD4541ED5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11545028" y="6164562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12;p2">
            <a:extLst>
              <a:ext uri="{FF2B5EF4-FFF2-40B4-BE49-F238E27FC236}">
                <a16:creationId xmlns:a16="http://schemas.microsoft.com/office/drawing/2014/main" id="{992D425A-05B5-4EF6-5AB2-5A38E118FFE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3306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19;p2">
            <a:extLst>
              <a:ext uri="{FF2B5EF4-FFF2-40B4-BE49-F238E27FC236}">
                <a16:creationId xmlns:a16="http://schemas.microsoft.com/office/drawing/2014/main" id="{7A28CB20-8623-F98B-8556-D474AF47866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4626"/>
            <a:ext cx="358589" cy="18198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35;p2">
            <a:extLst>
              <a:ext uri="{FF2B5EF4-FFF2-40B4-BE49-F238E27FC236}">
                <a16:creationId xmlns:a16="http://schemas.microsoft.com/office/drawing/2014/main" id="{0E6BA9C3-2D35-1CEA-C609-5635136B90F6}"/>
              </a:ext>
            </a:extLst>
          </p:cNvPr>
          <p:cNvSpPr txBox="1"/>
          <p:nvPr/>
        </p:nvSpPr>
        <p:spPr>
          <a:xfrm>
            <a:off x="9306729" y="6585497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21 years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in Cybersecurity</a:t>
            </a:r>
            <a:endParaRPr/>
          </a:p>
        </p:txBody>
      </p:sp>
      <p:sp>
        <p:nvSpPr>
          <p:cNvPr id="34" name="Google Shape;136;p2">
            <a:extLst>
              <a:ext uri="{FF2B5EF4-FFF2-40B4-BE49-F238E27FC236}">
                <a16:creationId xmlns:a16="http://schemas.microsoft.com/office/drawing/2014/main" id="{EACD5A38-F623-4D49-6D9E-2BF21992DD09}"/>
              </a:ext>
            </a:extLst>
          </p:cNvPr>
          <p:cNvSpPr txBox="1"/>
          <p:nvPr/>
        </p:nvSpPr>
        <p:spPr>
          <a:xfrm>
            <a:off x="10992270" y="6588606"/>
            <a:ext cx="971625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35</a:t>
            </a:r>
            <a:r>
              <a:rPr lang="en-US" sz="800" b="1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0+ </a:t>
            </a:r>
            <a:r>
              <a:rPr lang="en-US" sz="800" b="0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employees</a:t>
            </a:r>
            <a:endParaRPr dirty="0"/>
          </a:p>
        </p:txBody>
      </p:sp>
      <p:cxnSp>
        <p:nvCxnSpPr>
          <p:cNvPr id="38" name="Google Shape;137;p2">
            <a:extLst>
              <a:ext uri="{FF2B5EF4-FFF2-40B4-BE49-F238E27FC236}">
                <a16:creationId xmlns:a16="http://schemas.microsoft.com/office/drawing/2014/main" id="{6374F0E4-2A94-1EC8-F975-EEC7D81C399F}"/>
              </a:ext>
            </a:extLst>
          </p:cNvPr>
          <p:cNvCxnSpPr/>
          <p:nvPr/>
        </p:nvCxnSpPr>
        <p:spPr>
          <a:xfrm rot="10800000">
            <a:off x="9115441" y="6600518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138;p2">
            <a:extLst>
              <a:ext uri="{FF2B5EF4-FFF2-40B4-BE49-F238E27FC236}">
                <a16:creationId xmlns:a16="http://schemas.microsoft.com/office/drawing/2014/main" id="{58AFB04C-E5FE-05EE-3721-435DDFFD4C08}"/>
              </a:ext>
            </a:extLst>
          </p:cNvPr>
          <p:cNvCxnSpPr/>
          <p:nvPr/>
        </p:nvCxnSpPr>
        <p:spPr>
          <a:xfrm rot="10800000">
            <a:off x="10817146" y="6584970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0C654BF-7F37-9DA1-8E0D-1BDD874ADF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835" y="1143631"/>
            <a:ext cx="5541179" cy="31929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6FCB16-B6C5-CE36-BDFD-59499993DB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9803" y="1143631"/>
            <a:ext cx="3958021" cy="5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99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3238"/>
            </a:gs>
            <a:gs pos="100000">
              <a:srgbClr val="1B3D43"/>
            </a:gs>
          </a:gsLst>
          <a:lin ang="5400000" scaled="1"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6;p2" descr="Изображение выглядит как снимок экрана, темнота, черный, пространство&#10;&#10;Автоматически созданное описание">
            <a:extLst>
              <a:ext uri="{FF2B5EF4-FFF2-40B4-BE49-F238E27FC236}">
                <a16:creationId xmlns:a16="http://schemas.microsoft.com/office/drawing/2014/main" id="{299EA8E7-4CC9-C174-BC30-9B3CFE4CB2F6}"/>
              </a:ext>
            </a:extLst>
          </p:cNvPr>
          <p:cNvPicPr preferRelativeResize="0"/>
          <p:nvPr/>
        </p:nvPicPr>
        <p:blipFill rotWithShape="1">
          <a:blip r:embed="rId3">
            <a:alphaModFix amt="31000"/>
          </a:blip>
          <a:srcRect/>
          <a:stretch/>
        </p:blipFill>
        <p:spPr>
          <a:xfrm rot="5400000">
            <a:off x="5323694" y="-9053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7;p2">
            <a:extLst>
              <a:ext uri="{FF2B5EF4-FFF2-40B4-BE49-F238E27FC236}">
                <a16:creationId xmlns:a16="http://schemas.microsoft.com/office/drawing/2014/main" id="{6C50DAAA-E916-30B0-8DBF-627E49043E3B}"/>
              </a:ext>
            </a:extLst>
          </p:cNvPr>
          <p:cNvSpPr/>
          <p:nvPr/>
        </p:nvSpPr>
        <p:spPr>
          <a:xfrm>
            <a:off x="163002" y="6545058"/>
            <a:ext cx="12028998" cy="312942"/>
          </a:xfrm>
          <a:prstGeom prst="rect">
            <a:avLst/>
          </a:prstGeom>
          <a:solidFill>
            <a:srgbClr val="26323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08;p2">
            <a:extLst>
              <a:ext uri="{FF2B5EF4-FFF2-40B4-BE49-F238E27FC236}">
                <a16:creationId xmlns:a16="http://schemas.microsoft.com/office/drawing/2014/main" id="{D9E1871C-38A5-CB17-2EF9-ADAE914F38F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04" y="602"/>
            <a:ext cx="164706" cy="686276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5" name="Google Shape;109;p2">
            <a:extLst>
              <a:ext uri="{FF2B5EF4-FFF2-40B4-BE49-F238E27FC236}">
                <a16:creationId xmlns:a16="http://schemas.microsoft.com/office/drawing/2014/main" id="{5DACC5DA-2421-D128-A64E-E33E25D9147B}"/>
              </a:ext>
            </a:extLst>
          </p:cNvPr>
          <p:cNvSpPr txBox="1"/>
          <p:nvPr/>
        </p:nvSpPr>
        <p:spPr>
          <a:xfrm>
            <a:off x="769916" y="378030"/>
            <a:ext cx="935185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dirty="0">
                <a:solidFill>
                  <a:schemeClr val="bg1"/>
                </a:solidFill>
                <a:effectLst/>
                <a:latin typeface="Exo 2" panose="020B0604020202020204" charset="0"/>
              </a:rPr>
              <a:t>Microsoft Entra ID. Add user to the group</a:t>
            </a:r>
            <a:endParaRPr lang="en-US" sz="3200" b="1" i="0" u="none" strike="noStrike" cap="none" dirty="0">
              <a:solidFill>
                <a:schemeClr val="bg1"/>
              </a:solidFill>
              <a:latin typeface="Exo 2" panose="020B0604020202020204" charset="0"/>
              <a:sym typeface="Arial"/>
            </a:endParaRPr>
          </a:p>
        </p:txBody>
      </p:sp>
      <p:sp>
        <p:nvSpPr>
          <p:cNvPr id="29" name="Google Shape;110;p2">
            <a:extLst>
              <a:ext uri="{FF2B5EF4-FFF2-40B4-BE49-F238E27FC236}">
                <a16:creationId xmlns:a16="http://schemas.microsoft.com/office/drawing/2014/main" id="{38F95ABC-FBDE-6341-DB84-43A2A7B99C26}"/>
              </a:ext>
            </a:extLst>
          </p:cNvPr>
          <p:cNvSpPr txBox="1"/>
          <p:nvPr/>
        </p:nvSpPr>
        <p:spPr>
          <a:xfrm>
            <a:off x="7568170" y="6591714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Since 2002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on the market</a:t>
            </a:r>
            <a:endParaRPr/>
          </a:p>
        </p:txBody>
      </p:sp>
      <p:pic>
        <p:nvPicPr>
          <p:cNvPr id="30" name="Google Shape;111;p2">
            <a:extLst>
              <a:ext uri="{FF2B5EF4-FFF2-40B4-BE49-F238E27FC236}">
                <a16:creationId xmlns:a16="http://schemas.microsoft.com/office/drawing/2014/main" id="{30387A76-5BA7-A143-F0AA-B0AD4541ED5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11545028" y="6164562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12;p2">
            <a:extLst>
              <a:ext uri="{FF2B5EF4-FFF2-40B4-BE49-F238E27FC236}">
                <a16:creationId xmlns:a16="http://schemas.microsoft.com/office/drawing/2014/main" id="{992D425A-05B5-4EF6-5AB2-5A38E118FFE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3306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19;p2">
            <a:extLst>
              <a:ext uri="{FF2B5EF4-FFF2-40B4-BE49-F238E27FC236}">
                <a16:creationId xmlns:a16="http://schemas.microsoft.com/office/drawing/2014/main" id="{7A28CB20-8623-F98B-8556-D474AF47866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4626"/>
            <a:ext cx="358589" cy="18198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35;p2">
            <a:extLst>
              <a:ext uri="{FF2B5EF4-FFF2-40B4-BE49-F238E27FC236}">
                <a16:creationId xmlns:a16="http://schemas.microsoft.com/office/drawing/2014/main" id="{0E6BA9C3-2D35-1CEA-C609-5635136B90F6}"/>
              </a:ext>
            </a:extLst>
          </p:cNvPr>
          <p:cNvSpPr txBox="1"/>
          <p:nvPr/>
        </p:nvSpPr>
        <p:spPr>
          <a:xfrm>
            <a:off x="9306729" y="6585497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21 years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in Cybersecurity</a:t>
            </a:r>
            <a:endParaRPr/>
          </a:p>
        </p:txBody>
      </p:sp>
      <p:sp>
        <p:nvSpPr>
          <p:cNvPr id="34" name="Google Shape;136;p2">
            <a:extLst>
              <a:ext uri="{FF2B5EF4-FFF2-40B4-BE49-F238E27FC236}">
                <a16:creationId xmlns:a16="http://schemas.microsoft.com/office/drawing/2014/main" id="{EACD5A38-F623-4D49-6D9E-2BF21992DD09}"/>
              </a:ext>
            </a:extLst>
          </p:cNvPr>
          <p:cNvSpPr txBox="1"/>
          <p:nvPr/>
        </p:nvSpPr>
        <p:spPr>
          <a:xfrm>
            <a:off x="10992270" y="6588606"/>
            <a:ext cx="971625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35</a:t>
            </a:r>
            <a:r>
              <a:rPr lang="en-US" sz="800" b="1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0+ </a:t>
            </a:r>
            <a:r>
              <a:rPr lang="en-US" sz="800" b="0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employees</a:t>
            </a:r>
            <a:endParaRPr dirty="0"/>
          </a:p>
        </p:txBody>
      </p:sp>
      <p:cxnSp>
        <p:nvCxnSpPr>
          <p:cNvPr id="38" name="Google Shape;137;p2">
            <a:extLst>
              <a:ext uri="{FF2B5EF4-FFF2-40B4-BE49-F238E27FC236}">
                <a16:creationId xmlns:a16="http://schemas.microsoft.com/office/drawing/2014/main" id="{6374F0E4-2A94-1EC8-F975-EEC7D81C399F}"/>
              </a:ext>
            </a:extLst>
          </p:cNvPr>
          <p:cNvCxnSpPr/>
          <p:nvPr/>
        </p:nvCxnSpPr>
        <p:spPr>
          <a:xfrm rot="10800000">
            <a:off x="9115441" y="6600518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138;p2">
            <a:extLst>
              <a:ext uri="{FF2B5EF4-FFF2-40B4-BE49-F238E27FC236}">
                <a16:creationId xmlns:a16="http://schemas.microsoft.com/office/drawing/2014/main" id="{58AFB04C-E5FE-05EE-3721-435DDFFD4C08}"/>
              </a:ext>
            </a:extLst>
          </p:cNvPr>
          <p:cNvCxnSpPr/>
          <p:nvPr/>
        </p:nvCxnSpPr>
        <p:spPr>
          <a:xfrm rot="10800000">
            <a:off x="10817146" y="6584970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67EDCD3-1488-943F-17FC-D954882585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835" y="1231270"/>
            <a:ext cx="10368343" cy="471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87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3238"/>
            </a:gs>
            <a:gs pos="100000">
              <a:srgbClr val="1B3D43"/>
            </a:gs>
          </a:gsLst>
          <a:lin ang="5400000" scaled="1"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6;p2" descr="Изображение выглядит как снимок экрана, темнота, черный, пространство&#10;&#10;Автоматически созданное описание">
            <a:extLst>
              <a:ext uri="{FF2B5EF4-FFF2-40B4-BE49-F238E27FC236}">
                <a16:creationId xmlns:a16="http://schemas.microsoft.com/office/drawing/2014/main" id="{299EA8E7-4CC9-C174-BC30-9B3CFE4CB2F6}"/>
              </a:ext>
            </a:extLst>
          </p:cNvPr>
          <p:cNvPicPr preferRelativeResize="0"/>
          <p:nvPr/>
        </p:nvPicPr>
        <p:blipFill rotWithShape="1">
          <a:blip r:embed="rId3">
            <a:alphaModFix amt="31000"/>
          </a:blip>
          <a:srcRect/>
          <a:stretch/>
        </p:blipFill>
        <p:spPr>
          <a:xfrm rot="5400000">
            <a:off x="5323694" y="-9053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7;p2">
            <a:extLst>
              <a:ext uri="{FF2B5EF4-FFF2-40B4-BE49-F238E27FC236}">
                <a16:creationId xmlns:a16="http://schemas.microsoft.com/office/drawing/2014/main" id="{6C50DAAA-E916-30B0-8DBF-627E49043E3B}"/>
              </a:ext>
            </a:extLst>
          </p:cNvPr>
          <p:cNvSpPr/>
          <p:nvPr/>
        </p:nvSpPr>
        <p:spPr>
          <a:xfrm>
            <a:off x="163002" y="6545058"/>
            <a:ext cx="12028998" cy="312942"/>
          </a:xfrm>
          <a:prstGeom prst="rect">
            <a:avLst/>
          </a:prstGeom>
          <a:solidFill>
            <a:srgbClr val="26323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08;p2">
            <a:extLst>
              <a:ext uri="{FF2B5EF4-FFF2-40B4-BE49-F238E27FC236}">
                <a16:creationId xmlns:a16="http://schemas.microsoft.com/office/drawing/2014/main" id="{D9E1871C-38A5-CB17-2EF9-ADAE914F38F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04" y="602"/>
            <a:ext cx="164706" cy="686276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5" name="Google Shape;109;p2">
            <a:extLst>
              <a:ext uri="{FF2B5EF4-FFF2-40B4-BE49-F238E27FC236}">
                <a16:creationId xmlns:a16="http://schemas.microsoft.com/office/drawing/2014/main" id="{5DACC5DA-2421-D128-A64E-E33E25D9147B}"/>
              </a:ext>
            </a:extLst>
          </p:cNvPr>
          <p:cNvSpPr txBox="1"/>
          <p:nvPr/>
        </p:nvSpPr>
        <p:spPr>
          <a:xfrm>
            <a:off x="769916" y="378030"/>
            <a:ext cx="935185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chemeClr val="bg1"/>
                </a:solidFill>
                <a:latin typeface="Exo 2" panose="020B0604020202020204" charset="0"/>
              </a:rPr>
              <a:t>Create a r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Exo 2" panose="020B0604020202020204" charset="0"/>
              </a:rPr>
              <a:t>esource group</a:t>
            </a:r>
            <a:endParaRPr lang="en-US" sz="3200" b="1" i="0" u="none" strike="noStrike" cap="none" dirty="0">
              <a:solidFill>
                <a:schemeClr val="bg1"/>
              </a:solidFill>
              <a:latin typeface="Exo 2" panose="020B0604020202020204" charset="0"/>
              <a:sym typeface="Arial"/>
            </a:endParaRPr>
          </a:p>
        </p:txBody>
      </p:sp>
      <p:sp>
        <p:nvSpPr>
          <p:cNvPr id="29" name="Google Shape;110;p2">
            <a:extLst>
              <a:ext uri="{FF2B5EF4-FFF2-40B4-BE49-F238E27FC236}">
                <a16:creationId xmlns:a16="http://schemas.microsoft.com/office/drawing/2014/main" id="{38F95ABC-FBDE-6341-DB84-43A2A7B99C26}"/>
              </a:ext>
            </a:extLst>
          </p:cNvPr>
          <p:cNvSpPr txBox="1"/>
          <p:nvPr/>
        </p:nvSpPr>
        <p:spPr>
          <a:xfrm>
            <a:off x="7568170" y="6591714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Since 2002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on the market</a:t>
            </a:r>
            <a:endParaRPr/>
          </a:p>
        </p:txBody>
      </p:sp>
      <p:pic>
        <p:nvPicPr>
          <p:cNvPr id="30" name="Google Shape;111;p2">
            <a:extLst>
              <a:ext uri="{FF2B5EF4-FFF2-40B4-BE49-F238E27FC236}">
                <a16:creationId xmlns:a16="http://schemas.microsoft.com/office/drawing/2014/main" id="{30387A76-5BA7-A143-F0AA-B0AD4541ED5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11545028" y="6164562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12;p2">
            <a:extLst>
              <a:ext uri="{FF2B5EF4-FFF2-40B4-BE49-F238E27FC236}">
                <a16:creationId xmlns:a16="http://schemas.microsoft.com/office/drawing/2014/main" id="{992D425A-05B5-4EF6-5AB2-5A38E118FFE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3306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19;p2">
            <a:extLst>
              <a:ext uri="{FF2B5EF4-FFF2-40B4-BE49-F238E27FC236}">
                <a16:creationId xmlns:a16="http://schemas.microsoft.com/office/drawing/2014/main" id="{7A28CB20-8623-F98B-8556-D474AF47866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4626"/>
            <a:ext cx="358589" cy="18198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35;p2">
            <a:extLst>
              <a:ext uri="{FF2B5EF4-FFF2-40B4-BE49-F238E27FC236}">
                <a16:creationId xmlns:a16="http://schemas.microsoft.com/office/drawing/2014/main" id="{0E6BA9C3-2D35-1CEA-C609-5635136B90F6}"/>
              </a:ext>
            </a:extLst>
          </p:cNvPr>
          <p:cNvSpPr txBox="1"/>
          <p:nvPr/>
        </p:nvSpPr>
        <p:spPr>
          <a:xfrm>
            <a:off x="9306729" y="6585497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21 years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in Cybersecurity</a:t>
            </a:r>
            <a:endParaRPr/>
          </a:p>
        </p:txBody>
      </p:sp>
      <p:sp>
        <p:nvSpPr>
          <p:cNvPr id="34" name="Google Shape;136;p2">
            <a:extLst>
              <a:ext uri="{FF2B5EF4-FFF2-40B4-BE49-F238E27FC236}">
                <a16:creationId xmlns:a16="http://schemas.microsoft.com/office/drawing/2014/main" id="{EACD5A38-F623-4D49-6D9E-2BF21992DD09}"/>
              </a:ext>
            </a:extLst>
          </p:cNvPr>
          <p:cNvSpPr txBox="1"/>
          <p:nvPr/>
        </p:nvSpPr>
        <p:spPr>
          <a:xfrm>
            <a:off x="10992270" y="6588606"/>
            <a:ext cx="971625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35</a:t>
            </a:r>
            <a:r>
              <a:rPr lang="en-US" sz="800" b="1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0+ </a:t>
            </a:r>
            <a:r>
              <a:rPr lang="en-US" sz="800" b="0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employees</a:t>
            </a:r>
            <a:endParaRPr dirty="0"/>
          </a:p>
        </p:txBody>
      </p:sp>
      <p:cxnSp>
        <p:nvCxnSpPr>
          <p:cNvPr id="38" name="Google Shape;137;p2">
            <a:extLst>
              <a:ext uri="{FF2B5EF4-FFF2-40B4-BE49-F238E27FC236}">
                <a16:creationId xmlns:a16="http://schemas.microsoft.com/office/drawing/2014/main" id="{6374F0E4-2A94-1EC8-F975-EEC7D81C399F}"/>
              </a:ext>
            </a:extLst>
          </p:cNvPr>
          <p:cNvCxnSpPr/>
          <p:nvPr/>
        </p:nvCxnSpPr>
        <p:spPr>
          <a:xfrm rot="10800000">
            <a:off x="9115441" y="6600518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138;p2">
            <a:extLst>
              <a:ext uri="{FF2B5EF4-FFF2-40B4-BE49-F238E27FC236}">
                <a16:creationId xmlns:a16="http://schemas.microsoft.com/office/drawing/2014/main" id="{58AFB04C-E5FE-05EE-3721-435DDFFD4C08}"/>
              </a:ext>
            </a:extLst>
          </p:cNvPr>
          <p:cNvCxnSpPr/>
          <p:nvPr/>
        </p:nvCxnSpPr>
        <p:spPr>
          <a:xfrm rot="10800000">
            <a:off x="10817146" y="6584970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Picture 3" descr="A screenshot of a chat&#10;&#10;Description automatically generated">
            <a:extLst>
              <a:ext uri="{FF2B5EF4-FFF2-40B4-BE49-F238E27FC236}">
                <a16:creationId xmlns:a16="http://schemas.microsoft.com/office/drawing/2014/main" id="{FF8C2288-17DE-0976-78E4-2B7FD40143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835" y="1468630"/>
            <a:ext cx="5385150" cy="171819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6E6B8BD-D859-DD3D-E5A1-34D3587582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7594" y="1468630"/>
            <a:ext cx="4147800" cy="489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81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3238"/>
            </a:gs>
            <a:gs pos="100000">
              <a:srgbClr val="1B3D43"/>
            </a:gs>
          </a:gsLst>
          <a:lin ang="5400000" scaled="1"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6;p2" descr="Изображение выглядит как снимок экрана, темнота, черный, пространство&#10;&#10;Автоматически созданное описание">
            <a:extLst>
              <a:ext uri="{FF2B5EF4-FFF2-40B4-BE49-F238E27FC236}">
                <a16:creationId xmlns:a16="http://schemas.microsoft.com/office/drawing/2014/main" id="{299EA8E7-4CC9-C174-BC30-9B3CFE4CB2F6}"/>
              </a:ext>
            </a:extLst>
          </p:cNvPr>
          <p:cNvPicPr preferRelativeResize="0"/>
          <p:nvPr/>
        </p:nvPicPr>
        <p:blipFill rotWithShape="1">
          <a:blip r:embed="rId3">
            <a:alphaModFix amt="31000"/>
          </a:blip>
          <a:srcRect/>
          <a:stretch/>
        </p:blipFill>
        <p:spPr>
          <a:xfrm rot="5400000">
            <a:off x="5323694" y="-9053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7;p2">
            <a:extLst>
              <a:ext uri="{FF2B5EF4-FFF2-40B4-BE49-F238E27FC236}">
                <a16:creationId xmlns:a16="http://schemas.microsoft.com/office/drawing/2014/main" id="{6C50DAAA-E916-30B0-8DBF-627E49043E3B}"/>
              </a:ext>
            </a:extLst>
          </p:cNvPr>
          <p:cNvSpPr/>
          <p:nvPr/>
        </p:nvSpPr>
        <p:spPr>
          <a:xfrm>
            <a:off x="163002" y="6545058"/>
            <a:ext cx="12028998" cy="312942"/>
          </a:xfrm>
          <a:prstGeom prst="rect">
            <a:avLst/>
          </a:prstGeom>
          <a:solidFill>
            <a:srgbClr val="26323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08;p2">
            <a:extLst>
              <a:ext uri="{FF2B5EF4-FFF2-40B4-BE49-F238E27FC236}">
                <a16:creationId xmlns:a16="http://schemas.microsoft.com/office/drawing/2014/main" id="{D9E1871C-38A5-CB17-2EF9-ADAE914F38F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04" y="602"/>
            <a:ext cx="164706" cy="686276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5" name="Google Shape;109;p2">
            <a:extLst>
              <a:ext uri="{FF2B5EF4-FFF2-40B4-BE49-F238E27FC236}">
                <a16:creationId xmlns:a16="http://schemas.microsoft.com/office/drawing/2014/main" id="{5DACC5DA-2421-D128-A64E-E33E25D9147B}"/>
              </a:ext>
            </a:extLst>
          </p:cNvPr>
          <p:cNvSpPr txBox="1"/>
          <p:nvPr/>
        </p:nvSpPr>
        <p:spPr>
          <a:xfrm>
            <a:off x="769916" y="378030"/>
            <a:ext cx="935185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dirty="0">
                <a:solidFill>
                  <a:schemeClr val="bg1"/>
                </a:solidFill>
                <a:effectLst/>
                <a:latin typeface="Exo 2" panose="020B0604020202020204" charset="0"/>
              </a:rPr>
              <a:t>Resource group. Access control</a:t>
            </a:r>
            <a:endParaRPr lang="en-US" sz="3200" b="1" i="0" u="none" strike="noStrike" cap="none" dirty="0">
              <a:solidFill>
                <a:schemeClr val="bg1"/>
              </a:solidFill>
              <a:latin typeface="Exo 2" panose="020B0604020202020204" charset="0"/>
              <a:sym typeface="Arial"/>
            </a:endParaRPr>
          </a:p>
        </p:txBody>
      </p:sp>
      <p:sp>
        <p:nvSpPr>
          <p:cNvPr id="29" name="Google Shape;110;p2">
            <a:extLst>
              <a:ext uri="{FF2B5EF4-FFF2-40B4-BE49-F238E27FC236}">
                <a16:creationId xmlns:a16="http://schemas.microsoft.com/office/drawing/2014/main" id="{38F95ABC-FBDE-6341-DB84-43A2A7B99C26}"/>
              </a:ext>
            </a:extLst>
          </p:cNvPr>
          <p:cNvSpPr txBox="1"/>
          <p:nvPr/>
        </p:nvSpPr>
        <p:spPr>
          <a:xfrm>
            <a:off x="7568170" y="6591714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Since 2002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on the market</a:t>
            </a:r>
            <a:endParaRPr/>
          </a:p>
        </p:txBody>
      </p:sp>
      <p:pic>
        <p:nvPicPr>
          <p:cNvPr id="30" name="Google Shape;111;p2">
            <a:extLst>
              <a:ext uri="{FF2B5EF4-FFF2-40B4-BE49-F238E27FC236}">
                <a16:creationId xmlns:a16="http://schemas.microsoft.com/office/drawing/2014/main" id="{30387A76-5BA7-A143-F0AA-B0AD4541ED5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11545028" y="6164562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12;p2">
            <a:extLst>
              <a:ext uri="{FF2B5EF4-FFF2-40B4-BE49-F238E27FC236}">
                <a16:creationId xmlns:a16="http://schemas.microsoft.com/office/drawing/2014/main" id="{992D425A-05B5-4EF6-5AB2-5A38E118FFE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3306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19;p2">
            <a:extLst>
              <a:ext uri="{FF2B5EF4-FFF2-40B4-BE49-F238E27FC236}">
                <a16:creationId xmlns:a16="http://schemas.microsoft.com/office/drawing/2014/main" id="{7A28CB20-8623-F98B-8556-D474AF47866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4626"/>
            <a:ext cx="358589" cy="18198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35;p2">
            <a:extLst>
              <a:ext uri="{FF2B5EF4-FFF2-40B4-BE49-F238E27FC236}">
                <a16:creationId xmlns:a16="http://schemas.microsoft.com/office/drawing/2014/main" id="{0E6BA9C3-2D35-1CEA-C609-5635136B90F6}"/>
              </a:ext>
            </a:extLst>
          </p:cNvPr>
          <p:cNvSpPr txBox="1"/>
          <p:nvPr/>
        </p:nvSpPr>
        <p:spPr>
          <a:xfrm>
            <a:off x="9306729" y="6585497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21 years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in Cybersecurity</a:t>
            </a:r>
            <a:endParaRPr/>
          </a:p>
        </p:txBody>
      </p:sp>
      <p:sp>
        <p:nvSpPr>
          <p:cNvPr id="34" name="Google Shape;136;p2">
            <a:extLst>
              <a:ext uri="{FF2B5EF4-FFF2-40B4-BE49-F238E27FC236}">
                <a16:creationId xmlns:a16="http://schemas.microsoft.com/office/drawing/2014/main" id="{EACD5A38-F623-4D49-6D9E-2BF21992DD09}"/>
              </a:ext>
            </a:extLst>
          </p:cNvPr>
          <p:cNvSpPr txBox="1"/>
          <p:nvPr/>
        </p:nvSpPr>
        <p:spPr>
          <a:xfrm>
            <a:off x="10992270" y="6588606"/>
            <a:ext cx="971625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35</a:t>
            </a:r>
            <a:r>
              <a:rPr lang="en-US" sz="800" b="1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0+ </a:t>
            </a:r>
            <a:r>
              <a:rPr lang="en-US" sz="800" b="0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employees</a:t>
            </a:r>
            <a:endParaRPr dirty="0"/>
          </a:p>
        </p:txBody>
      </p:sp>
      <p:cxnSp>
        <p:nvCxnSpPr>
          <p:cNvPr id="38" name="Google Shape;137;p2">
            <a:extLst>
              <a:ext uri="{FF2B5EF4-FFF2-40B4-BE49-F238E27FC236}">
                <a16:creationId xmlns:a16="http://schemas.microsoft.com/office/drawing/2014/main" id="{6374F0E4-2A94-1EC8-F975-EEC7D81C399F}"/>
              </a:ext>
            </a:extLst>
          </p:cNvPr>
          <p:cNvCxnSpPr/>
          <p:nvPr/>
        </p:nvCxnSpPr>
        <p:spPr>
          <a:xfrm rot="10800000">
            <a:off x="9115441" y="6600518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138;p2">
            <a:extLst>
              <a:ext uri="{FF2B5EF4-FFF2-40B4-BE49-F238E27FC236}">
                <a16:creationId xmlns:a16="http://schemas.microsoft.com/office/drawing/2014/main" id="{58AFB04C-E5FE-05EE-3721-435DDFFD4C08}"/>
              </a:ext>
            </a:extLst>
          </p:cNvPr>
          <p:cNvCxnSpPr/>
          <p:nvPr/>
        </p:nvCxnSpPr>
        <p:spPr>
          <a:xfrm rot="10800000">
            <a:off x="10817146" y="6584970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9C64499-0AEE-717F-3831-06143DEF04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796" y="1434184"/>
            <a:ext cx="9545382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57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3238"/>
            </a:gs>
            <a:gs pos="100000">
              <a:srgbClr val="1B3D43"/>
            </a:gs>
          </a:gsLst>
          <a:lin ang="5400000" scaled="1"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6;p2" descr="Изображение выглядит как снимок экрана, темнота, черный, пространство&#10;&#10;Автоматически созданное описание">
            <a:extLst>
              <a:ext uri="{FF2B5EF4-FFF2-40B4-BE49-F238E27FC236}">
                <a16:creationId xmlns:a16="http://schemas.microsoft.com/office/drawing/2014/main" id="{299EA8E7-4CC9-C174-BC30-9B3CFE4CB2F6}"/>
              </a:ext>
            </a:extLst>
          </p:cNvPr>
          <p:cNvPicPr preferRelativeResize="0"/>
          <p:nvPr/>
        </p:nvPicPr>
        <p:blipFill rotWithShape="1">
          <a:blip r:embed="rId3">
            <a:alphaModFix amt="31000"/>
          </a:blip>
          <a:srcRect/>
          <a:stretch/>
        </p:blipFill>
        <p:spPr>
          <a:xfrm rot="5400000">
            <a:off x="5323694" y="-9053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7;p2">
            <a:extLst>
              <a:ext uri="{FF2B5EF4-FFF2-40B4-BE49-F238E27FC236}">
                <a16:creationId xmlns:a16="http://schemas.microsoft.com/office/drawing/2014/main" id="{6C50DAAA-E916-30B0-8DBF-627E49043E3B}"/>
              </a:ext>
            </a:extLst>
          </p:cNvPr>
          <p:cNvSpPr/>
          <p:nvPr/>
        </p:nvSpPr>
        <p:spPr>
          <a:xfrm>
            <a:off x="163002" y="6545058"/>
            <a:ext cx="12028998" cy="312942"/>
          </a:xfrm>
          <a:prstGeom prst="rect">
            <a:avLst/>
          </a:prstGeom>
          <a:solidFill>
            <a:srgbClr val="26323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08;p2">
            <a:extLst>
              <a:ext uri="{FF2B5EF4-FFF2-40B4-BE49-F238E27FC236}">
                <a16:creationId xmlns:a16="http://schemas.microsoft.com/office/drawing/2014/main" id="{D9E1871C-38A5-CB17-2EF9-ADAE914F38F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04" y="602"/>
            <a:ext cx="164706" cy="686276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5" name="Google Shape;109;p2">
            <a:extLst>
              <a:ext uri="{FF2B5EF4-FFF2-40B4-BE49-F238E27FC236}">
                <a16:creationId xmlns:a16="http://schemas.microsoft.com/office/drawing/2014/main" id="{5DACC5DA-2421-D128-A64E-E33E25D9147B}"/>
              </a:ext>
            </a:extLst>
          </p:cNvPr>
          <p:cNvSpPr txBox="1"/>
          <p:nvPr/>
        </p:nvSpPr>
        <p:spPr>
          <a:xfrm>
            <a:off x="769916" y="378030"/>
            <a:ext cx="935185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dirty="0">
                <a:solidFill>
                  <a:schemeClr val="bg1"/>
                </a:solidFill>
                <a:effectLst/>
                <a:latin typeface="Exo 2" panose="020B0604020202020204" charset="0"/>
              </a:rPr>
              <a:t>Resource group. Access control. Add role</a:t>
            </a:r>
            <a:endParaRPr lang="en-US" sz="3200" b="1" i="0" u="none" strike="noStrike" cap="none" dirty="0">
              <a:solidFill>
                <a:schemeClr val="bg1"/>
              </a:solidFill>
              <a:latin typeface="Exo 2" panose="020B0604020202020204" charset="0"/>
              <a:sym typeface="Arial"/>
            </a:endParaRPr>
          </a:p>
        </p:txBody>
      </p:sp>
      <p:sp>
        <p:nvSpPr>
          <p:cNvPr id="29" name="Google Shape;110;p2">
            <a:extLst>
              <a:ext uri="{FF2B5EF4-FFF2-40B4-BE49-F238E27FC236}">
                <a16:creationId xmlns:a16="http://schemas.microsoft.com/office/drawing/2014/main" id="{38F95ABC-FBDE-6341-DB84-43A2A7B99C26}"/>
              </a:ext>
            </a:extLst>
          </p:cNvPr>
          <p:cNvSpPr txBox="1"/>
          <p:nvPr/>
        </p:nvSpPr>
        <p:spPr>
          <a:xfrm>
            <a:off x="7568170" y="6591714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Since 2002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on the market</a:t>
            </a:r>
            <a:endParaRPr/>
          </a:p>
        </p:txBody>
      </p:sp>
      <p:pic>
        <p:nvPicPr>
          <p:cNvPr id="30" name="Google Shape;111;p2">
            <a:extLst>
              <a:ext uri="{FF2B5EF4-FFF2-40B4-BE49-F238E27FC236}">
                <a16:creationId xmlns:a16="http://schemas.microsoft.com/office/drawing/2014/main" id="{30387A76-5BA7-A143-F0AA-B0AD4541ED5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11545028" y="6164562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12;p2">
            <a:extLst>
              <a:ext uri="{FF2B5EF4-FFF2-40B4-BE49-F238E27FC236}">
                <a16:creationId xmlns:a16="http://schemas.microsoft.com/office/drawing/2014/main" id="{992D425A-05B5-4EF6-5AB2-5A38E118FFE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3306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19;p2">
            <a:extLst>
              <a:ext uri="{FF2B5EF4-FFF2-40B4-BE49-F238E27FC236}">
                <a16:creationId xmlns:a16="http://schemas.microsoft.com/office/drawing/2014/main" id="{7A28CB20-8623-F98B-8556-D474AF47866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4626"/>
            <a:ext cx="358589" cy="18198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35;p2">
            <a:extLst>
              <a:ext uri="{FF2B5EF4-FFF2-40B4-BE49-F238E27FC236}">
                <a16:creationId xmlns:a16="http://schemas.microsoft.com/office/drawing/2014/main" id="{0E6BA9C3-2D35-1CEA-C609-5635136B90F6}"/>
              </a:ext>
            </a:extLst>
          </p:cNvPr>
          <p:cNvSpPr txBox="1"/>
          <p:nvPr/>
        </p:nvSpPr>
        <p:spPr>
          <a:xfrm>
            <a:off x="9306729" y="6585497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21 years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in Cybersecurity</a:t>
            </a:r>
            <a:endParaRPr/>
          </a:p>
        </p:txBody>
      </p:sp>
      <p:sp>
        <p:nvSpPr>
          <p:cNvPr id="34" name="Google Shape;136;p2">
            <a:extLst>
              <a:ext uri="{FF2B5EF4-FFF2-40B4-BE49-F238E27FC236}">
                <a16:creationId xmlns:a16="http://schemas.microsoft.com/office/drawing/2014/main" id="{EACD5A38-F623-4D49-6D9E-2BF21992DD09}"/>
              </a:ext>
            </a:extLst>
          </p:cNvPr>
          <p:cNvSpPr txBox="1"/>
          <p:nvPr/>
        </p:nvSpPr>
        <p:spPr>
          <a:xfrm>
            <a:off x="10992270" y="6588606"/>
            <a:ext cx="971625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35</a:t>
            </a:r>
            <a:r>
              <a:rPr lang="en-US" sz="800" b="1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0+ </a:t>
            </a:r>
            <a:r>
              <a:rPr lang="en-US" sz="800" b="0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employees</a:t>
            </a:r>
            <a:endParaRPr dirty="0"/>
          </a:p>
        </p:txBody>
      </p:sp>
      <p:cxnSp>
        <p:nvCxnSpPr>
          <p:cNvPr id="38" name="Google Shape;137;p2">
            <a:extLst>
              <a:ext uri="{FF2B5EF4-FFF2-40B4-BE49-F238E27FC236}">
                <a16:creationId xmlns:a16="http://schemas.microsoft.com/office/drawing/2014/main" id="{6374F0E4-2A94-1EC8-F975-EEC7D81C399F}"/>
              </a:ext>
            </a:extLst>
          </p:cNvPr>
          <p:cNvCxnSpPr/>
          <p:nvPr/>
        </p:nvCxnSpPr>
        <p:spPr>
          <a:xfrm rot="10800000">
            <a:off x="9115441" y="6600518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138;p2">
            <a:extLst>
              <a:ext uri="{FF2B5EF4-FFF2-40B4-BE49-F238E27FC236}">
                <a16:creationId xmlns:a16="http://schemas.microsoft.com/office/drawing/2014/main" id="{58AFB04C-E5FE-05EE-3721-435DDFFD4C08}"/>
              </a:ext>
            </a:extLst>
          </p:cNvPr>
          <p:cNvCxnSpPr/>
          <p:nvPr/>
        </p:nvCxnSpPr>
        <p:spPr>
          <a:xfrm rot="10800000">
            <a:off x="10817146" y="6584970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Picture 3" descr="A screenshot of a chat&#10;&#10;Description automatically generated">
            <a:extLst>
              <a:ext uri="{FF2B5EF4-FFF2-40B4-BE49-F238E27FC236}">
                <a16:creationId xmlns:a16="http://schemas.microsoft.com/office/drawing/2014/main" id="{E54CFD7B-7E03-E0B1-0DE9-B6B75EF287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835" y="1349848"/>
            <a:ext cx="9038625" cy="444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64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3238"/>
            </a:gs>
            <a:gs pos="100000">
              <a:srgbClr val="1B3D43"/>
            </a:gs>
          </a:gsLst>
          <a:lin ang="5400000" scaled="1"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6;p2" descr="Изображение выглядит как снимок экрана, темнота, черный, пространство&#10;&#10;Автоматически созданное описание">
            <a:extLst>
              <a:ext uri="{FF2B5EF4-FFF2-40B4-BE49-F238E27FC236}">
                <a16:creationId xmlns:a16="http://schemas.microsoft.com/office/drawing/2014/main" id="{299EA8E7-4CC9-C174-BC30-9B3CFE4CB2F6}"/>
              </a:ext>
            </a:extLst>
          </p:cNvPr>
          <p:cNvPicPr preferRelativeResize="0"/>
          <p:nvPr/>
        </p:nvPicPr>
        <p:blipFill rotWithShape="1">
          <a:blip r:embed="rId3">
            <a:alphaModFix amt="31000"/>
          </a:blip>
          <a:srcRect/>
          <a:stretch/>
        </p:blipFill>
        <p:spPr>
          <a:xfrm rot="5400000">
            <a:off x="5323694" y="-9053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7;p2">
            <a:extLst>
              <a:ext uri="{FF2B5EF4-FFF2-40B4-BE49-F238E27FC236}">
                <a16:creationId xmlns:a16="http://schemas.microsoft.com/office/drawing/2014/main" id="{6C50DAAA-E916-30B0-8DBF-627E49043E3B}"/>
              </a:ext>
            </a:extLst>
          </p:cNvPr>
          <p:cNvSpPr/>
          <p:nvPr/>
        </p:nvSpPr>
        <p:spPr>
          <a:xfrm>
            <a:off x="163002" y="6545058"/>
            <a:ext cx="12028998" cy="312942"/>
          </a:xfrm>
          <a:prstGeom prst="rect">
            <a:avLst/>
          </a:prstGeom>
          <a:solidFill>
            <a:srgbClr val="26323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08;p2">
            <a:extLst>
              <a:ext uri="{FF2B5EF4-FFF2-40B4-BE49-F238E27FC236}">
                <a16:creationId xmlns:a16="http://schemas.microsoft.com/office/drawing/2014/main" id="{D9E1871C-38A5-CB17-2EF9-ADAE914F38F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04" y="602"/>
            <a:ext cx="164706" cy="686276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5" name="Google Shape;109;p2">
            <a:extLst>
              <a:ext uri="{FF2B5EF4-FFF2-40B4-BE49-F238E27FC236}">
                <a16:creationId xmlns:a16="http://schemas.microsoft.com/office/drawing/2014/main" id="{5DACC5DA-2421-D128-A64E-E33E25D9147B}"/>
              </a:ext>
            </a:extLst>
          </p:cNvPr>
          <p:cNvSpPr txBox="1"/>
          <p:nvPr/>
        </p:nvSpPr>
        <p:spPr>
          <a:xfrm>
            <a:off x="769916" y="378030"/>
            <a:ext cx="935185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dirty="0">
                <a:solidFill>
                  <a:schemeClr val="bg1"/>
                </a:solidFill>
                <a:effectLst/>
                <a:latin typeface="Exo 2" panose="020B0604020202020204" charset="0"/>
              </a:rPr>
              <a:t>IAM. Add role assignment for group/user</a:t>
            </a:r>
            <a:endParaRPr lang="en-US" sz="3200" b="1" i="0" u="none" strike="noStrike" cap="none" dirty="0">
              <a:solidFill>
                <a:schemeClr val="bg1"/>
              </a:solidFill>
              <a:latin typeface="Exo 2" panose="020B0604020202020204" charset="0"/>
              <a:sym typeface="Arial"/>
            </a:endParaRPr>
          </a:p>
        </p:txBody>
      </p:sp>
      <p:sp>
        <p:nvSpPr>
          <p:cNvPr id="29" name="Google Shape;110;p2">
            <a:extLst>
              <a:ext uri="{FF2B5EF4-FFF2-40B4-BE49-F238E27FC236}">
                <a16:creationId xmlns:a16="http://schemas.microsoft.com/office/drawing/2014/main" id="{38F95ABC-FBDE-6341-DB84-43A2A7B99C26}"/>
              </a:ext>
            </a:extLst>
          </p:cNvPr>
          <p:cNvSpPr txBox="1"/>
          <p:nvPr/>
        </p:nvSpPr>
        <p:spPr>
          <a:xfrm>
            <a:off x="7568170" y="6591714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Since 2002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on the market</a:t>
            </a:r>
            <a:endParaRPr/>
          </a:p>
        </p:txBody>
      </p:sp>
      <p:pic>
        <p:nvPicPr>
          <p:cNvPr id="30" name="Google Shape;111;p2">
            <a:extLst>
              <a:ext uri="{FF2B5EF4-FFF2-40B4-BE49-F238E27FC236}">
                <a16:creationId xmlns:a16="http://schemas.microsoft.com/office/drawing/2014/main" id="{30387A76-5BA7-A143-F0AA-B0AD4541ED5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11545028" y="6164562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12;p2">
            <a:extLst>
              <a:ext uri="{FF2B5EF4-FFF2-40B4-BE49-F238E27FC236}">
                <a16:creationId xmlns:a16="http://schemas.microsoft.com/office/drawing/2014/main" id="{992D425A-05B5-4EF6-5AB2-5A38E118FFE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3306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19;p2">
            <a:extLst>
              <a:ext uri="{FF2B5EF4-FFF2-40B4-BE49-F238E27FC236}">
                <a16:creationId xmlns:a16="http://schemas.microsoft.com/office/drawing/2014/main" id="{7A28CB20-8623-F98B-8556-D474AF47866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4626"/>
            <a:ext cx="358589" cy="18198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35;p2">
            <a:extLst>
              <a:ext uri="{FF2B5EF4-FFF2-40B4-BE49-F238E27FC236}">
                <a16:creationId xmlns:a16="http://schemas.microsoft.com/office/drawing/2014/main" id="{0E6BA9C3-2D35-1CEA-C609-5635136B90F6}"/>
              </a:ext>
            </a:extLst>
          </p:cNvPr>
          <p:cNvSpPr txBox="1"/>
          <p:nvPr/>
        </p:nvSpPr>
        <p:spPr>
          <a:xfrm>
            <a:off x="9306729" y="6585497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21 years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in Cybersecurity</a:t>
            </a:r>
            <a:endParaRPr/>
          </a:p>
        </p:txBody>
      </p:sp>
      <p:sp>
        <p:nvSpPr>
          <p:cNvPr id="34" name="Google Shape;136;p2">
            <a:extLst>
              <a:ext uri="{FF2B5EF4-FFF2-40B4-BE49-F238E27FC236}">
                <a16:creationId xmlns:a16="http://schemas.microsoft.com/office/drawing/2014/main" id="{EACD5A38-F623-4D49-6D9E-2BF21992DD09}"/>
              </a:ext>
            </a:extLst>
          </p:cNvPr>
          <p:cNvSpPr txBox="1"/>
          <p:nvPr/>
        </p:nvSpPr>
        <p:spPr>
          <a:xfrm>
            <a:off x="10992270" y="6588606"/>
            <a:ext cx="971625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35</a:t>
            </a:r>
            <a:r>
              <a:rPr lang="en-US" sz="800" b="1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0+ </a:t>
            </a:r>
            <a:r>
              <a:rPr lang="en-US" sz="800" b="0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employees</a:t>
            </a:r>
            <a:endParaRPr dirty="0"/>
          </a:p>
        </p:txBody>
      </p:sp>
      <p:cxnSp>
        <p:nvCxnSpPr>
          <p:cNvPr id="38" name="Google Shape;137;p2">
            <a:extLst>
              <a:ext uri="{FF2B5EF4-FFF2-40B4-BE49-F238E27FC236}">
                <a16:creationId xmlns:a16="http://schemas.microsoft.com/office/drawing/2014/main" id="{6374F0E4-2A94-1EC8-F975-EEC7D81C399F}"/>
              </a:ext>
            </a:extLst>
          </p:cNvPr>
          <p:cNvCxnSpPr/>
          <p:nvPr/>
        </p:nvCxnSpPr>
        <p:spPr>
          <a:xfrm rot="10800000">
            <a:off x="9115441" y="6600518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138;p2">
            <a:extLst>
              <a:ext uri="{FF2B5EF4-FFF2-40B4-BE49-F238E27FC236}">
                <a16:creationId xmlns:a16="http://schemas.microsoft.com/office/drawing/2014/main" id="{58AFB04C-E5FE-05EE-3721-435DDFFD4C08}"/>
              </a:ext>
            </a:extLst>
          </p:cNvPr>
          <p:cNvCxnSpPr/>
          <p:nvPr/>
        </p:nvCxnSpPr>
        <p:spPr>
          <a:xfrm rot="10800000">
            <a:off x="10817146" y="6584970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9D4E944-F283-4727-2ECD-322430F269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835" y="1349848"/>
            <a:ext cx="9867496" cy="451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3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3238"/>
            </a:gs>
            <a:gs pos="100000">
              <a:srgbClr val="1B3D43"/>
            </a:gs>
          </a:gsLst>
          <a:lin ang="5400000" scaled="1"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6;p2" descr="Изображение выглядит как снимок экрана, темнота, черный, пространство&#10;&#10;Автоматически созданное описание">
            <a:extLst>
              <a:ext uri="{FF2B5EF4-FFF2-40B4-BE49-F238E27FC236}">
                <a16:creationId xmlns:a16="http://schemas.microsoft.com/office/drawing/2014/main" id="{299EA8E7-4CC9-C174-BC30-9B3CFE4CB2F6}"/>
              </a:ext>
            </a:extLst>
          </p:cNvPr>
          <p:cNvPicPr preferRelativeResize="0"/>
          <p:nvPr/>
        </p:nvPicPr>
        <p:blipFill rotWithShape="1">
          <a:blip r:embed="rId3">
            <a:alphaModFix amt="31000"/>
          </a:blip>
          <a:srcRect/>
          <a:stretch/>
        </p:blipFill>
        <p:spPr>
          <a:xfrm rot="5400000">
            <a:off x="5332747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7;p2">
            <a:extLst>
              <a:ext uri="{FF2B5EF4-FFF2-40B4-BE49-F238E27FC236}">
                <a16:creationId xmlns:a16="http://schemas.microsoft.com/office/drawing/2014/main" id="{6C50DAAA-E916-30B0-8DBF-627E49043E3B}"/>
              </a:ext>
            </a:extLst>
          </p:cNvPr>
          <p:cNvSpPr/>
          <p:nvPr/>
        </p:nvSpPr>
        <p:spPr>
          <a:xfrm>
            <a:off x="163002" y="6545058"/>
            <a:ext cx="12028998" cy="312942"/>
          </a:xfrm>
          <a:prstGeom prst="rect">
            <a:avLst/>
          </a:prstGeom>
          <a:solidFill>
            <a:srgbClr val="26323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08;p2">
            <a:extLst>
              <a:ext uri="{FF2B5EF4-FFF2-40B4-BE49-F238E27FC236}">
                <a16:creationId xmlns:a16="http://schemas.microsoft.com/office/drawing/2014/main" id="{D9E1871C-38A5-CB17-2EF9-ADAE914F38F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04" y="602"/>
            <a:ext cx="164706" cy="686276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5" name="Google Shape;109;p2">
            <a:extLst>
              <a:ext uri="{FF2B5EF4-FFF2-40B4-BE49-F238E27FC236}">
                <a16:creationId xmlns:a16="http://schemas.microsoft.com/office/drawing/2014/main" id="{5DACC5DA-2421-D128-A64E-E33E25D9147B}"/>
              </a:ext>
            </a:extLst>
          </p:cNvPr>
          <p:cNvSpPr txBox="1"/>
          <p:nvPr/>
        </p:nvSpPr>
        <p:spPr>
          <a:xfrm>
            <a:off x="769916" y="378030"/>
            <a:ext cx="313794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Agenda</a:t>
            </a:r>
            <a:endParaRPr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110;p2">
            <a:extLst>
              <a:ext uri="{FF2B5EF4-FFF2-40B4-BE49-F238E27FC236}">
                <a16:creationId xmlns:a16="http://schemas.microsoft.com/office/drawing/2014/main" id="{38F95ABC-FBDE-6341-DB84-43A2A7B99C26}"/>
              </a:ext>
            </a:extLst>
          </p:cNvPr>
          <p:cNvSpPr txBox="1"/>
          <p:nvPr/>
        </p:nvSpPr>
        <p:spPr>
          <a:xfrm>
            <a:off x="7568170" y="6591714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Since 2002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on the market</a:t>
            </a:r>
            <a:endParaRPr/>
          </a:p>
        </p:txBody>
      </p:sp>
      <p:pic>
        <p:nvPicPr>
          <p:cNvPr id="30" name="Google Shape;111;p2">
            <a:extLst>
              <a:ext uri="{FF2B5EF4-FFF2-40B4-BE49-F238E27FC236}">
                <a16:creationId xmlns:a16="http://schemas.microsoft.com/office/drawing/2014/main" id="{30387A76-5BA7-A143-F0AA-B0AD4541ED5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11545028" y="6164562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12;p2">
            <a:extLst>
              <a:ext uri="{FF2B5EF4-FFF2-40B4-BE49-F238E27FC236}">
                <a16:creationId xmlns:a16="http://schemas.microsoft.com/office/drawing/2014/main" id="{992D425A-05B5-4EF6-5AB2-5A38E118FFE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3306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19;p2">
            <a:extLst>
              <a:ext uri="{FF2B5EF4-FFF2-40B4-BE49-F238E27FC236}">
                <a16:creationId xmlns:a16="http://schemas.microsoft.com/office/drawing/2014/main" id="{7A28CB20-8623-F98B-8556-D474AF47866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4626"/>
            <a:ext cx="358589" cy="18198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35;p2">
            <a:extLst>
              <a:ext uri="{FF2B5EF4-FFF2-40B4-BE49-F238E27FC236}">
                <a16:creationId xmlns:a16="http://schemas.microsoft.com/office/drawing/2014/main" id="{0E6BA9C3-2D35-1CEA-C609-5635136B90F6}"/>
              </a:ext>
            </a:extLst>
          </p:cNvPr>
          <p:cNvSpPr txBox="1"/>
          <p:nvPr/>
        </p:nvSpPr>
        <p:spPr>
          <a:xfrm>
            <a:off x="9306729" y="6585497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21 years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in Cybersecurity</a:t>
            </a:r>
            <a:endParaRPr/>
          </a:p>
        </p:txBody>
      </p:sp>
      <p:sp>
        <p:nvSpPr>
          <p:cNvPr id="34" name="Google Shape;136;p2">
            <a:extLst>
              <a:ext uri="{FF2B5EF4-FFF2-40B4-BE49-F238E27FC236}">
                <a16:creationId xmlns:a16="http://schemas.microsoft.com/office/drawing/2014/main" id="{EACD5A38-F623-4D49-6D9E-2BF21992DD09}"/>
              </a:ext>
            </a:extLst>
          </p:cNvPr>
          <p:cNvSpPr txBox="1"/>
          <p:nvPr/>
        </p:nvSpPr>
        <p:spPr>
          <a:xfrm>
            <a:off x="10992270" y="6588606"/>
            <a:ext cx="971625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35</a:t>
            </a:r>
            <a:r>
              <a:rPr lang="en-US" sz="800" b="1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0+ </a:t>
            </a:r>
            <a:r>
              <a:rPr lang="en-US" sz="800" b="0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employees</a:t>
            </a:r>
            <a:endParaRPr dirty="0"/>
          </a:p>
        </p:txBody>
      </p:sp>
      <p:cxnSp>
        <p:nvCxnSpPr>
          <p:cNvPr id="38" name="Google Shape;137;p2">
            <a:extLst>
              <a:ext uri="{FF2B5EF4-FFF2-40B4-BE49-F238E27FC236}">
                <a16:creationId xmlns:a16="http://schemas.microsoft.com/office/drawing/2014/main" id="{6374F0E4-2A94-1EC8-F975-EEC7D81C399F}"/>
              </a:ext>
            </a:extLst>
          </p:cNvPr>
          <p:cNvCxnSpPr/>
          <p:nvPr/>
        </p:nvCxnSpPr>
        <p:spPr>
          <a:xfrm rot="10800000">
            <a:off x="9115441" y="6600518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138;p2">
            <a:extLst>
              <a:ext uri="{FF2B5EF4-FFF2-40B4-BE49-F238E27FC236}">
                <a16:creationId xmlns:a16="http://schemas.microsoft.com/office/drawing/2014/main" id="{58AFB04C-E5FE-05EE-3721-435DDFFD4C08}"/>
              </a:ext>
            </a:extLst>
          </p:cNvPr>
          <p:cNvCxnSpPr/>
          <p:nvPr/>
        </p:nvCxnSpPr>
        <p:spPr>
          <a:xfrm rot="10800000">
            <a:off x="10817146" y="6584970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100;p2">
            <a:extLst>
              <a:ext uri="{FF2B5EF4-FFF2-40B4-BE49-F238E27FC236}">
                <a16:creationId xmlns:a16="http://schemas.microsoft.com/office/drawing/2014/main" id="{AA7A349F-3626-022E-96E1-A53A32171197}"/>
              </a:ext>
            </a:extLst>
          </p:cNvPr>
          <p:cNvSpPr txBox="1"/>
          <p:nvPr/>
        </p:nvSpPr>
        <p:spPr>
          <a:xfrm>
            <a:off x="769916" y="1436166"/>
            <a:ext cx="4031182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>
              <a:lnSpc>
                <a:spcPct val="200000"/>
              </a:lnSpc>
              <a:buClr>
                <a:srgbClr val="2E6433"/>
              </a:buClr>
              <a:buSzPts val="1900"/>
            </a:pPr>
            <a:r>
              <a:rPr lang="en-US" sz="1200" b="0" i="0" u="sng" strike="noStrike" cap="none" dirty="0">
                <a:solidFill>
                  <a:schemeClr val="bg1"/>
                </a:solidFill>
                <a:latin typeface="Exo 2" panose="00000500000000000000" pitchFamily="2" charset="-52"/>
                <a:ea typeface="Calibri"/>
                <a:cs typeface="Calibri"/>
                <a:sym typeface="Calibri"/>
              </a:rPr>
              <a:t>What are cloud providers? </a:t>
            </a:r>
          </a:p>
          <a:p>
            <a:pPr lvl="2">
              <a:lnSpc>
                <a:spcPct val="200000"/>
              </a:lnSpc>
              <a:buClr>
                <a:srgbClr val="2E6433"/>
              </a:buClr>
              <a:buSzPts val="1900"/>
            </a:pPr>
            <a:r>
              <a:rPr lang="en-US" sz="1200" b="0" i="0" u="sng" strike="noStrike" cap="none" dirty="0">
                <a:solidFill>
                  <a:schemeClr val="bg1"/>
                </a:solidFill>
                <a:latin typeface="Exo 2" panose="00000500000000000000" pitchFamily="2" charset="-52"/>
                <a:ea typeface="Calibri"/>
                <a:cs typeface="Calibri"/>
                <a:sym typeface="Calibri"/>
              </a:rPr>
              <a:t>Cloud providers pros &amp; cons.</a:t>
            </a:r>
          </a:p>
          <a:p>
            <a:pPr lvl="2">
              <a:lnSpc>
                <a:spcPct val="200000"/>
              </a:lnSpc>
              <a:buClr>
                <a:srgbClr val="2E6433"/>
              </a:buClr>
              <a:buSzPts val="1900"/>
            </a:pPr>
            <a:r>
              <a:rPr lang="en-US" sz="1200" b="0" i="0" u="sng" strike="noStrike" cap="none" dirty="0">
                <a:solidFill>
                  <a:schemeClr val="bg1"/>
                </a:solidFill>
                <a:latin typeface="Exo 2" panose="00000500000000000000" pitchFamily="2" charset="-52"/>
                <a:ea typeface="Calibri"/>
                <a:cs typeface="Calibri"/>
                <a:sym typeface="Calibri"/>
              </a:rPr>
              <a:t>Free account creation. </a:t>
            </a:r>
          </a:p>
          <a:p>
            <a:pPr lvl="2">
              <a:lnSpc>
                <a:spcPct val="200000"/>
              </a:lnSpc>
              <a:buClr>
                <a:srgbClr val="2E6433"/>
              </a:buClr>
              <a:buSzPts val="1900"/>
            </a:pPr>
            <a:r>
              <a:rPr lang="en-US" sz="1200" b="0" i="0" u="sng" strike="noStrike" cap="none" dirty="0">
                <a:solidFill>
                  <a:schemeClr val="bg1"/>
                </a:solidFill>
                <a:latin typeface="Exo 2" panose="00000500000000000000" pitchFamily="2" charset="-52"/>
                <a:ea typeface="Calibri"/>
                <a:cs typeface="Calibri"/>
                <a:sym typeface="Calibri"/>
              </a:rPr>
              <a:t>High level MS Azure features overview. </a:t>
            </a:r>
          </a:p>
          <a:p>
            <a:pPr lvl="2">
              <a:lnSpc>
                <a:spcPct val="200000"/>
              </a:lnSpc>
              <a:buClr>
                <a:srgbClr val="2E6433"/>
              </a:buClr>
              <a:buSzPts val="1900"/>
            </a:pPr>
            <a:r>
              <a:rPr lang="en-US" sz="1200" b="0" i="0" u="sng" strike="noStrike" cap="none" dirty="0">
                <a:solidFill>
                  <a:schemeClr val="bg1"/>
                </a:solidFill>
                <a:latin typeface="Exo 2" panose="00000500000000000000" pitchFamily="2" charset="-52"/>
                <a:ea typeface="Calibri"/>
                <a:cs typeface="Calibri"/>
                <a:sym typeface="Calibri"/>
              </a:rPr>
              <a:t>Homework.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3238"/>
            </a:gs>
            <a:gs pos="100000">
              <a:srgbClr val="1B3D43"/>
            </a:gs>
          </a:gsLst>
          <a:lin ang="5400000" scaled="1"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6;p2" descr="Изображение выглядит как снимок экрана, темнота, черный, пространство&#10;&#10;Автоматически созданное описание">
            <a:extLst>
              <a:ext uri="{FF2B5EF4-FFF2-40B4-BE49-F238E27FC236}">
                <a16:creationId xmlns:a16="http://schemas.microsoft.com/office/drawing/2014/main" id="{299EA8E7-4CC9-C174-BC30-9B3CFE4CB2F6}"/>
              </a:ext>
            </a:extLst>
          </p:cNvPr>
          <p:cNvPicPr preferRelativeResize="0"/>
          <p:nvPr/>
        </p:nvPicPr>
        <p:blipFill rotWithShape="1">
          <a:blip r:embed="rId3">
            <a:alphaModFix amt="31000"/>
          </a:blip>
          <a:srcRect/>
          <a:stretch/>
        </p:blipFill>
        <p:spPr>
          <a:xfrm rot="5400000">
            <a:off x="5332747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7;p2">
            <a:extLst>
              <a:ext uri="{FF2B5EF4-FFF2-40B4-BE49-F238E27FC236}">
                <a16:creationId xmlns:a16="http://schemas.microsoft.com/office/drawing/2014/main" id="{6C50DAAA-E916-30B0-8DBF-627E49043E3B}"/>
              </a:ext>
            </a:extLst>
          </p:cNvPr>
          <p:cNvSpPr/>
          <p:nvPr/>
        </p:nvSpPr>
        <p:spPr>
          <a:xfrm>
            <a:off x="163002" y="6545058"/>
            <a:ext cx="12028998" cy="312942"/>
          </a:xfrm>
          <a:prstGeom prst="rect">
            <a:avLst/>
          </a:prstGeom>
          <a:solidFill>
            <a:srgbClr val="26323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08;p2">
            <a:extLst>
              <a:ext uri="{FF2B5EF4-FFF2-40B4-BE49-F238E27FC236}">
                <a16:creationId xmlns:a16="http://schemas.microsoft.com/office/drawing/2014/main" id="{D9E1871C-38A5-CB17-2EF9-ADAE914F38F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04" y="602"/>
            <a:ext cx="164706" cy="686276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5" name="Google Shape;109;p2">
            <a:extLst>
              <a:ext uri="{FF2B5EF4-FFF2-40B4-BE49-F238E27FC236}">
                <a16:creationId xmlns:a16="http://schemas.microsoft.com/office/drawing/2014/main" id="{5DACC5DA-2421-D128-A64E-E33E25D9147B}"/>
              </a:ext>
            </a:extLst>
          </p:cNvPr>
          <p:cNvSpPr txBox="1"/>
          <p:nvPr/>
        </p:nvSpPr>
        <p:spPr>
          <a:xfrm>
            <a:off x="769916" y="378030"/>
            <a:ext cx="313794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dirty="0">
                <a:solidFill>
                  <a:schemeClr val="bg1"/>
                </a:solidFill>
                <a:effectLst/>
                <a:latin typeface="Exo 2" panose="020B0604020202020204" charset="0"/>
              </a:rPr>
              <a:t>Homework</a:t>
            </a:r>
            <a:endParaRPr lang="en-US" sz="3200" b="1" i="0" u="none" strike="noStrike" cap="none" dirty="0">
              <a:solidFill>
                <a:schemeClr val="bg1"/>
              </a:solidFill>
              <a:latin typeface="Exo 2" panose="020B0604020202020204" charset="0"/>
              <a:sym typeface="Arial"/>
            </a:endParaRPr>
          </a:p>
        </p:txBody>
      </p:sp>
      <p:sp>
        <p:nvSpPr>
          <p:cNvPr id="29" name="Google Shape;110;p2">
            <a:extLst>
              <a:ext uri="{FF2B5EF4-FFF2-40B4-BE49-F238E27FC236}">
                <a16:creationId xmlns:a16="http://schemas.microsoft.com/office/drawing/2014/main" id="{38F95ABC-FBDE-6341-DB84-43A2A7B99C26}"/>
              </a:ext>
            </a:extLst>
          </p:cNvPr>
          <p:cNvSpPr txBox="1"/>
          <p:nvPr/>
        </p:nvSpPr>
        <p:spPr>
          <a:xfrm>
            <a:off x="7568170" y="6591714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Since 2002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on the market</a:t>
            </a:r>
            <a:endParaRPr/>
          </a:p>
        </p:txBody>
      </p:sp>
      <p:pic>
        <p:nvPicPr>
          <p:cNvPr id="30" name="Google Shape;111;p2">
            <a:extLst>
              <a:ext uri="{FF2B5EF4-FFF2-40B4-BE49-F238E27FC236}">
                <a16:creationId xmlns:a16="http://schemas.microsoft.com/office/drawing/2014/main" id="{30387A76-5BA7-A143-F0AA-B0AD4541ED5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11545028" y="6164562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12;p2">
            <a:extLst>
              <a:ext uri="{FF2B5EF4-FFF2-40B4-BE49-F238E27FC236}">
                <a16:creationId xmlns:a16="http://schemas.microsoft.com/office/drawing/2014/main" id="{992D425A-05B5-4EF6-5AB2-5A38E118FFE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3306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19;p2">
            <a:extLst>
              <a:ext uri="{FF2B5EF4-FFF2-40B4-BE49-F238E27FC236}">
                <a16:creationId xmlns:a16="http://schemas.microsoft.com/office/drawing/2014/main" id="{7A28CB20-8623-F98B-8556-D474AF47866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4626"/>
            <a:ext cx="358589" cy="18198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35;p2">
            <a:extLst>
              <a:ext uri="{FF2B5EF4-FFF2-40B4-BE49-F238E27FC236}">
                <a16:creationId xmlns:a16="http://schemas.microsoft.com/office/drawing/2014/main" id="{0E6BA9C3-2D35-1CEA-C609-5635136B90F6}"/>
              </a:ext>
            </a:extLst>
          </p:cNvPr>
          <p:cNvSpPr txBox="1"/>
          <p:nvPr/>
        </p:nvSpPr>
        <p:spPr>
          <a:xfrm>
            <a:off x="9306729" y="6585497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21 years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in Cybersecurity</a:t>
            </a:r>
            <a:endParaRPr/>
          </a:p>
        </p:txBody>
      </p:sp>
      <p:sp>
        <p:nvSpPr>
          <p:cNvPr id="34" name="Google Shape;136;p2">
            <a:extLst>
              <a:ext uri="{FF2B5EF4-FFF2-40B4-BE49-F238E27FC236}">
                <a16:creationId xmlns:a16="http://schemas.microsoft.com/office/drawing/2014/main" id="{EACD5A38-F623-4D49-6D9E-2BF21992DD09}"/>
              </a:ext>
            </a:extLst>
          </p:cNvPr>
          <p:cNvSpPr txBox="1"/>
          <p:nvPr/>
        </p:nvSpPr>
        <p:spPr>
          <a:xfrm>
            <a:off x="10992270" y="6588606"/>
            <a:ext cx="971625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35</a:t>
            </a:r>
            <a:r>
              <a:rPr lang="en-US" sz="800" b="1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0+ </a:t>
            </a:r>
            <a:r>
              <a:rPr lang="en-US" sz="800" b="0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employees</a:t>
            </a:r>
            <a:endParaRPr dirty="0"/>
          </a:p>
        </p:txBody>
      </p:sp>
      <p:cxnSp>
        <p:nvCxnSpPr>
          <p:cNvPr id="38" name="Google Shape;137;p2">
            <a:extLst>
              <a:ext uri="{FF2B5EF4-FFF2-40B4-BE49-F238E27FC236}">
                <a16:creationId xmlns:a16="http://schemas.microsoft.com/office/drawing/2014/main" id="{6374F0E4-2A94-1EC8-F975-EEC7D81C399F}"/>
              </a:ext>
            </a:extLst>
          </p:cNvPr>
          <p:cNvCxnSpPr/>
          <p:nvPr/>
        </p:nvCxnSpPr>
        <p:spPr>
          <a:xfrm rot="10800000">
            <a:off x="9115441" y="6600518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138;p2">
            <a:extLst>
              <a:ext uri="{FF2B5EF4-FFF2-40B4-BE49-F238E27FC236}">
                <a16:creationId xmlns:a16="http://schemas.microsoft.com/office/drawing/2014/main" id="{58AFB04C-E5FE-05EE-3721-435DDFFD4C08}"/>
              </a:ext>
            </a:extLst>
          </p:cNvPr>
          <p:cNvCxnSpPr/>
          <p:nvPr/>
        </p:nvCxnSpPr>
        <p:spPr>
          <a:xfrm rot="10800000">
            <a:off x="10817146" y="6584970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100;p2">
            <a:extLst>
              <a:ext uri="{FF2B5EF4-FFF2-40B4-BE49-F238E27FC236}">
                <a16:creationId xmlns:a16="http://schemas.microsoft.com/office/drawing/2014/main" id="{AA7A349F-3626-022E-96E1-A53A32171197}"/>
              </a:ext>
            </a:extLst>
          </p:cNvPr>
          <p:cNvSpPr txBox="1"/>
          <p:nvPr/>
        </p:nvSpPr>
        <p:spPr>
          <a:xfrm>
            <a:off x="769916" y="1436166"/>
            <a:ext cx="9315644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>
              <a:lnSpc>
                <a:spcPct val="200000"/>
              </a:lnSpc>
              <a:buClr>
                <a:srgbClr val="2E6433"/>
              </a:buClr>
              <a:buSzPts val="1900"/>
            </a:pPr>
            <a:r>
              <a:rPr lang="en-US" sz="1200" b="0" i="0" strike="noStrike" cap="none" dirty="0">
                <a:solidFill>
                  <a:schemeClr val="bg1"/>
                </a:solidFill>
                <a:latin typeface="Exo 2" panose="00000500000000000000" pitchFamily="2" charset="-52"/>
                <a:ea typeface="Calibri"/>
                <a:cs typeface="Calibri"/>
                <a:sym typeface="Calibri"/>
              </a:rPr>
              <a:t>1. Create an Azure free account.</a:t>
            </a:r>
          </a:p>
          <a:p>
            <a:pPr lvl="2">
              <a:lnSpc>
                <a:spcPct val="200000"/>
              </a:lnSpc>
              <a:buClr>
                <a:srgbClr val="2E6433"/>
              </a:buClr>
              <a:buSzPts val="1900"/>
            </a:pPr>
            <a:r>
              <a:rPr lang="en-US" sz="1200" b="0" i="0" strike="noStrike" cap="none" dirty="0">
                <a:solidFill>
                  <a:schemeClr val="bg1"/>
                </a:solidFill>
                <a:latin typeface="Exo 2" panose="00000500000000000000" pitchFamily="2" charset="-52"/>
                <a:ea typeface="Calibri"/>
                <a:cs typeface="Calibri"/>
                <a:sym typeface="Calibri"/>
              </a:rPr>
              <a:t>2. Get acquainted with basic Azure UI. </a:t>
            </a:r>
          </a:p>
          <a:p>
            <a:pPr lvl="2">
              <a:lnSpc>
                <a:spcPct val="200000"/>
              </a:lnSpc>
              <a:buClr>
                <a:srgbClr val="2E6433"/>
              </a:buClr>
              <a:buSzPts val="1900"/>
            </a:pPr>
            <a:r>
              <a:rPr lang="en-US" sz="1200" b="0" i="0" strike="noStrike" cap="none" dirty="0">
                <a:solidFill>
                  <a:schemeClr val="bg1"/>
                </a:solidFill>
                <a:latin typeface="Exo 2" panose="00000500000000000000" pitchFamily="2" charset="-52"/>
                <a:ea typeface="Calibri"/>
                <a:cs typeface="Calibri"/>
                <a:sym typeface="Calibri"/>
              </a:rPr>
              <a:t>3. Create a resource group, create any object in it</a:t>
            </a:r>
            <a:r>
              <a:rPr lang="ru-RU" sz="1200" b="0" i="0" strike="noStrike" cap="none" dirty="0">
                <a:solidFill>
                  <a:schemeClr val="bg1"/>
                </a:solidFill>
                <a:latin typeface="Exo 2" panose="00000500000000000000" pitchFamily="2" charset="-52"/>
                <a:ea typeface="Calibri"/>
                <a:cs typeface="Calibri"/>
                <a:sym typeface="Calibri"/>
              </a:rPr>
              <a:t> (</a:t>
            </a:r>
            <a:r>
              <a:rPr lang="en-US" sz="1200" b="0" i="0" strike="noStrike" cap="none" dirty="0">
                <a:solidFill>
                  <a:schemeClr val="bg1"/>
                </a:solidFill>
                <a:latin typeface="Exo 2" panose="00000500000000000000" pitchFamily="2" charset="-52"/>
                <a:ea typeface="Calibri"/>
                <a:cs typeface="Calibri"/>
                <a:sym typeface="Calibri"/>
              </a:rPr>
              <a:t>VM, </a:t>
            </a:r>
            <a:r>
              <a:rPr lang="en-US" sz="1200" dirty="0">
                <a:solidFill>
                  <a:schemeClr val="bg1"/>
                </a:solidFill>
                <a:latin typeface="Exo 2" panose="00000500000000000000" pitchFamily="2" charset="-52"/>
                <a:ea typeface="Calibri"/>
                <a:cs typeface="Calibri"/>
                <a:sym typeface="Calibri"/>
              </a:rPr>
              <a:t>s</a:t>
            </a:r>
            <a:r>
              <a:rPr lang="en-US" sz="1200" b="0" i="0" strike="noStrike" cap="none" dirty="0">
                <a:solidFill>
                  <a:schemeClr val="bg1"/>
                </a:solidFill>
                <a:latin typeface="Exo 2" panose="00000500000000000000" pitchFamily="2" charset="-52"/>
                <a:ea typeface="Calibri"/>
                <a:cs typeface="Calibri"/>
                <a:sym typeface="Calibri"/>
              </a:rPr>
              <a:t>torage account). Create a group, user, add user to the group, send an invite to serhii.mykhailiuk90@gmail.com.</a:t>
            </a:r>
          </a:p>
        </p:txBody>
      </p:sp>
    </p:spTree>
    <p:extLst>
      <p:ext uri="{BB962C8B-B14F-4D97-AF65-F5344CB8AC3E}">
        <p14:creationId xmlns:p14="http://schemas.microsoft.com/office/powerpoint/2010/main" val="3018252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3238"/>
            </a:gs>
            <a:gs pos="100000">
              <a:srgbClr val="1B3D43"/>
            </a:gs>
          </a:gsLst>
          <a:lin ang="5400000" scaled="1"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46;p63" descr="Изображение выглядит как снимок экрана, темнота, черный, пространство&#10;&#10;Автоматически созданное описание">
            <a:extLst>
              <a:ext uri="{FF2B5EF4-FFF2-40B4-BE49-F238E27FC236}">
                <a16:creationId xmlns:a16="http://schemas.microsoft.com/office/drawing/2014/main" id="{1A7A1BE1-75C5-4A3A-C12F-86F94FF4E21B}"/>
              </a:ext>
            </a:extLst>
          </p:cNvPr>
          <p:cNvPicPr preferRelativeResize="0"/>
          <p:nvPr/>
        </p:nvPicPr>
        <p:blipFill rotWithShape="1">
          <a:blip r:embed="rId3">
            <a:alphaModFix amt="48000"/>
          </a:blip>
          <a:srcRect/>
          <a:stretch/>
        </p:blipFill>
        <p:spPr>
          <a:xfrm rot="-5400000">
            <a:off x="-194933" y="377950"/>
            <a:ext cx="6545057" cy="5789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47;p63">
            <a:extLst>
              <a:ext uri="{FF2B5EF4-FFF2-40B4-BE49-F238E27FC236}">
                <a16:creationId xmlns:a16="http://schemas.microsoft.com/office/drawing/2014/main" id="{A9069516-7A89-F4E7-2BCD-328111811F4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04" y="602"/>
            <a:ext cx="164706" cy="686276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6" name="Google Shape;848;p63">
            <a:extLst>
              <a:ext uri="{FF2B5EF4-FFF2-40B4-BE49-F238E27FC236}">
                <a16:creationId xmlns:a16="http://schemas.microsoft.com/office/drawing/2014/main" id="{91DE7078-3D08-806A-9EB7-C67EA55B870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2444060"/>
            <a:ext cx="358589" cy="18198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849;p63">
            <a:extLst>
              <a:ext uri="{FF2B5EF4-FFF2-40B4-BE49-F238E27FC236}">
                <a16:creationId xmlns:a16="http://schemas.microsoft.com/office/drawing/2014/main" id="{2062B8D4-BD14-377E-CF7B-44E9E20237C8}"/>
              </a:ext>
            </a:extLst>
          </p:cNvPr>
          <p:cNvSpPr/>
          <p:nvPr/>
        </p:nvSpPr>
        <p:spPr>
          <a:xfrm>
            <a:off x="163002" y="6545058"/>
            <a:ext cx="12028998" cy="312942"/>
          </a:xfrm>
          <a:prstGeom prst="rect">
            <a:avLst/>
          </a:prstGeom>
          <a:solidFill>
            <a:srgbClr val="26323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850;p63">
            <a:extLst>
              <a:ext uri="{FF2B5EF4-FFF2-40B4-BE49-F238E27FC236}">
                <a16:creationId xmlns:a16="http://schemas.microsoft.com/office/drawing/2014/main" id="{A1F91BA3-6DF8-B8B2-4584-41316D890B24}"/>
              </a:ext>
            </a:extLst>
          </p:cNvPr>
          <p:cNvSpPr txBox="1"/>
          <p:nvPr/>
        </p:nvSpPr>
        <p:spPr>
          <a:xfrm>
            <a:off x="7568170" y="6591714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Since 2002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on the market</a:t>
            </a:r>
            <a:endParaRPr/>
          </a:p>
        </p:txBody>
      </p:sp>
      <p:sp>
        <p:nvSpPr>
          <p:cNvPr id="22" name="Google Shape;851;p63">
            <a:extLst>
              <a:ext uri="{FF2B5EF4-FFF2-40B4-BE49-F238E27FC236}">
                <a16:creationId xmlns:a16="http://schemas.microsoft.com/office/drawing/2014/main" id="{645343EC-76E9-9D95-AB69-D1152607ACA6}"/>
              </a:ext>
            </a:extLst>
          </p:cNvPr>
          <p:cNvSpPr txBox="1"/>
          <p:nvPr/>
        </p:nvSpPr>
        <p:spPr>
          <a:xfrm>
            <a:off x="9306729" y="6585497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21 years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in Cybersecurity</a:t>
            </a:r>
            <a:endParaRPr/>
          </a:p>
        </p:txBody>
      </p:sp>
      <p:sp>
        <p:nvSpPr>
          <p:cNvPr id="29" name="Google Shape;852;p63">
            <a:extLst>
              <a:ext uri="{FF2B5EF4-FFF2-40B4-BE49-F238E27FC236}">
                <a16:creationId xmlns:a16="http://schemas.microsoft.com/office/drawing/2014/main" id="{C056D0D7-D2B5-7E28-F9DD-3C9965DDA902}"/>
              </a:ext>
            </a:extLst>
          </p:cNvPr>
          <p:cNvSpPr txBox="1"/>
          <p:nvPr/>
        </p:nvSpPr>
        <p:spPr>
          <a:xfrm>
            <a:off x="10992270" y="6588606"/>
            <a:ext cx="971625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35</a:t>
            </a:r>
            <a:r>
              <a:rPr lang="en-US" sz="800" b="1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0+ </a:t>
            </a:r>
            <a:r>
              <a:rPr lang="en-US" sz="800" b="0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employees</a:t>
            </a:r>
            <a:endParaRPr dirty="0"/>
          </a:p>
        </p:txBody>
      </p:sp>
      <p:cxnSp>
        <p:nvCxnSpPr>
          <p:cNvPr id="31" name="Google Shape;853;p63">
            <a:extLst>
              <a:ext uri="{FF2B5EF4-FFF2-40B4-BE49-F238E27FC236}">
                <a16:creationId xmlns:a16="http://schemas.microsoft.com/office/drawing/2014/main" id="{D2582812-A759-745C-9CD2-45F26E1FE0C8}"/>
              </a:ext>
            </a:extLst>
          </p:cNvPr>
          <p:cNvCxnSpPr/>
          <p:nvPr/>
        </p:nvCxnSpPr>
        <p:spPr>
          <a:xfrm rot="10800000">
            <a:off x="9115441" y="6600518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Google Shape;854;p63">
            <a:extLst>
              <a:ext uri="{FF2B5EF4-FFF2-40B4-BE49-F238E27FC236}">
                <a16:creationId xmlns:a16="http://schemas.microsoft.com/office/drawing/2014/main" id="{1954C80D-8FAB-1DA7-7406-2C63E46585FC}"/>
              </a:ext>
            </a:extLst>
          </p:cNvPr>
          <p:cNvCxnSpPr/>
          <p:nvPr/>
        </p:nvCxnSpPr>
        <p:spPr>
          <a:xfrm rot="10800000">
            <a:off x="10817146" y="6584970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857;p63">
            <a:extLst>
              <a:ext uri="{FF2B5EF4-FFF2-40B4-BE49-F238E27FC236}">
                <a16:creationId xmlns:a16="http://schemas.microsoft.com/office/drawing/2014/main" id="{85754D2F-0A44-97D8-4637-7819429985DE}"/>
              </a:ext>
            </a:extLst>
          </p:cNvPr>
          <p:cNvSpPr txBox="1"/>
          <p:nvPr/>
        </p:nvSpPr>
        <p:spPr>
          <a:xfrm>
            <a:off x="904652" y="2400714"/>
            <a:ext cx="693420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Any questions?</a:t>
            </a:r>
            <a:endParaRPr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868;p63" descr="Изображение выглядит как искусство&#10;&#10;Автоматически созданное описание со средним доверительным уровнем">
            <a:extLst>
              <a:ext uri="{FF2B5EF4-FFF2-40B4-BE49-F238E27FC236}">
                <a16:creationId xmlns:a16="http://schemas.microsoft.com/office/drawing/2014/main" id="{0AAAA13D-61F9-A887-80A6-30A94305AA6C}"/>
              </a:ext>
            </a:extLst>
          </p:cNvPr>
          <p:cNvPicPr preferRelativeResize="0"/>
          <p:nvPr/>
        </p:nvPicPr>
        <p:blipFill rotWithShape="1">
          <a:blip r:embed="rId6">
            <a:alphaModFix amt="43000"/>
          </a:blip>
          <a:srcRect t="32203" r="18652" b="-1"/>
          <a:stretch/>
        </p:blipFill>
        <p:spPr>
          <a:xfrm>
            <a:off x="7304913" y="1"/>
            <a:ext cx="4887088" cy="4073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Рисунок 41" descr="Изображение выглядит как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2FAF5E6B-BAC5-577E-2397-71C14140AA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9666" y="805784"/>
            <a:ext cx="4887088" cy="520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68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3238"/>
            </a:gs>
            <a:gs pos="100000">
              <a:srgbClr val="1B3D43"/>
            </a:gs>
          </a:gsLst>
          <a:lin ang="5400000" scaled="1"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334;p13">
            <a:extLst>
              <a:ext uri="{FF2B5EF4-FFF2-40B4-BE49-F238E27FC236}">
                <a16:creationId xmlns:a16="http://schemas.microsoft.com/office/drawing/2014/main" id="{5CD6E443-D029-BC01-B357-F8E43E37A42A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-1704" y="602"/>
            <a:ext cx="164706" cy="686276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6" name="Рисунок 6">
            <a:extLst>
              <a:ext uri="{FF2B5EF4-FFF2-40B4-BE49-F238E27FC236}">
                <a16:creationId xmlns:a16="http://schemas.microsoft.com/office/drawing/2014/main" id="{CBB04FE0-4AD3-3F19-2F29-605FF77BD6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6928" b="4545"/>
          <a:stretch/>
        </p:blipFill>
        <p:spPr>
          <a:xfrm>
            <a:off x="475246" y="2037388"/>
            <a:ext cx="358589" cy="181982"/>
          </a:xfrm>
          <a:prstGeom prst="rect">
            <a:avLst/>
          </a:prstGeom>
        </p:spPr>
      </p:pic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4AE15BFE-5063-063D-8F98-0725F2B53F57}"/>
              </a:ext>
            </a:extLst>
          </p:cNvPr>
          <p:cNvSpPr/>
          <p:nvPr/>
        </p:nvSpPr>
        <p:spPr>
          <a:xfrm>
            <a:off x="163002" y="6545058"/>
            <a:ext cx="12028998" cy="312942"/>
          </a:xfrm>
          <a:prstGeom prst="rect">
            <a:avLst/>
          </a:prstGeom>
          <a:solidFill>
            <a:srgbClr val="26323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6" name="Google Shape;143;p4">
            <a:extLst>
              <a:ext uri="{FF2B5EF4-FFF2-40B4-BE49-F238E27FC236}">
                <a16:creationId xmlns:a16="http://schemas.microsoft.com/office/drawing/2014/main" id="{48247F62-BB9C-5A07-31BC-A34483BCA48B}"/>
              </a:ext>
            </a:extLst>
          </p:cNvPr>
          <p:cNvSpPr txBox="1"/>
          <p:nvPr/>
        </p:nvSpPr>
        <p:spPr>
          <a:xfrm>
            <a:off x="7568170" y="6591714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Exo 2"/>
              </a:rPr>
              <a:t>Since 2002 </a:t>
            </a:r>
            <a:r>
              <a:rPr lang="en-US" sz="800" dirty="0">
                <a:solidFill>
                  <a:schemeClr val="bg1"/>
                </a:solidFill>
                <a:latin typeface="Exo 2"/>
              </a:rPr>
              <a:t>on the market</a:t>
            </a:r>
          </a:p>
        </p:txBody>
      </p:sp>
      <p:sp>
        <p:nvSpPr>
          <p:cNvPr id="57" name="Google Shape;143;p4">
            <a:extLst>
              <a:ext uri="{FF2B5EF4-FFF2-40B4-BE49-F238E27FC236}">
                <a16:creationId xmlns:a16="http://schemas.microsoft.com/office/drawing/2014/main" id="{D949D1CF-72AB-43E3-3A50-834F3F54E648}"/>
              </a:ext>
            </a:extLst>
          </p:cNvPr>
          <p:cNvSpPr txBox="1"/>
          <p:nvPr/>
        </p:nvSpPr>
        <p:spPr>
          <a:xfrm>
            <a:off x="9306729" y="6585497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Exo 2"/>
              </a:rPr>
              <a:t>21 years </a:t>
            </a:r>
            <a:r>
              <a:rPr lang="en-US" sz="800" dirty="0">
                <a:solidFill>
                  <a:schemeClr val="bg1"/>
                </a:solidFill>
                <a:latin typeface="Exo 2"/>
              </a:rPr>
              <a:t>in Cybersecurity</a:t>
            </a:r>
          </a:p>
        </p:txBody>
      </p:sp>
      <p:sp>
        <p:nvSpPr>
          <p:cNvPr id="58" name="Google Shape;143;p4">
            <a:extLst>
              <a:ext uri="{FF2B5EF4-FFF2-40B4-BE49-F238E27FC236}">
                <a16:creationId xmlns:a16="http://schemas.microsoft.com/office/drawing/2014/main" id="{E3320C34-EC7B-7630-8367-EE5B16DA63DA}"/>
              </a:ext>
            </a:extLst>
          </p:cNvPr>
          <p:cNvSpPr txBox="1"/>
          <p:nvPr/>
        </p:nvSpPr>
        <p:spPr>
          <a:xfrm>
            <a:off x="10992270" y="6588606"/>
            <a:ext cx="971625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>
                <a:solidFill>
                  <a:schemeClr val="bg1"/>
                </a:solidFill>
                <a:latin typeface="Exo 2"/>
              </a:rPr>
              <a:t>350+ </a:t>
            </a:r>
            <a:r>
              <a:rPr lang="en-US" sz="800">
                <a:solidFill>
                  <a:schemeClr val="bg1"/>
                </a:solidFill>
                <a:latin typeface="Exo 2"/>
              </a:rPr>
              <a:t>employees</a:t>
            </a:r>
            <a:endParaRPr lang="en-US" sz="800" dirty="0">
              <a:solidFill>
                <a:schemeClr val="bg1"/>
              </a:solidFill>
              <a:latin typeface="Exo 2"/>
            </a:endParaRPr>
          </a:p>
        </p:txBody>
      </p: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57A63DE1-BE82-37CD-02D9-951335BA4C11}"/>
              </a:ext>
            </a:extLst>
          </p:cNvPr>
          <p:cNvCxnSpPr/>
          <p:nvPr/>
        </p:nvCxnSpPr>
        <p:spPr>
          <a:xfrm flipV="1">
            <a:off x="9115441" y="6600518"/>
            <a:ext cx="0" cy="185359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759193C2-0A44-1871-F57D-D145ED648FE0}"/>
              </a:ext>
            </a:extLst>
          </p:cNvPr>
          <p:cNvCxnSpPr/>
          <p:nvPr/>
        </p:nvCxnSpPr>
        <p:spPr>
          <a:xfrm flipV="1">
            <a:off x="10817146" y="6584970"/>
            <a:ext cx="0" cy="185359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Google Shape;1014;p43">
            <a:extLst>
              <a:ext uri="{FF2B5EF4-FFF2-40B4-BE49-F238E27FC236}">
                <a16:creationId xmlns:a16="http://schemas.microsoft.com/office/drawing/2014/main" id="{7D270749-A913-F76C-4282-5B802312F044}"/>
              </a:ext>
            </a:extLst>
          </p:cNvPr>
          <p:cNvSpPr txBox="1"/>
          <p:nvPr/>
        </p:nvSpPr>
        <p:spPr>
          <a:xfrm>
            <a:off x="1344179" y="3342033"/>
            <a:ext cx="4322973" cy="37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Exo 2"/>
                <a:ea typeface="Exo 2"/>
                <a:sym typeface="Exo 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info@apriorit.com</a:t>
            </a:r>
            <a:endParaRPr lang="en-US">
              <a:solidFill>
                <a:schemeClr val="bg1"/>
              </a:solidFill>
              <a:latin typeface="Exo 2"/>
            </a:endParaRPr>
          </a:p>
        </p:txBody>
      </p:sp>
      <p:sp>
        <p:nvSpPr>
          <p:cNvPr id="4" name="Google Shape;1018;p43">
            <a:extLst>
              <a:ext uri="{FF2B5EF4-FFF2-40B4-BE49-F238E27FC236}">
                <a16:creationId xmlns:a16="http://schemas.microsoft.com/office/drawing/2014/main" id="{190B9515-A6FC-48A4-503D-A9455B275ADE}"/>
              </a:ext>
            </a:extLst>
          </p:cNvPr>
          <p:cNvSpPr txBox="1"/>
          <p:nvPr/>
        </p:nvSpPr>
        <p:spPr>
          <a:xfrm>
            <a:off x="904652" y="2663857"/>
            <a:ext cx="707215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Exo 2" panose="00000500000000000000" pitchFamily="2" charset="-52"/>
                <a:ea typeface="Calibri"/>
                <a:cs typeface="Calibri"/>
                <a:sym typeface="Calibri"/>
              </a:rPr>
              <a:t>If you have any questions , please contact us at</a:t>
            </a:r>
            <a:endParaRPr sz="10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5" name="Google Shape;1019;p43">
            <a:extLst>
              <a:ext uri="{FF2B5EF4-FFF2-40B4-BE49-F238E27FC236}">
                <a16:creationId xmlns:a16="http://schemas.microsoft.com/office/drawing/2014/main" id="{A82F5425-FEAC-9E88-D1DA-B545E01D630E}"/>
              </a:ext>
            </a:extLst>
          </p:cNvPr>
          <p:cNvSpPr txBox="1"/>
          <p:nvPr/>
        </p:nvSpPr>
        <p:spPr>
          <a:xfrm>
            <a:off x="904652" y="1994042"/>
            <a:ext cx="693420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bg1"/>
                </a:solidFill>
                <a:latin typeface="Exo 2"/>
                <a:ea typeface="Exo 2"/>
                <a:cs typeface="Exo 2"/>
                <a:sym typeface="Exo 2"/>
              </a:rPr>
              <a:t>Thank you!</a:t>
            </a:r>
            <a:endParaRPr sz="3200">
              <a:solidFill>
                <a:schemeClr val="bg1"/>
              </a:solidFill>
            </a:endParaRPr>
          </a:p>
        </p:txBody>
      </p:sp>
      <p:sp>
        <p:nvSpPr>
          <p:cNvPr id="6" name="Google Shape;1020;p43">
            <a:extLst>
              <a:ext uri="{FF2B5EF4-FFF2-40B4-BE49-F238E27FC236}">
                <a16:creationId xmlns:a16="http://schemas.microsoft.com/office/drawing/2014/main" id="{B8A30BAC-2E14-31A7-D421-E21B126F3A23}"/>
              </a:ext>
            </a:extLst>
          </p:cNvPr>
          <p:cNvSpPr txBox="1"/>
          <p:nvPr/>
        </p:nvSpPr>
        <p:spPr>
          <a:xfrm>
            <a:off x="1344179" y="3759848"/>
            <a:ext cx="4322973" cy="37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bg1"/>
                </a:solidFill>
                <a:latin typeface="Exo 2"/>
                <a:ea typeface="Exo 2"/>
                <a:cs typeface="Exo 2"/>
                <a:sym typeface="Exo 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www.apriorit.com</a:t>
            </a:r>
            <a:endParaRPr dirty="0">
              <a:solidFill>
                <a:schemeClr val="bg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0CCD96E-0FBE-D932-C8F4-430F917D87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52" y="3808451"/>
            <a:ext cx="313264" cy="31326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DA7C4FC-E7AF-46B9-777D-632831076B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52" y="3395862"/>
            <a:ext cx="313264" cy="304798"/>
          </a:xfrm>
          <a:prstGeom prst="rect">
            <a:avLst/>
          </a:prstGeom>
        </p:spPr>
      </p:pic>
      <p:pic>
        <p:nvPicPr>
          <p:cNvPr id="9" name="Рисунок 4" descr="Изображение выглядит как текст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F8B95C58-5AC1-F80C-6EB9-2E7F8F6328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5187" y="5951888"/>
            <a:ext cx="266700" cy="266700"/>
          </a:xfrm>
          <a:prstGeom prst="rect">
            <a:avLst/>
          </a:prstGeom>
        </p:spPr>
      </p:pic>
      <p:pic>
        <p:nvPicPr>
          <p:cNvPr id="10" name="Рисунок 5">
            <a:extLst>
              <a:ext uri="{FF2B5EF4-FFF2-40B4-BE49-F238E27FC236}">
                <a16:creationId xmlns:a16="http://schemas.microsoft.com/office/drawing/2014/main" id="{F24B67EF-2E9C-365A-2C6C-E6AA86451B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9516" y="5560373"/>
            <a:ext cx="266700" cy="266700"/>
          </a:xfrm>
          <a:prstGeom prst="rect">
            <a:avLst/>
          </a:prstGeom>
        </p:spPr>
      </p:pic>
      <p:pic>
        <p:nvPicPr>
          <p:cNvPr id="11" name="Рисунок 6" descr="Изображение выглядит как текст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4D987A90-4B59-14C1-D3A8-6752D21D1E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70937" y="5950650"/>
            <a:ext cx="266700" cy="266700"/>
          </a:xfrm>
          <a:prstGeom prst="rect">
            <a:avLst/>
          </a:prstGeom>
        </p:spPr>
      </p:pic>
      <p:pic>
        <p:nvPicPr>
          <p:cNvPr id="13" name="Рисунок 7">
            <a:extLst>
              <a:ext uri="{FF2B5EF4-FFF2-40B4-BE49-F238E27FC236}">
                <a16:creationId xmlns:a16="http://schemas.microsoft.com/office/drawing/2014/main" id="{8519B277-9AF4-583A-D0B0-21A87E8D4B5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65370" y="5569033"/>
            <a:ext cx="266700" cy="2667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AA725F-CC6B-E035-DE0A-5F7C5F521670}"/>
              </a:ext>
            </a:extLst>
          </p:cNvPr>
          <p:cNvSpPr txBox="1"/>
          <p:nvPr/>
        </p:nvSpPr>
        <p:spPr>
          <a:xfrm>
            <a:off x="1231075" y="5565568"/>
            <a:ext cx="30202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Exo 2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www.linkedin.com/company/apriorit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  <a:latin typeface="Exo 2"/>
            </a:endParaRPr>
          </a:p>
          <a:p>
            <a:r>
              <a:rPr lang="en-US" sz="1200" dirty="0">
                <a:solidFill>
                  <a:schemeClr val="bg1"/>
                </a:solidFill>
                <a:latin typeface="Exo 2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www.twitter.com/Apriorit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B985B7-3E70-8F48-F93B-3661AFAF82AF}"/>
              </a:ext>
            </a:extLst>
          </p:cNvPr>
          <p:cNvSpPr txBox="1"/>
          <p:nvPr/>
        </p:nvSpPr>
        <p:spPr>
          <a:xfrm>
            <a:off x="855023" y="5050971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Exo 2"/>
              </a:rPr>
              <a:t>Follow us on social media: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5A1422-757F-C8D3-6DFE-205D370282B4}"/>
              </a:ext>
            </a:extLst>
          </p:cNvPr>
          <p:cNvSpPr txBox="1"/>
          <p:nvPr/>
        </p:nvSpPr>
        <p:spPr>
          <a:xfrm>
            <a:off x="5308268" y="5565567"/>
            <a:ext cx="31984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Exo 2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www.softwareengineeringblog.quora.com</a:t>
            </a:r>
            <a:endParaRPr lang="en-US" sz="1200">
              <a:solidFill>
                <a:schemeClr val="bg1"/>
              </a:solidFill>
            </a:endParaRPr>
          </a:p>
          <a:p>
            <a:endParaRPr lang="en-US" sz="1200">
              <a:solidFill>
                <a:schemeClr val="bg1"/>
              </a:solidFill>
              <a:latin typeface="Exo 2"/>
            </a:endParaRPr>
          </a:p>
          <a:p>
            <a:r>
              <a:rPr lang="en-US" sz="1200">
                <a:solidFill>
                  <a:schemeClr val="bg1"/>
                </a:solidFill>
                <a:latin typeface="Exo 2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www.facebook.com/apriorit</a:t>
            </a:r>
            <a:endParaRPr lang="en-US" sz="1200">
              <a:solidFill>
                <a:schemeClr val="bg1"/>
              </a:solidFill>
              <a:hlinkClick r:id="rId1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20" name="Рисунок 19" descr="Изображение выглядит как искусство&#10;&#10;Автоматически созданное описание со средним доверительным уровнем">
            <a:extLst>
              <a:ext uri="{FF2B5EF4-FFF2-40B4-BE49-F238E27FC236}">
                <a16:creationId xmlns:a16="http://schemas.microsoft.com/office/drawing/2014/main" id="{EF2C28BD-AF98-AC1C-02FC-BD5350F76FFD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alphaModFix amt="58000"/>
          </a:blip>
          <a:srcRect t="32203" r="18653" b="-1"/>
          <a:stretch/>
        </p:blipFill>
        <p:spPr>
          <a:xfrm>
            <a:off x="6734967" y="0"/>
            <a:ext cx="5457034" cy="45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0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3238"/>
            </a:gs>
            <a:gs pos="100000">
              <a:srgbClr val="1B3D43"/>
            </a:gs>
          </a:gsLst>
          <a:lin ang="5400000" scaled="1"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6;p2" descr="Изображение выглядит как снимок экрана, темнота, черный, пространство&#10;&#10;Автоматически созданное описание">
            <a:extLst>
              <a:ext uri="{FF2B5EF4-FFF2-40B4-BE49-F238E27FC236}">
                <a16:creationId xmlns:a16="http://schemas.microsoft.com/office/drawing/2014/main" id="{299EA8E7-4CC9-C174-BC30-9B3CFE4CB2F6}"/>
              </a:ext>
            </a:extLst>
          </p:cNvPr>
          <p:cNvPicPr preferRelativeResize="0"/>
          <p:nvPr/>
        </p:nvPicPr>
        <p:blipFill rotWithShape="1">
          <a:blip r:embed="rId3">
            <a:alphaModFix amt="31000"/>
          </a:blip>
          <a:srcRect/>
          <a:stretch/>
        </p:blipFill>
        <p:spPr>
          <a:xfrm rot="5400000">
            <a:off x="5332747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7;p2">
            <a:extLst>
              <a:ext uri="{FF2B5EF4-FFF2-40B4-BE49-F238E27FC236}">
                <a16:creationId xmlns:a16="http://schemas.microsoft.com/office/drawing/2014/main" id="{6C50DAAA-E916-30B0-8DBF-627E49043E3B}"/>
              </a:ext>
            </a:extLst>
          </p:cNvPr>
          <p:cNvSpPr/>
          <p:nvPr/>
        </p:nvSpPr>
        <p:spPr>
          <a:xfrm>
            <a:off x="163002" y="6545058"/>
            <a:ext cx="12028998" cy="312942"/>
          </a:xfrm>
          <a:prstGeom prst="rect">
            <a:avLst/>
          </a:prstGeom>
          <a:solidFill>
            <a:srgbClr val="26323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08;p2">
            <a:extLst>
              <a:ext uri="{FF2B5EF4-FFF2-40B4-BE49-F238E27FC236}">
                <a16:creationId xmlns:a16="http://schemas.microsoft.com/office/drawing/2014/main" id="{D9E1871C-38A5-CB17-2EF9-ADAE914F38F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04" y="602"/>
            <a:ext cx="164706" cy="686276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5" name="Google Shape;109;p2">
            <a:extLst>
              <a:ext uri="{FF2B5EF4-FFF2-40B4-BE49-F238E27FC236}">
                <a16:creationId xmlns:a16="http://schemas.microsoft.com/office/drawing/2014/main" id="{5DACC5DA-2421-D128-A64E-E33E25D9147B}"/>
              </a:ext>
            </a:extLst>
          </p:cNvPr>
          <p:cNvSpPr txBox="1"/>
          <p:nvPr/>
        </p:nvSpPr>
        <p:spPr>
          <a:xfrm>
            <a:off x="769916" y="378030"/>
            <a:ext cx="722429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0" i="0" dirty="0">
                <a:solidFill>
                  <a:schemeClr val="bg1"/>
                </a:solidFill>
                <a:effectLst/>
                <a:latin typeface="Exo 2" panose="020B0604020202020204" charset="0"/>
              </a:rPr>
              <a:t>CSP</a:t>
            </a:r>
            <a:r>
              <a:rPr lang="ru-RU" sz="4000" b="0" i="0" dirty="0">
                <a:solidFill>
                  <a:schemeClr val="bg1"/>
                </a:solidFill>
                <a:effectLst/>
                <a:latin typeface="Exo 2" panose="020B0604020202020204" charset="0"/>
              </a:rPr>
              <a:t> - 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Exo 2" panose="020B0604020202020204" charset="0"/>
              </a:rPr>
              <a:t>cloud service provider</a:t>
            </a:r>
            <a:endParaRPr sz="3200" b="0" i="0" u="none" strike="noStrike" cap="none" dirty="0">
              <a:solidFill>
                <a:schemeClr val="bg1"/>
              </a:solidFill>
              <a:latin typeface="Exo 2" panose="020B0604020202020204" charset="0"/>
              <a:sym typeface="Arial"/>
            </a:endParaRPr>
          </a:p>
        </p:txBody>
      </p:sp>
      <p:sp>
        <p:nvSpPr>
          <p:cNvPr id="29" name="Google Shape;110;p2">
            <a:extLst>
              <a:ext uri="{FF2B5EF4-FFF2-40B4-BE49-F238E27FC236}">
                <a16:creationId xmlns:a16="http://schemas.microsoft.com/office/drawing/2014/main" id="{38F95ABC-FBDE-6341-DB84-43A2A7B99C26}"/>
              </a:ext>
            </a:extLst>
          </p:cNvPr>
          <p:cNvSpPr txBox="1"/>
          <p:nvPr/>
        </p:nvSpPr>
        <p:spPr>
          <a:xfrm>
            <a:off x="7568170" y="6591714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Since 2002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on the market</a:t>
            </a:r>
            <a:endParaRPr/>
          </a:p>
        </p:txBody>
      </p:sp>
      <p:pic>
        <p:nvPicPr>
          <p:cNvPr id="30" name="Google Shape;111;p2">
            <a:extLst>
              <a:ext uri="{FF2B5EF4-FFF2-40B4-BE49-F238E27FC236}">
                <a16:creationId xmlns:a16="http://schemas.microsoft.com/office/drawing/2014/main" id="{30387A76-5BA7-A143-F0AA-B0AD4541ED5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11545028" y="6164562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12;p2">
            <a:extLst>
              <a:ext uri="{FF2B5EF4-FFF2-40B4-BE49-F238E27FC236}">
                <a16:creationId xmlns:a16="http://schemas.microsoft.com/office/drawing/2014/main" id="{992D425A-05B5-4EF6-5AB2-5A38E118FFE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3306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19;p2">
            <a:extLst>
              <a:ext uri="{FF2B5EF4-FFF2-40B4-BE49-F238E27FC236}">
                <a16:creationId xmlns:a16="http://schemas.microsoft.com/office/drawing/2014/main" id="{7A28CB20-8623-F98B-8556-D474AF47866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4626"/>
            <a:ext cx="358589" cy="18198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35;p2">
            <a:extLst>
              <a:ext uri="{FF2B5EF4-FFF2-40B4-BE49-F238E27FC236}">
                <a16:creationId xmlns:a16="http://schemas.microsoft.com/office/drawing/2014/main" id="{0E6BA9C3-2D35-1CEA-C609-5635136B90F6}"/>
              </a:ext>
            </a:extLst>
          </p:cNvPr>
          <p:cNvSpPr txBox="1"/>
          <p:nvPr/>
        </p:nvSpPr>
        <p:spPr>
          <a:xfrm>
            <a:off x="9306729" y="6585497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21 years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in Cybersecurity</a:t>
            </a:r>
            <a:endParaRPr/>
          </a:p>
        </p:txBody>
      </p:sp>
      <p:sp>
        <p:nvSpPr>
          <p:cNvPr id="34" name="Google Shape;136;p2">
            <a:extLst>
              <a:ext uri="{FF2B5EF4-FFF2-40B4-BE49-F238E27FC236}">
                <a16:creationId xmlns:a16="http://schemas.microsoft.com/office/drawing/2014/main" id="{EACD5A38-F623-4D49-6D9E-2BF21992DD09}"/>
              </a:ext>
            </a:extLst>
          </p:cNvPr>
          <p:cNvSpPr txBox="1"/>
          <p:nvPr/>
        </p:nvSpPr>
        <p:spPr>
          <a:xfrm>
            <a:off x="10992270" y="6588606"/>
            <a:ext cx="971625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35</a:t>
            </a:r>
            <a:r>
              <a:rPr lang="en-US" sz="800" b="1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0+ </a:t>
            </a:r>
            <a:r>
              <a:rPr lang="en-US" sz="800" b="0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employees</a:t>
            </a:r>
            <a:endParaRPr dirty="0"/>
          </a:p>
        </p:txBody>
      </p:sp>
      <p:cxnSp>
        <p:nvCxnSpPr>
          <p:cNvPr id="38" name="Google Shape;137;p2">
            <a:extLst>
              <a:ext uri="{FF2B5EF4-FFF2-40B4-BE49-F238E27FC236}">
                <a16:creationId xmlns:a16="http://schemas.microsoft.com/office/drawing/2014/main" id="{6374F0E4-2A94-1EC8-F975-EEC7D81C399F}"/>
              </a:ext>
            </a:extLst>
          </p:cNvPr>
          <p:cNvCxnSpPr/>
          <p:nvPr/>
        </p:nvCxnSpPr>
        <p:spPr>
          <a:xfrm rot="10800000">
            <a:off x="9115441" y="6600518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138;p2">
            <a:extLst>
              <a:ext uri="{FF2B5EF4-FFF2-40B4-BE49-F238E27FC236}">
                <a16:creationId xmlns:a16="http://schemas.microsoft.com/office/drawing/2014/main" id="{58AFB04C-E5FE-05EE-3721-435DDFFD4C08}"/>
              </a:ext>
            </a:extLst>
          </p:cNvPr>
          <p:cNvCxnSpPr/>
          <p:nvPr/>
        </p:nvCxnSpPr>
        <p:spPr>
          <a:xfrm rot="10800000">
            <a:off x="10817146" y="6584970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100;p2">
            <a:extLst>
              <a:ext uri="{FF2B5EF4-FFF2-40B4-BE49-F238E27FC236}">
                <a16:creationId xmlns:a16="http://schemas.microsoft.com/office/drawing/2014/main" id="{AA7A349F-3626-022E-96E1-A53A32171197}"/>
              </a:ext>
            </a:extLst>
          </p:cNvPr>
          <p:cNvSpPr txBox="1"/>
          <p:nvPr/>
        </p:nvSpPr>
        <p:spPr>
          <a:xfrm>
            <a:off x="769914" y="1436167"/>
            <a:ext cx="6423987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>
              <a:lnSpc>
                <a:spcPct val="200000"/>
              </a:lnSpc>
              <a:buClr>
                <a:srgbClr val="2E6433"/>
              </a:buClr>
              <a:buSzPts val="1900"/>
            </a:pP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CSP (cloud service provider) is a third-party company that provides scalable computing resources that businesses can access on demand over a network, including cloud-based compute, storage, platform, and application services.</a:t>
            </a:r>
            <a:endParaRPr lang="ru-RU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993333A-4576-6E96-B67E-015D2529F9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8170" y="1158042"/>
            <a:ext cx="4311698" cy="490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8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3238"/>
            </a:gs>
            <a:gs pos="100000">
              <a:srgbClr val="1B3D43"/>
            </a:gs>
          </a:gsLst>
          <a:lin ang="5400000" scaled="1"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6;p2" descr="Изображение выглядит как снимок экрана, темнота, черный, пространство&#10;&#10;Автоматически созданное описание">
            <a:extLst>
              <a:ext uri="{FF2B5EF4-FFF2-40B4-BE49-F238E27FC236}">
                <a16:creationId xmlns:a16="http://schemas.microsoft.com/office/drawing/2014/main" id="{299EA8E7-4CC9-C174-BC30-9B3CFE4CB2F6}"/>
              </a:ext>
            </a:extLst>
          </p:cNvPr>
          <p:cNvPicPr preferRelativeResize="0"/>
          <p:nvPr/>
        </p:nvPicPr>
        <p:blipFill rotWithShape="1">
          <a:blip r:embed="rId3">
            <a:alphaModFix amt="31000"/>
          </a:blip>
          <a:srcRect/>
          <a:stretch/>
        </p:blipFill>
        <p:spPr>
          <a:xfrm rot="5400000">
            <a:off x="5332747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7;p2">
            <a:extLst>
              <a:ext uri="{FF2B5EF4-FFF2-40B4-BE49-F238E27FC236}">
                <a16:creationId xmlns:a16="http://schemas.microsoft.com/office/drawing/2014/main" id="{6C50DAAA-E916-30B0-8DBF-627E49043E3B}"/>
              </a:ext>
            </a:extLst>
          </p:cNvPr>
          <p:cNvSpPr/>
          <p:nvPr/>
        </p:nvSpPr>
        <p:spPr>
          <a:xfrm>
            <a:off x="163002" y="6545058"/>
            <a:ext cx="12028998" cy="312942"/>
          </a:xfrm>
          <a:prstGeom prst="rect">
            <a:avLst/>
          </a:prstGeom>
          <a:solidFill>
            <a:srgbClr val="26323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08;p2">
            <a:extLst>
              <a:ext uri="{FF2B5EF4-FFF2-40B4-BE49-F238E27FC236}">
                <a16:creationId xmlns:a16="http://schemas.microsoft.com/office/drawing/2014/main" id="{D9E1871C-38A5-CB17-2EF9-ADAE914F38F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04" y="602"/>
            <a:ext cx="164706" cy="686276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5" name="Google Shape;109;p2">
            <a:extLst>
              <a:ext uri="{FF2B5EF4-FFF2-40B4-BE49-F238E27FC236}">
                <a16:creationId xmlns:a16="http://schemas.microsoft.com/office/drawing/2014/main" id="{5DACC5DA-2421-D128-A64E-E33E25D9147B}"/>
              </a:ext>
            </a:extLst>
          </p:cNvPr>
          <p:cNvSpPr txBox="1"/>
          <p:nvPr/>
        </p:nvSpPr>
        <p:spPr>
          <a:xfrm>
            <a:off x="769916" y="378030"/>
            <a:ext cx="898990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en-US" sz="3200" b="1" i="0" u="none" strike="noStrike" cap="none" dirty="0">
                <a:solidFill>
                  <a:schemeClr val="bg1"/>
                </a:solidFill>
                <a:latin typeface="Exo 2" panose="020B0604020202020204" charset="0"/>
                <a:ea typeface="Exo 2"/>
                <a:cs typeface="Exo 2"/>
                <a:sym typeface="Exo 2"/>
              </a:rPr>
              <a:t>Advantages 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Exo 2" panose="020B0604020202020204" charset="0"/>
              </a:rPr>
              <a:t>of using a CSP</a:t>
            </a:r>
            <a:endParaRPr lang="en-US" sz="3200" b="1" i="0" u="none" strike="noStrike" cap="none" dirty="0">
              <a:solidFill>
                <a:schemeClr val="lt1"/>
              </a:solidFill>
              <a:latin typeface="Exo 2" panose="020B0604020202020204" charset="0"/>
              <a:sym typeface="Arial"/>
            </a:endParaRPr>
          </a:p>
        </p:txBody>
      </p:sp>
      <p:sp>
        <p:nvSpPr>
          <p:cNvPr id="29" name="Google Shape;110;p2">
            <a:extLst>
              <a:ext uri="{FF2B5EF4-FFF2-40B4-BE49-F238E27FC236}">
                <a16:creationId xmlns:a16="http://schemas.microsoft.com/office/drawing/2014/main" id="{38F95ABC-FBDE-6341-DB84-43A2A7B99C26}"/>
              </a:ext>
            </a:extLst>
          </p:cNvPr>
          <p:cNvSpPr txBox="1"/>
          <p:nvPr/>
        </p:nvSpPr>
        <p:spPr>
          <a:xfrm>
            <a:off x="7568170" y="6591714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Since 2002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on the market</a:t>
            </a:r>
            <a:endParaRPr/>
          </a:p>
        </p:txBody>
      </p:sp>
      <p:pic>
        <p:nvPicPr>
          <p:cNvPr id="30" name="Google Shape;111;p2">
            <a:extLst>
              <a:ext uri="{FF2B5EF4-FFF2-40B4-BE49-F238E27FC236}">
                <a16:creationId xmlns:a16="http://schemas.microsoft.com/office/drawing/2014/main" id="{30387A76-5BA7-A143-F0AA-B0AD4541ED5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11545028" y="6164562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12;p2">
            <a:extLst>
              <a:ext uri="{FF2B5EF4-FFF2-40B4-BE49-F238E27FC236}">
                <a16:creationId xmlns:a16="http://schemas.microsoft.com/office/drawing/2014/main" id="{992D425A-05B5-4EF6-5AB2-5A38E118FFE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3306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19;p2">
            <a:extLst>
              <a:ext uri="{FF2B5EF4-FFF2-40B4-BE49-F238E27FC236}">
                <a16:creationId xmlns:a16="http://schemas.microsoft.com/office/drawing/2014/main" id="{7A28CB20-8623-F98B-8556-D474AF47866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4626"/>
            <a:ext cx="358589" cy="18198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35;p2">
            <a:extLst>
              <a:ext uri="{FF2B5EF4-FFF2-40B4-BE49-F238E27FC236}">
                <a16:creationId xmlns:a16="http://schemas.microsoft.com/office/drawing/2014/main" id="{0E6BA9C3-2D35-1CEA-C609-5635136B90F6}"/>
              </a:ext>
            </a:extLst>
          </p:cNvPr>
          <p:cNvSpPr txBox="1"/>
          <p:nvPr/>
        </p:nvSpPr>
        <p:spPr>
          <a:xfrm>
            <a:off x="9306729" y="6585497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21 years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in Cybersecurity</a:t>
            </a:r>
            <a:endParaRPr/>
          </a:p>
        </p:txBody>
      </p:sp>
      <p:sp>
        <p:nvSpPr>
          <p:cNvPr id="34" name="Google Shape;136;p2">
            <a:extLst>
              <a:ext uri="{FF2B5EF4-FFF2-40B4-BE49-F238E27FC236}">
                <a16:creationId xmlns:a16="http://schemas.microsoft.com/office/drawing/2014/main" id="{EACD5A38-F623-4D49-6D9E-2BF21992DD09}"/>
              </a:ext>
            </a:extLst>
          </p:cNvPr>
          <p:cNvSpPr txBox="1"/>
          <p:nvPr/>
        </p:nvSpPr>
        <p:spPr>
          <a:xfrm>
            <a:off x="10992270" y="6588606"/>
            <a:ext cx="971625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35</a:t>
            </a:r>
            <a:r>
              <a:rPr lang="en-US" sz="800" b="1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0+ </a:t>
            </a:r>
            <a:r>
              <a:rPr lang="en-US" sz="800" b="0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employees</a:t>
            </a:r>
            <a:endParaRPr dirty="0"/>
          </a:p>
        </p:txBody>
      </p:sp>
      <p:cxnSp>
        <p:nvCxnSpPr>
          <p:cNvPr id="38" name="Google Shape;137;p2">
            <a:extLst>
              <a:ext uri="{FF2B5EF4-FFF2-40B4-BE49-F238E27FC236}">
                <a16:creationId xmlns:a16="http://schemas.microsoft.com/office/drawing/2014/main" id="{6374F0E4-2A94-1EC8-F975-EEC7D81C399F}"/>
              </a:ext>
            </a:extLst>
          </p:cNvPr>
          <p:cNvCxnSpPr/>
          <p:nvPr/>
        </p:nvCxnSpPr>
        <p:spPr>
          <a:xfrm rot="10800000">
            <a:off x="9115441" y="6600518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138;p2">
            <a:extLst>
              <a:ext uri="{FF2B5EF4-FFF2-40B4-BE49-F238E27FC236}">
                <a16:creationId xmlns:a16="http://schemas.microsoft.com/office/drawing/2014/main" id="{58AFB04C-E5FE-05EE-3721-435DDFFD4C08}"/>
              </a:ext>
            </a:extLst>
          </p:cNvPr>
          <p:cNvCxnSpPr/>
          <p:nvPr/>
        </p:nvCxnSpPr>
        <p:spPr>
          <a:xfrm rot="10800000">
            <a:off x="10817146" y="6584970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100;p2">
            <a:extLst>
              <a:ext uri="{FF2B5EF4-FFF2-40B4-BE49-F238E27FC236}">
                <a16:creationId xmlns:a16="http://schemas.microsoft.com/office/drawing/2014/main" id="{AA7A349F-3626-022E-96E1-A53A32171197}"/>
              </a:ext>
            </a:extLst>
          </p:cNvPr>
          <p:cNvSpPr txBox="1"/>
          <p:nvPr/>
        </p:nvSpPr>
        <p:spPr>
          <a:xfrm>
            <a:off x="769916" y="1436166"/>
            <a:ext cx="4031182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>
              <a:lnSpc>
                <a:spcPct val="150000"/>
              </a:lnSpc>
              <a:buClr>
                <a:srgbClr val="2E6433"/>
              </a:buClr>
              <a:buSzPts val="1900"/>
            </a:pP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1600" i="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Business agility</a:t>
            </a:r>
            <a:endParaRPr lang="ru-RU" sz="1600" i="0" u="sng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50000"/>
              </a:lnSpc>
              <a:buClr>
                <a:srgbClr val="2E6433"/>
              </a:buClr>
              <a:buSzPts val="1900"/>
            </a:pPr>
            <a:r>
              <a:rPr lang="en-US" sz="160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1600" i="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Reduced costs</a:t>
            </a:r>
            <a:endParaRPr lang="ru-RU" sz="1600" i="0" u="sng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50000"/>
              </a:lnSpc>
              <a:buClr>
                <a:srgbClr val="2E6433"/>
              </a:buClr>
              <a:buSzPts val="1900"/>
            </a:pPr>
            <a:r>
              <a:rPr lang="en-US" sz="160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1600" i="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Scalability</a:t>
            </a:r>
            <a:endParaRPr lang="ru-RU" sz="1600" i="0" u="sng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50000"/>
              </a:lnSpc>
              <a:buClr>
                <a:srgbClr val="2E6433"/>
              </a:buClr>
              <a:buSzPts val="1900"/>
            </a:pPr>
            <a:r>
              <a:rPr lang="en-US" sz="160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1600" i="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Reliability</a:t>
            </a:r>
            <a:endParaRPr lang="ru-RU" sz="1600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50000"/>
              </a:lnSpc>
              <a:buClr>
                <a:srgbClr val="2E6433"/>
              </a:buClr>
              <a:buSzPts val="1900"/>
            </a:pPr>
            <a:r>
              <a:rPr lang="en-US" sz="160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US" sz="1600" i="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Centralized location</a:t>
            </a:r>
            <a:endParaRPr lang="ru-RU" sz="1600" i="0" u="sng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50000"/>
              </a:lnSpc>
              <a:buClr>
                <a:srgbClr val="2E6433"/>
              </a:buClr>
              <a:buSzPts val="1900"/>
            </a:pPr>
            <a:r>
              <a:rPr lang="en-US" sz="160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en-US" sz="1600" i="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Future-proof systems</a:t>
            </a:r>
            <a:endParaRPr lang="ru-RU" sz="1600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50000"/>
              </a:lnSpc>
              <a:buClr>
                <a:srgbClr val="2E6433"/>
              </a:buClr>
              <a:buSzPts val="1900"/>
            </a:pPr>
            <a:r>
              <a:rPr lang="en-US" sz="160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7. </a:t>
            </a:r>
            <a:r>
              <a:rPr lang="en-US" sz="1600" i="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Improved mobility</a:t>
            </a:r>
            <a:endParaRPr lang="ru-RU" sz="1600" i="0" u="sng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50000"/>
              </a:lnSpc>
              <a:buClr>
                <a:srgbClr val="2E6433"/>
              </a:buClr>
              <a:buSzPts val="1900"/>
            </a:pPr>
            <a:r>
              <a:rPr lang="en-US" sz="160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8. </a:t>
            </a:r>
            <a:r>
              <a:rPr lang="en-US" sz="1600" i="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Disaster recovery </a:t>
            </a:r>
            <a:endParaRPr lang="ru-RU" sz="1600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19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3238"/>
            </a:gs>
            <a:gs pos="100000">
              <a:srgbClr val="1B3D43"/>
            </a:gs>
          </a:gsLst>
          <a:lin ang="5400000" scaled="1"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6;p2" descr="Изображение выглядит как снимок экрана, темнота, черный, пространство&#10;&#10;Автоматически созданное описание">
            <a:extLst>
              <a:ext uri="{FF2B5EF4-FFF2-40B4-BE49-F238E27FC236}">
                <a16:creationId xmlns:a16="http://schemas.microsoft.com/office/drawing/2014/main" id="{299EA8E7-4CC9-C174-BC30-9B3CFE4CB2F6}"/>
              </a:ext>
            </a:extLst>
          </p:cNvPr>
          <p:cNvPicPr preferRelativeResize="0"/>
          <p:nvPr/>
        </p:nvPicPr>
        <p:blipFill rotWithShape="1">
          <a:blip r:embed="rId3">
            <a:alphaModFix amt="31000"/>
          </a:blip>
          <a:srcRect/>
          <a:stretch/>
        </p:blipFill>
        <p:spPr>
          <a:xfrm rot="5400000">
            <a:off x="5332747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7;p2">
            <a:extLst>
              <a:ext uri="{FF2B5EF4-FFF2-40B4-BE49-F238E27FC236}">
                <a16:creationId xmlns:a16="http://schemas.microsoft.com/office/drawing/2014/main" id="{6C50DAAA-E916-30B0-8DBF-627E49043E3B}"/>
              </a:ext>
            </a:extLst>
          </p:cNvPr>
          <p:cNvSpPr/>
          <p:nvPr/>
        </p:nvSpPr>
        <p:spPr>
          <a:xfrm>
            <a:off x="163002" y="6545058"/>
            <a:ext cx="12028998" cy="312942"/>
          </a:xfrm>
          <a:prstGeom prst="rect">
            <a:avLst/>
          </a:prstGeom>
          <a:solidFill>
            <a:srgbClr val="26323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08;p2">
            <a:extLst>
              <a:ext uri="{FF2B5EF4-FFF2-40B4-BE49-F238E27FC236}">
                <a16:creationId xmlns:a16="http://schemas.microsoft.com/office/drawing/2014/main" id="{D9E1871C-38A5-CB17-2EF9-ADAE914F38F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04" y="602"/>
            <a:ext cx="164706" cy="686276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5" name="Google Shape;109;p2">
            <a:extLst>
              <a:ext uri="{FF2B5EF4-FFF2-40B4-BE49-F238E27FC236}">
                <a16:creationId xmlns:a16="http://schemas.microsoft.com/office/drawing/2014/main" id="{5DACC5DA-2421-D128-A64E-E33E25D9147B}"/>
              </a:ext>
            </a:extLst>
          </p:cNvPr>
          <p:cNvSpPr txBox="1"/>
          <p:nvPr/>
        </p:nvSpPr>
        <p:spPr>
          <a:xfrm>
            <a:off x="769916" y="378030"/>
            <a:ext cx="898990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en-US" sz="3200" b="1" dirty="0">
                <a:solidFill>
                  <a:schemeClr val="bg1"/>
                </a:solidFill>
                <a:latin typeface="Exo 2" panose="020B0604020202020204" charset="0"/>
                <a:ea typeface="Exo 2"/>
                <a:cs typeface="Exo 2"/>
                <a:sym typeface="Exo 2"/>
              </a:rPr>
              <a:t>Disa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Exo 2" panose="020B0604020202020204" charset="0"/>
                <a:ea typeface="Exo 2"/>
                <a:cs typeface="Exo 2"/>
                <a:sym typeface="Exo 2"/>
              </a:rPr>
              <a:t>dvantages 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Exo 2" panose="020B0604020202020204" charset="0"/>
              </a:rPr>
              <a:t>of using a CSP</a:t>
            </a:r>
            <a:endParaRPr lang="en-US" sz="3200" b="1" i="0" u="none" strike="noStrike" cap="none" dirty="0">
              <a:solidFill>
                <a:schemeClr val="lt1"/>
              </a:solidFill>
              <a:latin typeface="Exo 2" panose="020B0604020202020204" charset="0"/>
              <a:sym typeface="Arial"/>
            </a:endParaRPr>
          </a:p>
        </p:txBody>
      </p:sp>
      <p:sp>
        <p:nvSpPr>
          <p:cNvPr id="29" name="Google Shape;110;p2">
            <a:extLst>
              <a:ext uri="{FF2B5EF4-FFF2-40B4-BE49-F238E27FC236}">
                <a16:creationId xmlns:a16="http://schemas.microsoft.com/office/drawing/2014/main" id="{38F95ABC-FBDE-6341-DB84-43A2A7B99C26}"/>
              </a:ext>
            </a:extLst>
          </p:cNvPr>
          <p:cNvSpPr txBox="1"/>
          <p:nvPr/>
        </p:nvSpPr>
        <p:spPr>
          <a:xfrm>
            <a:off x="7568170" y="6591714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Since 2002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on the market</a:t>
            </a:r>
            <a:endParaRPr/>
          </a:p>
        </p:txBody>
      </p:sp>
      <p:pic>
        <p:nvPicPr>
          <p:cNvPr id="30" name="Google Shape;111;p2">
            <a:extLst>
              <a:ext uri="{FF2B5EF4-FFF2-40B4-BE49-F238E27FC236}">
                <a16:creationId xmlns:a16="http://schemas.microsoft.com/office/drawing/2014/main" id="{30387A76-5BA7-A143-F0AA-B0AD4541ED5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11545028" y="6164562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12;p2">
            <a:extLst>
              <a:ext uri="{FF2B5EF4-FFF2-40B4-BE49-F238E27FC236}">
                <a16:creationId xmlns:a16="http://schemas.microsoft.com/office/drawing/2014/main" id="{992D425A-05B5-4EF6-5AB2-5A38E118FFE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3306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19;p2">
            <a:extLst>
              <a:ext uri="{FF2B5EF4-FFF2-40B4-BE49-F238E27FC236}">
                <a16:creationId xmlns:a16="http://schemas.microsoft.com/office/drawing/2014/main" id="{7A28CB20-8623-F98B-8556-D474AF47866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4626"/>
            <a:ext cx="358589" cy="18198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35;p2">
            <a:extLst>
              <a:ext uri="{FF2B5EF4-FFF2-40B4-BE49-F238E27FC236}">
                <a16:creationId xmlns:a16="http://schemas.microsoft.com/office/drawing/2014/main" id="{0E6BA9C3-2D35-1CEA-C609-5635136B90F6}"/>
              </a:ext>
            </a:extLst>
          </p:cNvPr>
          <p:cNvSpPr txBox="1"/>
          <p:nvPr/>
        </p:nvSpPr>
        <p:spPr>
          <a:xfrm>
            <a:off x="9306729" y="6585497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21 years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in Cybersecurity</a:t>
            </a:r>
            <a:endParaRPr/>
          </a:p>
        </p:txBody>
      </p:sp>
      <p:sp>
        <p:nvSpPr>
          <p:cNvPr id="34" name="Google Shape;136;p2">
            <a:extLst>
              <a:ext uri="{FF2B5EF4-FFF2-40B4-BE49-F238E27FC236}">
                <a16:creationId xmlns:a16="http://schemas.microsoft.com/office/drawing/2014/main" id="{EACD5A38-F623-4D49-6D9E-2BF21992DD09}"/>
              </a:ext>
            </a:extLst>
          </p:cNvPr>
          <p:cNvSpPr txBox="1"/>
          <p:nvPr/>
        </p:nvSpPr>
        <p:spPr>
          <a:xfrm>
            <a:off x="10992270" y="6588606"/>
            <a:ext cx="971625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35</a:t>
            </a:r>
            <a:r>
              <a:rPr lang="en-US" sz="800" b="1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0+ </a:t>
            </a:r>
            <a:r>
              <a:rPr lang="en-US" sz="800" b="0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employees</a:t>
            </a:r>
            <a:endParaRPr dirty="0"/>
          </a:p>
        </p:txBody>
      </p:sp>
      <p:cxnSp>
        <p:nvCxnSpPr>
          <p:cNvPr id="38" name="Google Shape;137;p2">
            <a:extLst>
              <a:ext uri="{FF2B5EF4-FFF2-40B4-BE49-F238E27FC236}">
                <a16:creationId xmlns:a16="http://schemas.microsoft.com/office/drawing/2014/main" id="{6374F0E4-2A94-1EC8-F975-EEC7D81C399F}"/>
              </a:ext>
            </a:extLst>
          </p:cNvPr>
          <p:cNvCxnSpPr/>
          <p:nvPr/>
        </p:nvCxnSpPr>
        <p:spPr>
          <a:xfrm rot="10800000">
            <a:off x="9115441" y="6600518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138;p2">
            <a:extLst>
              <a:ext uri="{FF2B5EF4-FFF2-40B4-BE49-F238E27FC236}">
                <a16:creationId xmlns:a16="http://schemas.microsoft.com/office/drawing/2014/main" id="{58AFB04C-E5FE-05EE-3721-435DDFFD4C08}"/>
              </a:ext>
            </a:extLst>
          </p:cNvPr>
          <p:cNvCxnSpPr/>
          <p:nvPr/>
        </p:nvCxnSpPr>
        <p:spPr>
          <a:xfrm rot="10800000">
            <a:off x="10817146" y="6584970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100;p2">
            <a:extLst>
              <a:ext uri="{FF2B5EF4-FFF2-40B4-BE49-F238E27FC236}">
                <a16:creationId xmlns:a16="http://schemas.microsoft.com/office/drawing/2014/main" id="{AA7A349F-3626-022E-96E1-A53A32171197}"/>
              </a:ext>
            </a:extLst>
          </p:cNvPr>
          <p:cNvSpPr txBox="1"/>
          <p:nvPr/>
        </p:nvSpPr>
        <p:spPr>
          <a:xfrm>
            <a:off x="769916" y="1436166"/>
            <a:ext cx="4031182" cy="243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>
              <a:spcBef>
                <a:spcPts val="0"/>
              </a:spcBef>
              <a:spcAft>
                <a:spcPts val="800"/>
              </a:spcAft>
            </a:pPr>
            <a:r>
              <a:rPr lang="en-US" sz="1600" i="0" cap="all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1600" u="sng" strike="noStrike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Understanding the Costs</a:t>
            </a:r>
            <a:endParaRPr lang="en-US" sz="1600" i="0" u="sng" cap="all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>
              <a:spcBef>
                <a:spcPts val="0"/>
              </a:spcBef>
              <a:spcAft>
                <a:spcPts val="800"/>
              </a:spcAft>
            </a:pPr>
            <a:r>
              <a:rPr lang="en-US" sz="1600" i="0" cap="all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1600" u="sng" strike="noStrike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Moving From Cloud to On-Premises</a:t>
            </a:r>
            <a:endParaRPr lang="en-US" sz="1600" i="0" u="sng" cap="all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>
              <a:spcBef>
                <a:spcPts val="0"/>
              </a:spcBef>
              <a:spcAft>
                <a:spcPts val="800"/>
              </a:spcAft>
            </a:pPr>
            <a:r>
              <a:rPr lang="en-US" sz="1600" i="0" cap="all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1600" u="sng" strike="noStrike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Limited Control</a:t>
            </a:r>
            <a:endParaRPr lang="en-US" sz="1600" i="0" u="sng" cap="all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>
              <a:spcBef>
                <a:spcPts val="0"/>
              </a:spcBef>
              <a:spcAft>
                <a:spcPts val="800"/>
              </a:spcAft>
            </a:pPr>
            <a:r>
              <a:rPr lang="en-US" sz="1600" cap="all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600" i="0" cap="all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 u="sng" strike="noStrike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Vendor Lock-In</a:t>
            </a:r>
            <a:endParaRPr lang="en-US" sz="1600" i="0" u="sng" cap="all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>
              <a:spcBef>
                <a:spcPts val="0"/>
              </a:spcBef>
              <a:spcAft>
                <a:spcPts val="800"/>
              </a:spcAft>
            </a:pPr>
            <a:r>
              <a:rPr lang="en-US" sz="1600" i="0" cap="all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US" sz="1600" u="sng" strike="noStrike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Slower Backups and Restores</a:t>
            </a:r>
            <a:endParaRPr lang="en-US" sz="1600" i="0" u="sng" cap="all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>
              <a:spcBef>
                <a:spcPts val="0"/>
              </a:spcBef>
              <a:spcAft>
                <a:spcPts val="800"/>
              </a:spcAft>
            </a:pPr>
            <a:r>
              <a:rPr lang="en-US" sz="1600" i="0" cap="all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en-US" sz="1600" u="sng" strike="noStrike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Internet Reliance</a:t>
            </a:r>
            <a:endParaRPr lang="en-US" sz="1600" i="0" u="sng" cap="all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i="0" cap="all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7. </a:t>
            </a:r>
            <a:r>
              <a:rPr lang="en-US" sz="1600" u="sng" strike="noStrike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Internet Use</a:t>
            </a:r>
            <a:endParaRPr lang="en-US" sz="1600" u="none" strike="noStrike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5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3238"/>
            </a:gs>
            <a:gs pos="100000">
              <a:srgbClr val="1B3D43"/>
            </a:gs>
          </a:gsLst>
          <a:lin ang="5400000" scaled="1"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6;p2" descr="Изображение выглядит как снимок экрана, темнота, черный, пространство&#10;&#10;Автоматически созданное описание">
            <a:extLst>
              <a:ext uri="{FF2B5EF4-FFF2-40B4-BE49-F238E27FC236}">
                <a16:creationId xmlns:a16="http://schemas.microsoft.com/office/drawing/2014/main" id="{299EA8E7-4CC9-C174-BC30-9B3CFE4CB2F6}"/>
              </a:ext>
            </a:extLst>
          </p:cNvPr>
          <p:cNvPicPr preferRelativeResize="0"/>
          <p:nvPr/>
        </p:nvPicPr>
        <p:blipFill rotWithShape="1">
          <a:blip r:embed="rId3">
            <a:alphaModFix amt="31000"/>
          </a:blip>
          <a:srcRect/>
          <a:stretch/>
        </p:blipFill>
        <p:spPr>
          <a:xfrm rot="5400000">
            <a:off x="5332747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7;p2">
            <a:extLst>
              <a:ext uri="{FF2B5EF4-FFF2-40B4-BE49-F238E27FC236}">
                <a16:creationId xmlns:a16="http://schemas.microsoft.com/office/drawing/2014/main" id="{6C50DAAA-E916-30B0-8DBF-627E49043E3B}"/>
              </a:ext>
            </a:extLst>
          </p:cNvPr>
          <p:cNvSpPr/>
          <p:nvPr/>
        </p:nvSpPr>
        <p:spPr>
          <a:xfrm>
            <a:off x="163002" y="6545058"/>
            <a:ext cx="12028998" cy="312942"/>
          </a:xfrm>
          <a:prstGeom prst="rect">
            <a:avLst/>
          </a:prstGeom>
          <a:solidFill>
            <a:srgbClr val="26323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08;p2">
            <a:extLst>
              <a:ext uri="{FF2B5EF4-FFF2-40B4-BE49-F238E27FC236}">
                <a16:creationId xmlns:a16="http://schemas.microsoft.com/office/drawing/2014/main" id="{D9E1871C-38A5-CB17-2EF9-ADAE914F38F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04" y="602"/>
            <a:ext cx="164706" cy="686276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5" name="Google Shape;109;p2">
            <a:extLst>
              <a:ext uri="{FF2B5EF4-FFF2-40B4-BE49-F238E27FC236}">
                <a16:creationId xmlns:a16="http://schemas.microsoft.com/office/drawing/2014/main" id="{5DACC5DA-2421-D128-A64E-E33E25D9147B}"/>
              </a:ext>
            </a:extLst>
          </p:cNvPr>
          <p:cNvSpPr txBox="1"/>
          <p:nvPr/>
        </p:nvSpPr>
        <p:spPr>
          <a:xfrm>
            <a:off x="769916" y="378030"/>
            <a:ext cx="662098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Free account creation in Azure </a:t>
            </a:r>
            <a:endParaRPr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110;p2">
            <a:extLst>
              <a:ext uri="{FF2B5EF4-FFF2-40B4-BE49-F238E27FC236}">
                <a16:creationId xmlns:a16="http://schemas.microsoft.com/office/drawing/2014/main" id="{38F95ABC-FBDE-6341-DB84-43A2A7B99C26}"/>
              </a:ext>
            </a:extLst>
          </p:cNvPr>
          <p:cNvSpPr txBox="1"/>
          <p:nvPr/>
        </p:nvSpPr>
        <p:spPr>
          <a:xfrm>
            <a:off x="7568170" y="6591714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Since 2002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on the market</a:t>
            </a:r>
            <a:endParaRPr/>
          </a:p>
        </p:txBody>
      </p:sp>
      <p:pic>
        <p:nvPicPr>
          <p:cNvPr id="30" name="Google Shape;111;p2">
            <a:extLst>
              <a:ext uri="{FF2B5EF4-FFF2-40B4-BE49-F238E27FC236}">
                <a16:creationId xmlns:a16="http://schemas.microsoft.com/office/drawing/2014/main" id="{30387A76-5BA7-A143-F0AA-B0AD4541ED5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11545028" y="6164562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12;p2">
            <a:extLst>
              <a:ext uri="{FF2B5EF4-FFF2-40B4-BE49-F238E27FC236}">
                <a16:creationId xmlns:a16="http://schemas.microsoft.com/office/drawing/2014/main" id="{992D425A-05B5-4EF6-5AB2-5A38E118FFE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3306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19;p2">
            <a:extLst>
              <a:ext uri="{FF2B5EF4-FFF2-40B4-BE49-F238E27FC236}">
                <a16:creationId xmlns:a16="http://schemas.microsoft.com/office/drawing/2014/main" id="{7A28CB20-8623-F98B-8556-D474AF47866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4626"/>
            <a:ext cx="358589" cy="18198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35;p2">
            <a:extLst>
              <a:ext uri="{FF2B5EF4-FFF2-40B4-BE49-F238E27FC236}">
                <a16:creationId xmlns:a16="http://schemas.microsoft.com/office/drawing/2014/main" id="{0E6BA9C3-2D35-1CEA-C609-5635136B90F6}"/>
              </a:ext>
            </a:extLst>
          </p:cNvPr>
          <p:cNvSpPr txBox="1"/>
          <p:nvPr/>
        </p:nvSpPr>
        <p:spPr>
          <a:xfrm>
            <a:off x="9306729" y="6585497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21 years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in Cybersecurity</a:t>
            </a:r>
            <a:endParaRPr/>
          </a:p>
        </p:txBody>
      </p:sp>
      <p:sp>
        <p:nvSpPr>
          <p:cNvPr id="34" name="Google Shape;136;p2">
            <a:extLst>
              <a:ext uri="{FF2B5EF4-FFF2-40B4-BE49-F238E27FC236}">
                <a16:creationId xmlns:a16="http://schemas.microsoft.com/office/drawing/2014/main" id="{EACD5A38-F623-4D49-6D9E-2BF21992DD09}"/>
              </a:ext>
            </a:extLst>
          </p:cNvPr>
          <p:cNvSpPr txBox="1"/>
          <p:nvPr/>
        </p:nvSpPr>
        <p:spPr>
          <a:xfrm>
            <a:off x="10992270" y="6588606"/>
            <a:ext cx="971625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35</a:t>
            </a:r>
            <a:r>
              <a:rPr lang="en-US" sz="800" b="1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0+ </a:t>
            </a:r>
            <a:r>
              <a:rPr lang="en-US" sz="800" b="0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employees</a:t>
            </a:r>
            <a:endParaRPr dirty="0"/>
          </a:p>
        </p:txBody>
      </p:sp>
      <p:cxnSp>
        <p:nvCxnSpPr>
          <p:cNvPr id="38" name="Google Shape;137;p2">
            <a:extLst>
              <a:ext uri="{FF2B5EF4-FFF2-40B4-BE49-F238E27FC236}">
                <a16:creationId xmlns:a16="http://schemas.microsoft.com/office/drawing/2014/main" id="{6374F0E4-2A94-1EC8-F975-EEC7D81C399F}"/>
              </a:ext>
            </a:extLst>
          </p:cNvPr>
          <p:cNvCxnSpPr/>
          <p:nvPr/>
        </p:nvCxnSpPr>
        <p:spPr>
          <a:xfrm rot="10800000">
            <a:off x="9115441" y="6600518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138;p2">
            <a:extLst>
              <a:ext uri="{FF2B5EF4-FFF2-40B4-BE49-F238E27FC236}">
                <a16:creationId xmlns:a16="http://schemas.microsoft.com/office/drawing/2014/main" id="{58AFB04C-E5FE-05EE-3721-435DDFFD4C08}"/>
              </a:ext>
            </a:extLst>
          </p:cNvPr>
          <p:cNvCxnSpPr/>
          <p:nvPr/>
        </p:nvCxnSpPr>
        <p:spPr>
          <a:xfrm rot="10800000">
            <a:off x="10817146" y="6584970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100;p2">
            <a:extLst>
              <a:ext uri="{FF2B5EF4-FFF2-40B4-BE49-F238E27FC236}">
                <a16:creationId xmlns:a16="http://schemas.microsoft.com/office/drawing/2014/main" id="{AA7A349F-3626-022E-96E1-A53A32171197}"/>
              </a:ext>
            </a:extLst>
          </p:cNvPr>
          <p:cNvSpPr txBox="1"/>
          <p:nvPr/>
        </p:nvSpPr>
        <p:spPr>
          <a:xfrm>
            <a:off x="778163" y="5753365"/>
            <a:ext cx="776750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>
              <a:lnSpc>
                <a:spcPct val="200000"/>
              </a:lnSpc>
              <a:buClr>
                <a:srgbClr val="2E6433"/>
              </a:buClr>
              <a:buSzPts val="1900"/>
            </a:pPr>
            <a:r>
              <a:rPr lang="en-US" sz="1200" b="0" i="0" u="sng" strike="noStrike" cap="none" dirty="0">
                <a:solidFill>
                  <a:schemeClr val="bg1"/>
                </a:solidFill>
                <a:latin typeface="Exo 2" panose="00000500000000000000" pitchFamily="2" charset="-52"/>
                <a:ea typeface="Calibri"/>
                <a:cs typeface="Calibri"/>
                <a:sym typeface="Calibri"/>
              </a:rPr>
              <a:t>https://azure.microsoft.com/en-us/pricing/purchase-options/azure-account?icid=azurefreeaccount</a:t>
            </a:r>
          </a:p>
        </p:txBody>
      </p:sp>
      <p:pic>
        <p:nvPicPr>
          <p:cNvPr id="4" name="Picture 3" descr="A computer screen with text and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C541BA30-59CE-CDD7-8061-725C31B359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916" y="1292834"/>
            <a:ext cx="8665515" cy="454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12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3238"/>
            </a:gs>
            <a:gs pos="100000">
              <a:srgbClr val="1B3D43"/>
            </a:gs>
          </a:gsLst>
          <a:lin ang="5400000" scaled="1"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6;p2" descr="Изображение выглядит как снимок экрана, темнота, черный, пространство&#10;&#10;Автоматически созданное описание">
            <a:extLst>
              <a:ext uri="{FF2B5EF4-FFF2-40B4-BE49-F238E27FC236}">
                <a16:creationId xmlns:a16="http://schemas.microsoft.com/office/drawing/2014/main" id="{299EA8E7-4CC9-C174-BC30-9B3CFE4CB2F6}"/>
              </a:ext>
            </a:extLst>
          </p:cNvPr>
          <p:cNvPicPr preferRelativeResize="0"/>
          <p:nvPr/>
        </p:nvPicPr>
        <p:blipFill rotWithShape="1">
          <a:blip r:embed="rId3">
            <a:alphaModFix amt="31000"/>
          </a:blip>
          <a:srcRect/>
          <a:stretch/>
        </p:blipFill>
        <p:spPr>
          <a:xfrm rot="5400000">
            <a:off x="5332747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7;p2">
            <a:extLst>
              <a:ext uri="{FF2B5EF4-FFF2-40B4-BE49-F238E27FC236}">
                <a16:creationId xmlns:a16="http://schemas.microsoft.com/office/drawing/2014/main" id="{6C50DAAA-E916-30B0-8DBF-627E49043E3B}"/>
              </a:ext>
            </a:extLst>
          </p:cNvPr>
          <p:cNvSpPr/>
          <p:nvPr/>
        </p:nvSpPr>
        <p:spPr>
          <a:xfrm>
            <a:off x="163002" y="6545058"/>
            <a:ext cx="12028998" cy="312942"/>
          </a:xfrm>
          <a:prstGeom prst="rect">
            <a:avLst/>
          </a:prstGeom>
          <a:solidFill>
            <a:srgbClr val="26323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08;p2">
            <a:extLst>
              <a:ext uri="{FF2B5EF4-FFF2-40B4-BE49-F238E27FC236}">
                <a16:creationId xmlns:a16="http://schemas.microsoft.com/office/drawing/2014/main" id="{D9E1871C-38A5-CB17-2EF9-ADAE914F38F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04" y="602"/>
            <a:ext cx="164706" cy="686276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5" name="Google Shape;109;p2">
            <a:extLst>
              <a:ext uri="{FF2B5EF4-FFF2-40B4-BE49-F238E27FC236}">
                <a16:creationId xmlns:a16="http://schemas.microsoft.com/office/drawing/2014/main" id="{5DACC5DA-2421-D128-A64E-E33E25D9147B}"/>
              </a:ext>
            </a:extLst>
          </p:cNvPr>
          <p:cNvSpPr txBox="1"/>
          <p:nvPr/>
        </p:nvSpPr>
        <p:spPr>
          <a:xfrm>
            <a:off x="769916" y="378030"/>
            <a:ext cx="662098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Verification by phone </a:t>
            </a:r>
            <a:endParaRPr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110;p2">
            <a:extLst>
              <a:ext uri="{FF2B5EF4-FFF2-40B4-BE49-F238E27FC236}">
                <a16:creationId xmlns:a16="http://schemas.microsoft.com/office/drawing/2014/main" id="{38F95ABC-FBDE-6341-DB84-43A2A7B99C26}"/>
              </a:ext>
            </a:extLst>
          </p:cNvPr>
          <p:cNvSpPr txBox="1"/>
          <p:nvPr/>
        </p:nvSpPr>
        <p:spPr>
          <a:xfrm>
            <a:off x="7568170" y="6591714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Since 2002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on the market</a:t>
            </a:r>
            <a:endParaRPr/>
          </a:p>
        </p:txBody>
      </p:sp>
      <p:pic>
        <p:nvPicPr>
          <p:cNvPr id="30" name="Google Shape;111;p2">
            <a:extLst>
              <a:ext uri="{FF2B5EF4-FFF2-40B4-BE49-F238E27FC236}">
                <a16:creationId xmlns:a16="http://schemas.microsoft.com/office/drawing/2014/main" id="{30387A76-5BA7-A143-F0AA-B0AD4541ED5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11545028" y="6164562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12;p2">
            <a:extLst>
              <a:ext uri="{FF2B5EF4-FFF2-40B4-BE49-F238E27FC236}">
                <a16:creationId xmlns:a16="http://schemas.microsoft.com/office/drawing/2014/main" id="{992D425A-05B5-4EF6-5AB2-5A38E118FFE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3306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19;p2">
            <a:extLst>
              <a:ext uri="{FF2B5EF4-FFF2-40B4-BE49-F238E27FC236}">
                <a16:creationId xmlns:a16="http://schemas.microsoft.com/office/drawing/2014/main" id="{7A28CB20-8623-F98B-8556-D474AF47866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4626"/>
            <a:ext cx="358589" cy="18198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35;p2">
            <a:extLst>
              <a:ext uri="{FF2B5EF4-FFF2-40B4-BE49-F238E27FC236}">
                <a16:creationId xmlns:a16="http://schemas.microsoft.com/office/drawing/2014/main" id="{0E6BA9C3-2D35-1CEA-C609-5635136B90F6}"/>
              </a:ext>
            </a:extLst>
          </p:cNvPr>
          <p:cNvSpPr txBox="1"/>
          <p:nvPr/>
        </p:nvSpPr>
        <p:spPr>
          <a:xfrm>
            <a:off x="9306729" y="6585497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21 years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in Cybersecurity</a:t>
            </a:r>
            <a:endParaRPr/>
          </a:p>
        </p:txBody>
      </p:sp>
      <p:sp>
        <p:nvSpPr>
          <p:cNvPr id="34" name="Google Shape;136;p2">
            <a:extLst>
              <a:ext uri="{FF2B5EF4-FFF2-40B4-BE49-F238E27FC236}">
                <a16:creationId xmlns:a16="http://schemas.microsoft.com/office/drawing/2014/main" id="{EACD5A38-F623-4D49-6D9E-2BF21992DD09}"/>
              </a:ext>
            </a:extLst>
          </p:cNvPr>
          <p:cNvSpPr txBox="1"/>
          <p:nvPr/>
        </p:nvSpPr>
        <p:spPr>
          <a:xfrm>
            <a:off x="10992270" y="6588606"/>
            <a:ext cx="971625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35</a:t>
            </a:r>
            <a:r>
              <a:rPr lang="en-US" sz="800" b="1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0+ </a:t>
            </a:r>
            <a:r>
              <a:rPr lang="en-US" sz="800" b="0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employees</a:t>
            </a:r>
            <a:endParaRPr dirty="0"/>
          </a:p>
        </p:txBody>
      </p:sp>
      <p:cxnSp>
        <p:nvCxnSpPr>
          <p:cNvPr id="38" name="Google Shape;137;p2">
            <a:extLst>
              <a:ext uri="{FF2B5EF4-FFF2-40B4-BE49-F238E27FC236}">
                <a16:creationId xmlns:a16="http://schemas.microsoft.com/office/drawing/2014/main" id="{6374F0E4-2A94-1EC8-F975-EEC7D81C399F}"/>
              </a:ext>
            </a:extLst>
          </p:cNvPr>
          <p:cNvCxnSpPr/>
          <p:nvPr/>
        </p:nvCxnSpPr>
        <p:spPr>
          <a:xfrm rot="10800000">
            <a:off x="9115441" y="6600518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138;p2">
            <a:extLst>
              <a:ext uri="{FF2B5EF4-FFF2-40B4-BE49-F238E27FC236}">
                <a16:creationId xmlns:a16="http://schemas.microsoft.com/office/drawing/2014/main" id="{58AFB04C-E5FE-05EE-3721-435DDFFD4C08}"/>
              </a:ext>
            </a:extLst>
          </p:cNvPr>
          <p:cNvCxnSpPr/>
          <p:nvPr/>
        </p:nvCxnSpPr>
        <p:spPr>
          <a:xfrm rot="10800000">
            <a:off x="10817146" y="6584970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Picture 4" descr="A screenshot of a phone number&#10;&#10;Description automatically generated">
            <a:extLst>
              <a:ext uri="{FF2B5EF4-FFF2-40B4-BE49-F238E27FC236}">
                <a16:creationId xmlns:a16="http://schemas.microsoft.com/office/drawing/2014/main" id="{0174E068-C534-7D29-FE39-966CD95859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835" y="1208041"/>
            <a:ext cx="4683459" cy="469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04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3238"/>
            </a:gs>
            <a:gs pos="100000">
              <a:srgbClr val="1B3D43"/>
            </a:gs>
          </a:gsLst>
          <a:lin ang="5400000" scaled="1"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6;p2" descr="Изображение выглядит как снимок экрана, темнота, черный, пространство&#10;&#10;Автоматически созданное описание">
            <a:extLst>
              <a:ext uri="{FF2B5EF4-FFF2-40B4-BE49-F238E27FC236}">
                <a16:creationId xmlns:a16="http://schemas.microsoft.com/office/drawing/2014/main" id="{299EA8E7-4CC9-C174-BC30-9B3CFE4CB2F6}"/>
              </a:ext>
            </a:extLst>
          </p:cNvPr>
          <p:cNvPicPr preferRelativeResize="0"/>
          <p:nvPr/>
        </p:nvPicPr>
        <p:blipFill rotWithShape="1">
          <a:blip r:embed="rId3">
            <a:alphaModFix amt="31000"/>
          </a:blip>
          <a:srcRect/>
          <a:stretch/>
        </p:blipFill>
        <p:spPr>
          <a:xfrm rot="5400000">
            <a:off x="5323694" y="-9053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7;p2">
            <a:extLst>
              <a:ext uri="{FF2B5EF4-FFF2-40B4-BE49-F238E27FC236}">
                <a16:creationId xmlns:a16="http://schemas.microsoft.com/office/drawing/2014/main" id="{6C50DAAA-E916-30B0-8DBF-627E49043E3B}"/>
              </a:ext>
            </a:extLst>
          </p:cNvPr>
          <p:cNvSpPr/>
          <p:nvPr/>
        </p:nvSpPr>
        <p:spPr>
          <a:xfrm>
            <a:off x="163002" y="6545058"/>
            <a:ext cx="12028998" cy="312942"/>
          </a:xfrm>
          <a:prstGeom prst="rect">
            <a:avLst/>
          </a:prstGeom>
          <a:solidFill>
            <a:srgbClr val="26323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08;p2">
            <a:extLst>
              <a:ext uri="{FF2B5EF4-FFF2-40B4-BE49-F238E27FC236}">
                <a16:creationId xmlns:a16="http://schemas.microsoft.com/office/drawing/2014/main" id="{D9E1871C-38A5-CB17-2EF9-ADAE914F38F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04" y="602"/>
            <a:ext cx="164706" cy="686276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5" name="Google Shape;109;p2">
            <a:extLst>
              <a:ext uri="{FF2B5EF4-FFF2-40B4-BE49-F238E27FC236}">
                <a16:creationId xmlns:a16="http://schemas.microsoft.com/office/drawing/2014/main" id="{5DACC5DA-2421-D128-A64E-E33E25D9147B}"/>
              </a:ext>
            </a:extLst>
          </p:cNvPr>
          <p:cNvSpPr txBox="1"/>
          <p:nvPr/>
        </p:nvSpPr>
        <p:spPr>
          <a:xfrm>
            <a:off x="769916" y="378030"/>
            <a:ext cx="662098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Verification by card.</a:t>
            </a:r>
            <a:endParaRPr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110;p2">
            <a:extLst>
              <a:ext uri="{FF2B5EF4-FFF2-40B4-BE49-F238E27FC236}">
                <a16:creationId xmlns:a16="http://schemas.microsoft.com/office/drawing/2014/main" id="{38F95ABC-FBDE-6341-DB84-43A2A7B99C26}"/>
              </a:ext>
            </a:extLst>
          </p:cNvPr>
          <p:cNvSpPr txBox="1"/>
          <p:nvPr/>
        </p:nvSpPr>
        <p:spPr>
          <a:xfrm>
            <a:off x="7568170" y="6591714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Since 2002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on the market</a:t>
            </a:r>
            <a:endParaRPr/>
          </a:p>
        </p:txBody>
      </p:sp>
      <p:pic>
        <p:nvPicPr>
          <p:cNvPr id="30" name="Google Shape;111;p2">
            <a:extLst>
              <a:ext uri="{FF2B5EF4-FFF2-40B4-BE49-F238E27FC236}">
                <a16:creationId xmlns:a16="http://schemas.microsoft.com/office/drawing/2014/main" id="{30387A76-5BA7-A143-F0AA-B0AD4541ED5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11545028" y="6164562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12;p2">
            <a:extLst>
              <a:ext uri="{FF2B5EF4-FFF2-40B4-BE49-F238E27FC236}">
                <a16:creationId xmlns:a16="http://schemas.microsoft.com/office/drawing/2014/main" id="{992D425A-05B5-4EF6-5AB2-5A38E118FFE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3306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19;p2">
            <a:extLst>
              <a:ext uri="{FF2B5EF4-FFF2-40B4-BE49-F238E27FC236}">
                <a16:creationId xmlns:a16="http://schemas.microsoft.com/office/drawing/2014/main" id="{7A28CB20-8623-F98B-8556-D474AF47866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4626"/>
            <a:ext cx="358589" cy="18198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35;p2">
            <a:extLst>
              <a:ext uri="{FF2B5EF4-FFF2-40B4-BE49-F238E27FC236}">
                <a16:creationId xmlns:a16="http://schemas.microsoft.com/office/drawing/2014/main" id="{0E6BA9C3-2D35-1CEA-C609-5635136B90F6}"/>
              </a:ext>
            </a:extLst>
          </p:cNvPr>
          <p:cNvSpPr txBox="1"/>
          <p:nvPr/>
        </p:nvSpPr>
        <p:spPr>
          <a:xfrm>
            <a:off x="9306729" y="6585497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21 years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in Cybersecurity</a:t>
            </a:r>
            <a:endParaRPr/>
          </a:p>
        </p:txBody>
      </p:sp>
      <p:sp>
        <p:nvSpPr>
          <p:cNvPr id="34" name="Google Shape;136;p2">
            <a:extLst>
              <a:ext uri="{FF2B5EF4-FFF2-40B4-BE49-F238E27FC236}">
                <a16:creationId xmlns:a16="http://schemas.microsoft.com/office/drawing/2014/main" id="{EACD5A38-F623-4D49-6D9E-2BF21992DD09}"/>
              </a:ext>
            </a:extLst>
          </p:cNvPr>
          <p:cNvSpPr txBox="1"/>
          <p:nvPr/>
        </p:nvSpPr>
        <p:spPr>
          <a:xfrm>
            <a:off x="10992270" y="6588606"/>
            <a:ext cx="971625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35</a:t>
            </a:r>
            <a:r>
              <a:rPr lang="en-US" sz="800" b="1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0+ </a:t>
            </a:r>
            <a:r>
              <a:rPr lang="en-US" sz="800" b="0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employees</a:t>
            </a:r>
            <a:endParaRPr dirty="0"/>
          </a:p>
        </p:txBody>
      </p:sp>
      <p:cxnSp>
        <p:nvCxnSpPr>
          <p:cNvPr id="38" name="Google Shape;137;p2">
            <a:extLst>
              <a:ext uri="{FF2B5EF4-FFF2-40B4-BE49-F238E27FC236}">
                <a16:creationId xmlns:a16="http://schemas.microsoft.com/office/drawing/2014/main" id="{6374F0E4-2A94-1EC8-F975-EEC7D81C399F}"/>
              </a:ext>
            </a:extLst>
          </p:cNvPr>
          <p:cNvCxnSpPr/>
          <p:nvPr/>
        </p:nvCxnSpPr>
        <p:spPr>
          <a:xfrm rot="10800000">
            <a:off x="9115441" y="6600518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138;p2">
            <a:extLst>
              <a:ext uri="{FF2B5EF4-FFF2-40B4-BE49-F238E27FC236}">
                <a16:creationId xmlns:a16="http://schemas.microsoft.com/office/drawing/2014/main" id="{58AFB04C-E5FE-05EE-3721-435DDFFD4C08}"/>
              </a:ext>
            </a:extLst>
          </p:cNvPr>
          <p:cNvCxnSpPr/>
          <p:nvPr/>
        </p:nvCxnSpPr>
        <p:spPr>
          <a:xfrm rot="10800000">
            <a:off x="10817146" y="6584970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Picture 4" descr="A screenshot of a card&#10;&#10;Description automatically generated">
            <a:extLst>
              <a:ext uri="{FF2B5EF4-FFF2-40B4-BE49-F238E27FC236}">
                <a16:creationId xmlns:a16="http://schemas.microsoft.com/office/drawing/2014/main" id="{64CA6A57-0992-03F0-288D-1254766BBB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835" y="1208041"/>
            <a:ext cx="4679210" cy="483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2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3238"/>
            </a:gs>
            <a:gs pos="100000">
              <a:srgbClr val="1B3D43"/>
            </a:gs>
          </a:gsLst>
          <a:lin ang="5400000" scaled="1"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6;p2" descr="Изображение выглядит как снимок экрана, темнота, черный, пространство&#10;&#10;Автоматически созданное описание">
            <a:extLst>
              <a:ext uri="{FF2B5EF4-FFF2-40B4-BE49-F238E27FC236}">
                <a16:creationId xmlns:a16="http://schemas.microsoft.com/office/drawing/2014/main" id="{299EA8E7-4CC9-C174-BC30-9B3CFE4CB2F6}"/>
              </a:ext>
            </a:extLst>
          </p:cNvPr>
          <p:cNvPicPr preferRelativeResize="0"/>
          <p:nvPr/>
        </p:nvPicPr>
        <p:blipFill rotWithShape="1">
          <a:blip r:embed="rId3">
            <a:alphaModFix amt="31000"/>
          </a:blip>
          <a:srcRect/>
          <a:stretch/>
        </p:blipFill>
        <p:spPr>
          <a:xfrm rot="5400000">
            <a:off x="5323694" y="-9053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7;p2">
            <a:extLst>
              <a:ext uri="{FF2B5EF4-FFF2-40B4-BE49-F238E27FC236}">
                <a16:creationId xmlns:a16="http://schemas.microsoft.com/office/drawing/2014/main" id="{6C50DAAA-E916-30B0-8DBF-627E49043E3B}"/>
              </a:ext>
            </a:extLst>
          </p:cNvPr>
          <p:cNvSpPr/>
          <p:nvPr/>
        </p:nvSpPr>
        <p:spPr>
          <a:xfrm>
            <a:off x="163002" y="6545058"/>
            <a:ext cx="12028998" cy="312942"/>
          </a:xfrm>
          <a:prstGeom prst="rect">
            <a:avLst/>
          </a:prstGeom>
          <a:solidFill>
            <a:srgbClr val="26323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08;p2">
            <a:extLst>
              <a:ext uri="{FF2B5EF4-FFF2-40B4-BE49-F238E27FC236}">
                <a16:creationId xmlns:a16="http://schemas.microsoft.com/office/drawing/2014/main" id="{D9E1871C-38A5-CB17-2EF9-ADAE914F38F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04" y="602"/>
            <a:ext cx="164706" cy="686276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5" name="Google Shape;109;p2">
            <a:extLst>
              <a:ext uri="{FF2B5EF4-FFF2-40B4-BE49-F238E27FC236}">
                <a16:creationId xmlns:a16="http://schemas.microsoft.com/office/drawing/2014/main" id="{5DACC5DA-2421-D128-A64E-E33E25D9147B}"/>
              </a:ext>
            </a:extLst>
          </p:cNvPr>
          <p:cNvSpPr txBox="1"/>
          <p:nvPr/>
        </p:nvSpPr>
        <p:spPr>
          <a:xfrm>
            <a:off x="769916" y="378030"/>
            <a:ext cx="994033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High level MS Azure features overview</a:t>
            </a:r>
            <a:endParaRPr lang="en-US"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110;p2">
            <a:extLst>
              <a:ext uri="{FF2B5EF4-FFF2-40B4-BE49-F238E27FC236}">
                <a16:creationId xmlns:a16="http://schemas.microsoft.com/office/drawing/2014/main" id="{38F95ABC-FBDE-6341-DB84-43A2A7B99C26}"/>
              </a:ext>
            </a:extLst>
          </p:cNvPr>
          <p:cNvSpPr txBox="1"/>
          <p:nvPr/>
        </p:nvSpPr>
        <p:spPr>
          <a:xfrm>
            <a:off x="7568170" y="6591714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Since 2002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on the market</a:t>
            </a:r>
            <a:endParaRPr/>
          </a:p>
        </p:txBody>
      </p:sp>
      <p:pic>
        <p:nvPicPr>
          <p:cNvPr id="30" name="Google Shape;111;p2">
            <a:extLst>
              <a:ext uri="{FF2B5EF4-FFF2-40B4-BE49-F238E27FC236}">
                <a16:creationId xmlns:a16="http://schemas.microsoft.com/office/drawing/2014/main" id="{30387A76-5BA7-A143-F0AA-B0AD4541ED5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11545028" y="6164562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12;p2">
            <a:extLst>
              <a:ext uri="{FF2B5EF4-FFF2-40B4-BE49-F238E27FC236}">
                <a16:creationId xmlns:a16="http://schemas.microsoft.com/office/drawing/2014/main" id="{992D425A-05B5-4EF6-5AB2-5A38E118FFE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3306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19;p2">
            <a:extLst>
              <a:ext uri="{FF2B5EF4-FFF2-40B4-BE49-F238E27FC236}">
                <a16:creationId xmlns:a16="http://schemas.microsoft.com/office/drawing/2014/main" id="{7A28CB20-8623-F98B-8556-D474AF47866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4626"/>
            <a:ext cx="358589" cy="18198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35;p2">
            <a:extLst>
              <a:ext uri="{FF2B5EF4-FFF2-40B4-BE49-F238E27FC236}">
                <a16:creationId xmlns:a16="http://schemas.microsoft.com/office/drawing/2014/main" id="{0E6BA9C3-2D35-1CEA-C609-5635136B90F6}"/>
              </a:ext>
            </a:extLst>
          </p:cNvPr>
          <p:cNvSpPr txBox="1"/>
          <p:nvPr/>
        </p:nvSpPr>
        <p:spPr>
          <a:xfrm>
            <a:off x="9306729" y="6585497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21 years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in Cybersecurity</a:t>
            </a:r>
            <a:endParaRPr/>
          </a:p>
        </p:txBody>
      </p:sp>
      <p:sp>
        <p:nvSpPr>
          <p:cNvPr id="34" name="Google Shape;136;p2">
            <a:extLst>
              <a:ext uri="{FF2B5EF4-FFF2-40B4-BE49-F238E27FC236}">
                <a16:creationId xmlns:a16="http://schemas.microsoft.com/office/drawing/2014/main" id="{EACD5A38-F623-4D49-6D9E-2BF21992DD09}"/>
              </a:ext>
            </a:extLst>
          </p:cNvPr>
          <p:cNvSpPr txBox="1"/>
          <p:nvPr/>
        </p:nvSpPr>
        <p:spPr>
          <a:xfrm>
            <a:off x="10992270" y="6588606"/>
            <a:ext cx="971625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35</a:t>
            </a:r>
            <a:r>
              <a:rPr lang="en-US" sz="800" b="1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0+ </a:t>
            </a:r>
            <a:r>
              <a:rPr lang="en-US" sz="800" b="0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employees</a:t>
            </a:r>
            <a:endParaRPr dirty="0"/>
          </a:p>
        </p:txBody>
      </p:sp>
      <p:cxnSp>
        <p:nvCxnSpPr>
          <p:cNvPr id="38" name="Google Shape;137;p2">
            <a:extLst>
              <a:ext uri="{FF2B5EF4-FFF2-40B4-BE49-F238E27FC236}">
                <a16:creationId xmlns:a16="http://schemas.microsoft.com/office/drawing/2014/main" id="{6374F0E4-2A94-1EC8-F975-EEC7D81C399F}"/>
              </a:ext>
            </a:extLst>
          </p:cNvPr>
          <p:cNvCxnSpPr/>
          <p:nvPr/>
        </p:nvCxnSpPr>
        <p:spPr>
          <a:xfrm rot="10800000">
            <a:off x="9115441" y="6600518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138;p2">
            <a:extLst>
              <a:ext uri="{FF2B5EF4-FFF2-40B4-BE49-F238E27FC236}">
                <a16:creationId xmlns:a16="http://schemas.microsoft.com/office/drawing/2014/main" id="{58AFB04C-E5FE-05EE-3721-435DDFFD4C08}"/>
              </a:ext>
            </a:extLst>
          </p:cNvPr>
          <p:cNvCxnSpPr/>
          <p:nvPr/>
        </p:nvCxnSpPr>
        <p:spPr>
          <a:xfrm rot="10800000">
            <a:off x="10817146" y="6584970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2456CDE-CABD-C02F-05E8-8436FC4B87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916" y="1349847"/>
            <a:ext cx="9940334" cy="497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298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Другая 4">
      <a:dk1>
        <a:srgbClr val="3D3D3D"/>
      </a:dk1>
      <a:lt1>
        <a:srgbClr val="FFFFFF"/>
      </a:lt1>
      <a:dk2>
        <a:srgbClr val="202020"/>
      </a:dk2>
      <a:lt2>
        <a:srgbClr val="EBEBEB"/>
      </a:lt2>
      <a:accent1>
        <a:srgbClr val="006838"/>
      </a:accent1>
      <a:accent2>
        <a:srgbClr val="F26322"/>
      </a:accent2>
      <a:accent3>
        <a:srgbClr val="009345"/>
      </a:accent3>
      <a:accent4>
        <a:srgbClr val="F6921E"/>
      </a:accent4>
      <a:accent5>
        <a:srgbClr val="8DC63F"/>
      </a:accent5>
      <a:accent6>
        <a:srgbClr val="FAAF40"/>
      </a:accent6>
      <a:hlink>
        <a:srgbClr val="40986E"/>
      </a:hlink>
      <a:folHlink>
        <a:srgbClr val="40986E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F3F455CE-7853-44AF-B68D-00E5710DCE61}" vid="{E138256A-9D7C-4AFE-8C3E-9A2E086D19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E8CA333A6B6340AE3CB76F60B08EBC" ma:contentTypeVersion="17" ma:contentTypeDescription="Create a new document." ma:contentTypeScope="" ma:versionID="8139f29bd61eecfe8521f5f9e8aa88fb">
  <xsd:schema xmlns:xsd="http://www.w3.org/2001/XMLSchema" xmlns:xs="http://www.w3.org/2001/XMLSchema" xmlns:p="http://schemas.microsoft.com/office/2006/metadata/properties" xmlns:ns2="05b8677a-315d-4fbe-9362-02772f8d921e" xmlns:ns3="72594895-1e0e-407b-aa0d-a842720ca4a6" targetNamespace="http://schemas.microsoft.com/office/2006/metadata/properties" ma:root="true" ma:fieldsID="2701181d41f406f37d66e9acf77ded56" ns2:_="" ns3:_="">
    <xsd:import namespace="05b8677a-315d-4fbe-9362-02772f8d921e"/>
    <xsd:import namespace="72594895-1e0e-407b-aa0d-a842720ca4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b8677a-315d-4fbe-9362-02772f8d92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63d5c8c8-7579-4dad-851e-79364235272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594895-1e0e-407b-aa0d-a842720ca4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724dcc20-da6e-4395-b72a-a828677c13dc}" ma:internalName="TaxCatchAll" ma:showField="CatchAllData" ma:web="72594895-1e0e-407b-aa0d-a842720ca4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2594895-1e0e-407b-aa0d-a842720ca4a6" xsi:nil="true"/>
    <lcf76f155ced4ddcb4097134ff3c332f xmlns="05b8677a-315d-4fbe-9362-02772f8d921e">
      <Terms xmlns="http://schemas.microsoft.com/office/infopath/2007/PartnerControls"/>
    </lcf76f155ced4ddcb4097134ff3c332f>
    <SharedWithUsers xmlns="72594895-1e0e-407b-aa0d-a842720ca4a6">
      <UserInfo>
        <DisplayName>Vadim Nevidomy</DisplayName>
        <AccountId>150</AccountId>
        <AccountType/>
      </UserInfo>
      <UserInfo>
        <DisplayName>Vitaliy Panasyuk</DisplayName>
        <AccountId>152</AccountId>
        <AccountType/>
      </UserInfo>
      <UserInfo>
        <DisplayName>Anton Yakovlev</DisplayName>
        <AccountId>102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60F5FAA4-755D-490F-82A9-A5DEF9D66A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B0E5E4-4956-4E62-9CC3-77ADA0B526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b8677a-315d-4fbe-9362-02772f8d921e"/>
    <ds:schemaRef ds:uri="72594895-1e0e-407b-aa0d-a842720ca4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D471A6-C704-4DDD-9FA3-340786DAA294}">
  <ds:schemaRefs>
    <ds:schemaRef ds:uri="http://purl.org/dc/dcmitype/"/>
    <ds:schemaRef ds:uri="05b8677a-315d-4fbe-9362-02772f8d921e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2594895-1e0e-407b-aa0d-a842720ca4a6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3990</TotalTime>
  <Words>658</Words>
  <Application>Microsoft Office PowerPoint</Application>
  <PresentationFormat>Widescreen</PresentationFormat>
  <Paragraphs>148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Exo 2</vt:lpstr>
      <vt:lpstr>Calibri</vt:lpstr>
      <vt:lpstr>Тема1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Zhiltsova</dc:creator>
  <cp:lastModifiedBy>Serhii Mykhailiuk</cp:lastModifiedBy>
  <cp:revision>93</cp:revision>
  <dcterms:created xsi:type="dcterms:W3CDTF">2010-08-09T11:03:54Z</dcterms:created>
  <dcterms:modified xsi:type="dcterms:W3CDTF">2024-10-10T21:44:42Z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0x010100E4E8CA333A6B6340AE3CB76F60B08EBC</vt:lpwstr>
  </property>
  <property fmtid="{D5CDD505-2E9C-101B-9397-08002B2CF9AE}" pid="3" name="MediaServiceImageTags">
    <vt:lpwstr/>
  </property>
</Properties>
</file>