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9"/>
  </p:notesMasterIdLst>
  <p:sldIdLst>
    <p:sldId id="256" r:id="rId5"/>
    <p:sldId id="257" r:id="rId6"/>
    <p:sldId id="323" r:id="rId7"/>
    <p:sldId id="324" r:id="rId8"/>
    <p:sldId id="325" r:id="rId9"/>
    <p:sldId id="326" r:id="rId10"/>
    <p:sldId id="328" r:id="rId11"/>
    <p:sldId id="329" r:id="rId12"/>
    <p:sldId id="327" r:id="rId13"/>
    <p:sldId id="330" r:id="rId14"/>
    <p:sldId id="331" r:id="rId15"/>
    <p:sldId id="336" r:id="rId16"/>
    <p:sldId id="315" r:id="rId17"/>
    <p:sldId id="307" r:id="rId18"/>
  </p:sldIdLst>
  <p:sldSz cx="12192000" cy="6858000"/>
  <p:notesSz cx="6858000" cy="9144000"/>
  <p:embeddedFontLst>
    <p:embeddedFont>
      <p:font typeface="Arial Rounded MT Bold" panose="020F0704030504030204" pitchFamily="34" charset="0"/>
      <p:regular r:id="rId20"/>
    </p:embeddedFont>
    <p:embeddedFont>
      <p:font typeface="Bahnschrift SemiBold" panose="020B0502040204020203" pitchFamily="34" charset="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Exo 2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63" roundtripDataSignature="AMtx7mhoCPbYqS2i8W7N/okitofBgBCM2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2DB20E8-F587-ACC5-E96E-8A8455657644}" name="Ekateryna Petrova" initials="EP" userId="S::petrova.ekateryna@apriorit.com::808bc0b3-3e0a-42fa-be81-c1e691a3b65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ateryna Petrova" initials="EP" lastIdx="63" clrIdx="0">
    <p:extLst>
      <p:ext uri="{19B8F6BF-5375-455C-9EA6-DF929625EA0E}">
        <p15:presenceInfo xmlns:p15="http://schemas.microsoft.com/office/powerpoint/2012/main" userId="S-1-5-21-124158533-2895148191-3113483641-12282" providerId="AD"/>
      </p:ext>
    </p:extLst>
  </p:cmAuthor>
  <p:cmAuthor id="2" name="Julia S" initials="JS" lastIdx="1" clrIdx="1">
    <p:extLst>
      <p:ext uri="{19B8F6BF-5375-455C-9EA6-DF929625EA0E}">
        <p15:presenceInfo xmlns:p15="http://schemas.microsoft.com/office/powerpoint/2012/main" userId="31fcafb050c480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A33"/>
    <a:srgbClr val="1D3D43"/>
    <a:srgbClr val="40986E"/>
    <a:srgbClr val="D2D5CE"/>
    <a:srgbClr val="FC6113"/>
    <a:srgbClr val="FC6114"/>
    <a:srgbClr val="1F4548"/>
    <a:srgbClr val="181818"/>
    <a:srgbClr val="08693C"/>
    <a:srgbClr val="1C5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3DBF29-0829-4ECB-BAD0-AB98B2694E84}">
  <a:tblStyle styleId="{8F3DBF29-0829-4ECB-BAD0-AB98B2694E8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DF5E8"/>
          </a:solidFill>
        </a:fill>
      </a:tcStyle>
    </a:wholeTbl>
    <a:band1H>
      <a:tcTxStyle/>
      <a:tcStyle>
        <a:tcBdr/>
        <a:fill>
          <a:solidFill>
            <a:srgbClr val="DAEA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AEACD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DF5E8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DF5E8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469B732-E38A-4933-B523-3AA9F3B12E5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EF2E8"/>
          </a:solidFill>
        </a:fill>
      </a:tcStyle>
    </a:wholeTbl>
    <a:band1H>
      <a:tcTxStyle/>
      <a:tcStyle>
        <a:tcBdr/>
        <a:fill>
          <a:solidFill>
            <a:srgbClr val="FDE3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DE3CD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EF2E8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EF2E8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410D7B-20DB-43D4-99DB-D6A589295895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6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63" Type="http://customschemas.google.com/relationships/presentationmetadata" Target="metadata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6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7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64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3435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5502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9893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3776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3999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6577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3455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0529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3928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656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811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128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" name="Google Shape;17;p4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F8F8F"/>
              </a:buClr>
              <a:buSzPts val="3200"/>
              <a:buNone/>
              <a:defRPr>
                <a:solidFill>
                  <a:srgbClr val="8F8F8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F8F8F"/>
              </a:buClr>
              <a:buSzPts val="2800"/>
              <a:buNone/>
              <a:defRPr>
                <a:solidFill>
                  <a:srgbClr val="8F8F8F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F8F8F"/>
              </a:buClr>
              <a:buSzPts val="2400"/>
              <a:buNone/>
              <a:defRPr>
                <a:solidFill>
                  <a:srgbClr val="8F8F8F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" name="Google Shape;18;p4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19" name="Google Shape;19;p4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20" name="Google Shape;20;p4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4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Заголовок и вертикальный текст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4" name="Google Shape;74;p54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5" name="Google Shape;75;p5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76" name="Google Shape;76;p5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77" name="Google Shape;77;p5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4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Вертикальный заголовок и текст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5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0" name="Google Shape;80;p55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1" name="Google Shape;81;p5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82" name="Google Shape;82;p5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83" name="Google Shape;83;p5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6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25" name="Google Shape;25;p4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26" name="Google Shape;26;p4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8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Заголовок раздел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" name="Google Shape;29;p4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F8F8F"/>
              </a:buClr>
              <a:buSzPts val="1800"/>
              <a:buNone/>
              <a:defRPr sz="1800">
                <a:solidFill>
                  <a:srgbClr val="8F8F8F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F8F8F"/>
              </a:buClr>
              <a:buSzPts val="1600"/>
              <a:buNone/>
              <a:defRPr sz="1600">
                <a:solidFill>
                  <a:srgbClr val="8F8F8F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Google Shape;30;p4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31" name="Google Shape;31;p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32" name="Google Shape;32;p4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Два объекта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4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48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7" name="Google Shape;37;p4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38" name="Google Shape;38;p4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39" name="Google Shape;39;p4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9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Сравнение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2" name="Google Shape;42;p4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5" name="Google Shape;45;p49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6" name="Google Shape;46;p4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47" name="Google Shape;47;p4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48" name="Google Shape;48;p4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Только заголовок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1" name="Google Shape;51;p5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52" name="Google Shape;52;p5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53" name="Google Shape;53;p5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9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Пустой слайд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56" name="Google Shape;56;p5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57" name="Google Shape;57;p5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1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Объект с подписью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2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1" name="Google Shape;61;p52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2" name="Google Shape;62;p5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63" name="Google Shape;63;p5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64" name="Google Shape;64;p5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9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Рисунок с подписью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7" name="Google Shape;67;p5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ru-RU"/>
              <a:t>Вставка рисунка</a:t>
            </a:r>
            <a:endParaRPr/>
          </a:p>
        </p:txBody>
      </p:sp>
      <p:sp>
        <p:nvSpPr>
          <p:cNvPr id="68" name="Google Shape;68;p5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9" name="Google Shape;69;p5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70" name="Google Shape;70;p5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ru-RU"/>
          </a:p>
        </p:txBody>
      </p:sp>
      <p:sp>
        <p:nvSpPr>
          <p:cNvPr id="71" name="Google Shape;71;p5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0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13" name="Google Shape;13;p4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14" name="Google Shape;14;p4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294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s://twitter.com/Apriorit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19.png"/><Relationship Id="rId12" Type="http://schemas.openxmlformats.org/officeDocument/2006/relationships/hyperlink" Target="https://www.linkedin.com/company/apriorit/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priorit.com/" TargetMode="External"/><Relationship Id="rId11" Type="http://schemas.openxmlformats.org/officeDocument/2006/relationships/image" Target="../media/image23.png"/><Relationship Id="rId5" Type="http://schemas.openxmlformats.org/officeDocument/2006/relationships/hyperlink" Target="mailto:info@apriorit.com" TargetMode="External"/><Relationship Id="rId15" Type="http://schemas.openxmlformats.org/officeDocument/2006/relationships/hyperlink" Target="https://www.facebook.com/apriorit" TargetMode="External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21.png"/><Relationship Id="rId14" Type="http://schemas.openxmlformats.org/officeDocument/2006/relationships/hyperlink" Target="https://softwareengineeringblog.quora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nsible.com/ansible/latest/installation_guide/installation_distros.html#id6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13.svg"/><Relationship Id="rId4" Type="http://schemas.openxmlformats.org/officeDocument/2006/relationships/image" Target="../media/image2.jpe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22D243-6EA9-95C7-762D-B8FA4FB1FA9A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" name="Google Shape;334;p13">
            <a:extLst>
              <a:ext uri="{FF2B5EF4-FFF2-40B4-BE49-F238E27FC236}">
                <a16:creationId xmlns:a16="http://schemas.microsoft.com/office/drawing/2014/main" id="{3F632534-CA5B-29E8-2FAA-ECAA89E662B5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4" name="Google Shape;143;p4">
            <a:extLst>
              <a:ext uri="{FF2B5EF4-FFF2-40B4-BE49-F238E27FC236}">
                <a16:creationId xmlns:a16="http://schemas.microsoft.com/office/drawing/2014/main" id="{8C88A909-00AD-D2B0-403E-21663FE270CF}"/>
              </a:ext>
            </a:extLst>
          </p:cNvPr>
          <p:cNvSpPr txBox="1"/>
          <p:nvPr/>
        </p:nvSpPr>
        <p:spPr>
          <a:xfrm>
            <a:off x="7568170" y="6591714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Exo 2"/>
              </a:rPr>
              <a:t>Since 2002 </a:t>
            </a:r>
            <a:r>
              <a:rPr lang="en-US" sz="800" dirty="0">
                <a:solidFill>
                  <a:schemeClr val="bg1"/>
                </a:solidFill>
                <a:latin typeface="Exo 2"/>
              </a:rPr>
              <a:t>on the market</a:t>
            </a:r>
          </a:p>
        </p:txBody>
      </p:sp>
      <p:sp>
        <p:nvSpPr>
          <p:cNvPr id="6" name="Google Shape;143;p4">
            <a:extLst>
              <a:ext uri="{FF2B5EF4-FFF2-40B4-BE49-F238E27FC236}">
                <a16:creationId xmlns:a16="http://schemas.microsoft.com/office/drawing/2014/main" id="{7A752A19-7B79-3A65-5EB8-410CC9885D60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Exo 2"/>
              </a:rPr>
              <a:t>22 years </a:t>
            </a:r>
            <a:r>
              <a:rPr lang="en-US" sz="800" dirty="0">
                <a:solidFill>
                  <a:schemeClr val="bg1"/>
                </a:solidFill>
                <a:latin typeface="Exo 2"/>
              </a:rPr>
              <a:t>in Cybersecurity</a:t>
            </a:r>
          </a:p>
        </p:txBody>
      </p:sp>
      <p:sp>
        <p:nvSpPr>
          <p:cNvPr id="7" name="Google Shape;143;p4">
            <a:extLst>
              <a:ext uri="{FF2B5EF4-FFF2-40B4-BE49-F238E27FC236}">
                <a16:creationId xmlns:a16="http://schemas.microsoft.com/office/drawing/2014/main" id="{9E375D00-CA06-833C-9FDB-564FA94D5684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Exo 2"/>
              </a:rPr>
              <a:t>350+ </a:t>
            </a:r>
            <a:r>
              <a:rPr lang="en-US" sz="800" dirty="0">
                <a:solidFill>
                  <a:schemeClr val="bg1"/>
                </a:solidFill>
                <a:latin typeface="Exo 2"/>
              </a:rPr>
              <a:t>employees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361F081-33BD-6F77-F212-FF8230599B38}"/>
              </a:ext>
            </a:extLst>
          </p:cNvPr>
          <p:cNvCxnSpPr/>
          <p:nvPr/>
        </p:nvCxnSpPr>
        <p:spPr>
          <a:xfrm flipV="1">
            <a:off x="9115441" y="6600518"/>
            <a:ext cx="0" cy="185359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CD513B6-BD82-F2CC-2899-9D03FAF15E36}"/>
              </a:ext>
            </a:extLst>
          </p:cNvPr>
          <p:cNvCxnSpPr/>
          <p:nvPr/>
        </p:nvCxnSpPr>
        <p:spPr>
          <a:xfrm flipV="1">
            <a:off x="10817146" y="6584970"/>
            <a:ext cx="0" cy="185359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Рисунок 6">
            <a:extLst>
              <a:ext uri="{FF2B5EF4-FFF2-40B4-BE49-F238E27FC236}">
                <a16:creationId xmlns:a16="http://schemas.microsoft.com/office/drawing/2014/main" id="{D02929A8-1CFB-C753-081B-5EA4A01CCE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6928" b="4545"/>
          <a:stretch/>
        </p:blipFill>
        <p:spPr>
          <a:xfrm>
            <a:off x="639254" y="5600810"/>
            <a:ext cx="358589" cy="181982"/>
          </a:xfrm>
          <a:prstGeom prst="rect">
            <a:avLst/>
          </a:prstGeom>
        </p:spPr>
      </p:pic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327708" y="3292965"/>
            <a:ext cx="6817606" cy="2740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l"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en-US" sz="3000" b="1" dirty="0">
                <a:solidFill>
                  <a:schemeClr val="bg1"/>
                </a:solidFill>
                <a:latin typeface="Exo 2"/>
                <a:ea typeface="Exo 2"/>
                <a:cs typeface="Exo 2"/>
                <a:sym typeface="Exo 2"/>
              </a:rPr>
              <a:t>DevOps internal course</a:t>
            </a:r>
          </a:p>
          <a:p>
            <a:pPr marL="0" indent="0" algn="l">
              <a:spcBef>
                <a:spcPts val="0"/>
              </a:spcBef>
              <a:buClr>
                <a:schemeClr val="lt1"/>
              </a:buClr>
              <a:buSzPts val="3600"/>
            </a:pPr>
            <a:endParaRPr lang="en-US" sz="3000" b="1" dirty="0">
              <a:solidFill>
                <a:schemeClr val="bg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indent="0" algn="l"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en-US" b="1" dirty="0">
                <a:solidFill>
                  <a:schemeClr val="bg1"/>
                </a:solidFill>
              </a:rPr>
              <a:t>Configuration management. </a:t>
            </a:r>
          </a:p>
          <a:p>
            <a:pPr marL="0" indent="0" algn="l"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en-US" b="1" dirty="0">
                <a:solidFill>
                  <a:schemeClr val="bg1"/>
                </a:solidFill>
              </a:rPr>
              <a:t>Ansible</a:t>
            </a:r>
            <a:endParaRPr lang="en-US" sz="3000" b="1" dirty="0">
              <a:solidFill>
                <a:schemeClr val="bg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5" name="Рисунок 5" descr="Изображение выглядит как текст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3456AAB6-85F5-9980-1DDF-F02ABE5E3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708" y="433235"/>
            <a:ext cx="1905000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8FAEEE1-471D-4B45-B87D-40CC1BD8E127}"/>
              </a:ext>
            </a:extLst>
          </p:cNvPr>
          <p:cNvSpPr/>
          <p:nvPr/>
        </p:nvSpPr>
        <p:spPr>
          <a:xfrm>
            <a:off x="6568245" y="3124864"/>
            <a:ext cx="4741129" cy="3410246"/>
          </a:xfrm>
          <a:prstGeom prst="rect">
            <a:avLst/>
          </a:prstGeom>
          <a:solidFill>
            <a:srgbClr val="D2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E580C9E-7EC5-49D0-B3E4-4A753C240EE7}"/>
              </a:ext>
            </a:extLst>
          </p:cNvPr>
          <p:cNvSpPr/>
          <p:nvPr/>
        </p:nvSpPr>
        <p:spPr>
          <a:xfrm>
            <a:off x="882110" y="3141130"/>
            <a:ext cx="4758193" cy="3430831"/>
          </a:xfrm>
          <a:prstGeom prst="rect">
            <a:avLst/>
          </a:prstGeom>
          <a:solidFill>
            <a:srgbClr val="D2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6319CDE-B012-4E58-A97E-393ACDEC25A6}"/>
              </a:ext>
            </a:extLst>
          </p:cNvPr>
          <p:cNvSpPr/>
          <p:nvPr/>
        </p:nvSpPr>
        <p:spPr>
          <a:xfrm>
            <a:off x="833835" y="1155105"/>
            <a:ext cx="3724420" cy="389486"/>
          </a:xfrm>
          <a:prstGeom prst="rect">
            <a:avLst/>
          </a:prstGeom>
          <a:solidFill>
            <a:srgbClr val="1F4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2" name="Google Shape;106;p2" descr="Изображение выглядит как снимок экрана, темнота, черный,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299EA8E7-4CC9-C174-BC30-9B3CFE4CB2F6}"/>
              </a:ext>
            </a:extLst>
          </p:cNvPr>
          <p:cNvPicPr preferRelativeResize="0"/>
          <p:nvPr/>
        </p:nvPicPr>
        <p:blipFill rotWithShape="1">
          <a:blip r:embed="rId3">
            <a:alphaModFix amt="31000"/>
          </a:blip>
          <a:srcRect/>
          <a:stretch/>
        </p:blipFill>
        <p:spPr>
          <a:xfrm rot="5400000">
            <a:off x="7832098" y="2499351"/>
            <a:ext cx="6858000" cy="18411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6C50DAAA-E916-30B0-8DBF-627E49043E3B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08;p2">
            <a:extLst>
              <a:ext uri="{FF2B5EF4-FFF2-40B4-BE49-F238E27FC236}">
                <a16:creationId xmlns:a16="http://schemas.microsoft.com/office/drawing/2014/main" id="{D9E1871C-38A5-CB17-2EF9-ADAE914F38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5DACC5DA-2421-D128-A64E-E33E25D9147B}"/>
              </a:ext>
            </a:extLst>
          </p:cNvPr>
          <p:cNvSpPr txBox="1"/>
          <p:nvPr/>
        </p:nvSpPr>
        <p:spPr>
          <a:xfrm>
            <a:off x="769916" y="378030"/>
            <a:ext cx="662098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bg1"/>
                </a:solidFill>
                <a:latin typeface="Exo 2" panose="020B0604020202020204" charset="0"/>
              </a:rPr>
              <a:t>Creating and Running Playbooks</a:t>
            </a:r>
          </a:p>
        </p:txBody>
      </p:sp>
      <p:pic>
        <p:nvPicPr>
          <p:cNvPr id="30" name="Google Shape;111;p2">
            <a:extLst>
              <a:ext uri="{FF2B5EF4-FFF2-40B4-BE49-F238E27FC236}">
                <a16:creationId xmlns:a16="http://schemas.microsoft.com/office/drawing/2014/main" id="{30387A76-5BA7-A143-F0AA-B0AD4541ED5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11593304" y="6245700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12;p2">
            <a:extLst>
              <a:ext uri="{FF2B5EF4-FFF2-40B4-BE49-F238E27FC236}">
                <a16:creationId xmlns:a16="http://schemas.microsoft.com/office/drawing/2014/main" id="{992D425A-05B5-4EF6-5AB2-5A38E118FFE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3306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19;p2">
            <a:extLst>
              <a:ext uri="{FF2B5EF4-FFF2-40B4-BE49-F238E27FC236}">
                <a16:creationId xmlns:a16="http://schemas.microsoft.com/office/drawing/2014/main" id="{7A28CB20-8623-F98B-8556-D474AF47866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4626"/>
            <a:ext cx="358589" cy="1819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5;p2">
            <a:extLst>
              <a:ext uri="{FF2B5EF4-FFF2-40B4-BE49-F238E27FC236}">
                <a16:creationId xmlns:a16="http://schemas.microsoft.com/office/drawing/2014/main" id="{0E6BA9C3-2D35-1CEA-C609-5635136B90F6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21 years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 Cybersecurity</a:t>
            </a:r>
            <a:endParaRPr/>
          </a:p>
        </p:txBody>
      </p:sp>
      <p:sp>
        <p:nvSpPr>
          <p:cNvPr id="34" name="Google Shape;136;p2">
            <a:extLst>
              <a:ext uri="{FF2B5EF4-FFF2-40B4-BE49-F238E27FC236}">
                <a16:creationId xmlns:a16="http://schemas.microsoft.com/office/drawing/2014/main" id="{EACD5A38-F623-4D49-6D9E-2BF21992DD09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35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0+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employees</a:t>
            </a:r>
            <a:endParaRPr dirty="0"/>
          </a:p>
        </p:txBody>
      </p:sp>
      <p:cxnSp>
        <p:nvCxnSpPr>
          <p:cNvPr id="38" name="Google Shape;137;p2">
            <a:extLst>
              <a:ext uri="{FF2B5EF4-FFF2-40B4-BE49-F238E27FC236}">
                <a16:creationId xmlns:a16="http://schemas.microsoft.com/office/drawing/2014/main" id="{6374F0E4-2A94-1EC8-F975-EEC7D81C399F}"/>
              </a:ext>
            </a:extLst>
          </p:cNvPr>
          <p:cNvCxnSpPr/>
          <p:nvPr/>
        </p:nvCxnSpPr>
        <p:spPr>
          <a:xfrm rot="10800000">
            <a:off x="9115441" y="6600518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38;p2">
            <a:extLst>
              <a:ext uri="{FF2B5EF4-FFF2-40B4-BE49-F238E27FC236}">
                <a16:creationId xmlns:a16="http://schemas.microsoft.com/office/drawing/2014/main" id="{58AFB04C-E5FE-05EE-3721-435DDFFD4C08}"/>
              </a:ext>
            </a:extLst>
          </p:cNvPr>
          <p:cNvCxnSpPr/>
          <p:nvPr/>
        </p:nvCxnSpPr>
        <p:spPr>
          <a:xfrm rot="10800000">
            <a:off x="10817146" y="6584970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502667-53C2-441C-A383-404E782C1346}"/>
              </a:ext>
            </a:extLst>
          </p:cNvPr>
          <p:cNvSpPr txBox="1"/>
          <p:nvPr/>
        </p:nvSpPr>
        <p:spPr>
          <a:xfrm>
            <a:off x="833835" y="1199608"/>
            <a:ext cx="62662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What is a Playbook in Ansible?</a:t>
            </a:r>
          </a:p>
          <a:p>
            <a:endParaRPr lang="en-US" b="1" u="sng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Playbook is a YAML file that defines a set of tasks to be executed on remote hosts.</a:t>
            </a:r>
          </a:p>
          <a:p>
            <a:r>
              <a:rPr lang="en-US" dirty="0">
                <a:solidFill>
                  <a:schemeClr val="bg1"/>
                </a:solidFill>
              </a:rPr>
              <a:t>Playbooks describe automation workflows in a declarative way, making them easy to read and maintain.</a:t>
            </a:r>
          </a:p>
          <a:p>
            <a:r>
              <a:rPr lang="en-US" dirty="0">
                <a:solidFill>
                  <a:schemeClr val="bg1"/>
                </a:solidFill>
              </a:rPr>
              <a:t>They consist of plays, which define what tasks to run, on which hosts, and in what order.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F36CB-CE43-40E4-B5C6-38F2649BBE23}"/>
              </a:ext>
            </a:extLst>
          </p:cNvPr>
          <p:cNvSpPr txBox="1"/>
          <p:nvPr/>
        </p:nvSpPr>
        <p:spPr>
          <a:xfrm>
            <a:off x="818192" y="3124864"/>
            <a:ext cx="459975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C2A33"/>
                </a:solidFill>
              </a:rPr>
              <a:t>Ansible playbook:  Test connection to the servers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- name: Test connection to the servers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hosts: staging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become: yes</a:t>
            </a:r>
          </a:p>
          <a:p>
            <a:endParaRPr lang="en-US" sz="1200" dirty="0">
              <a:solidFill>
                <a:srgbClr val="0C2A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tasks: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- name: Run the ping command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  ping: </a:t>
            </a:r>
          </a:p>
          <a:p>
            <a:endParaRPr lang="en-US" sz="1200" dirty="0">
              <a:solidFill>
                <a:srgbClr val="0C2A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- name: Run uptime command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  shell: uptime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  register: </a:t>
            </a:r>
            <a:r>
              <a:rPr lang="en-US" sz="1200" dirty="0" err="1">
                <a:solidFill>
                  <a:srgbClr val="0C2A33"/>
                </a:solidFill>
                <a:latin typeface="Consolas" panose="020B0609020204030204" pitchFamily="49" charset="0"/>
              </a:rPr>
              <a:t>uptime_out</a:t>
            </a:r>
            <a:endParaRPr lang="en-US" sz="1200" dirty="0">
              <a:solidFill>
                <a:srgbClr val="0C2A33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C2A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- name: Show uptime output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  debug: 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    var: </a:t>
            </a:r>
            <a:r>
              <a:rPr lang="en-US" sz="1200" dirty="0" err="1">
                <a:solidFill>
                  <a:srgbClr val="0C2A33"/>
                </a:solidFill>
                <a:latin typeface="Consolas" panose="020B0609020204030204" pitchFamily="49" charset="0"/>
              </a:rPr>
              <a:t>uptime_out</a:t>
            </a:r>
            <a:endParaRPr lang="en-US" sz="1200" dirty="0">
              <a:solidFill>
                <a:srgbClr val="0C2A33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D41EC2-0311-4F94-8249-814B9B2D46BA}"/>
              </a:ext>
            </a:extLst>
          </p:cNvPr>
          <p:cNvSpPr txBox="1"/>
          <p:nvPr/>
        </p:nvSpPr>
        <p:spPr>
          <a:xfrm>
            <a:off x="6657011" y="3186117"/>
            <a:ext cx="501341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C2A33"/>
                </a:solidFill>
              </a:rPr>
              <a:t>Ansible playbook: Install Web Server 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- name: Install Web Server 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hosts: all 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become: yes</a:t>
            </a:r>
          </a:p>
          <a:p>
            <a:endParaRPr lang="en-US" sz="1200" dirty="0">
              <a:solidFill>
                <a:srgbClr val="0C2A33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C2A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tasks: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- name: Install server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  apt: name=apache2 state=present</a:t>
            </a:r>
          </a:p>
          <a:p>
            <a:endParaRPr lang="en-US" sz="1200" dirty="0">
              <a:solidFill>
                <a:srgbClr val="0C2A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- name: Start WEB and enable it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  service: name=apache2 state=started enabled=yes</a:t>
            </a:r>
          </a:p>
        </p:txBody>
      </p:sp>
    </p:spTree>
    <p:extLst>
      <p:ext uri="{BB962C8B-B14F-4D97-AF65-F5344CB8AC3E}">
        <p14:creationId xmlns:p14="http://schemas.microsoft.com/office/powerpoint/2010/main" val="1753973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9A9F39E-DB5B-465B-AF82-EF5455DC3D30}"/>
              </a:ext>
            </a:extLst>
          </p:cNvPr>
          <p:cNvSpPr/>
          <p:nvPr/>
        </p:nvSpPr>
        <p:spPr>
          <a:xfrm>
            <a:off x="934457" y="1793883"/>
            <a:ext cx="4758193" cy="4699191"/>
          </a:xfrm>
          <a:prstGeom prst="rect">
            <a:avLst/>
          </a:prstGeom>
          <a:solidFill>
            <a:srgbClr val="D2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654050A-1BD7-4F9C-839F-B942BC8DADF3}"/>
              </a:ext>
            </a:extLst>
          </p:cNvPr>
          <p:cNvSpPr/>
          <p:nvPr/>
        </p:nvSpPr>
        <p:spPr>
          <a:xfrm>
            <a:off x="934457" y="1324366"/>
            <a:ext cx="4758193" cy="389486"/>
          </a:xfrm>
          <a:prstGeom prst="rect">
            <a:avLst/>
          </a:prstGeom>
          <a:solidFill>
            <a:srgbClr val="1F4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2" name="Google Shape;106;p2" descr="Изображение выглядит как снимок экрана, темнота, черный,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299EA8E7-4CC9-C174-BC30-9B3CFE4CB2F6}"/>
              </a:ext>
            </a:extLst>
          </p:cNvPr>
          <p:cNvPicPr preferRelativeResize="0"/>
          <p:nvPr/>
        </p:nvPicPr>
        <p:blipFill rotWithShape="1">
          <a:blip r:embed="rId3">
            <a:alphaModFix amt="31000"/>
          </a:blip>
          <a:srcRect/>
          <a:stretch/>
        </p:blipFill>
        <p:spPr>
          <a:xfrm rot="5400000">
            <a:off x="5340392" y="7645"/>
            <a:ext cx="6858000" cy="68246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6C50DAAA-E916-30B0-8DBF-627E49043E3B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08;p2">
            <a:extLst>
              <a:ext uri="{FF2B5EF4-FFF2-40B4-BE49-F238E27FC236}">
                <a16:creationId xmlns:a16="http://schemas.microsoft.com/office/drawing/2014/main" id="{D9E1871C-38A5-CB17-2EF9-ADAE914F38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5DACC5DA-2421-D128-A64E-E33E25D9147B}"/>
              </a:ext>
            </a:extLst>
          </p:cNvPr>
          <p:cNvSpPr txBox="1"/>
          <p:nvPr/>
        </p:nvSpPr>
        <p:spPr>
          <a:xfrm>
            <a:off x="769916" y="378030"/>
            <a:ext cx="90914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en-US" sz="3200" b="1" dirty="0">
                <a:solidFill>
                  <a:schemeClr val="bg1"/>
                </a:solidFill>
                <a:latin typeface="Exo 2" panose="020B0604020202020204" charset="0"/>
              </a:rPr>
              <a:t>Creating and Running Playbooks</a:t>
            </a:r>
          </a:p>
        </p:txBody>
      </p:sp>
      <p:pic>
        <p:nvPicPr>
          <p:cNvPr id="30" name="Google Shape;111;p2">
            <a:extLst>
              <a:ext uri="{FF2B5EF4-FFF2-40B4-BE49-F238E27FC236}">
                <a16:creationId xmlns:a16="http://schemas.microsoft.com/office/drawing/2014/main" id="{30387A76-5BA7-A143-F0AA-B0AD4541ED5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11545028" y="6164562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12;p2">
            <a:extLst>
              <a:ext uri="{FF2B5EF4-FFF2-40B4-BE49-F238E27FC236}">
                <a16:creationId xmlns:a16="http://schemas.microsoft.com/office/drawing/2014/main" id="{992D425A-05B5-4EF6-5AB2-5A38E118FFE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3306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19;p2">
            <a:extLst>
              <a:ext uri="{FF2B5EF4-FFF2-40B4-BE49-F238E27FC236}">
                <a16:creationId xmlns:a16="http://schemas.microsoft.com/office/drawing/2014/main" id="{7A28CB20-8623-F98B-8556-D474AF47866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4626"/>
            <a:ext cx="358589" cy="1819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5;p2">
            <a:extLst>
              <a:ext uri="{FF2B5EF4-FFF2-40B4-BE49-F238E27FC236}">
                <a16:creationId xmlns:a16="http://schemas.microsoft.com/office/drawing/2014/main" id="{0E6BA9C3-2D35-1CEA-C609-5635136B90F6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21 years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 Cybersecurity</a:t>
            </a:r>
            <a:endParaRPr/>
          </a:p>
        </p:txBody>
      </p:sp>
      <p:sp>
        <p:nvSpPr>
          <p:cNvPr id="34" name="Google Shape;136;p2">
            <a:extLst>
              <a:ext uri="{FF2B5EF4-FFF2-40B4-BE49-F238E27FC236}">
                <a16:creationId xmlns:a16="http://schemas.microsoft.com/office/drawing/2014/main" id="{EACD5A38-F623-4D49-6D9E-2BF21992DD09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35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0+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employees</a:t>
            </a:r>
            <a:endParaRPr dirty="0"/>
          </a:p>
        </p:txBody>
      </p:sp>
      <p:cxnSp>
        <p:nvCxnSpPr>
          <p:cNvPr id="38" name="Google Shape;137;p2">
            <a:extLst>
              <a:ext uri="{FF2B5EF4-FFF2-40B4-BE49-F238E27FC236}">
                <a16:creationId xmlns:a16="http://schemas.microsoft.com/office/drawing/2014/main" id="{6374F0E4-2A94-1EC8-F975-EEC7D81C399F}"/>
              </a:ext>
            </a:extLst>
          </p:cNvPr>
          <p:cNvCxnSpPr/>
          <p:nvPr/>
        </p:nvCxnSpPr>
        <p:spPr>
          <a:xfrm rot="10800000">
            <a:off x="9115441" y="6600518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38;p2">
            <a:extLst>
              <a:ext uri="{FF2B5EF4-FFF2-40B4-BE49-F238E27FC236}">
                <a16:creationId xmlns:a16="http://schemas.microsoft.com/office/drawing/2014/main" id="{58AFB04C-E5FE-05EE-3721-435DDFFD4C08}"/>
              </a:ext>
            </a:extLst>
          </p:cNvPr>
          <p:cNvCxnSpPr/>
          <p:nvPr/>
        </p:nvCxnSpPr>
        <p:spPr>
          <a:xfrm rot="10800000">
            <a:off x="10817146" y="6584970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E824E2-A09B-4B58-B4F0-CE1A71B720AA}"/>
              </a:ext>
            </a:extLst>
          </p:cNvPr>
          <p:cNvSpPr txBox="1"/>
          <p:nvPr/>
        </p:nvSpPr>
        <p:spPr>
          <a:xfrm>
            <a:off x="934457" y="1319036"/>
            <a:ext cx="583861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Ansible playbook: Install and configure  Web Server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- name: Install and configure  Web Server 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hosts: all 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become: yes</a:t>
            </a:r>
          </a:p>
          <a:p>
            <a:endParaRPr lang="en-US" sz="1200" dirty="0">
              <a:solidFill>
                <a:srgbClr val="0C2A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vars: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  source: /opt/demo/ansible/index.html 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C2A33"/>
                </a:solidFill>
                <a:latin typeface="Consolas" panose="020B0609020204030204" pitchFamily="49" charset="0"/>
              </a:rPr>
              <a:t>destin</a:t>
            </a:r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: /var/www/html</a:t>
            </a:r>
          </a:p>
          <a:p>
            <a:endParaRPr lang="en-US" sz="1200" dirty="0">
              <a:solidFill>
                <a:srgbClr val="0C2A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tasks: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- name: Install server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  apt: name=apache2 state=present</a:t>
            </a:r>
          </a:p>
          <a:p>
            <a:endParaRPr lang="en-US" sz="1200" dirty="0">
              <a:solidFill>
                <a:srgbClr val="0C2A33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C2A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- name: Configure server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  copy: </a:t>
            </a:r>
            <a:r>
              <a:rPr lang="en-US" sz="1200" dirty="0" err="1">
                <a:solidFill>
                  <a:srgbClr val="0C2A33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={{ source }} </a:t>
            </a:r>
            <a:r>
              <a:rPr lang="en-US" sz="1200" dirty="0" err="1">
                <a:solidFill>
                  <a:srgbClr val="0C2A33"/>
                </a:solidFill>
                <a:latin typeface="Consolas" panose="020B0609020204030204" pitchFamily="49" charset="0"/>
              </a:rPr>
              <a:t>dest</a:t>
            </a:r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={{ </a:t>
            </a:r>
            <a:r>
              <a:rPr lang="en-US" sz="1200" dirty="0" err="1">
                <a:solidFill>
                  <a:srgbClr val="0C2A33"/>
                </a:solidFill>
                <a:latin typeface="Consolas" panose="020B0609020204030204" pitchFamily="49" charset="0"/>
              </a:rPr>
              <a:t>destin</a:t>
            </a:r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}} mode=0555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  notify: restart</a:t>
            </a:r>
          </a:p>
          <a:p>
            <a:endParaRPr lang="en-US" sz="1200" dirty="0">
              <a:solidFill>
                <a:srgbClr val="0C2A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- name: Start WEB and enable it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  service: name=apache2 state=started enabled=yes</a:t>
            </a:r>
          </a:p>
          <a:p>
            <a:endParaRPr lang="en-US" sz="1200" dirty="0">
              <a:solidFill>
                <a:srgbClr val="0C2A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handlers: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- name: restart 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    service: name=apache2 state=restarted </a:t>
            </a:r>
          </a:p>
        </p:txBody>
      </p:sp>
    </p:spTree>
    <p:extLst>
      <p:ext uri="{BB962C8B-B14F-4D97-AF65-F5344CB8AC3E}">
        <p14:creationId xmlns:p14="http://schemas.microsoft.com/office/powerpoint/2010/main" val="877105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6;p2" descr="Изображение выглядит как снимок экрана, темнота, черный,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299EA8E7-4CC9-C174-BC30-9B3CFE4CB2F6}"/>
              </a:ext>
            </a:extLst>
          </p:cNvPr>
          <p:cNvPicPr preferRelativeResize="0"/>
          <p:nvPr/>
        </p:nvPicPr>
        <p:blipFill rotWithShape="1">
          <a:blip r:embed="rId3">
            <a:alphaModFix amt="31000"/>
          </a:blip>
          <a:srcRect/>
          <a:stretch/>
        </p:blipFill>
        <p:spPr>
          <a:xfrm rot="5400000">
            <a:off x="5332747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6C50DAAA-E916-30B0-8DBF-627E49043E3B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08;p2">
            <a:extLst>
              <a:ext uri="{FF2B5EF4-FFF2-40B4-BE49-F238E27FC236}">
                <a16:creationId xmlns:a16="http://schemas.microsoft.com/office/drawing/2014/main" id="{D9E1871C-38A5-CB17-2EF9-ADAE914F38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5DACC5DA-2421-D128-A64E-E33E25D9147B}"/>
              </a:ext>
            </a:extLst>
          </p:cNvPr>
          <p:cNvSpPr txBox="1"/>
          <p:nvPr/>
        </p:nvSpPr>
        <p:spPr>
          <a:xfrm>
            <a:off x="769916" y="378030"/>
            <a:ext cx="313794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dirty="0">
                <a:solidFill>
                  <a:schemeClr val="bg1"/>
                </a:solidFill>
                <a:effectLst/>
                <a:latin typeface="Exo 2" panose="020B0604020202020204" charset="0"/>
              </a:rPr>
              <a:t>Homework</a:t>
            </a:r>
            <a:endParaRPr lang="en-US" sz="3200" b="1" i="0" u="none" strike="noStrike" cap="none" dirty="0">
              <a:solidFill>
                <a:schemeClr val="bg1"/>
              </a:solidFill>
              <a:latin typeface="Exo 2" panose="020B0604020202020204" charset="0"/>
              <a:sym typeface="Arial"/>
            </a:endParaRPr>
          </a:p>
        </p:txBody>
      </p:sp>
      <p:pic>
        <p:nvPicPr>
          <p:cNvPr id="30" name="Google Shape;111;p2">
            <a:extLst>
              <a:ext uri="{FF2B5EF4-FFF2-40B4-BE49-F238E27FC236}">
                <a16:creationId xmlns:a16="http://schemas.microsoft.com/office/drawing/2014/main" id="{30387A76-5BA7-A143-F0AA-B0AD4541ED5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11545028" y="6164562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12;p2">
            <a:extLst>
              <a:ext uri="{FF2B5EF4-FFF2-40B4-BE49-F238E27FC236}">
                <a16:creationId xmlns:a16="http://schemas.microsoft.com/office/drawing/2014/main" id="{992D425A-05B5-4EF6-5AB2-5A38E118FFE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3306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19;p2">
            <a:extLst>
              <a:ext uri="{FF2B5EF4-FFF2-40B4-BE49-F238E27FC236}">
                <a16:creationId xmlns:a16="http://schemas.microsoft.com/office/drawing/2014/main" id="{7A28CB20-8623-F98B-8556-D474AF47866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4626"/>
            <a:ext cx="358589" cy="1819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5;p2">
            <a:extLst>
              <a:ext uri="{FF2B5EF4-FFF2-40B4-BE49-F238E27FC236}">
                <a16:creationId xmlns:a16="http://schemas.microsoft.com/office/drawing/2014/main" id="{0E6BA9C3-2D35-1CEA-C609-5635136B90F6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21 years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 Cybersecurity</a:t>
            </a:r>
            <a:endParaRPr/>
          </a:p>
        </p:txBody>
      </p:sp>
      <p:sp>
        <p:nvSpPr>
          <p:cNvPr id="34" name="Google Shape;136;p2">
            <a:extLst>
              <a:ext uri="{FF2B5EF4-FFF2-40B4-BE49-F238E27FC236}">
                <a16:creationId xmlns:a16="http://schemas.microsoft.com/office/drawing/2014/main" id="{EACD5A38-F623-4D49-6D9E-2BF21992DD09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35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0+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employees</a:t>
            </a:r>
            <a:endParaRPr dirty="0"/>
          </a:p>
        </p:txBody>
      </p:sp>
      <p:cxnSp>
        <p:nvCxnSpPr>
          <p:cNvPr id="38" name="Google Shape;137;p2">
            <a:extLst>
              <a:ext uri="{FF2B5EF4-FFF2-40B4-BE49-F238E27FC236}">
                <a16:creationId xmlns:a16="http://schemas.microsoft.com/office/drawing/2014/main" id="{6374F0E4-2A94-1EC8-F975-EEC7D81C399F}"/>
              </a:ext>
            </a:extLst>
          </p:cNvPr>
          <p:cNvCxnSpPr/>
          <p:nvPr/>
        </p:nvCxnSpPr>
        <p:spPr>
          <a:xfrm rot="10800000">
            <a:off x="9115441" y="6600518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38;p2">
            <a:extLst>
              <a:ext uri="{FF2B5EF4-FFF2-40B4-BE49-F238E27FC236}">
                <a16:creationId xmlns:a16="http://schemas.microsoft.com/office/drawing/2014/main" id="{58AFB04C-E5FE-05EE-3721-435DDFFD4C08}"/>
              </a:ext>
            </a:extLst>
          </p:cNvPr>
          <p:cNvCxnSpPr/>
          <p:nvPr/>
        </p:nvCxnSpPr>
        <p:spPr>
          <a:xfrm rot="10800000">
            <a:off x="10817146" y="6584970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100;p2">
            <a:extLst>
              <a:ext uri="{FF2B5EF4-FFF2-40B4-BE49-F238E27FC236}">
                <a16:creationId xmlns:a16="http://schemas.microsoft.com/office/drawing/2014/main" id="{AA7A349F-3626-022E-96E1-A53A32171197}"/>
              </a:ext>
            </a:extLst>
          </p:cNvPr>
          <p:cNvSpPr txBox="1"/>
          <p:nvPr/>
        </p:nvSpPr>
        <p:spPr>
          <a:xfrm>
            <a:off x="833835" y="1774228"/>
            <a:ext cx="6356675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>
              <a:lnSpc>
                <a:spcPct val="200000"/>
              </a:lnSpc>
              <a:buClr>
                <a:srgbClr val="2E6433"/>
              </a:buClr>
              <a:buSzPts val="1900"/>
            </a:pPr>
            <a:r>
              <a:rPr lang="en-US" sz="1200" b="0" i="0" strike="noStrike" cap="none" dirty="0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1</a:t>
            </a:r>
            <a:r>
              <a:rPr lang="en-US" b="0" i="0" strike="noStrike" cap="none" dirty="0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. Prepare a 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playbook that executes the “ls /</a:t>
            </a:r>
            <a:r>
              <a:rPr lang="en-US" dirty="0" err="1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etc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” command, saves the output as a variable, and displays it.</a:t>
            </a:r>
            <a:endParaRPr lang="en-US" b="0" i="0" strike="noStrike" cap="none" dirty="0">
              <a:solidFill>
                <a:schemeClr val="bg1"/>
              </a:solidFill>
              <a:latin typeface="Exo 2" panose="00000500000000000000" pitchFamily="2" charset="-52"/>
              <a:ea typeface="Calibri"/>
              <a:cs typeface="Calibri"/>
              <a:sym typeface="Calibri"/>
            </a:endParaRPr>
          </a:p>
          <a:p>
            <a:pPr lvl="2">
              <a:lnSpc>
                <a:spcPct val="200000"/>
              </a:lnSpc>
              <a:buClr>
                <a:srgbClr val="2E6433"/>
              </a:buClr>
              <a:buSzPts val="1900"/>
            </a:pPr>
            <a:r>
              <a:rPr lang="en-US" b="0" i="0" strike="noStrike" cap="none" dirty="0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2. 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Prepare a playbook that will install Docker on Azure VM</a:t>
            </a:r>
            <a:endParaRPr lang="en-US" b="0" i="0" strike="noStrike" cap="none" dirty="0">
              <a:solidFill>
                <a:schemeClr val="bg1"/>
              </a:solidFill>
              <a:latin typeface="Exo 2" panose="00000500000000000000" pitchFamily="2" charset="-52"/>
              <a:ea typeface="Calibri"/>
              <a:cs typeface="Calibri"/>
              <a:sym typeface="Calibri"/>
            </a:endParaRPr>
          </a:p>
          <a:p>
            <a:pPr lvl="2">
              <a:lnSpc>
                <a:spcPct val="200000"/>
              </a:lnSpc>
              <a:buClr>
                <a:srgbClr val="2E6433"/>
              </a:buClr>
              <a:buSzPts val="1900"/>
            </a:pPr>
            <a:r>
              <a:rPr lang="en-US" b="0" i="0" strike="noStrike" cap="none" dirty="0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3. </a:t>
            </a:r>
            <a:r>
              <a:rPr lang="en-US" dirty="0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 Prepare a playbook that  installs NGINX and copies a simple index.html file with the text "Ansible the best"</a:t>
            </a:r>
          </a:p>
          <a:p>
            <a:pPr lvl="2">
              <a:lnSpc>
                <a:spcPct val="200000"/>
              </a:lnSpc>
              <a:buClr>
                <a:srgbClr val="2E6433"/>
              </a:buClr>
              <a:buSzPts val="1900"/>
            </a:pPr>
            <a:r>
              <a:rPr lang="en-US" b="0" i="0" strike="noStrike" cap="none" dirty="0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4. Save playbooks to your GitHub repo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8FC753-D888-40AD-A358-9F0E6A7174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246" y="1232546"/>
            <a:ext cx="1016016" cy="101601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813A3F6-D18B-4DDD-8E6C-B1F8E5F1B3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6391040" y="4355414"/>
            <a:ext cx="1016016" cy="101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52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46;p63" descr="Изображение выглядит как снимок экрана, темнота, черный,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1A7A1BE1-75C5-4A3A-C12F-86F94FF4E21B}"/>
              </a:ext>
            </a:extLst>
          </p:cNvPr>
          <p:cNvPicPr preferRelativeResize="0"/>
          <p:nvPr/>
        </p:nvPicPr>
        <p:blipFill rotWithShape="1">
          <a:blip r:embed="rId3">
            <a:alphaModFix amt="48000"/>
          </a:blip>
          <a:srcRect/>
          <a:stretch/>
        </p:blipFill>
        <p:spPr>
          <a:xfrm rot="-5400000">
            <a:off x="-196459" y="736613"/>
            <a:ext cx="6545057" cy="5789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47;p63">
            <a:extLst>
              <a:ext uri="{FF2B5EF4-FFF2-40B4-BE49-F238E27FC236}">
                <a16:creationId xmlns:a16="http://schemas.microsoft.com/office/drawing/2014/main" id="{A9069516-7A89-F4E7-2BCD-328111811F4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6" name="Google Shape;848;p63">
            <a:extLst>
              <a:ext uri="{FF2B5EF4-FFF2-40B4-BE49-F238E27FC236}">
                <a16:creationId xmlns:a16="http://schemas.microsoft.com/office/drawing/2014/main" id="{91DE7078-3D08-806A-9EB7-C67EA55B870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647966" y="1217105"/>
            <a:ext cx="358589" cy="18198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49;p63">
            <a:extLst>
              <a:ext uri="{FF2B5EF4-FFF2-40B4-BE49-F238E27FC236}">
                <a16:creationId xmlns:a16="http://schemas.microsoft.com/office/drawing/2014/main" id="{2062B8D4-BD14-377E-CF7B-44E9E20237C8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851;p63">
            <a:extLst>
              <a:ext uri="{FF2B5EF4-FFF2-40B4-BE49-F238E27FC236}">
                <a16:creationId xmlns:a16="http://schemas.microsoft.com/office/drawing/2014/main" id="{645343EC-76E9-9D95-AB69-D1152607ACA6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21 years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 Cybersecurity</a:t>
            </a:r>
            <a:endParaRPr/>
          </a:p>
        </p:txBody>
      </p:sp>
      <p:sp>
        <p:nvSpPr>
          <p:cNvPr id="29" name="Google Shape;852;p63">
            <a:extLst>
              <a:ext uri="{FF2B5EF4-FFF2-40B4-BE49-F238E27FC236}">
                <a16:creationId xmlns:a16="http://schemas.microsoft.com/office/drawing/2014/main" id="{C056D0D7-D2B5-7E28-F9DD-3C9965DDA902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35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0+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employees</a:t>
            </a:r>
            <a:endParaRPr dirty="0"/>
          </a:p>
        </p:txBody>
      </p:sp>
      <p:cxnSp>
        <p:nvCxnSpPr>
          <p:cNvPr id="31" name="Google Shape;853;p63">
            <a:extLst>
              <a:ext uri="{FF2B5EF4-FFF2-40B4-BE49-F238E27FC236}">
                <a16:creationId xmlns:a16="http://schemas.microsoft.com/office/drawing/2014/main" id="{D2582812-A759-745C-9CD2-45F26E1FE0C8}"/>
              </a:ext>
            </a:extLst>
          </p:cNvPr>
          <p:cNvCxnSpPr/>
          <p:nvPr/>
        </p:nvCxnSpPr>
        <p:spPr>
          <a:xfrm rot="10800000">
            <a:off x="9115441" y="6600518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854;p63">
            <a:extLst>
              <a:ext uri="{FF2B5EF4-FFF2-40B4-BE49-F238E27FC236}">
                <a16:creationId xmlns:a16="http://schemas.microsoft.com/office/drawing/2014/main" id="{1954C80D-8FAB-1DA7-7406-2C63E46585FC}"/>
              </a:ext>
            </a:extLst>
          </p:cNvPr>
          <p:cNvCxnSpPr/>
          <p:nvPr/>
        </p:nvCxnSpPr>
        <p:spPr>
          <a:xfrm rot="10800000">
            <a:off x="10817146" y="6584970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857;p63">
            <a:extLst>
              <a:ext uri="{FF2B5EF4-FFF2-40B4-BE49-F238E27FC236}">
                <a16:creationId xmlns:a16="http://schemas.microsoft.com/office/drawing/2014/main" id="{85754D2F-0A44-97D8-4637-7819429985DE}"/>
              </a:ext>
            </a:extLst>
          </p:cNvPr>
          <p:cNvSpPr txBox="1"/>
          <p:nvPr/>
        </p:nvSpPr>
        <p:spPr>
          <a:xfrm>
            <a:off x="1087532" y="924737"/>
            <a:ext cx="693420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Any questions?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868;p63" descr="Изображение выглядит как искусство&#10;&#10;Автоматически созданное описание со средним доверительным уровнем">
            <a:extLst>
              <a:ext uri="{FF2B5EF4-FFF2-40B4-BE49-F238E27FC236}">
                <a16:creationId xmlns:a16="http://schemas.microsoft.com/office/drawing/2014/main" id="{0AAAA13D-61F9-A887-80A6-30A94305AA6C}"/>
              </a:ext>
            </a:extLst>
          </p:cNvPr>
          <p:cNvPicPr preferRelativeResize="0"/>
          <p:nvPr/>
        </p:nvPicPr>
        <p:blipFill rotWithShape="1">
          <a:blip r:embed="rId6">
            <a:alphaModFix amt="43000"/>
          </a:blip>
          <a:srcRect t="32203" r="18652" b="-1"/>
          <a:stretch/>
        </p:blipFill>
        <p:spPr>
          <a:xfrm>
            <a:off x="7288245" y="-242445"/>
            <a:ext cx="4887088" cy="40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AA02189F-BA9B-4DF6-952D-8C1B92901948}"/>
              </a:ext>
            </a:extLst>
          </p:cNvPr>
          <p:cNvSpPr/>
          <p:nvPr/>
        </p:nvSpPr>
        <p:spPr>
          <a:xfrm>
            <a:off x="3278249" y="2519679"/>
            <a:ext cx="5384800" cy="3722131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5776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0E25FE2-5565-414E-B1AE-7889E868AC49}"/>
              </a:ext>
            </a:extLst>
          </p:cNvPr>
          <p:cNvSpPr/>
          <p:nvPr/>
        </p:nvSpPr>
        <p:spPr>
          <a:xfrm>
            <a:off x="918369" y="5001204"/>
            <a:ext cx="4313701" cy="389486"/>
          </a:xfrm>
          <a:prstGeom prst="rect">
            <a:avLst/>
          </a:prstGeom>
          <a:solidFill>
            <a:srgbClr val="1F4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CE2640A-5D11-40A3-A33B-B1554C164985}"/>
              </a:ext>
            </a:extLst>
          </p:cNvPr>
          <p:cNvSpPr/>
          <p:nvPr/>
        </p:nvSpPr>
        <p:spPr>
          <a:xfrm>
            <a:off x="785019" y="2609670"/>
            <a:ext cx="4523249" cy="389486"/>
          </a:xfrm>
          <a:prstGeom prst="rect">
            <a:avLst/>
          </a:prstGeom>
          <a:solidFill>
            <a:srgbClr val="1F4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3" name="Google Shape;334;p13">
            <a:extLst>
              <a:ext uri="{FF2B5EF4-FFF2-40B4-BE49-F238E27FC236}">
                <a16:creationId xmlns:a16="http://schemas.microsoft.com/office/drawing/2014/main" id="{5CD6E443-D029-BC01-B357-F8E43E37A42A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6" name="Рисунок 6">
            <a:extLst>
              <a:ext uri="{FF2B5EF4-FFF2-40B4-BE49-F238E27FC236}">
                <a16:creationId xmlns:a16="http://schemas.microsoft.com/office/drawing/2014/main" id="{CBB04FE0-4AD3-3F19-2F29-605FF77BD6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6928" b="4545"/>
          <a:stretch/>
        </p:blipFill>
        <p:spPr>
          <a:xfrm>
            <a:off x="516598" y="1096740"/>
            <a:ext cx="358589" cy="181982"/>
          </a:xfrm>
          <a:prstGeom prst="rect">
            <a:avLst/>
          </a:prstGeom>
        </p:spPr>
      </p:pic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4AE15BFE-5063-063D-8F98-0725F2B53F57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7" name="Google Shape;143;p4">
            <a:extLst>
              <a:ext uri="{FF2B5EF4-FFF2-40B4-BE49-F238E27FC236}">
                <a16:creationId xmlns:a16="http://schemas.microsoft.com/office/drawing/2014/main" id="{D949D1CF-72AB-43E3-3A50-834F3F54E648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Exo 2"/>
              </a:rPr>
              <a:t>21 years </a:t>
            </a:r>
            <a:r>
              <a:rPr lang="en-US" sz="800" dirty="0">
                <a:solidFill>
                  <a:schemeClr val="bg1"/>
                </a:solidFill>
                <a:latin typeface="Exo 2"/>
              </a:rPr>
              <a:t>in Cybersecurity</a:t>
            </a:r>
          </a:p>
        </p:txBody>
      </p:sp>
      <p:sp>
        <p:nvSpPr>
          <p:cNvPr id="58" name="Google Shape;143;p4">
            <a:extLst>
              <a:ext uri="{FF2B5EF4-FFF2-40B4-BE49-F238E27FC236}">
                <a16:creationId xmlns:a16="http://schemas.microsoft.com/office/drawing/2014/main" id="{E3320C34-EC7B-7630-8367-EE5B16DA63DA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>
                <a:solidFill>
                  <a:schemeClr val="bg1"/>
                </a:solidFill>
                <a:latin typeface="Exo 2"/>
              </a:rPr>
              <a:t>350+ </a:t>
            </a:r>
            <a:r>
              <a:rPr lang="en-US" sz="800">
                <a:solidFill>
                  <a:schemeClr val="bg1"/>
                </a:solidFill>
                <a:latin typeface="Exo 2"/>
              </a:rPr>
              <a:t>employees</a:t>
            </a:r>
            <a:endParaRPr lang="en-US" sz="800" dirty="0">
              <a:solidFill>
                <a:schemeClr val="bg1"/>
              </a:solidFill>
              <a:latin typeface="Exo 2"/>
            </a:endParaRPr>
          </a:p>
        </p:txBody>
      </p: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57A63DE1-BE82-37CD-02D9-951335BA4C11}"/>
              </a:ext>
            </a:extLst>
          </p:cNvPr>
          <p:cNvCxnSpPr/>
          <p:nvPr/>
        </p:nvCxnSpPr>
        <p:spPr>
          <a:xfrm flipV="1">
            <a:off x="9115441" y="6600518"/>
            <a:ext cx="0" cy="185359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759193C2-0A44-1871-F57D-D145ED648FE0}"/>
              </a:ext>
            </a:extLst>
          </p:cNvPr>
          <p:cNvCxnSpPr/>
          <p:nvPr/>
        </p:nvCxnSpPr>
        <p:spPr>
          <a:xfrm flipV="1">
            <a:off x="10817146" y="6584970"/>
            <a:ext cx="0" cy="185359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Google Shape;1014;p43">
            <a:extLst>
              <a:ext uri="{FF2B5EF4-FFF2-40B4-BE49-F238E27FC236}">
                <a16:creationId xmlns:a16="http://schemas.microsoft.com/office/drawing/2014/main" id="{7D270749-A913-F76C-4282-5B802312F044}"/>
              </a:ext>
            </a:extLst>
          </p:cNvPr>
          <p:cNvSpPr txBox="1"/>
          <p:nvPr/>
        </p:nvSpPr>
        <p:spPr>
          <a:xfrm>
            <a:off x="1344178" y="3311571"/>
            <a:ext cx="4322973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Exo 2"/>
                <a:ea typeface="Exo 2"/>
                <a:sym typeface="Exo 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info@apriorit.com</a:t>
            </a:r>
            <a:endParaRPr lang="en-US" dirty="0">
              <a:solidFill>
                <a:schemeClr val="bg1"/>
              </a:solidFill>
              <a:latin typeface="Exo 2"/>
            </a:endParaRPr>
          </a:p>
        </p:txBody>
      </p:sp>
      <p:sp>
        <p:nvSpPr>
          <p:cNvPr id="4" name="Google Shape;1018;p43">
            <a:extLst>
              <a:ext uri="{FF2B5EF4-FFF2-40B4-BE49-F238E27FC236}">
                <a16:creationId xmlns:a16="http://schemas.microsoft.com/office/drawing/2014/main" id="{190B9515-A6FC-48A4-503D-A9455B275ADE}"/>
              </a:ext>
            </a:extLst>
          </p:cNvPr>
          <p:cNvSpPr txBox="1"/>
          <p:nvPr/>
        </p:nvSpPr>
        <p:spPr>
          <a:xfrm>
            <a:off x="753865" y="2639335"/>
            <a:ext cx="707215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If you have any questions , please contact us at</a:t>
            </a:r>
            <a:endParaRPr sz="1000" dirty="0">
              <a:solidFill>
                <a:schemeClr val="bg1"/>
              </a:solidFill>
              <a:latin typeface="Exo 2" panose="00000500000000000000" pitchFamily="2" charset="-52"/>
            </a:endParaRPr>
          </a:p>
        </p:txBody>
      </p:sp>
      <p:sp>
        <p:nvSpPr>
          <p:cNvPr id="5" name="Google Shape;1019;p43">
            <a:extLst>
              <a:ext uri="{FF2B5EF4-FFF2-40B4-BE49-F238E27FC236}">
                <a16:creationId xmlns:a16="http://schemas.microsoft.com/office/drawing/2014/main" id="{A82F5425-FEAC-9E88-D1DA-B545E01D630E}"/>
              </a:ext>
            </a:extLst>
          </p:cNvPr>
          <p:cNvSpPr txBox="1"/>
          <p:nvPr/>
        </p:nvSpPr>
        <p:spPr>
          <a:xfrm>
            <a:off x="973629" y="804373"/>
            <a:ext cx="693420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bg1"/>
                </a:solidFill>
                <a:latin typeface="Exo 2"/>
                <a:ea typeface="Exo 2"/>
                <a:cs typeface="Exo 2"/>
                <a:sym typeface="Exo 2"/>
              </a:rPr>
              <a:t>Thank you!</a:t>
            </a:r>
            <a:endParaRPr sz="3200">
              <a:solidFill>
                <a:schemeClr val="bg1"/>
              </a:solidFill>
            </a:endParaRPr>
          </a:p>
        </p:txBody>
      </p:sp>
      <p:sp>
        <p:nvSpPr>
          <p:cNvPr id="6" name="Google Shape;1020;p43">
            <a:extLst>
              <a:ext uri="{FF2B5EF4-FFF2-40B4-BE49-F238E27FC236}">
                <a16:creationId xmlns:a16="http://schemas.microsoft.com/office/drawing/2014/main" id="{B8A30BAC-2E14-31A7-D421-E21B126F3A23}"/>
              </a:ext>
            </a:extLst>
          </p:cNvPr>
          <p:cNvSpPr txBox="1"/>
          <p:nvPr/>
        </p:nvSpPr>
        <p:spPr>
          <a:xfrm>
            <a:off x="1344179" y="3759848"/>
            <a:ext cx="4322973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bg1"/>
                </a:solidFill>
                <a:latin typeface="Exo 2"/>
                <a:ea typeface="Exo 2"/>
                <a:cs typeface="Exo 2"/>
                <a:sym typeface="Exo 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www.apriorit.com</a:t>
            </a:r>
            <a:endParaRPr dirty="0">
              <a:solidFill>
                <a:schemeClr val="bg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CCD96E-0FBE-D932-C8F4-430F917D87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65" y="3722815"/>
            <a:ext cx="439527" cy="43952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A7C4FC-E7AF-46B9-777D-632831076B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65" y="3293795"/>
            <a:ext cx="439527" cy="427649"/>
          </a:xfrm>
          <a:prstGeom prst="rect">
            <a:avLst/>
          </a:prstGeom>
        </p:spPr>
      </p:pic>
      <p:pic>
        <p:nvPicPr>
          <p:cNvPr id="9" name="Рисунок 4" descr="Изображение выглядит как текст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F8B95C58-5AC1-F80C-6EB9-2E7F8F6328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187" y="5951888"/>
            <a:ext cx="266700" cy="266700"/>
          </a:xfrm>
          <a:prstGeom prst="rect">
            <a:avLst/>
          </a:prstGeom>
        </p:spPr>
      </p:pic>
      <p:pic>
        <p:nvPicPr>
          <p:cNvPr id="10" name="Рисунок 5">
            <a:extLst>
              <a:ext uri="{FF2B5EF4-FFF2-40B4-BE49-F238E27FC236}">
                <a16:creationId xmlns:a16="http://schemas.microsoft.com/office/drawing/2014/main" id="{F24B67EF-2E9C-365A-2C6C-E6AA86451B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9516" y="5560373"/>
            <a:ext cx="266700" cy="266700"/>
          </a:xfrm>
          <a:prstGeom prst="rect">
            <a:avLst/>
          </a:prstGeom>
        </p:spPr>
      </p:pic>
      <p:pic>
        <p:nvPicPr>
          <p:cNvPr id="11" name="Рисунок 6" descr="Изображение выглядит как текст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4D987A90-4B59-14C1-D3A8-6752D21D1E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0937" y="5950650"/>
            <a:ext cx="266700" cy="266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AA725F-CC6B-E035-DE0A-5F7C5F521670}"/>
              </a:ext>
            </a:extLst>
          </p:cNvPr>
          <p:cNvSpPr txBox="1"/>
          <p:nvPr/>
        </p:nvSpPr>
        <p:spPr>
          <a:xfrm>
            <a:off x="1231075" y="5565568"/>
            <a:ext cx="30202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Exo 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www.linkedin.com/company/apriorit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  <a:latin typeface="Exo 2"/>
            </a:endParaRPr>
          </a:p>
          <a:p>
            <a:r>
              <a:rPr lang="en-US" sz="1200" dirty="0">
                <a:solidFill>
                  <a:schemeClr val="bg1"/>
                </a:solidFill>
                <a:latin typeface="Exo 2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www.twitter.com/Apriorit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B985B7-3E70-8F48-F93B-3661AFAF82AF}"/>
              </a:ext>
            </a:extLst>
          </p:cNvPr>
          <p:cNvSpPr txBox="1"/>
          <p:nvPr/>
        </p:nvSpPr>
        <p:spPr>
          <a:xfrm>
            <a:off x="855023" y="5050971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Exo 2"/>
              </a:rPr>
              <a:t>Follow us on social media: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5A1422-757F-C8D3-6DFE-205D370282B4}"/>
              </a:ext>
            </a:extLst>
          </p:cNvPr>
          <p:cNvSpPr txBox="1"/>
          <p:nvPr/>
        </p:nvSpPr>
        <p:spPr>
          <a:xfrm>
            <a:off x="5308268" y="5565567"/>
            <a:ext cx="31984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Exo 2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www.softwareengineeringblog.quora.com</a:t>
            </a:r>
            <a:endParaRPr lang="en-US" sz="1200">
              <a:solidFill>
                <a:schemeClr val="bg1"/>
              </a:solidFill>
            </a:endParaRPr>
          </a:p>
          <a:p>
            <a:endParaRPr lang="en-US" sz="1200">
              <a:solidFill>
                <a:schemeClr val="bg1"/>
              </a:solidFill>
              <a:latin typeface="Exo 2"/>
            </a:endParaRPr>
          </a:p>
          <a:p>
            <a:r>
              <a:rPr lang="en-US" sz="1200">
                <a:solidFill>
                  <a:schemeClr val="bg1"/>
                </a:solidFill>
                <a:latin typeface="Exo 2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www.facebook.com/apriorit</a:t>
            </a:r>
            <a:endParaRPr lang="en-US" sz="1200">
              <a:solidFill>
                <a:schemeClr val="bg1"/>
              </a:solidFill>
              <a:hlinkClick r:id="rId1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20" name="Рисунок 19" descr="Изображение выглядит как искусство&#10;&#10;Автоматически созданное описание со средним доверительным уровнем">
            <a:extLst>
              <a:ext uri="{FF2B5EF4-FFF2-40B4-BE49-F238E27FC236}">
                <a16:creationId xmlns:a16="http://schemas.microsoft.com/office/drawing/2014/main" id="{EF2C28BD-AF98-AC1C-02FC-BD5350F76FFD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 amt="58000"/>
          </a:blip>
          <a:srcRect t="32203" r="18653" b="-1"/>
          <a:stretch/>
        </p:blipFill>
        <p:spPr>
          <a:xfrm>
            <a:off x="6734967" y="0"/>
            <a:ext cx="5457034" cy="4548047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F0094E73-531C-4763-A5DB-96A267651BAD}"/>
              </a:ext>
            </a:extLst>
          </p:cNvPr>
          <p:cNvSpPr/>
          <p:nvPr/>
        </p:nvSpPr>
        <p:spPr>
          <a:xfrm>
            <a:off x="4970937" y="5560373"/>
            <a:ext cx="261133" cy="262397"/>
          </a:xfrm>
          <a:prstGeom prst="roundRect">
            <a:avLst/>
          </a:prstGeom>
          <a:solidFill>
            <a:srgbClr val="409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F862CF-E202-4874-9B89-3B4BEDE1014F}"/>
              </a:ext>
            </a:extLst>
          </p:cNvPr>
          <p:cNvSpPr txBox="1"/>
          <p:nvPr/>
        </p:nvSpPr>
        <p:spPr>
          <a:xfrm>
            <a:off x="4893599" y="5465507"/>
            <a:ext cx="2395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1D3D43"/>
                </a:solidFill>
                <a:latin typeface="Arial Rounded MT Bold" panose="020F0704030504030204" pitchFamily="34" charset="0"/>
              </a:rPr>
              <a:t>Q</a:t>
            </a:r>
            <a:endParaRPr lang="ru-UA" sz="2200" b="1" dirty="0">
              <a:solidFill>
                <a:srgbClr val="1D3D43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50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6;p2" descr="Изображение выглядит как снимок экрана, темнота, черный,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299EA8E7-4CC9-C174-BC30-9B3CFE4CB2F6}"/>
              </a:ext>
            </a:extLst>
          </p:cNvPr>
          <p:cNvPicPr preferRelativeResize="0"/>
          <p:nvPr/>
        </p:nvPicPr>
        <p:blipFill rotWithShape="1">
          <a:blip r:embed="rId3">
            <a:alphaModFix amt="31000"/>
          </a:blip>
          <a:srcRect/>
          <a:stretch/>
        </p:blipFill>
        <p:spPr>
          <a:xfrm rot="5400000">
            <a:off x="5332747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6C50DAAA-E916-30B0-8DBF-627E49043E3B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08;p2">
            <a:extLst>
              <a:ext uri="{FF2B5EF4-FFF2-40B4-BE49-F238E27FC236}">
                <a16:creationId xmlns:a16="http://schemas.microsoft.com/office/drawing/2014/main" id="{D9E1871C-38A5-CB17-2EF9-ADAE914F38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30" name="Google Shape;111;p2">
            <a:extLst>
              <a:ext uri="{FF2B5EF4-FFF2-40B4-BE49-F238E27FC236}">
                <a16:creationId xmlns:a16="http://schemas.microsoft.com/office/drawing/2014/main" id="{30387A76-5BA7-A143-F0AA-B0AD4541ED5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11545028" y="6164562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12;p2">
            <a:extLst>
              <a:ext uri="{FF2B5EF4-FFF2-40B4-BE49-F238E27FC236}">
                <a16:creationId xmlns:a16="http://schemas.microsoft.com/office/drawing/2014/main" id="{992D425A-05B5-4EF6-5AB2-5A38E118FFE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3306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19;p2">
            <a:extLst>
              <a:ext uri="{FF2B5EF4-FFF2-40B4-BE49-F238E27FC236}">
                <a16:creationId xmlns:a16="http://schemas.microsoft.com/office/drawing/2014/main" id="{7A28CB20-8623-F98B-8556-D474AF47866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4626"/>
            <a:ext cx="358589" cy="1819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5;p2">
            <a:extLst>
              <a:ext uri="{FF2B5EF4-FFF2-40B4-BE49-F238E27FC236}">
                <a16:creationId xmlns:a16="http://schemas.microsoft.com/office/drawing/2014/main" id="{0E6BA9C3-2D35-1CEA-C609-5635136B90F6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21 years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 Cybersecurity</a:t>
            </a:r>
            <a:endParaRPr dirty="0"/>
          </a:p>
        </p:txBody>
      </p:sp>
      <p:sp>
        <p:nvSpPr>
          <p:cNvPr id="34" name="Google Shape;136;p2">
            <a:extLst>
              <a:ext uri="{FF2B5EF4-FFF2-40B4-BE49-F238E27FC236}">
                <a16:creationId xmlns:a16="http://schemas.microsoft.com/office/drawing/2014/main" id="{EACD5A38-F623-4D49-6D9E-2BF21992DD09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35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0+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employees</a:t>
            </a:r>
            <a:endParaRPr dirty="0"/>
          </a:p>
        </p:txBody>
      </p:sp>
      <p:cxnSp>
        <p:nvCxnSpPr>
          <p:cNvPr id="38" name="Google Shape;137;p2">
            <a:extLst>
              <a:ext uri="{FF2B5EF4-FFF2-40B4-BE49-F238E27FC236}">
                <a16:creationId xmlns:a16="http://schemas.microsoft.com/office/drawing/2014/main" id="{6374F0E4-2A94-1EC8-F975-EEC7D81C399F}"/>
              </a:ext>
            </a:extLst>
          </p:cNvPr>
          <p:cNvCxnSpPr/>
          <p:nvPr/>
        </p:nvCxnSpPr>
        <p:spPr>
          <a:xfrm rot="10800000">
            <a:off x="9115441" y="6600518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38;p2">
            <a:extLst>
              <a:ext uri="{FF2B5EF4-FFF2-40B4-BE49-F238E27FC236}">
                <a16:creationId xmlns:a16="http://schemas.microsoft.com/office/drawing/2014/main" id="{58AFB04C-E5FE-05EE-3721-435DDFFD4C08}"/>
              </a:ext>
            </a:extLst>
          </p:cNvPr>
          <p:cNvCxnSpPr/>
          <p:nvPr/>
        </p:nvCxnSpPr>
        <p:spPr>
          <a:xfrm rot="10800000">
            <a:off x="10817146" y="6584970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09;p2">
            <a:extLst>
              <a:ext uri="{FF2B5EF4-FFF2-40B4-BE49-F238E27FC236}">
                <a16:creationId xmlns:a16="http://schemas.microsoft.com/office/drawing/2014/main" id="{21F5ADDF-28F3-4B82-8336-462DB9B1ED96}"/>
              </a:ext>
            </a:extLst>
          </p:cNvPr>
          <p:cNvSpPr txBox="1"/>
          <p:nvPr/>
        </p:nvSpPr>
        <p:spPr>
          <a:xfrm>
            <a:off x="765184" y="421929"/>
            <a:ext cx="898990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en-US" sz="3200" b="1" dirty="0">
                <a:solidFill>
                  <a:schemeClr val="bg1"/>
                </a:solidFill>
                <a:latin typeface="Exo 2" panose="020B0604020202020204" charset="0"/>
                <a:sym typeface="Exo 2"/>
              </a:rPr>
              <a:t>Agenda</a:t>
            </a:r>
            <a:endParaRPr lang="en-US" sz="3200" b="1" i="0" u="none" strike="noStrike" cap="none" dirty="0">
              <a:solidFill>
                <a:schemeClr val="lt1"/>
              </a:solidFill>
              <a:latin typeface="Exo 2" panose="020B0604020202020204" charset="0"/>
              <a:sym typeface="Arial"/>
            </a:endParaRPr>
          </a:p>
        </p:txBody>
      </p:sp>
      <p:sp>
        <p:nvSpPr>
          <p:cNvPr id="52" name="Google Shape;100;p2">
            <a:extLst>
              <a:ext uri="{FF2B5EF4-FFF2-40B4-BE49-F238E27FC236}">
                <a16:creationId xmlns:a16="http://schemas.microsoft.com/office/drawing/2014/main" id="{AA7A349F-3626-022E-96E1-A53A32171197}"/>
              </a:ext>
            </a:extLst>
          </p:cNvPr>
          <p:cNvSpPr txBox="1"/>
          <p:nvPr/>
        </p:nvSpPr>
        <p:spPr>
          <a:xfrm>
            <a:off x="833835" y="1428593"/>
            <a:ext cx="5431430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>
              <a:lnSpc>
                <a:spcPct val="200000"/>
              </a:lnSpc>
              <a:buClr>
                <a:srgbClr val="2E6433"/>
              </a:buClr>
              <a:buSzPts val="1900"/>
            </a:pPr>
            <a:r>
              <a:rPr lang="en-US" sz="1800" u="sng" dirty="0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What is Ansible ?</a:t>
            </a:r>
            <a:endParaRPr lang="en-US" sz="1800" dirty="0">
              <a:solidFill>
                <a:schemeClr val="bg1"/>
              </a:solidFill>
              <a:latin typeface="Exo 2" panose="00000500000000000000" pitchFamily="2" charset="-52"/>
              <a:ea typeface="Calibri"/>
              <a:cs typeface="Calibri"/>
              <a:sym typeface="Calibri"/>
            </a:endParaRPr>
          </a:p>
          <a:p>
            <a:pPr lvl="2">
              <a:lnSpc>
                <a:spcPct val="200000"/>
              </a:lnSpc>
              <a:buClr>
                <a:srgbClr val="2E6433"/>
              </a:buClr>
              <a:buSzPts val="1900"/>
            </a:pPr>
            <a:r>
              <a:rPr lang="en-US" sz="1800" u="sng" dirty="0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Installing Ansible on Linux</a:t>
            </a:r>
            <a:endParaRPr lang="en-US" sz="1800" b="0" i="0" u="sng" strike="noStrike" cap="none" dirty="0">
              <a:solidFill>
                <a:schemeClr val="bg1"/>
              </a:solidFill>
              <a:latin typeface="Exo 2" panose="00000500000000000000" pitchFamily="2" charset="-52"/>
              <a:ea typeface="Calibri"/>
              <a:cs typeface="Calibri"/>
              <a:sym typeface="Calibri"/>
            </a:endParaRPr>
          </a:p>
          <a:p>
            <a:pPr lvl="2">
              <a:lnSpc>
                <a:spcPct val="200000"/>
              </a:lnSpc>
              <a:buClr>
                <a:srgbClr val="2E6433"/>
              </a:buClr>
              <a:buSzPts val="1900"/>
            </a:pPr>
            <a:r>
              <a:rPr lang="en-US" sz="1800" u="sng" dirty="0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Ansible Connecting to Linux Servers</a:t>
            </a:r>
          </a:p>
          <a:p>
            <a:pPr lvl="2">
              <a:lnSpc>
                <a:spcPct val="200000"/>
              </a:lnSpc>
              <a:buClr>
                <a:srgbClr val="2E6433"/>
              </a:buClr>
              <a:buSzPts val="1900"/>
            </a:pPr>
            <a:r>
              <a:rPr lang="en-US" sz="1800" u="sng" dirty="0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Working with Inventory Files</a:t>
            </a:r>
          </a:p>
          <a:p>
            <a:pPr lvl="2">
              <a:lnSpc>
                <a:spcPct val="200000"/>
              </a:lnSpc>
              <a:buClr>
                <a:srgbClr val="2E6433"/>
              </a:buClr>
              <a:buSzPts val="1900"/>
            </a:pPr>
            <a:r>
              <a:rPr lang="en-US" sz="1800" u="sng" dirty="0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Ansible Variable Handling</a:t>
            </a:r>
          </a:p>
          <a:p>
            <a:pPr lvl="2">
              <a:lnSpc>
                <a:spcPct val="200000"/>
              </a:lnSpc>
              <a:buClr>
                <a:srgbClr val="2E6433"/>
              </a:buClr>
              <a:buSzPts val="1900"/>
            </a:pPr>
            <a:r>
              <a:rPr lang="en-US" sz="1800" u="sng" dirty="0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Launching Ad-Hoc Commands</a:t>
            </a:r>
          </a:p>
          <a:p>
            <a:pPr lvl="2">
              <a:lnSpc>
                <a:spcPct val="200000"/>
              </a:lnSpc>
              <a:buClr>
                <a:srgbClr val="2E6433"/>
              </a:buClr>
              <a:buSzPts val="1900"/>
            </a:pPr>
            <a:r>
              <a:rPr lang="en-US" sz="1800" u="sng" dirty="0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Creating and Running Playbooks</a:t>
            </a:r>
          </a:p>
          <a:p>
            <a:pPr lvl="2">
              <a:lnSpc>
                <a:spcPct val="200000"/>
              </a:lnSpc>
              <a:buClr>
                <a:srgbClr val="2E6433"/>
              </a:buClr>
              <a:buSzPts val="1900"/>
            </a:pPr>
            <a:r>
              <a:rPr lang="en-US" sz="1800" b="0" i="0" u="sng" strike="noStrike" cap="none" dirty="0">
                <a:solidFill>
                  <a:schemeClr val="bg1"/>
                </a:solidFill>
                <a:latin typeface="Exo 2" panose="00000500000000000000" pitchFamily="2" charset="-52"/>
                <a:ea typeface="Calibri"/>
                <a:cs typeface="Calibri"/>
                <a:sym typeface="Calibri"/>
              </a:rPr>
              <a:t>Homework</a:t>
            </a:r>
          </a:p>
        </p:txBody>
      </p:sp>
      <p:pic>
        <p:nvPicPr>
          <p:cNvPr id="17" name="Рисунок 16" descr="Изображение выглядит как искусство&#10;&#10;Автоматически созданное описание со средним доверительным уровнем">
            <a:extLst>
              <a:ext uri="{FF2B5EF4-FFF2-40B4-BE49-F238E27FC236}">
                <a16:creationId xmlns:a16="http://schemas.microsoft.com/office/drawing/2014/main" id="{404F5F69-3BD2-4DDE-8242-FB9904DAC6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58000"/>
          </a:blip>
          <a:srcRect t="32203" r="18653" b="-1"/>
          <a:stretch/>
        </p:blipFill>
        <p:spPr>
          <a:xfrm>
            <a:off x="6734967" y="0"/>
            <a:ext cx="5457034" cy="45480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6C50DAAA-E916-30B0-8DBF-627E49043E3B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08;p2">
            <a:extLst>
              <a:ext uri="{FF2B5EF4-FFF2-40B4-BE49-F238E27FC236}">
                <a16:creationId xmlns:a16="http://schemas.microsoft.com/office/drawing/2014/main" id="{D9E1871C-38A5-CB17-2EF9-ADAE914F38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5DACC5DA-2421-D128-A64E-E33E25D9147B}"/>
              </a:ext>
            </a:extLst>
          </p:cNvPr>
          <p:cNvSpPr txBox="1"/>
          <p:nvPr/>
        </p:nvSpPr>
        <p:spPr>
          <a:xfrm>
            <a:off x="737911" y="328611"/>
            <a:ext cx="722429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bg1"/>
                </a:solidFill>
                <a:latin typeface="Exo 2" panose="020B0604020202020204" charset="0"/>
              </a:rPr>
              <a:t>What is Ansible ?</a:t>
            </a:r>
          </a:p>
        </p:txBody>
      </p:sp>
      <p:pic>
        <p:nvPicPr>
          <p:cNvPr id="30" name="Google Shape;111;p2">
            <a:extLst>
              <a:ext uri="{FF2B5EF4-FFF2-40B4-BE49-F238E27FC236}">
                <a16:creationId xmlns:a16="http://schemas.microsoft.com/office/drawing/2014/main" id="{30387A76-5BA7-A143-F0AA-B0AD4541ED5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86928" b="4544"/>
          <a:stretch/>
        </p:blipFill>
        <p:spPr>
          <a:xfrm>
            <a:off x="11545028" y="6164562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12;p2">
            <a:extLst>
              <a:ext uri="{FF2B5EF4-FFF2-40B4-BE49-F238E27FC236}">
                <a16:creationId xmlns:a16="http://schemas.microsoft.com/office/drawing/2014/main" id="{992D425A-05B5-4EF6-5AB2-5A38E118FFE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86928" b="4544"/>
          <a:stretch/>
        </p:blipFill>
        <p:spPr>
          <a:xfrm>
            <a:off x="475246" y="623306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19;p2">
            <a:extLst>
              <a:ext uri="{FF2B5EF4-FFF2-40B4-BE49-F238E27FC236}">
                <a16:creationId xmlns:a16="http://schemas.microsoft.com/office/drawing/2014/main" id="{7A28CB20-8623-F98B-8556-D474AF47866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86928" b="4544"/>
          <a:stretch/>
        </p:blipFill>
        <p:spPr>
          <a:xfrm>
            <a:off x="475246" y="624626"/>
            <a:ext cx="358589" cy="1819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5;p2">
            <a:extLst>
              <a:ext uri="{FF2B5EF4-FFF2-40B4-BE49-F238E27FC236}">
                <a16:creationId xmlns:a16="http://schemas.microsoft.com/office/drawing/2014/main" id="{0E6BA9C3-2D35-1CEA-C609-5635136B90F6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21 years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 Cybersecurity</a:t>
            </a:r>
            <a:endParaRPr dirty="0"/>
          </a:p>
        </p:txBody>
      </p:sp>
      <p:sp>
        <p:nvSpPr>
          <p:cNvPr id="34" name="Google Shape;136;p2">
            <a:extLst>
              <a:ext uri="{FF2B5EF4-FFF2-40B4-BE49-F238E27FC236}">
                <a16:creationId xmlns:a16="http://schemas.microsoft.com/office/drawing/2014/main" id="{EACD5A38-F623-4D49-6D9E-2BF21992DD09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35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0+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employees</a:t>
            </a:r>
            <a:endParaRPr dirty="0"/>
          </a:p>
        </p:txBody>
      </p:sp>
      <p:cxnSp>
        <p:nvCxnSpPr>
          <p:cNvPr id="38" name="Google Shape;137;p2">
            <a:extLst>
              <a:ext uri="{FF2B5EF4-FFF2-40B4-BE49-F238E27FC236}">
                <a16:creationId xmlns:a16="http://schemas.microsoft.com/office/drawing/2014/main" id="{6374F0E4-2A94-1EC8-F975-EEC7D81C399F}"/>
              </a:ext>
            </a:extLst>
          </p:cNvPr>
          <p:cNvCxnSpPr/>
          <p:nvPr/>
        </p:nvCxnSpPr>
        <p:spPr>
          <a:xfrm rot="10800000">
            <a:off x="9115441" y="6600518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38;p2">
            <a:extLst>
              <a:ext uri="{FF2B5EF4-FFF2-40B4-BE49-F238E27FC236}">
                <a16:creationId xmlns:a16="http://schemas.microsoft.com/office/drawing/2014/main" id="{58AFB04C-E5FE-05EE-3721-435DDFFD4C08}"/>
              </a:ext>
            </a:extLst>
          </p:cNvPr>
          <p:cNvCxnSpPr/>
          <p:nvPr/>
        </p:nvCxnSpPr>
        <p:spPr>
          <a:xfrm rot="10800000">
            <a:off x="10817146" y="6584970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945036C8-A8BC-7F71-6FA6-24B927E76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065" y="216793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7DF2D96E-FE39-42EF-8EF9-B386EDD7FAB9}"/>
              </a:ext>
            </a:extLst>
          </p:cNvPr>
          <p:cNvSpPr/>
          <p:nvPr/>
        </p:nvSpPr>
        <p:spPr>
          <a:xfrm>
            <a:off x="579426" y="1735753"/>
            <a:ext cx="3563639" cy="1731564"/>
          </a:xfrm>
          <a:prstGeom prst="roundRect">
            <a:avLst>
              <a:gd name="adj" fmla="val 6233"/>
            </a:avLst>
          </a:prstGeom>
          <a:solidFill>
            <a:srgbClr val="1F4548"/>
          </a:solidFill>
          <a:ln>
            <a:noFill/>
          </a:ln>
          <a:effectLst>
            <a:outerShdw blurRad="762000" dist="254000" dir="5400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    </a:t>
            </a:r>
            <a:r>
              <a:rPr lang="en-US" sz="1300" b="1" dirty="0">
                <a:solidFill>
                  <a:srgbClr val="FC6114"/>
                </a:solidFill>
              </a:rPr>
              <a:t>What is </a:t>
            </a:r>
            <a:r>
              <a:rPr lang="en-US" sz="1300" b="1" dirty="0" err="1">
                <a:solidFill>
                  <a:srgbClr val="FC6114"/>
                </a:solidFill>
              </a:rPr>
              <a:t>AWhat</a:t>
            </a:r>
            <a:r>
              <a:rPr lang="en-US" sz="1300" b="1" dirty="0">
                <a:solidFill>
                  <a:srgbClr val="FC6114"/>
                </a:solidFill>
              </a:rPr>
              <a:t> is Ansible?</a:t>
            </a:r>
          </a:p>
          <a:p>
            <a:endParaRPr lang="en-US" sz="1200" b="1" dirty="0"/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Ansible is a tool for automating configuration management, software deployment, and IT environment orchestration.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It operates on an "agentless" principle, meaning it does not require a client installation on remote machines.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4024AB7-1FF5-46AE-9A8C-6E9B1C2315B2}"/>
              </a:ext>
            </a:extLst>
          </p:cNvPr>
          <p:cNvGrpSpPr/>
          <p:nvPr/>
        </p:nvGrpSpPr>
        <p:grpSpPr>
          <a:xfrm>
            <a:off x="4445146" y="4739137"/>
            <a:ext cx="3563638" cy="1664202"/>
            <a:chOff x="4747839" y="1713235"/>
            <a:chExt cx="3563638" cy="1741936"/>
          </a:xfrm>
          <a:solidFill>
            <a:srgbClr val="1F4548"/>
          </a:solidFill>
        </p:grpSpPr>
        <p:sp>
          <p:nvSpPr>
            <p:cNvPr id="24" name="Прямоугольник: скругленные углы 23">
              <a:extLst>
                <a:ext uri="{FF2B5EF4-FFF2-40B4-BE49-F238E27FC236}">
                  <a16:creationId xmlns:a16="http://schemas.microsoft.com/office/drawing/2014/main" id="{F1D638B8-4313-438A-BD76-860D8949C8DC}"/>
                </a:ext>
              </a:extLst>
            </p:cNvPr>
            <p:cNvSpPr/>
            <p:nvPr/>
          </p:nvSpPr>
          <p:spPr>
            <a:xfrm>
              <a:off x="4747839" y="1713235"/>
              <a:ext cx="3563638" cy="1741936"/>
            </a:xfrm>
            <a:prstGeom prst="roundRect">
              <a:avLst>
                <a:gd name="adj" fmla="val 6233"/>
              </a:avLst>
            </a:prstGeom>
            <a:grpFill/>
            <a:ln>
              <a:noFill/>
            </a:ln>
            <a:effectLst>
              <a:outerShdw blurRad="762000" dist="2540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A1C4A7-852B-42FE-842E-96B399E13CA1}"/>
                </a:ext>
              </a:extLst>
            </p:cNvPr>
            <p:cNvSpPr txBox="1"/>
            <p:nvPr/>
          </p:nvSpPr>
          <p:spPr>
            <a:xfrm>
              <a:off x="4859267" y="1728654"/>
              <a:ext cx="3429693" cy="143116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   </a:t>
              </a:r>
              <a:r>
                <a:rPr lang="en-US" sz="1300" b="1" dirty="0">
                  <a:solidFill>
                    <a:srgbClr val="FC6114"/>
                  </a:solidFill>
                  <a:latin typeface="+mn-lt"/>
                  <a:ea typeface="+mn-ea"/>
                  <a:cs typeface="+mn-cs"/>
                </a:rPr>
                <a:t>What is Ansible used for?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pPr marL="171450" indent="-171450">
                <a:buClr>
                  <a:schemeClr val="bg1"/>
                </a:buClr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Automating software deployment.</a:t>
              </a:r>
            </a:p>
            <a:p>
              <a:pPr marL="171450" indent="-171450">
                <a:buClr>
                  <a:schemeClr val="bg1"/>
                </a:buClr>
                <a:buFont typeface="Wingdings" panose="05000000000000000000" pitchFamily="2" charset="2"/>
                <a:buChar char="Ø"/>
              </a:pPr>
              <a:endParaRPr lang="en-US" sz="1200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  <a:p>
              <a:pPr marL="171450" indent="-171450">
                <a:buClr>
                  <a:schemeClr val="bg1"/>
                </a:buClr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Managing server and network configurations.</a:t>
              </a:r>
            </a:p>
            <a:p>
              <a:pPr marL="171450" indent="-171450">
                <a:buClr>
                  <a:schemeClr val="bg1"/>
                </a:buClr>
                <a:buFont typeface="Wingdings" panose="05000000000000000000" pitchFamily="2" charset="2"/>
                <a:buChar char="Ø"/>
              </a:pPr>
              <a:endParaRPr lang="en-US" sz="1200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  <a:p>
              <a:pPr marL="171450" indent="-171450">
                <a:buClr>
                  <a:schemeClr val="bg1"/>
                </a:buClr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Orchestrating complex processes like CI/CD</a:t>
              </a: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DF0699B-E596-43E6-90E4-F62764137EE6}"/>
              </a:ext>
            </a:extLst>
          </p:cNvPr>
          <p:cNvGrpSpPr/>
          <p:nvPr/>
        </p:nvGrpSpPr>
        <p:grpSpPr>
          <a:xfrm>
            <a:off x="579426" y="4015187"/>
            <a:ext cx="3563639" cy="1624304"/>
            <a:chOff x="917108" y="4631249"/>
            <a:chExt cx="3563639" cy="1624304"/>
          </a:xfrm>
          <a:solidFill>
            <a:srgbClr val="1F4548"/>
          </a:solidFill>
        </p:grpSpPr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26AD5262-2346-4640-9CE0-A50ADA77651C}"/>
                </a:ext>
              </a:extLst>
            </p:cNvPr>
            <p:cNvSpPr/>
            <p:nvPr/>
          </p:nvSpPr>
          <p:spPr>
            <a:xfrm>
              <a:off x="917108" y="4631249"/>
              <a:ext cx="3563639" cy="1624304"/>
            </a:xfrm>
            <a:prstGeom prst="roundRect">
              <a:avLst>
                <a:gd name="adj" fmla="val 6233"/>
              </a:avLst>
            </a:prstGeom>
            <a:grpFill/>
            <a:ln>
              <a:noFill/>
            </a:ln>
            <a:effectLst>
              <a:outerShdw blurRad="762000" dist="2540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74D7B8-704F-47DF-A42D-9D7C2F6E7865}"/>
                </a:ext>
              </a:extLst>
            </p:cNvPr>
            <p:cNvSpPr txBox="1"/>
            <p:nvPr/>
          </p:nvSpPr>
          <p:spPr>
            <a:xfrm>
              <a:off x="1030425" y="4656507"/>
              <a:ext cx="3394848" cy="158504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EF0000"/>
                  </a:solidFill>
                  <a:latin typeface="+mn-lt"/>
                  <a:ea typeface="+mn-ea"/>
                  <a:cs typeface="+mn-cs"/>
                </a:rPr>
                <a:t>    </a:t>
              </a:r>
              <a:r>
                <a:rPr lang="en-US" sz="1300" b="1" dirty="0">
                  <a:solidFill>
                    <a:srgbClr val="FC6114"/>
                  </a:solidFill>
                  <a:latin typeface="+mn-lt"/>
                  <a:ea typeface="+mn-ea"/>
                  <a:cs typeface="+mn-cs"/>
                </a:rPr>
                <a:t>Where can Ansible be installed?</a:t>
              </a:r>
            </a:p>
            <a:p>
              <a:pPr marL="171450" indent="-171450">
                <a:buClr>
                  <a:schemeClr val="bg1"/>
                </a:buClr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Linux - The primary platform for Ansible (Red Hat, CentOS, Ubuntu, etc.).</a:t>
              </a:r>
            </a:p>
            <a:p>
              <a:pPr marL="171450" indent="-171450">
                <a:buClr>
                  <a:schemeClr val="bg1"/>
                </a:buClr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Windows - Can be used via WSL (Windows Subsystem for Linux) or for managing Windows servers remotely with Ansible.</a:t>
              </a:r>
            </a:p>
            <a:p>
              <a:pPr marL="171450" indent="-171450">
                <a:buClr>
                  <a:schemeClr val="bg1"/>
                </a:buClr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MacOS - Supported through installation with Homebrew.</a:t>
              </a: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196D24BA-7560-4BB6-8921-499E77EBC5D1}"/>
              </a:ext>
            </a:extLst>
          </p:cNvPr>
          <p:cNvGrpSpPr/>
          <p:nvPr/>
        </p:nvGrpSpPr>
        <p:grpSpPr>
          <a:xfrm>
            <a:off x="8263235" y="4066271"/>
            <a:ext cx="3563639" cy="1642871"/>
            <a:chOff x="8075049" y="4660836"/>
            <a:chExt cx="3563639" cy="1642871"/>
          </a:xfrm>
          <a:solidFill>
            <a:srgbClr val="1F4548"/>
          </a:solidFill>
        </p:grpSpPr>
        <p:sp>
          <p:nvSpPr>
            <p:cNvPr id="25" name="Прямоугольник: скругленные углы 24">
              <a:extLst>
                <a:ext uri="{FF2B5EF4-FFF2-40B4-BE49-F238E27FC236}">
                  <a16:creationId xmlns:a16="http://schemas.microsoft.com/office/drawing/2014/main" id="{3B0113E4-0D46-4722-819C-D0E7368F587C}"/>
                </a:ext>
              </a:extLst>
            </p:cNvPr>
            <p:cNvSpPr/>
            <p:nvPr/>
          </p:nvSpPr>
          <p:spPr>
            <a:xfrm>
              <a:off x="8075049" y="4660836"/>
              <a:ext cx="3563639" cy="1624304"/>
            </a:xfrm>
            <a:prstGeom prst="roundRect">
              <a:avLst>
                <a:gd name="adj" fmla="val 6233"/>
              </a:avLst>
            </a:prstGeom>
            <a:grpFill/>
            <a:ln>
              <a:noFill/>
            </a:ln>
            <a:effectLst>
              <a:outerShdw blurRad="762000" dist="2540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EA2100-D862-438B-A2D6-8BE033935BB5}"/>
                </a:ext>
              </a:extLst>
            </p:cNvPr>
            <p:cNvSpPr txBox="1"/>
            <p:nvPr/>
          </p:nvSpPr>
          <p:spPr>
            <a:xfrm>
              <a:off x="8130523" y="4703269"/>
              <a:ext cx="3500321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EF0000"/>
                  </a:solidFill>
                  <a:latin typeface="+mn-lt"/>
                  <a:ea typeface="+mn-ea"/>
                  <a:cs typeface="+mn-cs"/>
                </a:rPr>
                <a:t>    </a:t>
              </a:r>
              <a:r>
                <a:rPr lang="en-US" sz="1300" b="1" dirty="0">
                  <a:solidFill>
                    <a:srgbClr val="FC6114"/>
                  </a:solidFill>
                  <a:latin typeface="+mn-lt"/>
                  <a:ea typeface="+mn-ea"/>
                  <a:cs typeface="+mn-cs"/>
                </a:rPr>
                <a:t>What is required for remote server management using Ansible?</a:t>
              </a:r>
            </a:p>
            <a:p>
              <a:pPr marL="171450" indent="-171450">
                <a:buClr>
                  <a:schemeClr val="bg1"/>
                </a:buClr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For Linux - Port 22 (SSH) needs to be open for connecting to servers.</a:t>
              </a:r>
            </a:p>
            <a:p>
              <a:pPr marL="171450" indent="-171450">
                <a:buClr>
                  <a:schemeClr val="bg1"/>
                </a:buClr>
                <a:buFont typeface="Wingdings" panose="05000000000000000000" pitchFamily="2" charset="2"/>
                <a:buChar char="Ø"/>
              </a:pPr>
              <a:endParaRPr lang="en-US" sz="1200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  <a:p>
              <a:pPr marL="171450" indent="-171450">
                <a:buClr>
                  <a:schemeClr val="bg1"/>
                </a:buClr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For Windows -  Use </a:t>
              </a:r>
              <a:r>
                <a:rPr lang="en-US" sz="1200" dirty="0" err="1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WinRM</a:t>
              </a:r>
              <a:r>
                <a:rPr lang="en-US" sz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 (Windows Remote Management) or install OpenSSH for SSH connections</a:t>
              </a: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F3513155-7AA2-431F-853B-8C18EDBC5FD7}"/>
              </a:ext>
            </a:extLst>
          </p:cNvPr>
          <p:cNvGrpSpPr/>
          <p:nvPr/>
        </p:nvGrpSpPr>
        <p:grpSpPr>
          <a:xfrm>
            <a:off x="8263235" y="1736967"/>
            <a:ext cx="3563639" cy="1760815"/>
            <a:chOff x="8519607" y="1694356"/>
            <a:chExt cx="3563639" cy="1734643"/>
          </a:xfrm>
          <a:solidFill>
            <a:srgbClr val="1F4548"/>
          </a:solidFill>
        </p:grpSpPr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D48EB649-AE05-48D8-B584-9E863372DD4C}"/>
                </a:ext>
              </a:extLst>
            </p:cNvPr>
            <p:cNvSpPr/>
            <p:nvPr/>
          </p:nvSpPr>
          <p:spPr>
            <a:xfrm>
              <a:off x="8519607" y="1694356"/>
              <a:ext cx="3563639" cy="1734643"/>
            </a:xfrm>
            <a:prstGeom prst="roundRect">
              <a:avLst>
                <a:gd name="adj" fmla="val 6233"/>
              </a:avLst>
            </a:prstGeom>
            <a:grpFill/>
            <a:ln>
              <a:noFill/>
            </a:ln>
            <a:effectLst>
              <a:outerShdw blurRad="762000" dist="2540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F4DD91-B365-4F90-B81E-D6D5DF7A21EA}"/>
                </a:ext>
              </a:extLst>
            </p:cNvPr>
            <p:cNvSpPr txBox="1"/>
            <p:nvPr/>
          </p:nvSpPr>
          <p:spPr>
            <a:xfrm>
              <a:off x="8575081" y="1796834"/>
              <a:ext cx="3438694" cy="15918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EE0000"/>
                  </a:solidFill>
                  <a:latin typeface="+mn-lt"/>
                  <a:ea typeface="+mn-ea"/>
                  <a:cs typeface="+mn-cs"/>
                </a:rPr>
                <a:t>    </a:t>
              </a:r>
              <a:r>
                <a:rPr lang="en-US" sz="1300" b="1" dirty="0">
                  <a:solidFill>
                    <a:srgbClr val="FC6114"/>
                  </a:solidFill>
                  <a:latin typeface="+mn-lt"/>
                  <a:ea typeface="+mn-ea"/>
                  <a:cs typeface="+mn-cs"/>
                </a:rPr>
                <a:t>Programs similar to Ansible:</a:t>
              </a:r>
            </a:p>
            <a:p>
              <a:endParaRPr lang="en-US" sz="1200" b="1" dirty="0">
                <a:solidFill>
                  <a:srgbClr val="FC6114"/>
                </a:solidFill>
                <a:latin typeface="+mn-lt"/>
                <a:ea typeface="+mn-ea"/>
                <a:cs typeface="+mn-cs"/>
              </a:endParaRPr>
            </a:p>
            <a:p>
              <a:pPr marL="171450" indent="-171450">
                <a:buClr>
                  <a:schemeClr val="bg1"/>
                </a:buClr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Puppet - a configuration management tool that operates on an agent-based principle.</a:t>
              </a:r>
            </a:p>
            <a:p>
              <a:pPr marL="171450" indent="-171450">
                <a:buClr>
                  <a:schemeClr val="bg1"/>
                </a:buClr>
                <a:buFont typeface="Wingdings" panose="05000000000000000000" pitchFamily="2" charset="2"/>
                <a:buChar char="Ø"/>
              </a:pPr>
              <a:endParaRPr lang="en-US" sz="1200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  <a:p>
              <a:pPr marL="171450" indent="-171450">
                <a:buClr>
                  <a:schemeClr val="bg1"/>
                </a:buClr>
                <a:buFont typeface="Wingdings" panose="05000000000000000000" pitchFamily="2" charset="2"/>
                <a:buChar char="Ø"/>
              </a:pPr>
              <a:r>
                <a:rPr lang="en-US" sz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Chef - Similar to Puppet but with a kitchen-themed terminology.</a:t>
              </a:r>
            </a:p>
            <a:p>
              <a:endParaRPr lang="ru-UA" dirty="0"/>
            </a:p>
          </p:txBody>
        </p:sp>
      </p:grp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8F8B84E4-4406-4ACA-94FF-6F9E68B388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7421809">
            <a:off x="4258953" y="1131682"/>
            <a:ext cx="3837096" cy="356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8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6;p2" descr="Изображение выглядит как снимок экрана, темнота, черный,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299EA8E7-4CC9-C174-BC30-9B3CFE4CB2F6}"/>
              </a:ext>
            </a:extLst>
          </p:cNvPr>
          <p:cNvPicPr preferRelativeResize="0"/>
          <p:nvPr/>
        </p:nvPicPr>
        <p:blipFill rotWithShape="1">
          <a:blip r:embed="rId3">
            <a:alphaModFix amt="31000"/>
          </a:blip>
          <a:srcRect/>
          <a:stretch/>
        </p:blipFill>
        <p:spPr>
          <a:xfrm rot="5400000"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6C50DAAA-E916-30B0-8DBF-627E49043E3B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08;p2">
            <a:extLst>
              <a:ext uri="{FF2B5EF4-FFF2-40B4-BE49-F238E27FC236}">
                <a16:creationId xmlns:a16="http://schemas.microsoft.com/office/drawing/2014/main" id="{D9E1871C-38A5-CB17-2EF9-ADAE914F38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5DACC5DA-2421-D128-A64E-E33E25D9147B}"/>
              </a:ext>
            </a:extLst>
          </p:cNvPr>
          <p:cNvSpPr txBox="1"/>
          <p:nvPr/>
        </p:nvSpPr>
        <p:spPr>
          <a:xfrm>
            <a:off x="1000735" y="417288"/>
            <a:ext cx="898990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en-US" sz="3200" b="1" dirty="0">
                <a:solidFill>
                  <a:schemeClr val="bg1"/>
                </a:solidFill>
                <a:latin typeface="Exo 2" panose="020B0604020202020204" charset="0"/>
              </a:rPr>
              <a:t>What is Ansible ?</a:t>
            </a:r>
            <a:r>
              <a:rPr lang="en-US" sz="3200" b="1" dirty="0">
                <a:solidFill>
                  <a:schemeClr val="bg1"/>
                </a:solidFill>
                <a:latin typeface="Exo 2" panose="00000500000000000000" pitchFamily="2" charset="-52"/>
                <a:cs typeface="Calibri"/>
                <a:sym typeface="Calibri"/>
              </a:rPr>
              <a:t> Operation diagram</a:t>
            </a:r>
            <a:endParaRPr lang="en-US" sz="3200" b="1" dirty="0">
              <a:solidFill>
                <a:schemeClr val="bg1"/>
              </a:solidFill>
              <a:latin typeface="Exo 2" panose="020B0604020202020204" charset="0"/>
            </a:endParaRPr>
          </a:p>
        </p:txBody>
      </p:sp>
      <p:pic>
        <p:nvPicPr>
          <p:cNvPr id="30" name="Google Shape;111;p2">
            <a:extLst>
              <a:ext uri="{FF2B5EF4-FFF2-40B4-BE49-F238E27FC236}">
                <a16:creationId xmlns:a16="http://schemas.microsoft.com/office/drawing/2014/main" id="{30387A76-5BA7-A143-F0AA-B0AD4541ED5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11545028" y="6164562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12;p2">
            <a:extLst>
              <a:ext uri="{FF2B5EF4-FFF2-40B4-BE49-F238E27FC236}">
                <a16:creationId xmlns:a16="http://schemas.microsoft.com/office/drawing/2014/main" id="{992D425A-05B5-4EF6-5AB2-5A38E118FFE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3306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19;p2">
            <a:extLst>
              <a:ext uri="{FF2B5EF4-FFF2-40B4-BE49-F238E27FC236}">
                <a16:creationId xmlns:a16="http://schemas.microsoft.com/office/drawing/2014/main" id="{7A28CB20-8623-F98B-8556-D474AF47866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4626"/>
            <a:ext cx="358589" cy="1819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5;p2">
            <a:extLst>
              <a:ext uri="{FF2B5EF4-FFF2-40B4-BE49-F238E27FC236}">
                <a16:creationId xmlns:a16="http://schemas.microsoft.com/office/drawing/2014/main" id="{0E6BA9C3-2D35-1CEA-C609-5635136B90F6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21 years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 Cybersecurity</a:t>
            </a:r>
            <a:endParaRPr/>
          </a:p>
        </p:txBody>
      </p:sp>
      <p:sp>
        <p:nvSpPr>
          <p:cNvPr id="34" name="Google Shape;136;p2">
            <a:extLst>
              <a:ext uri="{FF2B5EF4-FFF2-40B4-BE49-F238E27FC236}">
                <a16:creationId xmlns:a16="http://schemas.microsoft.com/office/drawing/2014/main" id="{EACD5A38-F623-4D49-6D9E-2BF21992DD09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35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0+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employees</a:t>
            </a:r>
            <a:endParaRPr dirty="0"/>
          </a:p>
        </p:txBody>
      </p:sp>
      <p:cxnSp>
        <p:nvCxnSpPr>
          <p:cNvPr id="38" name="Google Shape;137;p2">
            <a:extLst>
              <a:ext uri="{FF2B5EF4-FFF2-40B4-BE49-F238E27FC236}">
                <a16:creationId xmlns:a16="http://schemas.microsoft.com/office/drawing/2014/main" id="{6374F0E4-2A94-1EC8-F975-EEC7D81C399F}"/>
              </a:ext>
            </a:extLst>
          </p:cNvPr>
          <p:cNvCxnSpPr/>
          <p:nvPr/>
        </p:nvCxnSpPr>
        <p:spPr>
          <a:xfrm rot="10800000">
            <a:off x="9115441" y="6600518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38;p2">
            <a:extLst>
              <a:ext uri="{FF2B5EF4-FFF2-40B4-BE49-F238E27FC236}">
                <a16:creationId xmlns:a16="http://schemas.microsoft.com/office/drawing/2014/main" id="{58AFB04C-E5FE-05EE-3721-435DDFFD4C08}"/>
              </a:ext>
            </a:extLst>
          </p:cNvPr>
          <p:cNvCxnSpPr/>
          <p:nvPr/>
        </p:nvCxnSpPr>
        <p:spPr>
          <a:xfrm rot="10800000">
            <a:off x="10817146" y="6584970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AA8E473-4822-4003-B2F7-75BDD8128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3093" y="1740912"/>
            <a:ext cx="7288815" cy="436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9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C141C89-AAEC-4D50-AA58-A11C5325A4E7}"/>
              </a:ext>
            </a:extLst>
          </p:cNvPr>
          <p:cNvSpPr/>
          <p:nvPr/>
        </p:nvSpPr>
        <p:spPr>
          <a:xfrm>
            <a:off x="968140" y="3094065"/>
            <a:ext cx="6362404" cy="1560788"/>
          </a:xfrm>
          <a:prstGeom prst="rect">
            <a:avLst/>
          </a:prstGeom>
          <a:solidFill>
            <a:srgbClr val="1C5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2" name="Google Shape;106;p2" descr="Изображение выглядит как снимок экрана, темнота, черный,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299EA8E7-4CC9-C174-BC30-9B3CFE4CB2F6}"/>
              </a:ext>
            </a:extLst>
          </p:cNvPr>
          <p:cNvPicPr preferRelativeResize="0"/>
          <p:nvPr/>
        </p:nvPicPr>
        <p:blipFill rotWithShape="1">
          <a:blip r:embed="rId3">
            <a:alphaModFix amt="31000"/>
          </a:blip>
          <a:srcRect/>
          <a:stretch/>
        </p:blipFill>
        <p:spPr>
          <a:xfrm rot="5400000">
            <a:off x="5429114" y="53991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6C50DAAA-E916-30B0-8DBF-627E49043E3B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08;p2">
            <a:extLst>
              <a:ext uri="{FF2B5EF4-FFF2-40B4-BE49-F238E27FC236}">
                <a16:creationId xmlns:a16="http://schemas.microsoft.com/office/drawing/2014/main" id="{D9E1871C-38A5-CB17-2EF9-ADAE914F38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5DACC5DA-2421-D128-A64E-E33E25D9147B}"/>
              </a:ext>
            </a:extLst>
          </p:cNvPr>
          <p:cNvSpPr txBox="1"/>
          <p:nvPr/>
        </p:nvSpPr>
        <p:spPr>
          <a:xfrm>
            <a:off x="769916" y="378030"/>
            <a:ext cx="898990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en-US" sz="3200" b="1" dirty="0">
                <a:solidFill>
                  <a:schemeClr val="lt1"/>
                </a:solidFill>
                <a:latin typeface="Exo 2" panose="020B0604020202020204" charset="0"/>
              </a:rPr>
              <a:t>Installing Ansible on Linux</a:t>
            </a:r>
          </a:p>
        </p:txBody>
      </p:sp>
      <p:pic>
        <p:nvPicPr>
          <p:cNvPr id="30" name="Google Shape;111;p2">
            <a:extLst>
              <a:ext uri="{FF2B5EF4-FFF2-40B4-BE49-F238E27FC236}">
                <a16:creationId xmlns:a16="http://schemas.microsoft.com/office/drawing/2014/main" id="{30387A76-5BA7-A143-F0AA-B0AD4541ED5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11545028" y="6164562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12;p2">
            <a:extLst>
              <a:ext uri="{FF2B5EF4-FFF2-40B4-BE49-F238E27FC236}">
                <a16:creationId xmlns:a16="http://schemas.microsoft.com/office/drawing/2014/main" id="{992D425A-05B5-4EF6-5AB2-5A38E118FFE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3306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19;p2">
            <a:extLst>
              <a:ext uri="{FF2B5EF4-FFF2-40B4-BE49-F238E27FC236}">
                <a16:creationId xmlns:a16="http://schemas.microsoft.com/office/drawing/2014/main" id="{7A28CB20-8623-F98B-8556-D474AF47866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4626"/>
            <a:ext cx="358589" cy="1819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5;p2">
            <a:extLst>
              <a:ext uri="{FF2B5EF4-FFF2-40B4-BE49-F238E27FC236}">
                <a16:creationId xmlns:a16="http://schemas.microsoft.com/office/drawing/2014/main" id="{0E6BA9C3-2D35-1CEA-C609-5635136B90F6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21 years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 Cybersecurity</a:t>
            </a:r>
            <a:endParaRPr/>
          </a:p>
        </p:txBody>
      </p:sp>
      <p:sp>
        <p:nvSpPr>
          <p:cNvPr id="34" name="Google Shape;136;p2">
            <a:extLst>
              <a:ext uri="{FF2B5EF4-FFF2-40B4-BE49-F238E27FC236}">
                <a16:creationId xmlns:a16="http://schemas.microsoft.com/office/drawing/2014/main" id="{EACD5A38-F623-4D49-6D9E-2BF21992DD09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35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0+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employees</a:t>
            </a:r>
            <a:endParaRPr dirty="0"/>
          </a:p>
        </p:txBody>
      </p:sp>
      <p:cxnSp>
        <p:nvCxnSpPr>
          <p:cNvPr id="38" name="Google Shape;137;p2">
            <a:extLst>
              <a:ext uri="{FF2B5EF4-FFF2-40B4-BE49-F238E27FC236}">
                <a16:creationId xmlns:a16="http://schemas.microsoft.com/office/drawing/2014/main" id="{6374F0E4-2A94-1EC8-F975-EEC7D81C399F}"/>
              </a:ext>
            </a:extLst>
          </p:cNvPr>
          <p:cNvCxnSpPr/>
          <p:nvPr/>
        </p:nvCxnSpPr>
        <p:spPr>
          <a:xfrm rot="10800000">
            <a:off x="9115441" y="6600518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38;p2">
            <a:extLst>
              <a:ext uri="{FF2B5EF4-FFF2-40B4-BE49-F238E27FC236}">
                <a16:creationId xmlns:a16="http://schemas.microsoft.com/office/drawing/2014/main" id="{58AFB04C-E5FE-05EE-3721-435DDFFD4C08}"/>
              </a:ext>
            </a:extLst>
          </p:cNvPr>
          <p:cNvCxnSpPr/>
          <p:nvPr/>
        </p:nvCxnSpPr>
        <p:spPr>
          <a:xfrm rot="10800000">
            <a:off x="10817146" y="6584970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CF17F91-36C8-463C-A100-5300E65597AA}"/>
              </a:ext>
            </a:extLst>
          </p:cNvPr>
          <p:cNvSpPr/>
          <p:nvPr/>
        </p:nvSpPr>
        <p:spPr>
          <a:xfrm>
            <a:off x="968140" y="3254937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sudo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apt update</a:t>
            </a:r>
          </a:p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sudo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apt install software-properties-common</a:t>
            </a:r>
          </a:p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sudo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add-apt-repository --yes --update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ppa:ansible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/ansible</a:t>
            </a:r>
          </a:p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sudo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apt install ansible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ansible --version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2FEE8-C807-4E44-82F6-80F80E500BF5}"/>
              </a:ext>
            </a:extLst>
          </p:cNvPr>
          <p:cNvSpPr txBox="1"/>
          <p:nvPr/>
        </p:nvSpPr>
        <p:spPr>
          <a:xfrm>
            <a:off x="893495" y="2669397"/>
            <a:ext cx="4365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Installing Ansible on Ubuntu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964541-0387-4D65-9D5D-325410CE4406}"/>
              </a:ext>
            </a:extLst>
          </p:cNvPr>
          <p:cNvSpPr txBox="1"/>
          <p:nvPr/>
        </p:nvSpPr>
        <p:spPr>
          <a:xfrm>
            <a:off x="833835" y="1685242"/>
            <a:ext cx="11047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Installing Ansible on specific operating systems:     https://docs.ansible.com/ansible/latest/installation_guide/installation_distros.html#installing-ansible-on-specific-operating-systems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E77B144-5A71-42E9-B210-901CE65AEF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2410" y="5143531"/>
            <a:ext cx="1216097" cy="12160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D6012E-8692-4BC0-B037-933CDBF9E6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9551" y="5172758"/>
            <a:ext cx="1247178" cy="1248099"/>
          </a:xfrm>
          <a:prstGeom prst="rect">
            <a:avLst/>
          </a:prstGeom>
        </p:spPr>
      </p:pic>
      <p:pic>
        <p:nvPicPr>
          <p:cNvPr id="10" name="Рисунок 9" descr="Добавление">
            <a:extLst>
              <a:ext uri="{FF2B5EF4-FFF2-40B4-BE49-F238E27FC236}">
                <a16:creationId xmlns:a16="http://schemas.microsoft.com/office/drawing/2014/main" id="{B5D22707-CB13-4384-85D8-544DE072FC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31853" y="5533552"/>
            <a:ext cx="547300" cy="54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820EFE8-6CBA-4A4A-8BF1-D2AE8F173282}"/>
              </a:ext>
            </a:extLst>
          </p:cNvPr>
          <p:cNvSpPr/>
          <p:nvPr/>
        </p:nvSpPr>
        <p:spPr>
          <a:xfrm>
            <a:off x="551797" y="5025175"/>
            <a:ext cx="5879483" cy="406575"/>
          </a:xfrm>
          <a:prstGeom prst="rect">
            <a:avLst/>
          </a:prstGeom>
          <a:solidFill>
            <a:srgbClr val="1C5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D82E08F-EAED-4498-AF20-9D03EC70CBE0}"/>
              </a:ext>
            </a:extLst>
          </p:cNvPr>
          <p:cNvSpPr/>
          <p:nvPr/>
        </p:nvSpPr>
        <p:spPr>
          <a:xfrm>
            <a:off x="547068" y="3125408"/>
            <a:ext cx="3343277" cy="406575"/>
          </a:xfrm>
          <a:prstGeom prst="rect">
            <a:avLst/>
          </a:prstGeom>
          <a:solidFill>
            <a:srgbClr val="1C5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EA16A2F-8712-4C7C-9017-8C82D93694A9}"/>
              </a:ext>
            </a:extLst>
          </p:cNvPr>
          <p:cNvSpPr/>
          <p:nvPr/>
        </p:nvSpPr>
        <p:spPr>
          <a:xfrm>
            <a:off x="547068" y="1188545"/>
            <a:ext cx="3343277" cy="406575"/>
          </a:xfrm>
          <a:prstGeom prst="rect">
            <a:avLst/>
          </a:prstGeom>
          <a:solidFill>
            <a:srgbClr val="1C5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6C50DAAA-E916-30B0-8DBF-627E49043E3B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08;p2">
            <a:extLst>
              <a:ext uri="{FF2B5EF4-FFF2-40B4-BE49-F238E27FC236}">
                <a16:creationId xmlns:a16="http://schemas.microsoft.com/office/drawing/2014/main" id="{D9E1871C-38A5-CB17-2EF9-ADAE914F38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5DACC5DA-2421-D128-A64E-E33E25D9147B}"/>
              </a:ext>
            </a:extLst>
          </p:cNvPr>
          <p:cNvSpPr txBox="1"/>
          <p:nvPr/>
        </p:nvSpPr>
        <p:spPr>
          <a:xfrm>
            <a:off x="769915" y="378030"/>
            <a:ext cx="853681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lt1"/>
                </a:solidFill>
              </a:rPr>
              <a:t>Ansible Connecting to Linux Servers</a:t>
            </a:r>
          </a:p>
        </p:txBody>
      </p:sp>
      <p:pic>
        <p:nvPicPr>
          <p:cNvPr id="30" name="Google Shape;111;p2">
            <a:extLst>
              <a:ext uri="{FF2B5EF4-FFF2-40B4-BE49-F238E27FC236}">
                <a16:creationId xmlns:a16="http://schemas.microsoft.com/office/drawing/2014/main" id="{30387A76-5BA7-A143-F0AA-B0AD4541ED5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86928" b="4544"/>
          <a:stretch/>
        </p:blipFill>
        <p:spPr>
          <a:xfrm>
            <a:off x="11545028" y="6164562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12;p2">
            <a:extLst>
              <a:ext uri="{FF2B5EF4-FFF2-40B4-BE49-F238E27FC236}">
                <a16:creationId xmlns:a16="http://schemas.microsoft.com/office/drawing/2014/main" id="{992D425A-05B5-4EF6-5AB2-5A38E118FFE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86928" b="4544"/>
          <a:stretch/>
        </p:blipFill>
        <p:spPr>
          <a:xfrm>
            <a:off x="475246" y="623306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19;p2">
            <a:extLst>
              <a:ext uri="{FF2B5EF4-FFF2-40B4-BE49-F238E27FC236}">
                <a16:creationId xmlns:a16="http://schemas.microsoft.com/office/drawing/2014/main" id="{7A28CB20-8623-F98B-8556-D474AF47866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86928" b="4544"/>
          <a:stretch/>
        </p:blipFill>
        <p:spPr>
          <a:xfrm>
            <a:off x="475246" y="624626"/>
            <a:ext cx="358589" cy="1819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5;p2">
            <a:extLst>
              <a:ext uri="{FF2B5EF4-FFF2-40B4-BE49-F238E27FC236}">
                <a16:creationId xmlns:a16="http://schemas.microsoft.com/office/drawing/2014/main" id="{0E6BA9C3-2D35-1CEA-C609-5635136B90F6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21 years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 Cybersecurity</a:t>
            </a:r>
            <a:endParaRPr dirty="0"/>
          </a:p>
        </p:txBody>
      </p:sp>
      <p:sp>
        <p:nvSpPr>
          <p:cNvPr id="34" name="Google Shape;136;p2">
            <a:extLst>
              <a:ext uri="{FF2B5EF4-FFF2-40B4-BE49-F238E27FC236}">
                <a16:creationId xmlns:a16="http://schemas.microsoft.com/office/drawing/2014/main" id="{EACD5A38-F623-4D49-6D9E-2BF21992DD09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35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0+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employees</a:t>
            </a:r>
            <a:endParaRPr dirty="0"/>
          </a:p>
        </p:txBody>
      </p:sp>
      <p:cxnSp>
        <p:nvCxnSpPr>
          <p:cNvPr id="38" name="Google Shape;137;p2">
            <a:extLst>
              <a:ext uri="{FF2B5EF4-FFF2-40B4-BE49-F238E27FC236}">
                <a16:creationId xmlns:a16="http://schemas.microsoft.com/office/drawing/2014/main" id="{6374F0E4-2A94-1EC8-F975-EEC7D81C399F}"/>
              </a:ext>
            </a:extLst>
          </p:cNvPr>
          <p:cNvCxnSpPr/>
          <p:nvPr/>
        </p:nvCxnSpPr>
        <p:spPr>
          <a:xfrm rot="10800000">
            <a:off x="9115441" y="6600518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38;p2">
            <a:extLst>
              <a:ext uri="{FF2B5EF4-FFF2-40B4-BE49-F238E27FC236}">
                <a16:creationId xmlns:a16="http://schemas.microsoft.com/office/drawing/2014/main" id="{58AFB04C-E5FE-05EE-3721-435DDFFD4C08}"/>
              </a:ext>
            </a:extLst>
          </p:cNvPr>
          <p:cNvCxnSpPr/>
          <p:nvPr/>
        </p:nvCxnSpPr>
        <p:spPr>
          <a:xfrm rot="10800000">
            <a:off x="10817146" y="6584970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E27249E-BF3B-456D-B1D4-AC1A265DD4E5}"/>
              </a:ext>
            </a:extLst>
          </p:cNvPr>
          <p:cNvSpPr txBox="1"/>
          <p:nvPr/>
        </p:nvSpPr>
        <p:spPr>
          <a:xfrm>
            <a:off x="547068" y="1217597"/>
            <a:ext cx="3031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Create an inventory file for Ansible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2BFA4-1E21-4C45-9A41-80E2EA30320E}"/>
              </a:ext>
            </a:extLst>
          </p:cNvPr>
          <p:cNvSpPr txBox="1"/>
          <p:nvPr/>
        </p:nvSpPr>
        <p:spPr>
          <a:xfrm>
            <a:off x="511157" y="1629537"/>
            <a:ext cx="112131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hosts.ini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[staging]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test1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ansible_host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=10.10.10.1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ansible_user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azureuser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ansible_ssh_private_key_file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=/opt/test/ansible/key/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ansible_test.pem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[prod]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test2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ansible_host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=10.10.10.2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ansible_user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azureuser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ansible_ssh_private_key_file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=/opt/test/ansible/key/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ansible_test.pem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A51F7F-B1CA-412E-9455-990578B44DEE}"/>
              </a:ext>
            </a:extLst>
          </p:cNvPr>
          <p:cNvSpPr txBox="1"/>
          <p:nvPr/>
        </p:nvSpPr>
        <p:spPr>
          <a:xfrm>
            <a:off x="503589" y="3621696"/>
            <a:ext cx="111172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ansible.cfg</a:t>
            </a:r>
            <a:endParaRPr lang="en-US" dirty="0">
              <a:solidFill>
                <a:schemeClr val="bg1"/>
              </a:solidFill>
            </a:endParaRP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[defaults]</a:t>
            </a:r>
          </a:p>
          <a:p>
            <a:r>
              <a:rPr lang="en-US" sz="1200">
                <a:solidFill>
                  <a:schemeClr val="bg1"/>
                </a:solidFill>
                <a:latin typeface="Consolas" panose="020B0609020204030204" pitchFamily="49" charset="0"/>
              </a:rPr>
              <a:t>inventory        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= /opt/demo/ansible/hosts.ini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2417FE-B2F8-49D8-BC29-EB84F2EB92F3}"/>
              </a:ext>
            </a:extLst>
          </p:cNvPr>
          <p:cNvSpPr txBox="1"/>
          <p:nvPr/>
        </p:nvSpPr>
        <p:spPr>
          <a:xfrm>
            <a:off x="475245" y="3164829"/>
            <a:ext cx="3643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Create a basic Ansible configuration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AD47F2-C533-41FC-8E89-4BF68E5AB40C}"/>
              </a:ext>
            </a:extLst>
          </p:cNvPr>
          <p:cNvSpPr txBox="1"/>
          <p:nvPr/>
        </p:nvSpPr>
        <p:spPr>
          <a:xfrm>
            <a:off x="511157" y="5074573"/>
            <a:ext cx="9086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Check connections to servers using Ansible and ad-hoc command ping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7E9FC5-C404-4154-9939-583BAD1531C0}"/>
              </a:ext>
            </a:extLst>
          </p:cNvPr>
          <p:cNvSpPr txBox="1"/>
          <p:nvPr/>
        </p:nvSpPr>
        <p:spPr>
          <a:xfrm>
            <a:off x="503589" y="5420465"/>
            <a:ext cx="1111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ansible -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./hosts.ini all -m ping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D476E5B1-FC23-45F7-909F-E2EBE052B0E7}"/>
              </a:ext>
            </a:extLst>
          </p:cNvPr>
          <p:cNvSpPr/>
          <p:nvPr/>
        </p:nvSpPr>
        <p:spPr>
          <a:xfrm>
            <a:off x="9119405" y="3972526"/>
            <a:ext cx="2428589" cy="2374018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5671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155045D-94A7-4198-9073-528E3448E18B}"/>
              </a:ext>
            </a:extLst>
          </p:cNvPr>
          <p:cNvSpPr/>
          <p:nvPr/>
        </p:nvSpPr>
        <p:spPr>
          <a:xfrm>
            <a:off x="833833" y="3590009"/>
            <a:ext cx="3343277" cy="406575"/>
          </a:xfrm>
          <a:prstGeom prst="rect">
            <a:avLst/>
          </a:prstGeom>
          <a:solidFill>
            <a:srgbClr val="1C5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79B944D-CF8E-4F3D-8C85-34101DF22FF8}"/>
              </a:ext>
            </a:extLst>
          </p:cNvPr>
          <p:cNvSpPr/>
          <p:nvPr/>
        </p:nvSpPr>
        <p:spPr>
          <a:xfrm>
            <a:off x="833834" y="2280317"/>
            <a:ext cx="3343277" cy="406575"/>
          </a:xfrm>
          <a:prstGeom prst="rect">
            <a:avLst/>
          </a:prstGeom>
          <a:solidFill>
            <a:srgbClr val="1C5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9888967-9727-4B12-9C1E-A66461950AD0}"/>
              </a:ext>
            </a:extLst>
          </p:cNvPr>
          <p:cNvSpPr/>
          <p:nvPr/>
        </p:nvSpPr>
        <p:spPr>
          <a:xfrm>
            <a:off x="833835" y="1073487"/>
            <a:ext cx="3343277" cy="406575"/>
          </a:xfrm>
          <a:prstGeom prst="rect">
            <a:avLst/>
          </a:prstGeom>
          <a:solidFill>
            <a:srgbClr val="1C5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6C50DAAA-E916-30B0-8DBF-627E49043E3B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08;p2">
            <a:extLst>
              <a:ext uri="{FF2B5EF4-FFF2-40B4-BE49-F238E27FC236}">
                <a16:creationId xmlns:a16="http://schemas.microsoft.com/office/drawing/2014/main" id="{D9E1871C-38A5-CB17-2EF9-ADAE914F38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5DACC5DA-2421-D128-A64E-E33E25D9147B}"/>
              </a:ext>
            </a:extLst>
          </p:cNvPr>
          <p:cNvSpPr txBox="1"/>
          <p:nvPr/>
        </p:nvSpPr>
        <p:spPr>
          <a:xfrm>
            <a:off x="769916" y="378030"/>
            <a:ext cx="662098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Working with Inventory Files</a:t>
            </a:r>
          </a:p>
        </p:txBody>
      </p:sp>
      <p:pic>
        <p:nvPicPr>
          <p:cNvPr id="30" name="Google Shape;111;p2">
            <a:extLst>
              <a:ext uri="{FF2B5EF4-FFF2-40B4-BE49-F238E27FC236}">
                <a16:creationId xmlns:a16="http://schemas.microsoft.com/office/drawing/2014/main" id="{30387A76-5BA7-A143-F0AA-B0AD4541ED5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86928" b="4544"/>
          <a:stretch/>
        </p:blipFill>
        <p:spPr>
          <a:xfrm>
            <a:off x="11545028" y="6164562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12;p2">
            <a:extLst>
              <a:ext uri="{FF2B5EF4-FFF2-40B4-BE49-F238E27FC236}">
                <a16:creationId xmlns:a16="http://schemas.microsoft.com/office/drawing/2014/main" id="{992D425A-05B5-4EF6-5AB2-5A38E118FFE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86928" b="4544"/>
          <a:stretch/>
        </p:blipFill>
        <p:spPr>
          <a:xfrm>
            <a:off x="475246" y="623306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19;p2">
            <a:extLst>
              <a:ext uri="{FF2B5EF4-FFF2-40B4-BE49-F238E27FC236}">
                <a16:creationId xmlns:a16="http://schemas.microsoft.com/office/drawing/2014/main" id="{7A28CB20-8623-F98B-8556-D474AF47866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86928" b="4544"/>
          <a:stretch/>
        </p:blipFill>
        <p:spPr>
          <a:xfrm>
            <a:off x="475246" y="624626"/>
            <a:ext cx="358589" cy="1819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5;p2">
            <a:extLst>
              <a:ext uri="{FF2B5EF4-FFF2-40B4-BE49-F238E27FC236}">
                <a16:creationId xmlns:a16="http://schemas.microsoft.com/office/drawing/2014/main" id="{0E6BA9C3-2D35-1CEA-C609-5635136B90F6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21 years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 Cybersecurity</a:t>
            </a:r>
            <a:endParaRPr/>
          </a:p>
        </p:txBody>
      </p:sp>
      <p:sp>
        <p:nvSpPr>
          <p:cNvPr id="34" name="Google Shape;136;p2">
            <a:extLst>
              <a:ext uri="{FF2B5EF4-FFF2-40B4-BE49-F238E27FC236}">
                <a16:creationId xmlns:a16="http://schemas.microsoft.com/office/drawing/2014/main" id="{EACD5A38-F623-4D49-6D9E-2BF21992DD09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35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0+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employees</a:t>
            </a:r>
            <a:endParaRPr dirty="0"/>
          </a:p>
        </p:txBody>
      </p:sp>
      <p:cxnSp>
        <p:nvCxnSpPr>
          <p:cNvPr id="38" name="Google Shape;137;p2">
            <a:extLst>
              <a:ext uri="{FF2B5EF4-FFF2-40B4-BE49-F238E27FC236}">
                <a16:creationId xmlns:a16="http://schemas.microsoft.com/office/drawing/2014/main" id="{6374F0E4-2A94-1EC8-F975-EEC7D81C399F}"/>
              </a:ext>
            </a:extLst>
          </p:cNvPr>
          <p:cNvCxnSpPr/>
          <p:nvPr/>
        </p:nvCxnSpPr>
        <p:spPr>
          <a:xfrm rot="10800000">
            <a:off x="9115441" y="6600518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38;p2">
            <a:extLst>
              <a:ext uri="{FF2B5EF4-FFF2-40B4-BE49-F238E27FC236}">
                <a16:creationId xmlns:a16="http://schemas.microsoft.com/office/drawing/2014/main" id="{58AFB04C-E5FE-05EE-3721-435DDFFD4C08}"/>
              </a:ext>
            </a:extLst>
          </p:cNvPr>
          <p:cNvCxnSpPr/>
          <p:nvPr/>
        </p:nvCxnSpPr>
        <p:spPr>
          <a:xfrm rot="10800000">
            <a:off x="10817146" y="6584970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5D265D-E755-43D9-B941-76FA5C41E7AD}"/>
              </a:ext>
            </a:extLst>
          </p:cNvPr>
          <p:cNvSpPr txBox="1"/>
          <p:nvPr/>
        </p:nvSpPr>
        <p:spPr>
          <a:xfrm>
            <a:off x="777415" y="1065270"/>
            <a:ext cx="110499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latin typeface="+mn-lt"/>
              </a:rPr>
              <a:t>What is an Inventory File in Ansible?</a:t>
            </a:r>
          </a:p>
          <a:p>
            <a:endParaRPr lang="en-US" b="1" u="sng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 inventory file is a text file that contains a list of hosts (servers) managed by Ansible.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It defines which servers or groups of servers will be targeted for tasks or playbooks.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File Format: Inventory files are usually in INI or YAML format.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480D6B-5C44-4F44-BF37-659979657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9135" y="5084826"/>
            <a:ext cx="1375545" cy="13755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033344-A914-4D80-BD84-953EC48EA1DF}"/>
              </a:ext>
            </a:extLst>
          </p:cNvPr>
          <p:cNvSpPr txBox="1"/>
          <p:nvPr/>
        </p:nvSpPr>
        <p:spPr>
          <a:xfrm>
            <a:off x="777415" y="2305261"/>
            <a:ext cx="108269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latin typeface="+mn-lt"/>
                <a:ea typeface="Exo 2"/>
                <a:cs typeface="Exo 2"/>
                <a:sym typeface="Exo 2"/>
              </a:rPr>
              <a:t>Inventory </a:t>
            </a:r>
            <a:r>
              <a:rPr lang="en-US" b="1" u="sng" dirty="0">
                <a:solidFill>
                  <a:schemeClr val="bg1"/>
                </a:solidFill>
                <a:latin typeface="+mn-lt"/>
              </a:rPr>
              <a:t>file in INI format</a:t>
            </a:r>
          </a:p>
          <a:p>
            <a:endParaRPr lang="en-US" b="1" u="sng" dirty="0">
              <a:solidFill>
                <a:schemeClr val="bg1"/>
              </a:solidFill>
              <a:latin typeface="+mn-lt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[staging]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test1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ansible_host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=10.10.10.1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ansible_user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azureuser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ansible_ssh_private_key_file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=/opt/test/ansible/key/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ansible_test.pem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[prod]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test2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ansible_host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= 10.10.10.2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ansible_user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azureuser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ansible_ssh_private_key_file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=/opt/test/ansible/key/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ansible_test.pem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79ED2A-9986-4921-97BE-346FE4E2A677}"/>
              </a:ext>
            </a:extLst>
          </p:cNvPr>
          <p:cNvSpPr txBox="1"/>
          <p:nvPr/>
        </p:nvSpPr>
        <p:spPr>
          <a:xfrm>
            <a:off x="777415" y="3637585"/>
            <a:ext cx="763671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latin typeface="+mn-lt"/>
                <a:ea typeface="Exo 2"/>
                <a:cs typeface="Exo 2"/>
                <a:sym typeface="Exo 2"/>
              </a:rPr>
              <a:t>Inventory </a:t>
            </a:r>
            <a:r>
              <a:rPr lang="en-US" b="1" u="sng" dirty="0">
                <a:solidFill>
                  <a:schemeClr val="bg1"/>
                </a:solidFill>
                <a:latin typeface="+mn-lt"/>
              </a:rPr>
              <a:t>file in YAML format</a:t>
            </a:r>
          </a:p>
          <a:p>
            <a:endParaRPr lang="en-US" sz="800" b="1" u="sng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all: 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children: 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staging:   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hosts:    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test1:       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ansible_host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: 10.10.10.1     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ansible_user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azureuser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ansible_ssh_private_key_file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: /opt/test/ansible/key/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ansible_test.pem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prod: 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hosts:    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test2:        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ansible_host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: 10.10.10.2        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ansible_user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azureuser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ansible_ssh_private_key_file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: /opt/test/ansible/key/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ansible_test.pem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50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2F7F21E-2B4C-411C-A2A1-898480B5357B}"/>
              </a:ext>
            </a:extLst>
          </p:cNvPr>
          <p:cNvSpPr/>
          <p:nvPr/>
        </p:nvSpPr>
        <p:spPr>
          <a:xfrm>
            <a:off x="827603" y="2872044"/>
            <a:ext cx="10201853" cy="290170"/>
          </a:xfrm>
          <a:prstGeom prst="rect">
            <a:avLst/>
          </a:prstGeom>
          <a:solidFill>
            <a:srgbClr val="1F4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7B0ECF7-7A03-4399-A345-F3B5733498C6}"/>
              </a:ext>
            </a:extLst>
          </p:cNvPr>
          <p:cNvSpPr/>
          <p:nvPr/>
        </p:nvSpPr>
        <p:spPr>
          <a:xfrm>
            <a:off x="854398" y="1060141"/>
            <a:ext cx="2068409" cy="346550"/>
          </a:xfrm>
          <a:prstGeom prst="rect">
            <a:avLst/>
          </a:prstGeom>
          <a:solidFill>
            <a:srgbClr val="1F4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29C73AB-2289-432F-A2B3-1707E4E45E28}"/>
              </a:ext>
            </a:extLst>
          </p:cNvPr>
          <p:cNvSpPr/>
          <p:nvPr/>
        </p:nvSpPr>
        <p:spPr>
          <a:xfrm>
            <a:off x="7305634" y="3454400"/>
            <a:ext cx="3684825" cy="3073470"/>
          </a:xfrm>
          <a:prstGeom prst="rect">
            <a:avLst/>
          </a:prstGeom>
          <a:solidFill>
            <a:srgbClr val="D2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0B73B36-FC79-45D0-8859-A5241D318640}"/>
              </a:ext>
            </a:extLst>
          </p:cNvPr>
          <p:cNvSpPr/>
          <p:nvPr/>
        </p:nvSpPr>
        <p:spPr>
          <a:xfrm>
            <a:off x="854398" y="3440194"/>
            <a:ext cx="6027124" cy="3104649"/>
          </a:xfrm>
          <a:prstGeom prst="rect">
            <a:avLst/>
          </a:prstGeom>
          <a:solidFill>
            <a:srgbClr val="D2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2" name="Google Shape;106;p2" descr="Изображение выглядит как снимок экрана, темнота, черный,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299EA8E7-4CC9-C174-BC30-9B3CFE4CB2F6}"/>
              </a:ext>
            </a:extLst>
          </p:cNvPr>
          <p:cNvPicPr preferRelativeResize="0"/>
          <p:nvPr/>
        </p:nvPicPr>
        <p:blipFill rotWithShape="1">
          <a:blip r:embed="rId3">
            <a:alphaModFix amt="31000"/>
          </a:blip>
          <a:srcRect/>
          <a:stretch/>
        </p:blipFill>
        <p:spPr>
          <a:xfrm rot="5400000">
            <a:off x="7800705" y="97753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6C50DAAA-E916-30B0-8DBF-627E49043E3B}"/>
              </a:ext>
            </a:extLst>
          </p:cNvPr>
          <p:cNvSpPr/>
          <p:nvPr/>
        </p:nvSpPr>
        <p:spPr>
          <a:xfrm>
            <a:off x="163002" y="6642596"/>
            <a:ext cx="12028998" cy="215404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08;p2">
            <a:extLst>
              <a:ext uri="{FF2B5EF4-FFF2-40B4-BE49-F238E27FC236}">
                <a16:creationId xmlns:a16="http://schemas.microsoft.com/office/drawing/2014/main" id="{D9E1871C-38A5-CB17-2EF9-ADAE914F38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5DACC5DA-2421-D128-A64E-E33E25D9147B}"/>
              </a:ext>
            </a:extLst>
          </p:cNvPr>
          <p:cNvSpPr txBox="1"/>
          <p:nvPr/>
        </p:nvSpPr>
        <p:spPr>
          <a:xfrm>
            <a:off x="769916" y="378030"/>
            <a:ext cx="994033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Ansible Variable Handling</a:t>
            </a:r>
          </a:p>
        </p:txBody>
      </p:sp>
      <p:pic>
        <p:nvPicPr>
          <p:cNvPr id="30" name="Google Shape;111;p2">
            <a:extLst>
              <a:ext uri="{FF2B5EF4-FFF2-40B4-BE49-F238E27FC236}">
                <a16:creationId xmlns:a16="http://schemas.microsoft.com/office/drawing/2014/main" id="{30387A76-5BA7-A143-F0AA-B0AD4541ED5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11545028" y="6164562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12;p2">
            <a:extLst>
              <a:ext uri="{FF2B5EF4-FFF2-40B4-BE49-F238E27FC236}">
                <a16:creationId xmlns:a16="http://schemas.microsoft.com/office/drawing/2014/main" id="{992D425A-05B5-4EF6-5AB2-5A38E118FFE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3306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19;p2">
            <a:extLst>
              <a:ext uri="{FF2B5EF4-FFF2-40B4-BE49-F238E27FC236}">
                <a16:creationId xmlns:a16="http://schemas.microsoft.com/office/drawing/2014/main" id="{7A28CB20-8623-F98B-8556-D474AF47866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4626"/>
            <a:ext cx="358589" cy="1819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5;p2">
            <a:extLst>
              <a:ext uri="{FF2B5EF4-FFF2-40B4-BE49-F238E27FC236}">
                <a16:creationId xmlns:a16="http://schemas.microsoft.com/office/drawing/2014/main" id="{0E6BA9C3-2D35-1CEA-C609-5635136B90F6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21 years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 Cybersecurity</a:t>
            </a:r>
            <a:endParaRPr/>
          </a:p>
        </p:txBody>
      </p:sp>
      <p:sp>
        <p:nvSpPr>
          <p:cNvPr id="34" name="Google Shape;136;p2">
            <a:extLst>
              <a:ext uri="{FF2B5EF4-FFF2-40B4-BE49-F238E27FC236}">
                <a16:creationId xmlns:a16="http://schemas.microsoft.com/office/drawing/2014/main" id="{EACD5A38-F623-4D49-6D9E-2BF21992DD09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35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0+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employees</a:t>
            </a:r>
            <a:endParaRPr dirty="0"/>
          </a:p>
        </p:txBody>
      </p:sp>
      <p:cxnSp>
        <p:nvCxnSpPr>
          <p:cNvPr id="38" name="Google Shape;137;p2">
            <a:extLst>
              <a:ext uri="{FF2B5EF4-FFF2-40B4-BE49-F238E27FC236}">
                <a16:creationId xmlns:a16="http://schemas.microsoft.com/office/drawing/2014/main" id="{6374F0E4-2A94-1EC8-F975-EEC7D81C399F}"/>
              </a:ext>
            </a:extLst>
          </p:cNvPr>
          <p:cNvCxnSpPr/>
          <p:nvPr/>
        </p:nvCxnSpPr>
        <p:spPr>
          <a:xfrm rot="10800000">
            <a:off x="9115441" y="6600518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38;p2">
            <a:extLst>
              <a:ext uri="{FF2B5EF4-FFF2-40B4-BE49-F238E27FC236}">
                <a16:creationId xmlns:a16="http://schemas.microsoft.com/office/drawing/2014/main" id="{58AFB04C-E5FE-05EE-3721-435DDFFD4C08}"/>
              </a:ext>
            </a:extLst>
          </p:cNvPr>
          <p:cNvCxnSpPr/>
          <p:nvPr/>
        </p:nvCxnSpPr>
        <p:spPr>
          <a:xfrm rot="10800000">
            <a:off x="10817146" y="6584970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3487A33-F5FE-4A7B-92DB-A61476D47DC6}"/>
              </a:ext>
            </a:extLst>
          </p:cNvPr>
          <p:cNvSpPr txBox="1"/>
          <p:nvPr/>
        </p:nvSpPr>
        <p:spPr>
          <a:xfrm>
            <a:off x="827603" y="1011315"/>
            <a:ext cx="96425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Variables in Ansible</a:t>
            </a:r>
          </a:p>
          <a:p>
            <a:endParaRPr lang="en-US" b="1" u="sng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Variables allow you to store dynamic data that can be used in playbooks, roles, tasks, and templates in Ansible.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They enhance flexibility and reusability of configurations. Variables can contain parameters that change depending on the host, group, or execution context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Variables can be defined and used in: Playbooks: Inventory files, </a:t>
            </a:r>
            <a:r>
              <a:rPr lang="en-US" dirty="0" err="1">
                <a:solidFill>
                  <a:schemeClr val="bg1"/>
                </a:solidFill>
              </a:rPr>
              <a:t>group_vars</a:t>
            </a:r>
            <a:r>
              <a:rPr lang="en-US" dirty="0">
                <a:solidFill>
                  <a:schemeClr val="bg1"/>
                </a:solidFill>
              </a:rPr>
              <a:t>, roles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D1B076-262F-4B97-9AB2-75C30FE5A83B}"/>
              </a:ext>
            </a:extLst>
          </p:cNvPr>
          <p:cNvSpPr/>
          <p:nvPr/>
        </p:nvSpPr>
        <p:spPr>
          <a:xfrm>
            <a:off x="769916" y="2893491"/>
            <a:ext cx="10190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Moving variables  from Inventory files  to </a:t>
            </a:r>
            <a:r>
              <a:rPr lang="en-US" b="1" u="sng" dirty="0" err="1">
                <a:solidFill>
                  <a:schemeClr val="bg1"/>
                </a:solidFill>
              </a:rPr>
              <a:t>group_vars</a:t>
            </a:r>
            <a:r>
              <a:rPr lang="en-US" b="1" u="sng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(special directory where you can store variables related to host groups)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EDFC3A-D761-4100-AD6F-E4D6BECC5486}"/>
              </a:ext>
            </a:extLst>
          </p:cNvPr>
          <p:cNvSpPr/>
          <p:nvPr/>
        </p:nvSpPr>
        <p:spPr>
          <a:xfrm>
            <a:off x="833835" y="3450896"/>
            <a:ext cx="587192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C2A33"/>
                </a:solidFill>
                <a:latin typeface="Exo 2"/>
                <a:ea typeface="Exo 2"/>
                <a:cs typeface="Exo 2"/>
                <a:sym typeface="Exo 2"/>
              </a:rPr>
              <a:t>Inventory </a:t>
            </a:r>
            <a:r>
              <a:rPr lang="en-US" b="1" u="sng" dirty="0">
                <a:solidFill>
                  <a:srgbClr val="0C2A33"/>
                </a:solidFill>
              </a:rPr>
              <a:t>file with variables</a:t>
            </a:r>
          </a:p>
          <a:p>
            <a:endParaRPr lang="en-US" dirty="0">
              <a:solidFill>
                <a:srgbClr val="0C2A33"/>
              </a:solidFill>
            </a:endParaRP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[staging]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test1 </a:t>
            </a:r>
            <a:r>
              <a:rPr lang="en-US" sz="1200" dirty="0" err="1">
                <a:solidFill>
                  <a:srgbClr val="0C2A33"/>
                </a:solidFill>
                <a:latin typeface="Consolas" panose="020B0609020204030204" pitchFamily="49" charset="0"/>
              </a:rPr>
              <a:t>ansible_host</a:t>
            </a:r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=10.10.10.1</a:t>
            </a:r>
          </a:p>
          <a:p>
            <a:endParaRPr lang="en-US" sz="1200" dirty="0">
              <a:solidFill>
                <a:srgbClr val="0C2A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[prod]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test2 </a:t>
            </a:r>
            <a:r>
              <a:rPr lang="en-US" sz="1200" dirty="0" err="1">
                <a:solidFill>
                  <a:srgbClr val="0C2A33"/>
                </a:solidFill>
                <a:latin typeface="Consolas" panose="020B0609020204030204" pitchFamily="49" charset="0"/>
              </a:rPr>
              <a:t>ansible_host</a:t>
            </a:r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=10.10.10.1</a:t>
            </a:r>
          </a:p>
          <a:p>
            <a:endParaRPr lang="en-US" sz="1200" dirty="0">
              <a:solidFill>
                <a:srgbClr val="0C2A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C2A33"/>
                </a:solidFill>
                <a:latin typeface="Consolas" panose="020B0609020204030204" pitchFamily="49" charset="0"/>
              </a:rPr>
              <a:t>envs:children</a:t>
            </a:r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staging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prod</a:t>
            </a:r>
          </a:p>
          <a:p>
            <a:endParaRPr lang="en-US" sz="1200" dirty="0">
              <a:solidFill>
                <a:srgbClr val="0C2A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C2A33"/>
                </a:solidFill>
                <a:latin typeface="Consolas" panose="020B0609020204030204" pitchFamily="49" charset="0"/>
              </a:rPr>
              <a:t>staging:vars</a:t>
            </a:r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 err="1">
                <a:solidFill>
                  <a:srgbClr val="0C2A33"/>
                </a:solidFill>
                <a:latin typeface="Consolas" panose="020B0609020204030204" pitchFamily="49" charset="0"/>
              </a:rPr>
              <a:t>ansible_user</a:t>
            </a:r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rgbClr val="0C2A33"/>
                </a:solidFill>
                <a:latin typeface="Consolas" panose="020B0609020204030204" pitchFamily="49" charset="0"/>
              </a:rPr>
              <a:t>azureuser</a:t>
            </a:r>
            <a:endParaRPr lang="en-US" sz="1200" dirty="0">
              <a:solidFill>
                <a:srgbClr val="0C2A33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C2A33"/>
                </a:solidFill>
                <a:latin typeface="Consolas" panose="020B0609020204030204" pitchFamily="49" charset="0"/>
              </a:rPr>
              <a:t>ansible_ssh_private_key_file</a:t>
            </a:r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=/opt/test/ansible/key/</a:t>
            </a:r>
            <a:r>
              <a:rPr lang="en-US" sz="1200" dirty="0" err="1">
                <a:solidFill>
                  <a:srgbClr val="0C2A33"/>
                </a:solidFill>
                <a:latin typeface="Consolas" panose="020B0609020204030204" pitchFamily="49" charset="0"/>
              </a:rPr>
              <a:t>ansible_test.pem</a:t>
            </a:r>
            <a:endParaRPr lang="en-US" sz="1200" dirty="0">
              <a:solidFill>
                <a:srgbClr val="0C2A33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1C2D49-36BB-4683-BA77-33B061CDC2A5}"/>
              </a:ext>
            </a:extLst>
          </p:cNvPr>
          <p:cNvSpPr/>
          <p:nvPr/>
        </p:nvSpPr>
        <p:spPr>
          <a:xfrm>
            <a:off x="7376593" y="3506009"/>
            <a:ext cx="587192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C2A33"/>
                </a:solidFill>
                <a:latin typeface="Exo 2"/>
                <a:ea typeface="Exo 2"/>
                <a:cs typeface="Exo 2"/>
                <a:sym typeface="Exo 2"/>
              </a:rPr>
              <a:t>Inventory </a:t>
            </a:r>
            <a:r>
              <a:rPr lang="en-US" b="1" u="sng" dirty="0">
                <a:solidFill>
                  <a:srgbClr val="0C2A33"/>
                </a:solidFill>
              </a:rPr>
              <a:t>file without  variables</a:t>
            </a:r>
          </a:p>
          <a:p>
            <a:endParaRPr lang="en-US" dirty="0">
              <a:solidFill>
                <a:srgbClr val="0C2A33"/>
              </a:solidFill>
            </a:endParaRP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[staging]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test1 </a:t>
            </a:r>
            <a:r>
              <a:rPr lang="en-US" sz="1200" dirty="0" err="1">
                <a:solidFill>
                  <a:srgbClr val="0C2A33"/>
                </a:solidFill>
                <a:latin typeface="Consolas" panose="020B0609020204030204" pitchFamily="49" charset="0"/>
              </a:rPr>
              <a:t>ansible_host</a:t>
            </a:r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=104.215.59.78</a:t>
            </a:r>
          </a:p>
          <a:p>
            <a:endParaRPr lang="en-US" sz="1200" dirty="0">
              <a:solidFill>
                <a:srgbClr val="0C2A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[prod]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test2 </a:t>
            </a:r>
            <a:r>
              <a:rPr lang="en-US" sz="1200" dirty="0" err="1">
                <a:solidFill>
                  <a:srgbClr val="0C2A33"/>
                </a:solidFill>
                <a:latin typeface="Consolas" panose="020B0609020204030204" pitchFamily="49" charset="0"/>
              </a:rPr>
              <a:t>ansible_host</a:t>
            </a:r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=104.215.59.78 </a:t>
            </a:r>
          </a:p>
          <a:p>
            <a:endParaRPr lang="en-US" sz="1200" dirty="0">
              <a:solidFill>
                <a:srgbClr val="0C2A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C2A33"/>
                </a:solidFill>
                <a:latin typeface="Consolas" panose="020B0609020204030204" pitchFamily="49" charset="0"/>
              </a:rPr>
              <a:t>envs:children</a:t>
            </a:r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staging</a:t>
            </a:r>
          </a:p>
          <a:p>
            <a:r>
              <a:rPr lang="en-US" sz="1200" dirty="0">
                <a:solidFill>
                  <a:srgbClr val="0C2A33"/>
                </a:solidFill>
                <a:latin typeface="Consolas" panose="020B0609020204030204" pitchFamily="49" charset="0"/>
              </a:rPr>
              <a:t>prod</a:t>
            </a: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2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3238"/>
            </a:gs>
            <a:gs pos="100000">
              <a:srgbClr val="1B3D43"/>
            </a:gs>
          </a:gsLst>
          <a:lin ang="5400000" scaled="1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C76F0BC-6C50-4723-BE73-BBFC5EC82F06}"/>
              </a:ext>
            </a:extLst>
          </p:cNvPr>
          <p:cNvSpPr/>
          <p:nvPr/>
        </p:nvSpPr>
        <p:spPr>
          <a:xfrm>
            <a:off x="699918" y="2576228"/>
            <a:ext cx="7358084" cy="3228012"/>
          </a:xfrm>
          <a:prstGeom prst="rect">
            <a:avLst/>
          </a:prstGeom>
          <a:solidFill>
            <a:srgbClr val="D2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6773DE6-E001-4460-8670-62112B351719}"/>
              </a:ext>
            </a:extLst>
          </p:cNvPr>
          <p:cNvSpPr/>
          <p:nvPr/>
        </p:nvSpPr>
        <p:spPr>
          <a:xfrm>
            <a:off x="654540" y="1254362"/>
            <a:ext cx="3724420" cy="389486"/>
          </a:xfrm>
          <a:prstGeom prst="rect">
            <a:avLst/>
          </a:prstGeom>
          <a:solidFill>
            <a:srgbClr val="1F4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2" name="Google Shape;106;p2" descr="Изображение выглядит как снимок экрана, темнота, черный,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299EA8E7-4CC9-C174-BC30-9B3CFE4CB2F6}"/>
              </a:ext>
            </a:extLst>
          </p:cNvPr>
          <p:cNvPicPr preferRelativeResize="0"/>
          <p:nvPr/>
        </p:nvPicPr>
        <p:blipFill rotWithShape="1">
          <a:blip r:embed="rId3">
            <a:alphaModFix amt="31000"/>
          </a:blip>
          <a:srcRect/>
          <a:stretch/>
        </p:blipFill>
        <p:spPr>
          <a:xfrm rot="5400000">
            <a:off x="5323694" y="-9053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6C50DAAA-E916-30B0-8DBF-627E49043E3B}"/>
              </a:ext>
            </a:extLst>
          </p:cNvPr>
          <p:cNvSpPr/>
          <p:nvPr/>
        </p:nvSpPr>
        <p:spPr>
          <a:xfrm>
            <a:off x="163002" y="6545058"/>
            <a:ext cx="12028998" cy="312942"/>
          </a:xfrm>
          <a:prstGeom prst="rect">
            <a:avLst/>
          </a:prstGeom>
          <a:solidFill>
            <a:srgbClr val="26323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08;p2">
            <a:extLst>
              <a:ext uri="{FF2B5EF4-FFF2-40B4-BE49-F238E27FC236}">
                <a16:creationId xmlns:a16="http://schemas.microsoft.com/office/drawing/2014/main" id="{D9E1871C-38A5-CB17-2EF9-ADAE914F38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04" y="602"/>
            <a:ext cx="164706" cy="68627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09;p2">
            <a:extLst>
              <a:ext uri="{FF2B5EF4-FFF2-40B4-BE49-F238E27FC236}">
                <a16:creationId xmlns:a16="http://schemas.microsoft.com/office/drawing/2014/main" id="{5DACC5DA-2421-D128-A64E-E33E25D9147B}"/>
              </a:ext>
            </a:extLst>
          </p:cNvPr>
          <p:cNvSpPr txBox="1"/>
          <p:nvPr/>
        </p:nvSpPr>
        <p:spPr>
          <a:xfrm>
            <a:off x="769916" y="378030"/>
            <a:ext cx="662098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Launching Ad-Hoc Commands</a:t>
            </a:r>
          </a:p>
        </p:txBody>
      </p:sp>
      <p:pic>
        <p:nvPicPr>
          <p:cNvPr id="30" name="Google Shape;111;p2">
            <a:extLst>
              <a:ext uri="{FF2B5EF4-FFF2-40B4-BE49-F238E27FC236}">
                <a16:creationId xmlns:a16="http://schemas.microsoft.com/office/drawing/2014/main" id="{30387A76-5BA7-A143-F0AA-B0AD4541ED5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11545028" y="6164562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12;p2">
            <a:extLst>
              <a:ext uri="{FF2B5EF4-FFF2-40B4-BE49-F238E27FC236}">
                <a16:creationId xmlns:a16="http://schemas.microsoft.com/office/drawing/2014/main" id="{992D425A-05B5-4EF6-5AB2-5A38E118FFE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3306"/>
            <a:ext cx="358589" cy="181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19;p2">
            <a:extLst>
              <a:ext uri="{FF2B5EF4-FFF2-40B4-BE49-F238E27FC236}">
                <a16:creationId xmlns:a16="http://schemas.microsoft.com/office/drawing/2014/main" id="{7A28CB20-8623-F98B-8556-D474AF47866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86928" b="4544"/>
          <a:stretch/>
        </p:blipFill>
        <p:spPr>
          <a:xfrm>
            <a:off x="475246" y="624626"/>
            <a:ext cx="358589" cy="1819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35;p2">
            <a:extLst>
              <a:ext uri="{FF2B5EF4-FFF2-40B4-BE49-F238E27FC236}">
                <a16:creationId xmlns:a16="http://schemas.microsoft.com/office/drawing/2014/main" id="{0E6BA9C3-2D35-1CEA-C609-5635136B90F6}"/>
              </a:ext>
            </a:extLst>
          </p:cNvPr>
          <p:cNvSpPr txBox="1"/>
          <p:nvPr/>
        </p:nvSpPr>
        <p:spPr>
          <a:xfrm>
            <a:off x="9306729" y="6585497"/>
            <a:ext cx="156481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21 years </a:t>
            </a:r>
            <a:r>
              <a:rPr lang="en-US" sz="800" b="0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in Cybersecurity</a:t>
            </a:r>
            <a:endParaRPr/>
          </a:p>
        </p:txBody>
      </p:sp>
      <p:sp>
        <p:nvSpPr>
          <p:cNvPr id="34" name="Google Shape;136;p2">
            <a:extLst>
              <a:ext uri="{FF2B5EF4-FFF2-40B4-BE49-F238E27FC236}">
                <a16:creationId xmlns:a16="http://schemas.microsoft.com/office/drawing/2014/main" id="{EACD5A38-F623-4D49-6D9E-2BF21992DD09}"/>
              </a:ext>
            </a:extLst>
          </p:cNvPr>
          <p:cNvSpPr txBox="1"/>
          <p:nvPr/>
        </p:nvSpPr>
        <p:spPr>
          <a:xfrm>
            <a:off x="10992270" y="6588606"/>
            <a:ext cx="97162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35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0+ </a:t>
            </a:r>
            <a:r>
              <a:rPr lang="en-US" sz="800" b="0" i="0" u="none" strike="noStrike" cap="none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employees</a:t>
            </a:r>
            <a:endParaRPr dirty="0"/>
          </a:p>
        </p:txBody>
      </p:sp>
      <p:cxnSp>
        <p:nvCxnSpPr>
          <p:cNvPr id="38" name="Google Shape;137;p2">
            <a:extLst>
              <a:ext uri="{FF2B5EF4-FFF2-40B4-BE49-F238E27FC236}">
                <a16:creationId xmlns:a16="http://schemas.microsoft.com/office/drawing/2014/main" id="{6374F0E4-2A94-1EC8-F975-EEC7D81C399F}"/>
              </a:ext>
            </a:extLst>
          </p:cNvPr>
          <p:cNvCxnSpPr/>
          <p:nvPr/>
        </p:nvCxnSpPr>
        <p:spPr>
          <a:xfrm rot="10800000">
            <a:off x="9115441" y="6600518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138;p2">
            <a:extLst>
              <a:ext uri="{FF2B5EF4-FFF2-40B4-BE49-F238E27FC236}">
                <a16:creationId xmlns:a16="http://schemas.microsoft.com/office/drawing/2014/main" id="{58AFB04C-E5FE-05EE-3721-435DDFFD4C08}"/>
              </a:ext>
            </a:extLst>
          </p:cNvPr>
          <p:cNvCxnSpPr/>
          <p:nvPr/>
        </p:nvCxnSpPr>
        <p:spPr>
          <a:xfrm rot="10800000">
            <a:off x="10817146" y="6584970"/>
            <a:ext cx="0" cy="185359"/>
          </a:xfrm>
          <a:prstGeom prst="straightConnector1">
            <a:avLst/>
          </a:prstGeom>
          <a:noFill/>
          <a:ln w="12700" cap="flat" cmpd="sng">
            <a:solidFill>
              <a:srgbClr val="F15E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4872B53-EB35-42BD-A43D-DC40BBF4BB28}"/>
              </a:ext>
            </a:extLst>
          </p:cNvPr>
          <p:cNvSpPr txBox="1"/>
          <p:nvPr/>
        </p:nvSpPr>
        <p:spPr>
          <a:xfrm>
            <a:off x="664846" y="1274849"/>
            <a:ext cx="1015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What are Ad-Hoc Commands in Ansible?</a:t>
            </a:r>
          </a:p>
          <a:p>
            <a:endParaRPr lang="en-US" b="1" u="sng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Ad-Hoc commands in Ansible are one-time commands used to execute simple tasks on remote hosts without creating a </a:t>
            </a:r>
            <a:r>
              <a:rPr lang="en-US" dirty="0" err="1">
                <a:solidFill>
                  <a:schemeClr val="bg1"/>
                </a:solidFill>
              </a:rPr>
              <a:t>playbook.They</a:t>
            </a:r>
            <a:r>
              <a:rPr lang="en-US" dirty="0">
                <a:solidFill>
                  <a:schemeClr val="bg1"/>
                </a:solidFill>
              </a:rPr>
              <a:t> are a quick way to perform tasks like checking connectivity, installing packages, changing configurations, or restarting services.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A9DD6-0448-48B9-824D-F1CF9543AA1F}"/>
              </a:ext>
            </a:extLst>
          </p:cNvPr>
          <p:cNvSpPr txBox="1"/>
          <p:nvPr/>
        </p:nvSpPr>
        <p:spPr>
          <a:xfrm>
            <a:off x="930621" y="2635963"/>
            <a:ext cx="86181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C2A33"/>
                </a:solidFill>
              </a:rPr>
              <a:t>Check Host Availability: </a:t>
            </a:r>
            <a:r>
              <a:rPr lang="en-US" dirty="0">
                <a:solidFill>
                  <a:srgbClr val="0C2A33"/>
                </a:solidFill>
                <a:latin typeface="Consolas" panose="020B0609020204030204" pitchFamily="49" charset="0"/>
              </a:rPr>
              <a:t>ansible all -m ping</a:t>
            </a:r>
          </a:p>
          <a:p>
            <a:endParaRPr lang="en-US" dirty="0">
              <a:solidFill>
                <a:srgbClr val="0C2A33"/>
              </a:solidFill>
              <a:latin typeface="Consolas" panose="020B0609020204030204" pitchFamily="49" charset="0"/>
            </a:endParaRPr>
          </a:p>
          <a:p>
            <a:r>
              <a:rPr lang="en-US" b="1" u="sng" dirty="0">
                <a:solidFill>
                  <a:srgbClr val="0C2A33"/>
                </a:solidFill>
              </a:rPr>
              <a:t>Gather System Information: </a:t>
            </a:r>
            <a:r>
              <a:rPr lang="en-US" dirty="0">
                <a:solidFill>
                  <a:srgbClr val="0C2A33"/>
                </a:solidFill>
                <a:latin typeface="Consolas" panose="020B0609020204030204" pitchFamily="49" charset="0"/>
              </a:rPr>
              <a:t>ansible all -m setup</a:t>
            </a:r>
          </a:p>
          <a:p>
            <a:br>
              <a:rPr lang="en-US" dirty="0">
                <a:solidFill>
                  <a:srgbClr val="0C2A33"/>
                </a:solidFill>
              </a:rPr>
            </a:br>
            <a:r>
              <a:rPr lang="en-US" b="1" u="sng" dirty="0">
                <a:solidFill>
                  <a:srgbClr val="0C2A33"/>
                </a:solidFill>
              </a:rPr>
              <a:t>Check System Uptime: </a:t>
            </a:r>
            <a:r>
              <a:rPr lang="en-US" dirty="0">
                <a:solidFill>
                  <a:srgbClr val="0C2A33"/>
                </a:solidFill>
                <a:latin typeface="Consolas" panose="020B0609020204030204" pitchFamily="49" charset="0"/>
              </a:rPr>
              <a:t>ansible all -m shell -a "uptime“</a:t>
            </a:r>
          </a:p>
          <a:p>
            <a:br>
              <a:rPr lang="en-US" dirty="0">
                <a:solidFill>
                  <a:srgbClr val="0C2A33"/>
                </a:solidFill>
                <a:latin typeface="Consolas" panose="020B0609020204030204" pitchFamily="49" charset="0"/>
              </a:rPr>
            </a:br>
            <a:r>
              <a:rPr lang="en-US" b="1" u="sng" dirty="0">
                <a:solidFill>
                  <a:srgbClr val="0C2A33"/>
                </a:solidFill>
              </a:rPr>
              <a:t>Copy a File: </a:t>
            </a:r>
            <a:r>
              <a:rPr lang="en-US" dirty="0">
                <a:solidFill>
                  <a:srgbClr val="0C2A33"/>
                </a:solidFill>
                <a:latin typeface="Consolas" panose="020B0609020204030204" pitchFamily="49" charset="0"/>
              </a:rPr>
              <a:t>ansible all -m copy -a "</a:t>
            </a:r>
            <a:r>
              <a:rPr lang="en-US" dirty="0" err="1">
                <a:solidFill>
                  <a:srgbClr val="0C2A33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C2A33"/>
                </a:solidFill>
                <a:latin typeface="Consolas" panose="020B0609020204030204" pitchFamily="49" charset="0"/>
              </a:rPr>
              <a:t>=./test.txt </a:t>
            </a:r>
            <a:r>
              <a:rPr lang="en-US" dirty="0" err="1">
                <a:solidFill>
                  <a:srgbClr val="0C2A33"/>
                </a:solidFill>
                <a:latin typeface="Consolas" panose="020B0609020204030204" pitchFamily="49" charset="0"/>
              </a:rPr>
              <a:t>dest</a:t>
            </a:r>
            <a:r>
              <a:rPr lang="en-US" dirty="0">
                <a:solidFill>
                  <a:srgbClr val="0C2A33"/>
                </a:solidFill>
                <a:latin typeface="Consolas" panose="020B0609020204030204" pitchFamily="49" charset="0"/>
              </a:rPr>
              <a:t>=/opt" –b</a:t>
            </a:r>
          </a:p>
          <a:p>
            <a:endParaRPr lang="en-US" dirty="0">
              <a:solidFill>
                <a:srgbClr val="0C2A33"/>
              </a:solidFill>
              <a:latin typeface="Consolas" panose="020B0609020204030204" pitchFamily="49" charset="0"/>
            </a:endParaRPr>
          </a:p>
          <a:p>
            <a:r>
              <a:rPr lang="en-US" b="1" u="sng" dirty="0">
                <a:solidFill>
                  <a:srgbClr val="0C2A33"/>
                </a:solidFill>
              </a:rPr>
              <a:t>Display File Contents: </a:t>
            </a:r>
            <a:r>
              <a:rPr lang="en-US" dirty="0">
                <a:solidFill>
                  <a:srgbClr val="0C2A33"/>
                </a:solidFill>
                <a:latin typeface="Consolas" panose="020B0609020204030204" pitchFamily="49" charset="0"/>
              </a:rPr>
              <a:t>ansible all -m shell -a "cat /opt/test.txt“</a:t>
            </a:r>
          </a:p>
          <a:p>
            <a:endParaRPr lang="en-US" dirty="0">
              <a:solidFill>
                <a:srgbClr val="0C2A33"/>
              </a:solidFill>
              <a:latin typeface="Consolas" panose="020B0609020204030204" pitchFamily="49" charset="0"/>
            </a:endParaRPr>
          </a:p>
          <a:p>
            <a:r>
              <a:rPr lang="en-US" b="1" u="sng" dirty="0">
                <a:solidFill>
                  <a:srgbClr val="0C2A33"/>
                </a:solidFill>
              </a:rPr>
              <a:t>Delete a File</a:t>
            </a:r>
            <a:r>
              <a:rPr lang="en-US" dirty="0">
                <a:solidFill>
                  <a:srgbClr val="0C2A33"/>
                </a:solidFill>
              </a:rPr>
              <a:t>: </a:t>
            </a:r>
            <a:r>
              <a:rPr lang="en-US" dirty="0">
                <a:solidFill>
                  <a:srgbClr val="0C2A33"/>
                </a:solidFill>
                <a:latin typeface="Consolas" panose="020B0609020204030204" pitchFamily="49" charset="0"/>
              </a:rPr>
              <a:t>ansible all -m file -a "path=/opt/test.txt state=absent" –b</a:t>
            </a:r>
          </a:p>
          <a:p>
            <a:endParaRPr lang="en-US" dirty="0">
              <a:solidFill>
                <a:srgbClr val="0C2A33"/>
              </a:solidFill>
              <a:latin typeface="Consolas" panose="020B0609020204030204" pitchFamily="49" charset="0"/>
            </a:endParaRPr>
          </a:p>
          <a:p>
            <a:r>
              <a:rPr lang="en-US" b="1" u="sng" dirty="0">
                <a:solidFill>
                  <a:srgbClr val="0C2A33"/>
                </a:solidFill>
              </a:rPr>
              <a:t>List Directory Contents: </a:t>
            </a:r>
            <a:r>
              <a:rPr lang="en-US" dirty="0">
                <a:solidFill>
                  <a:srgbClr val="0C2A33"/>
                </a:solidFill>
                <a:latin typeface="Consolas" panose="020B0609020204030204" pitchFamily="49" charset="0"/>
              </a:rPr>
              <a:t>ansible all -m shell -a "ls /opt/"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F9604-D93E-4733-A715-25E1C18155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705" y="4560388"/>
            <a:ext cx="3175389" cy="178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208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Другая 4">
      <a:dk1>
        <a:srgbClr val="3D3D3D"/>
      </a:dk1>
      <a:lt1>
        <a:srgbClr val="FFFFFF"/>
      </a:lt1>
      <a:dk2>
        <a:srgbClr val="202020"/>
      </a:dk2>
      <a:lt2>
        <a:srgbClr val="EBEBEB"/>
      </a:lt2>
      <a:accent1>
        <a:srgbClr val="006838"/>
      </a:accent1>
      <a:accent2>
        <a:srgbClr val="F26322"/>
      </a:accent2>
      <a:accent3>
        <a:srgbClr val="009345"/>
      </a:accent3>
      <a:accent4>
        <a:srgbClr val="F6921E"/>
      </a:accent4>
      <a:accent5>
        <a:srgbClr val="8DC63F"/>
      </a:accent5>
      <a:accent6>
        <a:srgbClr val="FAAF40"/>
      </a:accent6>
      <a:hlink>
        <a:srgbClr val="40986E"/>
      </a:hlink>
      <a:folHlink>
        <a:srgbClr val="40986E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F3F455CE-7853-44AF-B68D-00E5710DCE61}" vid="{E138256A-9D7C-4AFE-8C3E-9A2E086D19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E8CA333A6B6340AE3CB76F60B08EBC" ma:contentTypeVersion="17" ma:contentTypeDescription="Create a new document." ma:contentTypeScope="" ma:versionID="8139f29bd61eecfe8521f5f9e8aa88fb">
  <xsd:schema xmlns:xsd="http://www.w3.org/2001/XMLSchema" xmlns:xs="http://www.w3.org/2001/XMLSchema" xmlns:p="http://schemas.microsoft.com/office/2006/metadata/properties" xmlns:ns2="05b8677a-315d-4fbe-9362-02772f8d921e" xmlns:ns3="72594895-1e0e-407b-aa0d-a842720ca4a6" targetNamespace="http://schemas.microsoft.com/office/2006/metadata/properties" ma:root="true" ma:fieldsID="2701181d41f406f37d66e9acf77ded56" ns2:_="" ns3:_="">
    <xsd:import namespace="05b8677a-315d-4fbe-9362-02772f8d921e"/>
    <xsd:import namespace="72594895-1e0e-407b-aa0d-a842720ca4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b8677a-315d-4fbe-9362-02772f8d92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63d5c8c8-7579-4dad-851e-79364235272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594895-1e0e-407b-aa0d-a842720ca4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24dcc20-da6e-4395-b72a-a828677c13dc}" ma:internalName="TaxCatchAll" ma:showField="CatchAllData" ma:web="72594895-1e0e-407b-aa0d-a842720ca4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594895-1e0e-407b-aa0d-a842720ca4a6" xsi:nil="true"/>
    <lcf76f155ced4ddcb4097134ff3c332f xmlns="05b8677a-315d-4fbe-9362-02772f8d921e">
      <Terms xmlns="http://schemas.microsoft.com/office/infopath/2007/PartnerControls"/>
    </lcf76f155ced4ddcb4097134ff3c332f>
    <SharedWithUsers xmlns="72594895-1e0e-407b-aa0d-a842720ca4a6">
      <UserInfo>
        <DisplayName>Vadim Nevidomy</DisplayName>
        <AccountId>150</AccountId>
        <AccountType/>
      </UserInfo>
      <UserInfo>
        <DisplayName>Vitaliy Panasyuk</DisplayName>
        <AccountId>152</AccountId>
        <AccountType/>
      </UserInfo>
      <UserInfo>
        <DisplayName>Anton Yakovlev</DisplayName>
        <AccountId>102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EB0E5E4-4956-4E62-9CC3-77ADA0B526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b8677a-315d-4fbe-9362-02772f8d921e"/>
    <ds:schemaRef ds:uri="72594895-1e0e-407b-aa0d-a842720ca4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F5FAA4-755D-490F-82A9-A5DEF9D66A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D471A6-C704-4DDD-9FA3-340786DAA294}">
  <ds:schemaRefs>
    <ds:schemaRef ds:uri="72594895-1e0e-407b-aa0d-a842720ca4a6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05b8677a-315d-4fbe-9362-02772f8d921e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6321</TotalTime>
  <Words>1626</Words>
  <Application>Microsoft Office PowerPoint</Application>
  <PresentationFormat>Widescreen</PresentationFormat>
  <Paragraphs>262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Bahnschrift SemiBold</vt:lpstr>
      <vt:lpstr>Exo 2</vt:lpstr>
      <vt:lpstr>Wingdings</vt:lpstr>
      <vt:lpstr>Arial Rounded MT Bold</vt:lpstr>
      <vt:lpstr>Arial</vt:lpstr>
      <vt:lpstr>Consolas</vt:lpstr>
      <vt:lpstr>Calibri</vt:lpstr>
      <vt:lpstr>Тема1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Zhiltsova</dc:creator>
  <cp:lastModifiedBy>Denys Samarskii</cp:lastModifiedBy>
  <cp:revision>160</cp:revision>
  <dcterms:created xsi:type="dcterms:W3CDTF">2010-08-09T11:03:54Z</dcterms:created>
  <dcterms:modified xsi:type="dcterms:W3CDTF">2024-10-29T08:01:44Z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0x010100E4E8CA333A6B6340AE3CB76F60B08EBC</vt:lpwstr>
  </property>
  <property fmtid="{D5CDD505-2E9C-101B-9397-08002B2CF9AE}" pid="3" name="MediaServiceImageTags">
    <vt:lpwstr/>
  </property>
</Properties>
</file>