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9144000" cy="5143500"/>
  <p:embeddedFontLst>
    <p:embeddedFont>
      <p:font typeface="Raleway"/>
      <p:regular r:id="rId45"/>
      <p:bold r:id="rId46"/>
      <p:italic r:id="rId47"/>
      <p:boldItalic r:id="rId48"/>
    </p:embeddedFont>
    <p:embeddedFont>
      <p:font typeface="Robot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3" roundtripDataSignature="AMtx7midVdzrEabN9ALu22I2cHbtd/+o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BE0174-D5A9-4238-88E0-C94CA37A3CA1}">
  <a:tblStyle styleId="{D6BE0174-D5A9-4238-88E0-C94CA37A3CA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aleway-bold.fntdata"/><Relationship Id="rId45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aleway-boldItalic.fntdata"/><Relationship Id="rId47" Type="http://schemas.openxmlformats.org/officeDocument/2006/relationships/font" Target="fonts/Raleway-italic.fntdata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customschemas.google.com/relationships/presentationmetadata" Target="meta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b2f67414c_0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fb2f67414c_0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1fb2f67414c_0_0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13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15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6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8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26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22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44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45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24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p25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20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p27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p28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29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p30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p31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p32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33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4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p34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1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p21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5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7" name="Google Shape;417;p35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6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7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8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9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8"/>
          <p:cNvSpPr txBox="1"/>
          <p:nvPr>
            <p:ph type="title"/>
          </p:nvPr>
        </p:nvSpPr>
        <p:spPr>
          <a:xfrm>
            <a:off x="3207638" y="1024191"/>
            <a:ext cx="2728722" cy="528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00">
                <a:solidFill>
                  <a:srgbClr val="4471C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8"/>
          <p:cNvSpPr txBox="1"/>
          <p:nvPr>
            <p:ph idx="1" type="body"/>
          </p:nvPr>
        </p:nvSpPr>
        <p:spPr>
          <a:xfrm>
            <a:off x="1921891" y="2399919"/>
            <a:ext cx="4146550" cy="1031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38"/>
          <p:cNvSpPr txBox="1"/>
          <p:nvPr/>
        </p:nvSpPr>
        <p:spPr>
          <a:xfrm>
            <a:off x="474133" y="431800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9"/>
          <p:cNvSpPr txBox="1"/>
          <p:nvPr>
            <p:ph type="title"/>
          </p:nvPr>
        </p:nvSpPr>
        <p:spPr>
          <a:xfrm>
            <a:off x="3207638" y="1024191"/>
            <a:ext cx="2728722" cy="528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00">
                <a:solidFill>
                  <a:srgbClr val="4471C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Empty Colored">
    <p:bg>
      <p:bgPr>
        <a:solidFill>
          <a:srgbClr val="F76C6C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0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1"/>
          <p:cNvSpPr txBox="1"/>
          <p:nvPr>
            <p:ph type="ctrTitle"/>
          </p:nvPr>
        </p:nvSpPr>
        <p:spPr>
          <a:xfrm>
            <a:off x="2236088" y="641350"/>
            <a:ext cx="4671822" cy="528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00">
                <a:solidFill>
                  <a:srgbClr val="4471C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1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2"/>
          <p:cNvSpPr txBox="1"/>
          <p:nvPr>
            <p:ph type="title"/>
          </p:nvPr>
        </p:nvSpPr>
        <p:spPr>
          <a:xfrm>
            <a:off x="3207638" y="1024191"/>
            <a:ext cx="2728722" cy="528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00">
                <a:solidFill>
                  <a:srgbClr val="4471C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2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2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36525" y="136702"/>
            <a:ext cx="638175" cy="465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71499" y="0"/>
            <a:ext cx="47725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7"/>
          <p:cNvSpPr txBox="1"/>
          <p:nvPr>
            <p:ph type="title"/>
          </p:nvPr>
        </p:nvSpPr>
        <p:spPr>
          <a:xfrm>
            <a:off x="3207638" y="1024191"/>
            <a:ext cx="2728722" cy="528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300" u="none" cap="none" strike="noStrike">
                <a:solidFill>
                  <a:srgbClr val="4471C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7"/>
          <p:cNvSpPr txBox="1"/>
          <p:nvPr>
            <p:ph idx="1" type="body"/>
          </p:nvPr>
        </p:nvSpPr>
        <p:spPr>
          <a:xfrm>
            <a:off x="1921891" y="2399919"/>
            <a:ext cx="4146550" cy="1031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3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Relationship Id="rId4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Relationship Id="rId4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/>
          <p:nvPr/>
        </p:nvSpPr>
        <p:spPr>
          <a:xfrm>
            <a:off x="0" y="-1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76C6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0259" y="769619"/>
            <a:ext cx="2443480" cy="3604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339" y="180339"/>
            <a:ext cx="1717039" cy="59182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>
            <p:ph type="title"/>
          </p:nvPr>
        </p:nvSpPr>
        <p:spPr>
          <a:xfrm>
            <a:off x="2043300" y="1852726"/>
            <a:ext cx="5053965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Initiation à Cypress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749927" y="2814865"/>
            <a:ext cx="3640712" cy="382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Automation Test Academy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>
            <p:ph type="title"/>
          </p:nvPr>
        </p:nvSpPr>
        <p:spPr>
          <a:xfrm>
            <a:off x="2232559" y="2196757"/>
            <a:ext cx="5817904" cy="566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Exécution très rapide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0"/>
          <p:cNvSpPr txBox="1"/>
          <p:nvPr/>
        </p:nvSpPr>
        <p:spPr>
          <a:xfrm>
            <a:off x="3583923" y="2590165"/>
            <a:ext cx="344441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0"/>
          <p:cNvSpPr txBox="1"/>
          <p:nvPr/>
        </p:nvSpPr>
        <p:spPr>
          <a:xfrm>
            <a:off x="152400" y="1885950"/>
            <a:ext cx="93030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696" y="1200217"/>
            <a:ext cx="609567" cy="3359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76C6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9920" y="772159"/>
            <a:ext cx="2804160" cy="359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339" y="180339"/>
            <a:ext cx="1717039" cy="59182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1"/>
          <p:cNvSpPr txBox="1"/>
          <p:nvPr>
            <p:ph type="title"/>
          </p:nvPr>
        </p:nvSpPr>
        <p:spPr>
          <a:xfrm>
            <a:off x="1066800" y="2114550"/>
            <a:ext cx="6007481" cy="112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93775" lvl="0" marL="1005839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   DEMO </a:t>
            </a:r>
            <a:br>
              <a:rPr lang="en-US" sz="3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Installation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b2f67414c_0_0"/>
          <p:cNvSpPr txBox="1"/>
          <p:nvPr>
            <p:ph type="title"/>
          </p:nvPr>
        </p:nvSpPr>
        <p:spPr>
          <a:xfrm>
            <a:off x="1855284" y="251350"/>
            <a:ext cx="4764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Comment Installer Cypress </a:t>
            </a:r>
            <a:endParaRPr/>
          </a:p>
        </p:txBody>
      </p:sp>
      <p:sp>
        <p:nvSpPr>
          <p:cNvPr id="139" name="Google Shape;139;g1fb2f67414c_0_0"/>
          <p:cNvSpPr txBox="1"/>
          <p:nvPr>
            <p:ph idx="1" type="body"/>
          </p:nvPr>
        </p:nvSpPr>
        <p:spPr>
          <a:xfrm>
            <a:off x="390975" y="1387225"/>
            <a:ext cx="6228300" cy="4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576A"/>
              </a:buClr>
              <a:buSzPts val="2000"/>
              <a:buFont typeface="Roboto"/>
              <a:buChar char="-"/>
            </a:pPr>
            <a:r>
              <a:rPr lang="en-US" sz="2000">
                <a:solidFill>
                  <a:srgbClr val="1E576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Installation des pré-requis :</a:t>
            </a:r>
            <a:endParaRPr sz="2000">
              <a:solidFill>
                <a:srgbClr val="1E576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576A"/>
              </a:buClr>
              <a:buSzPts val="1400"/>
              <a:buFont typeface="Roboto"/>
              <a:buChar char="●"/>
            </a:pPr>
            <a:r>
              <a:rPr lang="en-US" sz="1400">
                <a:solidFill>
                  <a:srgbClr val="1E576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Installer un IDE</a:t>
            </a:r>
            <a:endParaRPr sz="1400">
              <a:solidFill>
                <a:srgbClr val="1E576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576A"/>
              </a:buClr>
              <a:buSzPts val="1400"/>
              <a:buFont typeface="Roboto"/>
              <a:buChar char="●"/>
            </a:pPr>
            <a:r>
              <a:rPr lang="en-US" sz="1400">
                <a:solidFill>
                  <a:srgbClr val="1E576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Installer NodeJs </a:t>
            </a:r>
            <a:endParaRPr sz="1400">
              <a:solidFill>
                <a:srgbClr val="1E576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E576A"/>
              </a:buClr>
              <a:buSzPts val="2000"/>
              <a:buFont typeface="Roboto"/>
              <a:buChar char="-"/>
            </a:pPr>
            <a:r>
              <a:rPr lang="en-US" sz="2000">
                <a:solidFill>
                  <a:srgbClr val="1E576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Création d’un projet node</a:t>
            </a:r>
            <a:endParaRPr sz="2000">
              <a:solidFill>
                <a:srgbClr val="1E576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E576A"/>
              </a:buClr>
              <a:buSzPts val="2000"/>
              <a:buFont typeface="Roboto"/>
              <a:buChar char="-"/>
            </a:pPr>
            <a:r>
              <a:rPr lang="en-US" sz="2000">
                <a:solidFill>
                  <a:srgbClr val="1E576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Exécuter la commande d’installation de cypress</a:t>
            </a:r>
            <a:endParaRPr sz="2000">
              <a:solidFill>
                <a:srgbClr val="1E576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E576A"/>
              </a:buClr>
              <a:buSzPts val="2000"/>
              <a:buFont typeface="Roboto"/>
              <a:buChar char="-"/>
            </a:pPr>
            <a:r>
              <a:rPr lang="en-US" sz="2000">
                <a:solidFill>
                  <a:srgbClr val="1E576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Ouvrir Cypress</a:t>
            </a:r>
            <a:endParaRPr sz="2000">
              <a:solidFill>
                <a:srgbClr val="1E576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700">
              <a:solidFill>
                <a:srgbClr val="1E576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700">
              <a:solidFill>
                <a:srgbClr val="1E576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700">
              <a:solidFill>
                <a:srgbClr val="1E576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200">
              <a:solidFill>
                <a:srgbClr val="1E576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76C6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9920" y="772159"/>
            <a:ext cx="2804160" cy="359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339" y="180339"/>
            <a:ext cx="1717039" cy="59182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2"/>
          <p:cNvSpPr txBox="1"/>
          <p:nvPr>
            <p:ph type="title"/>
          </p:nvPr>
        </p:nvSpPr>
        <p:spPr>
          <a:xfrm>
            <a:off x="1066800" y="2288339"/>
            <a:ext cx="7620000" cy="566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93775" lvl="0" marL="1005839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Ecrire son premier test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>
            <p:ph type="title"/>
          </p:nvPr>
        </p:nvSpPr>
        <p:spPr>
          <a:xfrm>
            <a:off x="2385070" y="185811"/>
            <a:ext cx="4269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Structure recommandée</a:t>
            </a:r>
            <a:endParaRPr/>
          </a:p>
        </p:txBody>
      </p:sp>
      <p:sp>
        <p:nvSpPr>
          <p:cNvPr id="153" name="Google Shape;153;p13"/>
          <p:cNvSpPr/>
          <p:nvPr/>
        </p:nvSpPr>
        <p:spPr>
          <a:xfrm>
            <a:off x="792475" y="852801"/>
            <a:ext cx="2247900" cy="4097655"/>
          </a:xfrm>
          <a:custGeom>
            <a:rect b="b" l="l" r="r" t="t"/>
            <a:pathLst>
              <a:path extrusionOk="0" h="3429000" w="2247900">
                <a:moveTo>
                  <a:pt x="2247900" y="0"/>
                </a:moveTo>
                <a:lnTo>
                  <a:pt x="0" y="0"/>
                </a:lnTo>
                <a:lnTo>
                  <a:pt x="0" y="3429000"/>
                </a:lnTo>
                <a:lnTo>
                  <a:pt x="2247900" y="3429000"/>
                </a:lnTo>
                <a:lnTo>
                  <a:pt x="2247900" y="0"/>
                </a:lnTo>
                <a:close/>
              </a:path>
            </a:pathLst>
          </a:custGeom>
          <a:solidFill>
            <a:srgbClr val="73737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3"/>
          <p:cNvSpPr txBox="1"/>
          <p:nvPr/>
        </p:nvSpPr>
        <p:spPr>
          <a:xfrm>
            <a:off x="2637789" y="2639377"/>
            <a:ext cx="200025" cy="208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sng" cap="none" strike="noStrike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3"/>
          <p:cNvSpPr txBox="1"/>
          <p:nvPr/>
        </p:nvSpPr>
        <p:spPr>
          <a:xfrm>
            <a:off x="1232525" y="1083775"/>
            <a:ext cx="1548000" cy="20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rPr>
              <a:t>/cypress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rPr>
              <a:t>/fixtures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142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1200"/>
              <a:buFont typeface="Calibri"/>
              <a:buChar char="-"/>
            </a:pPr>
            <a:r>
              <a:rPr b="1" i="0" lang="en-US" sz="1200" u="none" cap="none" strike="noStrike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rPr>
              <a:t>example.json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1D1D1D"/>
              </a:buClr>
              <a:buSzPts val="1150"/>
              <a:buFont typeface="Calibri"/>
              <a:buNone/>
            </a:pPr>
            <a:r>
              <a:t/>
            </a:r>
            <a:endParaRPr b="0" i="0" sz="11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rPr>
              <a:t>/e2e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rPr>
              <a:t>/examples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187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1200"/>
              <a:buFont typeface="Calibri"/>
              <a:buChar char="-"/>
            </a:pPr>
            <a:r>
              <a:rPr b="1" i="0" lang="en-US" sz="1200" u="none" cap="none" strike="noStrike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rPr>
              <a:t>actions.</a:t>
            </a:r>
            <a:r>
              <a:rPr b="1" lang="en-US" sz="1200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rPr>
              <a:t>cy</a:t>
            </a:r>
            <a:r>
              <a:rPr b="1" i="0" lang="en-US" sz="1200" u="none" cap="none" strike="noStrike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rPr>
              <a:t>.js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187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1200"/>
              <a:buFont typeface="Calibri"/>
              <a:buChar char="-"/>
            </a:pPr>
            <a:r>
              <a:rPr b="1" i="0" lang="en-US" sz="1200" u="none" cap="none" strike="noStrike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rPr>
              <a:t>aliasing.</a:t>
            </a:r>
            <a:r>
              <a:rPr b="1" lang="en-US" sz="1200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rPr>
              <a:t>cy</a:t>
            </a:r>
            <a:r>
              <a:rPr b="1" i="0" lang="en-US" sz="1200" u="none" cap="none" strike="noStrike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rPr>
              <a:t>.js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187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1200"/>
              <a:buFont typeface="Calibri"/>
              <a:buChar char="-"/>
            </a:pPr>
            <a:r>
              <a:rPr b="1" i="0" lang="en-US" sz="1200" u="none" cap="none" strike="noStrike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rPr>
              <a:t>assertions.</a:t>
            </a:r>
            <a:r>
              <a:rPr b="1" lang="en-US" sz="1200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rPr>
              <a:t>cy</a:t>
            </a:r>
            <a:r>
              <a:rPr b="1" i="0" lang="en-US" sz="1200" u="none" cap="none" strike="noStrike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rPr>
              <a:t>.js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187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1200"/>
              <a:buFont typeface="Calibri"/>
              <a:buChar char="-"/>
            </a:pPr>
            <a:r>
              <a:rPr b="1" i="0" lang="en-US" sz="1200" u="none" cap="none" strike="noStrike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rPr>
              <a:t>connectors.</a:t>
            </a:r>
            <a:r>
              <a:rPr b="1" lang="en-US" sz="1200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rPr>
              <a:t>cy</a:t>
            </a:r>
            <a:r>
              <a:rPr b="1" i="0" lang="en-US" sz="1200" u="none" cap="none" strike="noStrike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rPr>
              <a:t>.js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rPr>
              <a:t>........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3"/>
          <p:cNvSpPr txBox="1"/>
          <p:nvPr/>
        </p:nvSpPr>
        <p:spPr>
          <a:xfrm>
            <a:off x="1306575" y="3279075"/>
            <a:ext cx="10785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rPr>
              <a:t>/plugins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965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1200"/>
              <a:buFont typeface="Calibri"/>
              <a:buChar char="-"/>
            </a:pPr>
            <a:r>
              <a:rPr b="1" i="0" lang="en-US" sz="1200" u="none" cap="none" strike="noStrike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rPr>
              <a:t>index.js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1D1D1D"/>
              </a:buClr>
              <a:buSzPts val="1150"/>
              <a:buFont typeface="Calibri"/>
              <a:buNone/>
            </a:pPr>
            <a:r>
              <a:t/>
            </a:r>
            <a:endParaRPr b="0" i="0" sz="11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rPr>
              <a:t>/support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965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1200"/>
              <a:buFont typeface="Calibri"/>
              <a:buChar char="-"/>
            </a:pPr>
            <a:r>
              <a:rPr b="1" i="0" lang="en-US" sz="1200" u="none" cap="none" strike="noStrike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rPr>
              <a:t>commands.js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9652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1D1D1D"/>
              </a:buClr>
              <a:buSzPts val="1200"/>
              <a:buFont typeface="Calibri"/>
              <a:buChar char="-"/>
            </a:pPr>
            <a:r>
              <a:rPr b="1" i="0" lang="en-US" sz="1200" u="none" cap="none" strike="noStrike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rPr>
              <a:t>index.js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3"/>
          <p:cNvSpPr txBox="1"/>
          <p:nvPr/>
        </p:nvSpPr>
        <p:spPr>
          <a:xfrm>
            <a:off x="3515359" y="2598673"/>
            <a:ext cx="3872229" cy="3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Emplacement des scripts de test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>
            <p:ph type="title"/>
          </p:nvPr>
        </p:nvSpPr>
        <p:spPr>
          <a:xfrm>
            <a:off x="2419350" y="780986"/>
            <a:ext cx="4184015" cy="528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Ecrire une suite de tests</a:t>
            </a:r>
            <a:endParaRPr/>
          </a:p>
        </p:txBody>
      </p:sp>
      <p:grpSp>
        <p:nvGrpSpPr>
          <p:cNvPr id="163" name="Google Shape;163;p15"/>
          <p:cNvGrpSpPr/>
          <p:nvPr/>
        </p:nvGrpSpPr>
        <p:grpSpPr>
          <a:xfrm>
            <a:off x="2189479" y="1927860"/>
            <a:ext cx="4705350" cy="1855342"/>
            <a:chOff x="2189479" y="1927860"/>
            <a:chExt cx="4705350" cy="1855342"/>
          </a:xfrm>
        </p:grpSpPr>
        <p:pic>
          <p:nvPicPr>
            <p:cNvPr id="164" name="Google Shape;164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89479" y="1927860"/>
              <a:ext cx="4705350" cy="18553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15"/>
            <p:cNvSpPr/>
            <p:nvPr/>
          </p:nvSpPr>
          <p:spPr>
            <a:xfrm>
              <a:off x="2392679" y="2110740"/>
              <a:ext cx="4318000" cy="1470660"/>
            </a:xfrm>
            <a:custGeom>
              <a:rect b="b" l="l" r="r" t="t"/>
              <a:pathLst>
                <a:path extrusionOk="0" h="1470660" w="4318000">
                  <a:moveTo>
                    <a:pt x="4270121" y="0"/>
                  </a:moveTo>
                  <a:lnTo>
                    <a:pt x="47878" y="0"/>
                  </a:lnTo>
                  <a:lnTo>
                    <a:pt x="29253" y="3766"/>
                  </a:lnTo>
                  <a:lnTo>
                    <a:pt x="14033" y="14033"/>
                  </a:lnTo>
                  <a:lnTo>
                    <a:pt x="3766" y="29253"/>
                  </a:lnTo>
                  <a:lnTo>
                    <a:pt x="0" y="47879"/>
                  </a:lnTo>
                  <a:lnTo>
                    <a:pt x="0" y="1422781"/>
                  </a:lnTo>
                  <a:lnTo>
                    <a:pt x="3766" y="1441406"/>
                  </a:lnTo>
                  <a:lnTo>
                    <a:pt x="14033" y="1456626"/>
                  </a:lnTo>
                  <a:lnTo>
                    <a:pt x="29253" y="1466893"/>
                  </a:lnTo>
                  <a:lnTo>
                    <a:pt x="47878" y="1470660"/>
                  </a:lnTo>
                  <a:lnTo>
                    <a:pt x="4270121" y="1470660"/>
                  </a:lnTo>
                  <a:lnTo>
                    <a:pt x="4288746" y="1466893"/>
                  </a:lnTo>
                  <a:lnTo>
                    <a:pt x="4303966" y="1456626"/>
                  </a:lnTo>
                  <a:lnTo>
                    <a:pt x="4314233" y="1441406"/>
                  </a:lnTo>
                  <a:lnTo>
                    <a:pt x="4318000" y="1422781"/>
                  </a:lnTo>
                  <a:lnTo>
                    <a:pt x="4318000" y="47879"/>
                  </a:lnTo>
                  <a:lnTo>
                    <a:pt x="4314233" y="29253"/>
                  </a:lnTo>
                  <a:lnTo>
                    <a:pt x="4303966" y="14033"/>
                  </a:lnTo>
                  <a:lnTo>
                    <a:pt x="4288746" y="3766"/>
                  </a:lnTo>
                  <a:lnTo>
                    <a:pt x="4270121" y="0"/>
                  </a:lnTo>
                  <a:close/>
                </a:path>
              </a:pathLst>
            </a:custGeom>
            <a:solidFill>
              <a:srgbClr val="F7F9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15"/>
          <p:cNvSpPr txBox="1"/>
          <p:nvPr/>
        </p:nvSpPr>
        <p:spPr>
          <a:xfrm>
            <a:off x="5631179" y="2110739"/>
            <a:ext cx="1079500" cy="116839"/>
          </a:xfrm>
          <a:prstGeom prst="rect">
            <a:avLst/>
          </a:prstGeom>
          <a:solidFill>
            <a:srgbClr val="3A424E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99390" marR="0" rtl="0" algn="l">
              <a:lnSpc>
                <a:spcPct val="101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nominal.js</a:t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15"/>
          <p:cNvSpPr txBox="1"/>
          <p:nvPr/>
        </p:nvSpPr>
        <p:spPr>
          <a:xfrm>
            <a:off x="2833751" y="2585719"/>
            <a:ext cx="3168650" cy="507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describe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'Nom de la suite de test'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.... Le code du script de test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>
            <p:ph type="title"/>
          </p:nvPr>
        </p:nvSpPr>
        <p:spPr>
          <a:xfrm>
            <a:off x="2302510" y="780986"/>
            <a:ext cx="4417060" cy="528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Ecrire un scénario de test</a:t>
            </a:r>
            <a:endParaRPr/>
          </a:p>
        </p:txBody>
      </p:sp>
      <p:grpSp>
        <p:nvGrpSpPr>
          <p:cNvPr id="173" name="Google Shape;173;p16"/>
          <p:cNvGrpSpPr/>
          <p:nvPr/>
        </p:nvGrpSpPr>
        <p:grpSpPr>
          <a:xfrm>
            <a:off x="2131060" y="1333449"/>
            <a:ext cx="4705349" cy="3458210"/>
            <a:chOff x="2131060" y="1333449"/>
            <a:chExt cx="4705349" cy="3458210"/>
          </a:xfrm>
        </p:grpSpPr>
        <p:pic>
          <p:nvPicPr>
            <p:cNvPr id="174" name="Google Shape;174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31060" y="1333449"/>
              <a:ext cx="4705349" cy="34582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16"/>
            <p:cNvSpPr/>
            <p:nvPr/>
          </p:nvSpPr>
          <p:spPr>
            <a:xfrm>
              <a:off x="2334260" y="1516380"/>
              <a:ext cx="4318000" cy="3073400"/>
            </a:xfrm>
            <a:custGeom>
              <a:rect b="b" l="l" r="r" t="t"/>
              <a:pathLst>
                <a:path extrusionOk="0" h="3073400" w="4318000">
                  <a:moveTo>
                    <a:pt x="4217923" y="0"/>
                  </a:moveTo>
                  <a:lnTo>
                    <a:pt x="100075" y="0"/>
                  </a:lnTo>
                  <a:lnTo>
                    <a:pt x="61132" y="7868"/>
                  </a:lnTo>
                  <a:lnTo>
                    <a:pt x="29321" y="29321"/>
                  </a:lnTo>
                  <a:lnTo>
                    <a:pt x="7868" y="61132"/>
                  </a:lnTo>
                  <a:lnTo>
                    <a:pt x="0" y="100075"/>
                  </a:lnTo>
                  <a:lnTo>
                    <a:pt x="0" y="2973298"/>
                  </a:lnTo>
                  <a:lnTo>
                    <a:pt x="7868" y="3012262"/>
                  </a:lnTo>
                  <a:lnTo>
                    <a:pt x="29321" y="3044080"/>
                  </a:lnTo>
                  <a:lnTo>
                    <a:pt x="61132" y="3065533"/>
                  </a:lnTo>
                  <a:lnTo>
                    <a:pt x="100075" y="3073400"/>
                  </a:lnTo>
                  <a:lnTo>
                    <a:pt x="4217923" y="3073400"/>
                  </a:lnTo>
                  <a:lnTo>
                    <a:pt x="4256867" y="3065533"/>
                  </a:lnTo>
                  <a:lnTo>
                    <a:pt x="4288678" y="3044080"/>
                  </a:lnTo>
                  <a:lnTo>
                    <a:pt x="4310131" y="3012262"/>
                  </a:lnTo>
                  <a:lnTo>
                    <a:pt x="4317999" y="2973298"/>
                  </a:lnTo>
                  <a:lnTo>
                    <a:pt x="4317999" y="100075"/>
                  </a:lnTo>
                  <a:lnTo>
                    <a:pt x="4310131" y="61132"/>
                  </a:lnTo>
                  <a:lnTo>
                    <a:pt x="4288678" y="29321"/>
                  </a:lnTo>
                  <a:lnTo>
                    <a:pt x="4256867" y="7868"/>
                  </a:lnTo>
                  <a:lnTo>
                    <a:pt x="4217923" y="0"/>
                  </a:lnTo>
                  <a:close/>
                </a:path>
              </a:pathLst>
            </a:custGeom>
            <a:solidFill>
              <a:srgbClr val="F7F9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" name="Google Shape;176;p16"/>
          <p:cNvSpPr txBox="1"/>
          <p:nvPr/>
        </p:nvSpPr>
        <p:spPr>
          <a:xfrm>
            <a:off x="5570220" y="1516380"/>
            <a:ext cx="1082040" cy="246379"/>
          </a:xfrm>
          <a:prstGeom prst="rect">
            <a:avLst/>
          </a:prstGeom>
          <a:solidFill>
            <a:srgbClr val="3A424E"/>
          </a:solidFill>
          <a:ln>
            <a:noFill/>
          </a:ln>
        </p:spPr>
        <p:txBody>
          <a:bodyPr anchorCtr="0" anchor="t" bIns="0" lIns="0" spcFirstLastPara="1" rIns="0" wrap="square" tIns="43175">
            <a:spAutoFit/>
          </a:bodyPr>
          <a:lstStyle/>
          <a:p>
            <a:pPr indent="0" lvl="0" marL="2006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nominal.js</a:t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16"/>
          <p:cNvSpPr txBox="1"/>
          <p:nvPr/>
        </p:nvSpPr>
        <p:spPr>
          <a:xfrm>
            <a:off x="2681985" y="2156713"/>
            <a:ext cx="3679825" cy="17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describe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'Nom de la suite de test'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73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'Nom du premier scenario de test'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99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.... </a:t>
            </a:r>
            <a:r>
              <a:rPr b="0" i="0" lang="en-US" sz="1050" u="none" cap="none" strike="noStrike">
                <a:solidFill>
                  <a:srgbClr val="000F80"/>
                </a:solidFill>
                <a:latin typeface="Consolas"/>
                <a:ea typeface="Consolas"/>
                <a:cs typeface="Consolas"/>
                <a:sym typeface="Consolas"/>
              </a:rPr>
              <a:t>Code du scénario de test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73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734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'Nom du deuxième scenario de test'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99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b="0" i="0" lang="en-US" sz="1050" u="none" cap="none" strike="noStrike">
                <a:solidFill>
                  <a:srgbClr val="000F80"/>
                </a:solidFill>
                <a:latin typeface="Consolas"/>
                <a:ea typeface="Consolas"/>
                <a:cs typeface="Consolas"/>
                <a:sym typeface="Consolas"/>
              </a:rPr>
              <a:t>Code du scénario de test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73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>
            <p:ph type="title"/>
          </p:nvPr>
        </p:nvSpPr>
        <p:spPr>
          <a:xfrm>
            <a:off x="2528316" y="690816"/>
            <a:ext cx="3913504" cy="528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Sauter/ignorer un test</a:t>
            </a:r>
            <a:endParaRPr/>
          </a:p>
        </p:txBody>
      </p:sp>
      <p:grpSp>
        <p:nvGrpSpPr>
          <p:cNvPr id="183" name="Google Shape;183;p17"/>
          <p:cNvGrpSpPr/>
          <p:nvPr/>
        </p:nvGrpSpPr>
        <p:grpSpPr>
          <a:xfrm>
            <a:off x="2209800" y="1097267"/>
            <a:ext cx="4705350" cy="3237357"/>
            <a:chOff x="2209800" y="1097267"/>
            <a:chExt cx="4705350" cy="3237357"/>
          </a:xfrm>
        </p:grpSpPr>
        <p:pic>
          <p:nvPicPr>
            <p:cNvPr id="184" name="Google Shape;184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09800" y="1097267"/>
              <a:ext cx="4705350" cy="3237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17"/>
            <p:cNvSpPr/>
            <p:nvPr/>
          </p:nvSpPr>
          <p:spPr>
            <a:xfrm>
              <a:off x="2413000" y="1280160"/>
              <a:ext cx="4318000" cy="2852420"/>
            </a:xfrm>
            <a:custGeom>
              <a:rect b="b" l="l" r="r" t="t"/>
              <a:pathLst>
                <a:path extrusionOk="0" h="2852420" w="4318000">
                  <a:moveTo>
                    <a:pt x="4225035" y="0"/>
                  </a:moveTo>
                  <a:lnTo>
                    <a:pt x="92963" y="0"/>
                  </a:lnTo>
                  <a:lnTo>
                    <a:pt x="56792" y="7310"/>
                  </a:lnTo>
                  <a:lnTo>
                    <a:pt x="27241" y="27241"/>
                  </a:lnTo>
                  <a:lnTo>
                    <a:pt x="7310" y="56792"/>
                  </a:lnTo>
                  <a:lnTo>
                    <a:pt x="0" y="92963"/>
                  </a:lnTo>
                  <a:lnTo>
                    <a:pt x="0" y="2759519"/>
                  </a:lnTo>
                  <a:lnTo>
                    <a:pt x="7310" y="2795680"/>
                  </a:lnTo>
                  <a:lnTo>
                    <a:pt x="27241" y="2825210"/>
                  </a:lnTo>
                  <a:lnTo>
                    <a:pt x="56792" y="2845119"/>
                  </a:lnTo>
                  <a:lnTo>
                    <a:pt x="92963" y="2852420"/>
                  </a:lnTo>
                  <a:lnTo>
                    <a:pt x="4225035" y="2852420"/>
                  </a:lnTo>
                  <a:lnTo>
                    <a:pt x="4261207" y="2845119"/>
                  </a:lnTo>
                  <a:lnTo>
                    <a:pt x="4290758" y="2825210"/>
                  </a:lnTo>
                  <a:lnTo>
                    <a:pt x="4310689" y="2795680"/>
                  </a:lnTo>
                  <a:lnTo>
                    <a:pt x="4318000" y="2759519"/>
                  </a:lnTo>
                  <a:lnTo>
                    <a:pt x="4318000" y="92963"/>
                  </a:lnTo>
                  <a:lnTo>
                    <a:pt x="4310689" y="56792"/>
                  </a:lnTo>
                  <a:lnTo>
                    <a:pt x="4290758" y="27241"/>
                  </a:lnTo>
                  <a:lnTo>
                    <a:pt x="4261207" y="7310"/>
                  </a:lnTo>
                  <a:lnTo>
                    <a:pt x="4225035" y="0"/>
                  </a:lnTo>
                  <a:close/>
                </a:path>
              </a:pathLst>
            </a:custGeom>
            <a:solidFill>
              <a:srgbClr val="F7F9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7"/>
          <p:cNvSpPr txBox="1"/>
          <p:nvPr/>
        </p:nvSpPr>
        <p:spPr>
          <a:xfrm>
            <a:off x="5651500" y="1280160"/>
            <a:ext cx="1079500" cy="228600"/>
          </a:xfrm>
          <a:prstGeom prst="rect">
            <a:avLst/>
          </a:prstGeom>
          <a:solidFill>
            <a:srgbClr val="3A424E"/>
          </a:solidFill>
          <a:ln>
            <a:noFill/>
          </a:ln>
        </p:spPr>
        <p:txBody>
          <a:bodyPr anchorCtr="0" anchor="t" bIns="0" lIns="0" spcFirstLastPara="1" rIns="0" wrap="square" tIns="31750">
            <a:spAutoFit/>
          </a:bodyPr>
          <a:lstStyle/>
          <a:p>
            <a:pPr indent="0" lvl="0" marL="1987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nominal.js</a:t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2853689" y="1534159"/>
            <a:ext cx="3168650" cy="2599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describe.skip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'Nom de la suite de test'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4922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'Authentification réussi'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4732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.... </a:t>
            </a:r>
            <a:r>
              <a:rPr b="0" i="0" lang="en-US" sz="1050" u="none" cap="none" strike="noStrike">
                <a:solidFill>
                  <a:srgbClr val="000F80"/>
                </a:solidFill>
                <a:latin typeface="Consolas"/>
                <a:ea typeface="Consolas"/>
                <a:cs typeface="Consolas"/>
                <a:sym typeface="Consolas"/>
              </a:rPr>
              <a:t>Code du scénario de test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239839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73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F80"/>
                </a:solidFill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skip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'Mot de passe erronné'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98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.... </a:t>
            </a:r>
            <a:r>
              <a:rPr b="0" i="0" lang="en-US" sz="1050" u="none" cap="none" strike="noStrike">
                <a:solidFill>
                  <a:srgbClr val="000F80"/>
                </a:solidFill>
                <a:latin typeface="Consolas"/>
                <a:ea typeface="Consolas"/>
                <a:cs typeface="Consolas"/>
                <a:sym typeface="Consolas"/>
              </a:rPr>
              <a:t>Code du scénario de test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73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734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'Username erronné'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98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.... </a:t>
            </a:r>
            <a:r>
              <a:rPr b="0" i="0" lang="en-US" sz="1050" u="none" cap="none" strike="noStrike">
                <a:solidFill>
                  <a:srgbClr val="000F80"/>
                </a:solidFill>
                <a:latin typeface="Consolas"/>
                <a:ea typeface="Consolas"/>
                <a:cs typeface="Consolas"/>
                <a:sym typeface="Consolas"/>
              </a:rPr>
              <a:t>Code du scénario de test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73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544194" y="4433887"/>
            <a:ext cx="4018915" cy="3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3A424E"/>
                </a:solidFill>
                <a:latin typeface="Trebuchet MS"/>
                <a:ea typeface="Trebuchet MS"/>
                <a:cs typeface="Trebuchet MS"/>
                <a:sym typeface="Trebuchet MS"/>
              </a:rPr>
              <a:t>Evite de de commenter les tests</a:t>
            </a:r>
            <a:endParaRPr b="0" i="0" sz="2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/>
          <p:nvPr>
            <p:ph type="title"/>
          </p:nvPr>
        </p:nvSpPr>
        <p:spPr>
          <a:xfrm>
            <a:off x="1784095" y="780986"/>
            <a:ext cx="5461635" cy="528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Exécuter exclusivement un test</a:t>
            </a:r>
            <a:endParaRPr/>
          </a:p>
        </p:txBody>
      </p:sp>
      <p:grpSp>
        <p:nvGrpSpPr>
          <p:cNvPr id="194" name="Google Shape;194;p18"/>
          <p:cNvGrpSpPr/>
          <p:nvPr/>
        </p:nvGrpSpPr>
        <p:grpSpPr>
          <a:xfrm>
            <a:off x="2148839" y="1280134"/>
            <a:ext cx="4707890" cy="3239897"/>
            <a:chOff x="2148839" y="1280134"/>
            <a:chExt cx="4707890" cy="3239897"/>
          </a:xfrm>
        </p:grpSpPr>
        <p:pic>
          <p:nvPicPr>
            <p:cNvPr id="195" name="Google Shape;195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48839" y="1280134"/>
              <a:ext cx="4707890" cy="3239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18"/>
            <p:cNvSpPr/>
            <p:nvPr/>
          </p:nvSpPr>
          <p:spPr>
            <a:xfrm>
              <a:off x="2352039" y="1463039"/>
              <a:ext cx="4320540" cy="2854960"/>
            </a:xfrm>
            <a:custGeom>
              <a:rect b="b" l="l" r="r" t="t"/>
              <a:pathLst>
                <a:path extrusionOk="0" h="2854960" w="4320540">
                  <a:moveTo>
                    <a:pt x="4227576" y="0"/>
                  </a:moveTo>
                  <a:lnTo>
                    <a:pt x="92964" y="0"/>
                  </a:lnTo>
                  <a:lnTo>
                    <a:pt x="56792" y="7310"/>
                  </a:lnTo>
                  <a:lnTo>
                    <a:pt x="27241" y="27241"/>
                  </a:lnTo>
                  <a:lnTo>
                    <a:pt x="7310" y="56792"/>
                  </a:lnTo>
                  <a:lnTo>
                    <a:pt x="0" y="92963"/>
                  </a:lnTo>
                  <a:lnTo>
                    <a:pt x="0" y="2761970"/>
                  </a:lnTo>
                  <a:lnTo>
                    <a:pt x="7310" y="2798167"/>
                  </a:lnTo>
                  <a:lnTo>
                    <a:pt x="27241" y="2827724"/>
                  </a:lnTo>
                  <a:lnTo>
                    <a:pt x="56792" y="2847652"/>
                  </a:lnTo>
                  <a:lnTo>
                    <a:pt x="92964" y="2854960"/>
                  </a:lnTo>
                  <a:lnTo>
                    <a:pt x="4227576" y="2854960"/>
                  </a:lnTo>
                  <a:lnTo>
                    <a:pt x="4263747" y="2847652"/>
                  </a:lnTo>
                  <a:lnTo>
                    <a:pt x="4293298" y="2827724"/>
                  </a:lnTo>
                  <a:lnTo>
                    <a:pt x="4313229" y="2798167"/>
                  </a:lnTo>
                  <a:lnTo>
                    <a:pt x="4320540" y="2761970"/>
                  </a:lnTo>
                  <a:lnTo>
                    <a:pt x="4320540" y="92963"/>
                  </a:lnTo>
                  <a:lnTo>
                    <a:pt x="4313229" y="56792"/>
                  </a:lnTo>
                  <a:lnTo>
                    <a:pt x="4293298" y="27241"/>
                  </a:lnTo>
                  <a:lnTo>
                    <a:pt x="4263747" y="7310"/>
                  </a:lnTo>
                  <a:lnTo>
                    <a:pt x="4227576" y="0"/>
                  </a:lnTo>
                  <a:close/>
                </a:path>
              </a:pathLst>
            </a:custGeom>
            <a:solidFill>
              <a:srgbClr val="F7F9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18"/>
          <p:cNvSpPr txBox="1"/>
          <p:nvPr/>
        </p:nvSpPr>
        <p:spPr>
          <a:xfrm>
            <a:off x="5590540" y="1463039"/>
            <a:ext cx="1082040" cy="228600"/>
          </a:xfrm>
          <a:prstGeom prst="rect">
            <a:avLst/>
          </a:prstGeom>
          <a:solidFill>
            <a:srgbClr val="3A424E"/>
          </a:solidFill>
          <a:ln>
            <a:noFill/>
          </a:ln>
        </p:spPr>
        <p:txBody>
          <a:bodyPr anchorCtr="0" anchor="t" bIns="0" lIns="0" spcFirstLastPara="1" rIns="0" wrap="square" tIns="33650">
            <a:spAutoFit/>
          </a:bodyPr>
          <a:lstStyle/>
          <a:p>
            <a:pPr indent="0" lvl="0" marL="2000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nominal.js</a:t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2675508" y="1604264"/>
            <a:ext cx="3168650" cy="3372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describe.only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'Nom de la suite de test'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2675525" y="2019125"/>
            <a:ext cx="3168600" cy="21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4986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'Authentification réussi'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4732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.... </a:t>
            </a:r>
            <a:r>
              <a:rPr b="0" i="0" lang="en-US" sz="1050" u="none" cap="none" strike="noStrike">
                <a:solidFill>
                  <a:srgbClr val="000F80"/>
                </a:solidFill>
                <a:latin typeface="Consolas"/>
                <a:ea typeface="Consolas"/>
                <a:cs typeface="Consolas"/>
                <a:sym typeface="Consolas"/>
              </a:rPr>
              <a:t>Code du scénario de test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239839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734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F80"/>
                </a:solidFill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only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'Mot de passe erronné'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99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.... </a:t>
            </a:r>
            <a:r>
              <a:rPr b="0" i="0" lang="en-US" sz="1050" u="none" cap="none" strike="noStrike">
                <a:solidFill>
                  <a:srgbClr val="000F80"/>
                </a:solidFill>
                <a:latin typeface="Consolas"/>
                <a:ea typeface="Consolas"/>
                <a:cs typeface="Consolas"/>
                <a:sym typeface="Consolas"/>
              </a:rPr>
              <a:t>Code du scénario de test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73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73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'Username erronné'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99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.... </a:t>
            </a:r>
            <a:r>
              <a:rPr b="0" i="0" lang="en-US" sz="1050" u="none" cap="none" strike="noStrike">
                <a:solidFill>
                  <a:srgbClr val="000F80"/>
                </a:solidFill>
                <a:latin typeface="Consolas"/>
                <a:ea typeface="Consolas"/>
                <a:cs typeface="Consolas"/>
                <a:sym typeface="Consolas"/>
              </a:rPr>
              <a:t>Code du scénario de test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73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678497" y="4506912"/>
            <a:ext cx="3006725" cy="3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3A424E"/>
                </a:solidFill>
                <a:latin typeface="Trebuchet MS"/>
                <a:ea typeface="Trebuchet MS"/>
                <a:cs typeface="Trebuchet MS"/>
                <a:sym typeface="Trebuchet MS"/>
              </a:rPr>
              <a:t>Aide à déboguer un test</a:t>
            </a:r>
            <a:endParaRPr b="0" i="0" sz="2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/>
          <p:nvPr>
            <p:ph type="title"/>
          </p:nvPr>
        </p:nvSpPr>
        <p:spPr>
          <a:xfrm>
            <a:off x="2633725" y="353211"/>
            <a:ext cx="3673475" cy="528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Tests et syntaxe BDD</a:t>
            </a:r>
            <a:endParaRPr/>
          </a:p>
        </p:txBody>
      </p:sp>
      <p:grpSp>
        <p:nvGrpSpPr>
          <p:cNvPr id="206" name="Google Shape;206;p14"/>
          <p:cNvGrpSpPr/>
          <p:nvPr/>
        </p:nvGrpSpPr>
        <p:grpSpPr>
          <a:xfrm>
            <a:off x="3919501" y="1520686"/>
            <a:ext cx="1971039" cy="350520"/>
            <a:chOff x="4064000" y="1988820"/>
            <a:chExt cx="1971039" cy="350520"/>
          </a:xfrm>
        </p:grpSpPr>
        <p:sp>
          <p:nvSpPr>
            <p:cNvPr id="207" name="Google Shape;207;p14"/>
            <p:cNvSpPr/>
            <p:nvPr/>
          </p:nvSpPr>
          <p:spPr>
            <a:xfrm>
              <a:off x="4064000" y="1988820"/>
              <a:ext cx="1971039" cy="350520"/>
            </a:xfrm>
            <a:custGeom>
              <a:rect b="b" l="l" r="r" t="t"/>
              <a:pathLst>
                <a:path extrusionOk="0" h="350519" w="1971039">
                  <a:moveTo>
                    <a:pt x="1795779" y="0"/>
                  </a:moveTo>
                  <a:lnTo>
                    <a:pt x="1795779" y="87630"/>
                  </a:lnTo>
                  <a:lnTo>
                    <a:pt x="0" y="87630"/>
                  </a:lnTo>
                  <a:lnTo>
                    <a:pt x="0" y="262890"/>
                  </a:lnTo>
                  <a:lnTo>
                    <a:pt x="1795779" y="262890"/>
                  </a:lnTo>
                  <a:lnTo>
                    <a:pt x="1795779" y="350519"/>
                  </a:lnTo>
                  <a:lnTo>
                    <a:pt x="1971039" y="175260"/>
                  </a:lnTo>
                  <a:lnTo>
                    <a:pt x="1795779" y="0"/>
                  </a:lnTo>
                  <a:close/>
                </a:path>
              </a:pathLst>
            </a:custGeom>
            <a:solidFill>
              <a:srgbClr val="0177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4064000" y="1988820"/>
              <a:ext cx="1971039" cy="350520"/>
            </a:xfrm>
            <a:custGeom>
              <a:rect b="b" l="l" r="r" t="t"/>
              <a:pathLst>
                <a:path extrusionOk="0" h="350519" w="1971039">
                  <a:moveTo>
                    <a:pt x="0" y="87630"/>
                  </a:moveTo>
                  <a:lnTo>
                    <a:pt x="1795779" y="87630"/>
                  </a:lnTo>
                  <a:lnTo>
                    <a:pt x="1795779" y="0"/>
                  </a:lnTo>
                  <a:lnTo>
                    <a:pt x="1971039" y="175260"/>
                  </a:lnTo>
                  <a:lnTo>
                    <a:pt x="1795779" y="350519"/>
                  </a:lnTo>
                  <a:lnTo>
                    <a:pt x="1795779" y="262890"/>
                  </a:lnTo>
                  <a:lnTo>
                    <a:pt x="0" y="262890"/>
                  </a:lnTo>
                  <a:lnTo>
                    <a:pt x="0" y="87630"/>
                  </a:lnTo>
                  <a:close/>
                </a:path>
              </a:pathLst>
            </a:custGeom>
            <a:noFill/>
            <a:ln cap="flat" cmpd="sng" w="25400">
              <a:solidFill>
                <a:srgbClr val="0055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" name="Google Shape;209;p14"/>
          <p:cNvGrpSpPr/>
          <p:nvPr/>
        </p:nvGrpSpPr>
        <p:grpSpPr>
          <a:xfrm>
            <a:off x="3844234" y="2776426"/>
            <a:ext cx="1971039" cy="350520"/>
            <a:chOff x="4058920" y="4218940"/>
            <a:chExt cx="1971039" cy="350520"/>
          </a:xfrm>
        </p:grpSpPr>
        <p:sp>
          <p:nvSpPr>
            <p:cNvPr id="210" name="Google Shape;210;p14"/>
            <p:cNvSpPr/>
            <p:nvPr/>
          </p:nvSpPr>
          <p:spPr>
            <a:xfrm>
              <a:off x="4058920" y="4218940"/>
              <a:ext cx="1971039" cy="350520"/>
            </a:xfrm>
            <a:custGeom>
              <a:rect b="b" l="l" r="r" t="t"/>
              <a:pathLst>
                <a:path extrusionOk="0" h="350520" w="1971039">
                  <a:moveTo>
                    <a:pt x="1795779" y="0"/>
                  </a:moveTo>
                  <a:lnTo>
                    <a:pt x="1795779" y="87630"/>
                  </a:lnTo>
                  <a:lnTo>
                    <a:pt x="0" y="87630"/>
                  </a:lnTo>
                  <a:lnTo>
                    <a:pt x="0" y="262890"/>
                  </a:lnTo>
                  <a:lnTo>
                    <a:pt x="1795779" y="262890"/>
                  </a:lnTo>
                  <a:lnTo>
                    <a:pt x="1795779" y="350520"/>
                  </a:lnTo>
                  <a:lnTo>
                    <a:pt x="1971039" y="175260"/>
                  </a:lnTo>
                  <a:lnTo>
                    <a:pt x="1795779" y="0"/>
                  </a:lnTo>
                  <a:close/>
                </a:path>
              </a:pathLst>
            </a:custGeom>
            <a:solidFill>
              <a:srgbClr val="0177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4058920" y="4218940"/>
              <a:ext cx="1971039" cy="350520"/>
            </a:xfrm>
            <a:custGeom>
              <a:rect b="b" l="l" r="r" t="t"/>
              <a:pathLst>
                <a:path extrusionOk="0" h="350520" w="1971039">
                  <a:moveTo>
                    <a:pt x="0" y="87630"/>
                  </a:moveTo>
                  <a:lnTo>
                    <a:pt x="1795779" y="87630"/>
                  </a:lnTo>
                  <a:lnTo>
                    <a:pt x="1795779" y="0"/>
                  </a:lnTo>
                  <a:lnTo>
                    <a:pt x="1971039" y="175260"/>
                  </a:lnTo>
                  <a:lnTo>
                    <a:pt x="1795779" y="350520"/>
                  </a:lnTo>
                  <a:lnTo>
                    <a:pt x="1795779" y="262890"/>
                  </a:lnTo>
                  <a:lnTo>
                    <a:pt x="0" y="262890"/>
                  </a:lnTo>
                  <a:lnTo>
                    <a:pt x="0" y="87630"/>
                  </a:lnTo>
                  <a:close/>
                </a:path>
              </a:pathLst>
            </a:custGeom>
            <a:noFill/>
            <a:ln cap="flat" cmpd="sng" w="25400">
              <a:solidFill>
                <a:srgbClr val="0055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p14"/>
          <p:cNvSpPr txBox="1"/>
          <p:nvPr/>
        </p:nvSpPr>
        <p:spPr>
          <a:xfrm>
            <a:off x="6351904" y="1544354"/>
            <a:ext cx="252666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Equivalent à une suite de test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4"/>
          <p:cNvSpPr txBox="1"/>
          <p:nvPr/>
        </p:nvSpPr>
        <p:spPr>
          <a:xfrm>
            <a:off x="6307200" y="2791727"/>
            <a:ext cx="2526665" cy="474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Equivalent à un scénario de test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4"/>
          <p:cNvSpPr txBox="1"/>
          <p:nvPr/>
        </p:nvSpPr>
        <p:spPr>
          <a:xfrm>
            <a:off x="6351904" y="3867466"/>
            <a:ext cx="1274445" cy="254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Tests exclusifs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4"/>
          <p:cNvSpPr txBox="1"/>
          <p:nvPr/>
        </p:nvSpPr>
        <p:spPr>
          <a:xfrm rot="-5400000">
            <a:off x="-459790" y="2399347"/>
            <a:ext cx="2313305" cy="8775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22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Mocha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Google Shape;216;p14"/>
          <p:cNvGrpSpPr/>
          <p:nvPr/>
        </p:nvGrpSpPr>
        <p:grpSpPr>
          <a:xfrm>
            <a:off x="1220217" y="795707"/>
            <a:ext cx="2202586" cy="4193285"/>
            <a:chOff x="2194560" y="1788121"/>
            <a:chExt cx="4707890" cy="2462529"/>
          </a:xfrm>
        </p:grpSpPr>
        <p:pic>
          <p:nvPicPr>
            <p:cNvPr id="217" name="Google Shape;217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94560" y="1788121"/>
              <a:ext cx="4707890" cy="24625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Google Shape;218;p14"/>
            <p:cNvSpPr/>
            <p:nvPr/>
          </p:nvSpPr>
          <p:spPr>
            <a:xfrm>
              <a:off x="2397760" y="1971039"/>
              <a:ext cx="4320540" cy="2077720"/>
            </a:xfrm>
            <a:custGeom>
              <a:rect b="b" l="l" r="r" t="t"/>
              <a:pathLst>
                <a:path extrusionOk="0" h="2077720" w="4320540">
                  <a:moveTo>
                    <a:pt x="4252848" y="0"/>
                  </a:moveTo>
                  <a:lnTo>
                    <a:pt x="67690" y="0"/>
                  </a:lnTo>
                  <a:lnTo>
                    <a:pt x="41362" y="5326"/>
                  </a:lnTo>
                  <a:lnTo>
                    <a:pt x="19843" y="19843"/>
                  </a:lnTo>
                  <a:lnTo>
                    <a:pt x="5326" y="41362"/>
                  </a:lnTo>
                  <a:lnTo>
                    <a:pt x="0" y="67691"/>
                  </a:lnTo>
                  <a:lnTo>
                    <a:pt x="0" y="2010054"/>
                  </a:lnTo>
                  <a:lnTo>
                    <a:pt x="5326" y="2036389"/>
                  </a:lnTo>
                  <a:lnTo>
                    <a:pt x="19843" y="2057898"/>
                  </a:lnTo>
                  <a:lnTo>
                    <a:pt x="41362" y="2072401"/>
                  </a:lnTo>
                  <a:lnTo>
                    <a:pt x="67690" y="2077720"/>
                  </a:lnTo>
                  <a:lnTo>
                    <a:pt x="4252848" y="2077720"/>
                  </a:lnTo>
                  <a:lnTo>
                    <a:pt x="4279177" y="2072401"/>
                  </a:lnTo>
                  <a:lnTo>
                    <a:pt x="4300696" y="2057898"/>
                  </a:lnTo>
                  <a:lnTo>
                    <a:pt x="4315213" y="2036389"/>
                  </a:lnTo>
                  <a:lnTo>
                    <a:pt x="4320540" y="2010054"/>
                  </a:lnTo>
                  <a:lnTo>
                    <a:pt x="4320540" y="67691"/>
                  </a:lnTo>
                  <a:lnTo>
                    <a:pt x="4315213" y="41362"/>
                  </a:lnTo>
                  <a:lnTo>
                    <a:pt x="4300696" y="19843"/>
                  </a:lnTo>
                  <a:lnTo>
                    <a:pt x="4279177" y="5326"/>
                  </a:lnTo>
                  <a:lnTo>
                    <a:pt x="4252848" y="0"/>
                  </a:lnTo>
                  <a:close/>
                </a:path>
              </a:pathLst>
            </a:custGeom>
            <a:solidFill>
              <a:srgbClr val="F7F9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p14"/>
          <p:cNvSpPr txBox="1"/>
          <p:nvPr/>
        </p:nvSpPr>
        <p:spPr>
          <a:xfrm>
            <a:off x="1387783" y="1352550"/>
            <a:ext cx="4065904" cy="3930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describe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specify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only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skip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20" name="Google Shape;220;p14"/>
          <p:cNvGrpSpPr/>
          <p:nvPr/>
        </p:nvGrpSpPr>
        <p:grpSpPr>
          <a:xfrm>
            <a:off x="3856934" y="3841809"/>
            <a:ext cx="1971039" cy="350520"/>
            <a:chOff x="4058920" y="4218940"/>
            <a:chExt cx="1971039" cy="350520"/>
          </a:xfrm>
        </p:grpSpPr>
        <p:sp>
          <p:nvSpPr>
            <p:cNvPr id="221" name="Google Shape;221;p14"/>
            <p:cNvSpPr/>
            <p:nvPr/>
          </p:nvSpPr>
          <p:spPr>
            <a:xfrm>
              <a:off x="4058920" y="4218940"/>
              <a:ext cx="1971039" cy="350520"/>
            </a:xfrm>
            <a:custGeom>
              <a:rect b="b" l="l" r="r" t="t"/>
              <a:pathLst>
                <a:path extrusionOk="0" h="350520" w="1971039">
                  <a:moveTo>
                    <a:pt x="1795779" y="0"/>
                  </a:moveTo>
                  <a:lnTo>
                    <a:pt x="1795779" y="87630"/>
                  </a:lnTo>
                  <a:lnTo>
                    <a:pt x="0" y="87630"/>
                  </a:lnTo>
                  <a:lnTo>
                    <a:pt x="0" y="262890"/>
                  </a:lnTo>
                  <a:lnTo>
                    <a:pt x="1795779" y="262890"/>
                  </a:lnTo>
                  <a:lnTo>
                    <a:pt x="1795779" y="350520"/>
                  </a:lnTo>
                  <a:lnTo>
                    <a:pt x="1971039" y="175260"/>
                  </a:lnTo>
                  <a:lnTo>
                    <a:pt x="1795779" y="0"/>
                  </a:lnTo>
                  <a:close/>
                </a:path>
              </a:pathLst>
            </a:custGeom>
            <a:solidFill>
              <a:srgbClr val="0177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4058920" y="4218940"/>
              <a:ext cx="1971039" cy="350520"/>
            </a:xfrm>
            <a:custGeom>
              <a:rect b="b" l="l" r="r" t="t"/>
              <a:pathLst>
                <a:path extrusionOk="0" h="350520" w="1971039">
                  <a:moveTo>
                    <a:pt x="0" y="87630"/>
                  </a:moveTo>
                  <a:lnTo>
                    <a:pt x="1795779" y="87630"/>
                  </a:lnTo>
                  <a:lnTo>
                    <a:pt x="1795779" y="0"/>
                  </a:lnTo>
                  <a:lnTo>
                    <a:pt x="1971039" y="175260"/>
                  </a:lnTo>
                  <a:lnTo>
                    <a:pt x="1795779" y="350520"/>
                  </a:lnTo>
                  <a:lnTo>
                    <a:pt x="1795779" y="262890"/>
                  </a:lnTo>
                  <a:lnTo>
                    <a:pt x="0" y="262890"/>
                  </a:lnTo>
                  <a:lnTo>
                    <a:pt x="0" y="87630"/>
                  </a:lnTo>
                  <a:close/>
                </a:path>
              </a:pathLst>
            </a:custGeom>
            <a:noFill/>
            <a:ln cap="flat" cmpd="sng" w="25400">
              <a:solidFill>
                <a:srgbClr val="0055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0" l="-680" r="680" t="0"/>
          <a:stretch/>
        </p:blipFill>
        <p:spPr>
          <a:xfrm>
            <a:off x="1844039" y="1864360"/>
            <a:ext cx="5029200" cy="307847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"/>
          <p:cNvSpPr txBox="1"/>
          <p:nvPr>
            <p:ph type="title"/>
          </p:nvPr>
        </p:nvSpPr>
        <p:spPr>
          <a:xfrm>
            <a:off x="3207638" y="1024191"/>
            <a:ext cx="2728722" cy="528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L’avant Cypress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"/>
          <p:cNvSpPr/>
          <p:nvPr/>
        </p:nvSpPr>
        <p:spPr>
          <a:xfrm>
            <a:off x="5036425" y="-92875"/>
            <a:ext cx="4107600" cy="526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19"/>
          <p:cNvPicPr preferRelativeResize="0"/>
          <p:nvPr/>
        </p:nvPicPr>
        <p:blipFill rotWithShape="1">
          <a:blip r:embed="rId3">
            <a:alphaModFix/>
          </a:blip>
          <a:srcRect b="0" l="0" r="0" t="15994"/>
          <a:stretch/>
        </p:blipFill>
        <p:spPr>
          <a:xfrm>
            <a:off x="5781738" y="514188"/>
            <a:ext cx="3052624" cy="411512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9"/>
          <p:cNvSpPr txBox="1"/>
          <p:nvPr/>
        </p:nvSpPr>
        <p:spPr>
          <a:xfrm>
            <a:off x="651900" y="1933350"/>
            <a:ext cx="39201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01600" rtl="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À quel point est-ce clair ? </a:t>
            </a:r>
            <a:endParaRPr b="1" i="0" sz="33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/>
          <p:nvPr/>
        </p:nvSpPr>
        <p:spPr>
          <a:xfrm>
            <a:off x="5729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76C6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9920" y="772159"/>
            <a:ext cx="2804160" cy="359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339" y="180339"/>
            <a:ext cx="1717039" cy="59182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6"/>
          <p:cNvSpPr txBox="1"/>
          <p:nvPr>
            <p:ph type="title"/>
          </p:nvPr>
        </p:nvSpPr>
        <p:spPr>
          <a:xfrm>
            <a:off x="1066800" y="2288339"/>
            <a:ext cx="7620000" cy="566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93775" lvl="0" marL="1005839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L’interaction en pratique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/>
          <p:nvPr/>
        </p:nvSpPr>
        <p:spPr>
          <a:xfrm>
            <a:off x="5729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76C6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9920" y="772159"/>
            <a:ext cx="2804160" cy="359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339" y="180339"/>
            <a:ext cx="1717039" cy="59182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2"/>
          <p:cNvSpPr txBox="1"/>
          <p:nvPr>
            <p:ph type="title"/>
          </p:nvPr>
        </p:nvSpPr>
        <p:spPr>
          <a:xfrm>
            <a:off x="1066800" y="2288339"/>
            <a:ext cx="7620000" cy="566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93775" lvl="0" marL="1005839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Récupérer un élément HTML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>
            <p:ph type="title"/>
          </p:nvPr>
        </p:nvSpPr>
        <p:spPr>
          <a:xfrm>
            <a:off x="1797402" y="290094"/>
            <a:ext cx="2728722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Locators</a:t>
            </a:r>
            <a:endParaRPr/>
          </a:p>
        </p:txBody>
      </p:sp>
      <p:sp>
        <p:nvSpPr>
          <p:cNvPr id="251" name="Google Shape;251;p44"/>
          <p:cNvSpPr txBox="1"/>
          <p:nvPr>
            <p:ph idx="1" type="body"/>
          </p:nvPr>
        </p:nvSpPr>
        <p:spPr>
          <a:xfrm>
            <a:off x="118580" y="1279213"/>
            <a:ext cx="2933713" cy="5817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 locator est l’adresse d’un  élément HTML</a:t>
            </a:r>
            <a:endParaRPr/>
          </a:p>
          <a:p>
            <a:pPr indent="-139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139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52" name="Google Shape;25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996" y="940157"/>
            <a:ext cx="5890474" cy="2945237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4"/>
          <p:cNvSpPr txBox="1"/>
          <p:nvPr/>
        </p:nvSpPr>
        <p:spPr>
          <a:xfrm>
            <a:off x="58748" y="2983609"/>
            <a:ext cx="312233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 travers ce locator, Cypress peut </a:t>
            </a:r>
            <a:r>
              <a:rPr b="1" lang="en-US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interagir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avec chaque </a:t>
            </a:r>
            <a:r>
              <a:rPr b="1" lang="en-US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élément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d’une page 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p44"/>
          <p:cNvSpPr/>
          <p:nvPr/>
        </p:nvSpPr>
        <p:spPr>
          <a:xfrm>
            <a:off x="2982208" y="1431459"/>
            <a:ext cx="252000" cy="1456864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/>
        </p:nvSpPr>
        <p:spPr>
          <a:xfrm>
            <a:off x="-370750" y="3638093"/>
            <a:ext cx="4234815" cy="221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4445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4065" y="132004"/>
            <a:ext cx="5279935" cy="462669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5"/>
          <p:cNvSpPr txBox="1"/>
          <p:nvPr/>
        </p:nvSpPr>
        <p:spPr>
          <a:xfrm>
            <a:off x="1510664" y="201000"/>
            <a:ext cx="2728722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3300" u="none" cap="none" strike="noStrike">
                <a:solidFill>
                  <a:srgbClr val="4471C4"/>
                </a:solidFill>
                <a:latin typeface="Calibri"/>
                <a:ea typeface="Calibri"/>
                <a:cs typeface="Calibri"/>
                <a:sym typeface="Calibri"/>
              </a:rPr>
              <a:t>Locators</a:t>
            </a:r>
            <a:endParaRPr b="1" i="0" sz="3300" u="none" cap="none" strike="noStrike">
              <a:solidFill>
                <a:srgbClr val="4471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45"/>
          <p:cNvSpPr/>
          <p:nvPr/>
        </p:nvSpPr>
        <p:spPr>
          <a:xfrm>
            <a:off x="3968929" y="882203"/>
            <a:ext cx="196541" cy="2923505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5"/>
          <p:cNvSpPr txBox="1"/>
          <p:nvPr>
            <p:ph idx="1" type="body"/>
          </p:nvPr>
        </p:nvSpPr>
        <p:spPr>
          <a:xfrm>
            <a:off x="279801" y="3410456"/>
            <a:ext cx="2933713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445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Pour accéder à un élément d’une page, il faut utiliser  le DevTools.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45"/>
          <p:cNvSpPr txBox="1"/>
          <p:nvPr/>
        </p:nvSpPr>
        <p:spPr>
          <a:xfrm>
            <a:off x="96394" y="958169"/>
            <a:ext cx="330052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Il faut cliquer sur F12,utiliser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l’inspecteur et sélectionner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l’élément cible.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/>
          <p:nvPr>
            <p:ph type="title"/>
          </p:nvPr>
        </p:nvSpPr>
        <p:spPr>
          <a:xfrm>
            <a:off x="3783710" y="128015"/>
            <a:ext cx="1497965" cy="52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Locators</a:t>
            </a:r>
            <a:endParaRPr/>
          </a:p>
        </p:txBody>
      </p:sp>
      <p:sp>
        <p:nvSpPr>
          <p:cNvPr id="270" name="Google Shape;270;p24"/>
          <p:cNvSpPr txBox="1"/>
          <p:nvPr/>
        </p:nvSpPr>
        <p:spPr>
          <a:xfrm>
            <a:off x="1315027" y="887603"/>
            <a:ext cx="6159500" cy="49627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txBody>
          <a:bodyPr anchorCtr="0" anchor="t" bIns="0" lIns="0" spcFirstLastPara="1" rIns="0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rPr>
              <a:t>&lt;button id="</a:t>
            </a:r>
            <a:r>
              <a:rPr b="1" i="0" lang="en-US" sz="1500" u="none" cap="none" strike="noStrike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b="1" i="0" lang="en-US" sz="1500" u="none" cap="none" strike="noStrike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rPr>
              <a:t>" class="</a:t>
            </a:r>
            <a:r>
              <a:rPr b="1" i="0" lang="en-US" sz="1500" u="none" cap="none" strike="noStrike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btn btn-large</a:t>
            </a:r>
            <a:r>
              <a:rPr b="1" i="0" lang="en-US" sz="1500" u="none" cap="none" strike="noStrike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rPr>
              <a:t>" name="</a:t>
            </a:r>
            <a:r>
              <a:rPr b="1" i="0" lang="en-US" sz="1500" u="none" cap="none" strike="noStrike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submission</a:t>
            </a:r>
            <a:r>
              <a:rPr b="1" i="0" lang="en-US" sz="1500" u="none" cap="none" strike="noStrike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7785" marR="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rPr>
              <a:t>role="button" data-cy="</a:t>
            </a:r>
            <a:r>
              <a:rPr b="1" i="0" lang="en-US" sz="1500" u="none" cap="none" strike="noStrike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r>
              <a:rPr b="1" i="0" lang="en-US" sz="1500" u="none" cap="none" strike="noStrike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rPr>
              <a:t>"&gt;</a:t>
            </a:r>
            <a:r>
              <a:rPr b="1" i="0" lang="en-US" sz="1500" u="none" cap="none" strike="noStrike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r>
              <a:rPr b="1" i="0" lang="en-US" sz="1500" u="none" cap="none" strike="noStrike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rPr>
              <a:t>&lt;/button&gt;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1" name="Google Shape;271;p24"/>
          <p:cNvGraphicFramePr/>
          <p:nvPr/>
        </p:nvGraphicFramePr>
        <p:xfrm>
          <a:off x="486549" y="15734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{D6BE0174-D5A9-4238-88E0-C94CA37A3CA1}</a:tableStyleId>
              </a:tblPr>
              <a:tblGrid>
                <a:gridCol w="2550150"/>
                <a:gridCol w="1717675"/>
                <a:gridCol w="2799075"/>
              </a:tblGrid>
              <a:tr h="25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Sélecteur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7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77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Usage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77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Notes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77BC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635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1D1D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cy.get('button').click()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57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4285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Jamais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D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98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4285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 pire. Très générique et sans contexte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D5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358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1D1D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cy.get('.btn.btn-large').click()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63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4285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Jamais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98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4285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Mauvais. Le style change souvent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358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1D1D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cy.get('#main').click()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63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4285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Avec modération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D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98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4285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Mieux. Mais couplé au style ou évènement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698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4285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JavaScript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D5E8"/>
                    </a:solidFill>
                  </a:tcPr>
                </a:tc>
              </a:tr>
              <a:tr h="725800">
                <a:tc>
                  <a:txBody>
                    <a:bodyPr/>
                    <a:lstStyle/>
                    <a:p>
                      <a:pPr indent="0" lvl="0" marL="2724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1D1D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cy.get('[name=submission]').click()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63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4285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Avec modération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98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4285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L’attribut </a:t>
                      </a:r>
                      <a:r>
                        <a:rPr b="1" lang="en-US" sz="1500" u="none" cap="none" strike="noStrike">
                          <a:solidFill>
                            <a:srgbClr val="00AF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 </a:t>
                      </a:r>
                      <a:r>
                        <a:rPr lang="en-US" sz="1100" u="none" cap="none" strike="noStrike">
                          <a:solidFill>
                            <a:srgbClr val="4285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une sémantique HTML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</a:tr>
              <a:tr h="725800">
                <a:tc>
                  <a:txBody>
                    <a:bodyPr/>
                    <a:lstStyle/>
                    <a:p>
                      <a:pPr indent="0" lvl="0" marL="346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1D1D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cy.get('[data-cy=submit]').click()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70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4285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Toujours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98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4285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 mieux. Isolé de tous les changements.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</a:tr>
            </a:tbl>
          </a:graphicData>
        </a:graphic>
      </p:graphicFrame>
      <p:pic>
        <p:nvPicPr>
          <p:cNvPr id="272" name="Google Shape;27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4839" y="1902460"/>
            <a:ext cx="182879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4839" y="2771139"/>
            <a:ext cx="182879" cy="18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2300" y="2349500"/>
            <a:ext cx="182879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2300" y="3315971"/>
            <a:ext cx="180339" cy="18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62300" y="3988119"/>
            <a:ext cx="182879" cy="1828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7" name="Google Shape;277;p24"/>
          <p:cNvGrpSpPr/>
          <p:nvPr/>
        </p:nvGrpSpPr>
        <p:grpSpPr>
          <a:xfrm>
            <a:off x="7660640" y="2161539"/>
            <a:ext cx="508000" cy="2346960"/>
            <a:chOff x="7660640" y="2161539"/>
            <a:chExt cx="508000" cy="2346960"/>
          </a:xfrm>
        </p:grpSpPr>
        <p:sp>
          <p:nvSpPr>
            <p:cNvPr id="278" name="Google Shape;278;p24"/>
            <p:cNvSpPr/>
            <p:nvPr/>
          </p:nvSpPr>
          <p:spPr>
            <a:xfrm>
              <a:off x="7660640" y="2161539"/>
              <a:ext cx="508000" cy="2346960"/>
            </a:xfrm>
            <a:custGeom>
              <a:rect b="b" l="l" r="r" t="t"/>
              <a:pathLst>
                <a:path extrusionOk="0" h="2346960" w="508000">
                  <a:moveTo>
                    <a:pt x="381000" y="0"/>
                  </a:moveTo>
                  <a:lnTo>
                    <a:pt x="127000" y="0"/>
                  </a:lnTo>
                  <a:lnTo>
                    <a:pt x="127000" y="2092960"/>
                  </a:lnTo>
                  <a:lnTo>
                    <a:pt x="0" y="2092960"/>
                  </a:lnTo>
                  <a:lnTo>
                    <a:pt x="254000" y="2346960"/>
                  </a:lnTo>
                  <a:lnTo>
                    <a:pt x="508000" y="2092960"/>
                  </a:lnTo>
                  <a:lnTo>
                    <a:pt x="381000" y="209296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177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7660640" y="2161539"/>
              <a:ext cx="508000" cy="2346960"/>
            </a:xfrm>
            <a:custGeom>
              <a:rect b="b" l="l" r="r" t="t"/>
              <a:pathLst>
                <a:path extrusionOk="0" h="2346960" w="508000">
                  <a:moveTo>
                    <a:pt x="0" y="2092960"/>
                  </a:moveTo>
                  <a:lnTo>
                    <a:pt x="127000" y="2092960"/>
                  </a:lnTo>
                  <a:lnTo>
                    <a:pt x="127000" y="0"/>
                  </a:lnTo>
                  <a:lnTo>
                    <a:pt x="381000" y="0"/>
                  </a:lnTo>
                  <a:lnTo>
                    <a:pt x="381000" y="2092960"/>
                  </a:lnTo>
                  <a:lnTo>
                    <a:pt x="508000" y="2092960"/>
                  </a:lnTo>
                  <a:lnTo>
                    <a:pt x="254000" y="2346960"/>
                  </a:lnTo>
                  <a:lnTo>
                    <a:pt x="0" y="2092960"/>
                  </a:lnTo>
                  <a:close/>
                </a:path>
              </a:pathLst>
            </a:custGeom>
            <a:noFill/>
            <a:ln cap="flat" cmpd="sng" w="25400">
              <a:solidFill>
                <a:srgbClr val="0055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0" name="Google Shape;280;p24"/>
          <p:cNvSpPr txBox="1"/>
          <p:nvPr/>
        </p:nvSpPr>
        <p:spPr>
          <a:xfrm rot="5400000">
            <a:off x="7823082" y="2885122"/>
            <a:ext cx="147447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33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Priorité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type="title"/>
          </p:nvPr>
        </p:nvSpPr>
        <p:spPr>
          <a:xfrm>
            <a:off x="3051810" y="239712"/>
            <a:ext cx="3521075" cy="528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Selector Playground</a:t>
            </a:r>
            <a:endParaRPr/>
          </a:p>
        </p:txBody>
      </p:sp>
      <p:pic>
        <p:nvPicPr>
          <p:cNvPr id="286" name="Google Shape;28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660" y="965200"/>
            <a:ext cx="6979920" cy="35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5"/>
          <p:cNvSpPr txBox="1"/>
          <p:nvPr/>
        </p:nvSpPr>
        <p:spPr>
          <a:xfrm>
            <a:off x="3271901" y="4685982"/>
            <a:ext cx="308356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utiliser avec modération !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8120" y="4749482"/>
            <a:ext cx="236219" cy="216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76C6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9920" y="772159"/>
            <a:ext cx="2804160" cy="359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339" y="180339"/>
            <a:ext cx="1717039" cy="59182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0"/>
          <p:cNvSpPr txBox="1"/>
          <p:nvPr>
            <p:ph type="title"/>
          </p:nvPr>
        </p:nvSpPr>
        <p:spPr>
          <a:xfrm>
            <a:off x="1066800" y="2288339"/>
            <a:ext cx="7620000" cy="566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93775" lvl="0" marL="1005839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Commandes de bases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"/>
          <p:cNvSpPr txBox="1"/>
          <p:nvPr>
            <p:ph type="title"/>
          </p:nvPr>
        </p:nvSpPr>
        <p:spPr>
          <a:xfrm>
            <a:off x="2879089" y="780986"/>
            <a:ext cx="3267710" cy="528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Visiter un site web</a:t>
            </a:r>
            <a:endParaRPr/>
          </a:p>
        </p:txBody>
      </p:sp>
      <p:grpSp>
        <p:nvGrpSpPr>
          <p:cNvPr id="302" name="Google Shape;302;p27"/>
          <p:cNvGrpSpPr/>
          <p:nvPr/>
        </p:nvGrpSpPr>
        <p:grpSpPr>
          <a:xfrm>
            <a:off x="2194559" y="1788121"/>
            <a:ext cx="5030105" cy="2462529"/>
            <a:chOff x="2194560" y="1788121"/>
            <a:chExt cx="4707890" cy="2462529"/>
          </a:xfrm>
        </p:grpSpPr>
        <p:pic>
          <p:nvPicPr>
            <p:cNvPr id="303" name="Google Shape;303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94560" y="1788121"/>
              <a:ext cx="4707890" cy="24625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4" name="Google Shape;304;p27"/>
            <p:cNvSpPr/>
            <p:nvPr/>
          </p:nvSpPr>
          <p:spPr>
            <a:xfrm>
              <a:off x="2397760" y="1971039"/>
              <a:ext cx="4320540" cy="2077720"/>
            </a:xfrm>
            <a:custGeom>
              <a:rect b="b" l="l" r="r" t="t"/>
              <a:pathLst>
                <a:path extrusionOk="0" h="2077720" w="4320540">
                  <a:moveTo>
                    <a:pt x="4252848" y="0"/>
                  </a:moveTo>
                  <a:lnTo>
                    <a:pt x="67690" y="0"/>
                  </a:lnTo>
                  <a:lnTo>
                    <a:pt x="41362" y="5326"/>
                  </a:lnTo>
                  <a:lnTo>
                    <a:pt x="19843" y="19843"/>
                  </a:lnTo>
                  <a:lnTo>
                    <a:pt x="5326" y="41362"/>
                  </a:lnTo>
                  <a:lnTo>
                    <a:pt x="0" y="67691"/>
                  </a:lnTo>
                  <a:lnTo>
                    <a:pt x="0" y="2010054"/>
                  </a:lnTo>
                  <a:lnTo>
                    <a:pt x="5326" y="2036389"/>
                  </a:lnTo>
                  <a:lnTo>
                    <a:pt x="19843" y="2057898"/>
                  </a:lnTo>
                  <a:lnTo>
                    <a:pt x="41362" y="2072401"/>
                  </a:lnTo>
                  <a:lnTo>
                    <a:pt x="67690" y="2077720"/>
                  </a:lnTo>
                  <a:lnTo>
                    <a:pt x="4252848" y="2077720"/>
                  </a:lnTo>
                  <a:lnTo>
                    <a:pt x="4279177" y="2072401"/>
                  </a:lnTo>
                  <a:lnTo>
                    <a:pt x="4300696" y="2057898"/>
                  </a:lnTo>
                  <a:lnTo>
                    <a:pt x="4315213" y="2036389"/>
                  </a:lnTo>
                  <a:lnTo>
                    <a:pt x="4320540" y="2010054"/>
                  </a:lnTo>
                  <a:lnTo>
                    <a:pt x="4320540" y="67691"/>
                  </a:lnTo>
                  <a:lnTo>
                    <a:pt x="4315213" y="41362"/>
                  </a:lnTo>
                  <a:lnTo>
                    <a:pt x="4300696" y="19843"/>
                  </a:lnTo>
                  <a:lnTo>
                    <a:pt x="4279177" y="5326"/>
                  </a:lnTo>
                  <a:lnTo>
                    <a:pt x="4252848" y="0"/>
                  </a:lnTo>
                  <a:close/>
                </a:path>
              </a:pathLst>
            </a:custGeom>
            <a:solidFill>
              <a:srgbClr val="F7F9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5" name="Google Shape;305;p27"/>
          <p:cNvSpPr txBox="1"/>
          <p:nvPr/>
        </p:nvSpPr>
        <p:spPr>
          <a:xfrm>
            <a:off x="5636259" y="1971039"/>
            <a:ext cx="1082040" cy="167640"/>
          </a:xfrm>
          <a:prstGeom prst="rect">
            <a:avLst/>
          </a:prstGeom>
          <a:solidFill>
            <a:srgbClr val="3A424E"/>
          </a:solidFill>
          <a:ln>
            <a:noFill/>
          </a:ln>
        </p:spPr>
        <p:txBody>
          <a:bodyPr anchorCtr="0" anchor="t" bIns="0" lIns="0" spcFirstLastPara="1" rIns="0" wrap="square" tIns="2525">
            <a:spAutoFit/>
          </a:bodyPr>
          <a:lstStyle/>
          <a:p>
            <a:pPr indent="0" lvl="0" marL="2006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nominal.js</a:t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Google Shape;306;p27"/>
          <p:cNvSpPr txBox="1"/>
          <p:nvPr/>
        </p:nvSpPr>
        <p:spPr>
          <a:xfrm>
            <a:off x="2701925" y="2578734"/>
            <a:ext cx="4065904" cy="1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describe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'Nom de la suite de test'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6705" marR="0" rtl="0" algn="l">
              <a:lnSpc>
                <a:spcPct val="1190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'Scénario nominal 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98805" marR="0" rtl="0" algn="l">
              <a:lnSpc>
                <a:spcPct val="1192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006FC1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b="0" i="0" lang="en-US" sz="13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3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visit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'https://login.wildcodeschool.com/'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6705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/>
          <p:nvPr>
            <p:ph type="title"/>
          </p:nvPr>
        </p:nvSpPr>
        <p:spPr>
          <a:xfrm>
            <a:off x="1080452" y="780986"/>
            <a:ext cx="6854190" cy="528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Chercher un élément sur une page web</a:t>
            </a:r>
            <a:endParaRPr/>
          </a:p>
        </p:txBody>
      </p:sp>
      <p:grpSp>
        <p:nvGrpSpPr>
          <p:cNvPr id="312" name="Google Shape;312;p28"/>
          <p:cNvGrpSpPr/>
          <p:nvPr/>
        </p:nvGrpSpPr>
        <p:grpSpPr>
          <a:xfrm>
            <a:off x="2032000" y="1590090"/>
            <a:ext cx="5332857" cy="2619883"/>
            <a:chOff x="2032000" y="1590090"/>
            <a:chExt cx="5332857" cy="2619883"/>
          </a:xfrm>
        </p:grpSpPr>
        <p:pic>
          <p:nvPicPr>
            <p:cNvPr id="313" name="Google Shape;313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32000" y="1590090"/>
              <a:ext cx="5332857" cy="26198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4" name="Google Shape;314;p28"/>
            <p:cNvSpPr/>
            <p:nvPr/>
          </p:nvSpPr>
          <p:spPr>
            <a:xfrm>
              <a:off x="2235200" y="1772920"/>
              <a:ext cx="4945380" cy="2235200"/>
            </a:xfrm>
            <a:custGeom>
              <a:rect b="b" l="l" r="r" t="t"/>
              <a:pathLst>
                <a:path extrusionOk="0" h="2235200" w="4945380">
                  <a:moveTo>
                    <a:pt x="4872608" y="0"/>
                  </a:moveTo>
                  <a:lnTo>
                    <a:pt x="72770" y="0"/>
                  </a:lnTo>
                  <a:lnTo>
                    <a:pt x="44469" y="5726"/>
                  </a:lnTo>
                  <a:lnTo>
                    <a:pt x="21336" y="21336"/>
                  </a:lnTo>
                  <a:lnTo>
                    <a:pt x="5726" y="44469"/>
                  </a:lnTo>
                  <a:lnTo>
                    <a:pt x="0" y="72770"/>
                  </a:lnTo>
                  <a:lnTo>
                    <a:pt x="0" y="2162403"/>
                  </a:lnTo>
                  <a:lnTo>
                    <a:pt x="5726" y="2190740"/>
                  </a:lnTo>
                  <a:lnTo>
                    <a:pt x="21336" y="2213879"/>
                  </a:lnTo>
                  <a:lnTo>
                    <a:pt x="44469" y="2229479"/>
                  </a:lnTo>
                  <a:lnTo>
                    <a:pt x="72770" y="2235199"/>
                  </a:lnTo>
                  <a:lnTo>
                    <a:pt x="4872608" y="2235199"/>
                  </a:lnTo>
                  <a:lnTo>
                    <a:pt x="4900910" y="2229479"/>
                  </a:lnTo>
                  <a:lnTo>
                    <a:pt x="4924044" y="2213879"/>
                  </a:lnTo>
                  <a:lnTo>
                    <a:pt x="4939653" y="2190740"/>
                  </a:lnTo>
                  <a:lnTo>
                    <a:pt x="4945380" y="2162403"/>
                  </a:lnTo>
                  <a:lnTo>
                    <a:pt x="4945380" y="72770"/>
                  </a:lnTo>
                  <a:lnTo>
                    <a:pt x="4939653" y="44469"/>
                  </a:lnTo>
                  <a:lnTo>
                    <a:pt x="4924044" y="21336"/>
                  </a:lnTo>
                  <a:lnTo>
                    <a:pt x="4900910" y="5726"/>
                  </a:lnTo>
                  <a:lnTo>
                    <a:pt x="4872608" y="0"/>
                  </a:lnTo>
                  <a:close/>
                </a:path>
              </a:pathLst>
            </a:custGeom>
            <a:solidFill>
              <a:srgbClr val="F7F9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5" name="Google Shape;315;p28"/>
          <p:cNvSpPr txBox="1"/>
          <p:nvPr/>
        </p:nvSpPr>
        <p:spPr>
          <a:xfrm>
            <a:off x="5943600" y="1772920"/>
            <a:ext cx="1236980" cy="180340"/>
          </a:xfrm>
          <a:prstGeom prst="rect">
            <a:avLst/>
          </a:prstGeom>
          <a:solidFill>
            <a:srgbClr val="3A424E"/>
          </a:solidFill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2781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nominal.js</a:t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6" name="Google Shape;316;p28"/>
          <p:cNvSpPr txBox="1"/>
          <p:nvPr/>
        </p:nvSpPr>
        <p:spPr>
          <a:xfrm>
            <a:off x="2576576" y="2261234"/>
            <a:ext cx="3900170" cy="1719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describe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'Nom de la suite de test'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59944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'Scénario nominal 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 </a:t>
            </a:r>
            <a:r>
              <a:rPr b="0" i="0" lang="en-US" sz="1050" u="none" cap="none" strike="noStrike">
                <a:solidFill>
                  <a:srgbClr val="006FC1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visit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'https://login.wildcodeschool.com/'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99440" marR="13411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006FC1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b="0" i="0" lang="en-US" sz="13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3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'#login-email'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b="0" i="0" lang="en-US" sz="1350" u="none" cap="none" strike="noStrike">
                <a:solidFill>
                  <a:srgbClr val="006FC1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b="0" i="0" lang="en-US" sz="13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3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'#login-password'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734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4079" y="1940560"/>
            <a:ext cx="3977640" cy="270002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"/>
          <p:cNvSpPr txBox="1"/>
          <p:nvPr>
            <p:ph type="title"/>
          </p:nvPr>
        </p:nvSpPr>
        <p:spPr>
          <a:xfrm>
            <a:off x="2941701" y="1070927"/>
            <a:ext cx="2707005" cy="528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L’après Cypress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"/>
          <p:cNvSpPr txBox="1"/>
          <p:nvPr>
            <p:ph type="title"/>
          </p:nvPr>
        </p:nvSpPr>
        <p:spPr>
          <a:xfrm>
            <a:off x="2448941" y="578802"/>
            <a:ext cx="4374515" cy="528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Remplir un champs texte</a:t>
            </a:r>
            <a:endParaRPr/>
          </a:p>
        </p:txBody>
      </p:sp>
      <p:grpSp>
        <p:nvGrpSpPr>
          <p:cNvPr id="322" name="Google Shape;322;p29"/>
          <p:cNvGrpSpPr/>
          <p:nvPr/>
        </p:nvGrpSpPr>
        <p:grpSpPr>
          <a:xfrm>
            <a:off x="1577339" y="1363980"/>
            <a:ext cx="6714490" cy="2503170"/>
            <a:chOff x="1577339" y="1363980"/>
            <a:chExt cx="6714490" cy="2503170"/>
          </a:xfrm>
        </p:grpSpPr>
        <p:pic>
          <p:nvPicPr>
            <p:cNvPr id="323" name="Google Shape;323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77339" y="1363980"/>
              <a:ext cx="6714490" cy="25031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4" name="Google Shape;324;p29"/>
            <p:cNvSpPr/>
            <p:nvPr/>
          </p:nvSpPr>
          <p:spPr>
            <a:xfrm>
              <a:off x="1780539" y="1546860"/>
              <a:ext cx="6327140" cy="2118360"/>
            </a:xfrm>
            <a:custGeom>
              <a:rect b="b" l="l" r="r" t="t"/>
              <a:pathLst>
                <a:path extrusionOk="0" h="2118360" w="6327140">
                  <a:moveTo>
                    <a:pt x="6258179" y="0"/>
                  </a:moveTo>
                  <a:lnTo>
                    <a:pt x="68961" y="0"/>
                  </a:lnTo>
                  <a:lnTo>
                    <a:pt x="42112" y="5417"/>
                  </a:lnTo>
                  <a:lnTo>
                    <a:pt x="20193" y="20193"/>
                  </a:lnTo>
                  <a:lnTo>
                    <a:pt x="5417" y="42112"/>
                  </a:lnTo>
                  <a:lnTo>
                    <a:pt x="0" y="68961"/>
                  </a:lnTo>
                  <a:lnTo>
                    <a:pt x="0" y="2049399"/>
                  </a:lnTo>
                  <a:lnTo>
                    <a:pt x="5417" y="2076247"/>
                  </a:lnTo>
                  <a:lnTo>
                    <a:pt x="20193" y="2098166"/>
                  </a:lnTo>
                  <a:lnTo>
                    <a:pt x="42112" y="2112942"/>
                  </a:lnTo>
                  <a:lnTo>
                    <a:pt x="68961" y="2118360"/>
                  </a:lnTo>
                  <a:lnTo>
                    <a:pt x="6258179" y="2118360"/>
                  </a:lnTo>
                  <a:lnTo>
                    <a:pt x="6285027" y="2112942"/>
                  </a:lnTo>
                  <a:lnTo>
                    <a:pt x="6306946" y="2098166"/>
                  </a:lnTo>
                  <a:lnTo>
                    <a:pt x="6321722" y="2076247"/>
                  </a:lnTo>
                  <a:lnTo>
                    <a:pt x="6327140" y="2049399"/>
                  </a:lnTo>
                  <a:lnTo>
                    <a:pt x="6327140" y="68961"/>
                  </a:lnTo>
                  <a:lnTo>
                    <a:pt x="6321722" y="42112"/>
                  </a:lnTo>
                  <a:lnTo>
                    <a:pt x="6306947" y="20192"/>
                  </a:lnTo>
                  <a:lnTo>
                    <a:pt x="6285027" y="5417"/>
                  </a:lnTo>
                  <a:lnTo>
                    <a:pt x="6258179" y="0"/>
                  </a:lnTo>
                  <a:close/>
                </a:path>
              </a:pathLst>
            </a:custGeom>
            <a:solidFill>
              <a:srgbClr val="F7F9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5" name="Google Shape;325;p29"/>
          <p:cNvSpPr txBox="1"/>
          <p:nvPr/>
        </p:nvSpPr>
        <p:spPr>
          <a:xfrm>
            <a:off x="6522719" y="1546860"/>
            <a:ext cx="1584960" cy="170180"/>
          </a:xfrm>
          <a:prstGeom prst="rect">
            <a:avLst/>
          </a:prstGeom>
          <a:solidFill>
            <a:srgbClr val="3A424E"/>
          </a:solidFill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0" lvl="0" marL="4521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nominal.js</a:t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6" name="Google Shape;326;p29"/>
          <p:cNvSpPr txBox="1"/>
          <p:nvPr/>
        </p:nvSpPr>
        <p:spPr>
          <a:xfrm>
            <a:off x="2077466" y="1910079"/>
            <a:ext cx="5949315" cy="1559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describe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'Nom de la suite de test'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598805" marR="205358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'Scénario nominal 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 </a:t>
            </a:r>
            <a:r>
              <a:rPr b="0" i="0" lang="en-US" sz="1050" u="none" cap="none" strike="noStrike">
                <a:solidFill>
                  <a:srgbClr val="006FC1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visit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'https://login.wildcodeschool.com/'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98805" marR="0" rtl="0" algn="l">
              <a:lnSpc>
                <a:spcPct val="1185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6FC1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'#login-email'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3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US" sz="13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3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'mohammed.ali@wildcodeschool.com'</a:t>
            </a:r>
            <a:r>
              <a:rPr b="0" i="0" lang="en-US" sz="13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3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9880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6FC1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'#login-password'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3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US" sz="13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3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'hahahatuveuxmonmotdepasse?'</a:t>
            </a:r>
            <a:r>
              <a:rPr b="0" i="0" lang="en-US" sz="13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3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6705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"/>
          <p:cNvSpPr txBox="1"/>
          <p:nvPr>
            <p:ph type="title"/>
          </p:nvPr>
        </p:nvSpPr>
        <p:spPr>
          <a:xfrm>
            <a:off x="2086610" y="780986"/>
            <a:ext cx="4851400" cy="528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Identifier par contenu texte</a:t>
            </a:r>
            <a:endParaRPr/>
          </a:p>
        </p:txBody>
      </p:sp>
      <p:grpSp>
        <p:nvGrpSpPr>
          <p:cNvPr id="332" name="Google Shape;332;p30"/>
          <p:cNvGrpSpPr/>
          <p:nvPr/>
        </p:nvGrpSpPr>
        <p:grpSpPr>
          <a:xfrm>
            <a:off x="1115060" y="1554416"/>
            <a:ext cx="6714490" cy="2828417"/>
            <a:chOff x="1115060" y="1554416"/>
            <a:chExt cx="6714490" cy="2828417"/>
          </a:xfrm>
        </p:grpSpPr>
        <p:pic>
          <p:nvPicPr>
            <p:cNvPr id="333" name="Google Shape;333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15060" y="1554416"/>
              <a:ext cx="6714490" cy="28284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4" name="Google Shape;334;p30"/>
            <p:cNvSpPr/>
            <p:nvPr/>
          </p:nvSpPr>
          <p:spPr>
            <a:xfrm>
              <a:off x="1318260" y="1737359"/>
              <a:ext cx="6327140" cy="2443480"/>
            </a:xfrm>
            <a:custGeom>
              <a:rect b="b" l="l" r="r" t="t"/>
              <a:pathLst>
                <a:path extrusionOk="0" h="2443479" w="6327140">
                  <a:moveTo>
                    <a:pt x="6247511" y="0"/>
                  </a:moveTo>
                  <a:lnTo>
                    <a:pt x="79628" y="0"/>
                  </a:lnTo>
                  <a:lnTo>
                    <a:pt x="48648" y="6262"/>
                  </a:lnTo>
                  <a:lnTo>
                    <a:pt x="23336" y="23336"/>
                  </a:lnTo>
                  <a:lnTo>
                    <a:pt x="6262" y="48648"/>
                  </a:lnTo>
                  <a:lnTo>
                    <a:pt x="0" y="79628"/>
                  </a:lnTo>
                  <a:lnTo>
                    <a:pt x="0" y="2363889"/>
                  </a:lnTo>
                  <a:lnTo>
                    <a:pt x="6262" y="2394868"/>
                  </a:lnTo>
                  <a:lnTo>
                    <a:pt x="23336" y="2420167"/>
                  </a:lnTo>
                  <a:lnTo>
                    <a:pt x="48648" y="2437225"/>
                  </a:lnTo>
                  <a:lnTo>
                    <a:pt x="79628" y="2443479"/>
                  </a:lnTo>
                  <a:lnTo>
                    <a:pt x="6247511" y="2443479"/>
                  </a:lnTo>
                  <a:lnTo>
                    <a:pt x="6278491" y="2437225"/>
                  </a:lnTo>
                  <a:lnTo>
                    <a:pt x="6303803" y="2420167"/>
                  </a:lnTo>
                  <a:lnTo>
                    <a:pt x="6320877" y="2394868"/>
                  </a:lnTo>
                  <a:lnTo>
                    <a:pt x="6327140" y="2363889"/>
                  </a:lnTo>
                  <a:lnTo>
                    <a:pt x="6327140" y="79628"/>
                  </a:lnTo>
                  <a:lnTo>
                    <a:pt x="6320877" y="48648"/>
                  </a:lnTo>
                  <a:lnTo>
                    <a:pt x="6303803" y="23336"/>
                  </a:lnTo>
                  <a:lnTo>
                    <a:pt x="6278491" y="6262"/>
                  </a:lnTo>
                  <a:lnTo>
                    <a:pt x="6247511" y="0"/>
                  </a:lnTo>
                  <a:close/>
                </a:path>
              </a:pathLst>
            </a:custGeom>
            <a:solidFill>
              <a:srgbClr val="F7F9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5" name="Google Shape;335;p30"/>
          <p:cNvSpPr txBox="1"/>
          <p:nvPr/>
        </p:nvSpPr>
        <p:spPr>
          <a:xfrm>
            <a:off x="6062979" y="1737360"/>
            <a:ext cx="1582420" cy="195580"/>
          </a:xfrm>
          <a:prstGeom prst="rect">
            <a:avLst/>
          </a:prstGeom>
          <a:solidFill>
            <a:srgbClr val="3A424E"/>
          </a:solidFill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450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nominal.js</a:t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Google Shape;336;p30"/>
          <p:cNvSpPr txBox="1"/>
          <p:nvPr/>
        </p:nvSpPr>
        <p:spPr>
          <a:xfrm>
            <a:off x="1692529" y="2062479"/>
            <a:ext cx="5140960" cy="1833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describe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'Nom de la suite de test'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735" lvl="0" marL="599440" marR="12452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'Scénario nominal 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 </a:t>
            </a:r>
            <a:r>
              <a:rPr b="0" i="0" lang="en-US" sz="1050" u="none" cap="none" strike="noStrike">
                <a:solidFill>
                  <a:srgbClr val="006FC1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visit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'https://login.wildcodeschool.com/'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99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6FC1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'#login-email'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'mohammed.ali@wildcodeschool.com'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9944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6FC1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'#login-password'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'hahahatuveuxmonmotdepasse?'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99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006FC1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b="0" i="0" lang="en-US" sz="13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3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"S'identifier"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734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/>
          <p:nvPr>
            <p:ph type="title"/>
          </p:nvPr>
        </p:nvSpPr>
        <p:spPr>
          <a:xfrm>
            <a:off x="2305050" y="780986"/>
            <a:ext cx="4410710" cy="528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Cliquer ou double cliquer</a:t>
            </a:r>
            <a:endParaRPr/>
          </a:p>
        </p:txBody>
      </p:sp>
      <p:grpSp>
        <p:nvGrpSpPr>
          <p:cNvPr id="342" name="Google Shape;342;p31"/>
          <p:cNvGrpSpPr/>
          <p:nvPr/>
        </p:nvGrpSpPr>
        <p:grpSpPr>
          <a:xfrm>
            <a:off x="764540" y="1366481"/>
            <a:ext cx="7227570" cy="3280537"/>
            <a:chOff x="764540" y="1366481"/>
            <a:chExt cx="7227570" cy="3280537"/>
          </a:xfrm>
        </p:grpSpPr>
        <p:pic>
          <p:nvPicPr>
            <p:cNvPr id="343" name="Google Shape;343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4540" y="1366481"/>
              <a:ext cx="7227570" cy="32805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4" name="Google Shape;344;p31"/>
            <p:cNvSpPr/>
            <p:nvPr/>
          </p:nvSpPr>
          <p:spPr>
            <a:xfrm>
              <a:off x="967740" y="1549400"/>
              <a:ext cx="6840220" cy="2895600"/>
            </a:xfrm>
            <a:custGeom>
              <a:rect b="b" l="l" r="r" t="t"/>
              <a:pathLst>
                <a:path extrusionOk="0" h="2895600" w="6840220">
                  <a:moveTo>
                    <a:pt x="6745858" y="0"/>
                  </a:moveTo>
                  <a:lnTo>
                    <a:pt x="94310" y="0"/>
                  </a:lnTo>
                  <a:lnTo>
                    <a:pt x="57601" y="7403"/>
                  </a:lnTo>
                  <a:lnTo>
                    <a:pt x="27624" y="27606"/>
                  </a:lnTo>
                  <a:lnTo>
                    <a:pt x="7411" y="57596"/>
                  </a:lnTo>
                  <a:lnTo>
                    <a:pt x="0" y="94361"/>
                  </a:lnTo>
                  <a:lnTo>
                    <a:pt x="0" y="2801289"/>
                  </a:lnTo>
                  <a:lnTo>
                    <a:pt x="7411" y="2837998"/>
                  </a:lnTo>
                  <a:lnTo>
                    <a:pt x="27624" y="2867975"/>
                  </a:lnTo>
                  <a:lnTo>
                    <a:pt x="57601" y="2888188"/>
                  </a:lnTo>
                  <a:lnTo>
                    <a:pt x="94310" y="2895600"/>
                  </a:lnTo>
                  <a:lnTo>
                    <a:pt x="6745858" y="2895600"/>
                  </a:lnTo>
                  <a:lnTo>
                    <a:pt x="6782623" y="2888188"/>
                  </a:lnTo>
                  <a:lnTo>
                    <a:pt x="6812613" y="2867975"/>
                  </a:lnTo>
                  <a:lnTo>
                    <a:pt x="6832816" y="2837998"/>
                  </a:lnTo>
                  <a:lnTo>
                    <a:pt x="6840219" y="2801289"/>
                  </a:lnTo>
                  <a:lnTo>
                    <a:pt x="6840219" y="94361"/>
                  </a:lnTo>
                  <a:lnTo>
                    <a:pt x="6832816" y="57596"/>
                  </a:lnTo>
                  <a:lnTo>
                    <a:pt x="6812613" y="27606"/>
                  </a:lnTo>
                  <a:lnTo>
                    <a:pt x="6782623" y="7403"/>
                  </a:lnTo>
                  <a:lnTo>
                    <a:pt x="6745858" y="0"/>
                  </a:lnTo>
                  <a:close/>
                </a:path>
              </a:pathLst>
            </a:custGeom>
            <a:solidFill>
              <a:srgbClr val="F7F9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5" name="Google Shape;345;p31"/>
          <p:cNvSpPr txBox="1"/>
          <p:nvPr/>
        </p:nvSpPr>
        <p:spPr>
          <a:xfrm>
            <a:off x="6096000" y="1549400"/>
            <a:ext cx="1711960" cy="231140"/>
          </a:xfrm>
          <a:prstGeom prst="rect">
            <a:avLst/>
          </a:prstGeom>
          <a:solidFill>
            <a:srgbClr val="3A424E"/>
          </a:solidFill>
          <a:ln>
            <a:noFill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nominal.js</a:t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Google Shape;346;p31"/>
          <p:cNvSpPr txBox="1"/>
          <p:nvPr/>
        </p:nvSpPr>
        <p:spPr>
          <a:xfrm>
            <a:off x="1329689" y="1906968"/>
            <a:ext cx="5140960" cy="2040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describe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'Nom de la suite de test'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599440" marR="1244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'Scénario nominal 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 </a:t>
            </a:r>
            <a:r>
              <a:rPr b="0" i="0" lang="en-US" sz="1050" u="none" cap="none" strike="noStrike">
                <a:solidFill>
                  <a:srgbClr val="006FC1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visit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'https://login.wildcodeschool.com/'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99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6FC1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'#login-email'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'mohammed.ali@wildcodeschool.com'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99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6FC1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'#login-password'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'hahahatuveuxmonmotdepasse?'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99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6FC1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"S'identifier"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3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b="0" i="0" lang="en-US" sz="13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0" i="0" sz="13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9944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//cy.contains("S'identifier").</a:t>
            </a:r>
            <a:r>
              <a:rPr b="0" i="0" lang="en-US" sz="135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dbclick()</a:t>
            </a:r>
            <a:endParaRPr b="0" i="0" sz="13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734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 txBox="1"/>
          <p:nvPr>
            <p:ph type="title"/>
          </p:nvPr>
        </p:nvSpPr>
        <p:spPr>
          <a:xfrm>
            <a:off x="638175" y="780986"/>
            <a:ext cx="7747634" cy="528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Cocher/décocher un bouton radio/checkbox</a:t>
            </a:r>
            <a:endParaRPr/>
          </a:p>
        </p:txBody>
      </p:sp>
      <p:grpSp>
        <p:nvGrpSpPr>
          <p:cNvPr id="352" name="Google Shape;352;p32"/>
          <p:cNvGrpSpPr/>
          <p:nvPr/>
        </p:nvGrpSpPr>
        <p:grpSpPr>
          <a:xfrm>
            <a:off x="2110739" y="1635810"/>
            <a:ext cx="4705350" cy="2391283"/>
            <a:chOff x="2110739" y="1635810"/>
            <a:chExt cx="4705350" cy="2391283"/>
          </a:xfrm>
        </p:grpSpPr>
        <p:pic>
          <p:nvPicPr>
            <p:cNvPr id="353" name="Google Shape;353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10739" y="1635810"/>
              <a:ext cx="4705350" cy="23912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4" name="Google Shape;354;p32"/>
            <p:cNvSpPr/>
            <p:nvPr/>
          </p:nvSpPr>
          <p:spPr>
            <a:xfrm>
              <a:off x="2313939" y="1818640"/>
              <a:ext cx="4318000" cy="2006600"/>
            </a:xfrm>
            <a:custGeom>
              <a:rect b="b" l="l" r="r" t="t"/>
              <a:pathLst>
                <a:path extrusionOk="0" h="2006600" w="4318000">
                  <a:moveTo>
                    <a:pt x="4252595" y="0"/>
                  </a:moveTo>
                  <a:lnTo>
                    <a:pt x="65405" y="0"/>
                  </a:lnTo>
                  <a:lnTo>
                    <a:pt x="39915" y="5129"/>
                  </a:lnTo>
                  <a:lnTo>
                    <a:pt x="19129" y="19129"/>
                  </a:lnTo>
                  <a:lnTo>
                    <a:pt x="5129" y="39915"/>
                  </a:lnTo>
                  <a:lnTo>
                    <a:pt x="0" y="65405"/>
                  </a:lnTo>
                  <a:lnTo>
                    <a:pt x="0" y="1941195"/>
                  </a:lnTo>
                  <a:lnTo>
                    <a:pt x="5129" y="1966684"/>
                  </a:lnTo>
                  <a:lnTo>
                    <a:pt x="19129" y="1987470"/>
                  </a:lnTo>
                  <a:lnTo>
                    <a:pt x="39915" y="2001470"/>
                  </a:lnTo>
                  <a:lnTo>
                    <a:pt x="65405" y="2006600"/>
                  </a:lnTo>
                  <a:lnTo>
                    <a:pt x="4252595" y="2006600"/>
                  </a:lnTo>
                  <a:lnTo>
                    <a:pt x="4278084" y="2001470"/>
                  </a:lnTo>
                  <a:lnTo>
                    <a:pt x="4298870" y="1987470"/>
                  </a:lnTo>
                  <a:lnTo>
                    <a:pt x="4312870" y="1966684"/>
                  </a:lnTo>
                  <a:lnTo>
                    <a:pt x="4318000" y="1941195"/>
                  </a:lnTo>
                  <a:lnTo>
                    <a:pt x="4318000" y="65405"/>
                  </a:lnTo>
                  <a:lnTo>
                    <a:pt x="4312870" y="39915"/>
                  </a:lnTo>
                  <a:lnTo>
                    <a:pt x="4298870" y="19129"/>
                  </a:lnTo>
                  <a:lnTo>
                    <a:pt x="4278084" y="5129"/>
                  </a:lnTo>
                  <a:lnTo>
                    <a:pt x="4252595" y="0"/>
                  </a:lnTo>
                  <a:close/>
                </a:path>
              </a:pathLst>
            </a:custGeom>
            <a:solidFill>
              <a:srgbClr val="F7F9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5" name="Google Shape;355;p32"/>
          <p:cNvSpPr txBox="1"/>
          <p:nvPr/>
        </p:nvSpPr>
        <p:spPr>
          <a:xfrm>
            <a:off x="5549900" y="1818639"/>
            <a:ext cx="1082040" cy="162560"/>
          </a:xfrm>
          <a:prstGeom prst="rect">
            <a:avLst/>
          </a:prstGeom>
          <a:solidFill>
            <a:srgbClr val="3A424E"/>
          </a:solidFill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2012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nominal.js</a:t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6" name="Google Shape;356;p32"/>
          <p:cNvSpPr txBox="1"/>
          <p:nvPr/>
        </p:nvSpPr>
        <p:spPr>
          <a:xfrm>
            <a:off x="2622550" y="2260219"/>
            <a:ext cx="3461385" cy="1399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describe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'Nom de la suite de test'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735" lvl="0" marL="599440" marR="5080" rtl="0" algn="l">
              <a:lnSpc>
                <a:spcPct val="99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'Etapes des optins commerciaux'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 </a:t>
            </a:r>
            <a:r>
              <a:rPr b="0" i="0" lang="en-US" sz="1050" u="none" cap="none" strike="noStrike">
                <a:solidFill>
                  <a:srgbClr val="006FC1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'#genaralRules'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3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check</a:t>
            </a:r>
            <a:r>
              <a:rPr b="0" i="0" lang="en-US" sz="13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 </a:t>
            </a:r>
            <a:r>
              <a:rPr b="0" i="0" lang="en-US" sz="1050" u="none" cap="none" strike="noStrike">
                <a:solidFill>
                  <a:srgbClr val="006FC1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'#commarcialComm'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3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uncheck</a:t>
            </a:r>
            <a:r>
              <a:rPr b="0" i="0" lang="en-US" sz="13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0" i="0" sz="13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734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3"/>
          <p:cNvSpPr txBox="1"/>
          <p:nvPr>
            <p:ph type="title"/>
          </p:nvPr>
        </p:nvSpPr>
        <p:spPr>
          <a:xfrm>
            <a:off x="1141412" y="780986"/>
            <a:ext cx="6739890" cy="528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Sélectionner dans une liste déroulante</a:t>
            </a:r>
            <a:endParaRPr/>
          </a:p>
        </p:txBody>
      </p:sp>
      <p:grpSp>
        <p:nvGrpSpPr>
          <p:cNvPr id="362" name="Google Shape;362;p33"/>
          <p:cNvGrpSpPr/>
          <p:nvPr/>
        </p:nvGrpSpPr>
        <p:grpSpPr>
          <a:xfrm>
            <a:off x="1661160" y="1470634"/>
            <a:ext cx="5863590" cy="3239897"/>
            <a:chOff x="1661160" y="1470634"/>
            <a:chExt cx="5863590" cy="3239897"/>
          </a:xfrm>
        </p:grpSpPr>
        <p:pic>
          <p:nvPicPr>
            <p:cNvPr id="363" name="Google Shape;363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61160" y="1470634"/>
              <a:ext cx="5863590" cy="3239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4" name="Google Shape;364;p33"/>
            <p:cNvSpPr/>
            <p:nvPr/>
          </p:nvSpPr>
          <p:spPr>
            <a:xfrm>
              <a:off x="1864360" y="1653539"/>
              <a:ext cx="5476240" cy="2854960"/>
            </a:xfrm>
            <a:custGeom>
              <a:rect b="b" l="l" r="r" t="t"/>
              <a:pathLst>
                <a:path extrusionOk="0" h="2854960" w="5476240">
                  <a:moveTo>
                    <a:pt x="5383275" y="0"/>
                  </a:moveTo>
                  <a:lnTo>
                    <a:pt x="92963" y="0"/>
                  </a:lnTo>
                  <a:lnTo>
                    <a:pt x="56792" y="7310"/>
                  </a:lnTo>
                  <a:lnTo>
                    <a:pt x="27241" y="27241"/>
                  </a:lnTo>
                  <a:lnTo>
                    <a:pt x="7310" y="56792"/>
                  </a:lnTo>
                  <a:lnTo>
                    <a:pt x="0" y="92963"/>
                  </a:lnTo>
                  <a:lnTo>
                    <a:pt x="0" y="2761970"/>
                  </a:lnTo>
                  <a:lnTo>
                    <a:pt x="7310" y="2798167"/>
                  </a:lnTo>
                  <a:lnTo>
                    <a:pt x="27241" y="2827724"/>
                  </a:lnTo>
                  <a:lnTo>
                    <a:pt x="56792" y="2847652"/>
                  </a:lnTo>
                  <a:lnTo>
                    <a:pt x="92963" y="2854960"/>
                  </a:lnTo>
                  <a:lnTo>
                    <a:pt x="5383275" y="2854960"/>
                  </a:lnTo>
                  <a:lnTo>
                    <a:pt x="5419447" y="2847652"/>
                  </a:lnTo>
                  <a:lnTo>
                    <a:pt x="5448998" y="2827724"/>
                  </a:lnTo>
                  <a:lnTo>
                    <a:pt x="5468929" y="2798167"/>
                  </a:lnTo>
                  <a:lnTo>
                    <a:pt x="5476240" y="2761970"/>
                  </a:lnTo>
                  <a:lnTo>
                    <a:pt x="5476240" y="92963"/>
                  </a:lnTo>
                  <a:lnTo>
                    <a:pt x="5468929" y="56792"/>
                  </a:lnTo>
                  <a:lnTo>
                    <a:pt x="5448998" y="27241"/>
                  </a:lnTo>
                  <a:lnTo>
                    <a:pt x="5419447" y="7310"/>
                  </a:lnTo>
                  <a:lnTo>
                    <a:pt x="5383275" y="0"/>
                  </a:lnTo>
                  <a:close/>
                </a:path>
              </a:pathLst>
            </a:custGeom>
            <a:solidFill>
              <a:srgbClr val="F7F9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5" name="Google Shape;365;p33"/>
          <p:cNvSpPr txBox="1"/>
          <p:nvPr/>
        </p:nvSpPr>
        <p:spPr>
          <a:xfrm>
            <a:off x="5969000" y="1653539"/>
            <a:ext cx="1371600" cy="231140"/>
          </a:xfrm>
          <a:prstGeom prst="rect">
            <a:avLst/>
          </a:prstGeom>
          <a:solidFill>
            <a:srgbClr val="3A424E"/>
          </a:solidFill>
          <a:ln>
            <a:noFill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344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nominal.js</a:t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Google Shape;366;p33"/>
          <p:cNvSpPr txBox="1"/>
          <p:nvPr/>
        </p:nvSpPr>
        <p:spPr>
          <a:xfrm>
            <a:off x="2596260" y="2300985"/>
            <a:ext cx="3626485" cy="1559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describe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'Nom de la suite de test'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599440" marR="5080" rtl="0" algn="l">
              <a:lnSpc>
                <a:spcPct val="999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'Informations personnelles 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 </a:t>
            </a:r>
            <a:r>
              <a:rPr b="0" i="0" lang="en-US" sz="1050" u="none" cap="none" strike="noStrike">
                <a:solidFill>
                  <a:srgbClr val="006FC1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'#country'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3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-US" sz="13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3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'France'</a:t>
            </a:r>
            <a:r>
              <a:rPr b="0" i="0" lang="en-US" sz="13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b="0" i="0" lang="en-US" sz="1050" u="none" cap="none" strike="noStrike">
                <a:solidFill>
                  <a:srgbClr val="006FC1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'#department'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3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-US" sz="13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3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'Paris'</a:t>
            </a:r>
            <a:r>
              <a:rPr b="0" i="0" lang="en-US" sz="13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b="0" i="0" lang="en-US" sz="1050" u="none" cap="none" strike="noStrike">
                <a:solidFill>
                  <a:srgbClr val="006FC1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'#sexe'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'male'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73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 txBox="1"/>
          <p:nvPr>
            <p:ph type="title"/>
          </p:nvPr>
        </p:nvSpPr>
        <p:spPr>
          <a:xfrm>
            <a:off x="1265936" y="780986"/>
            <a:ext cx="6488430" cy="528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Effacer le contenu d’un champs texte</a:t>
            </a:r>
            <a:endParaRPr/>
          </a:p>
        </p:txBody>
      </p:sp>
      <p:grpSp>
        <p:nvGrpSpPr>
          <p:cNvPr id="372" name="Google Shape;372;p34"/>
          <p:cNvGrpSpPr/>
          <p:nvPr/>
        </p:nvGrpSpPr>
        <p:grpSpPr>
          <a:xfrm>
            <a:off x="1094739" y="1511274"/>
            <a:ext cx="6859270" cy="3239897"/>
            <a:chOff x="1094739" y="1511274"/>
            <a:chExt cx="6859270" cy="3239897"/>
          </a:xfrm>
        </p:grpSpPr>
        <p:pic>
          <p:nvPicPr>
            <p:cNvPr id="373" name="Google Shape;373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94739" y="1511274"/>
              <a:ext cx="6859270" cy="3239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34"/>
            <p:cNvSpPr/>
            <p:nvPr/>
          </p:nvSpPr>
          <p:spPr>
            <a:xfrm>
              <a:off x="1297939" y="1694180"/>
              <a:ext cx="6471920" cy="2854960"/>
            </a:xfrm>
            <a:custGeom>
              <a:rect b="b" l="l" r="r" t="t"/>
              <a:pathLst>
                <a:path extrusionOk="0" h="2854960" w="6471920">
                  <a:moveTo>
                    <a:pt x="6378956" y="0"/>
                  </a:moveTo>
                  <a:lnTo>
                    <a:pt x="92963" y="0"/>
                  </a:lnTo>
                  <a:lnTo>
                    <a:pt x="56792" y="7310"/>
                  </a:lnTo>
                  <a:lnTo>
                    <a:pt x="27241" y="27241"/>
                  </a:lnTo>
                  <a:lnTo>
                    <a:pt x="7310" y="56792"/>
                  </a:lnTo>
                  <a:lnTo>
                    <a:pt x="0" y="92964"/>
                  </a:lnTo>
                  <a:lnTo>
                    <a:pt x="0" y="2761970"/>
                  </a:lnTo>
                  <a:lnTo>
                    <a:pt x="7310" y="2798167"/>
                  </a:lnTo>
                  <a:lnTo>
                    <a:pt x="27241" y="2827724"/>
                  </a:lnTo>
                  <a:lnTo>
                    <a:pt x="56792" y="2847652"/>
                  </a:lnTo>
                  <a:lnTo>
                    <a:pt x="92963" y="2854960"/>
                  </a:lnTo>
                  <a:lnTo>
                    <a:pt x="6378956" y="2854960"/>
                  </a:lnTo>
                  <a:lnTo>
                    <a:pt x="6415127" y="2847652"/>
                  </a:lnTo>
                  <a:lnTo>
                    <a:pt x="6444678" y="2827724"/>
                  </a:lnTo>
                  <a:lnTo>
                    <a:pt x="6464609" y="2798167"/>
                  </a:lnTo>
                  <a:lnTo>
                    <a:pt x="6471920" y="2761970"/>
                  </a:lnTo>
                  <a:lnTo>
                    <a:pt x="6471920" y="92964"/>
                  </a:lnTo>
                  <a:lnTo>
                    <a:pt x="6464609" y="56792"/>
                  </a:lnTo>
                  <a:lnTo>
                    <a:pt x="6444678" y="27241"/>
                  </a:lnTo>
                  <a:lnTo>
                    <a:pt x="6415127" y="7310"/>
                  </a:lnTo>
                  <a:lnTo>
                    <a:pt x="6378956" y="0"/>
                  </a:lnTo>
                  <a:close/>
                </a:path>
              </a:pathLst>
            </a:custGeom>
            <a:solidFill>
              <a:srgbClr val="F7F9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5" name="Google Shape;375;p34"/>
          <p:cNvSpPr txBox="1"/>
          <p:nvPr/>
        </p:nvSpPr>
        <p:spPr>
          <a:xfrm>
            <a:off x="6149340" y="1694179"/>
            <a:ext cx="1620520" cy="228600"/>
          </a:xfrm>
          <a:prstGeom prst="rect">
            <a:avLst/>
          </a:prstGeom>
          <a:solidFill>
            <a:srgbClr val="3A424E"/>
          </a:solidFill>
          <a:ln>
            <a:noFill/>
          </a:ln>
        </p:spPr>
        <p:txBody>
          <a:bodyPr anchorCtr="0" anchor="t" bIns="0" lIns="0" spcFirstLastPara="1" rIns="0" wrap="square" tIns="33650">
            <a:spAutoFit/>
          </a:bodyPr>
          <a:lstStyle/>
          <a:p>
            <a:pPr indent="0" lvl="0" marL="4692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nominal.js</a:t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6" name="Google Shape;376;p34"/>
          <p:cNvSpPr txBox="1"/>
          <p:nvPr/>
        </p:nvSpPr>
        <p:spPr>
          <a:xfrm>
            <a:off x="1568703" y="2105278"/>
            <a:ext cx="5869305" cy="2039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describe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'Nom de la suite de test'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73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"Echec d’authentification"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99440" marR="0" rtl="0" algn="l">
              <a:lnSpc>
                <a:spcPct val="1190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6FC1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visit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'https://login.wildcodeschool.com/'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99440" marR="5080" rtl="0" algn="l">
              <a:lnSpc>
                <a:spcPct val="99259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6FC1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'#login-email'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'mohammed.ali@wildcodeschool.com'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3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clear</a:t>
            </a:r>
            <a:r>
              <a:rPr b="0" i="0" lang="en-US" sz="13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 </a:t>
            </a:r>
            <a:r>
              <a:rPr b="0" i="0" lang="en-US" sz="1050" u="none" cap="none" strike="noStrike">
                <a:solidFill>
                  <a:srgbClr val="006FC1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'#login-password'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'hahahatuveuxmonmotdepasse?'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99440" marR="0" rtl="0" algn="l">
              <a:lnSpc>
                <a:spcPct val="11407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6FC1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'#login-password'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3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clear</a:t>
            </a:r>
            <a:r>
              <a:rPr b="0" i="0" lang="en-US" sz="13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0" i="0" sz="13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99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6FC1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50" u="none" cap="none" strike="noStrike">
                <a:solidFill>
                  <a:srgbClr val="A21515"/>
                </a:solidFill>
                <a:latin typeface="Consolas"/>
                <a:ea typeface="Consolas"/>
                <a:cs typeface="Consolas"/>
                <a:sym typeface="Consolas"/>
              </a:rPr>
              <a:t>"S'identifier"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-US" sz="1050" u="none" cap="none" strike="noStrike">
                <a:solidFill>
                  <a:srgbClr val="795E25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73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1"/>
          <p:cNvSpPr txBox="1"/>
          <p:nvPr>
            <p:ph type="title"/>
          </p:nvPr>
        </p:nvSpPr>
        <p:spPr>
          <a:xfrm>
            <a:off x="1700276" y="755078"/>
            <a:ext cx="6400800" cy="528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Interactions avec les éléments HTML</a:t>
            </a:r>
            <a:endParaRPr/>
          </a:p>
        </p:txBody>
      </p:sp>
      <p:sp>
        <p:nvSpPr>
          <p:cNvPr id="382" name="Google Shape;382;p21"/>
          <p:cNvSpPr txBox="1"/>
          <p:nvPr/>
        </p:nvSpPr>
        <p:spPr>
          <a:xfrm>
            <a:off x="383540" y="1581150"/>
            <a:ext cx="1627505" cy="291297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t/>
            </a:r>
            <a:endParaRPr b="0" i="0" sz="16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rPr>
              <a:t>.click()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937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rPr>
              <a:t>.dblclick()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937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rPr>
              <a:t>.rightclick()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93700" marR="0" rtl="0" algn="l">
              <a:lnSpc>
                <a:spcPct val="100000"/>
              </a:lnSpc>
              <a:spcBef>
                <a:spcPts val="905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rPr>
              <a:t>.type()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937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rPr>
              <a:t>.clear()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937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rPr>
              <a:t>.check()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937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rPr>
              <a:t>.uncheck()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93700" marR="0" rtl="0" algn="l">
              <a:lnSpc>
                <a:spcPct val="100000"/>
              </a:lnSpc>
              <a:spcBef>
                <a:spcPts val="905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rPr>
              <a:t>.select()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3" name="Google Shape;383;p21"/>
          <p:cNvGrpSpPr/>
          <p:nvPr/>
        </p:nvGrpSpPr>
        <p:grpSpPr>
          <a:xfrm>
            <a:off x="2306320" y="1808479"/>
            <a:ext cx="2593340" cy="170180"/>
            <a:chOff x="2306320" y="1808479"/>
            <a:chExt cx="2593340" cy="170180"/>
          </a:xfrm>
        </p:grpSpPr>
        <p:sp>
          <p:nvSpPr>
            <p:cNvPr id="384" name="Google Shape;384;p21"/>
            <p:cNvSpPr/>
            <p:nvPr/>
          </p:nvSpPr>
          <p:spPr>
            <a:xfrm>
              <a:off x="2306320" y="1808479"/>
              <a:ext cx="2593340" cy="170180"/>
            </a:xfrm>
            <a:custGeom>
              <a:rect b="b" l="l" r="r" t="t"/>
              <a:pathLst>
                <a:path extrusionOk="0" h="170180" w="2593340">
                  <a:moveTo>
                    <a:pt x="2508250" y="0"/>
                  </a:moveTo>
                  <a:lnTo>
                    <a:pt x="2508250" y="42545"/>
                  </a:lnTo>
                  <a:lnTo>
                    <a:pt x="0" y="42545"/>
                  </a:lnTo>
                  <a:lnTo>
                    <a:pt x="0" y="127635"/>
                  </a:lnTo>
                  <a:lnTo>
                    <a:pt x="2508250" y="127635"/>
                  </a:lnTo>
                  <a:lnTo>
                    <a:pt x="2508250" y="170180"/>
                  </a:lnTo>
                  <a:lnTo>
                    <a:pt x="2593340" y="85090"/>
                  </a:lnTo>
                  <a:lnTo>
                    <a:pt x="2508250" y="0"/>
                  </a:lnTo>
                  <a:close/>
                </a:path>
              </a:pathLst>
            </a:custGeom>
            <a:solidFill>
              <a:srgbClr val="0177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2306320" y="1808479"/>
              <a:ext cx="2593340" cy="170180"/>
            </a:xfrm>
            <a:custGeom>
              <a:rect b="b" l="l" r="r" t="t"/>
              <a:pathLst>
                <a:path extrusionOk="0" h="170180" w="2593340">
                  <a:moveTo>
                    <a:pt x="0" y="42545"/>
                  </a:moveTo>
                  <a:lnTo>
                    <a:pt x="2508250" y="42545"/>
                  </a:lnTo>
                  <a:lnTo>
                    <a:pt x="2508250" y="0"/>
                  </a:lnTo>
                  <a:lnTo>
                    <a:pt x="2593340" y="85090"/>
                  </a:lnTo>
                  <a:lnTo>
                    <a:pt x="2508250" y="170180"/>
                  </a:lnTo>
                  <a:lnTo>
                    <a:pt x="2508250" y="127635"/>
                  </a:lnTo>
                  <a:lnTo>
                    <a:pt x="0" y="127635"/>
                  </a:lnTo>
                  <a:lnTo>
                    <a:pt x="0" y="42545"/>
                  </a:lnTo>
                  <a:close/>
                </a:path>
              </a:pathLst>
            </a:custGeom>
            <a:noFill/>
            <a:ln cap="flat" cmpd="sng" w="25400">
              <a:solidFill>
                <a:srgbClr val="0055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6" name="Google Shape;386;p21"/>
          <p:cNvGrpSpPr/>
          <p:nvPr/>
        </p:nvGrpSpPr>
        <p:grpSpPr>
          <a:xfrm>
            <a:off x="2306320" y="2159000"/>
            <a:ext cx="2593340" cy="170180"/>
            <a:chOff x="2306320" y="2159000"/>
            <a:chExt cx="2593340" cy="170180"/>
          </a:xfrm>
        </p:grpSpPr>
        <p:sp>
          <p:nvSpPr>
            <p:cNvPr id="387" name="Google Shape;387;p21"/>
            <p:cNvSpPr/>
            <p:nvPr/>
          </p:nvSpPr>
          <p:spPr>
            <a:xfrm>
              <a:off x="2306320" y="2159000"/>
              <a:ext cx="2593340" cy="170180"/>
            </a:xfrm>
            <a:custGeom>
              <a:rect b="b" l="l" r="r" t="t"/>
              <a:pathLst>
                <a:path extrusionOk="0" h="170180" w="2593340">
                  <a:moveTo>
                    <a:pt x="2508250" y="0"/>
                  </a:moveTo>
                  <a:lnTo>
                    <a:pt x="2508250" y="42544"/>
                  </a:lnTo>
                  <a:lnTo>
                    <a:pt x="0" y="42544"/>
                  </a:lnTo>
                  <a:lnTo>
                    <a:pt x="0" y="127635"/>
                  </a:lnTo>
                  <a:lnTo>
                    <a:pt x="2508250" y="127635"/>
                  </a:lnTo>
                  <a:lnTo>
                    <a:pt x="2508250" y="170180"/>
                  </a:lnTo>
                  <a:lnTo>
                    <a:pt x="2593340" y="85089"/>
                  </a:lnTo>
                  <a:lnTo>
                    <a:pt x="2508250" y="0"/>
                  </a:lnTo>
                  <a:close/>
                </a:path>
              </a:pathLst>
            </a:custGeom>
            <a:solidFill>
              <a:srgbClr val="0177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2306320" y="2159000"/>
              <a:ext cx="2593340" cy="170180"/>
            </a:xfrm>
            <a:custGeom>
              <a:rect b="b" l="l" r="r" t="t"/>
              <a:pathLst>
                <a:path extrusionOk="0" h="170180" w="2593340">
                  <a:moveTo>
                    <a:pt x="0" y="42544"/>
                  </a:moveTo>
                  <a:lnTo>
                    <a:pt x="2508250" y="42544"/>
                  </a:lnTo>
                  <a:lnTo>
                    <a:pt x="2508250" y="0"/>
                  </a:lnTo>
                  <a:lnTo>
                    <a:pt x="2593340" y="85089"/>
                  </a:lnTo>
                  <a:lnTo>
                    <a:pt x="2508250" y="170180"/>
                  </a:lnTo>
                  <a:lnTo>
                    <a:pt x="2508250" y="127635"/>
                  </a:lnTo>
                  <a:lnTo>
                    <a:pt x="0" y="127635"/>
                  </a:lnTo>
                  <a:lnTo>
                    <a:pt x="0" y="42544"/>
                  </a:lnTo>
                  <a:close/>
                </a:path>
              </a:pathLst>
            </a:custGeom>
            <a:noFill/>
            <a:ln cap="flat" cmpd="sng" w="25400">
              <a:solidFill>
                <a:srgbClr val="0055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9" name="Google Shape;389;p21"/>
          <p:cNvGrpSpPr/>
          <p:nvPr/>
        </p:nvGrpSpPr>
        <p:grpSpPr>
          <a:xfrm>
            <a:off x="2306320" y="2501900"/>
            <a:ext cx="2593340" cy="170180"/>
            <a:chOff x="2306320" y="2501900"/>
            <a:chExt cx="2593340" cy="170180"/>
          </a:xfrm>
        </p:grpSpPr>
        <p:sp>
          <p:nvSpPr>
            <p:cNvPr id="390" name="Google Shape;390;p21"/>
            <p:cNvSpPr/>
            <p:nvPr/>
          </p:nvSpPr>
          <p:spPr>
            <a:xfrm>
              <a:off x="2306320" y="2501900"/>
              <a:ext cx="2593340" cy="170180"/>
            </a:xfrm>
            <a:custGeom>
              <a:rect b="b" l="l" r="r" t="t"/>
              <a:pathLst>
                <a:path extrusionOk="0" h="170180" w="2593340">
                  <a:moveTo>
                    <a:pt x="2508250" y="0"/>
                  </a:moveTo>
                  <a:lnTo>
                    <a:pt x="2508250" y="42544"/>
                  </a:lnTo>
                  <a:lnTo>
                    <a:pt x="0" y="42544"/>
                  </a:lnTo>
                  <a:lnTo>
                    <a:pt x="0" y="127635"/>
                  </a:lnTo>
                  <a:lnTo>
                    <a:pt x="2508250" y="127635"/>
                  </a:lnTo>
                  <a:lnTo>
                    <a:pt x="2508250" y="170180"/>
                  </a:lnTo>
                  <a:lnTo>
                    <a:pt x="2593340" y="85089"/>
                  </a:lnTo>
                  <a:lnTo>
                    <a:pt x="2508250" y="0"/>
                  </a:lnTo>
                  <a:close/>
                </a:path>
              </a:pathLst>
            </a:custGeom>
            <a:solidFill>
              <a:srgbClr val="0177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2306320" y="2501900"/>
              <a:ext cx="2593340" cy="170180"/>
            </a:xfrm>
            <a:custGeom>
              <a:rect b="b" l="l" r="r" t="t"/>
              <a:pathLst>
                <a:path extrusionOk="0" h="170180" w="2593340">
                  <a:moveTo>
                    <a:pt x="0" y="42544"/>
                  </a:moveTo>
                  <a:lnTo>
                    <a:pt x="2508250" y="42544"/>
                  </a:lnTo>
                  <a:lnTo>
                    <a:pt x="2508250" y="0"/>
                  </a:lnTo>
                  <a:lnTo>
                    <a:pt x="2593340" y="85089"/>
                  </a:lnTo>
                  <a:lnTo>
                    <a:pt x="2508250" y="170180"/>
                  </a:lnTo>
                  <a:lnTo>
                    <a:pt x="2508250" y="127635"/>
                  </a:lnTo>
                  <a:lnTo>
                    <a:pt x="0" y="127635"/>
                  </a:lnTo>
                  <a:lnTo>
                    <a:pt x="0" y="42544"/>
                  </a:lnTo>
                  <a:close/>
                </a:path>
              </a:pathLst>
            </a:custGeom>
            <a:noFill/>
            <a:ln cap="flat" cmpd="sng" w="25400">
              <a:solidFill>
                <a:srgbClr val="0055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2" name="Google Shape;392;p21"/>
          <p:cNvGrpSpPr/>
          <p:nvPr/>
        </p:nvGrpSpPr>
        <p:grpSpPr>
          <a:xfrm>
            <a:off x="2306320" y="2870200"/>
            <a:ext cx="2593340" cy="172720"/>
            <a:chOff x="2306320" y="2870200"/>
            <a:chExt cx="2593340" cy="172720"/>
          </a:xfrm>
        </p:grpSpPr>
        <p:sp>
          <p:nvSpPr>
            <p:cNvPr id="393" name="Google Shape;393;p21"/>
            <p:cNvSpPr/>
            <p:nvPr/>
          </p:nvSpPr>
          <p:spPr>
            <a:xfrm>
              <a:off x="2306320" y="2870200"/>
              <a:ext cx="2593340" cy="172720"/>
            </a:xfrm>
            <a:custGeom>
              <a:rect b="b" l="l" r="r" t="t"/>
              <a:pathLst>
                <a:path extrusionOk="0" h="172719" w="2593340">
                  <a:moveTo>
                    <a:pt x="2506980" y="0"/>
                  </a:moveTo>
                  <a:lnTo>
                    <a:pt x="2506980" y="43180"/>
                  </a:lnTo>
                  <a:lnTo>
                    <a:pt x="0" y="43180"/>
                  </a:lnTo>
                  <a:lnTo>
                    <a:pt x="0" y="129539"/>
                  </a:lnTo>
                  <a:lnTo>
                    <a:pt x="2506980" y="129539"/>
                  </a:lnTo>
                  <a:lnTo>
                    <a:pt x="2506980" y="172719"/>
                  </a:lnTo>
                  <a:lnTo>
                    <a:pt x="2593340" y="86360"/>
                  </a:lnTo>
                  <a:lnTo>
                    <a:pt x="2506980" y="0"/>
                  </a:lnTo>
                  <a:close/>
                </a:path>
              </a:pathLst>
            </a:custGeom>
            <a:solidFill>
              <a:srgbClr val="0177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2306320" y="2870200"/>
              <a:ext cx="2593340" cy="172720"/>
            </a:xfrm>
            <a:custGeom>
              <a:rect b="b" l="l" r="r" t="t"/>
              <a:pathLst>
                <a:path extrusionOk="0" h="172719" w="2593340">
                  <a:moveTo>
                    <a:pt x="0" y="43180"/>
                  </a:moveTo>
                  <a:lnTo>
                    <a:pt x="2506980" y="43180"/>
                  </a:lnTo>
                  <a:lnTo>
                    <a:pt x="2506980" y="0"/>
                  </a:lnTo>
                  <a:lnTo>
                    <a:pt x="2593340" y="86360"/>
                  </a:lnTo>
                  <a:lnTo>
                    <a:pt x="2506980" y="172719"/>
                  </a:lnTo>
                  <a:lnTo>
                    <a:pt x="2506980" y="129539"/>
                  </a:lnTo>
                  <a:lnTo>
                    <a:pt x="0" y="129539"/>
                  </a:lnTo>
                  <a:lnTo>
                    <a:pt x="0" y="43180"/>
                  </a:lnTo>
                  <a:close/>
                </a:path>
              </a:pathLst>
            </a:custGeom>
            <a:noFill/>
            <a:ln cap="flat" cmpd="sng" w="25400">
              <a:solidFill>
                <a:srgbClr val="0055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5" name="Google Shape;395;p21"/>
          <p:cNvGrpSpPr/>
          <p:nvPr/>
        </p:nvGrpSpPr>
        <p:grpSpPr>
          <a:xfrm>
            <a:off x="2306320" y="3192779"/>
            <a:ext cx="2593340" cy="172720"/>
            <a:chOff x="2306320" y="3192779"/>
            <a:chExt cx="2593340" cy="172720"/>
          </a:xfrm>
        </p:grpSpPr>
        <p:sp>
          <p:nvSpPr>
            <p:cNvPr id="396" name="Google Shape;396;p21"/>
            <p:cNvSpPr/>
            <p:nvPr/>
          </p:nvSpPr>
          <p:spPr>
            <a:xfrm>
              <a:off x="2306320" y="3192779"/>
              <a:ext cx="2593340" cy="172720"/>
            </a:xfrm>
            <a:custGeom>
              <a:rect b="b" l="l" r="r" t="t"/>
              <a:pathLst>
                <a:path extrusionOk="0" h="172720" w="2593340">
                  <a:moveTo>
                    <a:pt x="2506980" y="0"/>
                  </a:moveTo>
                  <a:lnTo>
                    <a:pt x="2506980" y="43180"/>
                  </a:lnTo>
                  <a:lnTo>
                    <a:pt x="0" y="43180"/>
                  </a:lnTo>
                  <a:lnTo>
                    <a:pt x="0" y="129539"/>
                  </a:lnTo>
                  <a:lnTo>
                    <a:pt x="2506980" y="129539"/>
                  </a:lnTo>
                  <a:lnTo>
                    <a:pt x="2506980" y="172719"/>
                  </a:lnTo>
                  <a:lnTo>
                    <a:pt x="2593340" y="86359"/>
                  </a:lnTo>
                  <a:lnTo>
                    <a:pt x="2506980" y="0"/>
                  </a:lnTo>
                  <a:close/>
                </a:path>
              </a:pathLst>
            </a:custGeom>
            <a:solidFill>
              <a:srgbClr val="0177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2306320" y="3192779"/>
              <a:ext cx="2593340" cy="172720"/>
            </a:xfrm>
            <a:custGeom>
              <a:rect b="b" l="l" r="r" t="t"/>
              <a:pathLst>
                <a:path extrusionOk="0" h="172720" w="2593340">
                  <a:moveTo>
                    <a:pt x="0" y="43180"/>
                  </a:moveTo>
                  <a:lnTo>
                    <a:pt x="2506980" y="43180"/>
                  </a:lnTo>
                  <a:lnTo>
                    <a:pt x="2506980" y="0"/>
                  </a:lnTo>
                  <a:lnTo>
                    <a:pt x="2593340" y="86359"/>
                  </a:lnTo>
                  <a:lnTo>
                    <a:pt x="2506980" y="172719"/>
                  </a:lnTo>
                  <a:lnTo>
                    <a:pt x="2506980" y="129539"/>
                  </a:lnTo>
                  <a:lnTo>
                    <a:pt x="0" y="129539"/>
                  </a:lnTo>
                  <a:lnTo>
                    <a:pt x="0" y="43180"/>
                  </a:lnTo>
                  <a:close/>
                </a:path>
              </a:pathLst>
            </a:custGeom>
            <a:noFill/>
            <a:ln cap="flat" cmpd="sng" w="25400">
              <a:solidFill>
                <a:srgbClr val="0055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8" name="Google Shape;398;p21"/>
          <p:cNvGrpSpPr/>
          <p:nvPr/>
        </p:nvGrpSpPr>
        <p:grpSpPr>
          <a:xfrm>
            <a:off x="2306320" y="3512820"/>
            <a:ext cx="2593340" cy="170180"/>
            <a:chOff x="2306320" y="3512820"/>
            <a:chExt cx="2593340" cy="170180"/>
          </a:xfrm>
        </p:grpSpPr>
        <p:sp>
          <p:nvSpPr>
            <p:cNvPr id="399" name="Google Shape;399;p21"/>
            <p:cNvSpPr/>
            <p:nvPr/>
          </p:nvSpPr>
          <p:spPr>
            <a:xfrm>
              <a:off x="2306320" y="3512820"/>
              <a:ext cx="2593340" cy="170180"/>
            </a:xfrm>
            <a:custGeom>
              <a:rect b="b" l="l" r="r" t="t"/>
              <a:pathLst>
                <a:path extrusionOk="0" h="170179" w="2593340">
                  <a:moveTo>
                    <a:pt x="2508250" y="0"/>
                  </a:moveTo>
                  <a:lnTo>
                    <a:pt x="2508250" y="42544"/>
                  </a:lnTo>
                  <a:lnTo>
                    <a:pt x="0" y="42544"/>
                  </a:lnTo>
                  <a:lnTo>
                    <a:pt x="0" y="127634"/>
                  </a:lnTo>
                  <a:lnTo>
                    <a:pt x="2508250" y="127634"/>
                  </a:lnTo>
                  <a:lnTo>
                    <a:pt x="2508250" y="170179"/>
                  </a:lnTo>
                  <a:lnTo>
                    <a:pt x="2593340" y="85089"/>
                  </a:lnTo>
                  <a:lnTo>
                    <a:pt x="2508250" y="0"/>
                  </a:lnTo>
                  <a:close/>
                </a:path>
              </a:pathLst>
            </a:custGeom>
            <a:solidFill>
              <a:srgbClr val="0177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2306320" y="3512820"/>
              <a:ext cx="2593340" cy="170180"/>
            </a:xfrm>
            <a:custGeom>
              <a:rect b="b" l="l" r="r" t="t"/>
              <a:pathLst>
                <a:path extrusionOk="0" h="170179" w="2593340">
                  <a:moveTo>
                    <a:pt x="0" y="42544"/>
                  </a:moveTo>
                  <a:lnTo>
                    <a:pt x="2508250" y="42544"/>
                  </a:lnTo>
                  <a:lnTo>
                    <a:pt x="2508250" y="0"/>
                  </a:lnTo>
                  <a:lnTo>
                    <a:pt x="2593340" y="85089"/>
                  </a:lnTo>
                  <a:lnTo>
                    <a:pt x="2508250" y="170179"/>
                  </a:lnTo>
                  <a:lnTo>
                    <a:pt x="2508250" y="127634"/>
                  </a:lnTo>
                  <a:lnTo>
                    <a:pt x="0" y="127634"/>
                  </a:lnTo>
                  <a:lnTo>
                    <a:pt x="0" y="42544"/>
                  </a:lnTo>
                  <a:close/>
                </a:path>
              </a:pathLst>
            </a:custGeom>
            <a:noFill/>
            <a:ln cap="flat" cmpd="sng" w="25400">
              <a:solidFill>
                <a:srgbClr val="0055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1" name="Google Shape;401;p21"/>
          <p:cNvGrpSpPr/>
          <p:nvPr/>
        </p:nvGrpSpPr>
        <p:grpSpPr>
          <a:xfrm>
            <a:off x="2306320" y="3868420"/>
            <a:ext cx="2593340" cy="172720"/>
            <a:chOff x="2306320" y="3868420"/>
            <a:chExt cx="2593340" cy="172720"/>
          </a:xfrm>
        </p:grpSpPr>
        <p:sp>
          <p:nvSpPr>
            <p:cNvPr id="402" name="Google Shape;402;p21"/>
            <p:cNvSpPr/>
            <p:nvPr/>
          </p:nvSpPr>
          <p:spPr>
            <a:xfrm>
              <a:off x="2306320" y="3868420"/>
              <a:ext cx="2593340" cy="172720"/>
            </a:xfrm>
            <a:custGeom>
              <a:rect b="b" l="l" r="r" t="t"/>
              <a:pathLst>
                <a:path extrusionOk="0" h="172720" w="2593340">
                  <a:moveTo>
                    <a:pt x="2506980" y="0"/>
                  </a:moveTo>
                  <a:lnTo>
                    <a:pt x="2506980" y="43179"/>
                  </a:lnTo>
                  <a:lnTo>
                    <a:pt x="0" y="43179"/>
                  </a:lnTo>
                  <a:lnTo>
                    <a:pt x="0" y="129539"/>
                  </a:lnTo>
                  <a:lnTo>
                    <a:pt x="2506980" y="129539"/>
                  </a:lnTo>
                  <a:lnTo>
                    <a:pt x="2506980" y="172719"/>
                  </a:lnTo>
                  <a:lnTo>
                    <a:pt x="2593340" y="86359"/>
                  </a:lnTo>
                  <a:lnTo>
                    <a:pt x="2506980" y="0"/>
                  </a:lnTo>
                  <a:close/>
                </a:path>
              </a:pathLst>
            </a:custGeom>
            <a:solidFill>
              <a:srgbClr val="0177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2306320" y="3868420"/>
              <a:ext cx="2593340" cy="172720"/>
            </a:xfrm>
            <a:custGeom>
              <a:rect b="b" l="l" r="r" t="t"/>
              <a:pathLst>
                <a:path extrusionOk="0" h="172720" w="2593340">
                  <a:moveTo>
                    <a:pt x="0" y="43179"/>
                  </a:moveTo>
                  <a:lnTo>
                    <a:pt x="2506980" y="43179"/>
                  </a:lnTo>
                  <a:lnTo>
                    <a:pt x="2506980" y="0"/>
                  </a:lnTo>
                  <a:lnTo>
                    <a:pt x="2593340" y="86359"/>
                  </a:lnTo>
                  <a:lnTo>
                    <a:pt x="2506980" y="172719"/>
                  </a:lnTo>
                  <a:lnTo>
                    <a:pt x="2506980" y="129539"/>
                  </a:lnTo>
                  <a:lnTo>
                    <a:pt x="0" y="129539"/>
                  </a:lnTo>
                  <a:lnTo>
                    <a:pt x="0" y="43179"/>
                  </a:lnTo>
                  <a:close/>
                </a:path>
              </a:pathLst>
            </a:custGeom>
            <a:noFill/>
            <a:ln cap="flat" cmpd="sng" w="25400">
              <a:solidFill>
                <a:srgbClr val="0055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4" name="Google Shape;404;p21"/>
          <p:cNvGrpSpPr/>
          <p:nvPr/>
        </p:nvGrpSpPr>
        <p:grpSpPr>
          <a:xfrm>
            <a:off x="2306320" y="4218940"/>
            <a:ext cx="2593340" cy="172720"/>
            <a:chOff x="2306320" y="4218940"/>
            <a:chExt cx="2593340" cy="172720"/>
          </a:xfrm>
        </p:grpSpPr>
        <p:sp>
          <p:nvSpPr>
            <p:cNvPr id="405" name="Google Shape;405;p21"/>
            <p:cNvSpPr/>
            <p:nvPr/>
          </p:nvSpPr>
          <p:spPr>
            <a:xfrm>
              <a:off x="2306320" y="4218940"/>
              <a:ext cx="2593340" cy="172720"/>
            </a:xfrm>
            <a:custGeom>
              <a:rect b="b" l="l" r="r" t="t"/>
              <a:pathLst>
                <a:path extrusionOk="0" h="172720" w="2593340">
                  <a:moveTo>
                    <a:pt x="2506980" y="0"/>
                  </a:moveTo>
                  <a:lnTo>
                    <a:pt x="2506980" y="43180"/>
                  </a:lnTo>
                  <a:lnTo>
                    <a:pt x="0" y="43180"/>
                  </a:lnTo>
                  <a:lnTo>
                    <a:pt x="0" y="129540"/>
                  </a:lnTo>
                  <a:lnTo>
                    <a:pt x="2506980" y="129540"/>
                  </a:lnTo>
                  <a:lnTo>
                    <a:pt x="2506980" y="172720"/>
                  </a:lnTo>
                  <a:lnTo>
                    <a:pt x="2593340" y="86360"/>
                  </a:lnTo>
                  <a:lnTo>
                    <a:pt x="2506980" y="0"/>
                  </a:lnTo>
                  <a:close/>
                </a:path>
              </a:pathLst>
            </a:custGeom>
            <a:solidFill>
              <a:srgbClr val="0177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2306320" y="4218940"/>
              <a:ext cx="2593340" cy="172720"/>
            </a:xfrm>
            <a:custGeom>
              <a:rect b="b" l="l" r="r" t="t"/>
              <a:pathLst>
                <a:path extrusionOk="0" h="172720" w="2593340">
                  <a:moveTo>
                    <a:pt x="0" y="43180"/>
                  </a:moveTo>
                  <a:lnTo>
                    <a:pt x="2506980" y="43180"/>
                  </a:lnTo>
                  <a:lnTo>
                    <a:pt x="2506980" y="0"/>
                  </a:lnTo>
                  <a:lnTo>
                    <a:pt x="2593340" y="86360"/>
                  </a:lnTo>
                  <a:lnTo>
                    <a:pt x="2506980" y="172720"/>
                  </a:lnTo>
                  <a:lnTo>
                    <a:pt x="2506980" y="129540"/>
                  </a:lnTo>
                  <a:lnTo>
                    <a:pt x="0" y="129540"/>
                  </a:lnTo>
                  <a:lnTo>
                    <a:pt x="0" y="43180"/>
                  </a:lnTo>
                  <a:close/>
                </a:path>
              </a:pathLst>
            </a:custGeom>
            <a:noFill/>
            <a:ln cap="flat" cmpd="sng" w="25400">
              <a:solidFill>
                <a:srgbClr val="0055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7" name="Google Shape;407;p21"/>
          <p:cNvSpPr txBox="1"/>
          <p:nvPr/>
        </p:nvSpPr>
        <p:spPr>
          <a:xfrm>
            <a:off x="5440045" y="1806575"/>
            <a:ext cx="1322070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Clique sur un élément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1"/>
          <p:cNvSpPr txBox="1"/>
          <p:nvPr/>
        </p:nvSpPr>
        <p:spPr>
          <a:xfrm>
            <a:off x="5440045" y="2157793"/>
            <a:ext cx="1753870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clique sur un élément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1"/>
          <p:cNvSpPr txBox="1"/>
          <p:nvPr/>
        </p:nvSpPr>
        <p:spPr>
          <a:xfrm>
            <a:off x="5440045" y="2530411"/>
            <a:ext cx="1692910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Clique droite sur un élément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1"/>
          <p:cNvSpPr txBox="1"/>
          <p:nvPr/>
        </p:nvSpPr>
        <p:spPr>
          <a:xfrm>
            <a:off x="5440045" y="2854578"/>
            <a:ext cx="2458720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Ecrit du texte ou une combinaison clavier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1"/>
          <p:cNvSpPr txBox="1"/>
          <p:nvPr/>
        </p:nvSpPr>
        <p:spPr>
          <a:xfrm>
            <a:off x="5440045" y="3222307"/>
            <a:ext cx="217868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Efface le contenu d’un champs texte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1"/>
          <p:cNvSpPr txBox="1"/>
          <p:nvPr/>
        </p:nvSpPr>
        <p:spPr>
          <a:xfrm>
            <a:off x="5440045" y="3512820"/>
            <a:ext cx="216344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Coche un checkbox ou bouton radio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1"/>
          <p:cNvSpPr txBox="1"/>
          <p:nvPr/>
        </p:nvSpPr>
        <p:spPr>
          <a:xfrm>
            <a:off x="5440045" y="3885565"/>
            <a:ext cx="230314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Décoche un checkbox ou bouton radio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1"/>
          <p:cNvSpPr txBox="1"/>
          <p:nvPr/>
        </p:nvSpPr>
        <p:spPr>
          <a:xfrm>
            <a:off x="5440045" y="4209415"/>
            <a:ext cx="224726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Sélectionne une option dans une liste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5"/>
          <p:cNvSpPr txBox="1"/>
          <p:nvPr>
            <p:ph type="title"/>
          </p:nvPr>
        </p:nvSpPr>
        <p:spPr>
          <a:xfrm>
            <a:off x="2055876" y="755078"/>
            <a:ext cx="5688965" cy="528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Commandes d’aide au débogage</a:t>
            </a:r>
            <a:endParaRPr/>
          </a:p>
        </p:txBody>
      </p:sp>
      <p:sp>
        <p:nvSpPr>
          <p:cNvPr id="420" name="Google Shape;420;p35"/>
          <p:cNvSpPr txBox="1"/>
          <p:nvPr/>
        </p:nvSpPr>
        <p:spPr>
          <a:xfrm>
            <a:off x="363219" y="1964478"/>
            <a:ext cx="2779395" cy="1533102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txBody>
          <a:bodyPr anchorCtr="0" anchor="t" bIns="0" lIns="0" spcFirstLastPara="1" rIns="0" wrap="square" tIns="146675">
            <a:spAutoFit/>
          </a:bodyPr>
          <a:lstStyle/>
          <a:p>
            <a:pPr indent="0" lvl="0" marL="636270" marR="849630" rtl="0" algn="l">
              <a:lnSpc>
                <a:spcPct val="200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cy.pause()  cy.wait(5000) cy.screenshot()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1" name="Google Shape;421;p35"/>
          <p:cNvGrpSpPr/>
          <p:nvPr/>
        </p:nvGrpSpPr>
        <p:grpSpPr>
          <a:xfrm>
            <a:off x="3274059" y="2123439"/>
            <a:ext cx="2595880" cy="170180"/>
            <a:chOff x="3274059" y="2123439"/>
            <a:chExt cx="2595880" cy="170180"/>
          </a:xfrm>
        </p:grpSpPr>
        <p:sp>
          <p:nvSpPr>
            <p:cNvPr id="422" name="Google Shape;422;p35"/>
            <p:cNvSpPr/>
            <p:nvPr/>
          </p:nvSpPr>
          <p:spPr>
            <a:xfrm>
              <a:off x="3274059" y="2123439"/>
              <a:ext cx="2595880" cy="170180"/>
            </a:xfrm>
            <a:custGeom>
              <a:rect b="b" l="l" r="r" t="t"/>
              <a:pathLst>
                <a:path extrusionOk="0" h="170180" w="2595879">
                  <a:moveTo>
                    <a:pt x="2510790" y="0"/>
                  </a:moveTo>
                  <a:lnTo>
                    <a:pt x="2510790" y="42545"/>
                  </a:lnTo>
                  <a:lnTo>
                    <a:pt x="0" y="42545"/>
                  </a:lnTo>
                  <a:lnTo>
                    <a:pt x="0" y="127635"/>
                  </a:lnTo>
                  <a:lnTo>
                    <a:pt x="2510790" y="127635"/>
                  </a:lnTo>
                  <a:lnTo>
                    <a:pt x="2510790" y="170180"/>
                  </a:lnTo>
                  <a:lnTo>
                    <a:pt x="2595879" y="85090"/>
                  </a:lnTo>
                  <a:lnTo>
                    <a:pt x="2510790" y="0"/>
                  </a:lnTo>
                  <a:close/>
                </a:path>
              </a:pathLst>
            </a:custGeom>
            <a:solidFill>
              <a:srgbClr val="0177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3274059" y="2123439"/>
              <a:ext cx="2595880" cy="170180"/>
            </a:xfrm>
            <a:custGeom>
              <a:rect b="b" l="l" r="r" t="t"/>
              <a:pathLst>
                <a:path extrusionOk="0" h="170180" w="2595879">
                  <a:moveTo>
                    <a:pt x="0" y="42545"/>
                  </a:moveTo>
                  <a:lnTo>
                    <a:pt x="2510790" y="42545"/>
                  </a:lnTo>
                  <a:lnTo>
                    <a:pt x="2510790" y="0"/>
                  </a:lnTo>
                  <a:lnTo>
                    <a:pt x="2595879" y="85090"/>
                  </a:lnTo>
                  <a:lnTo>
                    <a:pt x="2510790" y="170180"/>
                  </a:lnTo>
                  <a:lnTo>
                    <a:pt x="2510790" y="127635"/>
                  </a:lnTo>
                  <a:lnTo>
                    <a:pt x="0" y="127635"/>
                  </a:lnTo>
                  <a:lnTo>
                    <a:pt x="0" y="42545"/>
                  </a:lnTo>
                  <a:close/>
                </a:path>
              </a:pathLst>
            </a:custGeom>
            <a:noFill/>
            <a:ln cap="flat" cmpd="sng" w="25400">
              <a:solidFill>
                <a:srgbClr val="0055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4" name="Google Shape;424;p35"/>
          <p:cNvGrpSpPr/>
          <p:nvPr/>
        </p:nvGrpSpPr>
        <p:grpSpPr>
          <a:xfrm>
            <a:off x="3274059" y="2717800"/>
            <a:ext cx="2595880" cy="170180"/>
            <a:chOff x="3274059" y="2717800"/>
            <a:chExt cx="2595880" cy="170180"/>
          </a:xfrm>
        </p:grpSpPr>
        <p:sp>
          <p:nvSpPr>
            <p:cNvPr id="425" name="Google Shape;425;p35"/>
            <p:cNvSpPr/>
            <p:nvPr/>
          </p:nvSpPr>
          <p:spPr>
            <a:xfrm>
              <a:off x="3274059" y="2717800"/>
              <a:ext cx="2595880" cy="170180"/>
            </a:xfrm>
            <a:custGeom>
              <a:rect b="b" l="l" r="r" t="t"/>
              <a:pathLst>
                <a:path extrusionOk="0" h="170180" w="2595879">
                  <a:moveTo>
                    <a:pt x="2510790" y="0"/>
                  </a:moveTo>
                  <a:lnTo>
                    <a:pt x="2510790" y="42544"/>
                  </a:lnTo>
                  <a:lnTo>
                    <a:pt x="0" y="42544"/>
                  </a:lnTo>
                  <a:lnTo>
                    <a:pt x="0" y="127635"/>
                  </a:lnTo>
                  <a:lnTo>
                    <a:pt x="2510790" y="127635"/>
                  </a:lnTo>
                  <a:lnTo>
                    <a:pt x="2510790" y="170180"/>
                  </a:lnTo>
                  <a:lnTo>
                    <a:pt x="2595879" y="85089"/>
                  </a:lnTo>
                  <a:lnTo>
                    <a:pt x="2510790" y="0"/>
                  </a:lnTo>
                  <a:close/>
                </a:path>
              </a:pathLst>
            </a:custGeom>
            <a:solidFill>
              <a:srgbClr val="0177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3274059" y="2717800"/>
              <a:ext cx="2595880" cy="170180"/>
            </a:xfrm>
            <a:custGeom>
              <a:rect b="b" l="l" r="r" t="t"/>
              <a:pathLst>
                <a:path extrusionOk="0" h="170180" w="2595879">
                  <a:moveTo>
                    <a:pt x="0" y="42544"/>
                  </a:moveTo>
                  <a:lnTo>
                    <a:pt x="2510790" y="42544"/>
                  </a:lnTo>
                  <a:lnTo>
                    <a:pt x="2510790" y="0"/>
                  </a:lnTo>
                  <a:lnTo>
                    <a:pt x="2595879" y="85089"/>
                  </a:lnTo>
                  <a:lnTo>
                    <a:pt x="2510790" y="170180"/>
                  </a:lnTo>
                  <a:lnTo>
                    <a:pt x="2510790" y="127635"/>
                  </a:lnTo>
                  <a:lnTo>
                    <a:pt x="0" y="127635"/>
                  </a:lnTo>
                  <a:lnTo>
                    <a:pt x="0" y="42544"/>
                  </a:lnTo>
                  <a:close/>
                </a:path>
              </a:pathLst>
            </a:custGeom>
            <a:noFill/>
            <a:ln cap="flat" cmpd="sng" w="25400">
              <a:solidFill>
                <a:srgbClr val="0055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7" name="Google Shape;427;p35"/>
          <p:cNvGrpSpPr/>
          <p:nvPr/>
        </p:nvGrpSpPr>
        <p:grpSpPr>
          <a:xfrm>
            <a:off x="3274059" y="3327400"/>
            <a:ext cx="2595880" cy="170180"/>
            <a:chOff x="3274059" y="3327400"/>
            <a:chExt cx="2595880" cy="170180"/>
          </a:xfrm>
        </p:grpSpPr>
        <p:sp>
          <p:nvSpPr>
            <p:cNvPr id="428" name="Google Shape;428;p35"/>
            <p:cNvSpPr/>
            <p:nvPr/>
          </p:nvSpPr>
          <p:spPr>
            <a:xfrm>
              <a:off x="3274059" y="3327400"/>
              <a:ext cx="2595880" cy="170180"/>
            </a:xfrm>
            <a:custGeom>
              <a:rect b="b" l="l" r="r" t="t"/>
              <a:pathLst>
                <a:path extrusionOk="0" h="170179" w="2595879">
                  <a:moveTo>
                    <a:pt x="2510790" y="0"/>
                  </a:moveTo>
                  <a:lnTo>
                    <a:pt x="2510790" y="42544"/>
                  </a:lnTo>
                  <a:lnTo>
                    <a:pt x="0" y="42544"/>
                  </a:lnTo>
                  <a:lnTo>
                    <a:pt x="0" y="127635"/>
                  </a:lnTo>
                  <a:lnTo>
                    <a:pt x="2510790" y="127635"/>
                  </a:lnTo>
                  <a:lnTo>
                    <a:pt x="2510790" y="170180"/>
                  </a:lnTo>
                  <a:lnTo>
                    <a:pt x="2595879" y="85089"/>
                  </a:lnTo>
                  <a:lnTo>
                    <a:pt x="2510790" y="0"/>
                  </a:lnTo>
                  <a:close/>
                </a:path>
              </a:pathLst>
            </a:custGeom>
            <a:solidFill>
              <a:srgbClr val="0177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3274059" y="3327400"/>
              <a:ext cx="2595880" cy="170180"/>
            </a:xfrm>
            <a:custGeom>
              <a:rect b="b" l="l" r="r" t="t"/>
              <a:pathLst>
                <a:path extrusionOk="0" h="170179" w="2595879">
                  <a:moveTo>
                    <a:pt x="0" y="42544"/>
                  </a:moveTo>
                  <a:lnTo>
                    <a:pt x="2510790" y="42544"/>
                  </a:lnTo>
                  <a:lnTo>
                    <a:pt x="2510790" y="0"/>
                  </a:lnTo>
                  <a:lnTo>
                    <a:pt x="2595879" y="85089"/>
                  </a:lnTo>
                  <a:lnTo>
                    <a:pt x="2510790" y="170180"/>
                  </a:lnTo>
                  <a:lnTo>
                    <a:pt x="2510790" y="127635"/>
                  </a:lnTo>
                  <a:lnTo>
                    <a:pt x="0" y="127635"/>
                  </a:lnTo>
                  <a:lnTo>
                    <a:pt x="0" y="42544"/>
                  </a:lnTo>
                  <a:close/>
                </a:path>
              </a:pathLst>
            </a:custGeom>
            <a:noFill/>
            <a:ln cap="flat" cmpd="sng" w="25400">
              <a:solidFill>
                <a:srgbClr val="0055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0" name="Google Shape;430;p35"/>
          <p:cNvSpPr txBox="1"/>
          <p:nvPr/>
        </p:nvSpPr>
        <p:spPr>
          <a:xfrm>
            <a:off x="6132829" y="2029079"/>
            <a:ext cx="255079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Suspend l’exécution des tests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5"/>
          <p:cNvSpPr txBox="1"/>
          <p:nvPr/>
        </p:nvSpPr>
        <p:spPr>
          <a:xfrm>
            <a:off x="6132829" y="2489094"/>
            <a:ext cx="2779395" cy="483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Attente explicite d’un élément ou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une durée (en millisecondes)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5"/>
          <p:cNvSpPr txBox="1"/>
          <p:nvPr/>
        </p:nvSpPr>
        <p:spPr>
          <a:xfrm>
            <a:off x="6132829" y="3256736"/>
            <a:ext cx="227520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Prend une capture d’écran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36"/>
          <p:cNvPicPr preferRelativeResize="0"/>
          <p:nvPr/>
        </p:nvPicPr>
        <p:blipFill rotWithShape="1">
          <a:blip r:embed="rId3">
            <a:alphaModFix/>
          </a:blip>
          <a:srcRect b="0" l="0" r="0" t="15994"/>
          <a:stretch/>
        </p:blipFill>
        <p:spPr>
          <a:xfrm>
            <a:off x="5678707" y="514188"/>
            <a:ext cx="3052624" cy="4115124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6"/>
          <p:cNvSpPr txBox="1"/>
          <p:nvPr/>
        </p:nvSpPr>
        <p:spPr>
          <a:xfrm>
            <a:off x="227075" y="1431575"/>
            <a:ext cx="4737000" cy="22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0160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Raleway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Lève la main !  🖐</a:t>
            </a:r>
            <a:endParaRPr b="0" i="0" sz="33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10160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 b="0" i="0" sz="33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101600" rtl="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SzPts val="3300"/>
              <a:buFont typeface="Raleway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As-tu compris ? </a:t>
            </a:r>
            <a:endParaRPr b="1" i="0" sz="33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39" name="Google Shape;439;p36"/>
          <p:cNvPicPr preferRelativeResize="0"/>
          <p:nvPr/>
        </p:nvPicPr>
        <p:blipFill rotWithShape="1">
          <a:blip r:embed="rId4">
            <a:alphaModFix amt="4000"/>
          </a:blip>
          <a:srcRect b="0" l="0" r="0" t="0"/>
          <a:stretch/>
        </p:blipFill>
        <p:spPr>
          <a:xfrm>
            <a:off x="608925" y="683100"/>
            <a:ext cx="3777300" cy="37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/>
          <p:nvPr/>
        </p:nvSpPr>
        <p:spPr>
          <a:xfrm>
            <a:off x="3313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76C6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9920" y="772159"/>
            <a:ext cx="2804160" cy="359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339" y="180339"/>
            <a:ext cx="1717039" cy="59182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>
            <p:ph type="title"/>
          </p:nvPr>
        </p:nvSpPr>
        <p:spPr>
          <a:xfrm>
            <a:off x="1916285" y="2201166"/>
            <a:ext cx="6007481" cy="566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93775" lvl="0" marL="1005839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Quelques points clés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2232559" y="2196757"/>
            <a:ext cx="5817904" cy="566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N’utilise pas Selenium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3583923" y="2590165"/>
            <a:ext cx="344441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152400" y="1885950"/>
            <a:ext cx="93030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696" y="1200217"/>
            <a:ext cx="609567" cy="3359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2232559" y="2196757"/>
            <a:ext cx="5817904" cy="112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Fonctionne sur  n’importe quel site  web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6"/>
          <p:cNvSpPr txBox="1"/>
          <p:nvPr/>
        </p:nvSpPr>
        <p:spPr>
          <a:xfrm>
            <a:off x="3583923" y="2590165"/>
            <a:ext cx="344441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"/>
          <p:cNvSpPr txBox="1"/>
          <p:nvPr/>
        </p:nvSpPr>
        <p:spPr>
          <a:xfrm>
            <a:off x="152400" y="1885950"/>
            <a:ext cx="93030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696" y="1200217"/>
            <a:ext cx="609567" cy="3359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>
            <p:ph type="title"/>
          </p:nvPr>
        </p:nvSpPr>
        <p:spPr>
          <a:xfrm>
            <a:off x="2232559" y="2196757"/>
            <a:ext cx="5817904" cy="112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Tests écrits uniquement  en Javascript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7"/>
          <p:cNvSpPr txBox="1"/>
          <p:nvPr/>
        </p:nvSpPr>
        <p:spPr>
          <a:xfrm>
            <a:off x="3583923" y="2590165"/>
            <a:ext cx="344441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7"/>
          <p:cNvSpPr txBox="1"/>
          <p:nvPr/>
        </p:nvSpPr>
        <p:spPr>
          <a:xfrm>
            <a:off x="152400" y="1885950"/>
            <a:ext cx="93030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696" y="1200217"/>
            <a:ext cx="609567" cy="3359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type="title"/>
          </p:nvPr>
        </p:nvSpPr>
        <p:spPr>
          <a:xfrm>
            <a:off x="2232559" y="2196757"/>
            <a:ext cx="5817904" cy="566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Une solution tout en un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8"/>
          <p:cNvSpPr txBox="1"/>
          <p:nvPr/>
        </p:nvSpPr>
        <p:spPr>
          <a:xfrm>
            <a:off x="3583923" y="2590165"/>
            <a:ext cx="344441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8"/>
          <p:cNvSpPr txBox="1"/>
          <p:nvPr/>
        </p:nvSpPr>
        <p:spPr>
          <a:xfrm>
            <a:off x="152400" y="1885950"/>
            <a:ext cx="93030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696" y="1200217"/>
            <a:ext cx="609567" cy="3359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type="title"/>
          </p:nvPr>
        </p:nvSpPr>
        <p:spPr>
          <a:xfrm>
            <a:off x="2232559" y="2196757"/>
            <a:ext cx="5817904" cy="566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Pour les  DEV &amp; QA</a:t>
            </a:r>
            <a:endParaRPr/>
          </a:p>
        </p:txBody>
      </p:sp>
      <p:sp>
        <p:nvSpPr>
          <p:cNvPr id="114" name="Google Shape;114;p9"/>
          <p:cNvSpPr txBox="1"/>
          <p:nvPr/>
        </p:nvSpPr>
        <p:spPr>
          <a:xfrm>
            <a:off x="3583923" y="2590165"/>
            <a:ext cx="344441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9"/>
          <p:cNvSpPr txBox="1"/>
          <p:nvPr/>
        </p:nvSpPr>
        <p:spPr>
          <a:xfrm>
            <a:off x="152400" y="1885950"/>
            <a:ext cx="93030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696" y="1200217"/>
            <a:ext cx="609567" cy="3359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2021-09-28T16:03:31Z</dcterms:created>
  <dc:creator>Lenovo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2021-09-28T00:00:00Z</vt:filetime>
  </property>
</Properties>
</file>