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Varela Round"/>
      <p:regular r:id="rId26"/>
    </p:embeddedFont>
    <p:embeddedFont>
      <p:font typeface="Raleway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VarelaRound-regular.fntdata"/><Relationship Id="rId25" Type="http://schemas.openxmlformats.org/officeDocument/2006/relationships/font" Target="fonts/Roboto-boldItalic.fntdata"/><Relationship Id="rId28" Type="http://schemas.openxmlformats.org/officeDocument/2006/relationships/font" Target="fonts/RalewayLight-bold.fntdata"/><Relationship Id="rId27" Type="http://schemas.openxmlformats.org/officeDocument/2006/relationships/font" Target="fonts/Raleway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aleway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61facb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61facb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b49280b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b49280b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b49280b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b49280b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b49280b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b49280b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61facb7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61facb7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5b6f02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5b6f02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b49280b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b49280b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b49280b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b49280b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b49280b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b49280b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b49280b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b49280b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b49280b5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b49280b5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b49280b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b49280b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p:cSld name="TITLE_1">
    <p:bg>
      <p:bgPr>
        <a:solidFill>
          <a:srgbClr val="F76C6C"/>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52" name="Google Shape;52;p13"/>
          <p:cNvSpPr txBox="1"/>
          <p:nvPr>
            <p:ph type="title"/>
          </p:nvPr>
        </p:nvSpPr>
        <p:spPr>
          <a:xfrm>
            <a:off x="1835550" y="1598450"/>
            <a:ext cx="5472900" cy="1568100"/>
          </a:xfrm>
          <a:prstGeom prst="rect">
            <a:avLst/>
          </a:prstGeom>
        </p:spPr>
        <p:txBody>
          <a:bodyPr anchorCtr="0" anchor="b" bIns="91425" lIns="91425" spcFirstLastPara="1" rIns="91425" wrap="square" tIns="91425">
            <a:norm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53" name="Google Shape;53;p13"/>
          <p:cNvSpPr txBox="1"/>
          <p:nvPr>
            <p:ph idx="2" type="title"/>
          </p:nvPr>
        </p:nvSpPr>
        <p:spPr>
          <a:xfrm>
            <a:off x="3036450" y="3225675"/>
            <a:ext cx="3071100" cy="634200"/>
          </a:xfrm>
          <a:prstGeom prst="rect">
            <a:avLst/>
          </a:prstGeom>
        </p:spPr>
        <p:txBody>
          <a:bodyPr anchorCtr="0" anchor="t" bIns="90000" lIns="91425" spcFirstLastPara="1" rIns="91425" wrap="square" tIns="91425">
            <a:norm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54" name="Google Shape;54;p1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7" name="Google Shape;57;p14"/>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58" name="Shape 58"/>
        <p:cNvGrpSpPr/>
        <p:nvPr/>
      </p:nvGrpSpPr>
      <p:grpSpPr>
        <a:xfrm>
          <a:off x="0" y="0"/>
          <a:ext cx="0" cy="0"/>
          <a:chOff x="0" y="0"/>
          <a:chExt cx="0" cy="0"/>
        </a:xfrm>
      </p:grpSpPr>
      <p:sp>
        <p:nvSpPr>
          <p:cNvPr id="59" name="Google Shape;59;p15"/>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txBox="1"/>
          <p:nvPr>
            <p:ph type="title"/>
          </p:nvPr>
        </p:nvSpPr>
        <p:spPr>
          <a:xfrm>
            <a:off x="1171250" y="-2650"/>
            <a:ext cx="2338800" cy="720000"/>
          </a:xfrm>
          <a:prstGeom prst="rect">
            <a:avLst/>
          </a:prstGeom>
        </p:spPr>
        <p:txBody>
          <a:bodyPr anchorCtr="0" anchor="ctr" bIns="0" lIns="0" spcFirstLastPara="1" rIns="0" wrap="square" tIns="0">
            <a:norm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61" name="Google Shape;61;p15"/>
          <p:cNvSpPr txBox="1"/>
          <p:nvPr>
            <p:ph idx="1" type="subTitle"/>
          </p:nvPr>
        </p:nvSpPr>
        <p:spPr>
          <a:xfrm>
            <a:off x="3129050" y="190800"/>
            <a:ext cx="2783700" cy="360000"/>
          </a:xfrm>
          <a:prstGeom prst="rect">
            <a:avLst/>
          </a:prstGeom>
        </p:spPr>
        <p:txBody>
          <a:bodyPr anchorCtr="0" anchor="ctr" bIns="0" lIns="0" spcFirstLastPara="1" rIns="0" wrap="square" tIns="0">
            <a:norm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1200"/>
              </a:spcBef>
              <a:spcAft>
                <a:spcPts val="0"/>
              </a:spcAft>
              <a:buNone/>
              <a:defRPr>
                <a:solidFill>
                  <a:srgbClr val="FFFFFF"/>
                </a:solidFill>
                <a:latin typeface="Raleway"/>
                <a:ea typeface="Raleway"/>
                <a:cs typeface="Raleway"/>
                <a:sym typeface="Raleway"/>
              </a:defRPr>
            </a:lvl2pPr>
            <a:lvl3pPr lvl="2" rtl="0">
              <a:spcBef>
                <a:spcPts val="1200"/>
              </a:spcBef>
              <a:spcAft>
                <a:spcPts val="0"/>
              </a:spcAft>
              <a:buNone/>
              <a:defRPr>
                <a:solidFill>
                  <a:srgbClr val="FFFFFF"/>
                </a:solidFill>
                <a:latin typeface="Raleway"/>
                <a:ea typeface="Raleway"/>
                <a:cs typeface="Raleway"/>
                <a:sym typeface="Raleway"/>
              </a:defRPr>
            </a:lvl3pPr>
            <a:lvl4pPr lvl="3" rtl="0">
              <a:spcBef>
                <a:spcPts val="1200"/>
              </a:spcBef>
              <a:spcAft>
                <a:spcPts val="0"/>
              </a:spcAft>
              <a:buNone/>
              <a:defRPr>
                <a:solidFill>
                  <a:srgbClr val="FFFFFF"/>
                </a:solidFill>
                <a:latin typeface="Raleway"/>
                <a:ea typeface="Raleway"/>
                <a:cs typeface="Raleway"/>
                <a:sym typeface="Raleway"/>
              </a:defRPr>
            </a:lvl4pPr>
            <a:lvl5pPr lvl="4" rtl="0">
              <a:spcBef>
                <a:spcPts val="1200"/>
              </a:spcBef>
              <a:spcAft>
                <a:spcPts val="0"/>
              </a:spcAft>
              <a:buNone/>
              <a:defRPr>
                <a:solidFill>
                  <a:srgbClr val="FFFFFF"/>
                </a:solidFill>
                <a:latin typeface="Raleway"/>
                <a:ea typeface="Raleway"/>
                <a:cs typeface="Raleway"/>
                <a:sym typeface="Raleway"/>
              </a:defRPr>
            </a:lvl5pPr>
            <a:lvl6pPr lvl="5" rtl="0">
              <a:spcBef>
                <a:spcPts val="1200"/>
              </a:spcBef>
              <a:spcAft>
                <a:spcPts val="0"/>
              </a:spcAft>
              <a:buNone/>
              <a:defRPr>
                <a:solidFill>
                  <a:srgbClr val="FFFFFF"/>
                </a:solidFill>
                <a:latin typeface="Raleway"/>
                <a:ea typeface="Raleway"/>
                <a:cs typeface="Raleway"/>
                <a:sym typeface="Raleway"/>
              </a:defRPr>
            </a:lvl6pPr>
            <a:lvl7pPr lvl="6" rtl="0">
              <a:spcBef>
                <a:spcPts val="1200"/>
              </a:spcBef>
              <a:spcAft>
                <a:spcPts val="0"/>
              </a:spcAft>
              <a:buNone/>
              <a:defRPr>
                <a:solidFill>
                  <a:srgbClr val="FFFFFF"/>
                </a:solidFill>
                <a:latin typeface="Raleway"/>
                <a:ea typeface="Raleway"/>
                <a:cs typeface="Raleway"/>
                <a:sym typeface="Raleway"/>
              </a:defRPr>
            </a:lvl7pPr>
            <a:lvl8pPr lvl="7" rtl="0">
              <a:spcBef>
                <a:spcPts val="1200"/>
              </a:spcBef>
              <a:spcAft>
                <a:spcPts val="0"/>
              </a:spcAft>
              <a:buNone/>
              <a:defRPr>
                <a:solidFill>
                  <a:srgbClr val="FFFFFF"/>
                </a:solidFill>
                <a:latin typeface="Raleway"/>
                <a:ea typeface="Raleway"/>
                <a:cs typeface="Raleway"/>
                <a:sym typeface="Raleway"/>
              </a:defRPr>
            </a:lvl8pPr>
            <a:lvl9pPr lvl="8" rtl="0">
              <a:spcBef>
                <a:spcPts val="1200"/>
              </a:spcBef>
              <a:spcAft>
                <a:spcPts val="1200"/>
              </a:spcAft>
              <a:buNone/>
              <a:defRPr>
                <a:solidFill>
                  <a:srgbClr val="FFFFFF"/>
                </a:solidFill>
                <a:latin typeface="Raleway"/>
                <a:ea typeface="Raleway"/>
                <a:cs typeface="Raleway"/>
                <a:sym typeface="Raleway"/>
              </a:defRPr>
            </a:lvl9pPr>
          </a:lstStyle>
          <a:p/>
        </p:txBody>
      </p:sp>
      <p:pic>
        <p:nvPicPr>
          <p:cNvPr id="62" name="Google Shape;62;p15"/>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63" name="Google Shape;63;p15"/>
          <p:cNvSpPr txBox="1"/>
          <p:nvPr>
            <p:ph idx="2" type="title"/>
          </p:nvPr>
        </p:nvSpPr>
        <p:spPr>
          <a:xfrm>
            <a:off x="1245600" y="882000"/>
            <a:ext cx="6791400" cy="531300"/>
          </a:xfrm>
          <a:prstGeom prst="rect">
            <a:avLst/>
          </a:prstGeom>
        </p:spPr>
        <p:txBody>
          <a:bodyPr anchorCtr="0" anchor="t" bIns="0" lIns="0" spcFirstLastPara="1" rIns="0" wrap="square" tIns="0">
            <a:norm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64" name="Google Shape;64;p15"/>
          <p:cNvSpPr txBox="1"/>
          <p:nvPr>
            <p:ph idx="3" type="subTitle"/>
          </p:nvPr>
        </p:nvSpPr>
        <p:spPr>
          <a:xfrm>
            <a:off x="1249200" y="1414800"/>
            <a:ext cx="6790200" cy="393600"/>
          </a:xfrm>
          <a:prstGeom prst="rect">
            <a:avLst/>
          </a:prstGeom>
        </p:spPr>
        <p:txBody>
          <a:bodyPr anchorCtr="0" anchor="t" bIns="0" lIns="0" spcFirstLastPara="1" rIns="0" wrap="square" tIns="0">
            <a:norm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5" name="Google Shape;65;p15"/>
          <p:cNvSpPr txBox="1"/>
          <p:nvPr>
            <p:ph idx="4" type="body"/>
          </p:nvPr>
        </p:nvSpPr>
        <p:spPr>
          <a:xfrm>
            <a:off x="1249200" y="1998600"/>
            <a:ext cx="6791400" cy="2802900"/>
          </a:xfrm>
          <a:prstGeom prst="rect">
            <a:avLst/>
          </a:prstGeom>
        </p:spPr>
        <p:txBody>
          <a:bodyPr anchorCtr="0" anchor="t" bIns="0" lIns="0" spcFirstLastPara="1" rIns="0" wrap="square" tIns="0">
            <a:normAutofit/>
          </a:bodyPr>
          <a:lstStyle>
            <a:lvl1pPr indent="-342900" lvl="0" marL="457200" rtl="0">
              <a:spcBef>
                <a:spcPts val="0"/>
              </a:spcBef>
              <a:spcAft>
                <a:spcPts val="0"/>
              </a:spcAft>
              <a:buClr>
                <a:srgbClr val="3B424E"/>
              </a:buClr>
              <a:buSzPts val="18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2224675" y="1003650"/>
            <a:ext cx="5472900" cy="156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Bug </a:t>
            </a:r>
            <a:r>
              <a:rPr lang="fr"/>
              <a:t>management</a:t>
            </a:r>
            <a:r>
              <a:rPr lang="f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503775" y="223750"/>
            <a:ext cx="3508800" cy="512100"/>
          </a:xfrm>
          <a:prstGeom prst="rect">
            <a:avLst/>
          </a:prstGeom>
        </p:spPr>
        <p:txBody>
          <a:bodyPr anchorCtr="0" anchor="ctr" bIns="0" lIns="0" spcFirstLastPara="1" rIns="0" wrap="square" tIns="0">
            <a:normAutofit fontScale="90000"/>
          </a:bodyPr>
          <a:lstStyle/>
          <a:p>
            <a:pPr indent="0" lvl="0" marL="0" rtl="0" algn="l">
              <a:spcBef>
                <a:spcPts val="0"/>
              </a:spcBef>
              <a:spcAft>
                <a:spcPts val="0"/>
              </a:spcAft>
              <a:buNone/>
            </a:pPr>
            <a:r>
              <a:rPr lang="fr">
                <a:solidFill>
                  <a:schemeClr val="lt1"/>
                </a:solidFill>
              </a:rPr>
              <a:t>Exemple JIRA</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39" name="Google Shape;139;p25"/>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p25"/>
          <p:cNvSpPr txBox="1"/>
          <p:nvPr/>
        </p:nvSpPr>
        <p:spPr>
          <a:xfrm>
            <a:off x="3270025" y="802613"/>
            <a:ext cx="1845300" cy="6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1800">
                <a:latin typeface="Varela Round"/>
                <a:ea typeface="Varela Round"/>
                <a:cs typeface="Varela Round"/>
                <a:sym typeface="Varela Round"/>
              </a:rPr>
              <a:t>BAD DEFECT </a:t>
            </a:r>
            <a:endParaRPr b="1" sz="1800">
              <a:latin typeface="Varela Round"/>
              <a:ea typeface="Varela Round"/>
              <a:cs typeface="Varela Round"/>
              <a:sym typeface="Varela Round"/>
            </a:endParaRPr>
          </a:p>
        </p:txBody>
      </p:sp>
      <p:pic>
        <p:nvPicPr>
          <p:cNvPr id="141" name="Google Shape;141;p25"/>
          <p:cNvPicPr preferRelativeResize="0"/>
          <p:nvPr/>
        </p:nvPicPr>
        <p:blipFill>
          <a:blip r:embed="rId3">
            <a:alphaModFix/>
          </a:blip>
          <a:stretch>
            <a:fillRect/>
          </a:stretch>
        </p:blipFill>
        <p:spPr>
          <a:xfrm>
            <a:off x="718525" y="1241925"/>
            <a:ext cx="7424748" cy="3531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503775" y="223750"/>
            <a:ext cx="3508800" cy="512100"/>
          </a:xfrm>
          <a:prstGeom prst="rect">
            <a:avLst/>
          </a:prstGeom>
        </p:spPr>
        <p:txBody>
          <a:bodyPr anchorCtr="0" anchor="ctr" bIns="0" lIns="0" spcFirstLastPara="1" rIns="0" wrap="square" tIns="0">
            <a:normAutofit fontScale="90000"/>
          </a:bodyPr>
          <a:lstStyle/>
          <a:p>
            <a:pPr indent="0" lvl="0" marL="0" rtl="0" algn="l">
              <a:spcBef>
                <a:spcPts val="0"/>
              </a:spcBef>
              <a:spcAft>
                <a:spcPts val="0"/>
              </a:spcAft>
              <a:buNone/>
            </a:pPr>
            <a:r>
              <a:rPr lang="fr">
                <a:solidFill>
                  <a:schemeClr val="lt1"/>
                </a:solidFill>
              </a:rPr>
              <a:t>Exemple JIRA</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47" name="Google Shape;147;p26"/>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6"/>
          <p:cNvSpPr txBox="1"/>
          <p:nvPr/>
        </p:nvSpPr>
        <p:spPr>
          <a:xfrm>
            <a:off x="3248800" y="1014025"/>
            <a:ext cx="1845300" cy="6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1800">
                <a:latin typeface="Varela Round"/>
                <a:ea typeface="Varela Round"/>
                <a:cs typeface="Varela Round"/>
                <a:sym typeface="Varela Round"/>
              </a:rPr>
              <a:t>Good </a:t>
            </a:r>
            <a:r>
              <a:rPr b="1" lang="fr" sz="1800">
                <a:latin typeface="Varela Round"/>
                <a:ea typeface="Varela Round"/>
                <a:cs typeface="Varela Round"/>
                <a:sym typeface="Varela Round"/>
              </a:rPr>
              <a:t>DEFECT </a:t>
            </a:r>
            <a:endParaRPr b="1" sz="1800">
              <a:latin typeface="Varela Round"/>
              <a:ea typeface="Varela Round"/>
              <a:cs typeface="Varela Round"/>
              <a:sym typeface="Varela Round"/>
            </a:endParaRPr>
          </a:p>
        </p:txBody>
      </p:sp>
      <p:pic>
        <p:nvPicPr>
          <p:cNvPr id="149" name="Google Shape;149;p26"/>
          <p:cNvPicPr preferRelativeResize="0"/>
          <p:nvPr/>
        </p:nvPicPr>
        <p:blipFill>
          <a:blip r:embed="rId3">
            <a:alphaModFix/>
          </a:blip>
          <a:stretch>
            <a:fillRect/>
          </a:stretch>
        </p:blipFill>
        <p:spPr>
          <a:xfrm>
            <a:off x="492125" y="1445475"/>
            <a:ext cx="8484700" cy="3627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1503775" y="223750"/>
            <a:ext cx="3508800" cy="512100"/>
          </a:xfrm>
          <a:prstGeom prst="rect">
            <a:avLst/>
          </a:prstGeom>
        </p:spPr>
        <p:txBody>
          <a:bodyPr anchorCtr="0" anchor="ctr" bIns="0" lIns="0" spcFirstLastPara="1" rIns="0" wrap="square" tIns="0">
            <a:normAutofit fontScale="90000"/>
          </a:bodyPr>
          <a:lstStyle/>
          <a:p>
            <a:pPr indent="0" lvl="0" marL="0" rtl="0" algn="l">
              <a:spcBef>
                <a:spcPts val="0"/>
              </a:spcBef>
              <a:spcAft>
                <a:spcPts val="0"/>
              </a:spcAft>
              <a:buNone/>
            </a:pPr>
            <a:r>
              <a:rPr lang="fr">
                <a:solidFill>
                  <a:schemeClr val="lt1"/>
                </a:solidFill>
              </a:rPr>
              <a:t>Exemple JIRA</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55" name="Google Shape;155;p27"/>
          <p:cNvSpPr txBox="1"/>
          <p:nvPr/>
        </p:nvSpPr>
        <p:spPr>
          <a:xfrm>
            <a:off x="2938600" y="30588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p27"/>
          <p:cNvSpPr txBox="1"/>
          <p:nvPr/>
        </p:nvSpPr>
        <p:spPr>
          <a:xfrm>
            <a:off x="2329050" y="971575"/>
            <a:ext cx="3508800" cy="6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1800">
                <a:latin typeface="Varela Round"/>
                <a:ea typeface="Varela Round"/>
                <a:cs typeface="Varela Round"/>
                <a:sym typeface="Varela Round"/>
              </a:rPr>
              <a:t>Defect Life Cycle</a:t>
            </a:r>
            <a:endParaRPr b="1" sz="1800">
              <a:latin typeface="Varela Round"/>
              <a:ea typeface="Varela Round"/>
              <a:cs typeface="Varela Round"/>
              <a:sym typeface="Varela Round"/>
            </a:endParaRPr>
          </a:p>
          <a:p>
            <a:pPr indent="0" lvl="0" marL="0" rtl="0" algn="just">
              <a:spcBef>
                <a:spcPts val="0"/>
              </a:spcBef>
              <a:spcAft>
                <a:spcPts val="0"/>
              </a:spcAft>
              <a:buNone/>
            </a:pPr>
            <a:r>
              <a:rPr b="1" lang="fr" sz="1800">
                <a:latin typeface="Varela Round"/>
                <a:ea typeface="Varela Round"/>
                <a:cs typeface="Varela Round"/>
                <a:sym typeface="Varela Round"/>
              </a:rPr>
              <a:t> </a:t>
            </a:r>
            <a:endParaRPr b="1" sz="1800">
              <a:latin typeface="Varela Round"/>
              <a:ea typeface="Varela Round"/>
              <a:cs typeface="Varela Round"/>
              <a:sym typeface="Varela Round"/>
            </a:endParaRPr>
          </a:p>
        </p:txBody>
      </p:sp>
      <p:pic>
        <p:nvPicPr>
          <p:cNvPr id="157" name="Google Shape;157;p27"/>
          <p:cNvPicPr preferRelativeResize="0"/>
          <p:nvPr/>
        </p:nvPicPr>
        <p:blipFill>
          <a:blip r:embed="rId3">
            <a:alphaModFix/>
          </a:blip>
          <a:stretch>
            <a:fillRect/>
          </a:stretch>
        </p:blipFill>
        <p:spPr>
          <a:xfrm>
            <a:off x="5012575" y="831675"/>
            <a:ext cx="2024250" cy="3877501"/>
          </a:xfrm>
          <a:prstGeom prst="rect">
            <a:avLst/>
          </a:prstGeom>
          <a:noFill/>
          <a:ln>
            <a:noFill/>
          </a:ln>
        </p:spPr>
      </p:pic>
      <p:sp>
        <p:nvSpPr>
          <p:cNvPr id="158" name="Google Shape;158;p27"/>
          <p:cNvSpPr txBox="1"/>
          <p:nvPr/>
        </p:nvSpPr>
        <p:spPr>
          <a:xfrm>
            <a:off x="551850" y="21790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202124"/>
                </a:solidFill>
                <a:highlight>
                  <a:srgbClr val="FFFFFF"/>
                </a:highlight>
              </a:rPr>
              <a:t>Un cycle de vie de défaut, également connu sous le nom de cycle de vie de bogue, est un cycle d'un défaut à partir duquel il passe en couvrant les différents états de sa vie entière.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1171250" y="-2650"/>
            <a:ext cx="54225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t>ERREUR, DÉFAUT ET DÉFAILLANCE</a:t>
            </a:r>
            <a:endParaRPr/>
          </a:p>
        </p:txBody>
      </p:sp>
      <p:sp>
        <p:nvSpPr>
          <p:cNvPr id="76" name="Google Shape;76;p17"/>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7" name="Google Shape;77;p17"/>
          <p:cNvPicPr preferRelativeResize="0"/>
          <p:nvPr/>
        </p:nvPicPr>
        <p:blipFill>
          <a:blip r:embed="rId3">
            <a:alphaModFix/>
          </a:blip>
          <a:stretch>
            <a:fillRect/>
          </a:stretch>
        </p:blipFill>
        <p:spPr>
          <a:xfrm>
            <a:off x="1956525" y="1987575"/>
            <a:ext cx="5573373" cy="217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1171250" y="-2650"/>
            <a:ext cx="35088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Clr>
                <a:schemeClr val="dk1"/>
              </a:buClr>
              <a:buSzPts val="1100"/>
              <a:buFont typeface="Arial"/>
              <a:buNone/>
            </a:pPr>
            <a:r>
              <a:rPr lang="fr">
                <a:solidFill>
                  <a:schemeClr val="lt1"/>
                </a:solidFill>
              </a:rPr>
              <a:t>ERREUR</a:t>
            </a:r>
            <a:endParaRPr/>
          </a:p>
        </p:txBody>
      </p:sp>
      <p:sp>
        <p:nvSpPr>
          <p:cNvPr id="83" name="Google Shape;83;p18"/>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8"/>
          <p:cNvSpPr txBox="1"/>
          <p:nvPr/>
        </p:nvSpPr>
        <p:spPr>
          <a:xfrm>
            <a:off x="907000" y="176397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latin typeface="Varela Round"/>
                <a:ea typeface="Varela Round"/>
                <a:cs typeface="Varela Round"/>
                <a:sym typeface="Varela Round"/>
              </a:rPr>
              <a:t>L’erreur est humaine et est l’origine des défauts.</a:t>
            </a:r>
            <a:endParaRPr>
              <a:latin typeface="Varela Round"/>
              <a:ea typeface="Varela Round"/>
              <a:cs typeface="Varela Round"/>
              <a:sym typeface="Varela Round"/>
            </a:endParaRPr>
          </a:p>
        </p:txBody>
      </p:sp>
      <p:pic>
        <p:nvPicPr>
          <p:cNvPr id="85" name="Google Shape;85;p18"/>
          <p:cNvPicPr preferRelativeResize="0"/>
          <p:nvPr/>
        </p:nvPicPr>
        <p:blipFill>
          <a:blip r:embed="rId3">
            <a:alphaModFix/>
          </a:blip>
          <a:stretch>
            <a:fillRect/>
          </a:stretch>
        </p:blipFill>
        <p:spPr>
          <a:xfrm>
            <a:off x="4825375" y="1574450"/>
            <a:ext cx="3727212" cy="2888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171250" y="-2650"/>
            <a:ext cx="35088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Defaut</a:t>
            </a:r>
            <a:endParaRPr>
              <a:solidFill>
                <a:schemeClr val="lt1"/>
              </a:solidFill>
            </a:endParaRPr>
          </a:p>
        </p:txBody>
      </p:sp>
      <p:sp>
        <p:nvSpPr>
          <p:cNvPr id="91" name="Google Shape;91;p19"/>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9"/>
          <p:cNvSpPr txBox="1"/>
          <p:nvPr/>
        </p:nvSpPr>
        <p:spPr>
          <a:xfrm>
            <a:off x="907000" y="176397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latin typeface="Varela Round"/>
                <a:ea typeface="Varela Round"/>
                <a:cs typeface="Varela Round"/>
                <a:sym typeface="Varela Round"/>
              </a:rPr>
              <a:t>Les défauts sont des imperfections dans le logiciel. Ces défauts peuvent engendrer des défaillances mais ce n’est pas nécessaire. </a:t>
            </a:r>
            <a:endParaRPr>
              <a:latin typeface="Varela Round"/>
              <a:ea typeface="Varela Round"/>
              <a:cs typeface="Varela Round"/>
              <a:sym typeface="Varela Round"/>
            </a:endParaRPr>
          </a:p>
        </p:txBody>
      </p:sp>
      <p:pic>
        <p:nvPicPr>
          <p:cNvPr id="93" name="Google Shape;93;p19"/>
          <p:cNvPicPr preferRelativeResize="0"/>
          <p:nvPr/>
        </p:nvPicPr>
        <p:blipFill>
          <a:blip r:embed="rId3">
            <a:alphaModFix/>
          </a:blip>
          <a:stretch>
            <a:fillRect/>
          </a:stretch>
        </p:blipFill>
        <p:spPr>
          <a:xfrm>
            <a:off x="4572000" y="1309900"/>
            <a:ext cx="4159149" cy="27313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1171250" y="-2650"/>
            <a:ext cx="35088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DEFAILLANCE</a:t>
            </a:r>
            <a:endParaRPr/>
          </a:p>
        </p:txBody>
      </p:sp>
      <p:sp>
        <p:nvSpPr>
          <p:cNvPr id="99" name="Google Shape;99;p20"/>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0" name="Google Shape;100;p20"/>
          <p:cNvSpPr txBox="1"/>
          <p:nvPr/>
        </p:nvSpPr>
        <p:spPr>
          <a:xfrm>
            <a:off x="907000" y="176397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latin typeface="Varela Round"/>
                <a:ea typeface="Varela Round"/>
                <a:cs typeface="Varela Round"/>
                <a:sym typeface="Varela Round"/>
              </a:rPr>
              <a:t>Les défaillances sont des événements au cours desquels le logiciel ne fait pas ce qu’il devrait. Pour simplifier, les défaillances sont ce que nous appelons couramment Bug ou Anomalie.</a:t>
            </a:r>
            <a:endParaRPr>
              <a:latin typeface="Varela Round"/>
              <a:ea typeface="Varela Round"/>
              <a:cs typeface="Varela Round"/>
              <a:sym typeface="Varela Round"/>
            </a:endParaRPr>
          </a:p>
        </p:txBody>
      </p:sp>
      <p:pic>
        <p:nvPicPr>
          <p:cNvPr id="101" name="Google Shape;101;p20"/>
          <p:cNvPicPr preferRelativeResize="0"/>
          <p:nvPr/>
        </p:nvPicPr>
        <p:blipFill>
          <a:blip r:embed="rId3">
            <a:alphaModFix/>
          </a:blip>
          <a:stretch>
            <a:fillRect/>
          </a:stretch>
        </p:blipFill>
        <p:spPr>
          <a:xfrm>
            <a:off x="4680050" y="1503700"/>
            <a:ext cx="4159150" cy="26082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171250" y="-2650"/>
            <a:ext cx="35088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Bug Tracking Tool </a:t>
            </a:r>
            <a:endParaRPr/>
          </a:p>
        </p:txBody>
      </p:sp>
      <p:sp>
        <p:nvSpPr>
          <p:cNvPr id="107" name="Google Shape;107;p21"/>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8" name="Google Shape;108;p21"/>
          <p:cNvSpPr txBox="1"/>
          <p:nvPr/>
        </p:nvSpPr>
        <p:spPr>
          <a:xfrm>
            <a:off x="744275" y="172152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200">
                <a:solidFill>
                  <a:srgbClr val="202124"/>
                </a:solidFill>
                <a:highlight>
                  <a:srgbClr val="FFFFFF"/>
                </a:highlight>
              </a:rPr>
              <a:t>Un système de suivi des bugs (de l'anglais bug tracking system) est un logiciel qui permet d'effectuer un suivi des bugs signalés dans le cadre d'un projet de développement de logiciel. Il permet d'aider les utilisateurs et les développeurs à améliorer la qualité d'un logiciel.</a:t>
            </a:r>
            <a:endParaRPr>
              <a:latin typeface="Varela Round"/>
              <a:ea typeface="Varela Round"/>
              <a:cs typeface="Varela Round"/>
              <a:sym typeface="Varela Round"/>
            </a:endParaRPr>
          </a:p>
        </p:txBody>
      </p:sp>
      <p:pic>
        <p:nvPicPr>
          <p:cNvPr id="109" name="Google Shape;109;p21"/>
          <p:cNvPicPr preferRelativeResize="0"/>
          <p:nvPr/>
        </p:nvPicPr>
        <p:blipFill>
          <a:blip r:embed="rId3">
            <a:alphaModFix/>
          </a:blip>
          <a:stretch>
            <a:fillRect/>
          </a:stretch>
        </p:blipFill>
        <p:spPr>
          <a:xfrm>
            <a:off x="4174475" y="1800850"/>
            <a:ext cx="4159151" cy="24804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171250" y="-2650"/>
            <a:ext cx="47079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Exemple HP Quality Center</a:t>
            </a:r>
            <a:endParaRPr>
              <a:solidFill>
                <a:schemeClr val="lt1"/>
              </a:solidFill>
            </a:endParaRPr>
          </a:p>
        </p:txBody>
      </p:sp>
      <p:sp>
        <p:nvSpPr>
          <p:cNvPr id="115" name="Google Shape;115;p22"/>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22"/>
          <p:cNvSpPr txBox="1"/>
          <p:nvPr/>
        </p:nvSpPr>
        <p:spPr>
          <a:xfrm>
            <a:off x="744275" y="172152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sz="1000">
                <a:solidFill>
                  <a:srgbClr val="747474"/>
                </a:solidFill>
                <a:highlight>
                  <a:srgbClr val="FFFFFF"/>
                </a:highlight>
              </a:rPr>
              <a:t>HP quality center est une plate-forme unifiée de gestion de la qualité permettant de supporter efficacement des projets simples jusqu’aux projets complexes de niveau entreprise.</a:t>
            </a:r>
            <a:endParaRPr sz="1000">
              <a:solidFill>
                <a:srgbClr val="747474"/>
              </a:solidFill>
              <a:highlight>
                <a:srgbClr val="FFFFFF"/>
              </a:highlight>
            </a:endParaRPr>
          </a:p>
          <a:p>
            <a:pPr indent="0" lvl="0" marL="0" rtl="0" algn="just">
              <a:spcBef>
                <a:spcPts val="0"/>
              </a:spcBef>
              <a:spcAft>
                <a:spcPts val="0"/>
              </a:spcAft>
              <a:buNone/>
            </a:pPr>
            <a:r>
              <a:rPr lang="fr" sz="1000">
                <a:solidFill>
                  <a:srgbClr val="747474"/>
                </a:solidFill>
                <a:highlight>
                  <a:srgbClr val="FFFFFF"/>
                </a:highlight>
              </a:rPr>
              <a:t>Il permet de contrôler la qualité des applications avec des processus cohérents et répétables, indépendamment de la méthodologie de gestion de projet ( Waterfall, Agile …)</a:t>
            </a:r>
            <a:endParaRPr sz="1200">
              <a:solidFill>
                <a:srgbClr val="202124"/>
              </a:solidFill>
              <a:highlight>
                <a:srgbClr val="FFFFFF"/>
              </a:highlight>
            </a:endParaRPr>
          </a:p>
        </p:txBody>
      </p:sp>
      <p:pic>
        <p:nvPicPr>
          <p:cNvPr id="117" name="Google Shape;117;p22"/>
          <p:cNvPicPr preferRelativeResize="0"/>
          <p:nvPr/>
        </p:nvPicPr>
        <p:blipFill>
          <a:blip r:embed="rId3">
            <a:alphaModFix/>
          </a:blip>
          <a:stretch>
            <a:fillRect/>
          </a:stretch>
        </p:blipFill>
        <p:spPr>
          <a:xfrm>
            <a:off x="3939725" y="1648475"/>
            <a:ext cx="5200699" cy="220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171250" y="-2650"/>
            <a:ext cx="47079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Exemple HP Quality Center</a:t>
            </a:r>
            <a:endParaRPr>
              <a:solidFill>
                <a:schemeClr val="lt1"/>
              </a:solidFill>
            </a:endParaRPr>
          </a:p>
        </p:txBody>
      </p:sp>
      <p:sp>
        <p:nvSpPr>
          <p:cNvPr id="123" name="Google Shape;123;p23"/>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4" name="Google Shape;124;p23"/>
          <p:cNvSpPr txBox="1"/>
          <p:nvPr/>
        </p:nvSpPr>
        <p:spPr>
          <a:xfrm>
            <a:off x="744275" y="172152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latin typeface="Varela Round"/>
              <a:ea typeface="Varela Round"/>
              <a:cs typeface="Varela Round"/>
              <a:sym typeface="Varela Round"/>
            </a:endParaRPr>
          </a:p>
        </p:txBody>
      </p:sp>
      <p:pic>
        <p:nvPicPr>
          <p:cNvPr id="125" name="Google Shape;125;p23"/>
          <p:cNvPicPr preferRelativeResize="0"/>
          <p:nvPr/>
        </p:nvPicPr>
        <p:blipFill>
          <a:blip r:embed="rId3">
            <a:alphaModFix/>
          </a:blip>
          <a:stretch>
            <a:fillRect/>
          </a:stretch>
        </p:blipFill>
        <p:spPr>
          <a:xfrm>
            <a:off x="1032950" y="343999"/>
            <a:ext cx="6282575" cy="48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171250" y="-2650"/>
            <a:ext cx="4707900" cy="7200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fr">
                <a:solidFill>
                  <a:schemeClr val="lt1"/>
                </a:solidFill>
              </a:rPr>
              <a:t>Exemple JIRA</a:t>
            </a:r>
            <a:endParaRPr>
              <a:solidFill>
                <a:schemeClr val="lt1"/>
              </a:solidFill>
            </a:endParaRPr>
          </a:p>
        </p:txBody>
      </p:sp>
      <p:sp>
        <p:nvSpPr>
          <p:cNvPr id="131" name="Google Shape;131;p24"/>
          <p:cNvSpPr txBox="1"/>
          <p:nvPr/>
        </p:nvSpPr>
        <p:spPr>
          <a:xfrm>
            <a:off x="2968225" y="3193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24"/>
          <p:cNvSpPr txBox="1"/>
          <p:nvPr/>
        </p:nvSpPr>
        <p:spPr>
          <a:xfrm>
            <a:off x="744275" y="1721525"/>
            <a:ext cx="3140400" cy="22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200">
                <a:solidFill>
                  <a:srgbClr val="202124"/>
                </a:solidFill>
                <a:highlight>
                  <a:srgbClr val="FFFFFF"/>
                </a:highlight>
              </a:rPr>
              <a:t>Jira est un système de suivi de bugs, de gestion des incidents et de gestion de projets développé par Atlassian et publié pour la première fois en 2002. Il propose des solutions à la fois à destination des développeurs et des intervenants non développeurs.</a:t>
            </a:r>
            <a:endParaRPr>
              <a:latin typeface="Varela Round"/>
              <a:ea typeface="Varela Round"/>
              <a:cs typeface="Varela Round"/>
              <a:sym typeface="Varela Round"/>
            </a:endParaRPr>
          </a:p>
        </p:txBody>
      </p:sp>
      <p:pic>
        <p:nvPicPr>
          <p:cNvPr id="133" name="Google Shape;133;p24"/>
          <p:cNvPicPr preferRelativeResize="0"/>
          <p:nvPr/>
        </p:nvPicPr>
        <p:blipFill>
          <a:blip r:embed="rId3">
            <a:alphaModFix/>
          </a:blip>
          <a:stretch>
            <a:fillRect/>
          </a:stretch>
        </p:blipFill>
        <p:spPr>
          <a:xfrm>
            <a:off x="4399250" y="1346288"/>
            <a:ext cx="4159151" cy="24509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