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pitchFamily="2" charset="0"/>
      <p:regular r:id="rId26"/>
      <p:bold r:id="rId27"/>
      <p:italic r:id="rId28"/>
      <p:boldItalic r:id="rId29"/>
    </p:embeddedFont>
    <p:embeddedFont>
      <p:font typeface="Raleway Light"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Varela Round" panose="020B0604020202020204" charset="-79"/>
      <p:regular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ynBz3sOf9SDZJUgbRTrGkLz6BC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oSeb ." initials="R." lastIdx="1" clrIdx="0">
    <p:extLst>
      <p:ext uri="{19B8F6BF-5375-455C-9EA6-DF929625EA0E}">
        <p15:presenceInfo xmlns:p15="http://schemas.microsoft.com/office/powerpoint/2012/main" userId="e40a2c848e8250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8E161-0BF1-4AD0-9051-A8DB3029C46A}">
  <a:tblStyle styleId="{6908E161-0BF1-4AD0-9051-A8DB3029C46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customschemas.google.com/relationships/presentationmetadata" Target="meta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3T19:09:06.165" idx="1">
    <p:pos x="10" y="10"/>
    <p:text>BAWI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_1">
    <p:bg>
      <p:bgPr>
        <a:solidFill>
          <a:srgbClr val="F99797"/>
        </a:solidFill>
        <a:effectLst/>
      </p:bgPr>
    </p:bg>
    <p:spTree>
      <p:nvGrpSpPr>
        <p:cNvPr id="1" name="Shape 9"/>
        <p:cNvGrpSpPr/>
        <p:nvPr/>
      </p:nvGrpSpPr>
      <p:grpSpPr>
        <a:xfrm>
          <a:off x="0" y="0"/>
          <a:ext cx="0" cy="0"/>
          <a:chOff x="0" y="0"/>
          <a:chExt cx="0" cy="0"/>
        </a:xfrm>
      </p:grpSpPr>
      <p:pic>
        <p:nvPicPr>
          <p:cNvPr id="10" name="Google Shape;10;p25"/>
          <p:cNvPicPr preferRelativeResize="0"/>
          <p:nvPr/>
        </p:nvPicPr>
        <p:blipFill rotWithShape="1">
          <a:blip r:embed="rId2">
            <a:alphaModFix/>
          </a:blip>
          <a:srcRect/>
          <a:stretch/>
        </p:blipFill>
        <p:spPr>
          <a:xfrm flipH="1">
            <a:off x="3170290" y="771750"/>
            <a:ext cx="2803416" cy="3600000"/>
          </a:xfrm>
          <a:prstGeom prst="rect">
            <a:avLst/>
          </a:prstGeom>
          <a:noFill/>
          <a:ln>
            <a:noFill/>
          </a:ln>
        </p:spPr>
      </p:pic>
      <p:sp>
        <p:nvSpPr>
          <p:cNvPr id="11" name="Google Shape;11;p25"/>
          <p:cNvSpPr txBox="1">
            <a:spLocks noGrp="1"/>
          </p:cNvSpPr>
          <p:nvPr>
            <p:ph type="title"/>
          </p:nvPr>
        </p:nvSpPr>
        <p:spPr>
          <a:xfrm>
            <a:off x="1835550" y="1787700"/>
            <a:ext cx="5472900" cy="156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sz="3600" b="1">
                <a:solidFill>
                  <a:srgbClr val="FFFFFF"/>
                </a:solidFill>
                <a:latin typeface="Varela Round"/>
                <a:ea typeface="Varela Round"/>
                <a:cs typeface="Varela Round"/>
                <a:sym typeface="Varela Round"/>
              </a:defRPr>
            </a:lvl1pPr>
            <a:lvl2pPr lvl="1" algn="l">
              <a:lnSpc>
                <a:spcPct val="100000"/>
              </a:lnSpc>
              <a:spcBef>
                <a:spcPts val="0"/>
              </a:spcBef>
              <a:spcAft>
                <a:spcPts val="0"/>
              </a:spcAft>
              <a:buSzPts val="2800"/>
              <a:buNone/>
              <a:defRPr sz="3600">
                <a:latin typeface="Roboto"/>
                <a:ea typeface="Roboto"/>
                <a:cs typeface="Roboto"/>
                <a:sym typeface="Roboto"/>
              </a:defRPr>
            </a:lvl2pPr>
            <a:lvl3pPr lvl="2" algn="l">
              <a:lnSpc>
                <a:spcPct val="100000"/>
              </a:lnSpc>
              <a:spcBef>
                <a:spcPts val="0"/>
              </a:spcBef>
              <a:spcAft>
                <a:spcPts val="0"/>
              </a:spcAft>
              <a:buSzPts val="2800"/>
              <a:buNone/>
              <a:defRPr sz="3600">
                <a:latin typeface="Roboto"/>
                <a:ea typeface="Roboto"/>
                <a:cs typeface="Roboto"/>
                <a:sym typeface="Roboto"/>
              </a:defRPr>
            </a:lvl3pPr>
            <a:lvl4pPr lvl="3" algn="l">
              <a:lnSpc>
                <a:spcPct val="100000"/>
              </a:lnSpc>
              <a:spcBef>
                <a:spcPts val="0"/>
              </a:spcBef>
              <a:spcAft>
                <a:spcPts val="0"/>
              </a:spcAft>
              <a:buSzPts val="2800"/>
              <a:buNone/>
              <a:defRPr sz="3600">
                <a:latin typeface="Roboto"/>
                <a:ea typeface="Roboto"/>
                <a:cs typeface="Roboto"/>
                <a:sym typeface="Roboto"/>
              </a:defRPr>
            </a:lvl4pPr>
            <a:lvl5pPr lvl="4" algn="l">
              <a:lnSpc>
                <a:spcPct val="100000"/>
              </a:lnSpc>
              <a:spcBef>
                <a:spcPts val="0"/>
              </a:spcBef>
              <a:spcAft>
                <a:spcPts val="0"/>
              </a:spcAft>
              <a:buSzPts val="2800"/>
              <a:buNone/>
              <a:defRPr sz="3600">
                <a:latin typeface="Roboto"/>
                <a:ea typeface="Roboto"/>
                <a:cs typeface="Roboto"/>
                <a:sym typeface="Roboto"/>
              </a:defRPr>
            </a:lvl5pPr>
            <a:lvl6pPr lvl="5" algn="l">
              <a:lnSpc>
                <a:spcPct val="100000"/>
              </a:lnSpc>
              <a:spcBef>
                <a:spcPts val="0"/>
              </a:spcBef>
              <a:spcAft>
                <a:spcPts val="0"/>
              </a:spcAft>
              <a:buSzPts val="2800"/>
              <a:buNone/>
              <a:defRPr sz="3600">
                <a:latin typeface="Roboto"/>
                <a:ea typeface="Roboto"/>
                <a:cs typeface="Roboto"/>
                <a:sym typeface="Roboto"/>
              </a:defRPr>
            </a:lvl6pPr>
            <a:lvl7pPr lvl="6" algn="l">
              <a:lnSpc>
                <a:spcPct val="100000"/>
              </a:lnSpc>
              <a:spcBef>
                <a:spcPts val="0"/>
              </a:spcBef>
              <a:spcAft>
                <a:spcPts val="0"/>
              </a:spcAft>
              <a:buSzPts val="2800"/>
              <a:buNone/>
              <a:defRPr sz="3600">
                <a:latin typeface="Roboto"/>
                <a:ea typeface="Roboto"/>
                <a:cs typeface="Roboto"/>
                <a:sym typeface="Roboto"/>
              </a:defRPr>
            </a:lvl7pPr>
            <a:lvl8pPr lvl="7" algn="l">
              <a:lnSpc>
                <a:spcPct val="100000"/>
              </a:lnSpc>
              <a:spcBef>
                <a:spcPts val="0"/>
              </a:spcBef>
              <a:spcAft>
                <a:spcPts val="0"/>
              </a:spcAft>
              <a:buSzPts val="2800"/>
              <a:buNone/>
              <a:defRPr sz="3600">
                <a:latin typeface="Roboto"/>
                <a:ea typeface="Roboto"/>
                <a:cs typeface="Roboto"/>
                <a:sym typeface="Roboto"/>
              </a:defRPr>
            </a:lvl8pPr>
            <a:lvl9pPr lvl="8" algn="l">
              <a:lnSpc>
                <a:spcPct val="100000"/>
              </a:lnSpc>
              <a:spcBef>
                <a:spcPts val="0"/>
              </a:spcBef>
              <a:spcAft>
                <a:spcPts val="0"/>
              </a:spcAft>
              <a:buSzPts val="2800"/>
              <a:buNone/>
              <a:defRPr sz="3600">
                <a:latin typeface="Roboto"/>
                <a:ea typeface="Roboto"/>
                <a:cs typeface="Roboto"/>
                <a:sym typeface="Roboto"/>
              </a:defRPr>
            </a:lvl9pPr>
          </a:lstStyle>
          <a:p>
            <a:endParaRPr/>
          </a:p>
        </p:txBody>
      </p:sp>
      <p:pic>
        <p:nvPicPr>
          <p:cNvPr id="12" name="Google Shape;12;p25"/>
          <p:cNvPicPr preferRelativeResize="0"/>
          <p:nvPr/>
        </p:nvPicPr>
        <p:blipFill rotWithShape="1">
          <a:blip r:embed="rId3">
            <a:alphaModFix/>
          </a:blip>
          <a:src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5" name="Google Shape;5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8" name="Google Shape;5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2" name="Google Shape;6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mple Section">
  <p:cSld name="ONE_COLUMN_TEXT_2_2">
    <p:spTree>
      <p:nvGrpSpPr>
        <p:cNvPr id="1" name="Shape 13"/>
        <p:cNvGrpSpPr/>
        <p:nvPr/>
      </p:nvGrpSpPr>
      <p:grpSpPr>
        <a:xfrm>
          <a:off x="0" y="0"/>
          <a:ext cx="0" cy="0"/>
          <a:chOff x="0" y="0"/>
          <a:chExt cx="0" cy="0"/>
        </a:xfrm>
      </p:grpSpPr>
      <p:sp>
        <p:nvSpPr>
          <p:cNvPr id="14" name="Google Shape;14;p26"/>
          <p:cNvSpPr/>
          <p:nvPr/>
        </p:nvSpPr>
        <p:spPr>
          <a:xfrm>
            <a:off x="-15875" y="-2650"/>
            <a:ext cx="9180000" cy="720000"/>
          </a:xfrm>
          <a:prstGeom prst="rect">
            <a:avLst/>
          </a:prstGeom>
          <a:solidFill>
            <a:srgbClr val="F76C6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txBox="1">
            <a:spLocks noGrp="1"/>
          </p:cNvSpPr>
          <p:nvPr>
            <p:ph type="title"/>
          </p:nvPr>
        </p:nvSpPr>
        <p:spPr>
          <a:xfrm>
            <a:off x="1171250" y="-2650"/>
            <a:ext cx="2338800" cy="720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sz="2200">
                <a:solidFill>
                  <a:srgbClr val="FFFFFF"/>
                </a:solidFill>
                <a:latin typeface="Varela Round"/>
                <a:ea typeface="Varela Round"/>
                <a:cs typeface="Varela Round"/>
                <a:sym typeface="Varela Round"/>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a:endParaRPr/>
          </a:p>
        </p:txBody>
      </p:sp>
      <p:sp>
        <p:nvSpPr>
          <p:cNvPr id="16" name="Google Shape;16;p26"/>
          <p:cNvSpPr txBox="1">
            <a:spLocks noGrp="1"/>
          </p:cNvSpPr>
          <p:nvPr>
            <p:ph type="subTitle" idx="1"/>
          </p:nvPr>
        </p:nvSpPr>
        <p:spPr>
          <a:xfrm>
            <a:off x="3129050" y="190800"/>
            <a:ext cx="2783700" cy="360000"/>
          </a:xfrm>
          <a:prstGeom prst="rect">
            <a:avLst/>
          </a:prstGeom>
          <a:noFill/>
          <a:ln>
            <a:noFill/>
          </a:ln>
        </p:spPr>
        <p:txBody>
          <a:bodyPr spcFirstLastPara="1" wrap="square" lIns="0" tIns="0" rIns="0" bIns="0" anchor="ctr" anchorCtr="0">
            <a:normAutofit/>
          </a:bodyPr>
          <a:lstStyle>
            <a:lvl1pPr lvl="0" algn="l">
              <a:lnSpc>
                <a:spcPct val="115000"/>
              </a:lnSpc>
              <a:spcBef>
                <a:spcPts val="0"/>
              </a:spcBef>
              <a:spcAft>
                <a:spcPts val="0"/>
              </a:spcAft>
              <a:buSzPts val="1800"/>
              <a:buNone/>
              <a:defRPr>
                <a:solidFill>
                  <a:srgbClr val="FFFFFF"/>
                </a:solidFill>
                <a:latin typeface="Raleway Light"/>
                <a:ea typeface="Raleway Light"/>
                <a:cs typeface="Raleway Light"/>
                <a:sym typeface="Raleway Light"/>
              </a:defRPr>
            </a:lvl1pPr>
            <a:lvl2pPr lvl="1" algn="l">
              <a:lnSpc>
                <a:spcPct val="115000"/>
              </a:lnSpc>
              <a:spcBef>
                <a:spcPts val="1200"/>
              </a:spcBef>
              <a:spcAft>
                <a:spcPts val="0"/>
              </a:spcAft>
              <a:buSzPts val="1400"/>
              <a:buNone/>
              <a:defRPr>
                <a:solidFill>
                  <a:srgbClr val="FFFFFF"/>
                </a:solidFill>
                <a:latin typeface="Raleway"/>
                <a:ea typeface="Raleway"/>
                <a:cs typeface="Raleway"/>
                <a:sym typeface="Raleway"/>
              </a:defRPr>
            </a:lvl2pPr>
            <a:lvl3pPr lvl="2" algn="l">
              <a:lnSpc>
                <a:spcPct val="115000"/>
              </a:lnSpc>
              <a:spcBef>
                <a:spcPts val="1200"/>
              </a:spcBef>
              <a:spcAft>
                <a:spcPts val="0"/>
              </a:spcAft>
              <a:buSzPts val="1400"/>
              <a:buNone/>
              <a:defRPr>
                <a:solidFill>
                  <a:srgbClr val="FFFFFF"/>
                </a:solidFill>
                <a:latin typeface="Raleway"/>
                <a:ea typeface="Raleway"/>
                <a:cs typeface="Raleway"/>
                <a:sym typeface="Raleway"/>
              </a:defRPr>
            </a:lvl3pPr>
            <a:lvl4pPr lvl="3" algn="l">
              <a:lnSpc>
                <a:spcPct val="115000"/>
              </a:lnSpc>
              <a:spcBef>
                <a:spcPts val="1200"/>
              </a:spcBef>
              <a:spcAft>
                <a:spcPts val="0"/>
              </a:spcAft>
              <a:buSzPts val="1400"/>
              <a:buNone/>
              <a:defRPr>
                <a:solidFill>
                  <a:srgbClr val="FFFFFF"/>
                </a:solidFill>
                <a:latin typeface="Raleway"/>
                <a:ea typeface="Raleway"/>
                <a:cs typeface="Raleway"/>
                <a:sym typeface="Raleway"/>
              </a:defRPr>
            </a:lvl4pPr>
            <a:lvl5pPr lvl="4" algn="l">
              <a:lnSpc>
                <a:spcPct val="115000"/>
              </a:lnSpc>
              <a:spcBef>
                <a:spcPts val="1200"/>
              </a:spcBef>
              <a:spcAft>
                <a:spcPts val="0"/>
              </a:spcAft>
              <a:buSzPts val="1400"/>
              <a:buNone/>
              <a:defRPr>
                <a:solidFill>
                  <a:srgbClr val="FFFFFF"/>
                </a:solidFill>
                <a:latin typeface="Raleway"/>
                <a:ea typeface="Raleway"/>
                <a:cs typeface="Raleway"/>
                <a:sym typeface="Raleway"/>
              </a:defRPr>
            </a:lvl5pPr>
            <a:lvl6pPr lvl="5" algn="l">
              <a:lnSpc>
                <a:spcPct val="115000"/>
              </a:lnSpc>
              <a:spcBef>
                <a:spcPts val="1200"/>
              </a:spcBef>
              <a:spcAft>
                <a:spcPts val="0"/>
              </a:spcAft>
              <a:buSzPts val="1400"/>
              <a:buNone/>
              <a:defRPr>
                <a:solidFill>
                  <a:srgbClr val="FFFFFF"/>
                </a:solidFill>
                <a:latin typeface="Raleway"/>
                <a:ea typeface="Raleway"/>
                <a:cs typeface="Raleway"/>
                <a:sym typeface="Raleway"/>
              </a:defRPr>
            </a:lvl6pPr>
            <a:lvl7pPr lvl="6" algn="l">
              <a:lnSpc>
                <a:spcPct val="115000"/>
              </a:lnSpc>
              <a:spcBef>
                <a:spcPts val="1200"/>
              </a:spcBef>
              <a:spcAft>
                <a:spcPts val="0"/>
              </a:spcAft>
              <a:buSzPts val="1400"/>
              <a:buNone/>
              <a:defRPr>
                <a:solidFill>
                  <a:srgbClr val="FFFFFF"/>
                </a:solidFill>
                <a:latin typeface="Raleway"/>
                <a:ea typeface="Raleway"/>
                <a:cs typeface="Raleway"/>
                <a:sym typeface="Raleway"/>
              </a:defRPr>
            </a:lvl7pPr>
            <a:lvl8pPr lvl="7" algn="l">
              <a:lnSpc>
                <a:spcPct val="115000"/>
              </a:lnSpc>
              <a:spcBef>
                <a:spcPts val="1200"/>
              </a:spcBef>
              <a:spcAft>
                <a:spcPts val="0"/>
              </a:spcAft>
              <a:buSzPts val="1400"/>
              <a:buNone/>
              <a:defRPr>
                <a:solidFill>
                  <a:srgbClr val="FFFFFF"/>
                </a:solidFill>
                <a:latin typeface="Raleway"/>
                <a:ea typeface="Raleway"/>
                <a:cs typeface="Raleway"/>
                <a:sym typeface="Raleway"/>
              </a:defRPr>
            </a:lvl8pPr>
            <a:lvl9pPr lvl="8" algn="l">
              <a:lnSpc>
                <a:spcPct val="115000"/>
              </a:lnSpc>
              <a:spcBef>
                <a:spcPts val="1200"/>
              </a:spcBef>
              <a:spcAft>
                <a:spcPts val="1200"/>
              </a:spcAft>
              <a:buSzPts val="1400"/>
              <a:buNone/>
              <a:defRPr>
                <a:solidFill>
                  <a:srgbClr val="FFFFFF"/>
                </a:solidFill>
                <a:latin typeface="Raleway"/>
                <a:ea typeface="Raleway"/>
                <a:cs typeface="Raleway"/>
                <a:sym typeface="Raleway"/>
              </a:defRPr>
            </a:lvl9pPr>
          </a:lstStyle>
          <a:p>
            <a:endParaRPr/>
          </a:p>
        </p:txBody>
      </p:sp>
      <p:pic>
        <p:nvPicPr>
          <p:cNvPr id="17" name="Google Shape;17;p26"/>
          <p:cNvPicPr preferRelativeResize="0"/>
          <p:nvPr/>
        </p:nvPicPr>
        <p:blipFill rotWithShape="1">
          <a:blip r:embed="rId2">
            <a:alphaModFix/>
          </a:blip>
          <a:srcRect r="51270"/>
          <a:stretch/>
        </p:blipFill>
        <p:spPr>
          <a:xfrm>
            <a:off x="126000" y="127800"/>
            <a:ext cx="686432" cy="486000"/>
          </a:xfrm>
          <a:prstGeom prst="rect">
            <a:avLst/>
          </a:prstGeom>
          <a:noFill/>
          <a:ln>
            <a:noFill/>
          </a:ln>
        </p:spPr>
      </p:pic>
      <p:sp>
        <p:nvSpPr>
          <p:cNvPr id="18" name="Google Shape;18;p26"/>
          <p:cNvSpPr txBox="1">
            <a:spLocks noGrp="1"/>
          </p:cNvSpPr>
          <p:nvPr>
            <p:ph type="title" idx="2"/>
          </p:nvPr>
        </p:nvSpPr>
        <p:spPr>
          <a:xfrm>
            <a:off x="1245600" y="882000"/>
            <a:ext cx="6791400" cy="5313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2800"/>
              <a:buNone/>
              <a:defRPr sz="3600">
                <a:solidFill>
                  <a:srgbClr val="F76C6C"/>
                </a:solidFill>
                <a:latin typeface="Varela Round"/>
                <a:ea typeface="Varela Round"/>
                <a:cs typeface="Varela Round"/>
                <a:sym typeface="Varela Round"/>
              </a:defRPr>
            </a:lvl1pPr>
            <a:lvl2pPr lvl="1" algn="l">
              <a:lnSpc>
                <a:spcPct val="100000"/>
              </a:lnSpc>
              <a:spcBef>
                <a:spcPts val="0"/>
              </a:spcBef>
              <a:spcAft>
                <a:spcPts val="0"/>
              </a:spcAft>
              <a:buSzPts val="2800"/>
              <a:buNone/>
              <a:defRPr>
                <a:latin typeface="Varela Round"/>
                <a:ea typeface="Varela Round"/>
                <a:cs typeface="Varela Round"/>
                <a:sym typeface="Varela Round"/>
              </a:defRPr>
            </a:lvl2pPr>
            <a:lvl3pPr lvl="2" algn="l">
              <a:lnSpc>
                <a:spcPct val="100000"/>
              </a:lnSpc>
              <a:spcBef>
                <a:spcPts val="0"/>
              </a:spcBef>
              <a:spcAft>
                <a:spcPts val="0"/>
              </a:spcAft>
              <a:buSzPts val="2800"/>
              <a:buNone/>
              <a:defRPr>
                <a:latin typeface="Varela Round"/>
                <a:ea typeface="Varela Round"/>
                <a:cs typeface="Varela Round"/>
                <a:sym typeface="Varela Round"/>
              </a:defRPr>
            </a:lvl3pPr>
            <a:lvl4pPr lvl="3" algn="l">
              <a:lnSpc>
                <a:spcPct val="100000"/>
              </a:lnSpc>
              <a:spcBef>
                <a:spcPts val="0"/>
              </a:spcBef>
              <a:spcAft>
                <a:spcPts val="0"/>
              </a:spcAft>
              <a:buSzPts val="2800"/>
              <a:buNone/>
              <a:defRPr>
                <a:latin typeface="Varela Round"/>
                <a:ea typeface="Varela Round"/>
                <a:cs typeface="Varela Round"/>
                <a:sym typeface="Varela Round"/>
              </a:defRPr>
            </a:lvl4pPr>
            <a:lvl5pPr lvl="4" algn="l">
              <a:lnSpc>
                <a:spcPct val="100000"/>
              </a:lnSpc>
              <a:spcBef>
                <a:spcPts val="0"/>
              </a:spcBef>
              <a:spcAft>
                <a:spcPts val="0"/>
              </a:spcAft>
              <a:buSzPts val="2800"/>
              <a:buNone/>
              <a:defRPr>
                <a:latin typeface="Varela Round"/>
                <a:ea typeface="Varela Round"/>
                <a:cs typeface="Varela Round"/>
                <a:sym typeface="Varela Round"/>
              </a:defRPr>
            </a:lvl5pPr>
            <a:lvl6pPr lvl="5" algn="l">
              <a:lnSpc>
                <a:spcPct val="100000"/>
              </a:lnSpc>
              <a:spcBef>
                <a:spcPts val="0"/>
              </a:spcBef>
              <a:spcAft>
                <a:spcPts val="0"/>
              </a:spcAft>
              <a:buSzPts val="2800"/>
              <a:buNone/>
              <a:defRPr>
                <a:latin typeface="Varela Round"/>
                <a:ea typeface="Varela Round"/>
                <a:cs typeface="Varela Round"/>
                <a:sym typeface="Varela Round"/>
              </a:defRPr>
            </a:lvl6pPr>
            <a:lvl7pPr lvl="6" algn="l">
              <a:lnSpc>
                <a:spcPct val="100000"/>
              </a:lnSpc>
              <a:spcBef>
                <a:spcPts val="0"/>
              </a:spcBef>
              <a:spcAft>
                <a:spcPts val="0"/>
              </a:spcAft>
              <a:buSzPts val="2800"/>
              <a:buNone/>
              <a:defRPr>
                <a:latin typeface="Varela Round"/>
                <a:ea typeface="Varela Round"/>
                <a:cs typeface="Varela Round"/>
                <a:sym typeface="Varela Round"/>
              </a:defRPr>
            </a:lvl7pPr>
            <a:lvl8pPr lvl="7" algn="l">
              <a:lnSpc>
                <a:spcPct val="100000"/>
              </a:lnSpc>
              <a:spcBef>
                <a:spcPts val="0"/>
              </a:spcBef>
              <a:spcAft>
                <a:spcPts val="0"/>
              </a:spcAft>
              <a:buSzPts val="2800"/>
              <a:buNone/>
              <a:defRPr>
                <a:latin typeface="Varela Round"/>
                <a:ea typeface="Varela Round"/>
                <a:cs typeface="Varela Round"/>
                <a:sym typeface="Varela Round"/>
              </a:defRPr>
            </a:lvl8pPr>
            <a:lvl9pPr lvl="8" algn="l">
              <a:lnSpc>
                <a:spcPct val="100000"/>
              </a:lnSpc>
              <a:spcBef>
                <a:spcPts val="0"/>
              </a:spcBef>
              <a:spcAft>
                <a:spcPts val="0"/>
              </a:spcAft>
              <a:buSzPts val="2800"/>
              <a:buNone/>
              <a:defRPr>
                <a:latin typeface="Varela Round"/>
                <a:ea typeface="Varela Round"/>
                <a:cs typeface="Varela Round"/>
                <a:sym typeface="Varela Round"/>
              </a:defRPr>
            </a:lvl9pPr>
          </a:lstStyle>
          <a:p>
            <a:endParaRPr/>
          </a:p>
        </p:txBody>
      </p:sp>
      <p:sp>
        <p:nvSpPr>
          <p:cNvPr id="19" name="Google Shape;19;p26"/>
          <p:cNvSpPr txBox="1">
            <a:spLocks noGrp="1"/>
          </p:cNvSpPr>
          <p:nvPr>
            <p:ph type="subTitle" idx="3"/>
          </p:nvPr>
        </p:nvSpPr>
        <p:spPr>
          <a:xfrm>
            <a:off x="1249200" y="1414800"/>
            <a:ext cx="6790200" cy="393600"/>
          </a:xfrm>
          <a:prstGeom prst="rect">
            <a:avLst/>
          </a:prstGeom>
          <a:noFill/>
          <a:ln>
            <a:noFill/>
          </a:ln>
        </p:spPr>
        <p:txBody>
          <a:bodyPr spcFirstLastPara="1" wrap="square" lIns="0" tIns="0" rIns="0" bIns="0" anchor="t" anchorCtr="0">
            <a:normAutofit/>
          </a:bodyPr>
          <a:lstStyle>
            <a:lvl1pPr lvl="0" algn="l">
              <a:lnSpc>
                <a:spcPct val="115000"/>
              </a:lnSpc>
              <a:spcBef>
                <a:spcPts val="0"/>
              </a:spcBef>
              <a:spcAft>
                <a:spcPts val="0"/>
              </a:spcAft>
              <a:buSzPts val="1800"/>
              <a:buNone/>
              <a:defRPr b="1">
                <a:solidFill>
                  <a:srgbClr val="F76C6C"/>
                </a:solidFill>
                <a:latin typeface="Raleway"/>
                <a:ea typeface="Raleway"/>
                <a:cs typeface="Raleway"/>
                <a:sym typeface="Raleway"/>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
        <p:nvSpPr>
          <p:cNvPr id="20" name="Google Shape;20;p26"/>
          <p:cNvSpPr txBox="1">
            <a:spLocks noGrp="1"/>
          </p:cNvSpPr>
          <p:nvPr>
            <p:ph type="body" idx="4"/>
          </p:nvPr>
        </p:nvSpPr>
        <p:spPr>
          <a:xfrm>
            <a:off x="1249200" y="1998600"/>
            <a:ext cx="6791400" cy="2802900"/>
          </a:xfrm>
          <a:prstGeom prst="rect">
            <a:avLst/>
          </a:prstGeom>
          <a:noFill/>
          <a:ln>
            <a:noFill/>
          </a:ln>
        </p:spPr>
        <p:txBody>
          <a:bodyPr spcFirstLastPara="1" wrap="square" lIns="0" tIns="0" rIns="0" bIns="0" anchor="t" anchorCtr="0">
            <a:normAutofit/>
          </a:bodyPr>
          <a:lstStyle>
            <a:lvl1pPr marL="457200" lvl="0" indent="-342900" algn="l">
              <a:lnSpc>
                <a:spcPct val="115000"/>
              </a:lnSpc>
              <a:spcBef>
                <a:spcPts val="0"/>
              </a:spcBef>
              <a:spcAft>
                <a:spcPts val="0"/>
              </a:spcAft>
              <a:buClr>
                <a:srgbClr val="3B424E"/>
              </a:buClr>
              <a:buSzPts val="1800"/>
              <a:buFont typeface="Raleway"/>
              <a:buChar char="●"/>
              <a:defRPr>
                <a:solidFill>
                  <a:srgbClr val="3B424E"/>
                </a:solidFill>
                <a:latin typeface="Raleway"/>
                <a:ea typeface="Raleway"/>
                <a:cs typeface="Raleway"/>
                <a:sym typeface="Raleway"/>
              </a:defRPr>
            </a:lvl1pPr>
            <a:lvl2pPr marL="914400" lvl="1"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marL="1371600" lvl="2"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marL="1828800" lvl="3"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marL="2286000" lvl="4"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marL="2743200" lvl="5"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marL="3200400" lvl="6"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marL="3657600" lvl="7"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marL="4114800" lvl="8" indent="-317500" algn="l">
              <a:lnSpc>
                <a:spcPct val="115000"/>
              </a:lnSpc>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pty with Patern">
  <p:cSld name="ONE_COLUMN_TEXT_2_1_1_1">
    <p:bg>
      <p:bgPr>
        <a:solidFill>
          <a:srgbClr val="FFFFFF"/>
        </a:solidFill>
        <a:effectLst/>
      </p:bgPr>
    </p:bg>
    <p:spTree>
      <p:nvGrpSpPr>
        <p:cNvPr id="1" name="Shape 21"/>
        <p:cNvGrpSpPr/>
        <p:nvPr/>
      </p:nvGrpSpPr>
      <p:grpSpPr>
        <a:xfrm>
          <a:off x="0" y="0"/>
          <a:ext cx="0" cy="0"/>
          <a:chOff x="0" y="0"/>
          <a:chExt cx="0" cy="0"/>
        </a:xfrm>
      </p:grpSpPr>
      <p:pic>
        <p:nvPicPr>
          <p:cNvPr id="22" name="Google Shape;22;p27"/>
          <p:cNvPicPr preferRelativeResize="0"/>
          <p:nvPr/>
        </p:nvPicPr>
        <p:blipFill rotWithShape="1">
          <a:blip r:embed="rId2">
            <a:alphaModFix/>
          </a:blip>
          <a:srcRect l="12345" t="24809" r="49024" b="24814"/>
          <a:stretch/>
        </p:blipFill>
        <p:spPr>
          <a:xfrm>
            <a:off x="126000" y="126000"/>
            <a:ext cx="686425" cy="485999"/>
          </a:xfrm>
          <a:prstGeom prst="rect">
            <a:avLst/>
          </a:prstGeom>
          <a:noFill/>
          <a:ln>
            <a:noFill/>
          </a:ln>
        </p:spPr>
      </p:pic>
      <p:pic>
        <p:nvPicPr>
          <p:cNvPr id="23" name="Google Shape;23;p27"/>
          <p:cNvPicPr preferRelativeResize="0"/>
          <p:nvPr/>
        </p:nvPicPr>
        <p:blipFill rotWithShape="1">
          <a:blip r:embed="rId3">
            <a:alphaModFix/>
          </a:blip>
          <a:srcRect/>
          <a:stretch/>
        </p:blipFill>
        <p:spPr>
          <a:xfrm>
            <a:off x="2772000" y="0"/>
            <a:ext cx="6371999" cy="5169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6" name="Google Shape;2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 name="Google Shape;2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4" name="Google Shape;3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 name="Google Shape;4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6" name="Google Shape;4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co.developpez.com/html/1118-Gestion-de-projet-jeu-de-test.ph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co.developpez.com/html/1134-Gestion-de-projet-procedure.ph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ico.developpez.com/html/1111-Gestion-de-projet-cas-de-test.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title"/>
          </p:nvPr>
        </p:nvSpPr>
        <p:spPr>
          <a:xfrm>
            <a:off x="1835550" y="1787700"/>
            <a:ext cx="5472900" cy="1568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fr"/>
              <a:t>Les scénarios de tests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idx="4294967295"/>
          </p:nvPr>
        </p:nvSpPr>
        <p:spPr>
          <a:xfrm>
            <a:off x="406000" y="2056350"/>
            <a:ext cx="3820800" cy="1030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fr" b="1">
                <a:latin typeface="Varela Round"/>
                <a:ea typeface="Varela Round"/>
                <a:cs typeface="Varela Round"/>
                <a:sym typeface="Varela Round"/>
              </a:rPr>
              <a:t>Comment définir un scénario ?</a:t>
            </a:r>
            <a:endParaRPr b="1">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p:nvPr/>
        </p:nvSpPr>
        <p:spPr>
          <a:xfrm>
            <a:off x="465175" y="1026950"/>
            <a:ext cx="3124800" cy="313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fr" sz="1200" b="0" i="0" u="none" strike="noStrike" cap="none">
                <a:solidFill>
                  <a:srgbClr val="797979"/>
                </a:solidFill>
                <a:highlight>
                  <a:srgbClr val="FFFFFF"/>
                </a:highlight>
                <a:latin typeface="Arial"/>
                <a:ea typeface="Arial"/>
                <a:cs typeface="Arial"/>
                <a:sym typeface="Arial"/>
              </a:rPr>
              <a:t>Prenez un exemple d'application, dites page de connexion avec nom d'utilisateur, mot de passe, connexion et boutons d'annulation. Si on vous demande d'écrire des cas de test pour le même, nous finirons par écrire beaucoup de cas de test en combinant différentes options et détails.</a:t>
            </a:r>
            <a:endParaRPr sz="1200" b="0" i="0" u="none" strike="noStrike" cap="none">
              <a:solidFill>
                <a:srgbClr val="797979"/>
              </a:solidFill>
              <a:highlight>
                <a:srgbClr val="FFFFFF"/>
              </a:highlight>
              <a:latin typeface="Arial"/>
              <a:ea typeface="Arial"/>
              <a:cs typeface="Arial"/>
              <a:sym typeface="Arial"/>
            </a:endParaRPr>
          </a:p>
          <a:p>
            <a:pPr marL="0" marR="0" lvl="0" indent="0" algn="l" rtl="0">
              <a:lnSpc>
                <a:spcPct val="100000"/>
              </a:lnSpc>
              <a:spcBef>
                <a:spcPts val="1900"/>
              </a:spcBef>
              <a:spcAft>
                <a:spcPts val="0"/>
              </a:spcAft>
              <a:buClr>
                <a:schemeClr val="dk1"/>
              </a:buClr>
              <a:buSzPts val="1100"/>
              <a:buFont typeface="Arial"/>
              <a:buNone/>
            </a:pPr>
            <a:r>
              <a:rPr lang="fr" sz="1200" b="0" i="0" u="none" strike="noStrike" cap="none">
                <a:solidFill>
                  <a:srgbClr val="797979"/>
                </a:solidFill>
                <a:highlight>
                  <a:srgbClr val="FFFFFF"/>
                </a:highlight>
                <a:latin typeface="Arial"/>
                <a:ea typeface="Arial"/>
                <a:cs typeface="Arial"/>
                <a:sym typeface="Arial"/>
              </a:rPr>
              <a:t>Mais si des scénarios de test doivent être écrits, ce sera une question de 10 lignes comme ci-dessous:</a:t>
            </a:r>
            <a:endParaRPr sz="12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0"/>
              </a:spcAft>
              <a:buClr>
                <a:schemeClr val="dk1"/>
              </a:buClr>
              <a:buSzPts val="1100"/>
              <a:buFont typeface="Arial"/>
              <a:buNone/>
            </a:pPr>
            <a:endParaRPr sz="1200" b="0" i="0" u="none" strike="noStrike" cap="none">
              <a:solidFill>
                <a:srgbClr val="797979"/>
              </a:solidFill>
              <a:highlight>
                <a:srgbClr val="FFFFFF"/>
              </a:highlight>
              <a:latin typeface="Arial"/>
              <a:ea typeface="Arial"/>
              <a:cs typeface="Arial"/>
              <a:sym typeface="Arial"/>
            </a:endParaRPr>
          </a:p>
          <a:p>
            <a:pPr marL="0" marR="0" lvl="0" indent="0" algn="l" rtl="0">
              <a:lnSpc>
                <a:spcPct val="100000"/>
              </a:lnSpc>
              <a:spcBef>
                <a:spcPts val="190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p:nvPr/>
        </p:nvSpPr>
        <p:spPr>
          <a:xfrm>
            <a:off x="500300" y="1000625"/>
            <a:ext cx="3000000" cy="349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 sz="1000" b="1" i="0" u="none" strike="noStrike" cap="none">
                <a:solidFill>
                  <a:srgbClr val="797979"/>
                </a:solidFill>
                <a:highlight>
                  <a:srgbClr val="FFFFFF"/>
                </a:highlight>
                <a:latin typeface="Arial"/>
                <a:ea typeface="Arial"/>
                <a:cs typeface="Arial"/>
                <a:sym typeface="Arial"/>
              </a:rPr>
              <a:t>Scénario de haut niveau:</a:t>
            </a:r>
            <a:r>
              <a:rPr lang="fr" sz="1000" b="0" i="0" u="none" strike="noStrike" cap="none">
                <a:solidFill>
                  <a:srgbClr val="797979"/>
                </a:solidFill>
                <a:highlight>
                  <a:srgbClr val="FFFFFF"/>
                </a:highlight>
                <a:latin typeface="Arial"/>
                <a:ea typeface="Arial"/>
                <a:cs typeface="Arial"/>
                <a:sym typeface="Arial"/>
              </a:rPr>
              <a:t> Fonctionnalité de connexion</a:t>
            </a:r>
            <a:endParaRPr sz="1000" b="0" i="0" u="none" strike="noStrike" cap="none">
              <a:solidFill>
                <a:srgbClr val="797979"/>
              </a:solidFill>
              <a:highlight>
                <a:srgbClr val="FFFFFF"/>
              </a:highlight>
              <a:latin typeface="Arial"/>
              <a:ea typeface="Arial"/>
              <a:cs typeface="Arial"/>
              <a:sym typeface="Arial"/>
            </a:endParaRPr>
          </a:p>
          <a:p>
            <a:pPr marL="0" marR="0" lvl="0" indent="0" algn="l" rtl="0">
              <a:lnSpc>
                <a:spcPct val="100000"/>
              </a:lnSpc>
              <a:spcBef>
                <a:spcPts val="1900"/>
              </a:spcBef>
              <a:spcAft>
                <a:spcPts val="0"/>
              </a:spcAft>
              <a:buClr>
                <a:srgbClr val="000000"/>
              </a:buClr>
              <a:buSzPts val="1000"/>
              <a:buFont typeface="Arial"/>
              <a:buNone/>
            </a:pPr>
            <a:r>
              <a:rPr lang="fr" sz="1000" b="1" i="0" u="none" strike="noStrike" cap="none">
                <a:solidFill>
                  <a:srgbClr val="797979"/>
                </a:solidFill>
                <a:highlight>
                  <a:srgbClr val="FFFFFF"/>
                </a:highlight>
                <a:latin typeface="Arial"/>
                <a:ea typeface="Arial"/>
                <a:cs typeface="Arial"/>
                <a:sym typeface="Arial"/>
              </a:rPr>
              <a:t>qu’est ce qu’il faut vérifier dans ce scénario :</a:t>
            </a:r>
            <a:r>
              <a:rPr lang="fr" sz="1000" b="0" i="0" u="none" strike="noStrike" cap="none">
                <a:solidFill>
                  <a:srgbClr val="797979"/>
                </a:solidFill>
                <a:highlight>
                  <a:srgbClr val="FFFFFF"/>
                </a:highlight>
                <a:latin typeface="Arial"/>
                <a:ea typeface="Arial"/>
                <a:cs typeface="Arial"/>
                <a:sym typeface="Arial"/>
              </a:rPr>
              <a:t>:</a:t>
            </a:r>
            <a:endParaRPr sz="10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0"/>
              </a:spcAft>
              <a:buClr>
                <a:srgbClr val="000000"/>
              </a:buClr>
              <a:buSzPts val="1000"/>
              <a:buFont typeface="Arial"/>
              <a:buNone/>
            </a:pPr>
            <a:r>
              <a:rPr lang="fr" sz="1000" b="0" i="0" u="none" strike="noStrike" cap="none">
                <a:solidFill>
                  <a:srgbClr val="797979"/>
                </a:solidFill>
                <a:highlight>
                  <a:srgbClr val="FFFFFF"/>
                </a:highlight>
                <a:latin typeface="Arial"/>
                <a:ea typeface="Arial"/>
                <a:cs typeface="Arial"/>
                <a:sym typeface="Arial"/>
              </a:rPr>
              <a:t>1. Pour vérifier que l'application se lance</a:t>
            </a:r>
            <a:endParaRPr sz="10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0"/>
              </a:spcAft>
              <a:buClr>
                <a:srgbClr val="000000"/>
              </a:buClr>
              <a:buSzPts val="1000"/>
              <a:buFont typeface="Arial"/>
              <a:buNone/>
            </a:pPr>
            <a:r>
              <a:rPr lang="fr" sz="1000" b="0" i="0" u="none" strike="noStrike" cap="none">
                <a:solidFill>
                  <a:srgbClr val="797979"/>
                </a:solidFill>
                <a:highlight>
                  <a:srgbClr val="FFFFFF"/>
                </a:highlight>
                <a:latin typeface="Arial"/>
                <a:ea typeface="Arial"/>
                <a:cs typeface="Arial"/>
                <a:sym typeface="Arial"/>
              </a:rPr>
              <a:t>2. Pour vérifier le contenu du texte sur la page de connexion</a:t>
            </a:r>
            <a:endParaRPr sz="10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0"/>
              </a:spcAft>
              <a:buClr>
                <a:srgbClr val="000000"/>
              </a:buClr>
              <a:buSzPts val="1000"/>
              <a:buFont typeface="Arial"/>
              <a:buNone/>
            </a:pPr>
            <a:r>
              <a:rPr lang="fr" sz="1000" b="0" i="0" u="none" strike="noStrike" cap="none">
                <a:solidFill>
                  <a:srgbClr val="797979"/>
                </a:solidFill>
                <a:highlight>
                  <a:srgbClr val="FFFFFF"/>
                </a:highlight>
                <a:latin typeface="Arial"/>
                <a:ea typeface="Arial"/>
                <a:cs typeface="Arial"/>
                <a:sym typeface="Arial"/>
              </a:rPr>
              <a:t>3. Pour vérifier le champ Nom d'utilisateur</a:t>
            </a:r>
            <a:endParaRPr sz="10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0"/>
              </a:spcAft>
              <a:buClr>
                <a:srgbClr val="000000"/>
              </a:buClr>
              <a:buSzPts val="1000"/>
              <a:buFont typeface="Arial"/>
              <a:buNone/>
            </a:pPr>
            <a:r>
              <a:rPr lang="fr" sz="1000" b="0" i="0" u="none" strike="noStrike" cap="none">
                <a:solidFill>
                  <a:srgbClr val="797979"/>
                </a:solidFill>
                <a:highlight>
                  <a:srgbClr val="FFFFFF"/>
                </a:highlight>
                <a:latin typeface="Arial"/>
                <a:ea typeface="Arial"/>
                <a:cs typeface="Arial"/>
                <a:sym typeface="Arial"/>
              </a:rPr>
              <a:t>4. Pour vérifier le champ Mot de passe</a:t>
            </a:r>
            <a:endParaRPr sz="1000" b="0" i="0" u="none" strike="noStrike" cap="none">
              <a:solidFill>
                <a:srgbClr val="797979"/>
              </a:solidFill>
              <a:highlight>
                <a:srgbClr val="FFFFFF"/>
              </a:highlight>
              <a:latin typeface="Arial"/>
              <a:ea typeface="Arial"/>
              <a:cs typeface="Arial"/>
              <a:sym typeface="Arial"/>
            </a:endParaRPr>
          </a:p>
          <a:p>
            <a:pPr marL="571500" marR="0" lvl="0" indent="0" algn="l" rtl="0">
              <a:lnSpc>
                <a:spcPct val="100000"/>
              </a:lnSpc>
              <a:spcBef>
                <a:spcPts val="1900"/>
              </a:spcBef>
              <a:spcAft>
                <a:spcPts val="1900"/>
              </a:spcAft>
              <a:buClr>
                <a:srgbClr val="000000"/>
              </a:buClr>
              <a:buSzPts val="1000"/>
              <a:buFont typeface="Arial"/>
              <a:buNone/>
            </a:pPr>
            <a:r>
              <a:rPr lang="fr" sz="1000" b="0" i="0" u="none" strike="noStrike" cap="none">
                <a:solidFill>
                  <a:srgbClr val="797979"/>
                </a:solidFill>
                <a:highlight>
                  <a:srgbClr val="FFFFFF"/>
                </a:highlight>
                <a:latin typeface="Arial"/>
                <a:ea typeface="Arial"/>
                <a:cs typeface="Arial"/>
                <a:sym typeface="Arial"/>
              </a:rPr>
              <a:t>5. Pour vérifier le bouton de connexion et annuler la fonctionnalité du bouton</a:t>
            </a:r>
            <a:endParaRPr sz="1400" b="0" i="0" u="none" strike="noStrike" cap="none">
              <a:solidFill>
                <a:srgbClr val="000000"/>
              </a:solidFill>
              <a:latin typeface="Arial"/>
              <a:ea typeface="Arial"/>
              <a:cs typeface="Arial"/>
              <a:sym typeface="Arial"/>
            </a:endParaRPr>
          </a:p>
        </p:txBody>
      </p:sp>
      <p:sp>
        <p:nvSpPr>
          <p:cNvPr id="156" name="Google Shape;156;p12"/>
          <p:cNvSpPr txBox="1"/>
          <p:nvPr/>
        </p:nvSpPr>
        <p:spPr>
          <a:xfrm>
            <a:off x="2203100" y="2010000"/>
            <a:ext cx="50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Différence entre cas de test et scenario de test</a:t>
            </a:r>
            <a:endParaRPr/>
          </a:p>
        </p:txBody>
      </p:sp>
      <p:sp>
        <p:nvSpPr>
          <p:cNvPr id="162" name="Google Shape;162;p13"/>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63" name="Google Shape;163;p13"/>
          <p:cNvGraphicFramePr/>
          <p:nvPr/>
        </p:nvGraphicFramePr>
        <p:xfrm>
          <a:off x="248975" y="1376825"/>
          <a:ext cx="8550775" cy="2778160"/>
        </p:xfrm>
        <a:graphic>
          <a:graphicData uri="http://schemas.openxmlformats.org/drawingml/2006/table">
            <a:tbl>
              <a:tblPr>
                <a:solidFill>
                  <a:srgbClr val="FFFFFF"/>
                </a:solidFill>
                <a:tableStyleId>{6908E161-0BF1-4AD0-9051-A8DB3029C46A}</a:tableStyleId>
              </a:tblPr>
              <a:tblGrid>
                <a:gridCol w="1061050">
                  <a:extLst>
                    <a:ext uri="{9D8B030D-6E8A-4147-A177-3AD203B41FA5}">
                      <a16:colId xmlns:a16="http://schemas.microsoft.com/office/drawing/2014/main" val="20000"/>
                    </a:ext>
                  </a:extLst>
                </a:gridCol>
                <a:gridCol w="4324425">
                  <a:extLst>
                    <a:ext uri="{9D8B030D-6E8A-4147-A177-3AD203B41FA5}">
                      <a16:colId xmlns:a16="http://schemas.microsoft.com/office/drawing/2014/main" val="20001"/>
                    </a:ext>
                  </a:extLst>
                </a:gridCol>
                <a:gridCol w="3165300">
                  <a:extLst>
                    <a:ext uri="{9D8B030D-6E8A-4147-A177-3AD203B41FA5}">
                      <a16:colId xmlns:a16="http://schemas.microsoft.com/office/drawing/2014/main" val="20002"/>
                    </a:ext>
                  </a:extLst>
                </a:gridCol>
              </a:tblGrid>
              <a:tr h="347875">
                <a:tc>
                  <a:txBody>
                    <a:bodyPr/>
                    <a:lstStyle/>
                    <a:p>
                      <a:pPr marL="0" marR="0" lvl="0" indent="0" algn="l" rtl="0">
                        <a:lnSpc>
                          <a:spcPct val="142857"/>
                        </a:lnSpc>
                        <a:spcBef>
                          <a:spcPts val="0"/>
                        </a:spcBef>
                        <a:spcAft>
                          <a:spcPts val="0"/>
                        </a:spcAft>
                        <a:buClr>
                          <a:srgbClr val="000000"/>
                        </a:buClr>
                        <a:buSzPts val="1150"/>
                        <a:buFont typeface="Arial"/>
                        <a:buNone/>
                      </a:pPr>
                      <a:endParaRPr sz="1150" b="1"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chemeClr val="dk1"/>
                        </a:buClr>
                        <a:buSzPts val="1100"/>
                        <a:buFont typeface="Arial"/>
                        <a:buNone/>
                      </a:pPr>
                      <a:r>
                        <a:rPr lang="fr" sz="1150" b="1" u="none" strike="noStrike" cap="none">
                          <a:solidFill>
                            <a:srgbClr val="777777"/>
                          </a:solidFill>
                          <a:highlight>
                            <a:srgbClr val="FFFFFF"/>
                          </a:highlight>
                        </a:rPr>
                        <a:t>Cas de test</a:t>
                      </a:r>
                      <a:endParaRPr sz="1150" b="1"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chemeClr val="dk1"/>
                        </a:buClr>
                        <a:buSzPts val="1100"/>
                        <a:buFont typeface="Arial"/>
                        <a:buNone/>
                      </a:pPr>
                      <a:r>
                        <a:rPr lang="fr" sz="1150" b="1" u="none" strike="noStrike" cap="none">
                          <a:solidFill>
                            <a:srgbClr val="777777"/>
                          </a:solidFill>
                          <a:highlight>
                            <a:srgbClr val="FFFFFF"/>
                          </a:highlight>
                        </a:rPr>
                        <a:t>Scénarios de test</a:t>
                      </a:r>
                      <a:endParaRPr sz="1400" u="none" strike="noStrike" cap="none"/>
                    </a:p>
                  </a:txBody>
                  <a:tcPr marL="91425" marR="91425" marT="91425" marB="91425">
                    <a:lnL w="9525" cap="flat" cmpd="sng">
                      <a:solidFill>
                        <a:srgbClr val="DDDDDD"/>
                      </a:solidFill>
                      <a:prstDash val="solid"/>
                      <a:round/>
                      <a:headEnd type="none" w="sm" len="sm"/>
                      <a:tailEnd type="none" w="sm" len="sm"/>
                    </a:lnL>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563225">
                <a:tc>
                  <a:txBody>
                    <a:bodyPr/>
                    <a:lstStyle/>
                    <a:p>
                      <a:pPr marL="0" marR="0" lvl="0" indent="0" algn="l" rtl="0">
                        <a:lnSpc>
                          <a:spcPct val="142857"/>
                        </a:lnSpc>
                        <a:spcBef>
                          <a:spcPts val="0"/>
                        </a:spcBef>
                        <a:spcAft>
                          <a:spcPts val="0"/>
                        </a:spcAft>
                        <a:buClr>
                          <a:srgbClr val="000000"/>
                        </a:buClr>
                        <a:buSzPts val="1150"/>
                        <a:buFont typeface="Arial"/>
                        <a:buNone/>
                      </a:pPr>
                      <a:r>
                        <a:rPr lang="fr" sz="1150" b="1" u="none" strike="noStrike" cap="none">
                          <a:solidFill>
                            <a:srgbClr val="777777"/>
                          </a:solidFill>
                          <a:highlight>
                            <a:srgbClr val="FFFFFF"/>
                          </a:highlight>
                        </a:rPr>
                        <a:t>Qu'est-ce que c'est =&gt;</a:t>
                      </a:r>
                      <a:endParaRPr sz="1150" b="1"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Un concept qui fournit des informations détaillées sur ce qu'il faut tester, les étapes à suivre et le résultat attendu</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Un concept qui fournit des informations en une ligne sur ce qu'il faut tester.</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47875">
                <a:tc>
                  <a:txBody>
                    <a:bodyPr/>
                    <a:lstStyle/>
                    <a:p>
                      <a:pPr marL="0" marR="0" lvl="0" indent="0" algn="l" rtl="0">
                        <a:lnSpc>
                          <a:spcPct val="142857"/>
                        </a:lnSpc>
                        <a:spcBef>
                          <a:spcPts val="0"/>
                        </a:spcBef>
                        <a:spcAft>
                          <a:spcPts val="0"/>
                        </a:spcAft>
                        <a:buClr>
                          <a:srgbClr val="000000"/>
                        </a:buClr>
                        <a:buSzPts val="1150"/>
                        <a:buFont typeface="Arial"/>
                        <a:buNone/>
                      </a:pPr>
                      <a:r>
                        <a:rPr lang="fr" sz="1150" b="1" u="none" strike="noStrike" cap="none">
                          <a:solidFill>
                            <a:srgbClr val="777777"/>
                          </a:solidFill>
                          <a:highlight>
                            <a:srgbClr val="FFFFFF"/>
                          </a:highlight>
                        </a:rPr>
                        <a:t>Il s’agit de =&gt;</a:t>
                      </a:r>
                      <a:endParaRPr sz="1150" b="1"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Il s'agit davantage de documenter les détails.</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Il s'agit plus de réfléchir et de discuter des détails.</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993925">
                <a:tc>
                  <a:txBody>
                    <a:bodyPr/>
                    <a:lstStyle/>
                    <a:p>
                      <a:pPr marL="0" marR="0" lvl="0" indent="0" algn="l" rtl="0">
                        <a:lnSpc>
                          <a:spcPct val="142857"/>
                        </a:lnSpc>
                        <a:spcBef>
                          <a:spcPts val="0"/>
                        </a:spcBef>
                        <a:spcAft>
                          <a:spcPts val="0"/>
                        </a:spcAft>
                        <a:buClr>
                          <a:srgbClr val="000000"/>
                        </a:buClr>
                        <a:buSzPts val="1150"/>
                        <a:buFont typeface="Arial"/>
                        <a:buNone/>
                      </a:pPr>
                      <a:r>
                        <a:rPr lang="fr" sz="1150" b="1" u="none" strike="noStrike" cap="none">
                          <a:solidFill>
                            <a:srgbClr val="777777"/>
                          </a:solidFill>
                          <a:highlight>
                            <a:srgbClr val="FFFFFF"/>
                          </a:highlight>
                        </a:rPr>
                        <a:t>Importance =&gt;</a:t>
                      </a:r>
                      <a:endParaRPr sz="1150" b="1"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C’est important lorsque les tests ne sont pas étayés et que le développement est sur site. La rédaction de cas de test avec des détails aidera les équipes de développement et d'assurance qualité à se synchroniser.</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42857"/>
                        </a:lnSpc>
                        <a:spcBef>
                          <a:spcPts val="0"/>
                        </a:spcBef>
                        <a:spcAft>
                          <a:spcPts val="0"/>
                        </a:spcAft>
                        <a:buClr>
                          <a:srgbClr val="000000"/>
                        </a:buClr>
                        <a:buSzPts val="1150"/>
                        <a:buFont typeface="Arial"/>
                        <a:buNone/>
                      </a:pPr>
                      <a:r>
                        <a:rPr lang="fr" sz="1150" u="none" strike="noStrike" cap="none">
                          <a:solidFill>
                            <a:srgbClr val="777777"/>
                          </a:solidFill>
                          <a:highlight>
                            <a:srgbClr val="FFFFFF"/>
                          </a:highlight>
                        </a:rPr>
                        <a:t>C’est important lorsque le temps presse et que la plupart des membres de l’équipe peuvent convenir / comprendre les détails d’un scénario à une ligne.</a:t>
                      </a:r>
                      <a:endParaRPr sz="1150" u="none" strike="noStrike" cap="none">
                        <a:solidFill>
                          <a:srgbClr val="777777"/>
                        </a:solidFill>
                        <a:highlight>
                          <a:srgbClr val="FFFFFF"/>
                        </a:highlight>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User  Story </a:t>
            </a:r>
            <a:endParaRPr/>
          </a:p>
        </p:txBody>
      </p:sp>
      <p:sp>
        <p:nvSpPr>
          <p:cNvPr id="169" name="Google Shape;169;p14"/>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txBox="1"/>
          <p:nvPr/>
        </p:nvSpPr>
        <p:spPr>
          <a:xfrm>
            <a:off x="1553600" y="2085050"/>
            <a:ext cx="50556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 sz="1200" b="0" i="0" u="none" strike="noStrike" cap="none">
                <a:solidFill>
                  <a:srgbClr val="797979"/>
                </a:solidFill>
                <a:highlight>
                  <a:srgbClr val="FFFFFF"/>
                </a:highlight>
                <a:latin typeface="Arial"/>
                <a:ea typeface="Arial"/>
                <a:cs typeface="Arial"/>
                <a:sym typeface="Arial"/>
              </a:rPr>
              <a:t>Une user story est une exigence pour toute fonctionnalité ou fonctionnalité qui est écrite sur une ou deux lignes et jusqu'à 5 lignes maximum. Une user story est généralement l'exigence la plus simple possible et concerne une et une seule fonctionnalité (ou une fonctionnalité).</a:t>
            </a:r>
            <a:endParaRPr sz="1400" b="0" i="0" u="none" strike="noStrike" cap="none">
              <a:solidFill>
                <a:srgbClr val="000000"/>
              </a:solidFill>
              <a:latin typeface="Arial"/>
              <a:ea typeface="Arial"/>
              <a:cs typeface="Arial"/>
              <a:sym typeface="Arial"/>
            </a:endParaRPr>
          </a:p>
        </p:txBody>
      </p:sp>
      <p:sp>
        <p:nvSpPr>
          <p:cNvPr id="171" name="Google Shape;171;p14"/>
          <p:cNvSpPr txBox="1"/>
          <p:nvPr/>
        </p:nvSpPr>
        <p:spPr>
          <a:xfrm>
            <a:off x="904050" y="1211275"/>
            <a:ext cx="3000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fr" sz="2800" b="1" i="0" u="none" strike="noStrike" cap="none">
                <a:solidFill>
                  <a:schemeClr val="dk1"/>
                </a:solidFill>
                <a:latin typeface="Varela Round"/>
                <a:ea typeface="Varela Round"/>
                <a:cs typeface="Varela Round"/>
                <a:sym typeface="Varela Round"/>
              </a:rPr>
              <a:t>User Story </a:t>
            </a:r>
            <a:endParaRPr sz="2800" b="1" i="0" u="none" strike="noStrike" cap="none">
              <a:solidFill>
                <a:schemeClr val="dk1"/>
              </a:solidFill>
              <a:latin typeface="Varela Round"/>
              <a:ea typeface="Varela Round"/>
              <a:cs typeface="Varela Round"/>
              <a:sym typeface="Varela Rou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User  Story </a:t>
            </a:r>
            <a:endParaRPr/>
          </a:p>
        </p:txBody>
      </p:sp>
      <p:sp>
        <p:nvSpPr>
          <p:cNvPr id="177" name="Google Shape;177;p15"/>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txBox="1"/>
          <p:nvPr/>
        </p:nvSpPr>
        <p:spPr>
          <a:xfrm>
            <a:off x="1553600" y="2085050"/>
            <a:ext cx="50556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 sz="1200" b="0" i="1" u="none" strike="noStrike" cap="none">
                <a:solidFill>
                  <a:srgbClr val="797979"/>
                </a:solidFill>
                <a:highlight>
                  <a:srgbClr val="FFFFFF"/>
                </a:highlight>
                <a:latin typeface="Arial"/>
                <a:ea typeface="Arial"/>
                <a:cs typeface="Arial"/>
                <a:sym typeface="Arial"/>
              </a:rPr>
              <a:t>En tant qu'utilisateur WhatsApp, je veux une icône d'appareil photo dans la zone d'écriture du chat pour capturer et envoyer des images afin que je puisse cliquer et partager mes photos simultanément avec tous mes amis.</a:t>
            </a:r>
            <a:endParaRPr sz="1400" b="0" i="0" u="none" strike="noStrike" cap="none">
              <a:solidFill>
                <a:srgbClr val="000000"/>
              </a:solidFill>
              <a:latin typeface="Arial"/>
              <a:ea typeface="Arial"/>
              <a:cs typeface="Arial"/>
              <a:sym typeface="Arial"/>
            </a:endParaRPr>
          </a:p>
        </p:txBody>
      </p:sp>
      <p:sp>
        <p:nvSpPr>
          <p:cNvPr id="179" name="Google Shape;179;p15"/>
          <p:cNvSpPr txBox="1"/>
          <p:nvPr/>
        </p:nvSpPr>
        <p:spPr>
          <a:xfrm>
            <a:off x="904050" y="1211275"/>
            <a:ext cx="3000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fr" sz="2800" b="1" i="0" u="none" strike="noStrike" cap="none">
                <a:solidFill>
                  <a:schemeClr val="dk1"/>
                </a:solidFill>
                <a:latin typeface="Varela Round"/>
                <a:ea typeface="Varela Round"/>
                <a:cs typeface="Varela Round"/>
                <a:sym typeface="Varela Round"/>
              </a:rPr>
              <a:t>Exemple : </a:t>
            </a:r>
            <a:endParaRPr sz="2800" b="1" i="0" u="none" strike="noStrike" cap="none">
              <a:solidFill>
                <a:schemeClr val="dk1"/>
              </a:solidFill>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Critère d'acceptation</a:t>
            </a:r>
            <a:endParaRPr/>
          </a:p>
        </p:txBody>
      </p:sp>
      <p:sp>
        <p:nvSpPr>
          <p:cNvPr id="185" name="Google Shape;185;p16"/>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6"/>
          <p:cNvSpPr txBox="1"/>
          <p:nvPr/>
        </p:nvSpPr>
        <p:spPr>
          <a:xfrm>
            <a:off x="904050" y="1211275"/>
            <a:ext cx="46521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fr" sz="2800" b="1" i="0" u="none" strike="noStrike" cap="none">
                <a:solidFill>
                  <a:schemeClr val="dk1"/>
                </a:solidFill>
                <a:latin typeface="Varela Round"/>
                <a:ea typeface="Varela Round"/>
                <a:cs typeface="Varela Round"/>
                <a:sym typeface="Varela Round"/>
              </a:rPr>
              <a:t>Critère d'acceptation</a:t>
            </a:r>
            <a:endParaRPr sz="2800" b="1" i="0" u="none" strike="noStrike" cap="none">
              <a:solidFill>
                <a:schemeClr val="dk1"/>
              </a:solidFill>
              <a:latin typeface="Varela Round"/>
              <a:ea typeface="Varela Round"/>
              <a:cs typeface="Varela Round"/>
              <a:sym typeface="Varela Round"/>
            </a:endParaRPr>
          </a:p>
        </p:txBody>
      </p:sp>
      <p:sp>
        <p:nvSpPr>
          <p:cNvPr id="187" name="Google Shape;187;p16"/>
          <p:cNvSpPr txBox="1"/>
          <p:nvPr/>
        </p:nvSpPr>
        <p:spPr>
          <a:xfrm>
            <a:off x="1070825" y="2159225"/>
            <a:ext cx="50556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Un critère d'acceptation est un ensemble de conditions ou de règles commerciales acceptées que la fonctionnalité ou la fonctionnalité doit satisfaire et respecter, afin d'être acceptée par le Product Owner / Stakeholders.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 C'est une partie très importante de l'achèvement de la user story et elle doit être étudiée très méticuleusement par le Product Owner et l'analyste commercial, car manquer un seul critère peut coûter cher. Il s'agit d'une simple liste numérotée ou à puces.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Critère d'acceptation</a:t>
            </a:r>
            <a:endParaRPr/>
          </a:p>
        </p:txBody>
      </p:sp>
      <p:sp>
        <p:nvSpPr>
          <p:cNvPr id="193" name="Google Shape;193;p17"/>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txBox="1"/>
          <p:nvPr/>
        </p:nvSpPr>
        <p:spPr>
          <a:xfrm>
            <a:off x="904050" y="1211275"/>
            <a:ext cx="46521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fr" sz="2800" b="1" i="0" u="none" strike="noStrike" cap="none">
                <a:solidFill>
                  <a:schemeClr val="dk1"/>
                </a:solidFill>
                <a:latin typeface="Varela Round"/>
                <a:ea typeface="Varela Round"/>
                <a:cs typeface="Varela Round"/>
                <a:sym typeface="Varela Round"/>
              </a:rPr>
              <a:t>Format et exemple </a:t>
            </a:r>
            <a:endParaRPr sz="2800" b="1" i="0" u="none" strike="noStrike" cap="none">
              <a:solidFill>
                <a:schemeClr val="dk1"/>
              </a:solidFill>
              <a:latin typeface="Varela Round"/>
              <a:ea typeface="Varela Round"/>
              <a:cs typeface="Varela Round"/>
              <a:sym typeface="Varela Round"/>
            </a:endParaRPr>
          </a:p>
        </p:txBody>
      </p:sp>
      <p:sp>
        <p:nvSpPr>
          <p:cNvPr id="195" name="Google Shape;195;p17"/>
          <p:cNvSpPr txBox="1"/>
          <p:nvPr/>
        </p:nvSpPr>
        <p:spPr>
          <a:xfrm>
            <a:off x="1070825" y="2159225"/>
            <a:ext cx="5055600" cy="241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 sz="1200" b="1" i="1" u="none" strike="noStrike" cap="none">
                <a:solidFill>
                  <a:srgbClr val="797979"/>
                </a:solidFill>
                <a:highlight>
                  <a:srgbClr val="FFFFFF"/>
                </a:highlight>
                <a:latin typeface="Arial"/>
                <a:ea typeface="Arial"/>
                <a:cs typeface="Arial"/>
                <a:sym typeface="Arial"/>
              </a:rPr>
              <a:t>' Étant donné une condition préalable lorsque je fais une action, j'attends le résultat ». </a:t>
            </a:r>
            <a:br>
              <a:rPr lang="fr" sz="1200" b="1" i="1" u="none" strike="noStrike" cap="none">
                <a:solidFill>
                  <a:srgbClr val="797979"/>
                </a:solidFill>
                <a:highlight>
                  <a:srgbClr val="FFFFFF"/>
                </a:highlight>
                <a:latin typeface="Arial"/>
                <a:ea typeface="Arial"/>
                <a:cs typeface="Arial"/>
                <a:sym typeface="Arial"/>
              </a:rPr>
            </a:br>
            <a:br>
              <a:rPr lang="fr" sz="1200" b="1" i="1" u="none" strike="noStrike" cap="none">
                <a:solidFill>
                  <a:srgbClr val="797979"/>
                </a:solidFill>
                <a:highlight>
                  <a:srgbClr val="FFFFFF"/>
                </a:highlight>
                <a:latin typeface="Arial"/>
                <a:ea typeface="Arial"/>
                <a:cs typeface="Arial"/>
                <a:sym typeface="Arial"/>
              </a:rPr>
            </a:br>
            <a:r>
              <a:rPr lang="fr" sz="1150" b="0" i="1" u="none" strike="noStrike" cap="none">
                <a:solidFill>
                  <a:srgbClr val="777777"/>
                </a:solidFill>
                <a:highlight>
                  <a:srgbClr val="FFFFFF"/>
                </a:highlight>
                <a:latin typeface="Arial"/>
                <a:ea typeface="Arial"/>
                <a:cs typeface="Arial"/>
                <a:sym typeface="Arial"/>
              </a:rPr>
              <a:t>Considérons que je clavarde avec un ami et que je devrais pouvoir prendre une photo.Lorsque je clique sur une image, je devrais pouvoir ajouter une légende à l'image avant de l'envoyer.</a:t>
            </a:r>
            <a:endParaRPr sz="1150" b="0" i="1" u="none" strike="noStrike" cap="none">
              <a:solidFill>
                <a:srgbClr val="777777"/>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1" u="none" strike="noStrike" cap="none">
              <a:solidFill>
                <a:srgbClr val="777777"/>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1" u="none" strike="noStrike" cap="none">
              <a:solidFill>
                <a:srgbClr val="777777"/>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50"/>
              <a:buFont typeface="Arial"/>
              <a:buNone/>
            </a:pPr>
            <a:r>
              <a:rPr lang="fr" sz="1150" b="0" i="1" u="none" strike="noStrike" cap="none">
                <a:solidFill>
                  <a:srgbClr val="777777"/>
                </a:solidFill>
                <a:highlight>
                  <a:srgbClr val="FFFFFF"/>
                </a:highlight>
                <a:latin typeface="Arial"/>
                <a:ea typeface="Arial"/>
                <a:cs typeface="Arial"/>
                <a:sym typeface="Arial"/>
              </a:rPr>
              <a:t>En cas de problème lors du démarrage de l'appareil photo de mon téléphone, un message d'erreur du type 'L'appareil photo n'a pas pu démarrer'. etc., doivent être affichés en conséquence.</a:t>
            </a:r>
            <a:endParaRPr sz="1150" b="0" i="1" u="none" strike="noStrike" cap="none">
              <a:solidFill>
                <a:srgbClr val="777777"/>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1" u="none" strike="noStrike" cap="none">
              <a:solidFill>
                <a:srgbClr val="797979"/>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Une suite de test</a:t>
            </a:r>
            <a:endParaRPr/>
          </a:p>
        </p:txBody>
      </p:sp>
      <p:sp>
        <p:nvSpPr>
          <p:cNvPr id="201" name="Google Shape;201;p18"/>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 name="Google Shape;202;p18"/>
          <p:cNvPicPr preferRelativeResize="0"/>
          <p:nvPr/>
        </p:nvPicPr>
        <p:blipFill rotWithShape="1">
          <a:blip r:embed="rId3">
            <a:alphaModFix/>
          </a:blip>
          <a:srcRect/>
          <a:stretch/>
        </p:blipFill>
        <p:spPr>
          <a:xfrm>
            <a:off x="4761132" y="1264525"/>
            <a:ext cx="3904715" cy="2508901"/>
          </a:xfrm>
          <a:prstGeom prst="rect">
            <a:avLst/>
          </a:prstGeom>
          <a:noFill/>
          <a:ln>
            <a:noFill/>
          </a:ln>
        </p:spPr>
      </p:pic>
      <p:sp>
        <p:nvSpPr>
          <p:cNvPr id="203" name="Google Shape;203;p18"/>
          <p:cNvSpPr txBox="1"/>
          <p:nvPr/>
        </p:nvSpPr>
        <p:spPr>
          <a:xfrm>
            <a:off x="469625" y="2129850"/>
            <a:ext cx="4291500" cy="8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300"/>
              <a:buFont typeface="Arial"/>
              <a:buNone/>
            </a:pPr>
            <a:r>
              <a:rPr lang="fr" sz="2300" b="1" i="0" u="none" strike="noStrike" cap="none">
                <a:solidFill>
                  <a:srgbClr val="000000"/>
                </a:solidFill>
                <a:latin typeface="Varela Round"/>
                <a:ea typeface="Varela Round"/>
                <a:cs typeface="Varela Round"/>
                <a:sym typeface="Varela Round"/>
              </a:rPr>
              <a:t>Une suite de test c’est quoi ?</a:t>
            </a:r>
            <a:endParaRPr sz="23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Une suite de test</a:t>
            </a:r>
            <a:endParaRPr/>
          </a:p>
        </p:txBody>
      </p:sp>
      <p:sp>
        <p:nvSpPr>
          <p:cNvPr id="209" name="Google Shape;209;p19"/>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0" name="Google Shape;210;p19"/>
          <p:cNvPicPr preferRelativeResize="0"/>
          <p:nvPr/>
        </p:nvPicPr>
        <p:blipFill rotWithShape="1">
          <a:blip r:embed="rId3">
            <a:alphaModFix/>
          </a:blip>
          <a:srcRect/>
          <a:stretch/>
        </p:blipFill>
        <p:spPr>
          <a:xfrm>
            <a:off x="4761132" y="1264525"/>
            <a:ext cx="3904715" cy="2508901"/>
          </a:xfrm>
          <a:prstGeom prst="rect">
            <a:avLst/>
          </a:prstGeom>
          <a:noFill/>
          <a:ln>
            <a:noFill/>
          </a:ln>
        </p:spPr>
      </p:pic>
      <p:sp>
        <p:nvSpPr>
          <p:cNvPr id="211" name="Google Shape;211;p19"/>
          <p:cNvSpPr txBox="1"/>
          <p:nvPr/>
        </p:nvSpPr>
        <p:spPr>
          <a:xfrm>
            <a:off x="280500" y="1436450"/>
            <a:ext cx="4291500" cy="2508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fr" sz="1200" b="0" i="0" u="none" strike="noStrike" cap="none">
                <a:solidFill>
                  <a:srgbClr val="161616"/>
                </a:solidFill>
                <a:highlight>
                  <a:srgbClr val="FFFFFF"/>
                </a:highlight>
                <a:latin typeface="Arial"/>
                <a:ea typeface="Arial"/>
                <a:cs typeface="Arial"/>
                <a:sym typeface="Arial"/>
              </a:rPr>
              <a:t>Si chaque scénario de test représente une partie du parcours client, par exemple les éléments qui simulent l'exécution d'une transaction par un utilisateur, alors une suite de tests pourrait contenir quatre scénarios, chacun d'eux associé à module ou une partie distincte de notre application :</a:t>
            </a:r>
            <a:endParaRPr sz="1200" b="0" i="0" u="none" strike="noStrike" cap="none">
              <a:solidFill>
                <a:srgbClr val="161616"/>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rgbClr val="161616"/>
              </a:buClr>
              <a:buSzPts val="1200"/>
              <a:buFont typeface="Arial"/>
              <a:buChar char="●"/>
            </a:pPr>
            <a:r>
              <a:rPr lang="fr" sz="1200" b="0" i="0" u="none" strike="noStrike" cap="none">
                <a:solidFill>
                  <a:srgbClr val="161616"/>
                </a:solidFill>
                <a:highlight>
                  <a:srgbClr val="FFFFFF"/>
                </a:highlight>
                <a:latin typeface="Arial"/>
                <a:ea typeface="Arial"/>
                <a:cs typeface="Arial"/>
                <a:sym typeface="Arial"/>
              </a:rPr>
              <a:t>Scénario de test 1 : Connexion</a:t>
            </a:r>
            <a:endParaRPr sz="1200" b="0" i="0" u="none" strike="noStrike" cap="none">
              <a:solidFill>
                <a:srgbClr val="161616"/>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rgbClr val="161616"/>
              </a:buClr>
              <a:buSzPts val="1200"/>
              <a:buFont typeface="Arial"/>
              <a:buChar char="●"/>
            </a:pPr>
            <a:r>
              <a:rPr lang="fr" sz="1200" b="0" i="0" u="none" strike="noStrike" cap="none">
                <a:solidFill>
                  <a:srgbClr val="161616"/>
                </a:solidFill>
                <a:highlight>
                  <a:srgbClr val="FFFFFF"/>
                </a:highlight>
                <a:latin typeface="Arial"/>
                <a:ea typeface="Arial"/>
                <a:cs typeface="Arial"/>
                <a:sym typeface="Arial"/>
              </a:rPr>
              <a:t>Scénario de test 2 : Ajout de nouveaux produits</a:t>
            </a:r>
            <a:endParaRPr sz="1200" b="0" i="0" u="none" strike="noStrike" cap="none">
              <a:solidFill>
                <a:srgbClr val="161616"/>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rgbClr val="161616"/>
              </a:buClr>
              <a:buSzPts val="1200"/>
              <a:buFont typeface="Arial"/>
              <a:buChar char="●"/>
            </a:pPr>
            <a:r>
              <a:rPr lang="fr" sz="1200" b="0" i="0" u="none" strike="noStrike" cap="none">
                <a:solidFill>
                  <a:srgbClr val="161616"/>
                </a:solidFill>
                <a:highlight>
                  <a:srgbClr val="FFFFFF"/>
                </a:highlight>
                <a:latin typeface="Arial"/>
                <a:ea typeface="Arial"/>
                <a:cs typeface="Arial"/>
                <a:sym typeface="Arial"/>
              </a:rPr>
              <a:t>Scénario de test 3 : Paiement</a:t>
            </a:r>
            <a:endParaRPr sz="1200" b="0" i="0" u="none" strike="noStrike" cap="none">
              <a:solidFill>
                <a:srgbClr val="161616"/>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rgbClr val="161616"/>
              </a:buClr>
              <a:buSzPts val="1200"/>
              <a:buFont typeface="Arial"/>
              <a:buChar char="●"/>
            </a:pPr>
            <a:r>
              <a:rPr lang="fr" sz="1200" b="0" i="0" u="none" strike="noStrike" cap="none">
                <a:solidFill>
                  <a:srgbClr val="161616"/>
                </a:solidFill>
                <a:highlight>
                  <a:srgbClr val="FFFFFF"/>
                </a:highlight>
                <a:latin typeface="Arial"/>
                <a:ea typeface="Arial"/>
                <a:cs typeface="Arial"/>
                <a:sym typeface="Arial"/>
              </a:rPr>
              <a:t>Scénario de test 4 : Déconnexion</a:t>
            </a:r>
            <a:endParaRPr sz="1200" b="0" i="0" u="none" strike="noStrike" cap="none">
              <a:solidFill>
                <a:srgbClr val="161616"/>
              </a:solidFill>
              <a:highlight>
                <a:srgbClr val="FFFFFF"/>
              </a:highlight>
              <a:latin typeface="Arial"/>
              <a:ea typeface="Arial"/>
              <a:cs typeface="Arial"/>
              <a:sym typeface="Arial"/>
            </a:endParaRPr>
          </a:p>
          <a:p>
            <a:pPr marL="0" marR="0" lvl="0" indent="0" algn="just" rtl="0">
              <a:lnSpc>
                <a:spcPct val="100000"/>
              </a:lnSpc>
              <a:spcBef>
                <a:spcPts val="1800"/>
              </a:spcBef>
              <a:spcAft>
                <a:spcPts val="0"/>
              </a:spcAft>
              <a:buClr>
                <a:srgbClr val="000000"/>
              </a:buClr>
              <a:buSzPts val="2300"/>
              <a:buFont typeface="Arial"/>
              <a:buNone/>
            </a:pPr>
            <a:endParaRPr sz="23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cas de test</a:t>
            </a:r>
            <a:endParaRPr/>
          </a:p>
        </p:txBody>
      </p:sp>
      <p:sp>
        <p:nvSpPr>
          <p:cNvPr id="75" name="Google Shape;75;p2"/>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2"/>
          <p:cNvPicPr preferRelativeResize="0"/>
          <p:nvPr/>
        </p:nvPicPr>
        <p:blipFill rotWithShape="1">
          <a:blip r:embed="rId3">
            <a:alphaModFix/>
          </a:blip>
          <a:srcRect/>
          <a:stretch/>
        </p:blipFill>
        <p:spPr>
          <a:xfrm>
            <a:off x="4761132" y="1264525"/>
            <a:ext cx="3904715" cy="2508901"/>
          </a:xfrm>
          <a:prstGeom prst="rect">
            <a:avLst/>
          </a:prstGeom>
          <a:noFill/>
          <a:ln>
            <a:noFill/>
          </a:ln>
        </p:spPr>
      </p:pic>
      <p:sp>
        <p:nvSpPr>
          <p:cNvPr id="77" name="Google Shape;77;p2"/>
          <p:cNvSpPr txBox="1"/>
          <p:nvPr/>
        </p:nvSpPr>
        <p:spPr>
          <a:xfrm>
            <a:off x="469625" y="2129850"/>
            <a:ext cx="4291500" cy="8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300"/>
              <a:buFont typeface="Arial"/>
              <a:buNone/>
            </a:pPr>
            <a:r>
              <a:rPr lang="fr" sz="2300" b="1" i="0" u="none" strike="noStrike" cap="none">
                <a:solidFill>
                  <a:srgbClr val="000000"/>
                </a:solidFill>
                <a:latin typeface="Varela Round"/>
                <a:ea typeface="Varela Round"/>
                <a:cs typeface="Varela Round"/>
                <a:sym typeface="Varela Round"/>
              </a:rPr>
              <a:t>Un cas de test c’est quoi ?</a:t>
            </a:r>
            <a:endParaRPr sz="23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plan de test</a:t>
            </a:r>
            <a:endParaRPr/>
          </a:p>
        </p:txBody>
      </p:sp>
      <p:sp>
        <p:nvSpPr>
          <p:cNvPr id="217" name="Google Shape;217;p20"/>
          <p:cNvSpPr txBox="1"/>
          <p:nvPr/>
        </p:nvSpPr>
        <p:spPr>
          <a:xfrm>
            <a:off x="469625" y="2129850"/>
            <a:ext cx="4291500" cy="8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300"/>
              <a:buFont typeface="Arial"/>
              <a:buNone/>
            </a:pPr>
            <a:r>
              <a:rPr lang="fr" sz="2300" b="1" i="0" u="none" strike="noStrike" cap="none">
                <a:solidFill>
                  <a:srgbClr val="000000"/>
                </a:solidFill>
                <a:latin typeface="Varela Round"/>
                <a:ea typeface="Varela Round"/>
                <a:cs typeface="Varela Round"/>
                <a:sym typeface="Varela Round"/>
              </a:rPr>
              <a:t>Un plan de test c’est quoi ?</a:t>
            </a:r>
            <a:endParaRPr sz="2300" b="1" i="0" u="none" strike="noStrike" cap="none">
              <a:solidFill>
                <a:srgbClr val="000000"/>
              </a:solidFill>
              <a:latin typeface="Varela Round"/>
              <a:ea typeface="Varela Round"/>
              <a:cs typeface="Varela Round"/>
              <a:sym typeface="Varela Round"/>
            </a:endParaRPr>
          </a:p>
        </p:txBody>
      </p:sp>
      <p:sp>
        <p:nvSpPr>
          <p:cNvPr id="218" name="Google Shape;218;p20"/>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9" name="Google Shape;219;p20"/>
          <p:cNvPicPr preferRelativeResize="0"/>
          <p:nvPr/>
        </p:nvPicPr>
        <p:blipFill rotWithShape="1">
          <a:blip r:embed="rId3">
            <a:alphaModFix/>
          </a:blip>
          <a:srcRect/>
          <a:stretch/>
        </p:blipFill>
        <p:spPr>
          <a:xfrm>
            <a:off x="4761132" y="1264525"/>
            <a:ext cx="3904715" cy="2508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idx="4294967295"/>
          </p:nvPr>
        </p:nvSpPr>
        <p:spPr>
          <a:xfrm>
            <a:off x="248000" y="818750"/>
            <a:ext cx="3820800" cy="1030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fr" b="1">
                <a:latin typeface="Varela Round"/>
                <a:ea typeface="Varela Round"/>
                <a:cs typeface="Varela Round"/>
                <a:sym typeface="Varela Round"/>
              </a:rPr>
              <a:t>Le plan de test</a:t>
            </a:r>
            <a:endParaRPr b="1">
              <a:latin typeface="Varela Round"/>
              <a:ea typeface="Varela Round"/>
              <a:cs typeface="Varela Round"/>
              <a:sym typeface="Varela Round"/>
            </a:endParaRPr>
          </a:p>
        </p:txBody>
      </p:sp>
      <p:sp>
        <p:nvSpPr>
          <p:cNvPr id="225" name="Google Shape;225;p21"/>
          <p:cNvSpPr txBox="1"/>
          <p:nvPr/>
        </p:nvSpPr>
        <p:spPr>
          <a:xfrm>
            <a:off x="105350" y="1553575"/>
            <a:ext cx="5055600" cy="167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fr" sz="1200" b="0" i="0" u="none" strike="noStrike" cap="none">
                <a:solidFill>
                  <a:srgbClr val="202124"/>
                </a:solidFill>
                <a:highlight>
                  <a:srgbClr val="FFFFFF"/>
                </a:highlight>
                <a:latin typeface="Arial"/>
                <a:ea typeface="Arial"/>
                <a:cs typeface="Arial"/>
                <a:sym typeface="Arial"/>
              </a:rPr>
              <a:t>Le </a:t>
            </a:r>
            <a:r>
              <a:rPr lang="fr" sz="1200" b="1" i="0" u="none" strike="noStrike" cap="none">
                <a:solidFill>
                  <a:srgbClr val="202124"/>
                </a:solidFill>
                <a:highlight>
                  <a:srgbClr val="FFFFFF"/>
                </a:highlight>
                <a:latin typeface="Arial"/>
                <a:ea typeface="Arial"/>
                <a:cs typeface="Arial"/>
                <a:sym typeface="Arial"/>
              </a:rPr>
              <a:t>plan de test</a:t>
            </a:r>
            <a:r>
              <a:rPr lang="fr" sz="1200" b="0" i="0" u="none" strike="noStrike" cap="none">
                <a:solidFill>
                  <a:srgbClr val="202124"/>
                </a:solidFill>
                <a:highlight>
                  <a:srgbClr val="FFFFFF"/>
                </a:highlight>
                <a:latin typeface="Arial"/>
                <a:ea typeface="Arial"/>
                <a:cs typeface="Arial"/>
                <a:sym typeface="Arial"/>
              </a:rPr>
              <a:t> peut être considéré comme un manuel. Il décrit les objectifs des </a:t>
            </a:r>
            <a:r>
              <a:rPr lang="fr" sz="1200" b="1" i="0" u="none" strike="noStrike" cap="none">
                <a:solidFill>
                  <a:srgbClr val="202124"/>
                </a:solidFill>
                <a:highlight>
                  <a:srgbClr val="FFFFFF"/>
                </a:highlight>
                <a:latin typeface="Arial"/>
                <a:ea typeface="Arial"/>
                <a:cs typeface="Arial"/>
                <a:sym typeface="Arial"/>
              </a:rPr>
              <a:t>tests</a:t>
            </a:r>
            <a:r>
              <a:rPr lang="fr" sz="1200" b="0" i="0" u="none" strike="noStrike" cap="none">
                <a:solidFill>
                  <a:srgbClr val="202124"/>
                </a:solidFill>
                <a:highlight>
                  <a:srgbClr val="FFFFFF"/>
                </a:highlight>
                <a:latin typeface="Arial"/>
                <a:ea typeface="Arial"/>
                <a:cs typeface="Arial"/>
                <a:sym typeface="Arial"/>
              </a:rPr>
              <a:t> (ce qu'il faut vérifier et/ou valider), la portée des </a:t>
            </a:r>
            <a:r>
              <a:rPr lang="fr" sz="1200" b="1" i="0" u="none" strike="noStrike" cap="none">
                <a:solidFill>
                  <a:srgbClr val="202124"/>
                </a:solidFill>
                <a:highlight>
                  <a:srgbClr val="FFFFFF"/>
                </a:highlight>
                <a:latin typeface="Arial"/>
                <a:ea typeface="Arial"/>
                <a:cs typeface="Arial"/>
                <a:sym typeface="Arial"/>
              </a:rPr>
              <a:t>tests</a:t>
            </a:r>
            <a:r>
              <a:rPr lang="fr" sz="1200" b="0" i="0" u="none" strike="noStrike" cap="none">
                <a:solidFill>
                  <a:srgbClr val="202124"/>
                </a:solidFill>
                <a:highlight>
                  <a:srgbClr val="FFFFFF"/>
                </a:highlight>
                <a:latin typeface="Arial"/>
                <a:ea typeface="Arial"/>
                <a:cs typeface="Arial"/>
                <a:sym typeface="Arial"/>
              </a:rPr>
              <a:t> (ce qui sera et ne sera pas testé), ainsi que le calendrier général voire détaillé des activités à effectuer (</a:t>
            </a:r>
            <a:r>
              <a:rPr lang="fr" sz="1200" b="1" i="0" u="none" strike="noStrike" cap="none">
                <a:solidFill>
                  <a:srgbClr val="202124"/>
                </a:solidFill>
                <a:highlight>
                  <a:srgbClr val="FFFFFF"/>
                </a:highlight>
                <a:latin typeface="Arial"/>
                <a:ea typeface="Arial"/>
                <a:cs typeface="Arial"/>
                <a:sym typeface="Arial"/>
              </a:rPr>
              <a:t>comment</a:t>
            </a:r>
            <a:r>
              <a:rPr lang="fr" sz="1200" b="0" i="0" u="none" strike="noStrike" cap="none">
                <a:solidFill>
                  <a:srgbClr val="202124"/>
                </a:solidFill>
                <a:highlight>
                  <a:srgbClr val="FFFFFF"/>
                </a:highlight>
                <a:latin typeface="Arial"/>
                <a:ea typeface="Arial"/>
                <a:cs typeface="Arial"/>
                <a:sym typeface="Arial"/>
              </a:rPr>
              <a:t> le tester et quand le tester)</a:t>
            </a:r>
            <a:endParaRPr sz="1200" b="0" i="0" u="none" strike="noStrike" cap="none">
              <a:solidFill>
                <a:srgbClr val="20212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Les outils</a:t>
            </a:r>
            <a:endParaRPr/>
          </a:p>
        </p:txBody>
      </p:sp>
      <p:pic>
        <p:nvPicPr>
          <p:cNvPr id="231" name="Google Shape;231;p22"/>
          <p:cNvPicPr preferRelativeResize="0"/>
          <p:nvPr/>
        </p:nvPicPr>
        <p:blipFill rotWithShape="1">
          <a:blip r:embed="rId3">
            <a:alphaModFix/>
          </a:blip>
          <a:srcRect/>
          <a:stretch/>
        </p:blipFill>
        <p:spPr>
          <a:xfrm>
            <a:off x="407275" y="1022150"/>
            <a:ext cx="1655781" cy="2171100"/>
          </a:xfrm>
          <a:prstGeom prst="rect">
            <a:avLst/>
          </a:prstGeom>
          <a:noFill/>
          <a:ln>
            <a:noFill/>
          </a:ln>
        </p:spPr>
      </p:pic>
      <p:pic>
        <p:nvPicPr>
          <p:cNvPr id="232" name="Google Shape;232;p22"/>
          <p:cNvPicPr preferRelativeResize="0"/>
          <p:nvPr/>
        </p:nvPicPr>
        <p:blipFill rotWithShape="1">
          <a:blip r:embed="rId4">
            <a:alphaModFix/>
          </a:blip>
          <a:srcRect/>
          <a:stretch/>
        </p:blipFill>
        <p:spPr>
          <a:xfrm>
            <a:off x="2333056" y="937700"/>
            <a:ext cx="1905000" cy="1905000"/>
          </a:xfrm>
          <a:prstGeom prst="rect">
            <a:avLst/>
          </a:prstGeom>
          <a:noFill/>
          <a:ln>
            <a:noFill/>
          </a:ln>
        </p:spPr>
      </p:pic>
      <p:pic>
        <p:nvPicPr>
          <p:cNvPr id="233" name="Google Shape;233;p22"/>
          <p:cNvPicPr preferRelativeResize="0"/>
          <p:nvPr/>
        </p:nvPicPr>
        <p:blipFill rotWithShape="1">
          <a:blip r:embed="rId5">
            <a:alphaModFix/>
          </a:blip>
          <a:srcRect/>
          <a:stretch/>
        </p:blipFill>
        <p:spPr>
          <a:xfrm>
            <a:off x="4832450" y="937700"/>
            <a:ext cx="4086225" cy="1114425"/>
          </a:xfrm>
          <a:prstGeom prst="rect">
            <a:avLst/>
          </a:prstGeom>
          <a:noFill/>
          <a:ln>
            <a:noFill/>
          </a:ln>
        </p:spPr>
      </p:pic>
      <p:pic>
        <p:nvPicPr>
          <p:cNvPr id="234" name="Google Shape;234;p22"/>
          <p:cNvPicPr preferRelativeResize="0"/>
          <p:nvPr/>
        </p:nvPicPr>
        <p:blipFill rotWithShape="1">
          <a:blip r:embed="rId6">
            <a:alphaModFix/>
          </a:blip>
          <a:srcRect/>
          <a:stretch/>
        </p:blipFill>
        <p:spPr>
          <a:xfrm>
            <a:off x="1211150" y="3728525"/>
            <a:ext cx="3429000" cy="1143000"/>
          </a:xfrm>
          <a:prstGeom prst="rect">
            <a:avLst/>
          </a:prstGeom>
          <a:noFill/>
          <a:ln>
            <a:noFill/>
          </a:ln>
        </p:spPr>
      </p:pic>
      <p:pic>
        <p:nvPicPr>
          <p:cNvPr id="235" name="Google Shape;235;p22"/>
          <p:cNvPicPr preferRelativeResize="0"/>
          <p:nvPr/>
        </p:nvPicPr>
        <p:blipFill rotWithShape="1">
          <a:blip r:embed="rId7">
            <a:alphaModFix/>
          </a:blip>
          <a:srcRect/>
          <a:stretch/>
        </p:blipFill>
        <p:spPr>
          <a:xfrm>
            <a:off x="3784688" y="2842688"/>
            <a:ext cx="5133975" cy="88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exemple</a:t>
            </a:r>
            <a:endParaRPr/>
          </a:p>
        </p:txBody>
      </p:sp>
      <p:sp>
        <p:nvSpPr>
          <p:cNvPr id="241" name="Google Shape;241;p23"/>
          <p:cNvSpPr txBox="1"/>
          <p:nvPr/>
        </p:nvSpPr>
        <p:spPr>
          <a:xfrm>
            <a:off x="1363050" y="1069500"/>
            <a:ext cx="6417900" cy="3981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fr" sz="1600" b="1" i="0" u="none" strike="noStrike" cap="none">
                <a:solidFill>
                  <a:srgbClr val="000000"/>
                </a:solidFill>
                <a:latin typeface="Varela Round"/>
                <a:ea typeface="Varela Round"/>
                <a:cs typeface="Varela Round"/>
                <a:sym typeface="Varela Round"/>
              </a:rPr>
              <a:t>Pôle emploi met à jour ses règles d'indemnisation. A ce jour, seul les salariés ayant travaillé plus de 18 mois consécutifs OU ayant subit une rupture de contrat (CDD, licence économique, …) peuvent prétendre à une indemnité. </a:t>
            </a:r>
            <a:endParaRPr sz="1600" b="1" i="0" u="none" strike="noStrike" cap="none">
              <a:solidFill>
                <a:srgbClr val="000000"/>
              </a:solidFill>
              <a:latin typeface="Varela Round"/>
              <a:ea typeface="Varela Round"/>
              <a:cs typeface="Varela Round"/>
              <a:sym typeface="Varela Round"/>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Varela Round"/>
              <a:ea typeface="Varela Round"/>
              <a:cs typeface="Varela Round"/>
              <a:sym typeface="Varela Round"/>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title" idx="4294967295"/>
          </p:nvPr>
        </p:nvSpPr>
        <p:spPr>
          <a:xfrm>
            <a:off x="151450" y="880175"/>
            <a:ext cx="3820800" cy="1030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fr" b="1">
                <a:latin typeface="Varela Round"/>
                <a:ea typeface="Varela Round"/>
                <a:cs typeface="Varela Round"/>
                <a:sym typeface="Varela Round"/>
              </a:rPr>
              <a:t>Un cas de test</a:t>
            </a:r>
            <a:endParaRPr b="1">
              <a:latin typeface="Varela Round"/>
              <a:ea typeface="Varela Round"/>
              <a:cs typeface="Varela Round"/>
              <a:sym typeface="Varela Round"/>
            </a:endParaRPr>
          </a:p>
        </p:txBody>
      </p:sp>
      <p:sp>
        <p:nvSpPr>
          <p:cNvPr id="83" name="Google Shape;83;p3"/>
          <p:cNvSpPr txBox="1"/>
          <p:nvPr/>
        </p:nvSpPr>
        <p:spPr>
          <a:xfrm>
            <a:off x="151450" y="1966100"/>
            <a:ext cx="3859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 sz="1000" b="0" i="0" u="none" strike="noStrike" cap="none">
                <a:solidFill>
                  <a:srgbClr val="212529"/>
                </a:solidFill>
                <a:highlight>
                  <a:schemeClr val="lt1"/>
                </a:highlight>
                <a:latin typeface="Verdana"/>
                <a:ea typeface="Verdana"/>
                <a:cs typeface="Verdana"/>
                <a:sym typeface="Verdana"/>
              </a:rPr>
              <a:t>Chemin fonctionnel à mettre en œuvre pour atteindre un objectif de test. Un cas de test se définit par le </a:t>
            </a:r>
            <a:r>
              <a:rPr lang="fr" sz="1000" b="0" i="0" u="none" strike="noStrike" cap="none">
                <a:solidFill>
                  <a:srgbClr val="6389D8"/>
                </a:solidFill>
                <a:highlight>
                  <a:schemeClr val="lt1"/>
                </a:highlight>
                <a:uFill>
                  <a:noFill/>
                </a:uFill>
                <a:latin typeface="Verdana"/>
                <a:ea typeface="Verdana"/>
                <a:cs typeface="Verdana"/>
                <a:sym typeface="Verdana"/>
                <a:hlinkClick r:id="rId3">
                  <a:extLst>
                    <a:ext uri="{A12FA001-AC4F-418D-AE19-62706E023703}">
                      <ahyp:hlinkClr xmlns:ahyp="http://schemas.microsoft.com/office/drawing/2018/hyperlinkcolor" val="tx"/>
                    </a:ext>
                  </a:extLst>
                </a:hlinkClick>
              </a:rPr>
              <a:t>jeu de test</a:t>
            </a:r>
            <a:r>
              <a:rPr lang="fr" sz="1000" b="0" i="0" u="none" strike="noStrike" cap="none">
                <a:solidFill>
                  <a:srgbClr val="212529"/>
                </a:solidFill>
                <a:highlight>
                  <a:schemeClr val="lt1"/>
                </a:highlight>
                <a:latin typeface="Verdana"/>
                <a:ea typeface="Verdana"/>
                <a:cs typeface="Verdana"/>
                <a:sym typeface="Verdana"/>
              </a:rPr>
              <a:t> à mettre en œuvre, le scénario de test à exécuter et les résultats attendus</a:t>
            </a:r>
            <a:endParaRPr sz="1400" b="0" i="0" u="none" strike="noStrike" cap="none">
              <a:solidFill>
                <a:srgbClr val="000000"/>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cas de test</a:t>
            </a:r>
            <a:endParaRPr/>
          </a:p>
        </p:txBody>
      </p:sp>
      <p:sp>
        <p:nvSpPr>
          <p:cNvPr id="89" name="Google Shape;89;p4"/>
          <p:cNvSpPr/>
          <p:nvPr/>
        </p:nvSpPr>
        <p:spPr>
          <a:xfrm>
            <a:off x="3454050" y="1158425"/>
            <a:ext cx="2235900" cy="9036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Condition(s) initiale(s)</a:t>
            </a:r>
            <a:endParaRPr sz="1400" b="1" i="0" u="none" strike="noStrike" cap="none">
              <a:solidFill>
                <a:srgbClr val="000000"/>
              </a:solidFill>
              <a:latin typeface="Arial"/>
              <a:ea typeface="Arial"/>
              <a:cs typeface="Arial"/>
              <a:sym typeface="Arial"/>
            </a:endParaRPr>
          </a:p>
        </p:txBody>
      </p:sp>
      <p:sp>
        <p:nvSpPr>
          <p:cNvPr id="90" name="Google Shape;90;p4"/>
          <p:cNvSpPr/>
          <p:nvPr/>
        </p:nvSpPr>
        <p:spPr>
          <a:xfrm>
            <a:off x="3454050" y="2411375"/>
            <a:ext cx="2235900" cy="9036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Action(s)</a:t>
            </a:r>
            <a:endParaRPr sz="1400" b="1" i="0" u="none" strike="noStrike" cap="none">
              <a:solidFill>
                <a:srgbClr val="000000"/>
              </a:solidFill>
              <a:latin typeface="Arial"/>
              <a:ea typeface="Arial"/>
              <a:cs typeface="Arial"/>
              <a:sym typeface="Arial"/>
            </a:endParaRPr>
          </a:p>
        </p:txBody>
      </p:sp>
      <p:sp>
        <p:nvSpPr>
          <p:cNvPr id="91" name="Google Shape;91;p4"/>
          <p:cNvSpPr/>
          <p:nvPr/>
        </p:nvSpPr>
        <p:spPr>
          <a:xfrm>
            <a:off x="3454050" y="3664325"/>
            <a:ext cx="2235900" cy="9036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Vérification(s)</a:t>
            </a:r>
            <a:endParaRPr sz="1400" b="1" i="0" u="none" strike="noStrike" cap="none">
              <a:solidFill>
                <a:srgbClr val="000000"/>
              </a:solidFill>
              <a:latin typeface="Arial"/>
              <a:ea typeface="Arial"/>
              <a:cs typeface="Arial"/>
              <a:sym typeface="Arial"/>
            </a:endParaRPr>
          </a:p>
        </p:txBody>
      </p:sp>
      <p:cxnSp>
        <p:nvCxnSpPr>
          <p:cNvPr id="92" name="Google Shape;92;p4"/>
          <p:cNvCxnSpPr>
            <a:stCxn id="89" idx="2"/>
            <a:endCxn id="90" idx="0"/>
          </p:cNvCxnSpPr>
          <p:nvPr/>
        </p:nvCxnSpPr>
        <p:spPr>
          <a:xfrm>
            <a:off x="4572000" y="2062025"/>
            <a:ext cx="0" cy="349500"/>
          </a:xfrm>
          <a:prstGeom prst="straightConnector1">
            <a:avLst/>
          </a:prstGeom>
          <a:noFill/>
          <a:ln w="9525" cap="flat" cmpd="sng">
            <a:solidFill>
              <a:schemeClr val="dk2"/>
            </a:solidFill>
            <a:prstDash val="solid"/>
            <a:round/>
            <a:headEnd type="none" w="sm" len="sm"/>
            <a:tailEnd type="triangle" w="med" len="med"/>
          </a:ln>
        </p:spPr>
      </p:cxnSp>
      <p:cxnSp>
        <p:nvCxnSpPr>
          <p:cNvPr id="93" name="Google Shape;93;p4"/>
          <p:cNvCxnSpPr>
            <a:stCxn id="90" idx="2"/>
            <a:endCxn id="91" idx="0"/>
          </p:cNvCxnSpPr>
          <p:nvPr/>
        </p:nvCxnSpPr>
        <p:spPr>
          <a:xfrm>
            <a:off x="4572000" y="3314975"/>
            <a:ext cx="0" cy="3495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cas de test</a:t>
            </a:r>
            <a:endParaRPr/>
          </a:p>
        </p:txBody>
      </p:sp>
      <p:sp>
        <p:nvSpPr>
          <p:cNvPr id="99" name="Google Shape;99;p5"/>
          <p:cNvSpPr/>
          <p:nvPr/>
        </p:nvSpPr>
        <p:spPr>
          <a:xfrm>
            <a:off x="1599200" y="1088900"/>
            <a:ext cx="2652900" cy="11604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Condition(s) initiale(s)</a:t>
            </a:r>
            <a:endParaRPr sz="1400" b="1" i="0" u="none" strike="noStrike" cap="none">
              <a:solidFill>
                <a:srgbClr val="000000"/>
              </a:solidFill>
              <a:latin typeface="Arial"/>
              <a:ea typeface="Arial"/>
              <a:cs typeface="Arial"/>
              <a:sym typeface="Arial"/>
            </a:endParaRPr>
          </a:p>
        </p:txBody>
      </p:sp>
      <p:sp>
        <p:nvSpPr>
          <p:cNvPr id="100" name="Google Shape;100;p5"/>
          <p:cNvSpPr/>
          <p:nvPr/>
        </p:nvSpPr>
        <p:spPr>
          <a:xfrm>
            <a:off x="1981500" y="2718350"/>
            <a:ext cx="1888200" cy="720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Action(s)</a:t>
            </a:r>
            <a:endParaRPr sz="1400" b="1" i="0" u="none" strike="noStrike" cap="none">
              <a:solidFill>
                <a:srgbClr val="000000"/>
              </a:solidFill>
              <a:latin typeface="Arial"/>
              <a:ea typeface="Arial"/>
              <a:cs typeface="Arial"/>
              <a:sym typeface="Arial"/>
            </a:endParaRPr>
          </a:p>
        </p:txBody>
      </p:sp>
      <p:sp>
        <p:nvSpPr>
          <p:cNvPr id="101" name="Google Shape;101;p5"/>
          <p:cNvSpPr/>
          <p:nvPr/>
        </p:nvSpPr>
        <p:spPr>
          <a:xfrm>
            <a:off x="1981625" y="3594800"/>
            <a:ext cx="1888200" cy="7200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Vérification(s)</a:t>
            </a:r>
            <a:endParaRPr sz="1400" b="1" i="0" u="none" strike="noStrike" cap="none">
              <a:solidFill>
                <a:srgbClr val="000000"/>
              </a:solidFill>
              <a:latin typeface="Arial"/>
              <a:ea typeface="Arial"/>
              <a:cs typeface="Arial"/>
              <a:sym typeface="Arial"/>
            </a:endParaRPr>
          </a:p>
        </p:txBody>
      </p:sp>
      <p:cxnSp>
        <p:nvCxnSpPr>
          <p:cNvPr id="102" name="Google Shape;102;p5"/>
          <p:cNvCxnSpPr>
            <a:stCxn id="99" idx="2"/>
            <a:endCxn id="100" idx="0"/>
          </p:cNvCxnSpPr>
          <p:nvPr/>
        </p:nvCxnSpPr>
        <p:spPr>
          <a:xfrm>
            <a:off x="2925650" y="2249300"/>
            <a:ext cx="0" cy="469200"/>
          </a:xfrm>
          <a:prstGeom prst="straightConnector1">
            <a:avLst/>
          </a:prstGeom>
          <a:noFill/>
          <a:ln w="9525" cap="flat" cmpd="sng">
            <a:solidFill>
              <a:schemeClr val="dk2"/>
            </a:solidFill>
            <a:prstDash val="solid"/>
            <a:round/>
            <a:headEnd type="none" w="sm" len="sm"/>
            <a:tailEnd type="triangle" w="med" len="med"/>
          </a:ln>
        </p:spPr>
      </p:cxnSp>
      <p:cxnSp>
        <p:nvCxnSpPr>
          <p:cNvPr id="103" name="Google Shape;103;p5"/>
          <p:cNvCxnSpPr>
            <a:stCxn id="100" idx="2"/>
            <a:endCxn id="101" idx="0"/>
          </p:cNvCxnSpPr>
          <p:nvPr/>
        </p:nvCxnSpPr>
        <p:spPr>
          <a:xfrm>
            <a:off x="2925600" y="3438350"/>
            <a:ext cx="0" cy="156600"/>
          </a:xfrm>
          <a:prstGeom prst="straightConnector1">
            <a:avLst/>
          </a:prstGeom>
          <a:noFill/>
          <a:ln w="9525" cap="flat" cmpd="sng">
            <a:solidFill>
              <a:schemeClr val="dk2"/>
            </a:solidFill>
            <a:prstDash val="solid"/>
            <a:round/>
            <a:headEnd type="none" w="sm" len="sm"/>
            <a:tailEnd type="triangle" w="med" len="med"/>
          </a:ln>
        </p:spPr>
      </p:cxnSp>
      <p:sp>
        <p:nvSpPr>
          <p:cNvPr id="104" name="Google Shape;104;p5"/>
          <p:cNvSpPr txBox="1"/>
          <p:nvPr/>
        </p:nvSpPr>
        <p:spPr>
          <a:xfrm>
            <a:off x="4830625" y="966800"/>
            <a:ext cx="3664200" cy="1605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fr" sz="1600" b="1" i="0" u="none" strike="noStrike" cap="none">
                <a:solidFill>
                  <a:srgbClr val="000000"/>
                </a:solidFill>
                <a:latin typeface="Varela Round"/>
                <a:ea typeface="Varela Round"/>
                <a:cs typeface="Varela Round"/>
                <a:sym typeface="Varela Round"/>
              </a:rPr>
              <a:t>Les conditions initiales sont toutes les étapes et/ou données permettant d’arriver à l’action PRINCIPALE du test.</a:t>
            </a:r>
            <a:br>
              <a:rPr lang="fr" sz="1600" b="1" i="0" u="none" strike="noStrike" cap="none">
                <a:solidFill>
                  <a:srgbClr val="000000"/>
                </a:solidFill>
                <a:latin typeface="Varela Round"/>
                <a:ea typeface="Varela Round"/>
                <a:cs typeface="Varela Round"/>
                <a:sym typeface="Varela Round"/>
              </a:rPr>
            </a:br>
            <a:br>
              <a:rPr lang="fr" sz="1600" b="1" i="0" u="none" strike="noStrike" cap="none">
                <a:solidFill>
                  <a:srgbClr val="000000"/>
                </a:solidFill>
                <a:latin typeface="Varela Round"/>
                <a:ea typeface="Varela Round"/>
                <a:cs typeface="Varela Round"/>
                <a:sym typeface="Varela Round"/>
              </a:rPr>
            </a:br>
            <a:r>
              <a:rPr lang="fr" sz="1600" b="1" i="1" u="none" strike="noStrike" cap="none">
                <a:solidFill>
                  <a:srgbClr val="000000"/>
                </a:solidFill>
                <a:latin typeface="Varela Round"/>
                <a:ea typeface="Varela Round"/>
                <a:cs typeface="Varela Round"/>
                <a:sym typeface="Varela Round"/>
              </a:rPr>
              <a:t>Comment y arriver ?</a:t>
            </a:r>
            <a:br>
              <a:rPr lang="fr" sz="1600" b="1" i="0" u="none" strike="noStrike" cap="none">
                <a:solidFill>
                  <a:srgbClr val="000000"/>
                </a:solidFill>
                <a:latin typeface="Varela Round"/>
                <a:ea typeface="Varela Round"/>
                <a:cs typeface="Varela Round"/>
                <a:sym typeface="Varela Round"/>
              </a:rPr>
            </a:br>
            <a:endParaRPr sz="16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cas de test</a:t>
            </a:r>
            <a:endParaRPr/>
          </a:p>
        </p:txBody>
      </p:sp>
      <p:sp>
        <p:nvSpPr>
          <p:cNvPr id="110" name="Google Shape;110;p6"/>
          <p:cNvSpPr/>
          <p:nvPr/>
        </p:nvSpPr>
        <p:spPr>
          <a:xfrm>
            <a:off x="1981550" y="1153850"/>
            <a:ext cx="1888200" cy="720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Arial"/>
                <a:ea typeface="Arial"/>
                <a:cs typeface="Arial"/>
                <a:sym typeface="Arial"/>
              </a:rPr>
              <a:t>Condition(s) initiale(s)</a:t>
            </a:r>
            <a:endParaRPr sz="1400" b="1" i="0" u="none" strike="noStrike" cap="none">
              <a:solidFill>
                <a:srgbClr val="000000"/>
              </a:solidFill>
              <a:latin typeface="Arial"/>
              <a:ea typeface="Arial"/>
              <a:cs typeface="Arial"/>
              <a:sym typeface="Arial"/>
            </a:endParaRPr>
          </a:p>
        </p:txBody>
      </p:sp>
      <p:sp>
        <p:nvSpPr>
          <p:cNvPr id="111" name="Google Shape;111;p6"/>
          <p:cNvSpPr/>
          <p:nvPr/>
        </p:nvSpPr>
        <p:spPr>
          <a:xfrm>
            <a:off x="1981550" y="3896000"/>
            <a:ext cx="1888200" cy="7200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Vérification(s)</a:t>
            </a:r>
            <a:endParaRPr sz="1400" b="1" i="0" u="none" strike="noStrike" cap="none">
              <a:solidFill>
                <a:srgbClr val="000000"/>
              </a:solidFill>
              <a:latin typeface="Arial"/>
              <a:ea typeface="Arial"/>
              <a:cs typeface="Arial"/>
              <a:sym typeface="Arial"/>
            </a:endParaRPr>
          </a:p>
        </p:txBody>
      </p:sp>
      <p:sp>
        <p:nvSpPr>
          <p:cNvPr id="112" name="Google Shape;112;p6"/>
          <p:cNvSpPr txBox="1"/>
          <p:nvPr/>
        </p:nvSpPr>
        <p:spPr>
          <a:xfrm>
            <a:off x="4795850" y="2225350"/>
            <a:ext cx="3664200" cy="1331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fr" sz="1600" b="1" i="0" u="none" strike="noStrike" cap="none">
                <a:solidFill>
                  <a:srgbClr val="000000"/>
                </a:solidFill>
                <a:latin typeface="Varela Round"/>
                <a:ea typeface="Varela Round"/>
                <a:cs typeface="Varela Round"/>
                <a:sym typeface="Varela Round"/>
              </a:rPr>
              <a:t>Les actions correspondent à l’étape PRINCIPALE permettant de répondre à l’objectif du test. </a:t>
            </a:r>
            <a:br>
              <a:rPr lang="fr" sz="1600" b="1" i="0" u="none" strike="noStrike" cap="none">
                <a:solidFill>
                  <a:srgbClr val="000000"/>
                </a:solidFill>
                <a:latin typeface="Varela Round"/>
                <a:ea typeface="Varela Round"/>
                <a:cs typeface="Varela Round"/>
                <a:sym typeface="Varela Round"/>
              </a:rPr>
            </a:br>
            <a:br>
              <a:rPr lang="fr" sz="1600" b="1" i="0" u="none" strike="noStrike" cap="none">
                <a:solidFill>
                  <a:srgbClr val="000000"/>
                </a:solidFill>
                <a:latin typeface="Varela Round"/>
                <a:ea typeface="Varela Round"/>
                <a:cs typeface="Varela Round"/>
                <a:sym typeface="Varela Round"/>
              </a:rPr>
            </a:br>
            <a:r>
              <a:rPr lang="fr" sz="1600" b="1" i="1" u="none" strike="noStrike" cap="none">
                <a:solidFill>
                  <a:srgbClr val="000000"/>
                </a:solidFill>
                <a:latin typeface="Varela Round"/>
                <a:ea typeface="Varela Round"/>
                <a:cs typeface="Varela Round"/>
                <a:sym typeface="Varela Round"/>
              </a:rPr>
              <a:t>Que dois-je faire ?</a:t>
            </a:r>
            <a:endParaRPr sz="1600" b="1" i="1" u="none" strike="noStrike" cap="none">
              <a:solidFill>
                <a:srgbClr val="000000"/>
              </a:solidFill>
              <a:latin typeface="Varela Round"/>
              <a:ea typeface="Varela Round"/>
              <a:cs typeface="Varela Round"/>
              <a:sym typeface="Varela Round"/>
            </a:endParaRPr>
          </a:p>
        </p:txBody>
      </p:sp>
      <p:sp>
        <p:nvSpPr>
          <p:cNvPr id="113" name="Google Shape;113;p6"/>
          <p:cNvSpPr/>
          <p:nvPr/>
        </p:nvSpPr>
        <p:spPr>
          <a:xfrm>
            <a:off x="1599200" y="2310350"/>
            <a:ext cx="2652900" cy="11604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000000"/>
                </a:solidFill>
                <a:latin typeface="Arial"/>
                <a:ea typeface="Arial"/>
                <a:cs typeface="Arial"/>
                <a:sym typeface="Arial"/>
              </a:rPr>
              <a:t>Action(s)</a:t>
            </a:r>
            <a:endParaRPr sz="1400" b="1" i="0" u="none" strike="noStrike" cap="none">
              <a:solidFill>
                <a:srgbClr val="000000"/>
              </a:solidFill>
              <a:latin typeface="Arial"/>
              <a:ea typeface="Arial"/>
              <a:cs typeface="Arial"/>
              <a:sym typeface="Arial"/>
            </a:endParaRPr>
          </a:p>
        </p:txBody>
      </p:sp>
      <p:cxnSp>
        <p:nvCxnSpPr>
          <p:cNvPr id="114" name="Google Shape;114;p6"/>
          <p:cNvCxnSpPr>
            <a:stCxn id="110" idx="2"/>
            <a:endCxn id="113" idx="0"/>
          </p:cNvCxnSpPr>
          <p:nvPr/>
        </p:nvCxnSpPr>
        <p:spPr>
          <a:xfrm>
            <a:off x="2925650" y="1873850"/>
            <a:ext cx="0" cy="436500"/>
          </a:xfrm>
          <a:prstGeom prst="straightConnector1">
            <a:avLst/>
          </a:prstGeom>
          <a:noFill/>
          <a:ln w="9525" cap="flat" cmpd="sng">
            <a:solidFill>
              <a:schemeClr val="dk2"/>
            </a:solidFill>
            <a:prstDash val="solid"/>
            <a:round/>
            <a:headEnd type="none" w="sm" len="sm"/>
            <a:tailEnd type="triangle" w="med" len="med"/>
          </a:ln>
        </p:spPr>
      </p:cxnSp>
      <p:cxnSp>
        <p:nvCxnSpPr>
          <p:cNvPr id="115" name="Google Shape;115;p6"/>
          <p:cNvCxnSpPr>
            <a:stCxn id="113" idx="2"/>
            <a:endCxn id="111" idx="0"/>
          </p:cNvCxnSpPr>
          <p:nvPr/>
        </p:nvCxnSpPr>
        <p:spPr>
          <a:xfrm>
            <a:off x="2925650" y="3470750"/>
            <a:ext cx="0" cy="4254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cas de test</a:t>
            </a:r>
            <a:endParaRPr/>
          </a:p>
        </p:txBody>
      </p:sp>
      <p:sp>
        <p:nvSpPr>
          <p:cNvPr id="121" name="Google Shape;121;p7"/>
          <p:cNvSpPr/>
          <p:nvPr/>
        </p:nvSpPr>
        <p:spPr>
          <a:xfrm>
            <a:off x="1981550" y="1153850"/>
            <a:ext cx="1888200" cy="720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Arial"/>
                <a:ea typeface="Arial"/>
                <a:cs typeface="Arial"/>
                <a:sym typeface="Arial"/>
              </a:rPr>
              <a:t>Condition(s) initiale(s)</a:t>
            </a:r>
            <a:endParaRPr sz="1400" b="1" i="0" u="none" strike="noStrike" cap="none">
              <a:solidFill>
                <a:srgbClr val="000000"/>
              </a:solidFill>
              <a:latin typeface="Arial"/>
              <a:ea typeface="Arial"/>
              <a:cs typeface="Arial"/>
              <a:sym typeface="Arial"/>
            </a:endParaRPr>
          </a:p>
        </p:txBody>
      </p:sp>
      <p:sp>
        <p:nvSpPr>
          <p:cNvPr id="122" name="Google Shape;122;p7"/>
          <p:cNvSpPr/>
          <p:nvPr/>
        </p:nvSpPr>
        <p:spPr>
          <a:xfrm>
            <a:off x="1981550" y="2366850"/>
            <a:ext cx="1888200" cy="7200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Arial"/>
                <a:ea typeface="Arial"/>
                <a:cs typeface="Arial"/>
                <a:sym typeface="Arial"/>
              </a:rPr>
              <a:t>Action(s)</a:t>
            </a:r>
            <a:endParaRPr sz="1400" b="1" i="0" u="none" strike="noStrike" cap="none">
              <a:solidFill>
                <a:srgbClr val="000000"/>
              </a:solidFill>
              <a:latin typeface="Arial"/>
              <a:ea typeface="Arial"/>
              <a:cs typeface="Arial"/>
              <a:sym typeface="Arial"/>
            </a:endParaRPr>
          </a:p>
        </p:txBody>
      </p:sp>
      <p:sp>
        <p:nvSpPr>
          <p:cNvPr id="123" name="Google Shape;123;p7"/>
          <p:cNvSpPr txBox="1"/>
          <p:nvPr/>
        </p:nvSpPr>
        <p:spPr>
          <a:xfrm>
            <a:off x="4680050" y="3494500"/>
            <a:ext cx="3664200" cy="1331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fr" sz="1600" b="1" i="0" u="none" strike="noStrike" cap="none">
                <a:solidFill>
                  <a:srgbClr val="000000"/>
                </a:solidFill>
                <a:latin typeface="Varela Round"/>
                <a:ea typeface="Varela Round"/>
                <a:cs typeface="Varela Round"/>
                <a:sym typeface="Varela Round"/>
              </a:rPr>
              <a:t>L’étape de vérification nous assure que le résultat obtenu correspond à l’objectif.</a:t>
            </a:r>
            <a:br>
              <a:rPr lang="fr" sz="1600" b="1" i="0" u="none" strike="noStrike" cap="none">
                <a:solidFill>
                  <a:srgbClr val="000000"/>
                </a:solidFill>
                <a:latin typeface="Varela Round"/>
                <a:ea typeface="Varela Round"/>
                <a:cs typeface="Varela Round"/>
                <a:sym typeface="Varela Round"/>
              </a:rPr>
            </a:br>
            <a:br>
              <a:rPr lang="fr" sz="1600" b="1" i="0" u="none" strike="noStrike" cap="none">
                <a:solidFill>
                  <a:srgbClr val="000000"/>
                </a:solidFill>
                <a:latin typeface="Varela Round"/>
                <a:ea typeface="Varela Round"/>
                <a:cs typeface="Varela Round"/>
                <a:sym typeface="Varela Round"/>
              </a:rPr>
            </a:br>
            <a:r>
              <a:rPr lang="fr" sz="1600" b="1" i="1" u="none" strike="noStrike" cap="none">
                <a:solidFill>
                  <a:srgbClr val="000000"/>
                </a:solidFill>
                <a:latin typeface="Varela Round"/>
                <a:ea typeface="Varela Round"/>
                <a:cs typeface="Varela Round"/>
                <a:sym typeface="Varela Round"/>
              </a:rPr>
              <a:t>Que dois-je vérifier ?</a:t>
            </a:r>
            <a:endParaRPr sz="1600" b="1" i="1" u="none" strike="noStrike" cap="none">
              <a:solidFill>
                <a:srgbClr val="000000"/>
              </a:solidFill>
              <a:latin typeface="Varela Round"/>
              <a:ea typeface="Varela Round"/>
              <a:cs typeface="Varela Round"/>
              <a:sym typeface="Varela Round"/>
            </a:endParaRPr>
          </a:p>
        </p:txBody>
      </p:sp>
      <p:sp>
        <p:nvSpPr>
          <p:cNvPr id="124" name="Google Shape;124;p7"/>
          <p:cNvSpPr/>
          <p:nvPr/>
        </p:nvSpPr>
        <p:spPr>
          <a:xfrm>
            <a:off x="1599200" y="3579850"/>
            <a:ext cx="2652900" cy="11604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Arial"/>
                <a:ea typeface="Arial"/>
                <a:cs typeface="Arial"/>
                <a:sym typeface="Arial"/>
              </a:rPr>
              <a:t>Vérification(s)</a:t>
            </a:r>
            <a:endParaRPr sz="1400" b="1" i="0" u="none" strike="noStrike" cap="none">
              <a:solidFill>
                <a:srgbClr val="000000"/>
              </a:solidFill>
              <a:latin typeface="Arial"/>
              <a:ea typeface="Arial"/>
              <a:cs typeface="Arial"/>
              <a:sym typeface="Arial"/>
            </a:endParaRPr>
          </a:p>
        </p:txBody>
      </p:sp>
      <p:cxnSp>
        <p:nvCxnSpPr>
          <p:cNvPr id="125" name="Google Shape;125;p7"/>
          <p:cNvCxnSpPr>
            <a:stCxn id="121" idx="2"/>
            <a:endCxn id="122" idx="0"/>
          </p:cNvCxnSpPr>
          <p:nvPr/>
        </p:nvCxnSpPr>
        <p:spPr>
          <a:xfrm>
            <a:off x="2925650" y="1873850"/>
            <a:ext cx="0" cy="492900"/>
          </a:xfrm>
          <a:prstGeom prst="straightConnector1">
            <a:avLst/>
          </a:prstGeom>
          <a:noFill/>
          <a:ln w="9525" cap="flat" cmpd="sng">
            <a:solidFill>
              <a:schemeClr val="dk2"/>
            </a:solidFill>
            <a:prstDash val="solid"/>
            <a:round/>
            <a:headEnd type="none" w="sm" len="sm"/>
            <a:tailEnd type="triangle" w="med" len="med"/>
          </a:ln>
        </p:spPr>
      </p:cxnSp>
      <p:cxnSp>
        <p:nvCxnSpPr>
          <p:cNvPr id="126" name="Google Shape;126;p7"/>
          <p:cNvCxnSpPr>
            <a:stCxn id="122" idx="2"/>
            <a:endCxn id="124" idx="0"/>
          </p:cNvCxnSpPr>
          <p:nvPr/>
        </p:nvCxnSpPr>
        <p:spPr>
          <a:xfrm>
            <a:off x="2925650" y="3086850"/>
            <a:ext cx="0" cy="4929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1171250" y="-2650"/>
            <a:ext cx="3508800" cy="720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SzPts val="2800"/>
              <a:buNone/>
            </a:pPr>
            <a:r>
              <a:rPr lang="fr"/>
              <a:t>Un scénario de test</a:t>
            </a:r>
            <a:endParaRPr/>
          </a:p>
        </p:txBody>
      </p:sp>
      <p:sp>
        <p:nvSpPr>
          <p:cNvPr id="132" name="Google Shape;132;p8"/>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8"/>
          <p:cNvPicPr preferRelativeResize="0"/>
          <p:nvPr/>
        </p:nvPicPr>
        <p:blipFill rotWithShape="1">
          <a:blip r:embed="rId3">
            <a:alphaModFix/>
          </a:blip>
          <a:srcRect/>
          <a:stretch/>
        </p:blipFill>
        <p:spPr>
          <a:xfrm>
            <a:off x="4761132" y="1264525"/>
            <a:ext cx="3904715" cy="2508901"/>
          </a:xfrm>
          <a:prstGeom prst="rect">
            <a:avLst/>
          </a:prstGeom>
          <a:noFill/>
          <a:ln>
            <a:noFill/>
          </a:ln>
        </p:spPr>
      </p:pic>
      <p:sp>
        <p:nvSpPr>
          <p:cNvPr id="134" name="Google Shape;134;p8"/>
          <p:cNvSpPr txBox="1"/>
          <p:nvPr/>
        </p:nvSpPr>
        <p:spPr>
          <a:xfrm>
            <a:off x="469625" y="2129850"/>
            <a:ext cx="4291500" cy="8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300"/>
              <a:buFont typeface="Arial"/>
              <a:buNone/>
            </a:pPr>
            <a:r>
              <a:rPr lang="fr" sz="2300" b="1" i="0" u="none" strike="noStrike" cap="none">
                <a:solidFill>
                  <a:srgbClr val="000000"/>
                </a:solidFill>
                <a:latin typeface="Varela Round"/>
                <a:ea typeface="Varela Round"/>
                <a:cs typeface="Varela Round"/>
                <a:sym typeface="Varela Round"/>
              </a:rPr>
              <a:t>Un scénario de test c’est quoi ?</a:t>
            </a:r>
            <a:endParaRPr sz="2300" b="1" i="0" u="none" strike="noStrike" cap="none">
              <a:solidFill>
                <a:srgbClr val="000000"/>
              </a:solidFill>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idx="4294967295"/>
          </p:nvPr>
        </p:nvSpPr>
        <p:spPr>
          <a:xfrm>
            <a:off x="195325" y="1020625"/>
            <a:ext cx="3820800" cy="1030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fr" b="1">
                <a:latin typeface="Varela Round"/>
                <a:ea typeface="Varela Round"/>
                <a:cs typeface="Varela Round"/>
                <a:sym typeface="Varela Round"/>
              </a:rPr>
              <a:t>Un scénario de test</a:t>
            </a:r>
            <a:endParaRPr b="1">
              <a:latin typeface="Varela Round"/>
              <a:ea typeface="Varela Round"/>
              <a:cs typeface="Varela Round"/>
              <a:sym typeface="Varela Round"/>
            </a:endParaRPr>
          </a:p>
        </p:txBody>
      </p:sp>
      <p:sp>
        <p:nvSpPr>
          <p:cNvPr id="140" name="Google Shape;140;p9"/>
          <p:cNvSpPr txBox="1"/>
          <p:nvPr/>
        </p:nvSpPr>
        <p:spPr>
          <a:xfrm>
            <a:off x="476200" y="2131200"/>
            <a:ext cx="33969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 sz="1000" b="0" i="0" u="none" strike="noStrike" cap="none">
                <a:solidFill>
                  <a:srgbClr val="6389D8"/>
                </a:solidFill>
                <a:highlight>
                  <a:schemeClr val="lt1"/>
                </a:highlight>
                <a:uFill>
                  <a:noFill/>
                </a:uFill>
                <a:latin typeface="Verdana"/>
                <a:ea typeface="Verdana"/>
                <a:cs typeface="Verdana"/>
                <a:sym typeface="Verdana"/>
                <a:hlinkClick r:id="rId3">
                  <a:extLst>
                    <a:ext uri="{A12FA001-AC4F-418D-AE19-62706E023703}">
                      <ahyp:hlinkClr xmlns:ahyp="http://schemas.microsoft.com/office/drawing/2018/hyperlinkcolor" val="tx"/>
                    </a:ext>
                  </a:extLst>
                </a:hlinkClick>
              </a:rPr>
              <a:t>Procédure</a:t>
            </a:r>
            <a:r>
              <a:rPr lang="fr" sz="1000" b="0" i="0" u="none" strike="noStrike" cap="none">
                <a:solidFill>
                  <a:srgbClr val="212529"/>
                </a:solidFill>
                <a:highlight>
                  <a:schemeClr val="lt1"/>
                </a:highlight>
                <a:latin typeface="Verdana"/>
                <a:ea typeface="Verdana"/>
                <a:cs typeface="Verdana"/>
                <a:sym typeface="Verdana"/>
              </a:rPr>
              <a:t> à suivre par le testeur pour exécuter le </a:t>
            </a:r>
            <a:r>
              <a:rPr lang="fr" sz="1000" b="0" i="0" u="none" strike="noStrike" cap="none">
                <a:solidFill>
                  <a:srgbClr val="6389D8"/>
                </a:solidFill>
                <a:highlight>
                  <a:schemeClr val="lt1"/>
                </a:highlight>
                <a:uFill>
                  <a:noFill/>
                </a:uFill>
                <a:latin typeface="Verdana"/>
                <a:ea typeface="Verdana"/>
                <a:cs typeface="Verdana"/>
                <a:sym typeface="Verdana"/>
                <a:hlinkClick r:id="rId4">
                  <a:extLst>
                    <a:ext uri="{A12FA001-AC4F-418D-AE19-62706E023703}">
                      <ahyp:hlinkClr xmlns:ahyp="http://schemas.microsoft.com/office/drawing/2018/hyperlinkcolor" val="tx"/>
                    </a:ext>
                  </a:extLst>
                </a:hlinkClick>
              </a:rPr>
              <a:t>cas de test</a:t>
            </a:r>
            <a:r>
              <a:rPr lang="fr" sz="1000" b="0" i="0" u="none" strike="noStrike" cap="none">
                <a:solidFill>
                  <a:srgbClr val="212529"/>
                </a:solidFill>
                <a:highlight>
                  <a:schemeClr val="lt1"/>
                </a:highlight>
                <a:latin typeface="Verdana"/>
                <a:ea typeface="Verdana"/>
                <a:cs typeface="Verdana"/>
                <a:sym typeface="Verdana"/>
              </a:rPr>
              <a:t> : manipulations à effectuer, dialogue homme/machine... Un scénario peut contenir plusieurs cas de test.</a:t>
            </a:r>
            <a:endParaRPr sz="1400" b="0" i="0" u="none" strike="noStrike" cap="none">
              <a:solidFill>
                <a:srgbClr val="000000"/>
              </a:solidFill>
              <a:highlight>
                <a:schemeClr val="lt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1020</Words>
  <Application>Microsoft Office PowerPoint</Application>
  <PresentationFormat>Affichage à l'écran (16:9)</PresentationFormat>
  <Paragraphs>82</Paragraphs>
  <Slides>23</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Verdana</vt:lpstr>
      <vt:lpstr>Raleway</vt:lpstr>
      <vt:lpstr>Raleway Light</vt:lpstr>
      <vt:lpstr>Varela Round</vt:lpstr>
      <vt:lpstr>Arial</vt:lpstr>
      <vt:lpstr>Roboto</vt:lpstr>
      <vt:lpstr>Simple Light</vt:lpstr>
      <vt:lpstr>Les scénarios de tests</vt:lpstr>
      <vt:lpstr>Un cas de test</vt:lpstr>
      <vt:lpstr>Un cas de test</vt:lpstr>
      <vt:lpstr>Un cas de test</vt:lpstr>
      <vt:lpstr>Un cas de test</vt:lpstr>
      <vt:lpstr>Un cas de test</vt:lpstr>
      <vt:lpstr>Un cas de test</vt:lpstr>
      <vt:lpstr>Un scénario de test</vt:lpstr>
      <vt:lpstr>Un scénario de test</vt:lpstr>
      <vt:lpstr>Comment définir un scénario ?</vt:lpstr>
      <vt:lpstr>Présentation PowerPoint</vt:lpstr>
      <vt:lpstr>Présentation PowerPoint</vt:lpstr>
      <vt:lpstr>Différence entre cas de test et scenario de test</vt:lpstr>
      <vt:lpstr>User  Story </vt:lpstr>
      <vt:lpstr>User  Story </vt:lpstr>
      <vt:lpstr>Critère d'acceptation</vt:lpstr>
      <vt:lpstr>Critère d'acceptation</vt:lpstr>
      <vt:lpstr>Une suite de test</vt:lpstr>
      <vt:lpstr>Une suite de test</vt:lpstr>
      <vt:lpstr>Un plan de test</vt:lpstr>
      <vt:lpstr>Le plan de test</vt:lpstr>
      <vt:lpstr>Les outils</vt:lpstr>
      <vt:lpstr>Un 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scénarios de tests</dc:title>
  <cp:lastModifiedBy>RéoSeb .</cp:lastModifiedBy>
  <cp:revision>2</cp:revision>
  <dcterms:modified xsi:type="dcterms:W3CDTF">2023-04-13T21:33:08Z</dcterms:modified>
</cp:coreProperties>
</file>