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8" r:id="rId9"/>
    <p:sldId id="265" r:id="rId10"/>
    <p:sldId id="270" r:id="rId11"/>
    <p:sldId id="269" r:id="rId12"/>
    <p:sldId id="271" r:id="rId13"/>
    <p:sldId id="267" r:id="rId14"/>
  </p:sldIdLst>
  <p:sldSz cx="9144000" cy="5143500" type="screen16x9"/>
  <p:notesSz cx="6858000" cy="9144000"/>
  <p:embeddedFontLst>
    <p:embeddedFont>
      <p:font typeface="Open Sans" panose="020B0606030504020204" pitchFamily="34" charset="0"/>
      <p:regular r:id="rId16"/>
      <p:bold r:id="rId17"/>
      <p:italic r:id="rId18"/>
      <p:boldItalic r:id="rId19"/>
    </p:embeddedFont>
    <p:embeddedFont>
      <p:font typeface="Poppins" pitchFamily="2" charset="77"/>
      <p:regular r:id="rId20"/>
      <p:bold r:id="rId21"/>
      <p:italic r:id="rId22"/>
      <p:boldItalic r:id="rId23"/>
    </p:embeddedFont>
    <p:embeddedFont>
      <p:font typeface="Raleway" pitchFamily="2" charset="77"/>
      <p:regular r:id="rId24"/>
      <p:bold r:id="rId25"/>
      <p:italic r:id="rId26"/>
      <p:boldItalic r:id="rId27"/>
    </p:embeddedFont>
    <p:embeddedFont>
      <p:font typeface="Raleway Light" panose="020F030202020403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Varela Round" pitchFamily="2" charset="-79"/>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61facb7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61facb7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b49280b5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b49280b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764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b49280b5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b49280b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693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b49280b5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b49280b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23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b49280b5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b49280b5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61facb72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61facb72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5b6f026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a5b6f026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b49280b5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b49280b5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b49280b5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b49280b5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b49280b5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b49280b5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b49280b5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b49280b5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b49280b5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b49280b5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460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b49280b5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b49280b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Title">
  <p:cSld name="TITLE_1">
    <p:bg>
      <p:bgPr>
        <a:solidFill>
          <a:srgbClr val="F76C6C"/>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52" name="Google Shape;52;p13"/>
          <p:cNvSpPr txBox="1">
            <a:spLocks noGrp="1"/>
          </p:cNvSpPr>
          <p:nvPr>
            <p:ph type="title"/>
          </p:nvPr>
        </p:nvSpPr>
        <p:spPr>
          <a:xfrm>
            <a:off x="1835550" y="1598450"/>
            <a:ext cx="5472900" cy="1568100"/>
          </a:xfrm>
          <a:prstGeom prst="rect">
            <a:avLst/>
          </a:prstGeom>
        </p:spPr>
        <p:txBody>
          <a:bodyPr spcFirstLastPara="1" wrap="square" lIns="91425" tIns="91425" rIns="91425" bIns="91425" anchor="b" anchorCtr="0">
            <a:normAutofit/>
          </a:bodyPr>
          <a:lstStyle>
            <a:lvl1pPr lvl="0" algn="ctr" rtl="0">
              <a:spcBef>
                <a:spcPts val="0"/>
              </a:spcBef>
              <a:spcAft>
                <a:spcPts val="0"/>
              </a:spcAft>
              <a:buNone/>
              <a:defRPr sz="3600" b="1">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a:endParaRPr/>
          </a:p>
        </p:txBody>
      </p:sp>
      <p:sp>
        <p:nvSpPr>
          <p:cNvPr id="53" name="Google Shape;53;p13"/>
          <p:cNvSpPr txBox="1">
            <a:spLocks noGrp="1"/>
          </p:cNvSpPr>
          <p:nvPr>
            <p:ph type="title" idx="2"/>
          </p:nvPr>
        </p:nvSpPr>
        <p:spPr>
          <a:xfrm>
            <a:off x="3036450" y="3225675"/>
            <a:ext cx="3071100" cy="634200"/>
          </a:xfrm>
          <a:prstGeom prst="rect">
            <a:avLst/>
          </a:prstGeom>
        </p:spPr>
        <p:txBody>
          <a:bodyPr spcFirstLastPara="1" wrap="square" lIns="91425" tIns="91425" rIns="91425" bIns="90000" anchor="t" anchorCtr="0">
            <a:normAutofit/>
          </a:bodyPr>
          <a:lstStyle>
            <a:lvl1pPr lvl="0" algn="ctr" rtl="0">
              <a:lnSpc>
                <a:spcPct val="100000"/>
              </a:lnSpc>
              <a:spcBef>
                <a:spcPts val="0"/>
              </a:spcBef>
              <a:spcAft>
                <a:spcPts val="0"/>
              </a:spcAft>
              <a:buNone/>
              <a:defRPr sz="1800">
                <a:solidFill>
                  <a:srgbClr val="FFFFFF"/>
                </a:solidFill>
                <a:latin typeface="Raleway"/>
                <a:ea typeface="Raleway"/>
                <a:cs typeface="Raleway"/>
                <a:sym typeface="Raleway"/>
              </a:defRPr>
            </a:lvl1pPr>
            <a:lvl2pPr lvl="1" algn="ctr" rtl="0">
              <a:lnSpc>
                <a:spcPct val="100000"/>
              </a:lnSpc>
              <a:spcBef>
                <a:spcPts val="0"/>
              </a:spcBef>
              <a:spcAft>
                <a:spcPts val="0"/>
              </a:spcAft>
              <a:buNone/>
              <a:defRPr sz="3600">
                <a:latin typeface="Roboto"/>
                <a:ea typeface="Roboto"/>
                <a:cs typeface="Roboto"/>
                <a:sym typeface="Roboto"/>
              </a:defRPr>
            </a:lvl2pPr>
            <a:lvl3pPr lvl="2" algn="ctr" rtl="0">
              <a:lnSpc>
                <a:spcPct val="100000"/>
              </a:lnSpc>
              <a:spcBef>
                <a:spcPts val="0"/>
              </a:spcBef>
              <a:spcAft>
                <a:spcPts val="0"/>
              </a:spcAft>
              <a:buNone/>
              <a:defRPr sz="3600">
                <a:latin typeface="Roboto"/>
                <a:ea typeface="Roboto"/>
                <a:cs typeface="Roboto"/>
                <a:sym typeface="Roboto"/>
              </a:defRPr>
            </a:lvl3pPr>
            <a:lvl4pPr lvl="3" algn="ctr" rtl="0">
              <a:lnSpc>
                <a:spcPct val="100000"/>
              </a:lnSpc>
              <a:spcBef>
                <a:spcPts val="0"/>
              </a:spcBef>
              <a:spcAft>
                <a:spcPts val="0"/>
              </a:spcAft>
              <a:buNone/>
              <a:defRPr sz="3600">
                <a:latin typeface="Roboto"/>
                <a:ea typeface="Roboto"/>
                <a:cs typeface="Roboto"/>
                <a:sym typeface="Roboto"/>
              </a:defRPr>
            </a:lvl4pPr>
            <a:lvl5pPr lvl="4" algn="ctr" rtl="0">
              <a:lnSpc>
                <a:spcPct val="100000"/>
              </a:lnSpc>
              <a:spcBef>
                <a:spcPts val="0"/>
              </a:spcBef>
              <a:spcAft>
                <a:spcPts val="0"/>
              </a:spcAft>
              <a:buNone/>
              <a:defRPr sz="3600">
                <a:latin typeface="Roboto"/>
                <a:ea typeface="Roboto"/>
                <a:cs typeface="Roboto"/>
                <a:sym typeface="Roboto"/>
              </a:defRPr>
            </a:lvl5pPr>
            <a:lvl6pPr lvl="5" algn="ctr" rtl="0">
              <a:lnSpc>
                <a:spcPct val="100000"/>
              </a:lnSpc>
              <a:spcBef>
                <a:spcPts val="0"/>
              </a:spcBef>
              <a:spcAft>
                <a:spcPts val="0"/>
              </a:spcAft>
              <a:buNone/>
              <a:defRPr sz="3600">
                <a:latin typeface="Roboto"/>
                <a:ea typeface="Roboto"/>
                <a:cs typeface="Roboto"/>
                <a:sym typeface="Roboto"/>
              </a:defRPr>
            </a:lvl6pPr>
            <a:lvl7pPr lvl="6" algn="ctr" rtl="0">
              <a:lnSpc>
                <a:spcPct val="100000"/>
              </a:lnSpc>
              <a:spcBef>
                <a:spcPts val="0"/>
              </a:spcBef>
              <a:spcAft>
                <a:spcPts val="0"/>
              </a:spcAft>
              <a:buNone/>
              <a:defRPr sz="3600">
                <a:latin typeface="Roboto"/>
                <a:ea typeface="Roboto"/>
                <a:cs typeface="Roboto"/>
                <a:sym typeface="Roboto"/>
              </a:defRPr>
            </a:lvl7pPr>
            <a:lvl8pPr lvl="7" algn="ctr" rtl="0">
              <a:lnSpc>
                <a:spcPct val="100000"/>
              </a:lnSpc>
              <a:spcBef>
                <a:spcPts val="0"/>
              </a:spcBef>
              <a:spcAft>
                <a:spcPts val="0"/>
              </a:spcAft>
              <a:buNone/>
              <a:defRPr sz="3600">
                <a:latin typeface="Roboto"/>
                <a:ea typeface="Roboto"/>
                <a:cs typeface="Roboto"/>
                <a:sym typeface="Roboto"/>
              </a:defRPr>
            </a:lvl8pPr>
            <a:lvl9pPr lvl="8" algn="ctr" rtl="0">
              <a:lnSpc>
                <a:spcPct val="100000"/>
              </a:lnSpc>
              <a:spcBef>
                <a:spcPts val="0"/>
              </a:spcBef>
              <a:spcAft>
                <a:spcPts val="0"/>
              </a:spcAft>
              <a:buNone/>
              <a:defRPr sz="3600">
                <a:latin typeface="Roboto"/>
                <a:ea typeface="Roboto"/>
                <a:cs typeface="Roboto"/>
                <a:sym typeface="Roboto"/>
              </a:defRPr>
            </a:lvl9pPr>
          </a:lstStyle>
          <a:p>
            <a:endParaRPr/>
          </a:p>
        </p:txBody>
      </p:sp>
      <p:pic>
        <p:nvPicPr>
          <p:cNvPr id="54" name="Google Shape;54;p1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mpty with Patern">
  <p:cSld name="ONE_COLUMN_TEXT_2_1_1_1">
    <p:bg>
      <p:bgPr>
        <a:solidFill>
          <a:srgbClr val="FFFFFF"/>
        </a:solidFill>
        <a:effectLst/>
      </p:bgPr>
    </p:bg>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l="12345" t="24809" r="49024" b="24814"/>
          <a:stretch/>
        </p:blipFill>
        <p:spPr>
          <a:xfrm>
            <a:off x="126000" y="126000"/>
            <a:ext cx="686425" cy="485999"/>
          </a:xfrm>
          <a:prstGeom prst="rect">
            <a:avLst/>
          </a:prstGeom>
          <a:noFill/>
          <a:ln>
            <a:noFill/>
          </a:ln>
        </p:spPr>
      </p:pic>
      <p:pic>
        <p:nvPicPr>
          <p:cNvPr id="57" name="Google Shape;57;p14"/>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mple Section">
  <p:cSld name="ONE_COLUMN_TEXT_2_2">
    <p:spTree>
      <p:nvGrpSpPr>
        <p:cNvPr id="1" name="Shape 58"/>
        <p:cNvGrpSpPr/>
        <p:nvPr/>
      </p:nvGrpSpPr>
      <p:grpSpPr>
        <a:xfrm>
          <a:off x="0" y="0"/>
          <a:ext cx="0" cy="0"/>
          <a:chOff x="0" y="0"/>
          <a:chExt cx="0" cy="0"/>
        </a:xfrm>
      </p:grpSpPr>
      <p:sp>
        <p:nvSpPr>
          <p:cNvPr id="59" name="Google Shape;59;p15"/>
          <p:cNvSpPr/>
          <p:nvPr/>
        </p:nvSpPr>
        <p:spPr>
          <a:xfrm>
            <a:off x="-15875" y="-2650"/>
            <a:ext cx="9180000" cy="720000"/>
          </a:xfrm>
          <a:prstGeom prst="rect">
            <a:avLst/>
          </a:prstGeom>
          <a:solidFill>
            <a:srgbClr val="F7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txBox="1">
            <a:spLocks noGrp="1"/>
          </p:cNvSpPr>
          <p:nvPr>
            <p:ph type="title"/>
          </p:nvPr>
        </p:nvSpPr>
        <p:spPr>
          <a:xfrm>
            <a:off x="1171250" y="-2650"/>
            <a:ext cx="2338800" cy="720000"/>
          </a:xfrm>
          <a:prstGeom prst="rect">
            <a:avLst/>
          </a:prstGeom>
        </p:spPr>
        <p:txBody>
          <a:bodyPr spcFirstLastPara="1" wrap="square" lIns="0" tIns="0" rIns="0" bIns="0" anchor="ctr" anchorCtr="0">
            <a:norm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61" name="Google Shape;61;p15"/>
          <p:cNvSpPr txBox="1">
            <a:spLocks noGrp="1"/>
          </p:cNvSpPr>
          <p:nvPr>
            <p:ph type="subTitle" idx="1"/>
          </p:nvPr>
        </p:nvSpPr>
        <p:spPr>
          <a:xfrm>
            <a:off x="3129050" y="190800"/>
            <a:ext cx="2783700" cy="360000"/>
          </a:xfrm>
          <a:prstGeom prst="rect">
            <a:avLst/>
          </a:prstGeom>
        </p:spPr>
        <p:txBody>
          <a:bodyPr spcFirstLastPara="1" wrap="square" lIns="0" tIns="0" rIns="0" bIns="0" anchor="ctr" anchorCtr="0">
            <a:norm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1200"/>
              </a:spcBef>
              <a:spcAft>
                <a:spcPts val="0"/>
              </a:spcAft>
              <a:buNone/>
              <a:defRPr>
                <a:solidFill>
                  <a:srgbClr val="FFFFFF"/>
                </a:solidFill>
                <a:latin typeface="Raleway"/>
                <a:ea typeface="Raleway"/>
                <a:cs typeface="Raleway"/>
                <a:sym typeface="Raleway"/>
              </a:defRPr>
            </a:lvl2pPr>
            <a:lvl3pPr lvl="2" rtl="0">
              <a:spcBef>
                <a:spcPts val="1200"/>
              </a:spcBef>
              <a:spcAft>
                <a:spcPts val="0"/>
              </a:spcAft>
              <a:buNone/>
              <a:defRPr>
                <a:solidFill>
                  <a:srgbClr val="FFFFFF"/>
                </a:solidFill>
                <a:latin typeface="Raleway"/>
                <a:ea typeface="Raleway"/>
                <a:cs typeface="Raleway"/>
                <a:sym typeface="Raleway"/>
              </a:defRPr>
            </a:lvl3pPr>
            <a:lvl4pPr lvl="3" rtl="0">
              <a:spcBef>
                <a:spcPts val="1200"/>
              </a:spcBef>
              <a:spcAft>
                <a:spcPts val="0"/>
              </a:spcAft>
              <a:buNone/>
              <a:defRPr>
                <a:solidFill>
                  <a:srgbClr val="FFFFFF"/>
                </a:solidFill>
                <a:latin typeface="Raleway"/>
                <a:ea typeface="Raleway"/>
                <a:cs typeface="Raleway"/>
                <a:sym typeface="Raleway"/>
              </a:defRPr>
            </a:lvl4pPr>
            <a:lvl5pPr lvl="4" rtl="0">
              <a:spcBef>
                <a:spcPts val="1200"/>
              </a:spcBef>
              <a:spcAft>
                <a:spcPts val="0"/>
              </a:spcAft>
              <a:buNone/>
              <a:defRPr>
                <a:solidFill>
                  <a:srgbClr val="FFFFFF"/>
                </a:solidFill>
                <a:latin typeface="Raleway"/>
                <a:ea typeface="Raleway"/>
                <a:cs typeface="Raleway"/>
                <a:sym typeface="Raleway"/>
              </a:defRPr>
            </a:lvl5pPr>
            <a:lvl6pPr lvl="5" rtl="0">
              <a:spcBef>
                <a:spcPts val="1200"/>
              </a:spcBef>
              <a:spcAft>
                <a:spcPts val="0"/>
              </a:spcAft>
              <a:buNone/>
              <a:defRPr>
                <a:solidFill>
                  <a:srgbClr val="FFFFFF"/>
                </a:solidFill>
                <a:latin typeface="Raleway"/>
                <a:ea typeface="Raleway"/>
                <a:cs typeface="Raleway"/>
                <a:sym typeface="Raleway"/>
              </a:defRPr>
            </a:lvl6pPr>
            <a:lvl7pPr lvl="6" rtl="0">
              <a:spcBef>
                <a:spcPts val="1200"/>
              </a:spcBef>
              <a:spcAft>
                <a:spcPts val="0"/>
              </a:spcAft>
              <a:buNone/>
              <a:defRPr>
                <a:solidFill>
                  <a:srgbClr val="FFFFFF"/>
                </a:solidFill>
                <a:latin typeface="Raleway"/>
                <a:ea typeface="Raleway"/>
                <a:cs typeface="Raleway"/>
                <a:sym typeface="Raleway"/>
              </a:defRPr>
            </a:lvl7pPr>
            <a:lvl8pPr lvl="7" rtl="0">
              <a:spcBef>
                <a:spcPts val="1200"/>
              </a:spcBef>
              <a:spcAft>
                <a:spcPts val="0"/>
              </a:spcAft>
              <a:buNone/>
              <a:defRPr>
                <a:solidFill>
                  <a:srgbClr val="FFFFFF"/>
                </a:solidFill>
                <a:latin typeface="Raleway"/>
                <a:ea typeface="Raleway"/>
                <a:cs typeface="Raleway"/>
                <a:sym typeface="Raleway"/>
              </a:defRPr>
            </a:lvl8pPr>
            <a:lvl9pPr lvl="8" rtl="0">
              <a:spcBef>
                <a:spcPts val="1200"/>
              </a:spcBef>
              <a:spcAft>
                <a:spcPts val="1200"/>
              </a:spcAft>
              <a:buNone/>
              <a:defRPr>
                <a:solidFill>
                  <a:srgbClr val="FFFFFF"/>
                </a:solidFill>
                <a:latin typeface="Raleway"/>
                <a:ea typeface="Raleway"/>
                <a:cs typeface="Raleway"/>
                <a:sym typeface="Raleway"/>
              </a:defRPr>
            </a:lvl9pPr>
          </a:lstStyle>
          <a:p>
            <a:endParaRPr/>
          </a:p>
        </p:txBody>
      </p:sp>
      <p:pic>
        <p:nvPicPr>
          <p:cNvPr id="62" name="Google Shape;62;p15"/>
          <p:cNvPicPr preferRelativeResize="0"/>
          <p:nvPr/>
        </p:nvPicPr>
        <p:blipFill rotWithShape="1">
          <a:blip r:embed="rId2">
            <a:alphaModFix/>
          </a:blip>
          <a:srcRect r="51271"/>
          <a:stretch/>
        </p:blipFill>
        <p:spPr>
          <a:xfrm>
            <a:off x="126000" y="127800"/>
            <a:ext cx="686432" cy="486000"/>
          </a:xfrm>
          <a:prstGeom prst="rect">
            <a:avLst/>
          </a:prstGeom>
          <a:noFill/>
          <a:ln>
            <a:noFill/>
          </a:ln>
        </p:spPr>
      </p:pic>
      <p:sp>
        <p:nvSpPr>
          <p:cNvPr id="63" name="Google Shape;63;p15"/>
          <p:cNvSpPr txBox="1">
            <a:spLocks noGrp="1"/>
          </p:cNvSpPr>
          <p:nvPr>
            <p:ph type="title" idx="2"/>
          </p:nvPr>
        </p:nvSpPr>
        <p:spPr>
          <a:xfrm>
            <a:off x="1245600" y="882000"/>
            <a:ext cx="6791400" cy="531300"/>
          </a:xfrm>
          <a:prstGeom prst="rect">
            <a:avLst/>
          </a:prstGeom>
        </p:spPr>
        <p:txBody>
          <a:bodyPr spcFirstLastPara="1" wrap="square" lIns="0" tIns="0" rIns="0" bIns="0" anchor="t" anchorCtr="0">
            <a:norm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a:endParaRPr/>
          </a:p>
        </p:txBody>
      </p:sp>
      <p:sp>
        <p:nvSpPr>
          <p:cNvPr id="64" name="Google Shape;64;p15"/>
          <p:cNvSpPr txBox="1">
            <a:spLocks noGrp="1"/>
          </p:cNvSpPr>
          <p:nvPr>
            <p:ph type="subTitle" idx="3"/>
          </p:nvPr>
        </p:nvSpPr>
        <p:spPr>
          <a:xfrm>
            <a:off x="1249200" y="1414800"/>
            <a:ext cx="6790200" cy="393600"/>
          </a:xfrm>
          <a:prstGeom prst="rect">
            <a:avLst/>
          </a:prstGeom>
        </p:spPr>
        <p:txBody>
          <a:bodyPr spcFirstLastPara="1" wrap="square" lIns="0" tIns="0" rIns="0" bIns="0" anchor="t" anchorCtr="0">
            <a:norm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5" name="Google Shape;65;p15"/>
          <p:cNvSpPr txBox="1">
            <a:spLocks noGrp="1"/>
          </p:cNvSpPr>
          <p:nvPr>
            <p:ph type="body" idx="4"/>
          </p:nvPr>
        </p:nvSpPr>
        <p:spPr>
          <a:xfrm>
            <a:off x="1249200" y="1998600"/>
            <a:ext cx="6791400" cy="2802900"/>
          </a:xfrm>
          <a:prstGeom prst="rect">
            <a:avLst/>
          </a:prstGeom>
        </p:spPr>
        <p:txBody>
          <a:bodyPr spcFirstLastPara="1" wrap="square" lIns="0" tIns="0" rIns="0" bIns="0" anchor="t" anchorCtr="0">
            <a:normAutofit/>
          </a:bodyPr>
          <a:lstStyle>
            <a:lvl1pPr marL="457200" lvl="0" indent="-342900" rtl="0">
              <a:spcBef>
                <a:spcPts val="0"/>
              </a:spcBef>
              <a:spcAft>
                <a:spcPts val="0"/>
              </a:spcAft>
              <a:buClr>
                <a:srgbClr val="3B424E"/>
              </a:buClr>
              <a:buSzPts val="1800"/>
              <a:buFont typeface="Raleway"/>
              <a:buChar char="●"/>
              <a:defRPr>
                <a:solidFill>
                  <a:srgbClr val="3B424E"/>
                </a:solidFill>
                <a:latin typeface="Raleway"/>
                <a:ea typeface="Raleway"/>
                <a:cs typeface="Raleway"/>
                <a:sym typeface="Raleway"/>
              </a:defRPr>
            </a:lvl1pPr>
            <a:lvl2pPr marL="914400" lvl="1"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marL="1371600" lvl="2"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marL="1828800" lvl="3"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marL="2286000" lvl="4"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marL="2743200" lvl="5"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marL="3200400" lvl="6"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marL="3657600" lvl="7"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marL="4114800" lvl="8" indent="-3175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www.cloudnetcare.fr/tests-de-non-regression/"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835550" y="1787700"/>
            <a:ext cx="5472900" cy="1568100"/>
          </a:xfrm>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fr" dirty="0"/>
              <a:t>Gestion du jeu de données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4" name="TextBox 3">
            <a:extLst>
              <a:ext uri="{FF2B5EF4-FFF2-40B4-BE49-F238E27FC236}">
                <a16:creationId xmlns:a16="http://schemas.microsoft.com/office/drawing/2014/main" id="{52D12464-5A10-AA17-5529-00C43AA224B3}"/>
              </a:ext>
            </a:extLst>
          </p:cNvPr>
          <p:cNvSpPr txBox="1"/>
          <p:nvPr/>
        </p:nvSpPr>
        <p:spPr>
          <a:xfrm>
            <a:off x="1252728" y="1920240"/>
            <a:ext cx="3058851" cy="1600438"/>
          </a:xfrm>
          <a:prstGeom prst="rect">
            <a:avLst/>
          </a:prstGeom>
          <a:noFill/>
        </p:spPr>
        <p:txBody>
          <a:bodyPr wrap="none" rtlCol="0">
            <a:spAutoFit/>
          </a:bodyPr>
          <a:lstStyle/>
          <a:p>
            <a:r>
              <a:rPr lang="en-FR" dirty="0"/>
              <a:t>Monter en compétence sur les outils</a:t>
            </a:r>
          </a:p>
          <a:p>
            <a:endParaRPr lang="en-FR" dirty="0"/>
          </a:p>
          <a:p>
            <a:r>
              <a:rPr lang="en-FR" dirty="0"/>
              <a:t>Anticiper </a:t>
            </a:r>
          </a:p>
          <a:p>
            <a:endParaRPr lang="en-FR" dirty="0"/>
          </a:p>
          <a:p>
            <a:r>
              <a:rPr lang="en-FR" dirty="0"/>
              <a:t>Inclure les autres équipes </a:t>
            </a:r>
          </a:p>
          <a:p>
            <a:endParaRPr lang="en-FR" dirty="0"/>
          </a:p>
          <a:p>
            <a:r>
              <a:rPr lang="en-FR" dirty="0"/>
              <a:t>Production</a:t>
            </a:r>
          </a:p>
        </p:txBody>
      </p:sp>
      <p:sp>
        <p:nvSpPr>
          <p:cNvPr id="8" name="Google Shape;114;p22">
            <a:extLst>
              <a:ext uri="{FF2B5EF4-FFF2-40B4-BE49-F238E27FC236}">
                <a16:creationId xmlns:a16="http://schemas.microsoft.com/office/drawing/2014/main" id="{B7BF6EC6-243B-F2AE-9FD9-45EB989B3126}"/>
              </a:ext>
            </a:extLst>
          </p:cNvPr>
          <p:cNvSpPr txBox="1">
            <a:spLocks noGrp="1"/>
          </p:cNvSpPr>
          <p:nvPr>
            <p:ph type="title"/>
          </p:nvPr>
        </p:nvSpPr>
        <p:spPr>
          <a:xfrm>
            <a:off x="1171250" y="-2650"/>
            <a:ext cx="47079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solidFill>
                  <a:schemeClr val="lt1"/>
                </a:solidFill>
              </a:rPr>
              <a:t>Difficultés</a:t>
            </a:r>
            <a:endParaRPr dirty="0">
              <a:solidFill>
                <a:schemeClr val="lt1"/>
              </a:solidFill>
            </a:endParaRPr>
          </a:p>
        </p:txBody>
      </p:sp>
      <p:pic>
        <p:nvPicPr>
          <p:cNvPr id="5" name="Picture 4" descr="Shape&#10;&#10;Description automatically generated with low confidence">
            <a:extLst>
              <a:ext uri="{FF2B5EF4-FFF2-40B4-BE49-F238E27FC236}">
                <a16:creationId xmlns:a16="http://schemas.microsoft.com/office/drawing/2014/main" id="{E6A497E1-D0A0-2CD2-F7D3-B3BECC7337B4}"/>
              </a:ext>
            </a:extLst>
          </p:cNvPr>
          <p:cNvPicPr>
            <a:picLocks noChangeAspect="1"/>
          </p:cNvPicPr>
          <p:nvPr/>
        </p:nvPicPr>
        <p:blipFill>
          <a:blip r:embed="rId3"/>
          <a:stretch>
            <a:fillRect/>
          </a:stretch>
        </p:blipFill>
        <p:spPr>
          <a:xfrm>
            <a:off x="5608320" y="1425515"/>
            <a:ext cx="2590800" cy="2159000"/>
          </a:xfrm>
          <a:prstGeom prst="rect">
            <a:avLst/>
          </a:prstGeom>
        </p:spPr>
      </p:pic>
    </p:spTree>
    <p:extLst>
      <p:ext uri="{BB962C8B-B14F-4D97-AF65-F5344CB8AC3E}">
        <p14:creationId xmlns:p14="http://schemas.microsoft.com/office/powerpoint/2010/main" val="55210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330039" y="114424"/>
            <a:ext cx="3508800" cy="5121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FR" dirty="0">
                <a:solidFill>
                  <a:schemeClr val="lt1"/>
                </a:solidFill>
              </a:rPr>
              <a:t>Stratégie de préparation  </a:t>
            </a:r>
            <a:endParaRPr dirty="0">
              <a:solidFill>
                <a:schemeClr val="lt1"/>
              </a:solidFill>
            </a:endParaRPr>
          </a:p>
        </p:txBody>
      </p:sp>
      <p:sp>
        <p:nvSpPr>
          <p:cNvPr id="139" name="Google Shape;139;p25"/>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 name="Picture 8" descr="A picture containing text, weapon&#10;&#10;Description automatically generated">
            <a:extLst>
              <a:ext uri="{FF2B5EF4-FFF2-40B4-BE49-F238E27FC236}">
                <a16:creationId xmlns:a16="http://schemas.microsoft.com/office/drawing/2014/main" id="{9918F375-F9F4-DE3C-1BDD-61C6B2BFEED0}"/>
              </a:ext>
            </a:extLst>
          </p:cNvPr>
          <p:cNvPicPr>
            <a:picLocks noChangeAspect="1"/>
          </p:cNvPicPr>
          <p:nvPr/>
        </p:nvPicPr>
        <p:blipFill>
          <a:blip r:embed="rId3"/>
          <a:stretch>
            <a:fillRect/>
          </a:stretch>
        </p:blipFill>
        <p:spPr>
          <a:xfrm>
            <a:off x="5246353" y="1207008"/>
            <a:ext cx="3370491" cy="3442716"/>
          </a:xfrm>
          <a:prstGeom prst="rect">
            <a:avLst/>
          </a:prstGeom>
        </p:spPr>
      </p:pic>
      <p:sp>
        <p:nvSpPr>
          <p:cNvPr id="11" name="TextBox 10">
            <a:extLst>
              <a:ext uri="{FF2B5EF4-FFF2-40B4-BE49-F238E27FC236}">
                <a16:creationId xmlns:a16="http://schemas.microsoft.com/office/drawing/2014/main" id="{DE732FBD-0DCA-8E86-9CD2-70C7723EC3BB}"/>
              </a:ext>
            </a:extLst>
          </p:cNvPr>
          <p:cNvSpPr txBox="1"/>
          <p:nvPr/>
        </p:nvSpPr>
        <p:spPr>
          <a:xfrm>
            <a:off x="527156" y="2094696"/>
            <a:ext cx="4590288" cy="1815882"/>
          </a:xfrm>
          <a:prstGeom prst="rect">
            <a:avLst/>
          </a:prstGeom>
          <a:noFill/>
        </p:spPr>
        <p:txBody>
          <a:bodyPr wrap="square">
            <a:spAutoFit/>
          </a:bodyPr>
          <a:lstStyle/>
          <a:p>
            <a:pPr algn="l">
              <a:buFont typeface="+mj-lt"/>
              <a:buAutoNum type="arabicPeriod"/>
            </a:pPr>
            <a:r>
              <a:rPr lang="fr-FR" b="0" i="0" dirty="0">
                <a:solidFill>
                  <a:schemeClr val="tx1"/>
                </a:solidFill>
                <a:effectLst/>
                <a:latin typeface="Open Sans" panose="020F0502020204030204" pitchFamily="34" charset="0"/>
              </a:rPr>
              <a:t>Données de l'environnement de production</a:t>
            </a:r>
          </a:p>
          <a:p>
            <a:pPr marL="342900" indent="-342900" algn="l">
              <a:buFont typeface="+mj-lt"/>
              <a:buAutoNum type="arabicPeriod"/>
            </a:pPr>
            <a:endParaRPr lang="fr-FR" b="0" i="0" dirty="0">
              <a:solidFill>
                <a:schemeClr val="tx1"/>
              </a:solidFill>
              <a:effectLst/>
              <a:latin typeface="Open Sans" panose="020F0502020204030204" pitchFamily="34" charset="0"/>
            </a:endParaRPr>
          </a:p>
          <a:p>
            <a:pPr algn="l">
              <a:buFont typeface="+mj-lt"/>
              <a:buAutoNum type="arabicPeriod"/>
            </a:pPr>
            <a:r>
              <a:rPr lang="fr-FR" b="0" i="0" dirty="0">
                <a:solidFill>
                  <a:schemeClr val="tx1"/>
                </a:solidFill>
                <a:effectLst/>
                <a:latin typeface="Open Sans" panose="020F0502020204030204" pitchFamily="34" charset="0"/>
              </a:rPr>
              <a:t>Récupération de requêtes SQL qui extraient des données des bases de données existantes du client</a:t>
            </a:r>
          </a:p>
          <a:p>
            <a:pPr algn="l">
              <a:buFont typeface="+mj-lt"/>
              <a:buAutoNum type="arabicPeriod"/>
            </a:pPr>
            <a:endParaRPr lang="fr-FR" dirty="0">
              <a:solidFill>
                <a:schemeClr val="tx1"/>
              </a:solidFill>
              <a:latin typeface="Open Sans" panose="020F0502020204030204" pitchFamily="34" charset="0"/>
            </a:endParaRPr>
          </a:p>
          <a:p>
            <a:pPr marL="342900" indent="-342900" algn="l">
              <a:buFont typeface="+mj-lt"/>
              <a:buAutoNum type="arabicPeriod"/>
            </a:pPr>
            <a:endParaRPr lang="fr-FR" b="0" i="0" dirty="0">
              <a:solidFill>
                <a:schemeClr val="tx1"/>
              </a:solidFill>
              <a:effectLst/>
              <a:latin typeface="Open Sans" panose="020F0502020204030204" pitchFamily="34" charset="0"/>
            </a:endParaRPr>
          </a:p>
          <a:p>
            <a:pPr algn="l">
              <a:buFont typeface="+mj-lt"/>
              <a:buAutoNum type="arabicPeriod"/>
            </a:pPr>
            <a:r>
              <a:rPr lang="fr-FR" b="0" i="0" dirty="0">
                <a:solidFill>
                  <a:schemeClr val="tx1"/>
                </a:solidFill>
                <a:effectLst/>
                <a:latin typeface="Open Sans" panose="020F0502020204030204" pitchFamily="34" charset="0"/>
              </a:rPr>
              <a:t>Outils de génération de données automatisés</a:t>
            </a:r>
          </a:p>
          <a:p>
            <a:pPr marL="342900" indent="-342900" algn="l">
              <a:buFont typeface="+mj-lt"/>
              <a:buAutoNum type="arabicPeriod"/>
            </a:pPr>
            <a:endParaRPr lang="fr-FR" b="0" i="0" dirty="0">
              <a:solidFill>
                <a:schemeClr val="tx1"/>
              </a:solidFill>
              <a:effectLst/>
              <a:latin typeface="Open Sans" panose="020F0502020204030204" pitchFamily="34" charset="0"/>
            </a:endParaRPr>
          </a:p>
        </p:txBody>
      </p:sp>
    </p:spTree>
    <p:extLst>
      <p:ext uri="{BB962C8B-B14F-4D97-AF65-F5344CB8AC3E}">
        <p14:creationId xmlns:p14="http://schemas.microsoft.com/office/powerpoint/2010/main" val="84500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1330039" y="114424"/>
            <a:ext cx="3508800" cy="5121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FR" dirty="0">
                <a:solidFill>
                  <a:schemeClr val="lt1"/>
                </a:solidFill>
              </a:rPr>
              <a:t>Stratégie de préparation  </a:t>
            </a:r>
            <a:endParaRPr dirty="0">
              <a:solidFill>
                <a:schemeClr val="lt1"/>
              </a:solidFill>
            </a:endParaRPr>
          </a:p>
        </p:txBody>
      </p:sp>
      <p:sp>
        <p:nvSpPr>
          <p:cNvPr id="139" name="Google Shape;139;p25"/>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descr="Diagram&#10;&#10;Description automatically generated">
            <a:extLst>
              <a:ext uri="{FF2B5EF4-FFF2-40B4-BE49-F238E27FC236}">
                <a16:creationId xmlns:a16="http://schemas.microsoft.com/office/drawing/2014/main" id="{D24ED378-4CAD-7360-B208-8C116D5DAB4A}"/>
              </a:ext>
            </a:extLst>
          </p:cNvPr>
          <p:cNvPicPr>
            <a:picLocks noChangeAspect="1"/>
          </p:cNvPicPr>
          <p:nvPr/>
        </p:nvPicPr>
        <p:blipFill>
          <a:blip r:embed="rId3"/>
          <a:stretch>
            <a:fillRect/>
          </a:stretch>
        </p:blipFill>
        <p:spPr>
          <a:xfrm>
            <a:off x="2342134" y="828802"/>
            <a:ext cx="4203700" cy="3632200"/>
          </a:xfrm>
          <a:prstGeom prst="rect">
            <a:avLst/>
          </a:prstGeom>
        </p:spPr>
      </p:pic>
    </p:spTree>
    <p:extLst>
      <p:ext uri="{BB962C8B-B14F-4D97-AF65-F5344CB8AC3E}">
        <p14:creationId xmlns:p14="http://schemas.microsoft.com/office/powerpoint/2010/main" val="177243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271870" y="292608"/>
            <a:ext cx="4732433" cy="400200"/>
          </a:xfrm>
          <a:prstGeom prst="rect">
            <a:avLst/>
          </a:prstGeom>
        </p:spPr>
        <p:txBody>
          <a:bodyPr spcFirstLastPara="1" wrap="square" lIns="0" tIns="0" rIns="0" bIns="0" anchor="ctr" anchorCtr="0">
            <a:normAutofit/>
          </a:bodyPr>
          <a:lstStyle/>
          <a:p>
            <a:pPr marL="0" lvl="0" indent="0" algn="ctr" rtl="0">
              <a:spcBef>
                <a:spcPts val="0"/>
              </a:spcBef>
              <a:spcAft>
                <a:spcPts val="0"/>
              </a:spcAft>
              <a:buNone/>
            </a:pPr>
            <a:r>
              <a:rPr lang="fr-FR" dirty="0">
                <a:solidFill>
                  <a:schemeClr val="lt1"/>
                </a:solidFill>
              </a:rPr>
              <a:t>Importance du jeu de données</a:t>
            </a:r>
            <a:endParaRPr dirty="0">
              <a:solidFill>
                <a:schemeClr val="lt1"/>
              </a:solidFill>
            </a:endParaRPr>
          </a:p>
          <a:p>
            <a:pPr marL="0" lvl="0" indent="0" algn="ctr" rtl="0">
              <a:spcBef>
                <a:spcPts val="0"/>
              </a:spcBef>
              <a:spcAft>
                <a:spcPts val="0"/>
              </a:spcAft>
              <a:buNone/>
            </a:pPr>
            <a:endParaRPr dirty="0">
              <a:solidFill>
                <a:schemeClr val="lt1"/>
              </a:solidFill>
            </a:endParaRPr>
          </a:p>
        </p:txBody>
      </p:sp>
      <p:sp>
        <p:nvSpPr>
          <p:cNvPr id="155" name="Google Shape;155;p27"/>
          <p:cNvSpPr txBox="1"/>
          <p:nvPr/>
        </p:nvSpPr>
        <p:spPr>
          <a:xfrm>
            <a:off x="2938600" y="3058825"/>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descr="Shape&#10;&#10;Description automatically generated with low confidence">
            <a:extLst>
              <a:ext uri="{FF2B5EF4-FFF2-40B4-BE49-F238E27FC236}">
                <a16:creationId xmlns:a16="http://schemas.microsoft.com/office/drawing/2014/main" id="{ECBFE300-3750-3715-729E-A1D825DC936D}"/>
              </a:ext>
            </a:extLst>
          </p:cNvPr>
          <p:cNvPicPr>
            <a:picLocks noChangeAspect="1"/>
          </p:cNvPicPr>
          <p:nvPr/>
        </p:nvPicPr>
        <p:blipFill>
          <a:blip r:embed="rId3"/>
          <a:stretch>
            <a:fillRect/>
          </a:stretch>
        </p:blipFill>
        <p:spPr>
          <a:xfrm>
            <a:off x="500634" y="1481328"/>
            <a:ext cx="1706118" cy="1706118"/>
          </a:xfrm>
          <a:prstGeom prst="rect">
            <a:avLst/>
          </a:prstGeom>
        </p:spPr>
      </p:pic>
      <p:sp>
        <p:nvSpPr>
          <p:cNvPr id="4" name="TextBox 3">
            <a:extLst>
              <a:ext uri="{FF2B5EF4-FFF2-40B4-BE49-F238E27FC236}">
                <a16:creationId xmlns:a16="http://schemas.microsoft.com/office/drawing/2014/main" id="{B9AB0DD3-42BF-44A3-6722-435BE4157204}"/>
              </a:ext>
            </a:extLst>
          </p:cNvPr>
          <p:cNvSpPr txBox="1"/>
          <p:nvPr/>
        </p:nvSpPr>
        <p:spPr>
          <a:xfrm>
            <a:off x="283464" y="3305136"/>
            <a:ext cx="1856598" cy="307777"/>
          </a:xfrm>
          <a:prstGeom prst="rect">
            <a:avLst/>
          </a:prstGeom>
          <a:noFill/>
        </p:spPr>
        <p:txBody>
          <a:bodyPr wrap="none" rtlCol="0">
            <a:spAutoFit/>
          </a:bodyPr>
          <a:lstStyle/>
          <a:p>
            <a:r>
              <a:rPr lang="en-FR" dirty="0"/>
              <a:t>Economiser le temps</a:t>
            </a:r>
          </a:p>
        </p:txBody>
      </p:sp>
      <p:pic>
        <p:nvPicPr>
          <p:cNvPr id="11" name="Picture 10" descr="Icon&#10;&#10;Description automatically generated">
            <a:extLst>
              <a:ext uri="{FF2B5EF4-FFF2-40B4-BE49-F238E27FC236}">
                <a16:creationId xmlns:a16="http://schemas.microsoft.com/office/drawing/2014/main" id="{D0B9602A-9D42-0F16-B2AC-BF3446DEFC74}"/>
              </a:ext>
            </a:extLst>
          </p:cNvPr>
          <p:cNvPicPr>
            <a:picLocks noChangeAspect="1"/>
          </p:cNvPicPr>
          <p:nvPr/>
        </p:nvPicPr>
        <p:blipFill>
          <a:blip r:embed="rId4"/>
          <a:stretch>
            <a:fillRect/>
          </a:stretch>
        </p:blipFill>
        <p:spPr>
          <a:xfrm>
            <a:off x="3694176" y="1140903"/>
            <a:ext cx="2571750" cy="2571750"/>
          </a:xfrm>
          <a:prstGeom prst="rect">
            <a:avLst/>
          </a:prstGeom>
        </p:spPr>
      </p:pic>
      <p:sp>
        <p:nvSpPr>
          <p:cNvPr id="12" name="TextBox 11">
            <a:extLst>
              <a:ext uri="{FF2B5EF4-FFF2-40B4-BE49-F238E27FC236}">
                <a16:creationId xmlns:a16="http://schemas.microsoft.com/office/drawing/2014/main" id="{B1B97208-B944-C4C8-92B0-9F492B474F57}"/>
              </a:ext>
            </a:extLst>
          </p:cNvPr>
          <p:cNvSpPr txBox="1"/>
          <p:nvPr/>
        </p:nvSpPr>
        <p:spPr>
          <a:xfrm>
            <a:off x="4290909" y="3604316"/>
            <a:ext cx="761747" cy="307777"/>
          </a:xfrm>
          <a:prstGeom prst="rect">
            <a:avLst/>
          </a:prstGeom>
          <a:noFill/>
        </p:spPr>
        <p:txBody>
          <a:bodyPr wrap="none" rtlCol="0">
            <a:spAutoFit/>
          </a:bodyPr>
          <a:lstStyle/>
          <a:p>
            <a:r>
              <a:rPr lang="en-FR" dirty="0"/>
              <a:t>Fiablité</a:t>
            </a:r>
          </a:p>
        </p:txBody>
      </p:sp>
      <p:pic>
        <p:nvPicPr>
          <p:cNvPr id="14" name="Picture 13" descr="A picture containing dark, silhouette&#10;&#10;Description automatically generated">
            <a:extLst>
              <a:ext uri="{FF2B5EF4-FFF2-40B4-BE49-F238E27FC236}">
                <a16:creationId xmlns:a16="http://schemas.microsoft.com/office/drawing/2014/main" id="{287766E4-5F41-D879-BF62-62A1DBC9334D}"/>
              </a:ext>
            </a:extLst>
          </p:cNvPr>
          <p:cNvPicPr>
            <a:picLocks noChangeAspect="1"/>
          </p:cNvPicPr>
          <p:nvPr/>
        </p:nvPicPr>
        <p:blipFill>
          <a:blip r:embed="rId5"/>
          <a:stretch>
            <a:fillRect/>
          </a:stretch>
        </p:blipFill>
        <p:spPr>
          <a:xfrm>
            <a:off x="6177241" y="692808"/>
            <a:ext cx="3251200" cy="3251200"/>
          </a:xfrm>
          <a:prstGeom prst="rect">
            <a:avLst/>
          </a:prstGeom>
        </p:spPr>
      </p:pic>
      <p:sp>
        <p:nvSpPr>
          <p:cNvPr id="15" name="TextBox 14">
            <a:extLst>
              <a:ext uri="{FF2B5EF4-FFF2-40B4-BE49-F238E27FC236}">
                <a16:creationId xmlns:a16="http://schemas.microsoft.com/office/drawing/2014/main" id="{7024F65E-CEB6-33A4-4593-68FA5F14D9B3}"/>
              </a:ext>
            </a:extLst>
          </p:cNvPr>
          <p:cNvSpPr txBox="1"/>
          <p:nvPr/>
        </p:nvSpPr>
        <p:spPr>
          <a:xfrm>
            <a:off x="7242048" y="3848708"/>
            <a:ext cx="881973" cy="307777"/>
          </a:xfrm>
          <a:prstGeom prst="rect">
            <a:avLst/>
          </a:prstGeom>
          <a:noFill/>
        </p:spPr>
        <p:txBody>
          <a:bodyPr wrap="none" rtlCol="0">
            <a:spAutoFit/>
          </a:bodyPr>
          <a:lstStyle/>
          <a:p>
            <a:r>
              <a:rPr lang="en-FR" dirty="0"/>
              <a:t>Réussite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171250" y="-2650"/>
            <a:ext cx="54225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t>Introduction</a:t>
            </a:r>
            <a:endParaRPr dirty="0"/>
          </a:p>
        </p:txBody>
      </p:sp>
      <p:sp>
        <p:nvSpPr>
          <p:cNvPr id="76" name="Google Shape;76;p17"/>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B8F85967-244A-2338-AA0A-E2B068218BF0}"/>
              </a:ext>
            </a:extLst>
          </p:cNvPr>
          <p:cNvSpPr txBox="1"/>
          <p:nvPr/>
        </p:nvSpPr>
        <p:spPr>
          <a:xfrm>
            <a:off x="1081377" y="1552609"/>
            <a:ext cx="5790537" cy="2031325"/>
          </a:xfrm>
          <a:prstGeom prst="rect">
            <a:avLst/>
          </a:prstGeom>
          <a:noFill/>
        </p:spPr>
        <p:txBody>
          <a:bodyPr wrap="square">
            <a:spAutoFit/>
          </a:bodyPr>
          <a:lstStyle/>
          <a:p>
            <a:pPr algn="l"/>
            <a:r>
              <a:rPr lang="fr-FR" b="0" i="1" dirty="0">
                <a:solidFill>
                  <a:srgbClr val="000000"/>
                </a:solidFill>
                <a:effectLst/>
                <a:latin typeface="Poppins" panose="020B0604020202020204" pitchFamily="34" charset="0"/>
              </a:rPr>
              <a:t>Avant d’exécuter une campagne de</a:t>
            </a:r>
            <a:r>
              <a:rPr lang="fr-FR" b="0" i="1" u="none" strike="noStrike" dirty="0">
                <a:solidFill>
                  <a:srgbClr val="000000"/>
                </a:solidFill>
                <a:effectLst/>
                <a:latin typeface="Poppins" panose="020B0604020202020204" pitchFamily="34" charset="0"/>
                <a:hlinkClick r:id="rId3"/>
              </a:rPr>
              <a:t> </a:t>
            </a:r>
            <a:r>
              <a:rPr lang="fr-FR" i="1" dirty="0">
                <a:latin typeface="Poppins" panose="020B0604020202020204" pitchFamily="34" charset="0"/>
              </a:rPr>
              <a:t>test </a:t>
            </a:r>
            <a:r>
              <a:rPr lang="fr-FR" b="0" i="1" dirty="0">
                <a:solidFill>
                  <a:srgbClr val="000000"/>
                </a:solidFill>
                <a:effectLst/>
                <a:latin typeface="Poppins" panose="020B0604020202020204" pitchFamily="34" charset="0"/>
              </a:rPr>
              <a:t>pour valider une fonctionnalité ou des fonctionnalités, avant sa mise en production il faut constituer un jeu de données. La qualité du jeu de données déterminera la fiabilité des tests menés. Mais, pour prendre les choses dans l’ordre, il va falloir définir les scénarios de tests pour, par la suite, y associer les données adéquates.</a:t>
            </a:r>
            <a:endParaRPr lang="fr-FR" b="0" i="0" dirty="0">
              <a:solidFill>
                <a:srgbClr val="000000"/>
              </a:solidFill>
              <a:effectLst/>
              <a:latin typeface="Poppins" panose="020B0604020202020204" pitchFamily="34" charset="0"/>
            </a:endParaRPr>
          </a:p>
          <a:p>
            <a:br>
              <a:rPr lang="en-GB" dirty="0"/>
            </a:br>
            <a:endParaRPr lang="en-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171250" y="-2650"/>
            <a:ext cx="35088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Clr>
                <a:schemeClr val="dk1"/>
              </a:buClr>
              <a:buSzPts val="1100"/>
              <a:buFont typeface="Arial"/>
              <a:buNone/>
            </a:pPr>
            <a:r>
              <a:rPr lang="fr" dirty="0">
                <a:solidFill>
                  <a:schemeClr val="lt1"/>
                </a:solidFill>
              </a:rPr>
              <a:t>Scénario de test</a:t>
            </a:r>
            <a:endParaRPr dirty="0"/>
          </a:p>
        </p:txBody>
      </p:sp>
      <p:sp>
        <p:nvSpPr>
          <p:cNvPr id="83" name="Google Shape;83;p18"/>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4" name="Google Shape;84;p18"/>
          <p:cNvSpPr txBox="1"/>
          <p:nvPr/>
        </p:nvSpPr>
        <p:spPr>
          <a:xfrm>
            <a:off x="907000" y="1763975"/>
            <a:ext cx="6869376" cy="2277300"/>
          </a:xfrm>
          <a:prstGeom prst="rect">
            <a:avLst/>
          </a:prstGeom>
          <a:noFill/>
          <a:ln>
            <a:noFill/>
          </a:ln>
        </p:spPr>
        <p:txBody>
          <a:bodyPr spcFirstLastPara="1" wrap="square" lIns="91425" tIns="91425" rIns="91425" bIns="91425" anchor="t" anchorCtr="0">
            <a:noAutofit/>
          </a:bodyPr>
          <a:lstStyle/>
          <a:p>
            <a:pPr algn="l"/>
            <a:r>
              <a:rPr lang="fr-FR" sz="1000" b="0" i="0" dirty="0">
                <a:solidFill>
                  <a:srgbClr val="000000"/>
                </a:solidFill>
                <a:effectLst/>
                <a:latin typeface="Poppins" pitchFamily="2" charset="77"/>
              </a:rPr>
              <a:t>On va alors imaginer le scénario suivant pour valider cette nouvelle fonction avant sa mise en production :</a:t>
            </a:r>
          </a:p>
          <a:p>
            <a:pPr algn="l"/>
            <a:endParaRPr lang="fr-FR" sz="1000" b="0" i="0" dirty="0">
              <a:solidFill>
                <a:srgbClr val="000000"/>
              </a:solidFill>
              <a:effectLst/>
              <a:latin typeface="Poppins" pitchFamily="2" charset="77"/>
            </a:endParaRPr>
          </a:p>
          <a:p>
            <a:pPr algn="l">
              <a:buFont typeface="+mj-lt"/>
              <a:buAutoNum type="arabicPeriod"/>
            </a:pPr>
            <a:r>
              <a:rPr lang="fr-FR" sz="1000" b="0" i="0" dirty="0">
                <a:solidFill>
                  <a:srgbClr val="000000"/>
                </a:solidFill>
                <a:effectLst/>
                <a:latin typeface="Poppins" pitchFamily="2" charset="77"/>
              </a:rPr>
              <a:t>Un </a:t>
            </a:r>
            <a:r>
              <a:rPr lang="fr-FR" sz="1000" b="1" i="0" dirty="0">
                <a:solidFill>
                  <a:srgbClr val="000000"/>
                </a:solidFill>
                <a:effectLst/>
                <a:latin typeface="Poppins" pitchFamily="2" charset="77"/>
              </a:rPr>
              <a:t>client  non authentifié</a:t>
            </a:r>
            <a:r>
              <a:rPr lang="fr-FR" sz="1000" b="0" i="0" dirty="0">
                <a:solidFill>
                  <a:srgbClr val="000000"/>
                </a:solidFill>
                <a:effectLst/>
                <a:latin typeface="Poppins" pitchFamily="2" charset="77"/>
              </a:rPr>
              <a:t> arrive sur la page panier avec </a:t>
            </a:r>
            <a:r>
              <a:rPr lang="fr-FR" sz="1000" b="1" i="0" dirty="0">
                <a:solidFill>
                  <a:srgbClr val="000000"/>
                </a:solidFill>
                <a:effectLst/>
                <a:latin typeface="Poppins" pitchFamily="2" charset="77"/>
              </a:rPr>
              <a:t>un produit</a:t>
            </a:r>
            <a:r>
              <a:rPr lang="fr-FR" sz="1000" b="0" i="0" dirty="0">
                <a:solidFill>
                  <a:srgbClr val="000000"/>
                </a:solidFill>
                <a:effectLst/>
                <a:latin typeface="Poppins" pitchFamily="2" charset="77"/>
              </a:rPr>
              <a:t> dans celui-ci et il rentre le </a:t>
            </a:r>
            <a:r>
              <a:rPr lang="fr-FR" sz="1000" b="1" i="0" dirty="0">
                <a:solidFill>
                  <a:srgbClr val="000000"/>
                </a:solidFill>
                <a:effectLst/>
                <a:latin typeface="Poppins" pitchFamily="2" charset="77"/>
              </a:rPr>
              <a:t>code de promotion</a:t>
            </a:r>
            <a:r>
              <a:rPr lang="fr-FR" sz="1000" b="0" i="0" dirty="0">
                <a:solidFill>
                  <a:srgbClr val="000000"/>
                </a:solidFill>
                <a:effectLst/>
                <a:latin typeface="Poppins" pitchFamily="2" charset="77"/>
              </a:rPr>
              <a:t>.</a:t>
            </a:r>
          </a:p>
          <a:p>
            <a:pPr algn="l">
              <a:buFont typeface="+mj-lt"/>
              <a:buAutoNum type="arabicPeriod"/>
            </a:pPr>
            <a:r>
              <a:rPr lang="fr-FR" sz="1000" b="0" i="0" dirty="0">
                <a:solidFill>
                  <a:srgbClr val="000000"/>
                </a:solidFill>
                <a:effectLst/>
                <a:latin typeface="Poppins" pitchFamily="2" charset="77"/>
              </a:rPr>
              <a:t>Un </a:t>
            </a:r>
            <a:r>
              <a:rPr lang="fr-FR" sz="1000" b="1" i="0" dirty="0">
                <a:solidFill>
                  <a:srgbClr val="000000"/>
                </a:solidFill>
                <a:effectLst/>
                <a:latin typeface="Poppins" pitchFamily="2" charset="77"/>
              </a:rPr>
              <a:t>utilisateur authentifié de classe  1</a:t>
            </a:r>
            <a:r>
              <a:rPr lang="fr-FR" sz="1000" b="0" i="0" dirty="0">
                <a:solidFill>
                  <a:srgbClr val="000000"/>
                </a:solidFill>
                <a:effectLst/>
                <a:latin typeface="Poppins" pitchFamily="2" charset="77"/>
              </a:rPr>
              <a:t>* arrive sur la page panier avec </a:t>
            </a:r>
            <a:r>
              <a:rPr lang="fr-FR" sz="1000" b="1" i="0" dirty="0">
                <a:solidFill>
                  <a:srgbClr val="000000"/>
                </a:solidFill>
                <a:effectLst/>
                <a:latin typeface="Poppins" pitchFamily="2" charset="77"/>
              </a:rPr>
              <a:t>un produit</a:t>
            </a:r>
            <a:r>
              <a:rPr lang="fr-FR" sz="1000" b="0" i="0" dirty="0">
                <a:solidFill>
                  <a:srgbClr val="000000"/>
                </a:solidFill>
                <a:effectLst/>
                <a:latin typeface="Poppins" pitchFamily="2" charset="77"/>
              </a:rPr>
              <a:t> et rentre le </a:t>
            </a:r>
            <a:r>
              <a:rPr lang="fr-FR" sz="1000" b="1" i="0" dirty="0">
                <a:solidFill>
                  <a:srgbClr val="000000"/>
                </a:solidFill>
                <a:effectLst/>
                <a:latin typeface="Poppins" pitchFamily="2" charset="77"/>
              </a:rPr>
              <a:t>code de promotion</a:t>
            </a:r>
            <a:r>
              <a:rPr lang="fr-FR" sz="1000" b="0" i="0" dirty="0">
                <a:solidFill>
                  <a:srgbClr val="000000"/>
                </a:solidFill>
                <a:effectLst/>
                <a:latin typeface="Poppins" pitchFamily="2" charset="77"/>
              </a:rPr>
              <a:t>. * La classe 1 n’offre aucun avantage.</a:t>
            </a:r>
          </a:p>
          <a:p>
            <a:pPr algn="l">
              <a:buFont typeface="+mj-lt"/>
              <a:buAutoNum type="arabicPeriod"/>
            </a:pPr>
            <a:r>
              <a:rPr lang="fr-FR" sz="1000" b="0" i="0" dirty="0">
                <a:solidFill>
                  <a:srgbClr val="000000"/>
                </a:solidFill>
                <a:effectLst/>
                <a:latin typeface="Poppins" pitchFamily="2" charset="77"/>
              </a:rPr>
              <a:t>Un </a:t>
            </a:r>
            <a:r>
              <a:rPr lang="fr-FR" sz="1000" b="1" i="0" dirty="0">
                <a:solidFill>
                  <a:srgbClr val="000000"/>
                </a:solidFill>
                <a:effectLst/>
                <a:latin typeface="Poppins" pitchFamily="2" charset="77"/>
              </a:rPr>
              <a:t>utilisateur identifié de classe  2</a:t>
            </a:r>
            <a:r>
              <a:rPr lang="fr-FR" sz="1000" b="0" i="0" dirty="0">
                <a:solidFill>
                  <a:srgbClr val="000000"/>
                </a:solidFill>
                <a:effectLst/>
                <a:latin typeface="Poppins" pitchFamily="2" charset="77"/>
              </a:rPr>
              <a:t>* arrive sur la page panier avec </a:t>
            </a:r>
            <a:r>
              <a:rPr lang="fr-FR" sz="1000" b="1" i="0" dirty="0">
                <a:solidFill>
                  <a:srgbClr val="000000"/>
                </a:solidFill>
                <a:effectLst/>
                <a:latin typeface="Poppins" pitchFamily="2" charset="77"/>
              </a:rPr>
              <a:t>un produit</a:t>
            </a:r>
            <a:r>
              <a:rPr lang="fr-FR" sz="1000" b="0" i="0" dirty="0">
                <a:solidFill>
                  <a:srgbClr val="000000"/>
                </a:solidFill>
                <a:effectLst/>
                <a:latin typeface="Poppins" pitchFamily="2" charset="77"/>
              </a:rPr>
              <a:t> et  rentre le </a:t>
            </a:r>
            <a:r>
              <a:rPr lang="fr-FR" sz="1000" b="1" i="0" dirty="0">
                <a:solidFill>
                  <a:srgbClr val="000000"/>
                </a:solidFill>
                <a:effectLst/>
                <a:latin typeface="Poppins" pitchFamily="2" charset="77"/>
              </a:rPr>
              <a:t>code de promotion</a:t>
            </a:r>
            <a:r>
              <a:rPr lang="fr-FR" sz="1000" b="0" i="0" dirty="0">
                <a:solidFill>
                  <a:srgbClr val="000000"/>
                </a:solidFill>
                <a:effectLst/>
                <a:latin typeface="Poppins" pitchFamily="2" charset="77"/>
              </a:rPr>
              <a:t>. * La classe 2 accorde automatiquement 10% de réduction.</a:t>
            </a:r>
          </a:p>
          <a:p>
            <a:pPr algn="l"/>
            <a:endParaRPr lang="fr-FR" sz="1000" b="0" i="0" dirty="0">
              <a:solidFill>
                <a:srgbClr val="000000"/>
              </a:solidFill>
              <a:effectLst/>
              <a:latin typeface="Poppins" pitchFamily="2" charset="77"/>
            </a:endParaRPr>
          </a:p>
          <a:p>
            <a:pPr algn="l"/>
            <a:r>
              <a:rPr lang="fr-FR" sz="1000" b="0" i="0" dirty="0">
                <a:solidFill>
                  <a:srgbClr val="000000"/>
                </a:solidFill>
                <a:effectLst/>
                <a:latin typeface="Poppins" pitchFamily="2" charset="77"/>
              </a:rPr>
              <a:t>Ces 3 scénarios permettent de couvrir tout le périmètre de la fonction. Il va maintenant falloir créer ou trouver le jeu de données permettant de reproduire ces scénarios sans échec.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171250" y="-2650"/>
            <a:ext cx="35088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GB" dirty="0">
                <a:solidFill>
                  <a:schemeClr val="lt1"/>
                </a:solidFill>
              </a:rPr>
              <a:t>L</a:t>
            </a:r>
            <a:r>
              <a:rPr lang="fr" dirty="0">
                <a:solidFill>
                  <a:schemeClr val="lt1"/>
                </a:solidFill>
              </a:rPr>
              <a:t>e jeu de données</a:t>
            </a:r>
            <a:endParaRPr dirty="0">
              <a:solidFill>
                <a:schemeClr val="lt1"/>
              </a:solidFill>
            </a:endParaRPr>
          </a:p>
        </p:txBody>
      </p:sp>
      <p:sp>
        <p:nvSpPr>
          <p:cNvPr id="91" name="Google Shape;91;p19"/>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2" name="Google Shape;92;p19"/>
          <p:cNvSpPr txBox="1"/>
          <p:nvPr/>
        </p:nvSpPr>
        <p:spPr>
          <a:xfrm>
            <a:off x="906999" y="1763975"/>
            <a:ext cx="5915219" cy="2277300"/>
          </a:xfrm>
          <a:prstGeom prst="rect">
            <a:avLst/>
          </a:prstGeom>
          <a:noFill/>
          <a:ln>
            <a:noFill/>
          </a:ln>
        </p:spPr>
        <p:txBody>
          <a:bodyPr spcFirstLastPara="1" wrap="square" lIns="91425" tIns="91425" rIns="91425" bIns="91425" anchor="t" anchorCtr="0">
            <a:noAutofit/>
          </a:bodyPr>
          <a:lstStyle/>
          <a:p>
            <a:pPr algn="l"/>
            <a:r>
              <a:rPr lang="fr-FR" sz="1200" b="0" i="0" dirty="0">
                <a:solidFill>
                  <a:srgbClr val="000000"/>
                </a:solidFill>
                <a:effectLst/>
                <a:latin typeface="Poppins" pitchFamily="2" charset="77"/>
              </a:rPr>
              <a:t>À ces 3 scénarios il y a des données associées.</a:t>
            </a:r>
          </a:p>
          <a:p>
            <a:pPr algn="l"/>
            <a:endParaRPr lang="fr-FR" sz="1200" b="0" i="0" dirty="0">
              <a:solidFill>
                <a:srgbClr val="000000"/>
              </a:solidFill>
              <a:effectLst/>
              <a:latin typeface="Poppins" pitchFamily="2" charset="77"/>
            </a:endParaRPr>
          </a:p>
          <a:p>
            <a:pPr algn="l"/>
            <a:r>
              <a:rPr lang="fr-FR" sz="1200" b="0" i="0" dirty="0">
                <a:solidFill>
                  <a:srgbClr val="000000"/>
                </a:solidFill>
                <a:effectLst/>
                <a:latin typeface="Poppins" pitchFamily="2" charset="77"/>
              </a:rPr>
              <a:t>Pour le scénario n°1 : il faut une référence article valide, avec un prix associé.</a:t>
            </a:r>
            <a:br>
              <a:rPr lang="fr-FR" sz="1200" b="0" i="0" dirty="0">
                <a:solidFill>
                  <a:srgbClr val="000000"/>
                </a:solidFill>
                <a:effectLst/>
                <a:latin typeface="Poppins" pitchFamily="2" charset="77"/>
              </a:rPr>
            </a:br>
            <a:r>
              <a:rPr lang="fr-FR" sz="1200" b="0" i="0" dirty="0">
                <a:solidFill>
                  <a:srgbClr val="000000"/>
                </a:solidFill>
                <a:effectLst/>
                <a:latin typeface="Poppins" pitchFamily="2" charset="77"/>
              </a:rPr>
              <a:t>Pour le scénario n°2 : il faut une référence article valide, avec un prix associé.</a:t>
            </a:r>
            <a:br>
              <a:rPr lang="fr-FR" sz="1200" b="0" i="0" dirty="0">
                <a:solidFill>
                  <a:srgbClr val="000000"/>
                </a:solidFill>
                <a:effectLst/>
                <a:latin typeface="Poppins" pitchFamily="2" charset="77"/>
              </a:rPr>
            </a:br>
            <a:r>
              <a:rPr lang="fr-FR" sz="1200" b="0" i="0" dirty="0">
                <a:solidFill>
                  <a:srgbClr val="000000"/>
                </a:solidFill>
                <a:effectLst/>
                <a:latin typeface="Poppins" pitchFamily="2" charset="77"/>
              </a:rPr>
              <a:t>Et  il faut créer un utilisateur de catégorie 1</a:t>
            </a:r>
            <a:br>
              <a:rPr lang="fr-FR" sz="1200" b="0" i="0" dirty="0">
                <a:solidFill>
                  <a:srgbClr val="000000"/>
                </a:solidFill>
                <a:effectLst/>
                <a:latin typeface="Poppins" pitchFamily="2" charset="77"/>
              </a:rPr>
            </a:br>
            <a:r>
              <a:rPr lang="fr-FR" sz="1200" b="0" i="0" dirty="0">
                <a:solidFill>
                  <a:srgbClr val="000000"/>
                </a:solidFill>
                <a:effectLst/>
                <a:latin typeface="Poppins" pitchFamily="2" charset="77"/>
              </a:rPr>
              <a:t>Pour le scénario n°3 : il faut une référence article valide, avec un prix associé.</a:t>
            </a:r>
            <a:br>
              <a:rPr lang="fr-FR" sz="1200" b="0" i="0" dirty="0">
                <a:solidFill>
                  <a:srgbClr val="000000"/>
                </a:solidFill>
                <a:effectLst/>
                <a:latin typeface="Poppins" pitchFamily="2" charset="77"/>
              </a:rPr>
            </a:br>
            <a:r>
              <a:rPr lang="fr-FR" sz="1200" b="0" i="0" dirty="0">
                <a:solidFill>
                  <a:srgbClr val="000000"/>
                </a:solidFill>
                <a:effectLst/>
                <a:latin typeface="Poppins" pitchFamily="2" charset="77"/>
              </a:rPr>
              <a:t>Et il faut créer un utilisateur de catégorie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171250" y="-2650"/>
            <a:ext cx="35088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solidFill>
                  <a:schemeClr val="lt1"/>
                </a:solidFill>
              </a:rPr>
              <a:t>Créer le jeu de données</a:t>
            </a:r>
            <a:endParaRPr dirty="0"/>
          </a:p>
        </p:txBody>
      </p:sp>
      <p:sp>
        <p:nvSpPr>
          <p:cNvPr id="99" name="Google Shape;99;p20"/>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0" name="Google Shape;100;p20"/>
          <p:cNvSpPr txBox="1"/>
          <p:nvPr/>
        </p:nvSpPr>
        <p:spPr>
          <a:xfrm>
            <a:off x="907000" y="1763975"/>
            <a:ext cx="3140400" cy="2277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 dirty="0">
                <a:latin typeface="Varela Round"/>
                <a:ea typeface="Varela Round"/>
                <a:cs typeface="Varela Round"/>
                <a:sym typeface="Varela Round"/>
              </a:rPr>
              <a:t>Outil interne</a:t>
            </a:r>
          </a:p>
          <a:p>
            <a:pPr marL="0" lvl="0" indent="0" algn="just" rtl="0">
              <a:spcBef>
                <a:spcPts val="0"/>
              </a:spcBef>
              <a:spcAft>
                <a:spcPts val="0"/>
              </a:spcAft>
              <a:buNone/>
            </a:pPr>
            <a:endParaRPr lang="fr" dirty="0">
              <a:latin typeface="Varela Round"/>
              <a:ea typeface="Varela Round"/>
              <a:cs typeface="Varela Round"/>
              <a:sym typeface="Varela Round"/>
            </a:endParaRPr>
          </a:p>
          <a:p>
            <a:pPr marL="0" lvl="0" indent="0" algn="just" rtl="0">
              <a:spcBef>
                <a:spcPts val="0"/>
              </a:spcBef>
              <a:spcAft>
                <a:spcPts val="0"/>
              </a:spcAft>
              <a:buNone/>
            </a:pPr>
            <a:r>
              <a:rPr lang="fr" dirty="0">
                <a:latin typeface="Varela Round"/>
                <a:ea typeface="Varela Round"/>
                <a:cs typeface="Varela Round"/>
                <a:sym typeface="Varela Round"/>
              </a:rPr>
              <a:t>Base de données</a:t>
            </a:r>
          </a:p>
          <a:p>
            <a:pPr marL="0" lvl="0" indent="0" algn="just" rtl="0">
              <a:spcBef>
                <a:spcPts val="0"/>
              </a:spcBef>
              <a:spcAft>
                <a:spcPts val="0"/>
              </a:spcAft>
              <a:buNone/>
            </a:pPr>
            <a:endParaRPr lang="fr" dirty="0">
              <a:latin typeface="Varela Round"/>
              <a:ea typeface="Varela Round"/>
              <a:cs typeface="Varela Round"/>
              <a:sym typeface="Varela Round"/>
            </a:endParaRPr>
          </a:p>
          <a:p>
            <a:pPr marL="0" lvl="0" indent="0" algn="just" rtl="0">
              <a:spcBef>
                <a:spcPts val="0"/>
              </a:spcBef>
              <a:spcAft>
                <a:spcPts val="0"/>
              </a:spcAft>
              <a:buNone/>
            </a:pPr>
            <a:r>
              <a:rPr lang="fr" dirty="0">
                <a:latin typeface="Varela Round"/>
                <a:ea typeface="Varela Round"/>
                <a:cs typeface="Varela Round"/>
                <a:sym typeface="Varela Round"/>
              </a:rPr>
              <a:t>Back Office </a:t>
            </a:r>
            <a:endParaRPr dirty="0">
              <a:latin typeface="Varela Round"/>
              <a:ea typeface="Varela Round"/>
              <a:cs typeface="Varela Round"/>
              <a:sym typeface="Varela Round"/>
            </a:endParaRPr>
          </a:p>
        </p:txBody>
      </p:sp>
      <p:pic>
        <p:nvPicPr>
          <p:cNvPr id="3" name="Picture 2" descr="Shape&#10;&#10;Description automatically generated with low confidence">
            <a:extLst>
              <a:ext uri="{FF2B5EF4-FFF2-40B4-BE49-F238E27FC236}">
                <a16:creationId xmlns:a16="http://schemas.microsoft.com/office/drawing/2014/main" id="{56771B7F-01DE-AC8C-BF07-765176908618}"/>
              </a:ext>
            </a:extLst>
          </p:cNvPr>
          <p:cNvPicPr>
            <a:picLocks noChangeAspect="1"/>
          </p:cNvPicPr>
          <p:nvPr/>
        </p:nvPicPr>
        <p:blipFill>
          <a:blip r:embed="rId3"/>
          <a:stretch>
            <a:fillRect/>
          </a:stretch>
        </p:blipFill>
        <p:spPr>
          <a:xfrm>
            <a:off x="4455381" y="1084856"/>
            <a:ext cx="2812111" cy="28121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171250" y="-2650"/>
            <a:ext cx="35088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solidFill>
                  <a:schemeClr val="lt1"/>
                </a:solidFill>
              </a:rPr>
              <a:t>Trouver le jeu de données</a:t>
            </a:r>
            <a:endParaRPr dirty="0"/>
          </a:p>
        </p:txBody>
      </p:sp>
      <p:sp>
        <p:nvSpPr>
          <p:cNvPr id="2" name="TextBox 1">
            <a:extLst>
              <a:ext uri="{FF2B5EF4-FFF2-40B4-BE49-F238E27FC236}">
                <a16:creationId xmlns:a16="http://schemas.microsoft.com/office/drawing/2014/main" id="{FF5FA5CA-E866-0897-275C-63907F9B42A1}"/>
              </a:ext>
            </a:extLst>
          </p:cNvPr>
          <p:cNvSpPr txBox="1"/>
          <p:nvPr/>
        </p:nvSpPr>
        <p:spPr>
          <a:xfrm>
            <a:off x="1357599" y="985962"/>
            <a:ext cx="1348446" cy="584775"/>
          </a:xfrm>
          <a:prstGeom prst="rect">
            <a:avLst/>
          </a:prstGeom>
          <a:noFill/>
        </p:spPr>
        <p:txBody>
          <a:bodyPr wrap="none" rtlCol="0">
            <a:spAutoFit/>
          </a:bodyPr>
          <a:lstStyle/>
          <a:p>
            <a:r>
              <a:rPr lang="en-FR" sz="3200" dirty="0"/>
              <a:t>SGBD</a:t>
            </a:r>
          </a:p>
        </p:txBody>
      </p:sp>
      <p:sp>
        <p:nvSpPr>
          <p:cNvPr id="3" name="TextBox 2">
            <a:extLst>
              <a:ext uri="{FF2B5EF4-FFF2-40B4-BE49-F238E27FC236}">
                <a16:creationId xmlns:a16="http://schemas.microsoft.com/office/drawing/2014/main" id="{E86817FA-CF44-633A-DAA9-F87652A4BDC6}"/>
              </a:ext>
            </a:extLst>
          </p:cNvPr>
          <p:cNvSpPr txBox="1"/>
          <p:nvPr/>
        </p:nvSpPr>
        <p:spPr>
          <a:xfrm>
            <a:off x="318051" y="1583018"/>
            <a:ext cx="3427541" cy="307777"/>
          </a:xfrm>
          <a:prstGeom prst="rect">
            <a:avLst/>
          </a:prstGeom>
          <a:noFill/>
        </p:spPr>
        <p:txBody>
          <a:bodyPr wrap="none" rtlCol="0">
            <a:spAutoFit/>
          </a:bodyPr>
          <a:lstStyle/>
          <a:p>
            <a:r>
              <a:rPr lang="en-FR" dirty="0"/>
              <a:t>Système de gestion de base de données</a:t>
            </a:r>
          </a:p>
        </p:txBody>
      </p:sp>
      <p:sp>
        <p:nvSpPr>
          <p:cNvPr id="8" name="AutoShape 2" descr="Microsoft SQL Server Logo PNG Transparent – Brands Logos">
            <a:extLst>
              <a:ext uri="{FF2B5EF4-FFF2-40B4-BE49-F238E27FC236}">
                <a16:creationId xmlns:a16="http://schemas.microsoft.com/office/drawing/2014/main" id="{194260E7-E37B-AFA9-08A2-C4C2152E693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pic>
        <p:nvPicPr>
          <p:cNvPr id="10" name="Graphic 9">
            <a:extLst>
              <a:ext uri="{FF2B5EF4-FFF2-40B4-BE49-F238E27FC236}">
                <a16:creationId xmlns:a16="http://schemas.microsoft.com/office/drawing/2014/main" id="{94440611-1C63-B838-7F63-9AE997B97B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01520" y="2106848"/>
            <a:ext cx="1527975" cy="1234604"/>
          </a:xfrm>
          <a:prstGeom prst="rect">
            <a:avLst/>
          </a:prstGeom>
        </p:spPr>
      </p:pic>
      <p:sp>
        <p:nvSpPr>
          <p:cNvPr id="11" name="TextBox 10">
            <a:extLst>
              <a:ext uri="{FF2B5EF4-FFF2-40B4-BE49-F238E27FC236}">
                <a16:creationId xmlns:a16="http://schemas.microsoft.com/office/drawing/2014/main" id="{3DE6910B-8339-AD25-E01B-8480DD354402}"/>
              </a:ext>
            </a:extLst>
          </p:cNvPr>
          <p:cNvSpPr txBox="1"/>
          <p:nvPr/>
        </p:nvSpPr>
        <p:spPr>
          <a:xfrm>
            <a:off x="5709036" y="1090575"/>
            <a:ext cx="2927404" cy="646331"/>
          </a:xfrm>
          <a:prstGeom prst="rect">
            <a:avLst/>
          </a:prstGeom>
          <a:noFill/>
        </p:spPr>
        <p:txBody>
          <a:bodyPr wrap="none" rtlCol="0">
            <a:spAutoFit/>
          </a:bodyPr>
          <a:lstStyle/>
          <a:p>
            <a:r>
              <a:rPr lang="en-FR" sz="3600" dirty="0"/>
              <a:t>SQL/ NoSQL</a:t>
            </a:r>
            <a:r>
              <a:rPr lang="en-FR" dirty="0"/>
              <a:t> </a:t>
            </a:r>
          </a:p>
        </p:txBody>
      </p:sp>
      <p:pic>
        <p:nvPicPr>
          <p:cNvPr id="15" name="Picture 14" descr="Logo&#10;&#10;Description automatically generated">
            <a:extLst>
              <a:ext uri="{FF2B5EF4-FFF2-40B4-BE49-F238E27FC236}">
                <a16:creationId xmlns:a16="http://schemas.microsoft.com/office/drawing/2014/main" id="{FE835977-2F45-E447-8062-07A2056FDF43}"/>
              </a:ext>
            </a:extLst>
          </p:cNvPr>
          <p:cNvPicPr>
            <a:picLocks noChangeAspect="1"/>
          </p:cNvPicPr>
          <p:nvPr/>
        </p:nvPicPr>
        <p:blipFill>
          <a:blip r:embed="rId5"/>
          <a:stretch>
            <a:fillRect/>
          </a:stretch>
        </p:blipFill>
        <p:spPr>
          <a:xfrm>
            <a:off x="200740" y="2724150"/>
            <a:ext cx="2015039" cy="1397008"/>
          </a:xfrm>
          <a:prstGeom prst="rect">
            <a:avLst/>
          </a:prstGeom>
        </p:spPr>
      </p:pic>
      <p:pic>
        <p:nvPicPr>
          <p:cNvPr id="17" name="Picture 16" descr="A picture containing text, clipart, tableware&#10;&#10;Description automatically generated">
            <a:extLst>
              <a:ext uri="{FF2B5EF4-FFF2-40B4-BE49-F238E27FC236}">
                <a16:creationId xmlns:a16="http://schemas.microsoft.com/office/drawing/2014/main" id="{C9F6600F-1478-D5AC-3F77-63C58B42F147}"/>
              </a:ext>
            </a:extLst>
          </p:cNvPr>
          <p:cNvPicPr>
            <a:picLocks noChangeAspect="1"/>
          </p:cNvPicPr>
          <p:nvPr/>
        </p:nvPicPr>
        <p:blipFill>
          <a:blip r:embed="rId6"/>
          <a:stretch>
            <a:fillRect/>
          </a:stretch>
        </p:blipFill>
        <p:spPr>
          <a:xfrm>
            <a:off x="2424792" y="2756463"/>
            <a:ext cx="1320800" cy="1536700"/>
          </a:xfrm>
          <a:prstGeom prst="rect">
            <a:avLst/>
          </a:prstGeom>
        </p:spPr>
      </p:pic>
      <p:pic>
        <p:nvPicPr>
          <p:cNvPr id="19" name="Picture 18" descr="Logo, company name&#10;&#10;Description automatically generated">
            <a:extLst>
              <a:ext uri="{FF2B5EF4-FFF2-40B4-BE49-F238E27FC236}">
                <a16:creationId xmlns:a16="http://schemas.microsoft.com/office/drawing/2014/main" id="{DFFC306A-279D-E8B2-1354-E984809E867C}"/>
              </a:ext>
            </a:extLst>
          </p:cNvPr>
          <p:cNvPicPr>
            <a:picLocks noChangeAspect="1"/>
          </p:cNvPicPr>
          <p:nvPr/>
        </p:nvPicPr>
        <p:blipFill>
          <a:blip r:embed="rId7"/>
          <a:stretch>
            <a:fillRect/>
          </a:stretch>
        </p:blipFill>
        <p:spPr>
          <a:xfrm>
            <a:off x="4485534" y="3400361"/>
            <a:ext cx="2667000"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171250" y="-2650"/>
            <a:ext cx="47079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solidFill>
                  <a:schemeClr val="lt1"/>
                </a:solidFill>
              </a:rPr>
              <a:t>Trouver le jeu de données</a:t>
            </a:r>
            <a:endParaRPr dirty="0">
              <a:solidFill>
                <a:schemeClr val="lt1"/>
              </a:solidFill>
            </a:endParaRPr>
          </a:p>
        </p:txBody>
      </p:sp>
      <p:sp>
        <p:nvSpPr>
          <p:cNvPr id="115" name="Google Shape;115;p22"/>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3DCD1E-44B4-AF81-0ACF-7FB4795F28D7}"/>
              </a:ext>
            </a:extLst>
          </p:cNvPr>
          <p:cNvSpPr txBox="1"/>
          <p:nvPr/>
        </p:nvSpPr>
        <p:spPr>
          <a:xfrm>
            <a:off x="2275726" y="1170470"/>
            <a:ext cx="3778599" cy="523220"/>
          </a:xfrm>
          <a:prstGeom prst="rect">
            <a:avLst/>
          </a:prstGeom>
          <a:noFill/>
        </p:spPr>
        <p:txBody>
          <a:bodyPr wrap="none" rtlCol="0">
            <a:spAutoFit/>
          </a:bodyPr>
          <a:lstStyle/>
          <a:p>
            <a:r>
              <a:rPr lang="en-FR" sz="2800" dirty="0"/>
              <a:t>API au service du test </a:t>
            </a:r>
          </a:p>
        </p:txBody>
      </p:sp>
      <p:pic>
        <p:nvPicPr>
          <p:cNvPr id="4" name="Picture 3" descr="Diagram&#10;&#10;Description automatically generated">
            <a:extLst>
              <a:ext uri="{FF2B5EF4-FFF2-40B4-BE49-F238E27FC236}">
                <a16:creationId xmlns:a16="http://schemas.microsoft.com/office/drawing/2014/main" id="{52A1D179-FADD-1065-C1E8-A11D2A81B0D8}"/>
              </a:ext>
            </a:extLst>
          </p:cNvPr>
          <p:cNvPicPr>
            <a:picLocks noChangeAspect="1"/>
          </p:cNvPicPr>
          <p:nvPr/>
        </p:nvPicPr>
        <p:blipFill>
          <a:blip r:embed="rId3"/>
          <a:stretch>
            <a:fillRect/>
          </a:stretch>
        </p:blipFill>
        <p:spPr>
          <a:xfrm>
            <a:off x="2029968" y="1847850"/>
            <a:ext cx="4572000" cy="2819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171250" y="-2650"/>
            <a:ext cx="47079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solidFill>
                  <a:schemeClr val="lt1"/>
                </a:solidFill>
              </a:rPr>
              <a:t>Trouver le jeu de données</a:t>
            </a:r>
            <a:endParaRPr dirty="0">
              <a:solidFill>
                <a:schemeClr val="lt1"/>
              </a:solidFill>
            </a:endParaRPr>
          </a:p>
        </p:txBody>
      </p:sp>
      <p:sp>
        <p:nvSpPr>
          <p:cNvPr id="115" name="Google Shape;115;p22"/>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C3DCD1E-44B4-AF81-0ACF-7FB4795F28D7}"/>
              </a:ext>
            </a:extLst>
          </p:cNvPr>
          <p:cNvSpPr txBox="1"/>
          <p:nvPr/>
        </p:nvSpPr>
        <p:spPr>
          <a:xfrm>
            <a:off x="2275726" y="1170470"/>
            <a:ext cx="3778599" cy="523220"/>
          </a:xfrm>
          <a:prstGeom prst="rect">
            <a:avLst/>
          </a:prstGeom>
          <a:noFill/>
        </p:spPr>
        <p:txBody>
          <a:bodyPr wrap="none" rtlCol="0">
            <a:spAutoFit/>
          </a:bodyPr>
          <a:lstStyle/>
          <a:p>
            <a:r>
              <a:rPr lang="en-FR" sz="2800" dirty="0"/>
              <a:t>API au service du test </a:t>
            </a:r>
          </a:p>
        </p:txBody>
      </p:sp>
      <p:pic>
        <p:nvPicPr>
          <p:cNvPr id="7" name="Picture 6" descr="Icon&#10;&#10;Description automatically generated">
            <a:extLst>
              <a:ext uri="{FF2B5EF4-FFF2-40B4-BE49-F238E27FC236}">
                <a16:creationId xmlns:a16="http://schemas.microsoft.com/office/drawing/2014/main" id="{9572CE78-05B2-4CB0-8405-ABFC6B153E42}"/>
              </a:ext>
            </a:extLst>
          </p:cNvPr>
          <p:cNvPicPr>
            <a:picLocks noChangeAspect="1"/>
          </p:cNvPicPr>
          <p:nvPr/>
        </p:nvPicPr>
        <p:blipFill>
          <a:blip r:embed="rId3"/>
          <a:stretch>
            <a:fillRect/>
          </a:stretch>
        </p:blipFill>
        <p:spPr>
          <a:xfrm>
            <a:off x="402825" y="2216910"/>
            <a:ext cx="2565400" cy="787400"/>
          </a:xfrm>
          <a:prstGeom prst="rect">
            <a:avLst/>
          </a:prstGeom>
        </p:spPr>
      </p:pic>
      <p:pic>
        <p:nvPicPr>
          <p:cNvPr id="11" name="Picture 10" descr="Logo, company name&#10;&#10;Description automatically generated">
            <a:extLst>
              <a:ext uri="{FF2B5EF4-FFF2-40B4-BE49-F238E27FC236}">
                <a16:creationId xmlns:a16="http://schemas.microsoft.com/office/drawing/2014/main" id="{C4EE9A20-11DE-CAE5-91AD-6F4811AC4F49}"/>
              </a:ext>
            </a:extLst>
          </p:cNvPr>
          <p:cNvPicPr>
            <a:picLocks noChangeAspect="1"/>
          </p:cNvPicPr>
          <p:nvPr/>
        </p:nvPicPr>
        <p:blipFill>
          <a:blip r:embed="rId4"/>
          <a:stretch>
            <a:fillRect/>
          </a:stretch>
        </p:blipFill>
        <p:spPr>
          <a:xfrm>
            <a:off x="2210750" y="3810996"/>
            <a:ext cx="2628900" cy="762000"/>
          </a:xfrm>
          <a:prstGeom prst="rect">
            <a:avLst/>
          </a:prstGeom>
        </p:spPr>
      </p:pic>
      <p:pic>
        <p:nvPicPr>
          <p:cNvPr id="13" name="Picture 12">
            <a:extLst>
              <a:ext uri="{FF2B5EF4-FFF2-40B4-BE49-F238E27FC236}">
                <a16:creationId xmlns:a16="http://schemas.microsoft.com/office/drawing/2014/main" id="{6EA0A650-3DB6-6F16-245C-9376741C8A54}"/>
              </a:ext>
            </a:extLst>
          </p:cNvPr>
          <p:cNvPicPr>
            <a:picLocks noChangeAspect="1"/>
          </p:cNvPicPr>
          <p:nvPr/>
        </p:nvPicPr>
        <p:blipFill>
          <a:blip r:embed="rId5"/>
          <a:stretch>
            <a:fillRect/>
          </a:stretch>
        </p:blipFill>
        <p:spPr>
          <a:xfrm>
            <a:off x="4020623" y="2386564"/>
            <a:ext cx="4310307" cy="1206886"/>
          </a:xfrm>
          <a:prstGeom prst="rect">
            <a:avLst/>
          </a:prstGeom>
        </p:spPr>
      </p:pic>
    </p:spTree>
    <p:extLst>
      <p:ext uri="{BB962C8B-B14F-4D97-AF65-F5344CB8AC3E}">
        <p14:creationId xmlns:p14="http://schemas.microsoft.com/office/powerpoint/2010/main" val="217749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5"/>
          <p:cNvSpPr txBox="1"/>
          <p:nvPr/>
        </p:nvSpPr>
        <p:spPr>
          <a:xfrm>
            <a:off x="2968225" y="3193250"/>
            <a:ext cx="61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descr="Icon&#10;&#10;Description automatically generated">
            <a:extLst>
              <a:ext uri="{FF2B5EF4-FFF2-40B4-BE49-F238E27FC236}">
                <a16:creationId xmlns:a16="http://schemas.microsoft.com/office/drawing/2014/main" id="{AB227887-32C8-C52C-D641-10B818329840}"/>
              </a:ext>
            </a:extLst>
          </p:cNvPr>
          <p:cNvPicPr>
            <a:picLocks noChangeAspect="1"/>
          </p:cNvPicPr>
          <p:nvPr/>
        </p:nvPicPr>
        <p:blipFill>
          <a:blip r:embed="rId3"/>
          <a:stretch>
            <a:fillRect/>
          </a:stretch>
        </p:blipFill>
        <p:spPr>
          <a:xfrm>
            <a:off x="4260958" y="962406"/>
            <a:ext cx="3586734" cy="3586734"/>
          </a:xfrm>
          <a:prstGeom prst="rect">
            <a:avLst/>
          </a:prstGeom>
        </p:spPr>
      </p:pic>
      <p:sp>
        <p:nvSpPr>
          <p:cNvPr id="4" name="TextBox 3">
            <a:extLst>
              <a:ext uri="{FF2B5EF4-FFF2-40B4-BE49-F238E27FC236}">
                <a16:creationId xmlns:a16="http://schemas.microsoft.com/office/drawing/2014/main" id="{52D12464-5A10-AA17-5529-00C43AA224B3}"/>
              </a:ext>
            </a:extLst>
          </p:cNvPr>
          <p:cNvSpPr txBox="1"/>
          <p:nvPr/>
        </p:nvSpPr>
        <p:spPr>
          <a:xfrm>
            <a:off x="1252728" y="1920240"/>
            <a:ext cx="1159292" cy="1815882"/>
          </a:xfrm>
          <a:prstGeom prst="rect">
            <a:avLst/>
          </a:prstGeom>
          <a:noFill/>
        </p:spPr>
        <p:txBody>
          <a:bodyPr wrap="none" rtlCol="0">
            <a:spAutoFit/>
          </a:bodyPr>
          <a:lstStyle/>
          <a:p>
            <a:r>
              <a:rPr lang="en-FR" dirty="0"/>
              <a:t>Rechercher </a:t>
            </a:r>
          </a:p>
          <a:p>
            <a:endParaRPr lang="en-FR" dirty="0"/>
          </a:p>
          <a:p>
            <a:r>
              <a:rPr lang="en-FR" dirty="0"/>
              <a:t>Filtrer </a:t>
            </a:r>
          </a:p>
          <a:p>
            <a:endParaRPr lang="en-FR" dirty="0"/>
          </a:p>
          <a:p>
            <a:r>
              <a:rPr lang="en-FR" dirty="0"/>
              <a:t>Classer </a:t>
            </a:r>
          </a:p>
          <a:p>
            <a:endParaRPr lang="en-FR" dirty="0"/>
          </a:p>
          <a:p>
            <a:r>
              <a:rPr lang="en-FR" dirty="0"/>
              <a:t>Fonctions </a:t>
            </a:r>
          </a:p>
          <a:p>
            <a:endParaRPr lang="en-FR" dirty="0"/>
          </a:p>
        </p:txBody>
      </p:sp>
      <p:sp>
        <p:nvSpPr>
          <p:cNvPr id="8" name="Google Shape;114;p22">
            <a:extLst>
              <a:ext uri="{FF2B5EF4-FFF2-40B4-BE49-F238E27FC236}">
                <a16:creationId xmlns:a16="http://schemas.microsoft.com/office/drawing/2014/main" id="{B7BF6EC6-243B-F2AE-9FD9-45EB989B3126}"/>
              </a:ext>
            </a:extLst>
          </p:cNvPr>
          <p:cNvSpPr txBox="1">
            <a:spLocks noGrp="1"/>
          </p:cNvSpPr>
          <p:nvPr>
            <p:ph type="title"/>
          </p:nvPr>
        </p:nvSpPr>
        <p:spPr>
          <a:xfrm>
            <a:off x="1171250" y="-2650"/>
            <a:ext cx="4707900" cy="7200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fr" dirty="0">
                <a:solidFill>
                  <a:schemeClr val="lt1"/>
                </a:solidFill>
              </a:rPr>
              <a:t>Trouver le jeu de données</a:t>
            </a:r>
            <a:endParaRPr dirty="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421</Words>
  <Application>Microsoft Macintosh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Raleway Light</vt:lpstr>
      <vt:lpstr>Poppins</vt:lpstr>
      <vt:lpstr>Raleway</vt:lpstr>
      <vt:lpstr>Varela Round</vt:lpstr>
      <vt:lpstr>Roboto</vt:lpstr>
      <vt:lpstr>Arial</vt:lpstr>
      <vt:lpstr>Open Sans</vt:lpstr>
      <vt:lpstr>Simple Light</vt:lpstr>
      <vt:lpstr>Gestion du jeu de données</vt:lpstr>
      <vt:lpstr>Introduction</vt:lpstr>
      <vt:lpstr>Scénario de test</vt:lpstr>
      <vt:lpstr>Le jeu de données</vt:lpstr>
      <vt:lpstr>Créer le jeu de données</vt:lpstr>
      <vt:lpstr>Trouver le jeu de données</vt:lpstr>
      <vt:lpstr>Trouver le jeu de données</vt:lpstr>
      <vt:lpstr>Trouver le jeu de données</vt:lpstr>
      <vt:lpstr>Trouver le jeu de données</vt:lpstr>
      <vt:lpstr>Difficultés</vt:lpstr>
      <vt:lpstr>Stratégie de préparation  </vt:lpstr>
      <vt:lpstr>Stratégie de préparation  </vt:lpstr>
      <vt:lpstr>Importance du jeu de données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 jeu de données</dc:title>
  <cp:lastModifiedBy>Iyad HAKIM</cp:lastModifiedBy>
  <cp:revision>1</cp:revision>
  <dcterms:modified xsi:type="dcterms:W3CDTF">2023-03-08T13:01:29Z</dcterms:modified>
</cp:coreProperties>
</file>