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3810" autoAdjust="0"/>
  </p:normalViewPr>
  <p:slideViewPr>
    <p:cSldViewPr snapToGrid="0" showGuides="1">
      <p:cViewPr varScale="1">
        <p:scale>
          <a:sx n="57" d="100"/>
          <a:sy n="57" d="100"/>
        </p:scale>
        <p:origin x="78" y="1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463826"/>
            <a:ext cx="5193610" cy="5440085"/>
          </a:xfrm>
        </p:spPr>
        <p:txBody>
          <a:bodyPr>
            <a:normAutofit/>
          </a:bodyPr>
          <a:lstStyle/>
          <a:p>
            <a:br>
              <a:rPr lang="en-GB" b="0" dirty="0"/>
            </a:br>
            <a:r>
              <a:rPr lang="en-US" dirty="0"/>
              <a:t>HEART DISEASE PREDICTION BASED ON PERSONAL KEY INDICATORS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12BBA4-D835-469D-8507-62E6F6FF47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702" r="20702"/>
          <a:stretch>
            <a:fillRect/>
          </a:stretch>
        </p:blipFill>
        <p:spPr>
          <a:xfrm>
            <a:off x="300037" y="9940"/>
            <a:ext cx="6034088" cy="6857999"/>
          </a:xfr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2277-DCD6-4652-9156-50933509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BDCF-BD41-47AE-8C20-980D15D9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may occur due to numerous reasons. </a:t>
            </a:r>
          </a:p>
          <a:p>
            <a:r>
              <a:rPr lang="en-US" dirty="0"/>
              <a:t>Some lifestyle factors and medical conditions can substantially increase the risk.</a:t>
            </a:r>
          </a:p>
          <a:p>
            <a:r>
              <a:rPr lang="en-US" dirty="0"/>
              <a:t>The recognition of the likelihood of encountering a heart disease can actually help.</a:t>
            </a:r>
          </a:p>
          <a:p>
            <a:r>
              <a:rPr lang="en-US" dirty="0"/>
              <a:t>A convenient method to get a likelihood prediction of having to confront a heart disease based on some key personal indicators.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8F12B-AFCC-495F-ACDD-B73C96A6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9E51-EED6-4555-8BED-F9F7534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C334-DFE4-4CDD-BB0F-A9A253CE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233488"/>
            <a:ext cx="5351992" cy="4943475"/>
          </a:xfrm>
        </p:spPr>
        <p:txBody>
          <a:bodyPr/>
          <a:lstStyle/>
          <a:p>
            <a:r>
              <a:rPr lang="en-US" dirty="0"/>
              <a:t>Contains the needed details regarding personal key indicators for heart diseases </a:t>
            </a:r>
          </a:p>
          <a:p>
            <a:r>
              <a:rPr lang="en-US" dirty="0"/>
              <a:t>The dataset consists a total of 18 columns and 17 of them represent key indicators and risk factors for heart diseases. </a:t>
            </a:r>
          </a:p>
          <a:p>
            <a:r>
              <a:rPr lang="en-US" dirty="0"/>
              <a:t>The dataset originally comes form the </a:t>
            </a:r>
            <a:r>
              <a:rPr lang="en-US" dirty="0" err="1"/>
              <a:t>Centres</a:t>
            </a:r>
            <a:r>
              <a:rPr lang="en-US" dirty="0"/>
              <a:t> for Disease Control and Prevention (CDC)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75C2D-8B04-410C-ABF8-A71D9E61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97ADA5-8DB3-455F-9D93-5B076EF82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89777"/>
              </p:ext>
            </p:extLst>
          </p:nvPr>
        </p:nvGraphicFramePr>
        <p:xfrm>
          <a:off x="5804429" y="69919"/>
          <a:ext cx="6016096" cy="6754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8048">
                  <a:extLst>
                    <a:ext uri="{9D8B030D-6E8A-4147-A177-3AD203B41FA5}">
                      <a16:colId xmlns:a16="http://schemas.microsoft.com/office/drawing/2014/main" val="1202253655"/>
                    </a:ext>
                  </a:extLst>
                </a:gridCol>
                <a:gridCol w="3008048">
                  <a:extLst>
                    <a:ext uri="{9D8B030D-6E8A-4147-A177-3AD203B41FA5}">
                      <a16:colId xmlns:a16="http://schemas.microsoft.com/office/drawing/2014/main" val="3207086276"/>
                    </a:ext>
                  </a:extLst>
                </a:gridCol>
              </a:tblGrid>
              <a:tr h="194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995431941"/>
                  </a:ext>
                </a:extLst>
              </a:tr>
              <a:tr h="611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HeartDisease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Respondents that have ever reported having coronary heart disease (CHD) or myocardial infarction (MI)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118453436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BMI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Body Mass Index (BMI)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427626136"/>
                  </a:ext>
                </a:extLst>
              </a:tr>
              <a:tr h="528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Smoking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Have you smoked at least 100 cigarettes in your entire life? 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124238058"/>
                  </a:ext>
                </a:extLst>
              </a:tr>
              <a:tr h="528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AlcoholDrinking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Heavy drinkers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1565448897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Stroke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(Ever told) (you had) a stroke?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006039147"/>
                  </a:ext>
                </a:extLst>
              </a:tr>
              <a:tr h="7093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PhysicalHealth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how many days during the past 30 days was your physical health not good? (0-30 days)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349673221"/>
                  </a:ext>
                </a:extLst>
              </a:tr>
              <a:tr h="528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MentalHealth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for how many days during the past 30 days was your mental health not good? (0-30 days)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356417093"/>
                  </a:ext>
                </a:extLst>
              </a:tr>
              <a:tr h="403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DiffWalking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Do you have serious difficulty walking or climbing stairs?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3468126126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Sex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 you male or female?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4196251733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AgeCategory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Fourteen-level age category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1929787633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Race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Imputed race/ethnicity value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955040409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Diabetic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(Ever told) (you had) diabetes?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1653348295"/>
                  </a:ext>
                </a:extLst>
              </a:tr>
              <a:tr h="528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PhysicalActivity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physical activity or exercise done during the past 30 days other than their regular job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344708347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97255" algn="l"/>
                        </a:tabLst>
                      </a:pPr>
                      <a:r>
                        <a:rPr lang="en-GB" sz="1200">
                          <a:effectLst/>
                        </a:rPr>
                        <a:t>GenHealth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Would you say that in general your health is...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812583469"/>
                  </a:ext>
                </a:extLst>
              </a:tr>
              <a:tr h="403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SleepTime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On average, how many hours of sleep do you get in a 24-hour period?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706047125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Asthma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(Ever told) (you had) asthma?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821759916"/>
                  </a:ext>
                </a:extLst>
              </a:tr>
              <a:tr h="528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KidneyDisease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Were you ever told you had kidney disease?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515811889"/>
                  </a:ext>
                </a:extLst>
              </a:tr>
              <a:tr h="1949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SkinCancer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(Ever told) (you had) skin cancer?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760" marR="46760" marT="0" marB="0"/>
                </a:tc>
                <a:extLst>
                  <a:ext uri="{0D108BD9-81ED-4DB2-BD59-A6C34878D82A}">
                    <a16:rowId xmlns:a16="http://schemas.microsoft.com/office/drawing/2014/main" val="200482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05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A042-9E90-4687-8712-8095CC1E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head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GB" dirty="0">
              <a:latin typeface="Calibri hea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23A7-5536-4213-A993-76A26F4F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8"/>
            <a:ext cx="5448755" cy="4943475"/>
          </a:xfrm>
        </p:spPr>
        <p:txBody>
          <a:bodyPr/>
          <a:lstStyle/>
          <a:p>
            <a:r>
              <a:rPr lang="en-US" dirty="0"/>
              <a:t>Histograms and KDE plots shown here depicts the distribution of the Numerical data.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B962B-E83F-4614-A418-EC312E77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BB32C-01F9-44D8-AD58-4A9E59A1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29" y="260351"/>
            <a:ext cx="5384127" cy="2641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86DDC-5CDA-4912-B717-DB750F5D4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63" y="3129768"/>
            <a:ext cx="5298273" cy="3047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3DDB61-3B41-45BF-85DB-6D2F7464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6" y="2960887"/>
            <a:ext cx="5591913" cy="32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4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EF8-EED2-4A14-9CE8-D789CD6F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69918"/>
            <a:ext cx="11520487" cy="758824"/>
          </a:xfrm>
        </p:spPr>
        <p:txBody>
          <a:bodyPr/>
          <a:lstStyle/>
          <a:p>
            <a:r>
              <a:rPr lang="en-US" dirty="0">
                <a:latin typeface="Calibri head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B80D-8F6F-43B4-BE55-2EDD545F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674688"/>
            <a:ext cx="11520487" cy="4943475"/>
          </a:xfrm>
        </p:spPr>
        <p:txBody>
          <a:bodyPr/>
          <a:lstStyle/>
          <a:p>
            <a:r>
              <a:rPr lang="en-US" dirty="0"/>
              <a:t>Histograms shown here represents the distribution of data of the categorical columns.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B021-2461-4208-B0C7-195CF27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290EF-D2FB-4EA5-A316-130711FB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27" y="1433512"/>
            <a:ext cx="10218745" cy="5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689-F028-4FA9-BD8E-73C39D61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head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CA37-65AC-4894-9C05-28432189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8"/>
            <a:ext cx="4742393" cy="4943475"/>
          </a:xfrm>
        </p:spPr>
        <p:txBody>
          <a:bodyPr/>
          <a:lstStyle/>
          <a:p>
            <a:r>
              <a:rPr lang="en-US" dirty="0"/>
              <a:t>Heat map shown here represents the correlation between numerical columns.</a:t>
            </a:r>
          </a:p>
          <a:p>
            <a:r>
              <a:rPr lang="en-US" dirty="0" err="1"/>
              <a:t>Colour</a:t>
            </a:r>
            <a:r>
              <a:rPr lang="en-US" dirty="0"/>
              <a:t> should become more thicker or darker when there is a higher correlation.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DFA5D-266C-4702-9869-D215579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9201C-39C3-4ABC-B783-D361FFF5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85" y="880784"/>
            <a:ext cx="6240677" cy="47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5721-4715-4E9E-B4D1-F633E9B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065F-3373-4D04-B58F-509A8499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8"/>
            <a:ext cx="6046259" cy="4943475"/>
          </a:xfrm>
        </p:spPr>
        <p:txBody>
          <a:bodyPr/>
          <a:lstStyle/>
          <a:p>
            <a:r>
              <a:rPr lang="en-US" dirty="0"/>
              <a:t>All the categorical </a:t>
            </a:r>
            <a:r>
              <a:rPr lang="en-GB" dirty="0"/>
              <a:t>columns</a:t>
            </a:r>
            <a:r>
              <a:rPr lang="en-US" dirty="0"/>
              <a:t> have been one hot encoded in order to put into the model</a:t>
            </a:r>
          </a:p>
          <a:p>
            <a:r>
              <a:rPr lang="en-US" dirty="0"/>
              <a:t>Numerical column data went through a process of standardization.</a:t>
            </a:r>
          </a:p>
          <a:p>
            <a:r>
              <a:rPr lang="en-US" dirty="0"/>
              <a:t>For binary columns, a data type re-assignment was done to preserve the memory usage.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9CBF-9A5D-4C47-A6C2-CE972626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F86994-0898-491E-8417-49C672D52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30357"/>
              </p:ext>
            </p:extLst>
          </p:nvPr>
        </p:nvGraphicFramePr>
        <p:xfrm>
          <a:off x="6417733" y="106165"/>
          <a:ext cx="5774267" cy="648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4267">
                  <a:extLst>
                    <a:ext uri="{9D8B030D-6E8A-4147-A177-3AD203B41FA5}">
                      <a16:colId xmlns:a16="http://schemas.microsoft.com/office/drawing/2014/main" val="2433325327"/>
                    </a:ext>
                  </a:extLst>
                </a:gridCol>
              </a:tblGrid>
              <a:tr h="7170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Newly Created Columns after One Hot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71506"/>
                  </a:ext>
                </a:extLst>
              </a:tr>
              <a:tr h="3191541"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AgeCategory_18-24,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AgeCategory_25-29, AgeCategory_30-34, AgeCategory_35-39, AgeCategory_40-44, AgeCategory_45-49, AgeCategory_50-54, AgeCategory_55-59, AgeCategory_60-64, AgeCategory_65-69, AgeCategory_70-74, AgeCategory_75-79, 'AgeCategory_80 or older'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66629"/>
                  </a:ext>
                </a:extLst>
              </a:tr>
              <a:tr h="1391367"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Race_American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Indian/Alaskan Native,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Race_Asian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Race_Black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Race_Hispanic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Race_Other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Race_White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3046"/>
                  </a:ext>
                </a:extLst>
              </a:tr>
              <a:tr h="1175831"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GenHealth_Excellent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GenHealth_Fair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GenHealth_Good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GenHealth_Poor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GenHealth_Very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good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5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6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63C1-92BE-42D2-96D5-25ACE6DB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5234-7178-4A5B-81B4-2EE58EA3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8"/>
            <a:ext cx="11520487" cy="4943475"/>
          </a:xfrm>
        </p:spPr>
        <p:txBody>
          <a:bodyPr/>
          <a:lstStyle/>
          <a:p>
            <a:r>
              <a:rPr lang="en-US" dirty="0"/>
              <a:t>6 models have been trained and evaluated.</a:t>
            </a:r>
          </a:p>
          <a:p>
            <a:r>
              <a:rPr lang="en-US" dirty="0"/>
              <a:t>The table shown here depicts the evaluation metric’s scores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1DD0B-B362-4C94-BCA4-726E3B3D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F5B9F-AF06-4787-B24F-2CE714C1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" y="2725824"/>
            <a:ext cx="11468769" cy="33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8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AA2C76A-BF98-4C7A-83AA-52E6AC429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0C479-08AD-43A1-997A-FD578D70B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E30E63-51A4-4C58-AA8F-DC9B90FC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81688"/>
            <a:ext cx="5318781" cy="976311"/>
          </a:xfrm>
        </p:spPr>
        <p:txBody>
          <a:bodyPr/>
          <a:lstStyle/>
          <a:p>
            <a:pPr algn="l"/>
            <a:r>
              <a:rPr lang="en-US" dirty="0"/>
              <a:t>Kasun Dissanayake</a:t>
            </a:r>
          </a:p>
          <a:p>
            <a:pPr algn="l"/>
            <a:r>
              <a:rPr lang="en-US" dirty="0"/>
              <a:t>dmkasun22@gmail.com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55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47</TotalTime>
  <Words>583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head</vt:lpstr>
      <vt:lpstr>Calibri Light</vt:lpstr>
      <vt:lpstr>Times New Roman</vt:lpstr>
      <vt:lpstr>Office Theme</vt:lpstr>
      <vt:lpstr> HEART DISEASE PREDICTION BASED ON PERSONAL KEY INDICATORS </vt:lpstr>
      <vt:lpstr>Introduction</vt:lpstr>
      <vt:lpstr>Data for the Model</vt:lpstr>
      <vt:lpstr>Exploratory Data Analysis</vt:lpstr>
      <vt:lpstr>Exploratory Data Analysis</vt:lpstr>
      <vt:lpstr>Exploratory Data Analysis</vt:lpstr>
      <vt:lpstr>Feature Engineering</vt:lpstr>
      <vt:lpstr>Model Training and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HEART DISEASE PREDICTION BASED ON PERSONAL KEY INDICATORS </dc:title>
  <dc:creator>Kasun Dissanayake</dc:creator>
  <cp:lastModifiedBy>Kasun Dissanayake</cp:lastModifiedBy>
  <cp:revision>1</cp:revision>
  <dcterms:created xsi:type="dcterms:W3CDTF">2022-04-29T18:12:41Z</dcterms:created>
  <dcterms:modified xsi:type="dcterms:W3CDTF">2022-04-29T19:00:09Z</dcterms:modified>
</cp:coreProperties>
</file>