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26" r:id="rId6"/>
    <p:sldMasterId id="2147483778" r:id="rId7"/>
    <p:sldMasterId id="2147483791" r:id="rId8"/>
    <p:sldMasterId id="2147483804"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7" r:id="rId38"/>
    <p:sldId id="288" r:id="rId39"/>
    <p:sldId id="289" r:id="rId40"/>
    <p:sldId id="325" r:id="rId41"/>
    <p:sldId id="326" r:id="rId42"/>
    <p:sldId id="303" r:id="rId43"/>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1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1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2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2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2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3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8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8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8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8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4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5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5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6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8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8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8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9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9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0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1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6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7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7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7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7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8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2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2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2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2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3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3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3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3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4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4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4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4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4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4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5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6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6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7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7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7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8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8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9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9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9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0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0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1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96480" y="2003760"/>
            <a:ext cx="4523400" cy="1159560"/>
          </a:xfrm>
          <a:prstGeom prst="rect">
            <a:avLst/>
          </a:prstGeom>
          <a:noFill/>
          <a:ln w="0">
            <a:noFill/>
          </a:ln>
        </p:spPr>
        <p:txBody>
          <a:bodyPr tIns="91440" bIns="91440" anchor="b">
            <a:noAutofit/>
          </a:bodyPr>
          <a:lstStyle/>
          <a:p>
            <a:r>
              <a:rPr lang="it-IT" sz="3600" b="0" strike="noStrike" spc="-1">
                <a:solidFill>
                  <a:srgbClr val="000000"/>
                </a:solidFill>
                <a:latin typeface="Arial"/>
              </a:rPr>
              <a:t>Fai clic per modificare il formato del testo del titolo</a:t>
            </a:r>
          </a:p>
        </p:txBody>
      </p:sp>
      <p:sp>
        <p:nvSpPr>
          <p:cNvPr id="5" name="Google Shape;11;p2"/>
          <p:cNvSpPr/>
          <p:nvPr/>
        </p:nvSpPr>
        <p:spPr>
          <a:xfrm>
            <a:off x="-6120" y="3676680"/>
            <a:ext cx="916164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2" name="Google Shape;12;p2"/>
          <p:cNvSpPr/>
          <p:nvPr/>
        </p:nvSpPr>
        <p:spPr>
          <a:xfrm>
            <a:off x="1117800" y="3393000"/>
            <a:ext cx="566640" cy="5666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r>
              <a:rPr lang="it-IT" sz="2000" b="0" strike="noStrike" spc="-1">
                <a:solidFill>
                  <a:srgbClr val="000000"/>
                </a:solidFill>
                <a:latin typeface="Arial"/>
              </a:rPr>
              <a:t>Fai clic per modificare il formato del testo del titolo</a:t>
            </a:r>
          </a:p>
        </p:txBody>
      </p:sp>
      <p:sp>
        <p:nvSpPr>
          <p:cNvPr id="41" name="PlaceHolder 2"/>
          <p:cNvSpPr>
            <a:spLocks noGrp="1"/>
          </p:cNvSpPr>
          <p:nvPr>
            <p:ph type="body"/>
          </p:nvPr>
        </p:nvSpPr>
        <p:spPr>
          <a:xfrm>
            <a:off x="1381320" y="1650960"/>
            <a:ext cx="2333520" cy="31219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2" name="PlaceHolder 3"/>
          <p:cNvSpPr>
            <a:spLocks noGrp="1"/>
          </p:cNvSpPr>
          <p:nvPr>
            <p:ph type="body"/>
          </p:nvPr>
        </p:nvSpPr>
        <p:spPr>
          <a:xfrm>
            <a:off x="3835080" y="1650960"/>
            <a:ext cx="2333520" cy="31219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3" name="PlaceHolder 4"/>
          <p:cNvSpPr>
            <a:spLocks noGrp="1"/>
          </p:cNvSpPr>
          <p:nvPr>
            <p:ph type="body"/>
          </p:nvPr>
        </p:nvSpPr>
        <p:spPr>
          <a:xfrm>
            <a:off x="6288480" y="1650960"/>
            <a:ext cx="2333520" cy="31219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4" name="Google Shape;46;p7"/>
          <p:cNvSpPr/>
          <p:nvPr/>
        </p:nvSpPr>
        <p:spPr>
          <a:xfrm>
            <a:off x="0" y="1131840"/>
            <a:ext cx="137556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5" name="Google Shape;47;p7"/>
          <p:cNvSpPr/>
          <p:nvPr/>
        </p:nvSpPr>
        <p:spPr>
          <a:xfrm>
            <a:off x="817560" y="928800"/>
            <a:ext cx="405720" cy="40572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46" name="Google Shape;48;p7"/>
          <p:cNvSpPr/>
          <p:nvPr/>
        </p:nvSpPr>
        <p:spPr>
          <a:xfrm>
            <a:off x="5265720" y="1131840"/>
            <a:ext cx="38779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7" name="PlaceHolder 5"/>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8D412F2C-AA1F-455A-938E-110B220C2149}" type="slidenum">
              <a:rPr lang="en" sz="1000" b="0" strike="noStrike" spc="-1">
                <a:solidFill>
                  <a:srgbClr val="1D1D1B"/>
                </a:solidFill>
                <a:latin typeface="Lora"/>
                <a:ea typeface="Lora"/>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Google Shape;15;p3"/>
          <p:cNvSpPr/>
          <p:nvPr/>
        </p:nvSpPr>
        <p:spPr>
          <a:xfrm>
            <a:off x="-6120" y="2571840"/>
            <a:ext cx="19843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85" name="Google Shape;16;p3"/>
          <p:cNvSpPr/>
          <p:nvPr/>
        </p:nvSpPr>
        <p:spPr>
          <a:xfrm>
            <a:off x="1117800" y="2288160"/>
            <a:ext cx="566640" cy="5666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86"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r>
              <a:rPr lang="it-IT" sz="3000" b="0" strike="noStrike" spc="-1">
                <a:solidFill>
                  <a:srgbClr val="000000"/>
                </a:solidFill>
                <a:latin typeface="Arial"/>
              </a:rPr>
              <a:t>Fai clic per modificare il formato del testo del titolo</a:t>
            </a:r>
          </a:p>
        </p:txBody>
      </p:sp>
      <p:sp>
        <p:nvSpPr>
          <p:cNvPr id="87" name="Google Shape;18;p3"/>
          <p:cNvSpPr/>
          <p:nvPr/>
        </p:nvSpPr>
        <p:spPr>
          <a:xfrm>
            <a:off x="5898960" y="2571840"/>
            <a:ext cx="325080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88"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4F71D7B8-FCB0-4D33-9DC5-FE130E23E270}" type="slidenum">
              <a:rPr lang="en" sz="1000" b="0" strike="noStrike" spc="-1">
                <a:solidFill>
                  <a:srgbClr val="1D1D1B"/>
                </a:solidFill>
                <a:latin typeface="Lora"/>
                <a:ea typeface="Lora"/>
              </a:rPr>
              <a:t>‹N›</a:t>
            </a:fld>
            <a:endParaRPr lang="it-IT" sz="1000" b="0" strike="noStrike" spc="-1">
              <a:latin typeface="Times New Roman"/>
            </a:endParaRPr>
          </a:p>
        </p:txBody>
      </p:sp>
      <p:sp>
        <p:nvSpPr>
          <p:cNvPr id="8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r>
              <a:rPr lang="it-IT" sz="2000" b="0" strike="noStrike" spc="-1">
                <a:solidFill>
                  <a:srgbClr val="000000"/>
                </a:solidFill>
                <a:latin typeface="Arial"/>
              </a:rPr>
              <a:t>Fai clic per modificare il formato del testo del titolo</a:t>
            </a:r>
          </a:p>
        </p:txBody>
      </p:sp>
      <p:sp>
        <p:nvSpPr>
          <p:cNvPr id="127" name="PlaceHolder 2"/>
          <p:cNvSpPr>
            <a:spLocks noGrp="1"/>
          </p:cNvSpPr>
          <p:nvPr>
            <p:ph type="body"/>
          </p:nvPr>
        </p:nvSpPr>
        <p:spPr>
          <a:xfrm>
            <a:off x="1381320" y="1618560"/>
            <a:ext cx="3425040" cy="323064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20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0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
        <p:nvSpPr>
          <p:cNvPr id="128" name="PlaceHolder 3"/>
          <p:cNvSpPr>
            <a:spLocks noGrp="1"/>
          </p:cNvSpPr>
          <p:nvPr>
            <p:ph type="body"/>
          </p:nvPr>
        </p:nvSpPr>
        <p:spPr>
          <a:xfrm>
            <a:off x="5013000" y="1618560"/>
            <a:ext cx="3425040" cy="323064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20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0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
        <p:nvSpPr>
          <p:cNvPr id="129" name="Google Shape;37;p6"/>
          <p:cNvSpPr/>
          <p:nvPr/>
        </p:nvSpPr>
        <p:spPr>
          <a:xfrm>
            <a:off x="0" y="1131840"/>
            <a:ext cx="137556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130" name="Google Shape;38;p6"/>
          <p:cNvSpPr/>
          <p:nvPr/>
        </p:nvSpPr>
        <p:spPr>
          <a:xfrm>
            <a:off x="817560" y="928800"/>
            <a:ext cx="405720" cy="40572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131" name="Google Shape;39;p6"/>
          <p:cNvSpPr/>
          <p:nvPr/>
        </p:nvSpPr>
        <p:spPr>
          <a:xfrm>
            <a:off x="5265720" y="1131840"/>
            <a:ext cx="38779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132" name="PlaceHolder 4"/>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9B6B51D-9443-48CE-8655-935B9B382004}" type="slidenum">
              <a:rPr lang="en" sz="1000" b="0" strike="noStrike" spc="-1">
                <a:solidFill>
                  <a:srgbClr val="1D1D1B"/>
                </a:solidFill>
                <a:latin typeface="Lora"/>
                <a:ea typeface="Lora"/>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PlaceHolder 1"/>
          <p:cNvSpPr>
            <a:spLocks noGrp="1"/>
          </p:cNvSpPr>
          <p:nvPr>
            <p:ph type="body"/>
          </p:nvPr>
        </p:nvSpPr>
        <p:spPr>
          <a:xfrm>
            <a:off x="2104920" y="2238120"/>
            <a:ext cx="4933440" cy="819720"/>
          </a:xfrm>
          <a:prstGeom prst="rect">
            <a:avLst/>
          </a:prstGeom>
          <a:noFill/>
          <a:ln w="0">
            <a:noFill/>
          </a:ln>
        </p:spPr>
        <p:txBody>
          <a:bodyPr tIns="91440" bIns="91440" anchor="b">
            <a:noAutofit/>
          </a:bodyPr>
          <a:lstStyle/>
          <a:p>
            <a:pPr marL="432000" indent="-324000">
              <a:spcBef>
                <a:spcPts val="1417"/>
              </a:spcBef>
              <a:buClr>
                <a:srgbClr val="000000"/>
              </a:buClr>
              <a:buSzPct val="45000"/>
              <a:buFont typeface="Wingdings" charset="2"/>
              <a:buChar char=""/>
            </a:pPr>
            <a:r>
              <a:rPr lang="it-IT" sz="2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4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4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400" b="0" strike="noStrike" spc="-1">
                <a:solidFill>
                  <a:srgbClr val="000000"/>
                </a:solidFill>
                <a:latin typeface="Arial"/>
              </a:rPr>
              <a:t>Settimo livello struttura</a:t>
            </a:r>
          </a:p>
        </p:txBody>
      </p:sp>
      <p:sp>
        <p:nvSpPr>
          <p:cNvPr id="170" name="Google Shape;22;p4"/>
          <p:cNvSpPr/>
          <p:nvPr/>
        </p:nvSpPr>
        <p:spPr>
          <a:xfrm>
            <a:off x="4584240" y="3676680"/>
            <a:ext cx="360" cy="148032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171" name="Google Shape;23;p4"/>
          <p:cNvSpPr/>
          <p:nvPr/>
        </p:nvSpPr>
        <p:spPr>
          <a:xfrm>
            <a:off x="4288680" y="3393000"/>
            <a:ext cx="566640" cy="5666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172" name="Google Shape;24;p4"/>
          <p:cNvSpPr/>
          <p:nvPr/>
        </p:nvSpPr>
        <p:spPr>
          <a:xfrm>
            <a:off x="3593520" y="3412800"/>
            <a:ext cx="1956960" cy="653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tabLst>
                <a:tab pos="0" algn="l"/>
              </a:tabLst>
            </a:pPr>
            <a:r>
              <a:rPr lang="en" sz="3600" b="1" strike="noStrike" spc="-1">
                <a:solidFill>
                  <a:srgbClr val="000000"/>
                </a:solidFill>
                <a:latin typeface="Lora"/>
                <a:ea typeface="Lora"/>
              </a:rPr>
              <a:t>“</a:t>
            </a:r>
            <a:endParaRPr lang="it-IT" sz="3600" b="0" strike="noStrike" spc="-1">
              <a:latin typeface="Arial"/>
            </a:endParaRPr>
          </a:p>
        </p:txBody>
      </p:sp>
      <p:sp>
        <p:nvSpPr>
          <p:cNvPr id="173"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069BB8BF-15DB-44EB-ACC7-C03EB2EEFC51}" type="slidenum">
              <a:rPr lang="en" sz="1000" b="0" strike="noStrike" spc="-1">
                <a:solidFill>
                  <a:srgbClr val="1D1D1B"/>
                </a:solidFill>
                <a:latin typeface="Lora"/>
                <a:ea typeface="Lora"/>
              </a:rPr>
              <a:t>‹N›</a:t>
            </a:fld>
            <a:endParaRPr lang="it-IT" sz="1000" b="0" strike="noStrike" spc="-1">
              <a:latin typeface="Times New Roman"/>
            </a:endParaRPr>
          </a:p>
        </p:txBody>
      </p:sp>
      <p:sp>
        <p:nvSpPr>
          <p:cNvPr id="174"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it-IT" sz="1400" b="0" strike="noStrike" spc="-1">
                <a:solidFill>
                  <a:srgbClr val="000000"/>
                </a:solidFill>
                <a:latin typeface="Arial"/>
              </a:rPr>
              <a:t>Fai clic per modificare il formato del testo del titolo</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 name="PlaceHolder 1"/>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104B3516-BA17-4360-9758-607732B18CA2}" type="slidenum">
              <a:rPr lang="en" sz="1000" b="0" strike="noStrike" spc="-1">
                <a:solidFill>
                  <a:srgbClr val="1D1D1B"/>
                </a:solidFill>
                <a:latin typeface="Lora"/>
                <a:ea typeface="Lora"/>
              </a:rPr>
              <a:t>‹N›</a:t>
            </a:fld>
            <a:endParaRPr lang="it-IT" sz="1000" b="0" strike="noStrike" spc="-1">
              <a:latin typeface="Times New Roman"/>
            </a:endParaRPr>
          </a:p>
        </p:txBody>
      </p:sp>
      <p:sp>
        <p:nvSpPr>
          <p:cNvPr id="254"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it-IT" sz="1400" b="0" strike="noStrike" spc="-1">
                <a:solidFill>
                  <a:srgbClr val="000000"/>
                </a:solidFill>
                <a:latin typeface="Arial"/>
              </a:rPr>
              <a:t>Fai clic per modificare il formato del testo del titolo</a:t>
            </a:r>
          </a:p>
        </p:txBody>
      </p:sp>
      <p:sp>
        <p:nvSpPr>
          <p:cNvPr id="25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6"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r>
              <a:rPr lang="it-IT" sz="2000" b="0" strike="noStrike" spc="-1">
                <a:solidFill>
                  <a:srgbClr val="000000"/>
                </a:solidFill>
                <a:latin typeface="Arial"/>
              </a:rPr>
              <a:t>Fai clic per modificare il formato del testo del titolo</a:t>
            </a:r>
          </a:p>
        </p:txBody>
      </p:sp>
      <p:sp>
        <p:nvSpPr>
          <p:cNvPr id="417" name="PlaceHolder 2"/>
          <p:cNvSpPr>
            <a:spLocks noGrp="1"/>
          </p:cNvSpPr>
          <p:nvPr>
            <p:ph type="body"/>
          </p:nvPr>
        </p:nvSpPr>
        <p:spPr>
          <a:xfrm>
            <a:off x="1381320" y="1618560"/>
            <a:ext cx="3425040" cy="323064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20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0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
        <p:nvSpPr>
          <p:cNvPr id="418" name="PlaceHolder 3"/>
          <p:cNvSpPr>
            <a:spLocks noGrp="1"/>
          </p:cNvSpPr>
          <p:nvPr>
            <p:ph type="body"/>
          </p:nvPr>
        </p:nvSpPr>
        <p:spPr>
          <a:xfrm>
            <a:off x="5013000" y="1618560"/>
            <a:ext cx="3425040" cy="323064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it-IT" sz="20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0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
        <p:nvSpPr>
          <p:cNvPr id="419" name="Google Shape;37;p6"/>
          <p:cNvSpPr/>
          <p:nvPr/>
        </p:nvSpPr>
        <p:spPr>
          <a:xfrm>
            <a:off x="0" y="1131840"/>
            <a:ext cx="137556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20" name="Google Shape;38;p6"/>
          <p:cNvSpPr/>
          <p:nvPr/>
        </p:nvSpPr>
        <p:spPr>
          <a:xfrm>
            <a:off x="817560" y="928800"/>
            <a:ext cx="405720" cy="40572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421" name="Google Shape;39;p6"/>
          <p:cNvSpPr/>
          <p:nvPr/>
        </p:nvSpPr>
        <p:spPr>
          <a:xfrm>
            <a:off x="5265720" y="1131840"/>
            <a:ext cx="38779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22" name="PlaceHolder 4"/>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977F296-BF4B-4CF1-B321-1A2949166AFF}" type="slidenum">
              <a:rPr lang="en" sz="1000" b="0" strike="noStrike" spc="-1">
                <a:solidFill>
                  <a:srgbClr val="1D1D1B"/>
                </a:solidFill>
                <a:latin typeface="Lora"/>
                <a:ea typeface="Lora"/>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9" name="Google Shape;15;p3"/>
          <p:cNvSpPr/>
          <p:nvPr/>
        </p:nvSpPr>
        <p:spPr>
          <a:xfrm>
            <a:off x="-6120" y="2571840"/>
            <a:ext cx="19843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60" name="Google Shape;16;p3"/>
          <p:cNvSpPr/>
          <p:nvPr/>
        </p:nvSpPr>
        <p:spPr>
          <a:xfrm>
            <a:off x="1117800" y="2288160"/>
            <a:ext cx="566640" cy="5666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461"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r>
              <a:rPr lang="it-IT" sz="3000" b="0" strike="noStrike" spc="-1">
                <a:solidFill>
                  <a:srgbClr val="000000"/>
                </a:solidFill>
                <a:latin typeface="Arial"/>
              </a:rPr>
              <a:t>Fai clic per modificare il formato del testo del titolo</a:t>
            </a:r>
          </a:p>
        </p:txBody>
      </p:sp>
      <p:sp>
        <p:nvSpPr>
          <p:cNvPr id="462" name="Google Shape;18;p3"/>
          <p:cNvSpPr/>
          <p:nvPr/>
        </p:nvSpPr>
        <p:spPr>
          <a:xfrm>
            <a:off x="5898960" y="2571840"/>
            <a:ext cx="325080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463"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658ABF25-0E11-47D1-9EDE-BC9B0E667B79}" type="slidenum">
              <a:rPr lang="en" sz="1000" b="0" strike="noStrike" spc="-1">
                <a:solidFill>
                  <a:srgbClr val="1D1D1B"/>
                </a:solidFill>
                <a:latin typeface="Lora"/>
                <a:ea typeface="Lora"/>
              </a:rPr>
              <a:t>‹N›</a:t>
            </a:fld>
            <a:endParaRPr lang="it-IT" sz="1000" b="0" strike="noStrike" spc="-1">
              <a:latin typeface="Times New Roman"/>
            </a:endParaRPr>
          </a:p>
        </p:txBody>
      </p:sp>
      <p:sp>
        <p:nvSpPr>
          <p:cNvPr id="46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 name="PlaceHolder 1"/>
          <p:cNvSpPr>
            <a:spLocks noGrp="1"/>
          </p:cNvSpPr>
          <p:nvPr>
            <p:ph type="body"/>
          </p:nvPr>
        </p:nvSpPr>
        <p:spPr>
          <a:xfrm>
            <a:off x="2104920" y="2238120"/>
            <a:ext cx="4933440" cy="819720"/>
          </a:xfrm>
          <a:prstGeom prst="rect">
            <a:avLst/>
          </a:prstGeom>
          <a:noFill/>
          <a:ln w="0">
            <a:noFill/>
          </a:ln>
        </p:spPr>
        <p:txBody>
          <a:bodyPr tIns="91440" bIns="91440" anchor="b">
            <a:noAutofit/>
          </a:bodyPr>
          <a:lstStyle/>
          <a:p>
            <a:pPr marL="432000" indent="-324000">
              <a:spcBef>
                <a:spcPts val="1417"/>
              </a:spcBef>
              <a:buClr>
                <a:srgbClr val="000000"/>
              </a:buClr>
              <a:buSzPct val="45000"/>
              <a:buFont typeface="Wingdings" charset="2"/>
              <a:buChar char=""/>
            </a:pPr>
            <a:r>
              <a:rPr lang="it-IT" sz="2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4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4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400" b="0" strike="noStrike" spc="-1">
                <a:solidFill>
                  <a:srgbClr val="000000"/>
                </a:solidFill>
                <a:latin typeface="Arial"/>
              </a:rPr>
              <a:t>Settimo livello struttura</a:t>
            </a:r>
          </a:p>
        </p:txBody>
      </p:sp>
      <p:sp>
        <p:nvSpPr>
          <p:cNvPr id="502" name="Google Shape;22;p4"/>
          <p:cNvSpPr/>
          <p:nvPr/>
        </p:nvSpPr>
        <p:spPr>
          <a:xfrm>
            <a:off x="4584240" y="3676680"/>
            <a:ext cx="360" cy="148032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503" name="Google Shape;23;p4"/>
          <p:cNvSpPr/>
          <p:nvPr/>
        </p:nvSpPr>
        <p:spPr>
          <a:xfrm>
            <a:off x="4288680" y="3393000"/>
            <a:ext cx="566640" cy="5666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504" name="Google Shape;24;p4"/>
          <p:cNvSpPr/>
          <p:nvPr/>
        </p:nvSpPr>
        <p:spPr>
          <a:xfrm>
            <a:off x="3593520" y="3412800"/>
            <a:ext cx="1956960" cy="653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tabLst>
                <a:tab pos="0" algn="l"/>
              </a:tabLst>
            </a:pPr>
            <a:r>
              <a:rPr lang="en" sz="3600" b="1" strike="noStrike" spc="-1">
                <a:solidFill>
                  <a:srgbClr val="000000"/>
                </a:solidFill>
                <a:latin typeface="Lora"/>
                <a:ea typeface="Lora"/>
              </a:rPr>
              <a:t>“</a:t>
            </a:r>
            <a:endParaRPr lang="it-IT" sz="3600" b="0" strike="noStrike" spc="-1">
              <a:latin typeface="Arial"/>
            </a:endParaRPr>
          </a:p>
        </p:txBody>
      </p:sp>
      <p:sp>
        <p:nvSpPr>
          <p:cNvPr id="505"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FF115D8F-44CE-493E-BFE9-E9528E7211E9}" type="slidenum">
              <a:rPr lang="en" sz="1000" b="0" strike="noStrike" spc="-1">
                <a:solidFill>
                  <a:srgbClr val="1D1D1B"/>
                </a:solidFill>
                <a:latin typeface="Lora"/>
                <a:ea typeface="Lora"/>
              </a:rPr>
              <a:t>‹N›</a:t>
            </a:fld>
            <a:endParaRPr lang="it-IT" sz="1000" b="0" strike="noStrike" spc="-1">
              <a:latin typeface="Times New Roman"/>
            </a:endParaRPr>
          </a:p>
        </p:txBody>
      </p:sp>
      <p:sp>
        <p:nvSpPr>
          <p:cNvPr id="506"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it-IT" sz="1400" b="0" strike="noStrike" spc="-1">
                <a:solidFill>
                  <a:srgbClr val="000000"/>
                </a:solidFill>
                <a:latin typeface="Arial"/>
              </a:rPr>
              <a:t>Fai clic per modificare il formato del testo del titolo</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657720" y="2003760"/>
            <a:ext cx="8052120" cy="1159560"/>
          </a:xfrm>
          <a:prstGeom prst="rect">
            <a:avLst/>
          </a:prstGeom>
          <a:noFill/>
          <a:ln w="0">
            <a:noFill/>
          </a:ln>
        </p:spPr>
        <p:txBody>
          <a:bodyPr tIns="91440" bIns="91440" anchor="b">
            <a:noAutofit/>
          </a:bodyPr>
          <a:lstStyle/>
          <a:p>
            <a:pPr>
              <a:lnSpc>
                <a:spcPct val="100000"/>
              </a:lnSpc>
              <a:buNone/>
            </a:pPr>
            <a:r>
              <a:rPr lang="en" sz="3600" b="1" strike="noStrike" spc="-1" dirty="0">
                <a:solidFill>
                  <a:srgbClr val="000000"/>
                </a:solidFill>
                <a:latin typeface="Lora"/>
                <a:ea typeface="Lora"/>
              </a:rPr>
              <a:t>Tesina di Reti e dispositivi </a:t>
            </a:r>
            <a:r>
              <a:rPr lang="en" sz="3600" b="1" strike="noStrike" spc="-1" dirty="0">
                <a:solidFill>
                  <a:srgbClr val="000000"/>
                </a:solidFill>
                <a:highlight>
                  <a:srgbClr val="FFCD00"/>
                </a:highlight>
                <a:latin typeface="Lora"/>
                <a:ea typeface="Lora"/>
              </a:rPr>
              <a:t>wireless</a:t>
            </a:r>
            <a:r>
              <a:rPr lang="en" sz="3600" b="1" strike="noStrike" spc="-1" dirty="0">
                <a:solidFill>
                  <a:srgbClr val="000000"/>
                </a:solidFill>
                <a:latin typeface="Lora"/>
                <a:ea typeface="Lora"/>
              </a:rPr>
              <a:t> </a:t>
            </a:r>
            <a:endParaRPr lang="it-IT" sz="3600" b="0" strike="noStrike" spc="-1" dirty="0">
              <a:solidFill>
                <a:srgbClr val="000000"/>
              </a:solidFill>
              <a:latin typeface="Arial"/>
            </a:endParaRPr>
          </a:p>
        </p:txBody>
      </p:sp>
      <p:grpSp>
        <p:nvGrpSpPr>
          <p:cNvPr id="544" name="Google Shape;72;p12"/>
          <p:cNvGrpSpPr/>
          <p:nvPr/>
        </p:nvGrpSpPr>
        <p:grpSpPr>
          <a:xfrm>
            <a:off x="1299240" y="3511440"/>
            <a:ext cx="215640" cy="342000"/>
            <a:chOff x="1299240" y="3511440"/>
            <a:chExt cx="215640" cy="342000"/>
          </a:xfrm>
        </p:grpSpPr>
        <p:sp>
          <p:nvSpPr>
            <p:cNvPr id="545" name="Google Shape;73;p12"/>
            <p:cNvSpPr/>
            <p:nvPr/>
          </p:nvSpPr>
          <p:spPr>
            <a:xfrm>
              <a:off x="1364040" y="3809880"/>
              <a:ext cx="85680" cy="18720"/>
            </a:xfrm>
            <a:custGeom>
              <a:avLst/>
              <a:gdLst/>
              <a:ahLst/>
              <a:cxnLst/>
              <a:rect l="l" t="t" r="r" b="b"/>
              <a:pathLst>
                <a:path w="4092" h="902">
                  <a:moveTo>
                    <a:pt x="4092" y="902"/>
                  </a:moveTo>
                  <a:lnTo>
                    <a:pt x="4092" y="1"/>
                  </a:lnTo>
                  <a:lnTo>
                    <a:pt x="0" y="1"/>
                  </a:lnTo>
                  <a:lnTo>
                    <a:pt x="0" y="902"/>
                  </a:lnTo>
                  <a:lnTo>
                    <a:pt x="4092" y="902"/>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46" name="Google Shape;74;p12"/>
            <p:cNvSpPr/>
            <p:nvPr/>
          </p:nvSpPr>
          <p:spPr>
            <a:xfrm>
              <a:off x="1364040" y="3790440"/>
              <a:ext cx="85680" cy="18720"/>
            </a:xfrm>
            <a:custGeom>
              <a:avLst/>
              <a:gdLst/>
              <a:ahLst/>
              <a:cxnLst/>
              <a:rect l="l" t="t" r="r" b="b"/>
              <a:pathLst>
                <a:path w="4092" h="902">
                  <a:moveTo>
                    <a:pt x="4092" y="901"/>
                  </a:moveTo>
                  <a:lnTo>
                    <a:pt x="4092" y="0"/>
                  </a:lnTo>
                  <a:lnTo>
                    <a:pt x="0" y="0"/>
                  </a:lnTo>
                  <a:lnTo>
                    <a:pt x="0" y="901"/>
                  </a:lnTo>
                  <a:lnTo>
                    <a:pt x="4092" y="901"/>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47" name="Google Shape;75;p12"/>
            <p:cNvSpPr/>
            <p:nvPr/>
          </p:nvSpPr>
          <p:spPr>
            <a:xfrm>
              <a:off x="1364040" y="3828600"/>
              <a:ext cx="85680" cy="24840"/>
            </a:xfrm>
            <a:custGeom>
              <a:avLst/>
              <a:gdLst/>
              <a:ahLst/>
              <a:cxn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48" name="Google Shape;76;p12"/>
            <p:cNvSpPr/>
            <p:nvPr/>
          </p:nvSpPr>
          <p:spPr>
            <a:xfrm>
              <a:off x="1355040" y="3629520"/>
              <a:ext cx="29520" cy="140040"/>
            </a:xfrm>
            <a:custGeom>
              <a:avLst/>
              <a:gdLst/>
              <a:ahLst/>
              <a:cxnLst/>
              <a:rect l="l" t="t" r="r" b="b"/>
              <a:pathLst>
                <a:path w="1414" h="6675">
                  <a:moveTo>
                    <a:pt x="1413" y="6674"/>
                  </a:moveTo>
                  <a:lnTo>
                    <a:pt x="1413" y="6674"/>
                  </a:lnTo>
                  <a:lnTo>
                    <a:pt x="585" y="2850"/>
                  </a:lnTo>
                  <a:lnTo>
                    <a:pt x="1" y="1"/>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49" name="Google Shape;77;p12"/>
            <p:cNvSpPr/>
            <p:nvPr/>
          </p:nvSpPr>
          <p:spPr>
            <a:xfrm>
              <a:off x="1299240" y="3511440"/>
              <a:ext cx="215640" cy="258120"/>
            </a:xfrm>
            <a:custGeom>
              <a:avLst/>
              <a:gdLst/>
              <a:ahLst/>
              <a:cxn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50" name="Google Shape;78;p12"/>
            <p:cNvSpPr/>
            <p:nvPr/>
          </p:nvSpPr>
          <p:spPr>
            <a:xfrm>
              <a:off x="1429560" y="3629520"/>
              <a:ext cx="29520" cy="140040"/>
            </a:xfrm>
            <a:custGeom>
              <a:avLst/>
              <a:gdLst/>
              <a:ahLst/>
              <a:cxnLst/>
              <a:rect l="l" t="t" r="r" b="b"/>
              <a:pathLst>
                <a:path w="1414" h="6675">
                  <a:moveTo>
                    <a:pt x="1413" y="1"/>
                  </a:moveTo>
                  <a:lnTo>
                    <a:pt x="1413" y="1"/>
                  </a:lnTo>
                  <a:lnTo>
                    <a:pt x="829" y="2850"/>
                  </a:lnTo>
                  <a:lnTo>
                    <a:pt x="1" y="6674"/>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51" name="Google Shape;79;p12"/>
            <p:cNvSpPr/>
            <p:nvPr/>
          </p:nvSpPr>
          <p:spPr>
            <a:xfrm>
              <a:off x="1369440" y="3624480"/>
              <a:ext cx="75240" cy="16200"/>
            </a:xfrm>
            <a:custGeom>
              <a:avLst/>
              <a:gdLst/>
              <a:ahLst/>
              <a:cxn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52" name="Google Shape;80;p12"/>
            <p:cNvSpPr/>
            <p:nvPr/>
          </p:nvSpPr>
          <p:spPr>
            <a:xfrm>
              <a:off x="1364040" y="3772080"/>
              <a:ext cx="85680" cy="360"/>
            </a:xfrm>
            <a:custGeom>
              <a:avLst/>
              <a:gdLst/>
              <a:ahLst/>
              <a:cxnLst/>
              <a:rect l="l" t="t" r="r" b="b"/>
              <a:pathLst>
                <a:path w="4092" h="1">
                  <a:moveTo>
                    <a:pt x="0" y="1"/>
                  </a:moveTo>
                  <a:lnTo>
                    <a:pt x="4092" y="1"/>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12" name="PlaceHolder 2">
            <a:extLst>
              <a:ext uri="{FF2B5EF4-FFF2-40B4-BE49-F238E27FC236}">
                <a16:creationId xmlns:a16="http://schemas.microsoft.com/office/drawing/2014/main" id="{9159AF5F-45F3-4DFC-A7DE-45D82FEC9188}"/>
              </a:ext>
            </a:extLst>
          </p:cNvPr>
          <p:cNvSpPr txBox="1">
            <a:spLocks/>
          </p:cNvSpPr>
          <p:nvPr/>
        </p:nvSpPr>
        <p:spPr>
          <a:xfrm>
            <a:off x="3410093" y="3994829"/>
            <a:ext cx="5617029" cy="1148671"/>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spcBef>
                <a:spcPts val="601"/>
              </a:spcBef>
              <a:tabLst>
                <a:tab pos="0" algn="l"/>
              </a:tabLst>
            </a:pPr>
            <a:r>
              <a:rPr lang="en" sz="1800" b="1" spc="-1" dirty="0">
                <a:solidFill>
                  <a:srgbClr val="000000"/>
                </a:solidFill>
                <a:latin typeface="Lora" pitchFamily="2" charset="0"/>
                <a:ea typeface="Quattrocento Sans"/>
              </a:rPr>
              <a:t>Prof. Molinaro Antonella</a:t>
            </a:r>
          </a:p>
          <a:p>
            <a:pPr algn="r">
              <a:lnSpc>
                <a:spcPct val="100000"/>
              </a:lnSpc>
              <a:spcBef>
                <a:spcPts val="601"/>
              </a:spcBef>
              <a:tabLst>
                <a:tab pos="0" algn="l"/>
              </a:tabLst>
            </a:pPr>
            <a:r>
              <a:rPr lang="en" sz="1800" b="1" spc="-1" dirty="0">
                <a:solidFill>
                  <a:srgbClr val="000000"/>
                </a:solidFill>
                <a:latin typeface="Lora" pitchFamily="2" charset="0"/>
                <a:ea typeface="Quattrocento Sans"/>
              </a:rPr>
              <a:t>Prof. Amadeo Marica</a:t>
            </a:r>
            <a:endParaRPr lang="en" sz="1800" spc="-1" dirty="0">
              <a:solidFill>
                <a:srgbClr val="000000"/>
              </a:solidFill>
              <a:latin typeface="Lora" pitchFamily="2" charset="0"/>
              <a:ea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Applicazione - TCP</a:t>
            </a:r>
            <a:endParaRPr lang="it-IT" sz="2000" b="0" strike="noStrike" spc="-1" dirty="0">
              <a:solidFill>
                <a:srgbClr val="000000"/>
              </a:solidFill>
              <a:latin typeface="Arial"/>
            </a:endParaRPr>
          </a:p>
        </p:txBody>
      </p:sp>
      <p:grpSp>
        <p:nvGrpSpPr>
          <p:cNvPr id="610" name="Google Shape;160;p 6"/>
          <p:cNvGrpSpPr/>
          <p:nvPr/>
        </p:nvGrpSpPr>
        <p:grpSpPr>
          <a:xfrm>
            <a:off x="916560" y="1019880"/>
            <a:ext cx="214200" cy="214200"/>
            <a:chOff x="916560" y="1019880"/>
            <a:chExt cx="214200" cy="214200"/>
          </a:xfrm>
        </p:grpSpPr>
        <p:sp>
          <p:nvSpPr>
            <p:cNvPr id="611" name="Google Shape;161;p 6"/>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12" name="Google Shape;162;p 6"/>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13" name="Google Shape;163;p 6"/>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14" name="Google Shape;164;p 6"/>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15"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20D524F5-BEB2-4AA6-BEC6-07DED34E779F}" type="slidenum">
              <a:rPr lang="en" sz="1000" b="0" strike="noStrike" spc="-1">
                <a:solidFill>
                  <a:srgbClr val="1D1D1B"/>
                </a:solidFill>
                <a:latin typeface="Lora"/>
                <a:ea typeface="Lora"/>
              </a:rPr>
              <a:t>10</a:t>
            </a:fld>
            <a:endParaRPr lang="it-IT" sz="1000" b="0" strike="noStrike" spc="-1">
              <a:latin typeface="Times New Roman"/>
            </a:endParaRPr>
          </a:p>
        </p:txBody>
      </p:sp>
      <p:pic>
        <p:nvPicPr>
          <p:cNvPr id="617" name="Immagine 616"/>
          <p:cNvPicPr>
            <a:picLocks noChangeAspect="1"/>
          </p:cNvPicPr>
          <p:nvPr/>
        </p:nvPicPr>
        <p:blipFill>
          <a:blip r:embed="rId2"/>
          <a:stretch/>
        </p:blipFill>
        <p:spPr>
          <a:xfrm>
            <a:off x="1522647" y="2134156"/>
            <a:ext cx="6098705" cy="2713310"/>
          </a:xfrm>
          <a:prstGeom prst="rect">
            <a:avLst/>
          </a:prstGeom>
          <a:ln w="0">
            <a:noFill/>
          </a:ln>
        </p:spPr>
      </p:pic>
      <p:sp>
        <p:nvSpPr>
          <p:cNvPr id="12" name="CasellaDiTesto 11">
            <a:extLst>
              <a:ext uri="{FF2B5EF4-FFF2-40B4-BE49-F238E27FC236}">
                <a16:creationId xmlns:a16="http://schemas.microsoft.com/office/drawing/2014/main" id="{96BA1DCA-FFF4-40EE-AEF4-86BF94CBCEFE}"/>
              </a:ext>
            </a:extLst>
          </p:cNvPr>
          <p:cNvSpPr txBox="1"/>
          <p:nvPr/>
        </p:nvSpPr>
        <p:spPr>
          <a:xfrm>
            <a:off x="0" y="1363386"/>
            <a:ext cx="9144000" cy="738664"/>
          </a:xfrm>
          <a:prstGeom prst="rect">
            <a:avLst/>
          </a:prstGeom>
          <a:noFill/>
        </p:spPr>
        <p:txBody>
          <a:bodyPr wrap="square">
            <a:spAutoFit/>
          </a:bodyPr>
          <a:lstStyle/>
          <a:p>
            <a:pPr algn="ctr"/>
            <a:r>
              <a:rPr lang="it-IT" sz="1400" b="0" strike="noStrike" spc="-1" dirty="0">
                <a:latin typeface="Lora" pitchFamily="2" charset="0"/>
              </a:rPr>
              <a:t>Si consideri un numero di flussi TCP, variabile da 1 a 8, tra le stazioni WiFi e il server. Ogni flusso TCP, avente </a:t>
            </a:r>
            <a:r>
              <a:rPr lang="it-IT" sz="1400" b="0" strike="noStrike" spc="-1" dirty="0" err="1">
                <a:latin typeface="Lora" pitchFamily="2" charset="0"/>
              </a:rPr>
              <a:t>DataRate</a:t>
            </a:r>
            <a:r>
              <a:rPr lang="it-IT" sz="1400" b="0" strike="noStrike" spc="-1" dirty="0">
                <a:latin typeface="Lora" pitchFamily="2" charset="0"/>
              </a:rPr>
              <a:t>=1Mbps, è modellabile con applicazione ON-OFF che inizia all’istante t=1sec avente periodo ON costante per tutta la durata della simulazione, di durata 30sec.</a:t>
            </a:r>
            <a:endParaRPr lang="it-IT" sz="1400" dirty="0"/>
          </a:p>
        </p:txBody>
      </p:sp>
      <p:sp>
        <p:nvSpPr>
          <p:cNvPr id="23" name="Rettangolo 22">
            <a:extLst>
              <a:ext uri="{FF2B5EF4-FFF2-40B4-BE49-F238E27FC236}">
                <a16:creationId xmlns:a16="http://schemas.microsoft.com/office/drawing/2014/main" id="{2FC7450C-8C66-4281-8F61-4C59206699A2}"/>
              </a:ext>
            </a:extLst>
          </p:cNvPr>
          <p:cNvSpPr/>
          <p:nvPr/>
        </p:nvSpPr>
        <p:spPr>
          <a:xfrm>
            <a:off x="1852229" y="2134156"/>
            <a:ext cx="2107879" cy="279035"/>
          </a:xfrm>
          <a:custGeom>
            <a:avLst/>
            <a:gdLst>
              <a:gd name="connsiteX0" fmla="*/ 0 w 2107879"/>
              <a:gd name="connsiteY0" fmla="*/ 0 h 279035"/>
              <a:gd name="connsiteX1" fmla="*/ 505891 w 2107879"/>
              <a:gd name="connsiteY1" fmla="*/ 0 h 279035"/>
              <a:gd name="connsiteX2" fmla="*/ 969624 w 2107879"/>
              <a:gd name="connsiteY2" fmla="*/ 0 h 279035"/>
              <a:gd name="connsiteX3" fmla="*/ 1538752 w 2107879"/>
              <a:gd name="connsiteY3" fmla="*/ 0 h 279035"/>
              <a:gd name="connsiteX4" fmla="*/ 2107879 w 2107879"/>
              <a:gd name="connsiteY4" fmla="*/ 0 h 279035"/>
              <a:gd name="connsiteX5" fmla="*/ 2107879 w 2107879"/>
              <a:gd name="connsiteY5" fmla="*/ 279035 h 279035"/>
              <a:gd name="connsiteX6" fmla="*/ 1623067 w 2107879"/>
              <a:gd name="connsiteY6" fmla="*/ 279035 h 279035"/>
              <a:gd name="connsiteX7" fmla="*/ 1138255 w 2107879"/>
              <a:gd name="connsiteY7" fmla="*/ 279035 h 279035"/>
              <a:gd name="connsiteX8" fmla="*/ 569127 w 2107879"/>
              <a:gd name="connsiteY8" fmla="*/ 279035 h 279035"/>
              <a:gd name="connsiteX9" fmla="*/ 0 w 2107879"/>
              <a:gd name="connsiteY9" fmla="*/ 279035 h 279035"/>
              <a:gd name="connsiteX10" fmla="*/ 0 w 2107879"/>
              <a:gd name="connsiteY10" fmla="*/ 0 h 27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7879" h="279035" extrusionOk="0">
                <a:moveTo>
                  <a:pt x="0" y="0"/>
                </a:moveTo>
                <a:cubicBezTo>
                  <a:pt x="162629" y="-12091"/>
                  <a:pt x="293575" y="18511"/>
                  <a:pt x="505891" y="0"/>
                </a:cubicBezTo>
                <a:cubicBezTo>
                  <a:pt x="718207" y="-18511"/>
                  <a:pt x="846754" y="17282"/>
                  <a:pt x="969624" y="0"/>
                </a:cubicBezTo>
                <a:cubicBezTo>
                  <a:pt x="1092494" y="-17282"/>
                  <a:pt x="1290867" y="66371"/>
                  <a:pt x="1538752" y="0"/>
                </a:cubicBezTo>
                <a:cubicBezTo>
                  <a:pt x="1786637" y="-66371"/>
                  <a:pt x="1931964" y="35756"/>
                  <a:pt x="2107879" y="0"/>
                </a:cubicBezTo>
                <a:cubicBezTo>
                  <a:pt x="2131832" y="69316"/>
                  <a:pt x="2085034" y="223046"/>
                  <a:pt x="2107879" y="279035"/>
                </a:cubicBezTo>
                <a:cubicBezTo>
                  <a:pt x="2003099" y="327980"/>
                  <a:pt x="1788585" y="241340"/>
                  <a:pt x="1623067" y="279035"/>
                </a:cubicBezTo>
                <a:cubicBezTo>
                  <a:pt x="1457549" y="316730"/>
                  <a:pt x="1336248" y="262334"/>
                  <a:pt x="1138255" y="279035"/>
                </a:cubicBezTo>
                <a:cubicBezTo>
                  <a:pt x="940262" y="295736"/>
                  <a:pt x="840865" y="237065"/>
                  <a:pt x="569127" y="279035"/>
                </a:cubicBezTo>
                <a:cubicBezTo>
                  <a:pt x="297389" y="321005"/>
                  <a:pt x="130443" y="257403"/>
                  <a:pt x="0" y="279035"/>
                </a:cubicBezTo>
                <a:cubicBezTo>
                  <a:pt x="-14853" y="161042"/>
                  <a:pt x="7931" y="102389"/>
                  <a:pt x="0" y="0"/>
                </a:cubicBezTo>
                <a:close/>
              </a:path>
            </a:pathLst>
          </a:custGeom>
          <a:noFill/>
          <a:ln w="1905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8" name="Freccia in giù 17">
            <a:extLst>
              <a:ext uri="{FF2B5EF4-FFF2-40B4-BE49-F238E27FC236}">
                <a16:creationId xmlns:a16="http://schemas.microsoft.com/office/drawing/2014/main" id="{0EE41F89-1C13-4F9D-8FD9-A13CCBE127B4}"/>
              </a:ext>
            </a:extLst>
          </p:cNvPr>
          <p:cNvSpPr/>
          <p:nvPr/>
        </p:nvSpPr>
        <p:spPr>
          <a:xfrm rot="5400000">
            <a:off x="6255328" y="2766483"/>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in giù 28">
            <a:extLst>
              <a:ext uri="{FF2B5EF4-FFF2-40B4-BE49-F238E27FC236}">
                <a16:creationId xmlns:a16="http://schemas.microsoft.com/office/drawing/2014/main" id="{1DFC6169-06FF-4BE3-9D02-BCE1FD7A4FA4}"/>
              </a:ext>
            </a:extLst>
          </p:cNvPr>
          <p:cNvSpPr/>
          <p:nvPr/>
        </p:nvSpPr>
        <p:spPr>
          <a:xfrm rot="19274414">
            <a:off x="6795657" y="3172995"/>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a:extLst>
              <a:ext uri="{FF2B5EF4-FFF2-40B4-BE49-F238E27FC236}">
                <a16:creationId xmlns:a16="http://schemas.microsoft.com/office/drawing/2014/main" id="{990CE544-2F08-4FAB-9213-309B0EC16AB5}"/>
              </a:ext>
            </a:extLst>
          </p:cNvPr>
          <p:cNvSpPr/>
          <p:nvPr/>
        </p:nvSpPr>
        <p:spPr>
          <a:xfrm>
            <a:off x="2149409" y="3719116"/>
            <a:ext cx="3809431" cy="136603"/>
          </a:xfrm>
          <a:custGeom>
            <a:avLst/>
            <a:gdLst>
              <a:gd name="connsiteX0" fmla="*/ 0 w 3809431"/>
              <a:gd name="connsiteY0" fmla="*/ 0 h 136603"/>
              <a:gd name="connsiteX1" fmla="*/ 506110 w 3809431"/>
              <a:gd name="connsiteY1" fmla="*/ 0 h 136603"/>
              <a:gd name="connsiteX2" fmla="*/ 936032 w 3809431"/>
              <a:gd name="connsiteY2" fmla="*/ 0 h 136603"/>
              <a:gd name="connsiteX3" fmla="*/ 1556425 w 3809431"/>
              <a:gd name="connsiteY3" fmla="*/ 0 h 136603"/>
              <a:gd name="connsiteX4" fmla="*/ 2062535 w 3809431"/>
              <a:gd name="connsiteY4" fmla="*/ 0 h 136603"/>
              <a:gd name="connsiteX5" fmla="*/ 2568645 w 3809431"/>
              <a:gd name="connsiteY5" fmla="*/ 0 h 136603"/>
              <a:gd name="connsiteX6" fmla="*/ 3189038 w 3809431"/>
              <a:gd name="connsiteY6" fmla="*/ 0 h 136603"/>
              <a:gd name="connsiteX7" fmla="*/ 3809431 w 3809431"/>
              <a:gd name="connsiteY7" fmla="*/ 0 h 136603"/>
              <a:gd name="connsiteX8" fmla="*/ 3809431 w 3809431"/>
              <a:gd name="connsiteY8" fmla="*/ 136603 h 136603"/>
              <a:gd name="connsiteX9" fmla="*/ 3341415 w 3809431"/>
              <a:gd name="connsiteY9" fmla="*/ 136603 h 136603"/>
              <a:gd name="connsiteX10" fmla="*/ 2797211 w 3809431"/>
              <a:gd name="connsiteY10" fmla="*/ 136603 h 136603"/>
              <a:gd name="connsiteX11" fmla="*/ 2253006 w 3809431"/>
              <a:gd name="connsiteY11" fmla="*/ 136603 h 136603"/>
              <a:gd name="connsiteX12" fmla="*/ 1746896 w 3809431"/>
              <a:gd name="connsiteY12" fmla="*/ 136603 h 136603"/>
              <a:gd name="connsiteX13" fmla="*/ 1126503 w 3809431"/>
              <a:gd name="connsiteY13" fmla="*/ 136603 h 136603"/>
              <a:gd name="connsiteX14" fmla="*/ 506110 w 3809431"/>
              <a:gd name="connsiteY14" fmla="*/ 136603 h 136603"/>
              <a:gd name="connsiteX15" fmla="*/ 0 w 3809431"/>
              <a:gd name="connsiteY15" fmla="*/ 136603 h 136603"/>
              <a:gd name="connsiteX16" fmla="*/ 0 w 3809431"/>
              <a:gd name="connsiteY16" fmla="*/ 0 h 1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9431" h="136603" extrusionOk="0">
                <a:moveTo>
                  <a:pt x="0" y="0"/>
                </a:moveTo>
                <a:cubicBezTo>
                  <a:pt x="229889" y="-44966"/>
                  <a:pt x="352295" y="17962"/>
                  <a:pt x="506110" y="0"/>
                </a:cubicBezTo>
                <a:cubicBezTo>
                  <a:pt x="659925" y="-17962"/>
                  <a:pt x="747515" y="15888"/>
                  <a:pt x="936032" y="0"/>
                </a:cubicBezTo>
                <a:cubicBezTo>
                  <a:pt x="1124549" y="-15888"/>
                  <a:pt x="1319795" y="21031"/>
                  <a:pt x="1556425" y="0"/>
                </a:cubicBezTo>
                <a:cubicBezTo>
                  <a:pt x="1793055" y="-21031"/>
                  <a:pt x="1902011" y="770"/>
                  <a:pt x="2062535" y="0"/>
                </a:cubicBezTo>
                <a:cubicBezTo>
                  <a:pt x="2223059" y="-770"/>
                  <a:pt x="2457626" y="2345"/>
                  <a:pt x="2568645" y="0"/>
                </a:cubicBezTo>
                <a:cubicBezTo>
                  <a:pt x="2679664" y="-2345"/>
                  <a:pt x="3035936" y="69518"/>
                  <a:pt x="3189038" y="0"/>
                </a:cubicBezTo>
                <a:cubicBezTo>
                  <a:pt x="3342140" y="-69518"/>
                  <a:pt x="3658427" y="6105"/>
                  <a:pt x="3809431" y="0"/>
                </a:cubicBezTo>
                <a:cubicBezTo>
                  <a:pt x="3823819" y="53704"/>
                  <a:pt x="3799953" y="107486"/>
                  <a:pt x="3809431" y="136603"/>
                </a:cubicBezTo>
                <a:cubicBezTo>
                  <a:pt x="3630577" y="143278"/>
                  <a:pt x="3476355" y="81258"/>
                  <a:pt x="3341415" y="136603"/>
                </a:cubicBezTo>
                <a:cubicBezTo>
                  <a:pt x="3206475" y="191948"/>
                  <a:pt x="3010440" y="95363"/>
                  <a:pt x="2797211" y="136603"/>
                </a:cubicBezTo>
                <a:cubicBezTo>
                  <a:pt x="2583982" y="177843"/>
                  <a:pt x="2426305" y="101302"/>
                  <a:pt x="2253006" y="136603"/>
                </a:cubicBezTo>
                <a:cubicBezTo>
                  <a:pt x="2079708" y="171904"/>
                  <a:pt x="1923247" y="131931"/>
                  <a:pt x="1746896" y="136603"/>
                </a:cubicBezTo>
                <a:cubicBezTo>
                  <a:pt x="1570545" y="141275"/>
                  <a:pt x="1436632" y="91060"/>
                  <a:pt x="1126503" y="136603"/>
                </a:cubicBezTo>
                <a:cubicBezTo>
                  <a:pt x="816374" y="182146"/>
                  <a:pt x="733323" y="72517"/>
                  <a:pt x="506110" y="136603"/>
                </a:cubicBezTo>
                <a:cubicBezTo>
                  <a:pt x="278897" y="200689"/>
                  <a:pt x="135788" y="119688"/>
                  <a:pt x="0" y="136603"/>
                </a:cubicBezTo>
                <a:cubicBezTo>
                  <a:pt x="-15818" y="77792"/>
                  <a:pt x="8699" y="58708"/>
                  <a:pt x="0" y="0"/>
                </a:cubicBezTo>
                <a:close/>
              </a:path>
            </a:pathLst>
          </a:custGeom>
          <a:noFill/>
          <a:ln w="1905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32" name="Freccia in giù 31">
            <a:extLst>
              <a:ext uri="{FF2B5EF4-FFF2-40B4-BE49-F238E27FC236}">
                <a16:creationId xmlns:a16="http://schemas.microsoft.com/office/drawing/2014/main" id="{1149C893-DD05-4549-B2B1-6882B0F5DD40}"/>
              </a:ext>
            </a:extLst>
          </p:cNvPr>
          <p:cNvSpPr/>
          <p:nvPr/>
        </p:nvSpPr>
        <p:spPr>
          <a:xfrm rot="5400000">
            <a:off x="5875689" y="4110434"/>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animBg="1"/>
      <p:bldP spid="29"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pc="-1" dirty="0">
                <a:solidFill>
                  <a:srgbClr val="000000"/>
                </a:solidFill>
                <a:latin typeface="Lora"/>
              </a:rPr>
              <a:t>Applicazione - UDP</a:t>
            </a:r>
            <a:endParaRPr lang="it-IT" sz="2000" b="0" strike="noStrike" spc="-1" dirty="0">
              <a:solidFill>
                <a:srgbClr val="000000"/>
              </a:solidFill>
              <a:latin typeface="Arial"/>
            </a:endParaRPr>
          </a:p>
        </p:txBody>
      </p:sp>
      <p:grpSp>
        <p:nvGrpSpPr>
          <p:cNvPr id="619" name="Google Shape;160;p 7"/>
          <p:cNvGrpSpPr/>
          <p:nvPr/>
        </p:nvGrpSpPr>
        <p:grpSpPr>
          <a:xfrm>
            <a:off x="916560" y="1019880"/>
            <a:ext cx="214200" cy="214200"/>
            <a:chOff x="916560" y="1019880"/>
            <a:chExt cx="214200" cy="214200"/>
          </a:xfrm>
        </p:grpSpPr>
        <p:sp>
          <p:nvSpPr>
            <p:cNvPr id="620" name="Google Shape;161;p 7"/>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21" name="Google Shape;162;p 7"/>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22" name="Google Shape;163;p 7"/>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23" name="Google Shape;164;p 7"/>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24"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35AEAA56-8C92-4FE3-9016-FE1D43C21965}" type="slidenum">
              <a:rPr lang="en" sz="1000" b="0" strike="noStrike" spc="-1">
                <a:solidFill>
                  <a:srgbClr val="1D1D1B"/>
                </a:solidFill>
                <a:latin typeface="Lora"/>
                <a:ea typeface="Lora"/>
              </a:rPr>
              <a:t>11</a:t>
            </a:fld>
            <a:endParaRPr lang="it-IT" sz="1000" b="0" strike="noStrike" spc="-1">
              <a:latin typeface="Times New Roman"/>
            </a:endParaRPr>
          </a:p>
        </p:txBody>
      </p:sp>
      <p:pic>
        <p:nvPicPr>
          <p:cNvPr id="626" name="Immagine 625"/>
          <p:cNvPicPr>
            <a:picLocks noChangeAspect="1"/>
          </p:cNvPicPr>
          <p:nvPr/>
        </p:nvPicPr>
        <p:blipFill>
          <a:blip r:embed="rId2"/>
          <a:stretch/>
        </p:blipFill>
        <p:spPr>
          <a:xfrm>
            <a:off x="1522799" y="2258281"/>
            <a:ext cx="6098400" cy="2491559"/>
          </a:xfrm>
          <a:prstGeom prst="rect">
            <a:avLst/>
          </a:prstGeom>
          <a:ln w="0">
            <a:noFill/>
          </a:ln>
        </p:spPr>
      </p:pic>
      <p:sp>
        <p:nvSpPr>
          <p:cNvPr id="12" name="CasellaDiTesto 11">
            <a:extLst>
              <a:ext uri="{FF2B5EF4-FFF2-40B4-BE49-F238E27FC236}">
                <a16:creationId xmlns:a16="http://schemas.microsoft.com/office/drawing/2014/main" id="{067FF97B-9F4F-4EB5-A32A-56E7D8014B3D}"/>
              </a:ext>
            </a:extLst>
          </p:cNvPr>
          <p:cNvSpPr txBox="1"/>
          <p:nvPr/>
        </p:nvSpPr>
        <p:spPr>
          <a:xfrm>
            <a:off x="-1" y="1414337"/>
            <a:ext cx="9144001" cy="738664"/>
          </a:xfrm>
          <a:prstGeom prst="rect">
            <a:avLst/>
          </a:prstGeom>
          <a:noFill/>
        </p:spPr>
        <p:txBody>
          <a:bodyPr wrap="square">
            <a:spAutoFit/>
          </a:bodyPr>
          <a:lstStyle/>
          <a:p>
            <a:pPr marL="0" indent="0" algn="ctr">
              <a:buNone/>
            </a:pPr>
            <a:r>
              <a:rPr lang="it-IT" sz="1400" b="0" strike="noStrike" spc="-1" dirty="0">
                <a:latin typeface="Lora" pitchFamily="2" charset="0"/>
              </a:rPr>
              <a:t>In parallelo, si consideri un numero di flussi UDP, variabile da 1 a 8, tra ciascuna delle stazioni WiFi e il server. Ogni flusso UDP è modellabile come traffico CBR avente Data Rate=1Mbps, inizia all’istante t=1sec e si conclude alla fine della simulazione.</a:t>
            </a:r>
          </a:p>
        </p:txBody>
      </p:sp>
      <p:sp>
        <p:nvSpPr>
          <p:cNvPr id="13" name="Freccia in giù 12">
            <a:extLst>
              <a:ext uri="{FF2B5EF4-FFF2-40B4-BE49-F238E27FC236}">
                <a16:creationId xmlns:a16="http://schemas.microsoft.com/office/drawing/2014/main" id="{4E0A294A-248A-4F29-AAC6-96A618B1DBF9}"/>
              </a:ext>
            </a:extLst>
          </p:cNvPr>
          <p:cNvSpPr/>
          <p:nvPr/>
        </p:nvSpPr>
        <p:spPr>
          <a:xfrm>
            <a:off x="7306197" y="2303769"/>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065AC6B1-7EB5-4C68-8CA8-C16C1B4992F2}" type="slidenum">
              <a:rPr lang="en" sz="1000" b="0" strike="noStrike" spc="-1">
                <a:solidFill>
                  <a:srgbClr val="1D1D1B"/>
                </a:solidFill>
                <a:latin typeface="Lora"/>
                <a:ea typeface="Lora"/>
              </a:rPr>
              <a:t>12</a:t>
            </a:fld>
            <a:endParaRPr lang="it-IT" sz="1000" b="0" strike="noStrike" spc="-1">
              <a:latin typeface="Times New Roman"/>
            </a:endParaRPr>
          </a:p>
        </p:txBody>
      </p:sp>
      <p:sp>
        <p:nvSpPr>
          <p:cNvPr id="629" name="CasellaDiTesto 628"/>
          <p:cNvSpPr txBox="1"/>
          <p:nvPr/>
        </p:nvSpPr>
        <p:spPr>
          <a:xfrm>
            <a:off x="127440" y="1713150"/>
            <a:ext cx="8888760" cy="858600"/>
          </a:xfrm>
          <a:prstGeom prst="rect">
            <a:avLst/>
          </a:prstGeom>
          <a:noFill/>
          <a:ln w="0">
            <a:noFill/>
          </a:ln>
        </p:spPr>
        <p:txBody>
          <a:bodyPr lIns="90000" tIns="45000" rIns="90000" bIns="45000" anchor="t">
            <a:noAutofit/>
          </a:bodyPr>
          <a:lstStyle/>
          <a:p>
            <a:pPr algn="ctr"/>
            <a:r>
              <a:rPr lang="it-IT" sz="2000" b="0" strike="noStrike" spc="-1" dirty="0">
                <a:latin typeface="Lora" pitchFamily="2" charset="0"/>
              </a:rPr>
              <a:t>Ad ogni </a:t>
            </a:r>
            <a:r>
              <a:rPr lang="it-IT" sz="2000" b="0" strike="noStrike" spc="-1" dirty="0" err="1">
                <a:latin typeface="Lora" pitchFamily="2" charset="0"/>
              </a:rPr>
              <a:t>run</a:t>
            </a:r>
            <a:r>
              <a:rPr lang="it-IT" sz="2000" b="0" strike="noStrike" spc="-1" dirty="0">
                <a:latin typeface="Lora" pitchFamily="2" charset="0"/>
              </a:rPr>
              <a:t> della simulazione, il numero di flussi TCP e UDP deve essere equivalente. Ad esempio, al </a:t>
            </a:r>
            <a:r>
              <a:rPr lang="it-IT" sz="2000" b="0" strike="noStrike" spc="-1" dirty="0" err="1">
                <a:latin typeface="Lora" pitchFamily="2" charset="0"/>
              </a:rPr>
              <a:t>run</a:t>
            </a:r>
            <a:r>
              <a:rPr lang="it-IT" sz="2000" b="0" strike="noStrike" spc="-1" dirty="0">
                <a:latin typeface="Lora" pitchFamily="2" charset="0"/>
              </a:rPr>
              <a:t> 1 abbiamo 1 flusso TCP e 1 flusso UDP, al </a:t>
            </a:r>
            <a:r>
              <a:rPr lang="it-IT" sz="2000" b="0" strike="noStrike" spc="-1" dirty="0" err="1">
                <a:latin typeface="Lora" pitchFamily="2" charset="0"/>
              </a:rPr>
              <a:t>run</a:t>
            </a:r>
            <a:r>
              <a:rPr lang="it-IT" sz="2000" b="0" strike="noStrike" spc="-1" dirty="0">
                <a:latin typeface="Lora" pitchFamily="2" charset="0"/>
              </a:rPr>
              <a:t> 2 abbiamo 2 flussi TCP e 2 flussi UDP, al </a:t>
            </a:r>
            <a:r>
              <a:rPr lang="it-IT" sz="2000" b="0" strike="noStrike" spc="-1" dirty="0" err="1">
                <a:latin typeface="Lora" pitchFamily="2" charset="0"/>
              </a:rPr>
              <a:t>run</a:t>
            </a:r>
            <a:r>
              <a:rPr lang="it-IT" sz="2000" b="0" strike="noStrike" spc="-1" dirty="0">
                <a:latin typeface="Lora" pitchFamily="2" charset="0"/>
              </a:rPr>
              <a:t> 3 abbiamo 3 flussi TCP e 3 flussi UDP,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Virtualizer scenario</a:t>
            </a:r>
            <a:endParaRPr lang="it-IT" sz="2000" b="0" strike="noStrike" spc="-1" dirty="0">
              <a:solidFill>
                <a:srgbClr val="000000"/>
              </a:solidFill>
              <a:latin typeface="Arial"/>
            </a:endParaRPr>
          </a:p>
        </p:txBody>
      </p:sp>
      <p:grpSp>
        <p:nvGrpSpPr>
          <p:cNvPr id="631" name="Google Shape;160;p 14"/>
          <p:cNvGrpSpPr/>
          <p:nvPr/>
        </p:nvGrpSpPr>
        <p:grpSpPr>
          <a:xfrm>
            <a:off x="916560" y="1019880"/>
            <a:ext cx="214200" cy="214200"/>
            <a:chOff x="916560" y="1019880"/>
            <a:chExt cx="214200" cy="214200"/>
          </a:xfrm>
        </p:grpSpPr>
        <p:sp>
          <p:nvSpPr>
            <p:cNvPr id="632" name="Google Shape;161;p 14"/>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33" name="Google Shape;162;p 14"/>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34" name="Google Shape;163;p 14"/>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35" name="Google Shape;164;p 14"/>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36"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9E53F071-604B-412D-9CFB-9B7DC6416ECA}" type="slidenum">
              <a:rPr lang="en" sz="1000" b="0" strike="noStrike" spc="-1">
                <a:solidFill>
                  <a:srgbClr val="1D1D1B"/>
                </a:solidFill>
                <a:latin typeface="Lora"/>
                <a:ea typeface="Lora"/>
              </a:rPr>
              <a:t>13</a:t>
            </a:fld>
            <a:endParaRPr lang="it-IT" sz="1000" b="0" strike="noStrike" spc="-1">
              <a:latin typeface="Times New Roman"/>
            </a:endParaRPr>
          </a:p>
        </p:txBody>
      </p:sp>
      <p:pic>
        <p:nvPicPr>
          <p:cNvPr id="637" name="Immagine 636"/>
          <p:cNvPicPr>
            <a:picLocks noChangeAspect="1"/>
          </p:cNvPicPr>
          <p:nvPr/>
        </p:nvPicPr>
        <p:blipFill>
          <a:blip r:embed="rId2"/>
          <a:stretch/>
        </p:blipFill>
        <p:spPr>
          <a:xfrm>
            <a:off x="1710000" y="1592474"/>
            <a:ext cx="5724000" cy="3353926"/>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pPr algn="ctr">
              <a:lnSpc>
                <a:spcPct val="100000"/>
              </a:lnSpc>
              <a:buNone/>
            </a:pPr>
            <a:r>
              <a:rPr lang="en" sz="3000" b="1" strike="noStrike" spc="-1" dirty="0">
                <a:solidFill>
                  <a:srgbClr val="000000"/>
                </a:solidFill>
                <a:latin typeface="Lora"/>
                <a:ea typeface="Lora"/>
              </a:rPr>
              <a:t>Prima campagna </a:t>
            </a:r>
            <a:endParaRPr lang="it-IT" sz="3000" b="0" strike="noStrike" spc="-1" dirty="0">
              <a:solidFill>
                <a:srgbClr val="000000"/>
              </a:solidFill>
              <a:latin typeface="Arial"/>
            </a:endParaRPr>
          </a:p>
        </p:txBody>
      </p:sp>
      <p:sp>
        <p:nvSpPr>
          <p:cNvPr id="639" name="PlaceHolder 2"/>
          <p:cNvSpPr>
            <a:spLocks noGrp="1"/>
          </p:cNvSpPr>
          <p:nvPr>
            <p:ph type="subTitle"/>
          </p:nvPr>
        </p:nvSpPr>
        <p:spPr>
          <a:xfrm>
            <a:off x="2022480" y="2815920"/>
            <a:ext cx="3787200" cy="784440"/>
          </a:xfrm>
          <a:prstGeom prst="rect">
            <a:avLst/>
          </a:prstGeom>
          <a:noFill/>
          <a:ln w="0">
            <a:noFill/>
          </a:ln>
        </p:spPr>
        <p:txBody>
          <a:bodyPr tIns="91440" bIns="91440" anchor="t">
            <a:noAutofit/>
          </a:bodyPr>
          <a:lstStyle/>
          <a:p>
            <a:pPr algn="ctr">
              <a:lnSpc>
                <a:spcPct val="100000"/>
              </a:lnSpc>
              <a:buNone/>
              <a:tabLst>
                <a:tab pos="0" algn="l"/>
              </a:tabLst>
            </a:pPr>
            <a:r>
              <a:rPr lang="en" sz="1400" b="0" strike="noStrike" spc="-1" dirty="0">
                <a:solidFill>
                  <a:srgbClr val="000000"/>
                </a:solidFill>
                <a:highlight>
                  <a:srgbClr val="FFCD00"/>
                </a:highlight>
                <a:latin typeface="Quattrocento Sans"/>
                <a:ea typeface="Quattrocento Sans"/>
              </a:rPr>
              <a:t>Confronto standard 802.11.</a:t>
            </a:r>
            <a:endParaRPr lang="it-IT" sz="1400" b="0" strike="noStrike" spc="-1" dirty="0">
              <a:latin typeface="Arial"/>
            </a:endParaRPr>
          </a:p>
        </p:txBody>
      </p:sp>
      <p:sp>
        <p:nvSpPr>
          <p:cNvPr id="640" name="Google Shape;112;p 2"/>
          <p:cNvSpPr/>
          <p:nvPr/>
        </p:nvSpPr>
        <p:spPr>
          <a:xfrm>
            <a:off x="1134000" y="2291040"/>
            <a:ext cx="543600" cy="5619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 sz="2400" b="0" strike="noStrike" spc="-1">
                <a:solidFill>
                  <a:srgbClr val="000000"/>
                </a:solidFill>
                <a:latin typeface="Lora"/>
                <a:ea typeface="Lora"/>
              </a:rPr>
              <a:t>2</a:t>
            </a:r>
            <a:endParaRPr lang="it-IT" sz="2400" b="0" strike="noStrike" spc="-1">
              <a:latin typeface="Arial"/>
            </a:endParaRPr>
          </a:p>
        </p:txBody>
      </p:sp>
      <p:sp>
        <p:nvSpPr>
          <p:cNvPr id="641" name="PlaceHolder 3"/>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585922A-622B-4480-B34F-BC7060AAC168}" type="slidenum">
              <a:rPr lang="en" sz="1000" b="0" strike="noStrike" spc="-1">
                <a:solidFill>
                  <a:srgbClr val="1D1D1B"/>
                </a:solidFill>
                <a:latin typeface="Lora"/>
                <a:ea typeface="Lora"/>
              </a:rPr>
              <a:t>14</a:t>
            </a:fld>
            <a:endParaRPr lang="it-IT" sz="10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p:nvPr>
        </p:nvSpPr>
        <p:spPr>
          <a:xfrm>
            <a:off x="-180" y="2110500"/>
            <a:ext cx="9144000" cy="819720"/>
          </a:xfrm>
          <a:prstGeom prst="rect">
            <a:avLst/>
          </a:prstGeom>
          <a:noFill/>
          <a:ln w="0">
            <a:noFill/>
          </a:ln>
        </p:spPr>
        <p:txBody>
          <a:bodyPr tIns="91440" bIns="91440" anchor="b">
            <a:noAutofit/>
          </a:bodyPr>
          <a:lstStyle/>
          <a:p>
            <a:pPr marL="0" indent="0" algn="ctr">
              <a:buNone/>
            </a:pPr>
            <a:r>
              <a:rPr lang="it-IT" sz="2000" b="0" strike="noStrike" spc="-1" dirty="0">
                <a:latin typeface="Lora" pitchFamily="2" charset="0"/>
              </a:rPr>
              <a:t>Nello scenario descritto, si valutino le seguenti metriche medie: throughput, delay, </a:t>
            </a:r>
            <a:r>
              <a:rPr lang="it-IT" sz="2000" b="0" strike="noStrike" spc="-1" dirty="0" err="1">
                <a:latin typeface="Lora" pitchFamily="2" charset="0"/>
              </a:rPr>
              <a:t>packet</a:t>
            </a:r>
            <a:r>
              <a:rPr lang="it-IT" sz="2000" b="0" strike="noStrike" spc="-1" dirty="0">
                <a:latin typeface="Lora" pitchFamily="2" charset="0"/>
              </a:rPr>
              <a:t> </a:t>
            </a:r>
            <a:r>
              <a:rPr lang="it-IT" sz="2000" b="0" strike="noStrike" spc="-1" dirty="0" err="1">
                <a:latin typeface="Lora" pitchFamily="2" charset="0"/>
              </a:rPr>
              <a:t>losses</a:t>
            </a:r>
            <a:r>
              <a:rPr lang="it-IT" sz="2000" b="0" strike="noStrike" spc="-1" dirty="0">
                <a:latin typeface="Lora" pitchFamily="2" charset="0"/>
              </a:rPr>
              <a:t>, pacchetti ricevuti, al variare del numero dei flussi e al variare dello standard WiFi: 11a, 11g, 11ac.</a:t>
            </a:r>
          </a:p>
        </p:txBody>
      </p:sp>
      <p:sp>
        <p:nvSpPr>
          <p:cNvPr id="643"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87356629-DE0C-407C-9012-75072C7ECD18}" type="slidenum">
              <a:rPr lang="en" sz="1000" b="0" strike="noStrike" spc="-1">
                <a:solidFill>
                  <a:srgbClr val="1D1D1B"/>
                </a:solidFill>
                <a:latin typeface="Lora"/>
                <a:ea typeface="Lora"/>
              </a:rPr>
              <a:t>15</a:t>
            </a:fld>
            <a:endParaRPr lang="it-IT" sz="1000" b="0" strike="noStrike" spc="-1">
              <a:latin typeface="Times New Roman"/>
            </a:endParaRPr>
          </a:p>
        </p:txBody>
      </p:sp>
      <p:sp>
        <p:nvSpPr>
          <p:cNvPr id="644" name="CasellaDiTesto 643"/>
          <p:cNvSpPr txBox="1"/>
          <p:nvPr/>
        </p:nvSpPr>
        <p:spPr>
          <a:xfrm>
            <a:off x="387000" y="2520360"/>
            <a:ext cx="8382960" cy="858600"/>
          </a:xfrm>
          <a:prstGeom prst="rect">
            <a:avLst/>
          </a:prstGeom>
          <a:noFill/>
          <a:ln w="0">
            <a:noFill/>
          </a:ln>
        </p:spPr>
        <p:txBody>
          <a:bodyPr lIns="90000" tIns="45000" rIns="90000" bIns="45000" anchor="t">
            <a:noAutofit/>
          </a:bodyPr>
          <a:lstStyle/>
          <a:p>
            <a:endParaRPr lang="it-IT"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File bash della campagna</a:t>
            </a:r>
            <a:endParaRPr lang="it-IT" sz="2000" b="0" strike="noStrike" spc="-1" dirty="0">
              <a:solidFill>
                <a:srgbClr val="000000"/>
              </a:solidFill>
              <a:latin typeface="Arial"/>
            </a:endParaRPr>
          </a:p>
        </p:txBody>
      </p:sp>
      <p:grpSp>
        <p:nvGrpSpPr>
          <p:cNvPr id="646" name="Google Shape;160;p 5"/>
          <p:cNvGrpSpPr/>
          <p:nvPr/>
        </p:nvGrpSpPr>
        <p:grpSpPr>
          <a:xfrm>
            <a:off x="916560" y="1019880"/>
            <a:ext cx="214200" cy="214200"/>
            <a:chOff x="916560" y="1019880"/>
            <a:chExt cx="214200" cy="214200"/>
          </a:xfrm>
        </p:grpSpPr>
        <p:sp>
          <p:nvSpPr>
            <p:cNvPr id="647" name="Google Shape;161;p 5"/>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48" name="Google Shape;162;p 5"/>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49" name="Google Shape;163;p 5"/>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50" name="Google Shape;164;p 5"/>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51"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42E7A691-93CB-4E5E-A18C-6184B092F7C4}" type="slidenum">
              <a:rPr lang="en" sz="1000" b="0" strike="noStrike" spc="-1">
                <a:solidFill>
                  <a:srgbClr val="1D1D1B"/>
                </a:solidFill>
                <a:latin typeface="Lora"/>
                <a:ea typeface="Lora"/>
              </a:rPr>
              <a:t>16</a:t>
            </a:fld>
            <a:endParaRPr lang="it-IT" sz="1000" b="0" strike="noStrike" spc="-1">
              <a:latin typeface="Times New Roman"/>
            </a:endParaRPr>
          </a:p>
        </p:txBody>
      </p:sp>
      <p:pic>
        <p:nvPicPr>
          <p:cNvPr id="652" name="Immagine 651"/>
          <p:cNvPicPr>
            <a:picLocks noChangeAspect="1"/>
          </p:cNvPicPr>
          <p:nvPr/>
        </p:nvPicPr>
        <p:blipFill>
          <a:blip r:embed="rId2"/>
          <a:stretch/>
        </p:blipFill>
        <p:spPr>
          <a:xfrm>
            <a:off x="1505783" y="1423164"/>
            <a:ext cx="6132433" cy="3523236"/>
          </a:xfrm>
          <a:prstGeom prst="rect">
            <a:avLst/>
          </a:prstGeom>
          <a:ln w="0">
            <a:noFill/>
          </a:ln>
          <a:effectLst>
            <a:outerShdw blurRad="50800" dist="38100" dir="2700000" algn="tl" rotWithShape="0">
              <a:prstClr val="black">
                <a:alpha val="40000"/>
              </a:prstClr>
            </a:outerShdw>
          </a:effectLst>
        </p:spPr>
      </p:pic>
      <p:sp>
        <p:nvSpPr>
          <p:cNvPr id="2" name="Rettangolo con angoli arrotondati 1">
            <a:extLst>
              <a:ext uri="{FF2B5EF4-FFF2-40B4-BE49-F238E27FC236}">
                <a16:creationId xmlns:a16="http://schemas.microsoft.com/office/drawing/2014/main" id="{337ED32A-8615-46BC-8ECC-436FB0C09825}"/>
              </a:ext>
            </a:extLst>
          </p:cNvPr>
          <p:cNvSpPr/>
          <p:nvPr/>
        </p:nvSpPr>
        <p:spPr>
          <a:xfrm>
            <a:off x="1766454" y="3380510"/>
            <a:ext cx="2486891" cy="1309254"/>
          </a:xfrm>
          <a:custGeom>
            <a:avLst/>
            <a:gdLst>
              <a:gd name="connsiteX0" fmla="*/ 0 w 2486891"/>
              <a:gd name="connsiteY0" fmla="*/ 218213 h 1309254"/>
              <a:gd name="connsiteX1" fmla="*/ 218213 w 2486891"/>
              <a:gd name="connsiteY1" fmla="*/ 0 h 1309254"/>
              <a:gd name="connsiteX2" fmla="*/ 2268678 w 2486891"/>
              <a:gd name="connsiteY2" fmla="*/ 0 h 1309254"/>
              <a:gd name="connsiteX3" fmla="*/ 2486891 w 2486891"/>
              <a:gd name="connsiteY3" fmla="*/ 218213 h 1309254"/>
              <a:gd name="connsiteX4" fmla="*/ 2486891 w 2486891"/>
              <a:gd name="connsiteY4" fmla="*/ 1091041 h 1309254"/>
              <a:gd name="connsiteX5" fmla="*/ 2268678 w 2486891"/>
              <a:gd name="connsiteY5" fmla="*/ 1309254 h 1309254"/>
              <a:gd name="connsiteX6" fmla="*/ 218213 w 2486891"/>
              <a:gd name="connsiteY6" fmla="*/ 1309254 h 1309254"/>
              <a:gd name="connsiteX7" fmla="*/ 0 w 2486891"/>
              <a:gd name="connsiteY7" fmla="*/ 1091041 h 1309254"/>
              <a:gd name="connsiteX8" fmla="*/ 0 w 2486891"/>
              <a:gd name="connsiteY8" fmla="*/ 218213 h 130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891" h="1309254" extrusionOk="0">
                <a:moveTo>
                  <a:pt x="0" y="218213"/>
                </a:moveTo>
                <a:cubicBezTo>
                  <a:pt x="-1144" y="102704"/>
                  <a:pt x="109068" y="-343"/>
                  <a:pt x="218213" y="0"/>
                </a:cubicBezTo>
                <a:cubicBezTo>
                  <a:pt x="956856" y="41437"/>
                  <a:pt x="1732515" y="-146469"/>
                  <a:pt x="2268678" y="0"/>
                </a:cubicBezTo>
                <a:cubicBezTo>
                  <a:pt x="2401139" y="7689"/>
                  <a:pt x="2489410" y="99266"/>
                  <a:pt x="2486891" y="218213"/>
                </a:cubicBezTo>
                <a:cubicBezTo>
                  <a:pt x="2426249" y="373995"/>
                  <a:pt x="2471547" y="815487"/>
                  <a:pt x="2486891" y="1091041"/>
                </a:cubicBezTo>
                <a:cubicBezTo>
                  <a:pt x="2482831" y="1209420"/>
                  <a:pt x="2393309" y="1304287"/>
                  <a:pt x="2268678" y="1309254"/>
                </a:cubicBezTo>
                <a:cubicBezTo>
                  <a:pt x="1362391" y="1264268"/>
                  <a:pt x="612779" y="1217340"/>
                  <a:pt x="218213" y="1309254"/>
                </a:cubicBezTo>
                <a:cubicBezTo>
                  <a:pt x="98982" y="1306187"/>
                  <a:pt x="5365" y="1194965"/>
                  <a:pt x="0" y="1091041"/>
                </a:cubicBezTo>
                <a:cubicBezTo>
                  <a:pt x="-3405" y="912093"/>
                  <a:pt x="-75964" y="470100"/>
                  <a:pt x="0" y="218213"/>
                </a:cubicBezTo>
                <a:close/>
              </a:path>
            </a:pathLst>
          </a:custGeom>
          <a:noFill/>
          <a:ln w="1270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3072446798">
                  <a:prstGeom prst="roundRect">
                    <a:avLst/>
                  </a:prstGeom>
                  <ask:type>
                    <ask:lineSketchCurved/>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Il cambiamento dello standard</a:t>
            </a:r>
            <a:endParaRPr lang="it-IT" sz="2000" b="0" strike="noStrike" spc="-1" dirty="0">
              <a:solidFill>
                <a:srgbClr val="000000"/>
              </a:solidFill>
              <a:latin typeface="Arial"/>
            </a:endParaRPr>
          </a:p>
        </p:txBody>
      </p:sp>
      <p:grpSp>
        <p:nvGrpSpPr>
          <p:cNvPr id="654" name="Google Shape;160;p 8"/>
          <p:cNvGrpSpPr/>
          <p:nvPr/>
        </p:nvGrpSpPr>
        <p:grpSpPr>
          <a:xfrm>
            <a:off x="916560" y="1019880"/>
            <a:ext cx="214200" cy="214200"/>
            <a:chOff x="916560" y="1019880"/>
            <a:chExt cx="214200" cy="214200"/>
          </a:xfrm>
        </p:grpSpPr>
        <p:sp>
          <p:nvSpPr>
            <p:cNvPr id="655" name="Google Shape;161;p 8"/>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56" name="Google Shape;162;p 8"/>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57" name="Google Shape;163;p 8"/>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58" name="Google Shape;164;p 8"/>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59"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3E701F46-18E7-4B32-86CE-3E1B3682E60A}" type="slidenum">
              <a:rPr lang="en" sz="1000" b="0" strike="noStrike" spc="-1">
                <a:solidFill>
                  <a:srgbClr val="1D1D1B"/>
                </a:solidFill>
                <a:latin typeface="Lora"/>
                <a:ea typeface="Lora"/>
              </a:rPr>
              <a:t>17</a:t>
            </a:fld>
            <a:endParaRPr lang="it-IT" sz="1000" b="0" strike="noStrike" spc="-1">
              <a:latin typeface="Times New Roman"/>
            </a:endParaRPr>
          </a:p>
        </p:txBody>
      </p:sp>
      <p:pic>
        <p:nvPicPr>
          <p:cNvPr id="660" name="Immagine 659"/>
          <p:cNvPicPr/>
          <p:nvPr/>
        </p:nvPicPr>
        <p:blipFill>
          <a:blip r:embed="rId2"/>
          <a:stretch/>
        </p:blipFill>
        <p:spPr>
          <a:xfrm>
            <a:off x="2000340" y="2571750"/>
            <a:ext cx="5143320" cy="875880"/>
          </a:xfrm>
          <a:prstGeom prst="rect">
            <a:avLst/>
          </a:prstGeom>
          <a:ln w="0">
            <a:noFill/>
          </a:ln>
          <a:effectLst>
            <a:outerShdw blurRad="50800" dist="38100" dir="2700000" algn="tl" rotWithShape="0">
              <a:prstClr val="black">
                <a:alpha val="40000"/>
              </a:prstClr>
            </a:outerShdw>
          </a:effectLst>
        </p:spPr>
      </p:pic>
      <p:sp>
        <p:nvSpPr>
          <p:cNvPr id="10" name="Freccia in giù 9">
            <a:extLst>
              <a:ext uri="{FF2B5EF4-FFF2-40B4-BE49-F238E27FC236}">
                <a16:creationId xmlns:a16="http://schemas.microsoft.com/office/drawing/2014/main" id="{B8C7D288-247D-4AE0-89B4-3E098CF4AF27}"/>
              </a:ext>
            </a:extLst>
          </p:cNvPr>
          <p:cNvSpPr/>
          <p:nvPr/>
        </p:nvSpPr>
        <p:spPr>
          <a:xfrm rot="1992867">
            <a:off x="6674482" y="1934377"/>
            <a:ext cx="225379" cy="1159260"/>
          </a:xfrm>
          <a:custGeom>
            <a:avLst/>
            <a:gdLst>
              <a:gd name="connsiteX0" fmla="*/ 0 w 225379"/>
              <a:gd name="connsiteY0" fmla="*/ 1046571 h 1159260"/>
              <a:gd name="connsiteX1" fmla="*/ 84386 w 225379"/>
              <a:gd name="connsiteY1" fmla="*/ 1046571 h 1159260"/>
              <a:gd name="connsiteX2" fmla="*/ 84386 w 225379"/>
              <a:gd name="connsiteY2" fmla="*/ 523286 h 1159260"/>
              <a:gd name="connsiteX3" fmla="*/ 84386 w 225379"/>
              <a:gd name="connsiteY3" fmla="*/ 0 h 1159260"/>
              <a:gd name="connsiteX4" fmla="*/ 140993 w 225379"/>
              <a:gd name="connsiteY4" fmla="*/ 0 h 1159260"/>
              <a:gd name="connsiteX5" fmla="*/ 140993 w 225379"/>
              <a:gd name="connsiteY5" fmla="*/ 491888 h 1159260"/>
              <a:gd name="connsiteX6" fmla="*/ 140993 w 225379"/>
              <a:gd name="connsiteY6" fmla="*/ 1046571 h 1159260"/>
              <a:gd name="connsiteX7" fmla="*/ 225379 w 225379"/>
              <a:gd name="connsiteY7" fmla="*/ 1046571 h 1159260"/>
              <a:gd name="connsiteX8" fmla="*/ 112690 w 225379"/>
              <a:gd name="connsiteY8" fmla="*/ 1159260 h 1159260"/>
              <a:gd name="connsiteX9" fmla="*/ 0 w 225379"/>
              <a:gd name="connsiteY9" fmla="*/ 1046571 h 115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379" h="1159260" fill="none" extrusionOk="0">
                <a:moveTo>
                  <a:pt x="0" y="1046571"/>
                </a:moveTo>
                <a:cubicBezTo>
                  <a:pt x="34446" y="1037576"/>
                  <a:pt x="43007" y="1047262"/>
                  <a:pt x="84386" y="1046571"/>
                </a:cubicBezTo>
                <a:cubicBezTo>
                  <a:pt x="23893" y="908938"/>
                  <a:pt x="97286" y="772041"/>
                  <a:pt x="84386" y="523286"/>
                </a:cubicBezTo>
                <a:cubicBezTo>
                  <a:pt x="71486" y="274532"/>
                  <a:pt x="133108" y="149963"/>
                  <a:pt x="84386" y="0"/>
                </a:cubicBezTo>
                <a:cubicBezTo>
                  <a:pt x="101686" y="-5667"/>
                  <a:pt x="123585" y="6297"/>
                  <a:pt x="140993" y="0"/>
                </a:cubicBezTo>
                <a:cubicBezTo>
                  <a:pt x="156645" y="134824"/>
                  <a:pt x="130086" y="266123"/>
                  <a:pt x="140993" y="491888"/>
                </a:cubicBezTo>
                <a:cubicBezTo>
                  <a:pt x="151900" y="717653"/>
                  <a:pt x="115730" y="905708"/>
                  <a:pt x="140993" y="1046571"/>
                </a:cubicBezTo>
                <a:cubicBezTo>
                  <a:pt x="172454" y="1037970"/>
                  <a:pt x="189234" y="1053297"/>
                  <a:pt x="225379" y="1046571"/>
                </a:cubicBezTo>
                <a:cubicBezTo>
                  <a:pt x="203293" y="1082236"/>
                  <a:pt x="128283" y="1129128"/>
                  <a:pt x="112690" y="1159260"/>
                </a:cubicBezTo>
                <a:cubicBezTo>
                  <a:pt x="62363" y="1124961"/>
                  <a:pt x="54804" y="1093240"/>
                  <a:pt x="0" y="1046571"/>
                </a:cubicBezTo>
                <a:close/>
              </a:path>
              <a:path w="225379" h="1159260" stroke="0" extrusionOk="0">
                <a:moveTo>
                  <a:pt x="0" y="1046571"/>
                </a:moveTo>
                <a:cubicBezTo>
                  <a:pt x="27034" y="1037606"/>
                  <a:pt x="62399" y="1052443"/>
                  <a:pt x="84386" y="1046571"/>
                </a:cubicBezTo>
                <a:cubicBezTo>
                  <a:pt x="35780" y="821556"/>
                  <a:pt x="123032" y="727096"/>
                  <a:pt x="84386" y="554683"/>
                </a:cubicBezTo>
                <a:cubicBezTo>
                  <a:pt x="45740" y="382270"/>
                  <a:pt x="92472" y="137280"/>
                  <a:pt x="84386" y="0"/>
                </a:cubicBezTo>
                <a:cubicBezTo>
                  <a:pt x="102899" y="-695"/>
                  <a:pt x="116928" y="4756"/>
                  <a:pt x="140993" y="0"/>
                </a:cubicBezTo>
                <a:cubicBezTo>
                  <a:pt x="196080" y="103192"/>
                  <a:pt x="93900" y="259261"/>
                  <a:pt x="140993" y="512820"/>
                </a:cubicBezTo>
                <a:cubicBezTo>
                  <a:pt x="188086" y="766379"/>
                  <a:pt x="139932" y="919755"/>
                  <a:pt x="140993" y="1046571"/>
                </a:cubicBezTo>
                <a:cubicBezTo>
                  <a:pt x="166537" y="1044336"/>
                  <a:pt x="195850" y="1055745"/>
                  <a:pt x="225379" y="1046571"/>
                </a:cubicBezTo>
                <a:cubicBezTo>
                  <a:pt x="203629" y="1093680"/>
                  <a:pt x="132917" y="1124143"/>
                  <a:pt x="112690" y="1159260"/>
                </a:cubicBezTo>
                <a:cubicBezTo>
                  <a:pt x="56428" y="1119778"/>
                  <a:pt x="36103" y="1064201"/>
                  <a:pt x="0" y="1046571"/>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p:cNvSpPr>
          <p:nvPr>
            <p:ph/>
          </p:nvPr>
        </p:nvSpPr>
        <p:spPr>
          <a:xfrm>
            <a:off x="0" y="2240280"/>
            <a:ext cx="9144000" cy="819720"/>
          </a:xfrm>
          <a:prstGeom prst="rect">
            <a:avLst/>
          </a:prstGeom>
          <a:noFill/>
          <a:ln w="0">
            <a:noFill/>
          </a:ln>
        </p:spPr>
        <p:txBody>
          <a:bodyPr tIns="91440" bIns="91440" anchor="b">
            <a:noAutofit/>
          </a:bodyPr>
          <a:lstStyle/>
          <a:p>
            <a:pPr marL="0" indent="0" algn="ctr">
              <a:buNone/>
            </a:pPr>
            <a:r>
              <a:rPr lang="it-IT" sz="2400" b="1" strike="noStrike" spc="-1" dirty="0">
                <a:latin typeface="Lora" pitchFamily="2" charset="0"/>
              </a:rPr>
              <a:t>Output </a:t>
            </a:r>
          </a:p>
          <a:p>
            <a:pPr marL="0" indent="0" algn="ctr">
              <a:buNone/>
            </a:pPr>
            <a:r>
              <a:rPr lang="it-IT" sz="2000" b="0" strike="noStrike" spc="-1" dirty="0">
                <a:latin typeface="Lora" pitchFamily="2" charset="0"/>
              </a:rPr>
              <a:t>Un grafico con Throughput (asse Y) al variare del numero dei flussi (asse X varia da 2 a 16, a step di 2 unità. Ad esempio, 2, 4, 6, 8, etc.). Nel grafico dovranno apparire tre curve, rispettivamente per i casi 11a , per 11g , 11ac. Nelle stesse condizioni, si realizzi un grafico con delay, un grafico con pacchetti persi, un grafico con pacchetti ricevuti.</a:t>
            </a:r>
          </a:p>
        </p:txBody>
      </p:sp>
      <p:sp>
        <p:nvSpPr>
          <p:cNvPr id="662" name="PlaceHolder 2"/>
          <p:cNvSpPr>
            <a:spLocks noGrp="1"/>
          </p:cNvSpPr>
          <p:nvPr>
            <p:ph type="sldNum"/>
          </p:nvPr>
        </p:nvSpPr>
        <p:spPr>
          <a:xfrm>
            <a:off x="4297860" y="0"/>
            <a:ext cx="548280" cy="393120"/>
          </a:xfrm>
          <a:prstGeom prst="rect">
            <a:avLst/>
          </a:prstGeom>
          <a:noFill/>
          <a:ln w="0">
            <a:noFill/>
          </a:ln>
        </p:spPr>
        <p:txBody>
          <a:bodyPr tIns="91440" bIns="91440" anchor="t">
            <a:noAutofit/>
          </a:bodyPr>
          <a:lstStyle/>
          <a:p>
            <a:pPr algn="ctr">
              <a:lnSpc>
                <a:spcPct val="100000"/>
              </a:lnSpc>
              <a:buNone/>
              <a:tabLst>
                <a:tab pos="0" algn="l"/>
              </a:tabLst>
            </a:pPr>
            <a:fld id="{9FE5D41E-5B38-48D3-A6AF-C1C808246779}" type="slidenum">
              <a:rPr lang="en" sz="1000" b="0" strike="noStrike" spc="-1">
                <a:solidFill>
                  <a:srgbClr val="1D1D1B"/>
                </a:solidFill>
                <a:latin typeface="Lora"/>
                <a:ea typeface="Lora"/>
              </a:rPr>
              <a:t>18</a:t>
            </a:fld>
            <a:endParaRPr lang="it-IT" sz="10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pc="-1" dirty="0">
                <a:solidFill>
                  <a:srgbClr val="000000"/>
                </a:solidFill>
                <a:latin typeface="Lora"/>
                <a:ea typeface="Lora"/>
              </a:rPr>
              <a:t>F</a:t>
            </a:r>
            <a:r>
              <a:rPr lang="en" sz="2000" b="1" strike="noStrike" spc="-1" dirty="0">
                <a:solidFill>
                  <a:srgbClr val="000000"/>
                </a:solidFill>
                <a:latin typeface="Lora"/>
                <a:ea typeface="Lora"/>
              </a:rPr>
              <a:t>lowmonitor</a:t>
            </a:r>
            <a:endParaRPr lang="it-IT" sz="2000" b="0" strike="noStrike" spc="-1" dirty="0">
              <a:solidFill>
                <a:srgbClr val="000000"/>
              </a:solidFill>
              <a:latin typeface="Arial"/>
            </a:endParaRPr>
          </a:p>
        </p:txBody>
      </p:sp>
      <p:grpSp>
        <p:nvGrpSpPr>
          <p:cNvPr id="665" name="Google Shape;160;p 9"/>
          <p:cNvGrpSpPr/>
          <p:nvPr/>
        </p:nvGrpSpPr>
        <p:grpSpPr>
          <a:xfrm>
            <a:off x="916560" y="1019880"/>
            <a:ext cx="214200" cy="214200"/>
            <a:chOff x="916560" y="1019880"/>
            <a:chExt cx="214200" cy="214200"/>
          </a:xfrm>
        </p:grpSpPr>
        <p:sp>
          <p:nvSpPr>
            <p:cNvPr id="666" name="Google Shape;161;p 9"/>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67" name="Google Shape;162;p 9"/>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68" name="Google Shape;163;p 9"/>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69" name="Google Shape;164;p 9"/>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70"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75927D0A-5F83-4B8B-9544-4C48ABBA45A6}" type="slidenum">
              <a:rPr lang="en" sz="1000" b="0" strike="noStrike" spc="-1">
                <a:solidFill>
                  <a:srgbClr val="1D1D1B"/>
                </a:solidFill>
                <a:latin typeface="Lora"/>
                <a:ea typeface="Lora"/>
              </a:rPr>
              <a:t>19</a:t>
            </a:fld>
            <a:endParaRPr lang="it-IT" sz="1000" b="0" strike="noStrike" spc="-1">
              <a:latin typeface="Times New Roman"/>
            </a:endParaRPr>
          </a:p>
        </p:txBody>
      </p:sp>
      <p:pic>
        <p:nvPicPr>
          <p:cNvPr id="671" name="Immagine 670"/>
          <p:cNvPicPr>
            <a:picLocks noChangeAspect="1"/>
          </p:cNvPicPr>
          <p:nvPr/>
        </p:nvPicPr>
        <p:blipFill>
          <a:blip r:embed="rId2"/>
          <a:stretch/>
        </p:blipFill>
        <p:spPr>
          <a:xfrm>
            <a:off x="637355" y="1465497"/>
            <a:ext cx="7869289" cy="3480903"/>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1381320" y="896040"/>
            <a:ext cx="1166760" cy="435240"/>
          </a:xfrm>
          <a:prstGeom prst="rect">
            <a:avLst/>
          </a:prstGeom>
          <a:noFill/>
          <a:ln w="0">
            <a:noFill/>
          </a:ln>
        </p:spPr>
        <p:txBody>
          <a:bodyPr tIns="91440" bIns="91440" anchor="ctr">
            <a:noAutofit/>
          </a:bodyPr>
          <a:lstStyle/>
          <a:p>
            <a:pPr algn="ctr">
              <a:lnSpc>
                <a:spcPct val="100000"/>
              </a:lnSpc>
              <a:buNone/>
            </a:pPr>
            <a:r>
              <a:rPr lang="en" sz="2000" b="1" strike="noStrike" spc="-1" dirty="0">
                <a:solidFill>
                  <a:srgbClr val="000000"/>
                </a:solidFill>
                <a:latin typeface="Lora"/>
                <a:ea typeface="Lora"/>
              </a:rPr>
              <a:t>Indice </a:t>
            </a:r>
            <a:endParaRPr lang="it-IT" sz="2000" b="0" strike="noStrike" spc="-1" dirty="0">
              <a:solidFill>
                <a:srgbClr val="000000"/>
              </a:solidFill>
              <a:latin typeface="Arial"/>
            </a:endParaRPr>
          </a:p>
        </p:txBody>
      </p:sp>
      <p:sp>
        <p:nvSpPr>
          <p:cNvPr id="554" name="PlaceHolder 2"/>
          <p:cNvSpPr>
            <a:spLocks noGrp="1"/>
          </p:cNvSpPr>
          <p:nvPr>
            <p:ph/>
          </p:nvPr>
        </p:nvSpPr>
        <p:spPr>
          <a:xfrm>
            <a:off x="0" y="1564920"/>
            <a:ext cx="9144000" cy="2155501"/>
          </a:xfrm>
          <a:prstGeom prst="rect">
            <a:avLst/>
          </a:prstGeom>
          <a:noFill/>
          <a:ln w="0">
            <a:noFill/>
          </a:ln>
        </p:spPr>
        <p:txBody>
          <a:bodyPr tIns="91440" bIns="91440" anchor="t">
            <a:noAutofit/>
          </a:bodyPr>
          <a:lstStyle/>
          <a:p>
            <a:pPr>
              <a:lnSpc>
                <a:spcPct val="100000"/>
              </a:lnSpc>
              <a:spcBef>
                <a:spcPts val="601"/>
              </a:spcBef>
              <a:tabLst>
                <a:tab pos="0" algn="l"/>
              </a:tabLst>
            </a:pPr>
            <a:r>
              <a:rPr lang="en" sz="1800" b="1" strike="noStrike" spc="-1" dirty="0">
                <a:solidFill>
                  <a:srgbClr val="000000"/>
                </a:solidFill>
                <a:highlight>
                  <a:srgbClr val="FFCD00"/>
                </a:highlight>
                <a:latin typeface="Lora" pitchFamily="2" charset="0"/>
                <a:ea typeface="Quattrocento Sans"/>
              </a:rPr>
              <a:t>Introduzione: </a:t>
            </a:r>
            <a:r>
              <a:rPr lang="en" sz="1800" b="0" strike="noStrike" spc="-1" dirty="0">
                <a:solidFill>
                  <a:srgbClr val="000000"/>
                </a:solidFill>
                <a:latin typeface="Lora" pitchFamily="2" charset="0"/>
                <a:ea typeface="Quattrocento Sans"/>
              </a:rPr>
              <a:t>allo scenario di simulazione.</a:t>
            </a:r>
          </a:p>
          <a:p>
            <a:pPr marL="0" indent="0">
              <a:lnSpc>
                <a:spcPct val="100000"/>
              </a:lnSpc>
              <a:spcBef>
                <a:spcPts val="601"/>
              </a:spcBef>
              <a:buNone/>
              <a:tabLst>
                <a:tab pos="0" algn="l"/>
              </a:tabLst>
            </a:pPr>
            <a:endParaRPr lang="en" sz="1800" b="0" strike="noStrike" spc="-1" dirty="0">
              <a:solidFill>
                <a:srgbClr val="000000"/>
              </a:solidFill>
              <a:latin typeface="Lora" pitchFamily="2" charset="0"/>
              <a:ea typeface="Quattrocento Sans"/>
            </a:endParaRPr>
          </a:p>
          <a:p>
            <a:pPr>
              <a:lnSpc>
                <a:spcPct val="100000"/>
              </a:lnSpc>
              <a:spcBef>
                <a:spcPts val="601"/>
              </a:spcBef>
              <a:tabLst>
                <a:tab pos="0" algn="l"/>
              </a:tabLst>
            </a:pPr>
            <a:r>
              <a:rPr lang="en" sz="1800" b="1" strike="noStrike" spc="-1" dirty="0">
                <a:solidFill>
                  <a:srgbClr val="000000"/>
                </a:solidFill>
                <a:highlight>
                  <a:srgbClr val="FFCD00"/>
                </a:highlight>
                <a:latin typeface="Lora" pitchFamily="2" charset="0"/>
                <a:ea typeface="Quattrocento Sans"/>
              </a:rPr>
              <a:t>Prima simulazione: </a:t>
            </a:r>
            <a:r>
              <a:rPr lang="en" sz="1800" b="0" strike="noStrike" spc="-1" dirty="0">
                <a:solidFill>
                  <a:srgbClr val="000000"/>
                </a:solidFill>
                <a:latin typeface="Lora" pitchFamily="2" charset="0"/>
                <a:ea typeface="Quattrocento Sans"/>
              </a:rPr>
              <a:t>che vedrà il confronto tra vari standard 802.11.</a:t>
            </a:r>
          </a:p>
          <a:p>
            <a:pPr marL="0" indent="0">
              <a:lnSpc>
                <a:spcPct val="100000"/>
              </a:lnSpc>
              <a:spcBef>
                <a:spcPts val="601"/>
              </a:spcBef>
              <a:buNone/>
              <a:tabLst>
                <a:tab pos="0" algn="l"/>
              </a:tabLst>
            </a:pPr>
            <a:endParaRPr lang="en" sz="1800" b="0" strike="noStrike" spc="-1" dirty="0">
              <a:solidFill>
                <a:srgbClr val="000000"/>
              </a:solidFill>
              <a:latin typeface="Lora" pitchFamily="2" charset="0"/>
              <a:ea typeface="Quattrocento Sans"/>
            </a:endParaRPr>
          </a:p>
          <a:p>
            <a:pPr>
              <a:lnSpc>
                <a:spcPct val="100000"/>
              </a:lnSpc>
              <a:spcBef>
                <a:spcPts val="601"/>
              </a:spcBef>
              <a:tabLst>
                <a:tab pos="0" algn="l"/>
              </a:tabLst>
            </a:pPr>
            <a:r>
              <a:rPr lang="en" sz="1800" b="1" strike="noStrike" spc="-1" dirty="0">
                <a:solidFill>
                  <a:srgbClr val="000000"/>
                </a:solidFill>
                <a:highlight>
                  <a:srgbClr val="FFCD00"/>
                </a:highlight>
                <a:latin typeface="Lora" pitchFamily="2" charset="0"/>
                <a:ea typeface="Quattrocento Sans"/>
              </a:rPr>
              <a:t>Seconda simulazione: </a:t>
            </a:r>
            <a:r>
              <a:rPr lang="en" sz="1800" b="0" strike="noStrike" spc="-1" dirty="0">
                <a:solidFill>
                  <a:srgbClr val="000000"/>
                </a:solidFill>
                <a:latin typeface="Lora" pitchFamily="2" charset="0"/>
                <a:ea typeface="Quattrocento Sans"/>
              </a:rPr>
              <a:t>che vedrà il confronto a parità di condizioni di un traffico solo TCP e di un traffico TCP coesistente con un traffico UDP.</a:t>
            </a:r>
            <a:endParaRPr lang="it-IT" sz="1800" b="0" strike="noStrike" spc="-1" dirty="0">
              <a:solidFill>
                <a:srgbClr val="000000"/>
              </a:solidFill>
              <a:latin typeface="Lora" pitchFamily="2" charset="0"/>
            </a:endParaRPr>
          </a:p>
          <a:p>
            <a:pPr algn="ctr">
              <a:lnSpc>
                <a:spcPct val="100000"/>
              </a:lnSpc>
              <a:spcBef>
                <a:spcPts val="601"/>
              </a:spcBef>
              <a:buNone/>
              <a:tabLst>
                <a:tab pos="0" algn="l"/>
              </a:tabLst>
            </a:pPr>
            <a:endParaRPr lang="en" sz="1800" b="0" strike="noStrike" spc="-1" dirty="0">
              <a:solidFill>
                <a:srgbClr val="000000"/>
              </a:solidFill>
              <a:latin typeface="Lora" pitchFamily="2" charset="0"/>
              <a:ea typeface="Quattrocento Sans"/>
            </a:endParaRPr>
          </a:p>
          <a:p>
            <a:pPr algn="ctr">
              <a:lnSpc>
                <a:spcPct val="100000"/>
              </a:lnSpc>
              <a:spcBef>
                <a:spcPts val="601"/>
              </a:spcBef>
              <a:buNone/>
              <a:tabLst>
                <a:tab pos="0" algn="l"/>
              </a:tabLst>
            </a:pPr>
            <a:endParaRPr lang="it-IT" sz="1800" b="0" strike="noStrike" spc="-1" dirty="0">
              <a:solidFill>
                <a:srgbClr val="000000"/>
              </a:solidFill>
              <a:latin typeface="Lora" pitchFamily="2" charset="0"/>
            </a:endParaRPr>
          </a:p>
          <a:p>
            <a:pPr algn="ctr">
              <a:lnSpc>
                <a:spcPct val="100000"/>
              </a:lnSpc>
              <a:spcBef>
                <a:spcPts val="601"/>
              </a:spcBef>
              <a:buNone/>
              <a:tabLst>
                <a:tab pos="0" algn="l"/>
              </a:tabLst>
            </a:pPr>
            <a:r>
              <a:rPr lang="en" sz="1800" b="0" strike="noStrike" spc="-1" dirty="0">
                <a:solidFill>
                  <a:srgbClr val="000000"/>
                </a:solidFill>
                <a:latin typeface="Lora" pitchFamily="2" charset="0"/>
                <a:ea typeface="Quattrocento Sans"/>
              </a:rPr>
              <a:t> </a:t>
            </a:r>
            <a:endParaRPr lang="it-IT" sz="1800" b="0" strike="noStrike" spc="-1" dirty="0">
              <a:solidFill>
                <a:srgbClr val="000000"/>
              </a:solidFill>
              <a:latin typeface="Lora" pitchFamily="2" charset="0"/>
            </a:endParaRPr>
          </a:p>
        </p:txBody>
      </p:sp>
      <p:grpSp>
        <p:nvGrpSpPr>
          <p:cNvPr id="557" name="Google Shape;174;p20"/>
          <p:cNvGrpSpPr/>
          <p:nvPr/>
        </p:nvGrpSpPr>
        <p:grpSpPr>
          <a:xfrm>
            <a:off x="916560" y="1019880"/>
            <a:ext cx="214200" cy="214200"/>
            <a:chOff x="916560" y="1019880"/>
            <a:chExt cx="214200" cy="214200"/>
          </a:xfrm>
        </p:grpSpPr>
        <p:sp>
          <p:nvSpPr>
            <p:cNvPr id="558" name="Google Shape;175;p20"/>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59" name="Google Shape;176;p20"/>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60" name="Google Shape;177;p20"/>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61" name="Google Shape;178;p20"/>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562" name="PlaceHolder 5"/>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38592B4B-433E-4D01-A3B4-0D14CE321EC3}" type="slidenum">
              <a:rPr lang="en" sz="1000" b="0" strike="noStrike" spc="-1">
                <a:solidFill>
                  <a:srgbClr val="1D1D1B"/>
                </a:solidFill>
                <a:latin typeface="Lora"/>
                <a:ea typeface="Lora"/>
              </a:rPr>
              <a:t>2</a:t>
            </a:fld>
            <a:endParaRPr lang="it-IT" sz="1000" b="0" strike="noStrike" spc="-1">
              <a:latin typeface="Times New Roman"/>
            </a:endParaRPr>
          </a:p>
        </p:txBody>
      </p:sp>
      <p:sp>
        <p:nvSpPr>
          <p:cNvPr id="563" name="Google Shape;104;p14"/>
          <p:cNvSpPr/>
          <p:nvPr/>
        </p:nvSpPr>
        <p:spPr>
          <a:xfrm>
            <a:off x="2545560" y="1129680"/>
            <a:ext cx="44053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pc="-1" dirty="0">
                <a:solidFill>
                  <a:srgbClr val="000000"/>
                </a:solidFill>
                <a:latin typeface="Lora"/>
              </a:rPr>
              <a:t>Throughtput</a:t>
            </a:r>
            <a:endParaRPr lang="it-IT" sz="2000" b="0" strike="noStrike" spc="-1" dirty="0">
              <a:solidFill>
                <a:srgbClr val="000000"/>
              </a:solidFill>
              <a:latin typeface="Arial"/>
            </a:endParaRPr>
          </a:p>
        </p:txBody>
      </p:sp>
      <p:grpSp>
        <p:nvGrpSpPr>
          <p:cNvPr id="673" name="Google Shape;160;p 13"/>
          <p:cNvGrpSpPr/>
          <p:nvPr/>
        </p:nvGrpSpPr>
        <p:grpSpPr>
          <a:xfrm>
            <a:off x="916560" y="1019880"/>
            <a:ext cx="214200" cy="214200"/>
            <a:chOff x="916560" y="1019880"/>
            <a:chExt cx="214200" cy="214200"/>
          </a:xfrm>
        </p:grpSpPr>
        <p:sp>
          <p:nvSpPr>
            <p:cNvPr id="674" name="Google Shape;161;p 13"/>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75" name="Google Shape;162;p 13"/>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76" name="Google Shape;163;p 13"/>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77" name="Google Shape;164;p 13"/>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78"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DA76977D-5456-4DF7-B1C8-65FF2B474A12}" type="slidenum">
              <a:rPr lang="en" sz="1000" b="0" strike="noStrike" spc="-1">
                <a:solidFill>
                  <a:srgbClr val="1D1D1B"/>
                </a:solidFill>
                <a:latin typeface="Lora"/>
                <a:ea typeface="Lora"/>
              </a:rPr>
              <a:t>20</a:t>
            </a:fld>
            <a:endParaRPr lang="it-IT" sz="1000" b="0" strike="noStrike" spc="-1">
              <a:latin typeface="Times New Roman"/>
            </a:endParaRPr>
          </a:p>
        </p:txBody>
      </p:sp>
      <p:pic>
        <p:nvPicPr>
          <p:cNvPr id="680" name="Immagine 679"/>
          <p:cNvPicPr>
            <a:picLocks noChangeAspect="1"/>
          </p:cNvPicPr>
          <p:nvPr/>
        </p:nvPicPr>
        <p:blipFill>
          <a:blip r:embed="rId2"/>
          <a:stretch/>
        </p:blipFill>
        <p:spPr>
          <a:xfrm>
            <a:off x="1872000" y="1708632"/>
            <a:ext cx="5400000" cy="3089736"/>
          </a:xfrm>
          <a:prstGeom prst="rect">
            <a:avLst/>
          </a:prstGeom>
          <a:ln w="0">
            <a:noFill/>
          </a:ln>
          <a:effectLst>
            <a:outerShdw blurRad="50800" dist="38100" dir="2700000" algn="tl" rotWithShape="0">
              <a:prstClr val="black">
                <a:alpha val="40000"/>
              </a:prstClr>
            </a:outerShdw>
          </a:effectLst>
        </p:spPr>
      </p:pic>
      <p:pic>
        <p:nvPicPr>
          <p:cNvPr id="679" name="Immagine 678"/>
          <p:cNvPicPr>
            <a:picLocks noChangeAspect="1"/>
          </p:cNvPicPr>
          <p:nvPr/>
        </p:nvPicPr>
        <p:blipFill>
          <a:blip r:embed="rId3"/>
          <a:stretch/>
        </p:blipFill>
        <p:spPr>
          <a:xfrm>
            <a:off x="2052000" y="1363500"/>
            <a:ext cx="5040000" cy="3780000"/>
          </a:xfrm>
          <a:prstGeom prst="rect">
            <a:avLst/>
          </a:prstGeom>
          <a:ln w="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80"/>
                                        </p:tgtEl>
                                      </p:cBhvr>
                                    </p:animEffect>
                                    <p:set>
                                      <p:cBhvr>
                                        <p:cTn id="7" dur="1" fill="hold">
                                          <p:stCondLst>
                                            <p:cond delay="499"/>
                                          </p:stCondLst>
                                        </p:cTn>
                                        <p:tgtEl>
                                          <p:spTgt spid="68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79"/>
                                        </p:tgtEl>
                                        <p:attrNameLst>
                                          <p:attrName>style.visibility</p:attrName>
                                        </p:attrNameLst>
                                      </p:cBhvr>
                                      <p:to>
                                        <p:strVal val="visible"/>
                                      </p:to>
                                    </p:set>
                                    <p:animEffect transition="in" filter="randombar(horizontal)">
                                      <p:cBhvr>
                                        <p:cTn id="12" dur="500"/>
                                        <p:tgtEl>
                                          <p:spTgt spid="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Delay</a:t>
            </a:r>
            <a:endParaRPr lang="it-IT" sz="2000" b="0" strike="noStrike" spc="-1" dirty="0">
              <a:solidFill>
                <a:srgbClr val="000000"/>
              </a:solidFill>
              <a:latin typeface="Arial"/>
            </a:endParaRPr>
          </a:p>
        </p:txBody>
      </p:sp>
      <p:grpSp>
        <p:nvGrpSpPr>
          <p:cNvPr id="682" name="Google Shape;160;p 10"/>
          <p:cNvGrpSpPr/>
          <p:nvPr/>
        </p:nvGrpSpPr>
        <p:grpSpPr>
          <a:xfrm>
            <a:off x="916560" y="1019880"/>
            <a:ext cx="214200" cy="214200"/>
            <a:chOff x="916560" y="1019880"/>
            <a:chExt cx="214200" cy="214200"/>
          </a:xfrm>
        </p:grpSpPr>
        <p:sp>
          <p:nvSpPr>
            <p:cNvPr id="683" name="Google Shape;161;p 10"/>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84" name="Google Shape;162;p 10"/>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85" name="Google Shape;163;p 10"/>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86" name="Google Shape;164;p 10"/>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87"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2F374EC0-94D0-4052-B1AA-C0405F775910}" type="slidenum">
              <a:rPr lang="en" sz="1000" b="0" strike="noStrike" spc="-1">
                <a:solidFill>
                  <a:srgbClr val="1D1D1B"/>
                </a:solidFill>
                <a:latin typeface="Lora"/>
                <a:ea typeface="Lora"/>
              </a:rPr>
              <a:t>21</a:t>
            </a:fld>
            <a:endParaRPr lang="it-IT" sz="1000" b="0" strike="noStrike" spc="-1">
              <a:latin typeface="Times New Roman"/>
            </a:endParaRPr>
          </a:p>
        </p:txBody>
      </p:sp>
      <p:pic>
        <p:nvPicPr>
          <p:cNvPr id="688" name="Immagine 687"/>
          <p:cNvPicPr>
            <a:picLocks noChangeAspect="1"/>
          </p:cNvPicPr>
          <p:nvPr/>
        </p:nvPicPr>
        <p:blipFill>
          <a:blip r:embed="rId2"/>
          <a:stretch/>
        </p:blipFill>
        <p:spPr>
          <a:xfrm>
            <a:off x="2052000" y="1363500"/>
            <a:ext cx="5040000" cy="378000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Pacchetti persi</a:t>
            </a:r>
            <a:endParaRPr lang="it-IT" sz="2000" b="0" strike="noStrike" spc="-1" dirty="0">
              <a:solidFill>
                <a:srgbClr val="000000"/>
              </a:solidFill>
              <a:latin typeface="Arial"/>
            </a:endParaRPr>
          </a:p>
        </p:txBody>
      </p:sp>
      <p:grpSp>
        <p:nvGrpSpPr>
          <p:cNvPr id="691" name="Google Shape;160;p 11"/>
          <p:cNvGrpSpPr/>
          <p:nvPr/>
        </p:nvGrpSpPr>
        <p:grpSpPr>
          <a:xfrm>
            <a:off x="916560" y="1019880"/>
            <a:ext cx="214200" cy="214200"/>
            <a:chOff x="916560" y="1019880"/>
            <a:chExt cx="214200" cy="214200"/>
          </a:xfrm>
        </p:grpSpPr>
        <p:sp>
          <p:nvSpPr>
            <p:cNvPr id="692" name="Google Shape;161;p 11"/>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93" name="Google Shape;162;p 11"/>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94" name="Google Shape;163;p 11"/>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95" name="Google Shape;164;p 11"/>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96"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36EAF29A-F53D-4AA4-B8D6-46773A04D857}" type="slidenum">
              <a:rPr lang="en" sz="1000" b="0" strike="noStrike" spc="-1">
                <a:solidFill>
                  <a:srgbClr val="1D1D1B"/>
                </a:solidFill>
                <a:latin typeface="Lora"/>
                <a:ea typeface="Lora"/>
              </a:rPr>
              <a:t>22</a:t>
            </a:fld>
            <a:endParaRPr lang="it-IT" sz="1000" b="0" strike="noStrike" spc="-1">
              <a:latin typeface="Times New Roman"/>
            </a:endParaRPr>
          </a:p>
        </p:txBody>
      </p:sp>
      <p:pic>
        <p:nvPicPr>
          <p:cNvPr id="697" name="Immagine 696"/>
          <p:cNvPicPr>
            <a:picLocks noChangeAspect="1"/>
          </p:cNvPicPr>
          <p:nvPr/>
        </p:nvPicPr>
        <p:blipFill>
          <a:blip r:embed="rId2"/>
          <a:stretch/>
        </p:blipFill>
        <p:spPr>
          <a:xfrm>
            <a:off x="2052000" y="1362960"/>
            <a:ext cx="5040000" cy="378000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Pacchetti ricevuti</a:t>
            </a:r>
            <a:endParaRPr lang="it-IT" sz="2000" b="0" strike="noStrike" spc="-1" dirty="0">
              <a:solidFill>
                <a:srgbClr val="000000"/>
              </a:solidFill>
              <a:latin typeface="Arial"/>
            </a:endParaRPr>
          </a:p>
        </p:txBody>
      </p:sp>
      <p:grpSp>
        <p:nvGrpSpPr>
          <p:cNvPr id="700" name="Google Shape;160;p 12"/>
          <p:cNvGrpSpPr/>
          <p:nvPr/>
        </p:nvGrpSpPr>
        <p:grpSpPr>
          <a:xfrm>
            <a:off x="916560" y="1019880"/>
            <a:ext cx="214200" cy="214200"/>
            <a:chOff x="916560" y="1019880"/>
            <a:chExt cx="214200" cy="214200"/>
          </a:xfrm>
        </p:grpSpPr>
        <p:sp>
          <p:nvSpPr>
            <p:cNvPr id="701" name="Google Shape;161;p 12"/>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02" name="Google Shape;162;p 12"/>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03" name="Google Shape;163;p 12"/>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04" name="Google Shape;164;p 12"/>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05"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EC862A0-7A00-4F16-A564-01532AA1E006}" type="slidenum">
              <a:rPr lang="en" sz="1000" b="0" strike="noStrike" spc="-1">
                <a:solidFill>
                  <a:srgbClr val="1D1D1B"/>
                </a:solidFill>
                <a:latin typeface="Lora"/>
                <a:ea typeface="Lora"/>
              </a:rPr>
              <a:t>23</a:t>
            </a:fld>
            <a:endParaRPr lang="it-IT" sz="1000" b="0" strike="noStrike" spc="-1">
              <a:latin typeface="Times New Roman"/>
            </a:endParaRPr>
          </a:p>
        </p:txBody>
      </p:sp>
      <p:pic>
        <p:nvPicPr>
          <p:cNvPr id="706" name="Immagine 705"/>
          <p:cNvPicPr>
            <a:picLocks noChangeAspect="1"/>
          </p:cNvPicPr>
          <p:nvPr/>
        </p:nvPicPr>
        <p:blipFill>
          <a:blip r:embed="rId2"/>
          <a:stretch/>
        </p:blipFill>
        <p:spPr>
          <a:xfrm>
            <a:off x="1990123" y="1362960"/>
            <a:ext cx="5040000" cy="378000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pPr>
              <a:lnSpc>
                <a:spcPct val="100000"/>
              </a:lnSpc>
              <a:buNone/>
            </a:pPr>
            <a:r>
              <a:rPr lang="en" sz="3000" b="1" strike="noStrike" spc="-1">
                <a:solidFill>
                  <a:srgbClr val="000000"/>
                </a:solidFill>
                <a:latin typeface="Lora"/>
                <a:ea typeface="Lora"/>
              </a:rPr>
              <a:t>Seconda campagna </a:t>
            </a:r>
            <a:endParaRPr lang="it-IT" sz="3000" b="0" strike="noStrike" spc="-1">
              <a:solidFill>
                <a:srgbClr val="000000"/>
              </a:solidFill>
              <a:latin typeface="Arial"/>
            </a:endParaRPr>
          </a:p>
        </p:txBody>
      </p:sp>
      <p:sp>
        <p:nvSpPr>
          <p:cNvPr id="709" name="PlaceHolder 2"/>
          <p:cNvSpPr>
            <a:spLocks noGrp="1"/>
          </p:cNvSpPr>
          <p:nvPr>
            <p:ph type="subTitle"/>
          </p:nvPr>
        </p:nvSpPr>
        <p:spPr>
          <a:xfrm>
            <a:off x="2022480" y="2815920"/>
            <a:ext cx="5591160" cy="784440"/>
          </a:xfrm>
          <a:prstGeom prst="rect">
            <a:avLst/>
          </a:prstGeom>
          <a:noFill/>
          <a:ln w="0">
            <a:noFill/>
          </a:ln>
        </p:spPr>
        <p:txBody>
          <a:bodyPr tIns="91440" bIns="91440" anchor="t">
            <a:noAutofit/>
          </a:bodyPr>
          <a:lstStyle/>
          <a:p>
            <a:pPr>
              <a:lnSpc>
                <a:spcPct val="100000"/>
              </a:lnSpc>
              <a:buNone/>
              <a:tabLst>
                <a:tab pos="0" algn="l"/>
              </a:tabLst>
            </a:pPr>
            <a:r>
              <a:rPr lang="en" sz="1400" b="0" strike="noStrike" spc="-1">
                <a:solidFill>
                  <a:srgbClr val="000000"/>
                </a:solidFill>
                <a:highlight>
                  <a:srgbClr val="FFCD00"/>
                </a:highlight>
                <a:latin typeface="Quattrocento Sans"/>
                <a:ea typeface="Quattrocento Sans"/>
              </a:rPr>
              <a:t>Confronto TCP solo e TCP – UDP a parità di condizioni.</a:t>
            </a:r>
            <a:endParaRPr lang="it-IT" sz="1400" b="0" strike="noStrike" spc="-1">
              <a:latin typeface="Arial"/>
            </a:endParaRPr>
          </a:p>
        </p:txBody>
      </p:sp>
      <p:sp>
        <p:nvSpPr>
          <p:cNvPr id="710" name="Google Shape;112;p 3"/>
          <p:cNvSpPr/>
          <p:nvPr/>
        </p:nvSpPr>
        <p:spPr>
          <a:xfrm>
            <a:off x="1134000" y="2291040"/>
            <a:ext cx="543600" cy="5619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 sz="2400" b="0" strike="noStrike" spc="-1">
                <a:solidFill>
                  <a:srgbClr val="000000"/>
                </a:solidFill>
                <a:latin typeface="Lora"/>
                <a:ea typeface="Lora"/>
              </a:rPr>
              <a:t>3</a:t>
            </a:r>
            <a:endParaRPr lang="it-IT" sz="2400" b="0" strike="noStrike" spc="-1">
              <a:latin typeface="Arial"/>
            </a:endParaRPr>
          </a:p>
        </p:txBody>
      </p:sp>
      <p:sp>
        <p:nvSpPr>
          <p:cNvPr id="711" name="PlaceHolder 3"/>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C42EEE55-A9C6-4F62-8282-32AE4EFD94EC}" type="slidenum">
              <a:rPr lang="en" sz="1000" b="0" strike="noStrike" spc="-1">
                <a:solidFill>
                  <a:srgbClr val="1D1D1B"/>
                </a:solidFill>
                <a:latin typeface="Lora"/>
                <a:ea typeface="Lora"/>
              </a:rPr>
              <a:t>24</a:t>
            </a:fld>
            <a:endParaRPr lang="it-IT" sz="10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AC8EC7AE-6279-44FC-9F41-C3C371587D07}" type="slidenum">
              <a:rPr lang="en" sz="1000" b="0" strike="noStrike" spc="-1">
                <a:solidFill>
                  <a:srgbClr val="1D1D1B"/>
                </a:solidFill>
                <a:latin typeface="Lora"/>
                <a:ea typeface="Lora"/>
              </a:rPr>
              <a:t>25</a:t>
            </a:fld>
            <a:endParaRPr lang="it-IT" sz="1000" b="0" strike="noStrike" spc="-1">
              <a:latin typeface="Times New Roman"/>
            </a:endParaRPr>
          </a:p>
        </p:txBody>
      </p:sp>
      <p:sp>
        <p:nvSpPr>
          <p:cNvPr id="714" name="CasellaDiTesto 713"/>
          <p:cNvSpPr txBox="1"/>
          <p:nvPr/>
        </p:nvSpPr>
        <p:spPr>
          <a:xfrm>
            <a:off x="0" y="689310"/>
            <a:ext cx="9144000" cy="1882440"/>
          </a:xfrm>
          <a:prstGeom prst="rect">
            <a:avLst/>
          </a:prstGeom>
          <a:noFill/>
          <a:ln w="0">
            <a:noFill/>
          </a:ln>
        </p:spPr>
        <p:txBody>
          <a:bodyPr lIns="90000" tIns="45000" rIns="90000" bIns="45000" anchor="t">
            <a:noAutofit/>
          </a:bodyPr>
          <a:lstStyle/>
          <a:p>
            <a:pPr algn="ctr"/>
            <a:r>
              <a:rPr lang="it-IT" sz="2000" b="0" strike="noStrike" spc="-1" dirty="0">
                <a:latin typeface="Lora" pitchFamily="2" charset="0"/>
              </a:rPr>
              <a:t>Nello stesso ambiente di rete, si consideri un nuovo scenario applicativo in cui esiste solo un flusso TCP, tra il server e la stazione zero, avente </a:t>
            </a:r>
            <a:r>
              <a:rPr lang="it-IT" sz="2000" b="0" strike="noStrike" spc="-1" dirty="0" err="1">
                <a:latin typeface="Lora" pitchFamily="2" charset="0"/>
              </a:rPr>
              <a:t>DataRate</a:t>
            </a:r>
            <a:r>
              <a:rPr lang="it-IT" sz="2000" b="0" strike="noStrike" spc="-1" dirty="0">
                <a:latin typeface="Lora" pitchFamily="2" charset="0"/>
              </a:rPr>
              <a:t>=10Mbps, modellabile con applicazione ON-OFF che inizia all’istante t=1sec avente periodo ON costante per tutta la durata della simulazione, di durata 30sec. Si grafici il throughput istantaneo in questa condizione, e quando il flusso TCP coesiste con un flusso UDP-CBR avente </a:t>
            </a:r>
            <a:r>
              <a:rPr lang="it-IT" sz="2000" b="0" strike="noStrike" spc="-1" dirty="0" err="1">
                <a:latin typeface="Lora" pitchFamily="2" charset="0"/>
              </a:rPr>
              <a:t>DataRate</a:t>
            </a:r>
            <a:r>
              <a:rPr lang="it-IT" sz="2000" b="0" strike="noStrike" spc="-1" dirty="0">
                <a:latin typeface="Lora" pitchFamily="2" charset="0"/>
              </a:rPr>
              <a:t>=10Mbps, inizia all’istante t=1sec e si conclude alla fine della simulazione.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a:solidFill>
                  <a:srgbClr val="000000"/>
                </a:solidFill>
                <a:latin typeface="Lora"/>
                <a:ea typeface="Lora"/>
              </a:rPr>
              <a:t>Descrizione</a:t>
            </a:r>
            <a:endParaRPr lang="it-IT" sz="2000" b="0" strike="noStrike" spc="-1">
              <a:solidFill>
                <a:srgbClr val="000000"/>
              </a:solidFill>
              <a:latin typeface="Arial"/>
            </a:endParaRPr>
          </a:p>
        </p:txBody>
      </p:sp>
      <p:grpSp>
        <p:nvGrpSpPr>
          <p:cNvPr id="716" name="Google Shape;160;p 15"/>
          <p:cNvGrpSpPr/>
          <p:nvPr/>
        </p:nvGrpSpPr>
        <p:grpSpPr>
          <a:xfrm>
            <a:off x="916560" y="1019880"/>
            <a:ext cx="214200" cy="214200"/>
            <a:chOff x="916560" y="1019880"/>
            <a:chExt cx="214200" cy="214200"/>
          </a:xfrm>
        </p:grpSpPr>
        <p:sp>
          <p:nvSpPr>
            <p:cNvPr id="717" name="Google Shape;161;p 15"/>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18" name="Google Shape;162;p 15"/>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19" name="Google Shape;163;p 15"/>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20" name="Google Shape;164;p 15"/>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21"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8415720B-A09F-4C7D-9F00-D5FE239C503F}" type="slidenum">
              <a:rPr lang="en" sz="1000" b="0" strike="noStrike" spc="-1">
                <a:solidFill>
                  <a:srgbClr val="1D1D1B"/>
                </a:solidFill>
                <a:latin typeface="Lora"/>
                <a:ea typeface="Lora"/>
              </a:rPr>
              <a:t>26</a:t>
            </a:fld>
            <a:endParaRPr lang="it-IT" sz="1000" b="0" strike="noStrike" spc="-1">
              <a:latin typeface="Times New Roman"/>
            </a:endParaRPr>
          </a:p>
        </p:txBody>
      </p:sp>
      <p:sp>
        <p:nvSpPr>
          <p:cNvPr id="722" name="CasellaDiTesto 721"/>
          <p:cNvSpPr txBox="1"/>
          <p:nvPr/>
        </p:nvSpPr>
        <p:spPr>
          <a:xfrm>
            <a:off x="0" y="1421280"/>
            <a:ext cx="9144000" cy="1150470"/>
          </a:xfrm>
          <a:prstGeom prst="rect">
            <a:avLst/>
          </a:prstGeom>
          <a:noFill/>
          <a:ln w="0">
            <a:noFill/>
          </a:ln>
        </p:spPr>
        <p:txBody>
          <a:bodyPr lIns="90000" tIns="45000" rIns="90000" bIns="45000" anchor="t">
            <a:noAutofit/>
          </a:bodyPr>
          <a:lstStyle/>
          <a:p>
            <a:pPr algn="ctr"/>
            <a:r>
              <a:rPr lang="it-IT" sz="1800" b="0" strike="noStrike" spc="-1" dirty="0">
                <a:latin typeface="Lora" pitchFamily="2" charset="0"/>
              </a:rPr>
              <a:t>Nello stesso ambiente di rete, si consideri un nuovo scenario applicativo in cui esiste solo un flusso TCP, tra il server e la stazione zero, avente </a:t>
            </a:r>
            <a:r>
              <a:rPr lang="it-IT" sz="1800" b="0" strike="noStrike" spc="-1" dirty="0" err="1">
                <a:latin typeface="Lora" pitchFamily="2" charset="0"/>
              </a:rPr>
              <a:t>DataRate</a:t>
            </a:r>
            <a:r>
              <a:rPr lang="it-IT" sz="1800" b="0" strike="noStrike" spc="-1" dirty="0">
                <a:latin typeface="Lora" pitchFamily="2" charset="0"/>
              </a:rPr>
              <a:t>=10Mbps, modellabile con applicazione ON-OFF che inizia all’istante t=1sec avente periodo ON costante per tutta la durata della simulazione, di durata 30sec. </a:t>
            </a:r>
          </a:p>
        </p:txBody>
      </p:sp>
      <p:pic>
        <p:nvPicPr>
          <p:cNvPr id="10" name="Immagine 9">
            <a:extLst>
              <a:ext uri="{FF2B5EF4-FFF2-40B4-BE49-F238E27FC236}">
                <a16:creationId xmlns:a16="http://schemas.microsoft.com/office/drawing/2014/main" id="{FFCA8659-62BC-4C21-9663-6FF67DD2197D}"/>
              </a:ext>
            </a:extLst>
          </p:cNvPr>
          <p:cNvPicPr>
            <a:picLocks noChangeAspect="1"/>
          </p:cNvPicPr>
          <p:nvPr/>
        </p:nvPicPr>
        <p:blipFill>
          <a:blip r:embed="rId2"/>
          <a:stretch/>
        </p:blipFill>
        <p:spPr>
          <a:xfrm>
            <a:off x="1872000" y="2661750"/>
            <a:ext cx="5400000" cy="2258890"/>
          </a:xfrm>
          <a:prstGeom prst="rect">
            <a:avLst/>
          </a:prstGeom>
          <a:ln w="0">
            <a:noFill/>
          </a:ln>
          <a:effectLst>
            <a:outerShdw blurRad="50800" dist="38100" dir="2700000" algn="tl" rotWithShape="0">
              <a:prstClr val="black">
                <a:alpha val="40000"/>
              </a:prstClr>
            </a:outerShdw>
          </a:effectLst>
        </p:spPr>
      </p:pic>
      <p:sp>
        <p:nvSpPr>
          <p:cNvPr id="11" name="Freccia in giù 10">
            <a:extLst>
              <a:ext uri="{FF2B5EF4-FFF2-40B4-BE49-F238E27FC236}">
                <a16:creationId xmlns:a16="http://schemas.microsoft.com/office/drawing/2014/main" id="{E35108C5-4ADE-4D00-93F0-4C6CAACB232B}"/>
              </a:ext>
            </a:extLst>
          </p:cNvPr>
          <p:cNvSpPr/>
          <p:nvPr/>
        </p:nvSpPr>
        <p:spPr>
          <a:xfrm rot="5400000">
            <a:off x="6901364" y="2424681"/>
            <a:ext cx="225379" cy="1159260"/>
          </a:xfrm>
          <a:custGeom>
            <a:avLst/>
            <a:gdLst>
              <a:gd name="connsiteX0" fmla="*/ 0 w 225379"/>
              <a:gd name="connsiteY0" fmla="*/ 1046571 h 1159260"/>
              <a:gd name="connsiteX1" fmla="*/ 84386 w 225379"/>
              <a:gd name="connsiteY1" fmla="*/ 1046571 h 1159260"/>
              <a:gd name="connsiteX2" fmla="*/ 84386 w 225379"/>
              <a:gd name="connsiteY2" fmla="*/ 523286 h 1159260"/>
              <a:gd name="connsiteX3" fmla="*/ 84386 w 225379"/>
              <a:gd name="connsiteY3" fmla="*/ 0 h 1159260"/>
              <a:gd name="connsiteX4" fmla="*/ 140993 w 225379"/>
              <a:gd name="connsiteY4" fmla="*/ 0 h 1159260"/>
              <a:gd name="connsiteX5" fmla="*/ 140993 w 225379"/>
              <a:gd name="connsiteY5" fmla="*/ 491888 h 1159260"/>
              <a:gd name="connsiteX6" fmla="*/ 140993 w 225379"/>
              <a:gd name="connsiteY6" fmla="*/ 1046571 h 1159260"/>
              <a:gd name="connsiteX7" fmla="*/ 225379 w 225379"/>
              <a:gd name="connsiteY7" fmla="*/ 1046571 h 1159260"/>
              <a:gd name="connsiteX8" fmla="*/ 112690 w 225379"/>
              <a:gd name="connsiteY8" fmla="*/ 1159260 h 1159260"/>
              <a:gd name="connsiteX9" fmla="*/ 0 w 225379"/>
              <a:gd name="connsiteY9" fmla="*/ 1046571 h 115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379" h="1159260" fill="none" extrusionOk="0">
                <a:moveTo>
                  <a:pt x="0" y="1046571"/>
                </a:moveTo>
                <a:cubicBezTo>
                  <a:pt x="34446" y="1037576"/>
                  <a:pt x="43007" y="1047262"/>
                  <a:pt x="84386" y="1046571"/>
                </a:cubicBezTo>
                <a:cubicBezTo>
                  <a:pt x="23893" y="908938"/>
                  <a:pt x="97286" y="772041"/>
                  <a:pt x="84386" y="523286"/>
                </a:cubicBezTo>
                <a:cubicBezTo>
                  <a:pt x="71486" y="274532"/>
                  <a:pt x="133108" y="149963"/>
                  <a:pt x="84386" y="0"/>
                </a:cubicBezTo>
                <a:cubicBezTo>
                  <a:pt x="101686" y="-5667"/>
                  <a:pt x="123585" y="6297"/>
                  <a:pt x="140993" y="0"/>
                </a:cubicBezTo>
                <a:cubicBezTo>
                  <a:pt x="156645" y="134824"/>
                  <a:pt x="130086" y="266123"/>
                  <a:pt x="140993" y="491888"/>
                </a:cubicBezTo>
                <a:cubicBezTo>
                  <a:pt x="151900" y="717653"/>
                  <a:pt x="115730" y="905708"/>
                  <a:pt x="140993" y="1046571"/>
                </a:cubicBezTo>
                <a:cubicBezTo>
                  <a:pt x="172454" y="1037970"/>
                  <a:pt x="189234" y="1053297"/>
                  <a:pt x="225379" y="1046571"/>
                </a:cubicBezTo>
                <a:cubicBezTo>
                  <a:pt x="203293" y="1082236"/>
                  <a:pt x="128283" y="1129128"/>
                  <a:pt x="112690" y="1159260"/>
                </a:cubicBezTo>
                <a:cubicBezTo>
                  <a:pt x="62363" y="1124961"/>
                  <a:pt x="54804" y="1093240"/>
                  <a:pt x="0" y="1046571"/>
                </a:cubicBezTo>
                <a:close/>
              </a:path>
              <a:path w="225379" h="1159260" stroke="0" extrusionOk="0">
                <a:moveTo>
                  <a:pt x="0" y="1046571"/>
                </a:moveTo>
                <a:cubicBezTo>
                  <a:pt x="27034" y="1037606"/>
                  <a:pt x="62399" y="1052443"/>
                  <a:pt x="84386" y="1046571"/>
                </a:cubicBezTo>
                <a:cubicBezTo>
                  <a:pt x="35780" y="821556"/>
                  <a:pt x="123032" y="727096"/>
                  <a:pt x="84386" y="554683"/>
                </a:cubicBezTo>
                <a:cubicBezTo>
                  <a:pt x="45740" y="382270"/>
                  <a:pt x="92472" y="137280"/>
                  <a:pt x="84386" y="0"/>
                </a:cubicBezTo>
                <a:cubicBezTo>
                  <a:pt x="102899" y="-695"/>
                  <a:pt x="116928" y="4756"/>
                  <a:pt x="140993" y="0"/>
                </a:cubicBezTo>
                <a:cubicBezTo>
                  <a:pt x="196080" y="103192"/>
                  <a:pt x="93900" y="259261"/>
                  <a:pt x="140993" y="512820"/>
                </a:cubicBezTo>
                <a:cubicBezTo>
                  <a:pt x="188086" y="766379"/>
                  <a:pt x="139932" y="919755"/>
                  <a:pt x="140993" y="1046571"/>
                </a:cubicBezTo>
                <a:cubicBezTo>
                  <a:pt x="166537" y="1044336"/>
                  <a:pt x="195850" y="1055745"/>
                  <a:pt x="225379" y="1046571"/>
                </a:cubicBezTo>
                <a:cubicBezTo>
                  <a:pt x="203629" y="1093680"/>
                  <a:pt x="132917" y="1124143"/>
                  <a:pt x="112690" y="1159260"/>
                </a:cubicBezTo>
                <a:cubicBezTo>
                  <a:pt x="56428" y="1119778"/>
                  <a:pt x="36103" y="1064201"/>
                  <a:pt x="0" y="1046571"/>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a:solidFill>
                  <a:srgbClr val="000000"/>
                </a:solidFill>
                <a:latin typeface="Lora"/>
                <a:ea typeface="Lora"/>
              </a:rPr>
              <a:t>Descrizione</a:t>
            </a:r>
            <a:endParaRPr lang="it-IT" sz="2000" b="0" strike="noStrike" spc="-1">
              <a:solidFill>
                <a:srgbClr val="000000"/>
              </a:solidFill>
              <a:latin typeface="Arial"/>
            </a:endParaRPr>
          </a:p>
        </p:txBody>
      </p:sp>
      <p:grpSp>
        <p:nvGrpSpPr>
          <p:cNvPr id="724" name="Google Shape;160;p 16"/>
          <p:cNvGrpSpPr/>
          <p:nvPr/>
        </p:nvGrpSpPr>
        <p:grpSpPr>
          <a:xfrm>
            <a:off x="916560" y="1019880"/>
            <a:ext cx="214200" cy="214200"/>
            <a:chOff x="916560" y="1019880"/>
            <a:chExt cx="214200" cy="214200"/>
          </a:xfrm>
        </p:grpSpPr>
        <p:sp>
          <p:nvSpPr>
            <p:cNvPr id="725" name="Google Shape;161;p 16"/>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26" name="Google Shape;162;p 16"/>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27" name="Google Shape;163;p 16"/>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28" name="Google Shape;164;p 16"/>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29"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FC4859CD-C425-449C-B6F8-B1304A042D3E}" type="slidenum">
              <a:rPr lang="en" sz="1000" b="0" strike="noStrike" spc="-1">
                <a:solidFill>
                  <a:srgbClr val="1D1D1B"/>
                </a:solidFill>
                <a:latin typeface="Lora"/>
                <a:ea typeface="Lora"/>
              </a:rPr>
              <a:t>27</a:t>
            </a:fld>
            <a:endParaRPr lang="it-IT" sz="1000" b="0" strike="noStrike" spc="-1">
              <a:latin typeface="Times New Roman"/>
            </a:endParaRPr>
          </a:p>
        </p:txBody>
      </p:sp>
      <p:sp>
        <p:nvSpPr>
          <p:cNvPr id="730" name="CasellaDiTesto 729"/>
          <p:cNvSpPr txBox="1"/>
          <p:nvPr/>
        </p:nvSpPr>
        <p:spPr>
          <a:xfrm>
            <a:off x="31500" y="1421280"/>
            <a:ext cx="9081000" cy="937350"/>
          </a:xfrm>
          <a:prstGeom prst="rect">
            <a:avLst/>
          </a:prstGeom>
          <a:noFill/>
          <a:ln w="0">
            <a:noFill/>
          </a:ln>
        </p:spPr>
        <p:txBody>
          <a:bodyPr lIns="90000" tIns="45000" rIns="90000" bIns="45000" anchor="t">
            <a:noAutofit/>
          </a:bodyPr>
          <a:lstStyle/>
          <a:p>
            <a:pPr algn="ctr"/>
            <a:r>
              <a:rPr lang="it-IT" sz="1800" b="0" strike="noStrike" spc="-1" dirty="0">
                <a:latin typeface="Lora" pitchFamily="2" charset="0"/>
              </a:rPr>
              <a:t>Si grafici il throughput istantaneo in questa condizione, e quando il flusso TCP coesiste con un flusso UDP-CBR avente </a:t>
            </a:r>
            <a:r>
              <a:rPr lang="it-IT" sz="1800" b="0" strike="noStrike" spc="-1" dirty="0" err="1">
                <a:latin typeface="Lora" pitchFamily="2" charset="0"/>
              </a:rPr>
              <a:t>DataRate</a:t>
            </a:r>
            <a:r>
              <a:rPr lang="it-IT" sz="1800" b="0" strike="noStrike" spc="-1" dirty="0">
                <a:latin typeface="Lora" pitchFamily="2" charset="0"/>
              </a:rPr>
              <a:t>=10Mbps, inizia all’istante t=1sec e si conclude alla fine della simulazione.</a:t>
            </a:r>
          </a:p>
        </p:txBody>
      </p:sp>
      <p:pic>
        <p:nvPicPr>
          <p:cNvPr id="11" name="Immagine 10">
            <a:extLst>
              <a:ext uri="{FF2B5EF4-FFF2-40B4-BE49-F238E27FC236}">
                <a16:creationId xmlns:a16="http://schemas.microsoft.com/office/drawing/2014/main" id="{0EE60915-A41E-4D14-B0A9-259CCF2535FE}"/>
              </a:ext>
            </a:extLst>
          </p:cNvPr>
          <p:cNvPicPr>
            <a:picLocks noChangeAspect="1"/>
          </p:cNvPicPr>
          <p:nvPr/>
        </p:nvPicPr>
        <p:blipFill>
          <a:blip r:embed="rId2"/>
          <a:stretch/>
        </p:blipFill>
        <p:spPr>
          <a:xfrm>
            <a:off x="1872000" y="2448630"/>
            <a:ext cx="5400000" cy="2030735"/>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THR Istantaneo</a:t>
            </a:r>
            <a:endParaRPr lang="it-IT" sz="2000" b="0" strike="noStrike" spc="-1" dirty="0">
              <a:solidFill>
                <a:srgbClr val="000000"/>
              </a:solidFill>
              <a:latin typeface="Arial"/>
            </a:endParaRPr>
          </a:p>
        </p:txBody>
      </p:sp>
      <p:grpSp>
        <p:nvGrpSpPr>
          <p:cNvPr id="732" name="Google Shape;160;p 17"/>
          <p:cNvGrpSpPr/>
          <p:nvPr/>
        </p:nvGrpSpPr>
        <p:grpSpPr>
          <a:xfrm>
            <a:off x="916560" y="1019880"/>
            <a:ext cx="214200" cy="214200"/>
            <a:chOff x="916560" y="1019880"/>
            <a:chExt cx="214200" cy="214200"/>
          </a:xfrm>
        </p:grpSpPr>
        <p:sp>
          <p:nvSpPr>
            <p:cNvPr id="733" name="Google Shape;161;p 17"/>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34" name="Google Shape;162;p 17"/>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35" name="Google Shape;163;p 17"/>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36" name="Google Shape;164;p 17"/>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37"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6CF6166-42DD-4113-9703-1444908EFA26}" type="slidenum">
              <a:rPr lang="en" sz="1000" b="0" strike="noStrike" spc="-1">
                <a:solidFill>
                  <a:srgbClr val="1D1D1B"/>
                </a:solidFill>
                <a:latin typeface="Lora"/>
                <a:ea typeface="Lora"/>
              </a:rPr>
              <a:t>28</a:t>
            </a:fld>
            <a:endParaRPr lang="it-IT" sz="1000" b="0" strike="noStrike" spc="-1">
              <a:latin typeface="Times New Roman"/>
            </a:endParaRPr>
          </a:p>
        </p:txBody>
      </p:sp>
      <p:pic>
        <p:nvPicPr>
          <p:cNvPr id="738" name="Immagine 737"/>
          <p:cNvPicPr>
            <a:picLocks noChangeAspect="1"/>
          </p:cNvPicPr>
          <p:nvPr/>
        </p:nvPicPr>
        <p:blipFill>
          <a:blip r:embed="rId2"/>
          <a:stretch/>
        </p:blipFill>
        <p:spPr>
          <a:xfrm>
            <a:off x="0" y="1376280"/>
            <a:ext cx="5400000" cy="1624316"/>
          </a:xfrm>
          <a:prstGeom prst="rect">
            <a:avLst/>
          </a:prstGeom>
          <a:ln w="0">
            <a:noFill/>
          </a:ln>
          <a:effectLst>
            <a:outerShdw blurRad="50800" dist="38100" dir="2700000" algn="tl" rotWithShape="0">
              <a:prstClr val="black">
                <a:alpha val="40000"/>
              </a:prstClr>
            </a:outerShdw>
          </a:effectLst>
        </p:spPr>
      </p:pic>
      <p:pic>
        <p:nvPicPr>
          <p:cNvPr id="10" name="Immagine 9">
            <a:extLst>
              <a:ext uri="{FF2B5EF4-FFF2-40B4-BE49-F238E27FC236}">
                <a16:creationId xmlns:a16="http://schemas.microsoft.com/office/drawing/2014/main" id="{653A6DFB-49FF-4163-9853-87CBBBE0DAAA}"/>
              </a:ext>
            </a:extLst>
          </p:cNvPr>
          <p:cNvPicPr>
            <a:picLocks noChangeAspect="1"/>
          </p:cNvPicPr>
          <p:nvPr/>
        </p:nvPicPr>
        <p:blipFill>
          <a:blip r:embed="rId3"/>
          <a:stretch/>
        </p:blipFill>
        <p:spPr>
          <a:xfrm>
            <a:off x="3744000" y="3045596"/>
            <a:ext cx="5400000" cy="1618788"/>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Virtualizer scenario</a:t>
            </a:r>
            <a:endParaRPr lang="it-IT" sz="2000" b="0" strike="noStrike" spc="-1" dirty="0">
              <a:solidFill>
                <a:srgbClr val="000000"/>
              </a:solidFill>
              <a:latin typeface="Arial"/>
            </a:endParaRPr>
          </a:p>
        </p:txBody>
      </p:sp>
      <p:grpSp>
        <p:nvGrpSpPr>
          <p:cNvPr id="764" name="Google Shape;160;p 21"/>
          <p:cNvGrpSpPr/>
          <p:nvPr/>
        </p:nvGrpSpPr>
        <p:grpSpPr>
          <a:xfrm>
            <a:off x="916560" y="1019880"/>
            <a:ext cx="214200" cy="214200"/>
            <a:chOff x="916560" y="1019880"/>
            <a:chExt cx="214200" cy="214200"/>
          </a:xfrm>
        </p:grpSpPr>
        <p:sp>
          <p:nvSpPr>
            <p:cNvPr id="765" name="Google Shape;161;p 21"/>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66" name="Google Shape;162;p 21"/>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67" name="Google Shape;163;p 21"/>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68" name="Google Shape;164;p 21"/>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69"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1678236F-769A-4BD2-A7BE-6E62AB4E513C}" type="slidenum">
              <a:rPr lang="en" sz="1000" b="0" strike="noStrike" spc="-1">
                <a:solidFill>
                  <a:srgbClr val="1D1D1B"/>
                </a:solidFill>
                <a:latin typeface="Lora"/>
                <a:ea typeface="Lora"/>
              </a:rPr>
              <a:t>29</a:t>
            </a:fld>
            <a:endParaRPr lang="it-IT" sz="1000" b="0" strike="noStrike" spc="-1">
              <a:latin typeface="Times New Roman"/>
            </a:endParaRPr>
          </a:p>
        </p:txBody>
      </p:sp>
      <p:pic>
        <p:nvPicPr>
          <p:cNvPr id="770" name="Immagine 769"/>
          <p:cNvPicPr>
            <a:picLocks noChangeAspect="1"/>
          </p:cNvPicPr>
          <p:nvPr/>
        </p:nvPicPr>
        <p:blipFill>
          <a:blip r:embed="rId2"/>
          <a:stretch/>
        </p:blipFill>
        <p:spPr>
          <a:xfrm>
            <a:off x="1692000" y="1374820"/>
            <a:ext cx="5760000" cy="3375020"/>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pPr algn="ctr">
              <a:lnSpc>
                <a:spcPct val="100000"/>
              </a:lnSpc>
              <a:buNone/>
            </a:pPr>
            <a:r>
              <a:rPr lang="en" sz="3000" b="1" strike="noStrike" spc="-1" dirty="0">
                <a:solidFill>
                  <a:srgbClr val="000000"/>
                </a:solidFill>
                <a:latin typeface="Lora"/>
                <a:ea typeface="Lora"/>
              </a:rPr>
              <a:t>Introduzione </a:t>
            </a:r>
            <a:endParaRPr lang="it-IT" sz="3000" b="0" strike="noStrike" spc="-1" dirty="0">
              <a:solidFill>
                <a:srgbClr val="000000"/>
              </a:solidFill>
              <a:latin typeface="Arial"/>
            </a:endParaRPr>
          </a:p>
        </p:txBody>
      </p:sp>
      <p:sp>
        <p:nvSpPr>
          <p:cNvPr id="565" name="PlaceHolder 2"/>
          <p:cNvSpPr>
            <a:spLocks noGrp="1"/>
          </p:cNvSpPr>
          <p:nvPr>
            <p:ph type="subTitle"/>
          </p:nvPr>
        </p:nvSpPr>
        <p:spPr>
          <a:xfrm>
            <a:off x="2022120" y="2853000"/>
            <a:ext cx="3787560" cy="784440"/>
          </a:xfrm>
          <a:prstGeom prst="rect">
            <a:avLst/>
          </a:prstGeom>
          <a:noFill/>
          <a:ln w="0">
            <a:noFill/>
          </a:ln>
        </p:spPr>
        <p:txBody>
          <a:bodyPr tIns="91440" bIns="91440" anchor="t">
            <a:noAutofit/>
          </a:bodyPr>
          <a:lstStyle/>
          <a:p>
            <a:pPr algn="ctr">
              <a:lnSpc>
                <a:spcPct val="100000"/>
              </a:lnSpc>
              <a:buNone/>
              <a:tabLst>
                <a:tab pos="0" algn="l"/>
              </a:tabLst>
            </a:pPr>
            <a:r>
              <a:rPr lang="en" sz="1400" b="0" strike="noStrike" spc="-1" dirty="0">
                <a:solidFill>
                  <a:srgbClr val="000000"/>
                </a:solidFill>
                <a:highlight>
                  <a:srgbClr val="FFCD00"/>
                </a:highlight>
                <a:latin typeface="Quattrocento Sans"/>
                <a:ea typeface="Quattrocento Sans"/>
              </a:rPr>
              <a:t>Allo scenario di simulazione</a:t>
            </a:r>
            <a:endParaRPr lang="it-IT" sz="1400" b="0" strike="noStrike" spc="-1" dirty="0">
              <a:latin typeface="Arial"/>
            </a:endParaRPr>
          </a:p>
        </p:txBody>
      </p:sp>
      <p:sp>
        <p:nvSpPr>
          <p:cNvPr id="566" name="Google Shape;112;p15"/>
          <p:cNvSpPr/>
          <p:nvPr/>
        </p:nvSpPr>
        <p:spPr>
          <a:xfrm>
            <a:off x="1134000" y="2291040"/>
            <a:ext cx="543600" cy="5619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 sz="2400" b="0" strike="noStrike" spc="-1">
                <a:solidFill>
                  <a:srgbClr val="000000"/>
                </a:solidFill>
                <a:latin typeface="Lora"/>
                <a:ea typeface="Lora"/>
              </a:rPr>
              <a:t>1</a:t>
            </a:r>
            <a:endParaRPr lang="it-IT" sz="2400" b="0" strike="noStrike" spc="-1">
              <a:latin typeface="Arial"/>
            </a:endParaRPr>
          </a:p>
        </p:txBody>
      </p:sp>
      <p:sp>
        <p:nvSpPr>
          <p:cNvPr id="567" name="PlaceHolder 3"/>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ACD49A73-AA63-4506-93F7-D7E6AF2E53C4}" type="slidenum">
              <a:rPr lang="en" sz="1000" b="0" strike="noStrike" spc="-1">
                <a:solidFill>
                  <a:srgbClr val="1D1D1B"/>
                </a:solidFill>
                <a:latin typeface="Lora"/>
                <a:ea typeface="Lora"/>
              </a:rPr>
              <a:t>3</a:t>
            </a:fld>
            <a:endParaRPr lang="it-IT" sz="10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1A0BE74E-548B-4AD4-A37B-F8289C3C0648}" type="slidenum">
              <a:rPr lang="en" sz="1000" b="0" strike="noStrike" spc="-1">
                <a:solidFill>
                  <a:srgbClr val="1D1D1B"/>
                </a:solidFill>
                <a:latin typeface="Lora"/>
                <a:ea typeface="Lora"/>
              </a:rPr>
              <a:t>30</a:t>
            </a:fld>
            <a:endParaRPr lang="it-IT" sz="1000" b="0" strike="noStrike" spc="-1">
              <a:latin typeface="Times New Roman"/>
            </a:endParaRPr>
          </a:p>
        </p:txBody>
      </p:sp>
      <p:sp>
        <p:nvSpPr>
          <p:cNvPr id="773" name="CasellaDiTesto 772"/>
          <p:cNvSpPr txBox="1"/>
          <p:nvPr/>
        </p:nvSpPr>
        <p:spPr>
          <a:xfrm>
            <a:off x="0" y="1713150"/>
            <a:ext cx="9144000" cy="858600"/>
          </a:xfrm>
          <a:prstGeom prst="rect">
            <a:avLst/>
          </a:prstGeom>
          <a:noFill/>
          <a:ln w="0">
            <a:noFill/>
          </a:ln>
        </p:spPr>
        <p:txBody>
          <a:bodyPr lIns="90000" tIns="45000" rIns="90000" bIns="45000" anchor="t">
            <a:noAutofit/>
          </a:bodyPr>
          <a:lstStyle/>
          <a:p>
            <a:pPr algn="ctr"/>
            <a:r>
              <a:rPr lang="it-IT" sz="1800" b="1" strike="noStrike" spc="-1" dirty="0">
                <a:latin typeface="Lora" pitchFamily="2" charset="0"/>
              </a:rPr>
              <a:t>Output</a:t>
            </a:r>
            <a:endParaRPr lang="it-IT" sz="1800" b="0" strike="noStrike" spc="-1" dirty="0">
              <a:latin typeface="Lora" pitchFamily="2" charset="0"/>
            </a:endParaRPr>
          </a:p>
          <a:p>
            <a:pPr algn="ctr"/>
            <a:r>
              <a:rPr lang="it-IT" sz="1800" b="0" strike="noStrike" spc="-1" dirty="0">
                <a:latin typeface="Lora" pitchFamily="2" charset="0"/>
              </a:rPr>
              <a:t>Un grafico con Throughput istantaneo (asse Y) al variare del tempo in secondi (asse X). Nel grafico dovranno apparire due curve, una per il caso “solo flusso TCP”, una per il caso in cui il flusso TCP coesiste con quello UDP.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TCP solo vs TCP-UDP</a:t>
            </a:r>
            <a:endParaRPr lang="it-IT" sz="2000" b="0" strike="noStrike" spc="-1" dirty="0">
              <a:solidFill>
                <a:srgbClr val="000000"/>
              </a:solidFill>
              <a:latin typeface="Arial"/>
            </a:endParaRPr>
          </a:p>
        </p:txBody>
      </p:sp>
      <p:grpSp>
        <p:nvGrpSpPr>
          <p:cNvPr id="775" name="Google Shape;160;p 22"/>
          <p:cNvGrpSpPr/>
          <p:nvPr/>
        </p:nvGrpSpPr>
        <p:grpSpPr>
          <a:xfrm>
            <a:off x="916560" y="1019880"/>
            <a:ext cx="214200" cy="214200"/>
            <a:chOff x="916560" y="1019880"/>
            <a:chExt cx="214200" cy="214200"/>
          </a:xfrm>
        </p:grpSpPr>
        <p:sp>
          <p:nvSpPr>
            <p:cNvPr id="776" name="Google Shape;161;p 22"/>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77" name="Google Shape;162;p 22"/>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78" name="Google Shape;163;p 22"/>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779" name="Google Shape;164;p 22"/>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780"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BCE09B88-EEEB-4E67-B408-9BB7C5212BC3}" type="slidenum">
              <a:rPr lang="en" sz="1000" b="0" strike="noStrike" spc="-1">
                <a:solidFill>
                  <a:srgbClr val="1D1D1B"/>
                </a:solidFill>
                <a:latin typeface="Lora"/>
                <a:ea typeface="Lora"/>
              </a:rPr>
              <a:t>31</a:t>
            </a:fld>
            <a:endParaRPr lang="it-IT" sz="1000" b="0" strike="noStrike" spc="-1">
              <a:latin typeface="Times New Roman"/>
            </a:endParaRPr>
          </a:p>
        </p:txBody>
      </p:sp>
      <p:pic>
        <p:nvPicPr>
          <p:cNvPr id="781" name="Immagine 780"/>
          <p:cNvPicPr>
            <a:picLocks noChangeAspect="1"/>
          </p:cNvPicPr>
          <p:nvPr/>
        </p:nvPicPr>
        <p:blipFill rotWithShape="1">
          <a:blip r:embed="rId2"/>
          <a:srcRect l="596"/>
          <a:stretch/>
        </p:blipFill>
        <p:spPr>
          <a:xfrm>
            <a:off x="2052000" y="1343347"/>
            <a:ext cx="5040000" cy="3800153"/>
          </a:xfrm>
          <a:prstGeom prst="rect">
            <a:avLst/>
          </a:prstGeom>
          <a:ln w="0">
            <a:noFill/>
          </a:ln>
        </p:spPr>
      </p:pic>
      <p:sp>
        <p:nvSpPr>
          <p:cNvPr id="12" name="Freccia in giù 11">
            <a:extLst>
              <a:ext uri="{FF2B5EF4-FFF2-40B4-BE49-F238E27FC236}">
                <a16:creationId xmlns:a16="http://schemas.microsoft.com/office/drawing/2014/main" id="{B3F8CE4D-A687-4A27-B403-20902A8909B8}"/>
              </a:ext>
            </a:extLst>
          </p:cNvPr>
          <p:cNvSpPr/>
          <p:nvPr/>
        </p:nvSpPr>
        <p:spPr>
          <a:xfrm>
            <a:off x="6804276" y="2389911"/>
            <a:ext cx="225379" cy="523618"/>
          </a:xfrm>
          <a:custGeom>
            <a:avLst/>
            <a:gdLst>
              <a:gd name="connsiteX0" fmla="*/ 0 w 225379"/>
              <a:gd name="connsiteY0" fmla="*/ 372830 h 523618"/>
              <a:gd name="connsiteX1" fmla="*/ 61526 w 225379"/>
              <a:gd name="connsiteY1" fmla="*/ 372830 h 523618"/>
              <a:gd name="connsiteX2" fmla="*/ 61526 w 225379"/>
              <a:gd name="connsiteY2" fmla="*/ 0 h 523618"/>
              <a:gd name="connsiteX3" fmla="*/ 163853 w 225379"/>
              <a:gd name="connsiteY3" fmla="*/ 0 h 523618"/>
              <a:gd name="connsiteX4" fmla="*/ 163853 w 225379"/>
              <a:gd name="connsiteY4" fmla="*/ 372830 h 523618"/>
              <a:gd name="connsiteX5" fmla="*/ 225379 w 225379"/>
              <a:gd name="connsiteY5" fmla="*/ 372830 h 523618"/>
              <a:gd name="connsiteX6" fmla="*/ 112690 w 225379"/>
              <a:gd name="connsiteY6" fmla="*/ 523618 h 523618"/>
              <a:gd name="connsiteX7" fmla="*/ 0 w 225379"/>
              <a:gd name="connsiteY7" fmla="*/ 372830 h 52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379" h="523618" fill="none" extrusionOk="0">
                <a:moveTo>
                  <a:pt x="0" y="372830"/>
                </a:moveTo>
                <a:cubicBezTo>
                  <a:pt x="28931" y="367338"/>
                  <a:pt x="41129" y="372872"/>
                  <a:pt x="61526" y="372830"/>
                </a:cubicBezTo>
                <a:cubicBezTo>
                  <a:pt x="29040" y="195946"/>
                  <a:pt x="71024" y="137370"/>
                  <a:pt x="61526" y="0"/>
                </a:cubicBezTo>
                <a:cubicBezTo>
                  <a:pt x="86261" y="-4754"/>
                  <a:pt x="128689" y="4205"/>
                  <a:pt x="163853" y="0"/>
                </a:cubicBezTo>
                <a:cubicBezTo>
                  <a:pt x="184188" y="104725"/>
                  <a:pt x="127820" y="288668"/>
                  <a:pt x="163853" y="372830"/>
                </a:cubicBezTo>
                <a:cubicBezTo>
                  <a:pt x="180264" y="370386"/>
                  <a:pt x="197251" y="375978"/>
                  <a:pt x="225379" y="372830"/>
                </a:cubicBezTo>
                <a:cubicBezTo>
                  <a:pt x="177723" y="445815"/>
                  <a:pt x="135176" y="462336"/>
                  <a:pt x="112690" y="523618"/>
                </a:cubicBezTo>
                <a:cubicBezTo>
                  <a:pt x="82463" y="492019"/>
                  <a:pt x="46188" y="421923"/>
                  <a:pt x="0" y="372830"/>
                </a:cubicBezTo>
                <a:close/>
              </a:path>
              <a:path w="225379" h="523618" stroke="0" extrusionOk="0">
                <a:moveTo>
                  <a:pt x="0" y="372830"/>
                </a:moveTo>
                <a:cubicBezTo>
                  <a:pt x="19905" y="366165"/>
                  <a:pt x="38403" y="374796"/>
                  <a:pt x="61526" y="372830"/>
                </a:cubicBezTo>
                <a:cubicBezTo>
                  <a:pt x="21117" y="246171"/>
                  <a:pt x="100991" y="91216"/>
                  <a:pt x="61526" y="0"/>
                </a:cubicBezTo>
                <a:cubicBezTo>
                  <a:pt x="110142" y="-5740"/>
                  <a:pt x="119216" y="2764"/>
                  <a:pt x="163853" y="0"/>
                </a:cubicBezTo>
                <a:cubicBezTo>
                  <a:pt x="200461" y="117659"/>
                  <a:pt x="144388" y="266503"/>
                  <a:pt x="163853" y="372830"/>
                </a:cubicBezTo>
                <a:cubicBezTo>
                  <a:pt x="189674" y="371661"/>
                  <a:pt x="203201" y="376014"/>
                  <a:pt x="225379" y="372830"/>
                </a:cubicBezTo>
                <a:cubicBezTo>
                  <a:pt x="189683" y="436406"/>
                  <a:pt x="135367" y="469252"/>
                  <a:pt x="112690" y="523618"/>
                </a:cubicBezTo>
                <a:cubicBezTo>
                  <a:pt x="75146" y="495251"/>
                  <a:pt x="58362" y="415571"/>
                  <a:pt x="0" y="372830"/>
                </a:cubicBezTo>
                <a:close/>
              </a:path>
            </a:pathLst>
          </a:custGeom>
          <a:ln w="0" cap="sq">
            <a:extLst>
              <a:ext uri="{C807C97D-BFC1-408E-A445-0C87EB9F89A2}">
                <ask:lineSketchStyleProps xmlns:ask="http://schemas.microsoft.com/office/drawing/2018/sketchyshapes" sd="1219033472">
                  <a:prstGeom prst="downArrow">
                    <a:avLst>
                      <a:gd name="adj1" fmla="val 45402"/>
                      <a:gd name="adj2" fmla="val 66904"/>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2022120" y="1693440"/>
            <a:ext cx="3787560" cy="1159560"/>
          </a:xfrm>
          <a:prstGeom prst="rect">
            <a:avLst/>
          </a:prstGeom>
          <a:noFill/>
          <a:ln w="0">
            <a:noFill/>
          </a:ln>
        </p:spPr>
        <p:txBody>
          <a:bodyPr tIns="91440" bIns="91440" anchor="b">
            <a:noAutofit/>
          </a:bodyPr>
          <a:lstStyle/>
          <a:p>
            <a:pPr algn="ctr">
              <a:lnSpc>
                <a:spcPct val="100000"/>
              </a:lnSpc>
              <a:buNone/>
            </a:pPr>
            <a:r>
              <a:rPr lang="en" sz="3000" b="1" strike="noStrike" spc="-1" dirty="0">
                <a:solidFill>
                  <a:srgbClr val="000000"/>
                </a:solidFill>
                <a:latin typeface="Lora"/>
                <a:ea typeface="Lora"/>
              </a:rPr>
              <a:t>Conclusioni</a:t>
            </a:r>
            <a:endParaRPr lang="it-IT" sz="3000" b="0" strike="noStrike" spc="-1" dirty="0">
              <a:solidFill>
                <a:srgbClr val="000000"/>
              </a:solidFill>
              <a:latin typeface="Arial"/>
            </a:endParaRPr>
          </a:p>
        </p:txBody>
      </p:sp>
      <p:sp>
        <p:nvSpPr>
          <p:cNvPr id="566" name="Google Shape;112;p15"/>
          <p:cNvSpPr/>
          <p:nvPr/>
        </p:nvSpPr>
        <p:spPr>
          <a:xfrm>
            <a:off x="1134000" y="2291040"/>
            <a:ext cx="543600" cy="5619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 sz="2400" spc="-1" dirty="0">
                <a:solidFill>
                  <a:srgbClr val="000000"/>
                </a:solidFill>
                <a:latin typeface="Lora"/>
              </a:rPr>
              <a:t>4</a:t>
            </a:r>
            <a:endParaRPr lang="it-IT" sz="2400" b="0" strike="noStrike" spc="-1" dirty="0">
              <a:latin typeface="Arial"/>
            </a:endParaRPr>
          </a:p>
        </p:txBody>
      </p:sp>
      <p:sp>
        <p:nvSpPr>
          <p:cNvPr id="567" name="PlaceHolder 3"/>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ACD49A73-AA63-4506-93F7-D7E6AF2E53C4}" type="slidenum">
              <a:rPr lang="en" sz="1000" b="0" strike="noStrike" spc="-1">
                <a:solidFill>
                  <a:srgbClr val="1D1D1B"/>
                </a:solidFill>
                <a:latin typeface="Lora"/>
                <a:ea typeface="Lora"/>
              </a:rPr>
              <a:t>32</a:t>
            </a:fld>
            <a:endParaRPr lang="it-IT" sz="1000" b="0" strike="noStrike" spc="-1">
              <a:latin typeface="Times New Roman"/>
            </a:endParaRPr>
          </a:p>
        </p:txBody>
      </p:sp>
    </p:spTree>
    <p:extLst>
      <p:ext uri="{BB962C8B-B14F-4D97-AF65-F5344CB8AC3E}">
        <p14:creationId xmlns:p14="http://schemas.microsoft.com/office/powerpoint/2010/main" val="130708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PlaceHolder 1"/>
          <p:cNvSpPr>
            <a:spLocks noGrp="1"/>
          </p:cNvSpPr>
          <p:nvPr>
            <p:ph/>
          </p:nvPr>
        </p:nvSpPr>
        <p:spPr>
          <a:xfrm>
            <a:off x="1381320" y="1618560"/>
            <a:ext cx="3425040" cy="3230640"/>
          </a:xfrm>
          <a:prstGeom prst="rect">
            <a:avLst/>
          </a:prstGeom>
          <a:noFill/>
          <a:ln w="0">
            <a:noFill/>
          </a:ln>
        </p:spPr>
        <p:txBody>
          <a:bodyPr tIns="91440" bIns="91440" anchor="t">
            <a:noAutofit/>
          </a:bodyPr>
          <a:lstStyle/>
          <a:p>
            <a:pPr>
              <a:lnSpc>
                <a:spcPct val="100000"/>
              </a:lnSpc>
              <a:spcBef>
                <a:spcPts val="601"/>
              </a:spcBef>
              <a:buNone/>
              <a:tabLst>
                <a:tab pos="0" algn="l"/>
              </a:tabLst>
            </a:pPr>
            <a:r>
              <a:rPr lang="it-IT" sz="2000" b="1" spc="-1" dirty="0">
                <a:solidFill>
                  <a:srgbClr val="000000"/>
                </a:solidFill>
                <a:highlight>
                  <a:srgbClr val="FFCD00"/>
                </a:highlight>
                <a:latin typeface="Quattrocento Sans"/>
                <a:ea typeface="Quattrocento Sans"/>
              </a:rPr>
              <a:t>Prima campagna</a:t>
            </a:r>
            <a:endParaRPr lang="it-IT" sz="2000" b="0" strike="noStrike" spc="-1" dirty="0">
              <a:solidFill>
                <a:srgbClr val="000000"/>
              </a:solidFill>
              <a:latin typeface="Arial"/>
            </a:endParaRPr>
          </a:p>
          <a:p>
            <a:pPr>
              <a:lnSpc>
                <a:spcPct val="100000"/>
              </a:lnSpc>
              <a:spcBef>
                <a:spcPts val="601"/>
              </a:spcBef>
              <a:buNone/>
              <a:tabLst>
                <a:tab pos="0" algn="l"/>
              </a:tabLst>
            </a:pPr>
            <a:r>
              <a:rPr lang="en" sz="1600" b="0" strike="noStrike" spc="-1" dirty="0">
                <a:solidFill>
                  <a:srgbClr val="000000"/>
                </a:solidFill>
                <a:latin typeface="Lora" pitchFamily="2" charset="0"/>
                <a:ea typeface="Quattrocento Sans"/>
              </a:rPr>
              <a:t>La similitudine dei grafici dimostra che a basso rate </a:t>
            </a:r>
            <a:r>
              <a:rPr lang="it-IT" sz="1600" b="0" strike="noStrike" spc="-1" dirty="0">
                <a:solidFill>
                  <a:srgbClr val="000000"/>
                </a:solidFill>
                <a:latin typeface="Lora" pitchFamily="2" charset="0"/>
                <a:ea typeface="Quattrocento Sans"/>
              </a:rPr>
              <a:t>I</a:t>
            </a:r>
            <a:r>
              <a:rPr lang="en" sz="1600" b="0" strike="noStrike" spc="-1" dirty="0">
                <a:solidFill>
                  <a:srgbClr val="000000"/>
                </a:solidFill>
                <a:latin typeface="Lora" pitchFamily="2" charset="0"/>
                <a:ea typeface="Quattrocento Sans"/>
              </a:rPr>
              <a:t> tre standard hanno prestazioni pressoche simili.</a:t>
            </a:r>
            <a:endParaRPr lang="it-IT" sz="1600" b="0" strike="noStrike" spc="-1" dirty="0">
              <a:solidFill>
                <a:srgbClr val="000000"/>
              </a:solidFill>
              <a:latin typeface="Lora" pitchFamily="2" charset="0"/>
            </a:endParaRPr>
          </a:p>
        </p:txBody>
      </p:sp>
      <p:sp>
        <p:nvSpPr>
          <p:cNvPr id="809" name="PlaceHolder 2"/>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Conclusioni</a:t>
            </a:r>
            <a:endParaRPr lang="it-IT" sz="2000" b="0" strike="noStrike" spc="-1" dirty="0">
              <a:solidFill>
                <a:srgbClr val="000000"/>
              </a:solidFill>
              <a:latin typeface="Arial"/>
            </a:endParaRPr>
          </a:p>
        </p:txBody>
      </p:sp>
      <p:sp>
        <p:nvSpPr>
          <p:cNvPr id="810" name="PlaceHolder 3"/>
          <p:cNvSpPr>
            <a:spLocks noGrp="1"/>
          </p:cNvSpPr>
          <p:nvPr>
            <p:ph/>
          </p:nvPr>
        </p:nvSpPr>
        <p:spPr>
          <a:xfrm>
            <a:off x="5013000" y="1618560"/>
            <a:ext cx="3425040" cy="3230640"/>
          </a:xfrm>
          <a:prstGeom prst="rect">
            <a:avLst/>
          </a:prstGeom>
          <a:noFill/>
          <a:ln w="0">
            <a:noFill/>
          </a:ln>
        </p:spPr>
        <p:txBody>
          <a:bodyPr tIns="91440" bIns="91440" anchor="t">
            <a:noAutofit/>
          </a:bodyPr>
          <a:lstStyle/>
          <a:p>
            <a:pPr>
              <a:lnSpc>
                <a:spcPct val="100000"/>
              </a:lnSpc>
              <a:spcBef>
                <a:spcPts val="601"/>
              </a:spcBef>
              <a:buNone/>
              <a:tabLst>
                <a:tab pos="0" algn="l"/>
              </a:tabLst>
            </a:pPr>
            <a:r>
              <a:rPr lang="en" sz="2000" b="1" spc="-1" dirty="0">
                <a:solidFill>
                  <a:srgbClr val="000000"/>
                </a:solidFill>
                <a:highlight>
                  <a:srgbClr val="FFCD00"/>
                </a:highlight>
                <a:latin typeface="Quattrocento Sans"/>
                <a:ea typeface="Quattrocento Sans"/>
              </a:rPr>
              <a:t>S</a:t>
            </a:r>
            <a:r>
              <a:rPr lang="en" sz="2000" b="1" strike="noStrike" spc="-1" dirty="0">
                <a:solidFill>
                  <a:srgbClr val="000000"/>
                </a:solidFill>
                <a:highlight>
                  <a:srgbClr val="FFCD00"/>
                </a:highlight>
                <a:latin typeface="Quattrocento Sans"/>
                <a:ea typeface="Quattrocento Sans"/>
              </a:rPr>
              <a:t>econda campagna</a:t>
            </a:r>
            <a:endParaRPr lang="it-IT" sz="2000" b="0" strike="noStrike" spc="-1" dirty="0">
              <a:solidFill>
                <a:srgbClr val="000000"/>
              </a:solidFill>
              <a:latin typeface="Arial"/>
            </a:endParaRPr>
          </a:p>
          <a:p>
            <a:pPr>
              <a:lnSpc>
                <a:spcPct val="100000"/>
              </a:lnSpc>
              <a:spcBef>
                <a:spcPts val="601"/>
              </a:spcBef>
              <a:buNone/>
              <a:tabLst>
                <a:tab pos="0" algn="l"/>
              </a:tabLst>
            </a:pPr>
            <a:r>
              <a:rPr lang="en" sz="1600" b="0" strike="noStrike" spc="-1" dirty="0">
                <a:solidFill>
                  <a:srgbClr val="000000"/>
                </a:solidFill>
                <a:latin typeface="Lora" pitchFamily="2" charset="0"/>
                <a:ea typeface="Quattrocento Sans"/>
              </a:rPr>
              <a:t>Il thr del protocollo TCP da solo risulta essere maggiore di quello accoppiato a un flusso UDP per via “dell’aggressività” di quest’ultimo</a:t>
            </a:r>
            <a:r>
              <a:rPr lang="en" sz="2000" b="0" strike="noStrike" spc="-1" dirty="0">
                <a:solidFill>
                  <a:srgbClr val="000000"/>
                </a:solidFill>
                <a:latin typeface="Quattrocento Sans"/>
                <a:ea typeface="Quattrocento Sans"/>
              </a:rPr>
              <a:t>. </a:t>
            </a:r>
            <a:endParaRPr lang="it-IT" sz="2000" b="0" strike="noStrike" spc="-1" dirty="0">
              <a:solidFill>
                <a:srgbClr val="000000"/>
              </a:solidFill>
              <a:latin typeface="Arial"/>
            </a:endParaRPr>
          </a:p>
        </p:txBody>
      </p:sp>
      <p:grpSp>
        <p:nvGrpSpPr>
          <p:cNvPr id="811" name="Google Shape;160;p19"/>
          <p:cNvGrpSpPr/>
          <p:nvPr/>
        </p:nvGrpSpPr>
        <p:grpSpPr>
          <a:xfrm>
            <a:off x="916560" y="1019880"/>
            <a:ext cx="214200" cy="214200"/>
            <a:chOff x="916560" y="1019880"/>
            <a:chExt cx="214200" cy="214200"/>
          </a:xfrm>
        </p:grpSpPr>
        <p:sp>
          <p:nvSpPr>
            <p:cNvPr id="812" name="Google Shape;161;p19"/>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813" name="Google Shape;162;p19"/>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814" name="Google Shape;163;p19"/>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815" name="Google Shape;164;p19"/>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816" name="PlaceHolder 4"/>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E3AB3B7B-D525-4273-AD9E-8F59D0E8510E}" type="slidenum">
              <a:rPr lang="en" sz="1000" b="0" strike="noStrike" spc="-1">
                <a:solidFill>
                  <a:srgbClr val="1D1D1B"/>
                </a:solidFill>
                <a:latin typeface="Lora"/>
                <a:ea typeface="Lora"/>
              </a:rPr>
              <a:t>33</a:t>
            </a:fld>
            <a:endParaRPr lang="it-IT" sz="1000" b="0" strike="noStrike" spc="-1">
              <a:latin typeface="Times New Roman"/>
            </a:endParaRPr>
          </a:p>
        </p:txBody>
      </p:sp>
    </p:spTree>
    <p:extLst>
      <p:ext uri="{BB962C8B-B14F-4D97-AF65-F5344CB8AC3E}">
        <p14:creationId xmlns:p14="http://schemas.microsoft.com/office/powerpoint/2010/main" val="2880026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PlaceHolder 1"/>
          <p:cNvSpPr>
            <a:spLocks noGrp="1"/>
          </p:cNvSpPr>
          <p:nvPr>
            <p:ph type="subTitle"/>
          </p:nvPr>
        </p:nvSpPr>
        <p:spPr>
          <a:xfrm>
            <a:off x="2371680" y="2093760"/>
            <a:ext cx="5020920" cy="784440"/>
          </a:xfrm>
          <a:prstGeom prst="rect">
            <a:avLst/>
          </a:prstGeom>
          <a:noFill/>
          <a:ln w="0">
            <a:noFill/>
          </a:ln>
        </p:spPr>
        <p:txBody>
          <a:bodyPr tIns="91440" bIns="91440" anchor="t">
            <a:noAutofit/>
          </a:bodyPr>
          <a:lstStyle/>
          <a:p>
            <a:pPr>
              <a:lnSpc>
                <a:spcPct val="100000"/>
              </a:lnSpc>
              <a:spcBef>
                <a:spcPts val="601"/>
              </a:spcBef>
              <a:buNone/>
              <a:tabLst>
                <a:tab pos="0" algn="l"/>
              </a:tabLst>
            </a:pPr>
            <a:r>
              <a:rPr lang="it-IT" sz="3600" b="1" i="1" spc="-1" dirty="0">
                <a:solidFill>
                  <a:srgbClr val="000000"/>
                </a:solidFill>
                <a:latin typeface="Lora"/>
                <a:ea typeface="Lora"/>
              </a:rPr>
              <a:t>p</a:t>
            </a:r>
            <a:r>
              <a:rPr lang="it-IT" sz="3600" b="1" i="1" strike="noStrike" spc="-1" dirty="0">
                <a:solidFill>
                  <a:srgbClr val="000000"/>
                </a:solidFill>
                <a:latin typeface="Lora"/>
                <a:ea typeface="Lora"/>
              </a:rPr>
              <a:t>er l’attenzione</a:t>
            </a:r>
            <a:r>
              <a:rPr lang="it-IT" sz="3600" i="1" spc="-1" dirty="0">
                <a:solidFill>
                  <a:srgbClr val="000000"/>
                </a:solidFill>
                <a:latin typeface="Arial"/>
                <a:ea typeface="Lora"/>
              </a:rPr>
              <a:t>!</a:t>
            </a:r>
            <a:endParaRPr lang="it-IT" sz="3600" b="0" strike="noStrike" spc="-1" dirty="0">
              <a:latin typeface="Arial"/>
            </a:endParaRPr>
          </a:p>
        </p:txBody>
      </p:sp>
      <p:sp>
        <p:nvSpPr>
          <p:cNvPr id="930" name="Google Shape;323;p30"/>
          <p:cNvSpPr/>
          <p:nvPr/>
        </p:nvSpPr>
        <p:spPr>
          <a:xfrm>
            <a:off x="6480" y="1428840"/>
            <a:ext cx="239688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931" name="PlaceHolder 2"/>
          <p:cNvSpPr>
            <a:spLocks noGrp="1"/>
          </p:cNvSpPr>
          <p:nvPr>
            <p:ph type="title"/>
          </p:nvPr>
        </p:nvSpPr>
        <p:spPr>
          <a:xfrm>
            <a:off x="2412720" y="816480"/>
            <a:ext cx="3177000" cy="1159560"/>
          </a:xfrm>
          <a:prstGeom prst="rect">
            <a:avLst/>
          </a:prstGeom>
          <a:noFill/>
          <a:ln w="0">
            <a:noFill/>
          </a:ln>
        </p:spPr>
        <p:txBody>
          <a:bodyPr tIns="91440" bIns="91440" anchor="ctr">
            <a:noAutofit/>
          </a:bodyPr>
          <a:lstStyle/>
          <a:p>
            <a:pPr algn="ctr">
              <a:lnSpc>
                <a:spcPct val="100000"/>
              </a:lnSpc>
              <a:buNone/>
              <a:tabLst>
                <a:tab pos="0" algn="l"/>
              </a:tabLst>
            </a:pPr>
            <a:r>
              <a:rPr lang="en" sz="6000" b="1" strike="noStrike" spc="-1" dirty="0">
                <a:solidFill>
                  <a:srgbClr val="000000"/>
                </a:solidFill>
                <a:latin typeface="Lora"/>
                <a:ea typeface="Lora"/>
              </a:rPr>
              <a:t>Grazie</a:t>
            </a:r>
            <a:endParaRPr lang="it-IT" sz="6000" b="0" strike="noStrike" spc="-1" dirty="0">
              <a:solidFill>
                <a:srgbClr val="000000"/>
              </a:solidFill>
              <a:latin typeface="Arial"/>
            </a:endParaRPr>
          </a:p>
        </p:txBody>
      </p:sp>
      <p:sp>
        <p:nvSpPr>
          <p:cNvPr id="932" name="Google Shape;325;p30"/>
          <p:cNvSpPr/>
          <p:nvPr/>
        </p:nvSpPr>
        <p:spPr>
          <a:xfrm>
            <a:off x="5589720" y="1428840"/>
            <a:ext cx="3553920" cy="360"/>
          </a:xfrm>
          <a:custGeom>
            <a:avLst/>
            <a:gdLst/>
            <a:ahLst/>
            <a:cxnLst/>
            <a:rect l="l" t="t" r="r" b="b"/>
            <a:pathLst>
              <a:path w="21600" h="21600">
                <a:moveTo>
                  <a:pt x="0" y="0"/>
                </a:moveTo>
                <a:lnTo>
                  <a:pt x="21600" y="21600"/>
                </a:lnTo>
              </a:path>
            </a:pathLst>
          </a:custGeom>
          <a:noFill/>
          <a:ln w="9525">
            <a:solidFill>
              <a:srgbClr val="CCCCCC"/>
            </a:solidFill>
            <a:round/>
          </a:ln>
        </p:spPr>
        <p:style>
          <a:lnRef idx="0">
            <a:scrgbClr r="0" g="0" b="0"/>
          </a:lnRef>
          <a:fillRef idx="0">
            <a:scrgbClr r="0" g="0" b="0"/>
          </a:fillRef>
          <a:effectRef idx="0">
            <a:scrgbClr r="0" g="0" b="0"/>
          </a:effectRef>
          <a:fontRef idx="minor"/>
        </p:style>
      </p:sp>
      <p:sp>
        <p:nvSpPr>
          <p:cNvPr id="933" name="Google Shape;326;p30"/>
          <p:cNvSpPr/>
          <p:nvPr/>
        </p:nvSpPr>
        <p:spPr>
          <a:xfrm>
            <a:off x="831960" y="859320"/>
            <a:ext cx="1138680" cy="1138680"/>
          </a:xfrm>
          <a:prstGeom prst="ellipse">
            <a:avLst/>
          </a:prstGeom>
          <a:solidFill>
            <a:srgbClr val="FFCD00"/>
          </a:solidFill>
          <a:ln w="0">
            <a:noFill/>
          </a:ln>
        </p:spPr>
        <p:style>
          <a:lnRef idx="0">
            <a:scrgbClr r="0" g="0" b="0"/>
          </a:lnRef>
          <a:fillRef idx="0">
            <a:scrgbClr r="0" g="0" b="0"/>
          </a:fillRef>
          <a:effectRef idx="0">
            <a:scrgbClr r="0" g="0" b="0"/>
          </a:effectRef>
          <a:fontRef idx="minor"/>
        </p:style>
      </p:sp>
      <p:grpSp>
        <p:nvGrpSpPr>
          <p:cNvPr id="934" name="Google Shape;327;p30"/>
          <p:cNvGrpSpPr/>
          <p:nvPr/>
        </p:nvGrpSpPr>
        <p:grpSpPr>
          <a:xfrm>
            <a:off x="1148760" y="1190880"/>
            <a:ext cx="505440" cy="475560"/>
            <a:chOff x="1148760" y="1190880"/>
            <a:chExt cx="505440" cy="475560"/>
          </a:xfrm>
        </p:grpSpPr>
        <p:sp>
          <p:nvSpPr>
            <p:cNvPr id="935" name="Google Shape;328;p30"/>
            <p:cNvSpPr/>
            <p:nvPr/>
          </p:nvSpPr>
          <p:spPr>
            <a:xfrm>
              <a:off x="1148760" y="1370880"/>
              <a:ext cx="120240" cy="269640"/>
            </a:xfrm>
            <a:custGeom>
              <a:avLst/>
              <a:gdLst/>
              <a:ahLst/>
              <a:cxn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936" name="Google Shape;329;p30"/>
            <p:cNvSpPr/>
            <p:nvPr/>
          </p:nvSpPr>
          <p:spPr>
            <a:xfrm>
              <a:off x="1278360" y="1190880"/>
              <a:ext cx="375840" cy="475560"/>
            </a:xfrm>
            <a:custGeom>
              <a:avLst/>
              <a:gdLst/>
              <a:ahLst/>
              <a:cxn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937" name="PlaceHolder 3"/>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DE40FB66-ADC9-4886-AA65-9134A00ADBAD}" type="slidenum">
              <a:rPr lang="en" sz="1000" b="0" strike="noStrike" spc="-1">
                <a:solidFill>
                  <a:srgbClr val="1D1D1B"/>
                </a:solidFill>
                <a:latin typeface="Lora"/>
                <a:ea typeface="Lora"/>
              </a:rPr>
              <a:t>34</a:t>
            </a:fld>
            <a:endParaRPr lang="it-IT" sz="10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4C4A0ACF-D6D8-4686-8880-D4A099F17BD2}" type="slidenum">
              <a:rPr lang="en" sz="1000" b="0" strike="noStrike" spc="-1">
                <a:solidFill>
                  <a:srgbClr val="1D1D1B"/>
                </a:solidFill>
                <a:latin typeface="Lora"/>
                <a:ea typeface="Lora"/>
              </a:rPr>
              <a:t>4</a:t>
            </a:fld>
            <a:endParaRPr lang="it-IT" sz="1000" b="0" strike="noStrike" spc="-1">
              <a:latin typeface="Times New Roman"/>
            </a:endParaRPr>
          </a:p>
        </p:txBody>
      </p:sp>
      <p:sp>
        <p:nvSpPr>
          <p:cNvPr id="570" name="CasellaDiTesto 569"/>
          <p:cNvSpPr txBox="1"/>
          <p:nvPr/>
        </p:nvSpPr>
        <p:spPr>
          <a:xfrm>
            <a:off x="423180" y="644415"/>
            <a:ext cx="8297640" cy="2724427"/>
          </a:xfrm>
          <a:prstGeom prst="rect">
            <a:avLst/>
          </a:prstGeom>
          <a:noFill/>
          <a:ln w="0">
            <a:noFill/>
          </a:ln>
        </p:spPr>
        <p:txBody>
          <a:bodyPr lIns="90000" tIns="45000" rIns="90000" bIns="45000" anchor="t">
            <a:noAutofit/>
          </a:bodyPr>
          <a:lstStyle/>
          <a:p>
            <a:pPr algn="ctr"/>
            <a:r>
              <a:rPr lang="it-IT" sz="2000" b="0" strike="noStrike" spc="-1" dirty="0">
                <a:solidFill>
                  <a:srgbClr val="000000"/>
                </a:solidFill>
                <a:latin typeface="Lora" pitchFamily="2" charset="0"/>
                <a:ea typeface="Arial"/>
              </a:rPr>
              <a:t>Una rete WiFi indoor è costituita da 8 Stazioni Wireless organizzate su una griglia, avente parametri </a:t>
            </a:r>
            <a:r>
              <a:rPr lang="it-IT" sz="2000" b="0" strike="noStrike" spc="-1" dirty="0" err="1">
                <a:solidFill>
                  <a:srgbClr val="000000"/>
                </a:solidFill>
                <a:latin typeface="Lora" pitchFamily="2" charset="0"/>
                <a:ea typeface="Arial"/>
              </a:rPr>
              <a:t>GridWidth</a:t>
            </a:r>
            <a:r>
              <a:rPr lang="it-IT" sz="2000" b="0" strike="noStrike" spc="-1" dirty="0">
                <a:solidFill>
                  <a:srgbClr val="000000"/>
                </a:solidFill>
                <a:latin typeface="Lora" pitchFamily="2" charset="0"/>
                <a:ea typeface="Arial"/>
              </a:rPr>
              <a:t>=4, </a:t>
            </a:r>
            <a:r>
              <a:rPr lang="it-IT" sz="2000" b="0" strike="noStrike" spc="-1" dirty="0" err="1">
                <a:solidFill>
                  <a:srgbClr val="000000"/>
                </a:solidFill>
                <a:latin typeface="Lora" pitchFamily="2" charset="0"/>
                <a:ea typeface="Arial"/>
              </a:rPr>
              <a:t>DeltaX</a:t>
            </a:r>
            <a:r>
              <a:rPr lang="it-IT" sz="2000" b="0" strike="noStrike" spc="-1" dirty="0">
                <a:solidFill>
                  <a:srgbClr val="000000"/>
                </a:solidFill>
                <a:latin typeface="Lora" pitchFamily="2" charset="0"/>
                <a:ea typeface="Arial"/>
              </a:rPr>
              <a:t>=6, </a:t>
            </a:r>
            <a:r>
              <a:rPr lang="it-IT" sz="2000" b="0" strike="noStrike" spc="-1" dirty="0" err="1">
                <a:solidFill>
                  <a:srgbClr val="000000"/>
                </a:solidFill>
                <a:latin typeface="Lora" pitchFamily="2" charset="0"/>
                <a:ea typeface="Arial"/>
              </a:rPr>
              <a:t>DeltaY</a:t>
            </a:r>
            <a:r>
              <a:rPr lang="it-IT" sz="2000" b="0" strike="noStrike" spc="-1" dirty="0">
                <a:solidFill>
                  <a:srgbClr val="000000"/>
                </a:solidFill>
                <a:latin typeface="Lora" pitchFamily="2" charset="0"/>
                <a:ea typeface="Arial"/>
              </a:rPr>
              <a:t>=6, e da un AP posto al centro della topologia. </a:t>
            </a:r>
          </a:p>
          <a:p>
            <a:pPr algn="ctr"/>
            <a:r>
              <a:rPr lang="it-IT" sz="2000" b="0" strike="noStrike" spc="-1" dirty="0">
                <a:solidFill>
                  <a:srgbClr val="000000"/>
                </a:solidFill>
                <a:latin typeface="Lora" pitchFamily="2" charset="0"/>
                <a:ea typeface="Arial"/>
              </a:rPr>
              <a:t>L'AP è connesso ad un server attraverso un link p2p avente i seguenti</a:t>
            </a:r>
            <a:endParaRPr lang="it-IT" sz="2000" b="0" strike="noStrike" spc="-1" dirty="0">
              <a:latin typeface="Lora" pitchFamily="2" charset="0"/>
            </a:endParaRPr>
          </a:p>
          <a:p>
            <a:pPr algn="ctr"/>
            <a:r>
              <a:rPr lang="it-IT" sz="2000" b="0" strike="noStrike" spc="-1" dirty="0">
                <a:solidFill>
                  <a:srgbClr val="000000"/>
                </a:solidFill>
                <a:latin typeface="Lora" pitchFamily="2" charset="0"/>
                <a:ea typeface="Arial"/>
              </a:rPr>
              <a:t>parametri: Delay=5ms, </a:t>
            </a:r>
            <a:r>
              <a:rPr lang="it-IT" sz="2000" b="0" strike="noStrike" spc="-1" dirty="0" err="1">
                <a:solidFill>
                  <a:srgbClr val="000000"/>
                </a:solidFill>
                <a:latin typeface="Lora" pitchFamily="2" charset="0"/>
                <a:ea typeface="Arial"/>
              </a:rPr>
              <a:t>DataRate</a:t>
            </a:r>
            <a:r>
              <a:rPr lang="it-IT" sz="2000" b="0" strike="noStrike" spc="-1" dirty="0">
                <a:solidFill>
                  <a:srgbClr val="000000"/>
                </a:solidFill>
                <a:latin typeface="Lora" pitchFamily="2" charset="0"/>
                <a:ea typeface="Arial"/>
              </a:rPr>
              <a:t>=120Mbps.</a:t>
            </a:r>
            <a:endParaRPr lang="it-IT" sz="2000" b="0" strike="noStrike" spc="-1" dirty="0">
              <a:latin typeface="Lora"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Descrizione dello scenario - 1</a:t>
            </a:r>
            <a:endParaRPr lang="it-IT" sz="2000" b="0" strike="noStrike" spc="-1" dirty="0">
              <a:solidFill>
                <a:srgbClr val="000000"/>
              </a:solidFill>
              <a:latin typeface="Arial"/>
            </a:endParaRPr>
          </a:p>
        </p:txBody>
      </p:sp>
      <p:grpSp>
        <p:nvGrpSpPr>
          <p:cNvPr id="572" name="Google Shape;160;p19"/>
          <p:cNvGrpSpPr/>
          <p:nvPr/>
        </p:nvGrpSpPr>
        <p:grpSpPr>
          <a:xfrm>
            <a:off x="916560" y="1019880"/>
            <a:ext cx="214200" cy="214200"/>
            <a:chOff x="916560" y="1019880"/>
            <a:chExt cx="214200" cy="214200"/>
          </a:xfrm>
        </p:grpSpPr>
        <p:sp>
          <p:nvSpPr>
            <p:cNvPr id="573" name="Google Shape;161;p19"/>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74" name="Google Shape;162;p19"/>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75" name="Google Shape;163;p19"/>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76" name="Google Shape;164;p19"/>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577"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F21A4EB1-1D3E-4ABE-9C32-53EFDB9758BF}" type="slidenum">
              <a:rPr lang="en" sz="1000" b="0" strike="noStrike" spc="-1">
                <a:solidFill>
                  <a:srgbClr val="1D1D1B"/>
                </a:solidFill>
                <a:latin typeface="Lora"/>
                <a:ea typeface="Lora"/>
              </a:rPr>
              <a:t>5</a:t>
            </a:fld>
            <a:endParaRPr lang="it-IT" sz="1000" b="0" strike="noStrike" spc="-1">
              <a:latin typeface="Times New Roman"/>
            </a:endParaRPr>
          </a:p>
        </p:txBody>
      </p:sp>
      <p:sp>
        <p:nvSpPr>
          <p:cNvPr id="578" name="CasellaDiTesto 5"/>
          <p:cNvSpPr/>
          <p:nvPr/>
        </p:nvSpPr>
        <p:spPr>
          <a:xfrm>
            <a:off x="180720" y="1567080"/>
            <a:ext cx="8789400" cy="3661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457200" indent="-355680" algn="ctr">
              <a:lnSpc>
                <a:spcPct val="100000"/>
              </a:lnSpc>
              <a:spcBef>
                <a:spcPts val="601"/>
              </a:spcBef>
              <a:buNone/>
              <a:tabLst>
                <a:tab pos="0" algn="l"/>
              </a:tabLst>
            </a:pPr>
            <a:r>
              <a:rPr lang="it-IT" sz="1800" b="0" strike="noStrike" spc="-1" dirty="0">
                <a:solidFill>
                  <a:srgbClr val="000000"/>
                </a:solidFill>
                <a:latin typeface="Lora" pitchFamily="2" charset="0"/>
                <a:ea typeface="Arial"/>
              </a:rPr>
              <a:t>Una rete WiFi indoor è costituita da 8 Stazioni [...]</a:t>
            </a:r>
            <a:endParaRPr lang="it-IT" sz="1800" b="0" strike="noStrike" spc="-1" dirty="0">
              <a:latin typeface="Lora" pitchFamily="2" charset="0"/>
            </a:endParaRPr>
          </a:p>
        </p:txBody>
      </p:sp>
      <p:pic>
        <p:nvPicPr>
          <p:cNvPr id="579" name="Immagine 578"/>
          <p:cNvPicPr/>
          <p:nvPr/>
        </p:nvPicPr>
        <p:blipFill>
          <a:blip r:embed="rId2"/>
          <a:stretch/>
        </p:blipFill>
        <p:spPr>
          <a:xfrm>
            <a:off x="2410020" y="2038140"/>
            <a:ext cx="4323960" cy="2209320"/>
          </a:xfrm>
          <a:prstGeom prst="rect">
            <a:avLst/>
          </a:prstGeom>
          <a:ln w="0">
            <a:noFill/>
          </a:ln>
          <a:effectLst>
            <a:outerShdw blurRad="50800" dist="38100" dir="2700000" algn="tl" rotWithShape="0">
              <a:prstClr val="black">
                <a:alpha val="40000"/>
              </a:prstClr>
            </a:outerShdw>
          </a:effectLst>
        </p:spPr>
      </p:pic>
      <p:sp>
        <p:nvSpPr>
          <p:cNvPr id="2" name="Rettangolo 1">
            <a:extLst>
              <a:ext uri="{FF2B5EF4-FFF2-40B4-BE49-F238E27FC236}">
                <a16:creationId xmlns:a16="http://schemas.microsoft.com/office/drawing/2014/main" id="{6879A38A-CD5B-496C-AE35-CCF0FE1376F7}"/>
              </a:ext>
            </a:extLst>
          </p:cNvPr>
          <p:cNvSpPr/>
          <p:nvPr/>
        </p:nvSpPr>
        <p:spPr>
          <a:xfrm>
            <a:off x="2708825" y="3554472"/>
            <a:ext cx="4025156" cy="226882"/>
          </a:xfrm>
          <a:custGeom>
            <a:avLst/>
            <a:gdLst>
              <a:gd name="connsiteX0" fmla="*/ 0 w 4025156"/>
              <a:gd name="connsiteY0" fmla="*/ 0 h 226882"/>
              <a:gd name="connsiteX1" fmla="*/ 534771 w 4025156"/>
              <a:gd name="connsiteY1" fmla="*/ 0 h 226882"/>
              <a:gd name="connsiteX2" fmla="*/ 989038 w 4025156"/>
              <a:gd name="connsiteY2" fmla="*/ 0 h 226882"/>
              <a:gd name="connsiteX3" fmla="*/ 1644564 w 4025156"/>
              <a:gd name="connsiteY3" fmla="*/ 0 h 226882"/>
              <a:gd name="connsiteX4" fmla="*/ 2179334 w 4025156"/>
              <a:gd name="connsiteY4" fmla="*/ 0 h 226882"/>
              <a:gd name="connsiteX5" fmla="*/ 2714105 w 4025156"/>
              <a:gd name="connsiteY5" fmla="*/ 0 h 226882"/>
              <a:gd name="connsiteX6" fmla="*/ 3369631 w 4025156"/>
              <a:gd name="connsiteY6" fmla="*/ 0 h 226882"/>
              <a:gd name="connsiteX7" fmla="*/ 4025156 w 4025156"/>
              <a:gd name="connsiteY7" fmla="*/ 0 h 226882"/>
              <a:gd name="connsiteX8" fmla="*/ 4025156 w 4025156"/>
              <a:gd name="connsiteY8" fmla="*/ 226882 h 226882"/>
              <a:gd name="connsiteX9" fmla="*/ 3530637 w 4025156"/>
              <a:gd name="connsiteY9" fmla="*/ 226882 h 226882"/>
              <a:gd name="connsiteX10" fmla="*/ 2955615 w 4025156"/>
              <a:gd name="connsiteY10" fmla="*/ 226882 h 226882"/>
              <a:gd name="connsiteX11" fmla="*/ 2380592 w 4025156"/>
              <a:gd name="connsiteY11" fmla="*/ 226882 h 226882"/>
              <a:gd name="connsiteX12" fmla="*/ 1845822 w 4025156"/>
              <a:gd name="connsiteY12" fmla="*/ 226882 h 226882"/>
              <a:gd name="connsiteX13" fmla="*/ 1190296 w 4025156"/>
              <a:gd name="connsiteY13" fmla="*/ 226882 h 226882"/>
              <a:gd name="connsiteX14" fmla="*/ 534771 w 4025156"/>
              <a:gd name="connsiteY14" fmla="*/ 226882 h 226882"/>
              <a:gd name="connsiteX15" fmla="*/ 0 w 4025156"/>
              <a:gd name="connsiteY15" fmla="*/ 226882 h 226882"/>
              <a:gd name="connsiteX16" fmla="*/ 0 w 4025156"/>
              <a:gd name="connsiteY16" fmla="*/ 0 h 22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25156" h="226882" extrusionOk="0">
                <a:moveTo>
                  <a:pt x="0" y="0"/>
                </a:moveTo>
                <a:cubicBezTo>
                  <a:pt x="173602" y="-50709"/>
                  <a:pt x="332787" y="56093"/>
                  <a:pt x="534771" y="0"/>
                </a:cubicBezTo>
                <a:cubicBezTo>
                  <a:pt x="736755" y="-56093"/>
                  <a:pt x="791252" y="28197"/>
                  <a:pt x="989038" y="0"/>
                </a:cubicBezTo>
                <a:cubicBezTo>
                  <a:pt x="1186824" y="-28197"/>
                  <a:pt x="1436761" y="17488"/>
                  <a:pt x="1644564" y="0"/>
                </a:cubicBezTo>
                <a:cubicBezTo>
                  <a:pt x="1852367" y="-17488"/>
                  <a:pt x="2049414" y="37195"/>
                  <a:pt x="2179334" y="0"/>
                </a:cubicBezTo>
                <a:cubicBezTo>
                  <a:pt x="2309254" y="-37195"/>
                  <a:pt x="2512218" y="20262"/>
                  <a:pt x="2714105" y="0"/>
                </a:cubicBezTo>
                <a:cubicBezTo>
                  <a:pt x="2915992" y="-20262"/>
                  <a:pt x="3131058" y="28517"/>
                  <a:pt x="3369631" y="0"/>
                </a:cubicBezTo>
                <a:cubicBezTo>
                  <a:pt x="3608204" y="-28517"/>
                  <a:pt x="3742416" y="59604"/>
                  <a:pt x="4025156" y="0"/>
                </a:cubicBezTo>
                <a:cubicBezTo>
                  <a:pt x="4046326" y="101296"/>
                  <a:pt x="4004974" y="158186"/>
                  <a:pt x="4025156" y="226882"/>
                </a:cubicBezTo>
                <a:cubicBezTo>
                  <a:pt x="3840582" y="235831"/>
                  <a:pt x="3701062" y="219855"/>
                  <a:pt x="3530637" y="226882"/>
                </a:cubicBezTo>
                <a:cubicBezTo>
                  <a:pt x="3360212" y="233909"/>
                  <a:pt x="3159108" y="218258"/>
                  <a:pt x="2955615" y="226882"/>
                </a:cubicBezTo>
                <a:cubicBezTo>
                  <a:pt x="2752122" y="235506"/>
                  <a:pt x="2570459" y="220945"/>
                  <a:pt x="2380592" y="226882"/>
                </a:cubicBezTo>
                <a:cubicBezTo>
                  <a:pt x="2190725" y="232819"/>
                  <a:pt x="1968221" y="196519"/>
                  <a:pt x="1845822" y="226882"/>
                </a:cubicBezTo>
                <a:cubicBezTo>
                  <a:pt x="1723423" y="257245"/>
                  <a:pt x="1363890" y="192184"/>
                  <a:pt x="1190296" y="226882"/>
                </a:cubicBezTo>
                <a:cubicBezTo>
                  <a:pt x="1016702" y="261580"/>
                  <a:pt x="667013" y="189071"/>
                  <a:pt x="534771" y="226882"/>
                </a:cubicBezTo>
                <a:cubicBezTo>
                  <a:pt x="402529" y="264693"/>
                  <a:pt x="249758" y="198111"/>
                  <a:pt x="0" y="226882"/>
                </a:cubicBezTo>
                <a:cubicBezTo>
                  <a:pt x="-9997" y="128085"/>
                  <a:pt x="4367" y="92179"/>
                  <a:pt x="0" y="0"/>
                </a:cubicBezTo>
                <a:close/>
              </a:path>
            </a:pathLst>
          </a:custGeom>
          <a:noFill/>
          <a:ln w="1905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Descrizione dello scenario - 2</a:t>
            </a:r>
            <a:endParaRPr lang="it-IT" sz="2000" b="0" strike="noStrike" spc="-1" dirty="0">
              <a:solidFill>
                <a:srgbClr val="000000"/>
              </a:solidFill>
              <a:latin typeface="Arial"/>
            </a:endParaRPr>
          </a:p>
        </p:txBody>
      </p:sp>
      <p:grpSp>
        <p:nvGrpSpPr>
          <p:cNvPr id="581" name="Google Shape;160;p 2"/>
          <p:cNvGrpSpPr/>
          <p:nvPr/>
        </p:nvGrpSpPr>
        <p:grpSpPr>
          <a:xfrm>
            <a:off x="916560" y="1019880"/>
            <a:ext cx="214200" cy="214200"/>
            <a:chOff x="916560" y="1019880"/>
            <a:chExt cx="214200" cy="214200"/>
          </a:xfrm>
        </p:grpSpPr>
        <p:sp>
          <p:nvSpPr>
            <p:cNvPr id="582" name="Google Shape;161;p 2"/>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83" name="Google Shape;162;p 2"/>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84" name="Google Shape;163;p 2"/>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85" name="Google Shape;164;p 2"/>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586"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051FBA3E-9733-4EDA-992D-510943B8F095}" type="slidenum">
              <a:rPr lang="en" sz="1000" b="0" strike="noStrike" spc="-1">
                <a:solidFill>
                  <a:srgbClr val="1D1D1B"/>
                </a:solidFill>
                <a:latin typeface="Lora"/>
                <a:ea typeface="Lora"/>
              </a:rPr>
              <a:t>6</a:t>
            </a:fld>
            <a:endParaRPr lang="it-IT" sz="1000" b="0" strike="noStrike" spc="-1">
              <a:latin typeface="Times New Roman"/>
            </a:endParaRPr>
          </a:p>
        </p:txBody>
      </p:sp>
      <p:sp>
        <p:nvSpPr>
          <p:cNvPr id="587" name="CasellaDiTesto 2"/>
          <p:cNvSpPr/>
          <p:nvPr/>
        </p:nvSpPr>
        <p:spPr>
          <a:xfrm>
            <a:off x="177300" y="1497780"/>
            <a:ext cx="8789400" cy="92333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457200" indent="-355680" algn="ctr">
              <a:lnSpc>
                <a:spcPct val="100000"/>
              </a:lnSpc>
              <a:spcBef>
                <a:spcPts val="601"/>
              </a:spcBef>
              <a:buNone/>
              <a:tabLst>
                <a:tab pos="0" algn="l"/>
              </a:tabLst>
            </a:pPr>
            <a:r>
              <a:rPr lang="it-IT" sz="1800" b="0" strike="noStrike" spc="-1" dirty="0">
                <a:solidFill>
                  <a:srgbClr val="000000"/>
                </a:solidFill>
                <a:latin typeface="Lora" pitchFamily="2" charset="0"/>
                <a:ea typeface="Arial"/>
              </a:rPr>
              <a:t>[…] organizzate su una griglia, avente parametri </a:t>
            </a:r>
            <a:r>
              <a:rPr lang="it-IT" sz="1800" b="0" strike="noStrike" spc="-1" dirty="0" err="1">
                <a:solidFill>
                  <a:srgbClr val="000000"/>
                </a:solidFill>
                <a:latin typeface="Lora" pitchFamily="2" charset="0"/>
                <a:ea typeface="Arial"/>
              </a:rPr>
              <a:t>GridWidth</a:t>
            </a:r>
            <a:r>
              <a:rPr lang="it-IT" sz="1800" b="0" strike="noStrike" spc="-1" dirty="0">
                <a:solidFill>
                  <a:srgbClr val="000000"/>
                </a:solidFill>
                <a:latin typeface="Lora" pitchFamily="2" charset="0"/>
                <a:ea typeface="Arial"/>
              </a:rPr>
              <a:t>=4, </a:t>
            </a:r>
            <a:r>
              <a:rPr lang="it-IT" sz="1800" b="0" strike="noStrike" spc="-1" dirty="0" err="1">
                <a:solidFill>
                  <a:srgbClr val="000000"/>
                </a:solidFill>
                <a:latin typeface="Lora" pitchFamily="2" charset="0"/>
                <a:ea typeface="Arial"/>
              </a:rPr>
              <a:t>DeltaX</a:t>
            </a:r>
            <a:r>
              <a:rPr lang="it-IT" sz="1800" b="0" strike="noStrike" spc="-1" dirty="0">
                <a:solidFill>
                  <a:srgbClr val="000000"/>
                </a:solidFill>
                <a:latin typeface="Lora" pitchFamily="2" charset="0"/>
                <a:ea typeface="Arial"/>
              </a:rPr>
              <a:t>=6, </a:t>
            </a:r>
            <a:r>
              <a:rPr lang="it-IT" sz="1800" b="0" strike="noStrike" spc="-1" dirty="0" err="1">
                <a:solidFill>
                  <a:srgbClr val="000000"/>
                </a:solidFill>
                <a:latin typeface="Lora" pitchFamily="2" charset="0"/>
                <a:ea typeface="Arial"/>
              </a:rPr>
              <a:t>DeltaY</a:t>
            </a:r>
            <a:r>
              <a:rPr lang="it-IT" sz="1800" b="0" strike="noStrike" spc="-1" dirty="0">
                <a:solidFill>
                  <a:srgbClr val="000000"/>
                </a:solidFill>
                <a:latin typeface="Lora" pitchFamily="2" charset="0"/>
                <a:ea typeface="Arial"/>
              </a:rPr>
              <a:t>=6, e da un AP posto al centro della topologia. [...]</a:t>
            </a:r>
            <a:endParaRPr lang="it-IT" sz="1800" b="0" strike="noStrike" spc="-1" dirty="0">
              <a:latin typeface="Arial"/>
            </a:endParaRPr>
          </a:p>
        </p:txBody>
      </p:sp>
      <p:pic>
        <p:nvPicPr>
          <p:cNvPr id="588" name="Immagine 587"/>
          <p:cNvPicPr/>
          <p:nvPr/>
        </p:nvPicPr>
        <p:blipFill>
          <a:blip r:embed="rId2"/>
          <a:stretch/>
        </p:blipFill>
        <p:spPr>
          <a:xfrm>
            <a:off x="72000" y="2490410"/>
            <a:ext cx="9000000" cy="2259430"/>
          </a:xfrm>
          <a:prstGeom prst="rect">
            <a:avLst/>
          </a:prstGeom>
          <a:ln w="0">
            <a:noFill/>
          </a:ln>
          <a:effectLst>
            <a:outerShdw blurRad="50800" dist="38100" dir="2700000" algn="tl" rotWithShape="0">
              <a:prstClr val="black">
                <a:alpha val="40000"/>
              </a:prstClr>
            </a:outerShdw>
          </a:effectLst>
        </p:spPr>
      </p:pic>
      <p:sp>
        <p:nvSpPr>
          <p:cNvPr id="11" name="Freccia in giù 10">
            <a:extLst>
              <a:ext uri="{FF2B5EF4-FFF2-40B4-BE49-F238E27FC236}">
                <a16:creationId xmlns:a16="http://schemas.microsoft.com/office/drawing/2014/main" id="{B4871150-DDA0-44EF-9F3E-C35E002D8FBC}"/>
              </a:ext>
            </a:extLst>
          </p:cNvPr>
          <p:cNvSpPr/>
          <p:nvPr/>
        </p:nvSpPr>
        <p:spPr>
          <a:xfrm rot="3835862">
            <a:off x="4876803" y="3401595"/>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in giù 11">
            <a:extLst>
              <a:ext uri="{FF2B5EF4-FFF2-40B4-BE49-F238E27FC236}">
                <a16:creationId xmlns:a16="http://schemas.microsoft.com/office/drawing/2014/main" id="{E5BBCFC2-22B7-409D-94DA-4EC57E79D42F}"/>
              </a:ext>
            </a:extLst>
          </p:cNvPr>
          <p:cNvSpPr/>
          <p:nvPr/>
        </p:nvSpPr>
        <p:spPr>
          <a:xfrm rot="3835862">
            <a:off x="4886524" y="3615023"/>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in giù 12">
            <a:extLst>
              <a:ext uri="{FF2B5EF4-FFF2-40B4-BE49-F238E27FC236}">
                <a16:creationId xmlns:a16="http://schemas.microsoft.com/office/drawing/2014/main" id="{22DAB93F-25D4-4FA6-BD98-5985DE209E30}"/>
              </a:ext>
            </a:extLst>
          </p:cNvPr>
          <p:cNvSpPr/>
          <p:nvPr/>
        </p:nvSpPr>
        <p:spPr>
          <a:xfrm rot="2581436">
            <a:off x="5007492" y="3734055"/>
            <a:ext cx="166300" cy="316017"/>
          </a:xfrm>
          <a:custGeom>
            <a:avLst/>
            <a:gdLst>
              <a:gd name="connsiteX0" fmla="*/ 0 w 166300"/>
              <a:gd name="connsiteY0" fmla="*/ 232867 h 316017"/>
              <a:gd name="connsiteX1" fmla="*/ 62266 w 166300"/>
              <a:gd name="connsiteY1" fmla="*/ 232867 h 316017"/>
              <a:gd name="connsiteX2" fmla="*/ 62266 w 166300"/>
              <a:gd name="connsiteY2" fmla="*/ 0 h 316017"/>
              <a:gd name="connsiteX3" fmla="*/ 104034 w 166300"/>
              <a:gd name="connsiteY3" fmla="*/ 0 h 316017"/>
              <a:gd name="connsiteX4" fmla="*/ 104034 w 166300"/>
              <a:gd name="connsiteY4" fmla="*/ 232867 h 316017"/>
              <a:gd name="connsiteX5" fmla="*/ 166300 w 166300"/>
              <a:gd name="connsiteY5" fmla="*/ 232867 h 316017"/>
              <a:gd name="connsiteX6" fmla="*/ 83150 w 166300"/>
              <a:gd name="connsiteY6" fmla="*/ 316017 h 316017"/>
              <a:gd name="connsiteX7" fmla="*/ 0 w 166300"/>
              <a:gd name="connsiteY7" fmla="*/ 232867 h 31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00" h="316017" fill="none" extrusionOk="0">
                <a:moveTo>
                  <a:pt x="0" y="232867"/>
                </a:moveTo>
                <a:cubicBezTo>
                  <a:pt x="29925" y="232176"/>
                  <a:pt x="35018" y="237019"/>
                  <a:pt x="62266" y="232867"/>
                </a:cubicBezTo>
                <a:cubicBezTo>
                  <a:pt x="55664" y="125036"/>
                  <a:pt x="66054" y="82604"/>
                  <a:pt x="62266" y="0"/>
                </a:cubicBezTo>
                <a:cubicBezTo>
                  <a:pt x="78296" y="-2499"/>
                  <a:pt x="86140" y="4037"/>
                  <a:pt x="104034" y="0"/>
                </a:cubicBezTo>
                <a:cubicBezTo>
                  <a:pt x="120305" y="75795"/>
                  <a:pt x="81194" y="135467"/>
                  <a:pt x="104034" y="232867"/>
                </a:cubicBezTo>
                <a:cubicBezTo>
                  <a:pt x="119199" y="231586"/>
                  <a:pt x="140340" y="233678"/>
                  <a:pt x="166300" y="232867"/>
                </a:cubicBezTo>
                <a:cubicBezTo>
                  <a:pt x="137545" y="265594"/>
                  <a:pt x="94891" y="286336"/>
                  <a:pt x="83150" y="316017"/>
                </a:cubicBezTo>
                <a:cubicBezTo>
                  <a:pt x="36614" y="281882"/>
                  <a:pt x="44234" y="258463"/>
                  <a:pt x="0" y="232867"/>
                </a:cubicBezTo>
                <a:close/>
              </a:path>
              <a:path w="166300" h="316017" stroke="0" extrusionOk="0">
                <a:moveTo>
                  <a:pt x="0" y="232867"/>
                </a:moveTo>
                <a:cubicBezTo>
                  <a:pt x="14424" y="229760"/>
                  <a:pt x="40760" y="236160"/>
                  <a:pt x="62266" y="232867"/>
                </a:cubicBezTo>
                <a:cubicBezTo>
                  <a:pt x="58931" y="148769"/>
                  <a:pt x="86987" y="65431"/>
                  <a:pt x="62266" y="0"/>
                </a:cubicBezTo>
                <a:cubicBezTo>
                  <a:pt x="74452" y="-109"/>
                  <a:pt x="83679" y="4301"/>
                  <a:pt x="104034" y="0"/>
                </a:cubicBezTo>
                <a:cubicBezTo>
                  <a:pt x="119473" y="82738"/>
                  <a:pt x="78250" y="169131"/>
                  <a:pt x="104034" y="232867"/>
                </a:cubicBezTo>
                <a:cubicBezTo>
                  <a:pt x="127150" y="226030"/>
                  <a:pt x="149750" y="240191"/>
                  <a:pt x="166300" y="232867"/>
                </a:cubicBezTo>
                <a:cubicBezTo>
                  <a:pt x="135864" y="278875"/>
                  <a:pt x="100965" y="282532"/>
                  <a:pt x="83150" y="316017"/>
                </a:cubicBezTo>
                <a:cubicBezTo>
                  <a:pt x="56647" y="301836"/>
                  <a:pt x="36170" y="254005"/>
                  <a:pt x="0" y="232867"/>
                </a:cubicBezTo>
                <a:close/>
              </a:path>
            </a:pathLst>
          </a:custGeom>
          <a:ln w="0" cap="sq">
            <a:extLst>
              <a:ext uri="{C807C97D-BFC1-408E-A445-0C87EB9F89A2}">
                <ask:lineSketchStyleProps xmlns:ask="http://schemas.microsoft.com/office/drawing/2018/sketchyshapes" sd="1219033472">
                  <a:prstGeom prst="downArrow">
                    <a:avLst>
                      <a:gd name="adj1" fmla="val 25116"/>
                      <a:gd name="adj2" fmla="val 5000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Descrizione dello scenario - 3</a:t>
            </a:r>
            <a:endParaRPr lang="it-IT" sz="2000" b="0" strike="noStrike" spc="-1" dirty="0">
              <a:solidFill>
                <a:srgbClr val="000000"/>
              </a:solidFill>
              <a:latin typeface="Arial"/>
            </a:endParaRPr>
          </a:p>
        </p:txBody>
      </p:sp>
      <p:grpSp>
        <p:nvGrpSpPr>
          <p:cNvPr id="590" name="Google Shape;160;p 3"/>
          <p:cNvGrpSpPr/>
          <p:nvPr/>
        </p:nvGrpSpPr>
        <p:grpSpPr>
          <a:xfrm>
            <a:off x="916560" y="1019880"/>
            <a:ext cx="214200" cy="214200"/>
            <a:chOff x="916560" y="1019880"/>
            <a:chExt cx="214200" cy="214200"/>
          </a:xfrm>
        </p:grpSpPr>
        <p:sp>
          <p:nvSpPr>
            <p:cNvPr id="591" name="Google Shape;161;p 3"/>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92" name="Google Shape;162;p 3"/>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93" name="Google Shape;163;p 3"/>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594" name="Google Shape;164;p 3"/>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595"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CAB57AB1-B37F-4335-A05D-2D92C060C63A}" type="slidenum">
              <a:rPr lang="en" sz="1000" b="0" strike="noStrike" spc="-1">
                <a:solidFill>
                  <a:srgbClr val="1D1D1B"/>
                </a:solidFill>
                <a:latin typeface="Lora"/>
                <a:ea typeface="Lora"/>
              </a:rPr>
              <a:t>7</a:t>
            </a:fld>
            <a:endParaRPr lang="it-IT" sz="1000" b="0" strike="noStrike" spc="-1">
              <a:latin typeface="Times New Roman"/>
            </a:endParaRPr>
          </a:p>
        </p:txBody>
      </p:sp>
      <p:sp>
        <p:nvSpPr>
          <p:cNvPr id="596" name="CasellaDiTesto 3"/>
          <p:cNvSpPr/>
          <p:nvPr/>
        </p:nvSpPr>
        <p:spPr>
          <a:xfrm>
            <a:off x="180720" y="1567080"/>
            <a:ext cx="8789400" cy="723275"/>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457200" indent="-355680" algn="just">
              <a:lnSpc>
                <a:spcPct val="100000"/>
              </a:lnSpc>
              <a:spcBef>
                <a:spcPts val="601"/>
              </a:spcBef>
              <a:buNone/>
              <a:tabLst>
                <a:tab pos="0" algn="l"/>
              </a:tabLst>
            </a:pPr>
            <a:r>
              <a:rPr lang="it-IT" sz="1800" b="0" strike="noStrike" spc="-1" dirty="0">
                <a:solidFill>
                  <a:srgbClr val="000000"/>
                </a:solidFill>
                <a:latin typeface="Lora" pitchFamily="2" charset="0"/>
                <a:ea typeface="Arial"/>
              </a:rPr>
              <a:t>[…] L'AP è connesso ad un server attraverso un link p2p avente i seguenti</a:t>
            </a:r>
            <a:endParaRPr lang="it-IT" sz="1800" b="0" strike="noStrike" spc="-1" dirty="0">
              <a:latin typeface="Lora" pitchFamily="2" charset="0"/>
            </a:endParaRPr>
          </a:p>
          <a:p>
            <a:pPr marL="457200" indent="-355680" algn="just">
              <a:lnSpc>
                <a:spcPct val="100000"/>
              </a:lnSpc>
              <a:spcBef>
                <a:spcPts val="601"/>
              </a:spcBef>
              <a:buNone/>
              <a:tabLst>
                <a:tab pos="0" algn="l"/>
              </a:tabLst>
            </a:pPr>
            <a:r>
              <a:rPr lang="it-IT" sz="1800" b="0" strike="noStrike" spc="-1" dirty="0">
                <a:solidFill>
                  <a:srgbClr val="000000"/>
                </a:solidFill>
                <a:latin typeface="Lora" pitchFamily="2" charset="0"/>
                <a:ea typeface="Arial"/>
              </a:rPr>
              <a:t>parametri: Delay=5ms, </a:t>
            </a:r>
            <a:r>
              <a:rPr lang="it-IT" sz="1800" b="0" strike="noStrike" spc="-1" dirty="0" err="1">
                <a:solidFill>
                  <a:srgbClr val="000000"/>
                </a:solidFill>
                <a:latin typeface="Lora" pitchFamily="2" charset="0"/>
                <a:ea typeface="Arial"/>
              </a:rPr>
              <a:t>DataRate</a:t>
            </a:r>
            <a:r>
              <a:rPr lang="it-IT" sz="1800" b="0" strike="noStrike" spc="-1" dirty="0">
                <a:solidFill>
                  <a:srgbClr val="000000"/>
                </a:solidFill>
                <a:latin typeface="Lora" pitchFamily="2" charset="0"/>
                <a:ea typeface="Arial"/>
              </a:rPr>
              <a:t>=120Mbps.</a:t>
            </a:r>
            <a:endParaRPr lang="it-IT" sz="1800" b="0" strike="noStrike" spc="-1" dirty="0">
              <a:latin typeface="Arial"/>
            </a:endParaRPr>
          </a:p>
        </p:txBody>
      </p:sp>
      <p:pic>
        <p:nvPicPr>
          <p:cNvPr id="597" name="Immagine 596"/>
          <p:cNvPicPr/>
          <p:nvPr/>
        </p:nvPicPr>
        <p:blipFill>
          <a:blip r:embed="rId2"/>
          <a:stretch/>
        </p:blipFill>
        <p:spPr>
          <a:xfrm>
            <a:off x="795600" y="2475044"/>
            <a:ext cx="7552800" cy="2409480"/>
          </a:xfrm>
          <a:prstGeom prst="rect">
            <a:avLst/>
          </a:prstGeom>
          <a:ln w="0">
            <a:noFill/>
          </a:ln>
          <a:effectLst>
            <a:outerShdw blurRad="50800" dist="38100" dir="2700000" algn="tl" rotWithShape="0">
              <a:prstClr val="black">
                <a:alpha val="40000"/>
              </a:prstClr>
            </a:outerShdw>
          </a:effectLst>
        </p:spPr>
      </p:pic>
      <p:sp>
        <p:nvSpPr>
          <p:cNvPr id="11" name="Rettangolo 10">
            <a:extLst>
              <a:ext uri="{FF2B5EF4-FFF2-40B4-BE49-F238E27FC236}">
                <a16:creationId xmlns:a16="http://schemas.microsoft.com/office/drawing/2014/main" id="{D6E3DD71-96A3-4656-AB70-3516CCD7320E}"/>
              </a:ext>
            </a:extLst>
          </p:cNvPr>
          <p:cNvSpPr/>
          <p:nvPr/>
        </p:nvSpPr>
        <p:spPr>
          <a:xfrm>
            <a:off x="1307702" y="3086958"/>
            <a:ext cx="7040698" cy="453763"/>
          </a:xfrm>
          <a:custGeom>
            <a:avLst/>
            <a:gdLst>
              <a:gd name="connsiteX0" fmla="*/ 0 w 7040698"/>
              <a:gd name="connsiteY0" fmla="*/ 0 h 453763"/>
              <a:gd name="connsiteX1" fmla="*/ 516318 w 7040698"/>
              <a:gd name="connsiteY1" fmla="*/ 0 h 453763"/>
              <a:gd name="connsiteX2" fmla="*/ 891822 w 7040698"/>
              <a:gd name="connsiteY2" fmla="*/ 0 h 453763"/>
              <a:gd name="connsiteX3" fmla="*/ 1619361 w 7040698"/>
              <a:gd name="connsiteY3" fmla="*/ 0 h 453763"/>
              <a:gd name="connsiteX4" fmla="*/ 2135678 w 7040698"/>
              <a:gd name="connsiteY4" fmla="*/ 0 h 453763"/>
              <a:gd name="connsiteX5" fmla="*/ 2651996 w 7040698"/>
              <a:gd name="connsiteY5" fmla="*/ 0 h 453763"/>
              <a:gd name="connsiteX6" fmla="*/ 3379535 w 7040698"/>
              <a:gd name="connsiteY6" fmla="*/ 0 h 453763"/>
              <a:gd name="connsiteX7" fmla="*/ 3825446 w 7040698"/>
              <a:gd name="connsiteY7" fmla="*/ 0 h 453763"/>
              <a:gd name="connsiteX8" fmla="*/ 4552985 w 7040698"/>
              <a:gd name="connsiteY8" fmla="*/ 0 h 453763"/>
              <a:gd name="connsiteX9" fmla="*/ 5280524 w 7040698"/>
              <a:gd name="connsiteY9" fmla="*/ 0 h 453763"/>
              <a:gd name="connsiteX10" fmla="*/ 5867248 w 7040698"/>
              <a:gd name="connsiteY10" fmla="*/ 0 h 453763"/>
              <a:gd name="connsiteX11" fmla="*/ 7040698 w 7040698"/>
              <a:gd name="connsiteY11" fmla="*/ 0 h 453763"/>
              <a:gd name="connsiteX12" fmla="*/ 7040698 w 7040698"/>
              <a:gd name="connsiteY12" fmla="*/ 453763 h 453763"/>
              <a:gd name="connsiteX13" fmla="*/ 6665194 w 7040698"/>
              <a:gd name="connsiteY13" fmla="*/ 453763 h 453763"/>
              <a:gd name="connsiteX14" fmla="*/ 5937655 w 7040698"/>
              <a:gd name="connsiteY14" fmla="*/ 453763 h 453763"/>
              <a:gd name="connsiteX15" fmla="*/ 5491744 w 7040698"/>
              <a:gd name="connsiteY15" fmla="*/ 453763 h 453763"/>
              <a:gd name="connsiteX16" fmla="*/ 4905020 w 7040698"/>
              <a:gd name="connsiteY16" fmla="*/ 453763 h 453763"/>
              <a:gd name="connsiteX17" fmla="*/ 4177481 w 7040698"/>
              <a:gd name="connsiteY17" fmla="*/ 453763 h 453763"/>
              <a:gd name="connsiteX18" fmla="*/ 3590756 w 7040698"/>
              <a:gd name="connsiteY18" fmla="*/ 453763 h 453763"/>
              <a:gd name="connsiteX19" fmla="*/ 3215252 w 7040698"/>
              <a:gd name="connsiteY19" fmla="*/ 453763 h 453763"/>
              <a:gd name="connsiteX20" fmla="*/ 2769341 w 7040698"/>
              <a:gd name="connsiteY20" fmla="*/ 453763 h 453763"/>
              <a:gd name="connsiteX21" fmla="*/ 2041802 w 7040698"/>
              <a:gd name="connsiteY21" fmla="*/ 453763 h 453763"/>
              <a:gd name="connsiteX22" fmla="*/ 1455078 w 7040698"/>
              <a:gd name="connsiteY22" fmla="*/ 453763 h 453763"/>
              <a:gd name="connsiteX23" fmla="*/ 1009167 w 7040698"/>
              <a:gd name="connsiteY23" fmla="*/ 453763 h 453763"/>
              <a:gd name="connsiteX24" fmla="*/ 0 w 7040698"/>
              <a:gd name="connsiteY24" fmla="*/ 453763 h 453763"/>
              <a:gd name="connsiteX25" fmla="*/ 0 w 7040698"/>
              <a:gd name="connsiteY25" fmla="*/ 0 h 45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40698" h="453763" extrusionOk="0">
                <a:moveTo>
                  <a:pt x="0" y="0"/>
                </a:moveTo>
                <a:cubicBezTo>
                  <a:pt x="161407" y="-10134"/>
                  <a:pt x="401480" y="8426"/>
                  <a:pt x="516318" y="0"/>
                </a:cubicBezTo>
                <a:cubicBezTo>
                  <a:pt x="631156" y="-8426"/>
                  <a:pt x="780654" y="24573"/>
                  <a:pt x="891822" y="0"/>
                </a:cubicBezTo>
                <a:cubicBezTo>
                  <a:pt x="1002990" y="-24573"/>
                  <a:pt x="1294676" y="30635"/>
                  <a:pt x="1619361" y="0"/>
                </a:cubicBezTo>
                <a:cubicBezTo>
                  <a:pt x="1944046" y="-30635"/>
                  <a:pt x="1983466" y="33030"/>
                  <a:pt x="2135678" y="0"/>
                </a:cubicBezTo>
                <a:cubicBezTo>
                  <a:pt x="2287890" y="-33030"/>
                  <a:pt x="2539392" y="18657"/>
                  <a:pt x="2651996" y="0"/>
                </a:cubicBezTo>
                <a:cubicBezTo>
                  <a:pt x="2764600" y="-18657"/>
                  <a:pt x="3028957" y="54661"/>
                  <a:pt x="3379535" y="0"/>
                </a:cubicBezTo>
                <a:cubicBezTo>
                  <a:pt x="3730113" y="-54661"/>
                  <a:pt x="3606168" y="10643"/>
                  <a:pt x="3825446" y="0"/>
                </a:cubicBezTo>
                <a:cubicBezTo>
                  <a:pt x="4044724" y="-10643"/>
                  <a:pt x="4205362" y="86437"/>
                  <a:pt x="4552985" y="0"/>
                </a:cubicBezTo>
                <a:cubicBezTo>
                  <a:pt x="4900608" y="-86437"/>
                  <a:pt x="4993007" y="35081"/>
                  <a:pt x="5280524" y="0"/>
                </a:cubicBezTo>
                <a:cubicBezTo>
                  <a:pt x="5568041" y="-35081"/>
                  <a:pt x="5743018" y="19112"/>
                  <a:pt x="5867248" y="0"/>
                </a:cubicBezTo>
                <a:cubicBezTo>
                  <a:pt x="5991478" y="-19112"/>
                  <a:pt x="6719156" y="91371"/>
                  <a:pt x="7040698" y="0"/>
                </a:cubicBezTo>
                <a:cubicBezTo>
                  <a:pt x="7042293" y="136310"/>
                  <a:pt x="7014969" y="231044"/>
                  <a:pt x="7040698" y="453763"/>
                </a:cubicBezTo>
                <a:cubicBezTo>
                  <a:pt x="6933689" y="463347"/>
                  <a:pt x="6851305" y="441378"/>
                  <a:pt x="6665194" y="453763"/>
                </a:cubicBezTo>
                <a:cubicBezTo>
                  <a:pt x="6479083" y="466148"/>
                  <a:pt x="6109734" y="372717"/>
                  <a:pt x="5937655" y="453763"/>
                </a:cubicBezTo>
                <a:cubicBezTo>
                  <a:pt x="5765576" y="534809"/>
                  <a:pt x="5609415" y="451831"/>
                  <a:pt x="5491744" y="453763"/>
                </a:cubicBezTo>
                <a:cubicBezTo>
                  <a:pt x="5374073" y="455695"/>
                  <a:pt x="5029296" y="448375"/>
                  <a:pt x="4905020" y="453763"/>
                </a:cubicBezTo>
                <a:cubicBezTo>
                  <a:pt x="4780744" y="459151"/>
                  <a:pt x="4519800" y="439554"/>
                  <a:pt x="4177481" y="453763"/>
                </a:cubicBezTo>
                <a:cubicBezTo>
                  <a:pt x="3835162" y="467972"/>
                  <a:pt x="3838573" y="398728"/>
                  <a:pt x="3590756" y="453763"/>
                </a:cubicBezTo>
                <a:cubicBezTo>
                  <a:pt x="3342940" y="508798"/>
                  <a:pt x="3397569" y="435381"/>
                  <a:pt x="3215252" y="453763"/>
                </a:cubicBezTo>
                <a:cubicBezTo>
                  <a:pt x="3032935" y="472145"/>
                  <a:pt x="2948770" y="418876"/>
                  <a:pt x="2769341" y="453763"/>
                </a:cubicBezTo>
                <a:cubicBezTo>
                  <a:pt x="2589912" y="488650"/>
                  <a:pt x="2381282" y="406284"/>
                  <a:pt x="2041802" y="453763"/>
                </a:cubicBezTo>
                <a:cubicBezTo>
                  <a:pt x="1702322" y="501242"/>
                  <a:pt x="1681920" y="431205"/>
                  <a:pt x="1455078" y="453763"/>
                </a:cubicBezTo>
                <a:cubicBezTo>
                  <a:pt x="1228236" y="476321"/>
                  <a:pt x="1178728" y="403362"/>
                  <a:pt x="1009167" y="453763"/>
                </a:cubicBezTo>
                <a:cubicBezTo>
                  <a:pt x="839606" y="504164"/>
                  <a:pt x="215791" y="337901"/>
                  <a:pt x="0" y="453763"/>
                </a:cubicBezTo>
                <a:cubicBezTo>
                  <a:pt x="-26744" y="329185"/>
                  <a:pt x="17978" y="166262"/>
                  <a:pt x="0" y="0"/>
                </a:cubicBezTo>
                <a:close/>
              </a:path>
            </a:pathLst>
          </a:custGeom>
          <a:noFill/>
          <a:ln w="1905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2" name="Rettangolo 11">
            <a:extLst>
              <a:ext uri="{FF2B5EF4-FFF2-40B4-BE49-F238E27FC236}">
                <a16:creationId xmlns:a16="http://schemas.microsoft.com/office/drawing/2014/main" id="{4011C817-0D7F-49F6-BB51-E582AB254D1E}"/>
              </a:ext>
            </a:extLst>
          </p:cNvPr>
          <p:cNvSpPr/>
          <p:nvPr/>
        </p:nvSpPr>
        <p:spPr>
          <a:xfrm>
            <a:off x="1307702" y="4613251"/>
            <a:ext cx="7040698" cy="271273"/>
          </a:xfrm>
          <a:custGeom>
            <a:avLst/>
            <a:gdLst>
              <a:gd name="connsiteX0" fmla="*/ 0 w 7040698"/>
              <a:gd name="connsiteY0" fmla="*/ 0 h 271273"/>
              <a:gd name="connsiteX1" fmla="*/ 516318 w 7040698"/>
              <a:gd name="connsiteY1" fmla="*/ 0 h 271273"/>
              <a:gd name="connsiteX2" fmla="*/ 891822 w 7040698"/>
              <a:gd name="connsiteY2" fmla="*/ 0 h 271273"/>
              <a:gd name="connsiteX3" fmla="*/ 1619361 w 7040698"/>
              <a:gd name="connsiteY3" fmla="*/ 0 h 271273"/>
              <a:gd name="connsiteX4" fmla="*/ 2135678 w 7040698"/>
              <a:gd name="connsiteY4" fmla="*/ 0 h 271273"/>
              <a:gd name="connsiteX5" fmla="*/ 2651996 w 7040698"/>
              <a:gd name="connsiteY5" fmla="*/ 0 h 271273"/>
              <a:gd name="connsiteX6" fmla="*/ 3379535 w 7040698"/>
              <a:gd name="connsiteY6" fmla="*/ 0 h 271273"/>
              <a:gd name="connsiteX7" fmla="*/ 3825446 w 7040698"/>
              <a:gd name="connsiteY7" fmla="*/ 0 h 271273"/>
              <a:gd name="connsiteX8" fmla="*/ 4552985 w 7040698"/>
              <a:gd name="connsiteY8" fmla="*/ 0 h 271273"/>
              <a:gd name="connsiteX9" fmla="*/ 5280524 w 7040698"/>
              <a:gd name="connsiteY9" fmla="*/ 0 h 271273"/>
              <a:gd name="connsiteX10" fmla="*/ 5867248 w 7040698"/>
              <a:gd name="connsiteY10" fmla="*/ 0 h 271273"/>
              <a:gd name="connsiteX11" fmla="*/ 7040698 w 7040698"/>
              <a:gd name="connsiteY11" fmla="*/ 0 h 271273"/>
              <a:gd name="connsiteX12" fmla="*/ 7040698 w 7040698"/>
              <a:gd name="connsiteY12" fmla="*/ 271273 h 271273"/>
              <a:gd name="connsiteX13" fmla="*/ 6665194 w 7040698"/>
              <a:gd name="connsiteY13" fmla="*/ 271273 h 271273"/>
              <a:gd name="connsiteX14" fmla="*/ 5937655 w 7040698"/>
              <a:gd name="connsiteY14" fmla="*/ 271273 h 271273"/>
              <a:gd name="connsiteX15" fmla="*/ 5491744 w 7040698"/>
              <a:gd name="connsiteY15" fmla="*/ 271273 h 271273"/>
              <a:gd name="connsiteX16" fmla="*/ 4905020 w 7040698"/>
              <a:gd name="connsiteY16" fmla="*/ 271273 h 271273"/>
              <a:gd name="connsiteX17" fmla="*/ 4177481 w 7040698"/>
              <a:gd name="connsiteY17" fmla="*/ 271273 h 271273"/>
              <a:gd name="connsiteX18" fmla="*/ 3590756 w 7040698"/>
              <a:gd name="connsiteY18" fmla="*/ 271273 h 271273"/>
              <a:gd name="connsiteX19" fmla="*/ 3215252 w 7040698"/>
              <a:gd name="connsiteY19" fmla="*/ 271273 h 271273"/>
              <a:gd name="connsiteX20" fmla="*/ 2769341 w 7040698"/>
              <a:gd name="connsiteY20" fmla="*/ 271273 h 271273"/>
              <a:gd name="connsiteX21" fmla="*/ 2041802 w 7040698"/>
              <a:gd name="connsiteY21" fmla="*/ 271273 h 271273"/>
              <a:gd name="connsiteX22" fmla="*/ 1455078 w 7040698"/>
              <a:gd name="connsiteY22" fmla="*/ 271273 h 271273"/>
              <a:gd name="connsiteX23" fmla="*/ 1009167 w 7040698"/>
              <a:gd name="connsiteY23" fmla="*/ 271273 h 271273"/>
              <a:gd name="connsiteX24" fmla="*/ 0 w 7040698"/>
              <a:gd name="connsiteY24" fmla="*/ 271273 h 271273"/>
              <a:gd name="connsiteX25" fmla="*/ 0 w 7040698"/>
              <a:gd name="connsiteY25" fmla="*/ 0 h 27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40698" h="271273" extrusionOk="0">
                <a:moveTo>
                  <a:pt x="0" y="0"/>
                </a:moveTo>
                <a:cubicBezTo>
                  <a:pt x="161407" y="-10134"/>
                  <a:pt x="401480" y="8426"/>
                  <a:pt x="516318" y="0"/>
                </a:cubicBezTo>
                <a:cubicBezTo>
                  <a:pt x="631156" y="-8426"/>
                  <a:pt x="780654" y="24573"/>
                  <a:pt x="891822" y="0"/>
                </a:cubicBezTo>
                <a:cubicBezTo>
                  <a:pt x="1002990" y="-24573"/>
                  <a:pt x="1294676" y="30635"/>
                  <a:pt x="1619361" y="0"/>
                </a:cubicBezTo>
                <a:cubicBezTo>
                  <a:pt x="1944046" y="-30635"/>
                  <a:pt x="1983466" y="33030"/>
                  <a:pt x="2135678" y="0"/>
                </a:cubicBezTo>
                <a:cubicBezTo>
                  <a:pt x="2287890" y="-33030"/>
                  <a:pt x="2539392" y="18657"/>
                  <a:pt x="2651996" y="0"/>
                </a:cubicBezTo>
                <a:cubicBezTo>
                  <a:pt x="2764600" y="-18657"/>
                  <a:pt x="3028957" y="54661"/>
                  <a:pt x="3379535" y="0"/>
                </a:cubicBezTo>
                <a:cubicBezTo>
                  <a:pt x="3730113" y="-54661"/>
                  <a:pt x="3606168" y="10643"/>
                  <a:pt x="3825446" y="0"/>
                </a:cubicBezTo>
                <a:cubicBezTo>
                  <a:pt x="4044724" y="-10643"/>
                  <a:pt x="4205362" y="86437"/>
                  <a:pt x="4552985" y="0"/>
                </a:cubicBezTo>
                <a:cubicBezTo>
                  <a:pt x="4900608" y="-86437"/>
                  <a:pt x="4993007" y="35081"/>
                  <a:pt x="5280524" y="0"/>
                </a:cubicBezTo>
                <a:cubicBezTo>
                  <a:pt x="5568041" y="-35081"/>
                  <a:pt x="5743018" y="19112"/>
                  <a:pt x="5867248" y="0"/>
                </a:cubicBezTo>
                <a:cubicBezTo>
                  <a:pt x="5991478" y="-19112"/>
                  <a:pt x="6719156" y="91371"/>
                  <a:pt x="7040698" y="0"/>
                </a:cubicBezTo>
                <a:cubicBezTo>
                  <a:pt x="7043336" y="81066"/>
                  <a:pt x="7019621" y="150133"/>
                  <a:pt x="7040698" y="271273"/>
                </a:cubicBezTo>
                <a:cubicBezTo>
                  <a:pt x="6933689" y="280857"/>
                  <a:pt x="6851305" y="258888"/>
                  <a:pt x="6665194" y="271273"/>
                </a:cubicBezTo>
                <a:cubicBezTo>
                  <a:pt x="6479083" y="283658"/>
                  <a:pt x="6109734" y="190227"/>
                  <a:pt x="5937655" y="271273"/>
                </a:cubicBezTo>
                <a:cubicBezTo>
                  <a:pt x="5765576" y="352319"/>
                  <a:pt x="5609415" y="269341"/>
                  <a:pt x="5491744" y="271273"/>
                </a:cubicBezTo>
                <a:cubicBezTo>
                  <a:pt x="5374073" y="273205"/>
                  <a:pt x="5029296" y="265885"/>
                  <a:pt x="4905020" y="271273"/>
                </a:cubicBezTo>
                <a:cubicBezTo>
                  <a:pt x="4780744" y="276661"/>
                  <a:pt x="4519800" y="257064"/>
                  <a:pt x="4177481" y="271273"/>
                </a:cubicBezTo>
                <a:cubicBezTo>
                  <a:pt x="3835162" y="285482"/>
                  <a:pt x="3838573" y="216238"/>
                  <a:pt x="3590756" y="271273"/>
                </a:cubicBezTo>
                <a:cubicBezTo>
                  <a:pt x="3342940" y="326308"/>
                  <a:pt x="3397569" y="252891"/>
                  <a:pt x="3215252" y="271273"/>
                </a:cubicBezTo>
                <a:cubicBezTo>
                  <a:pt x="3032935" y="289655"/>
                  <a:pt x="2948770" y="236386"/>
                  <a:pt x="2769341" y="271273"/>
                </a:cubicBezTo>
                <a:cubicBezTo>
                  <a:pt x="2589912" y="306160"/>
                  <a:pt x="2381282" y="223794"/>
                  <a:pt x="2041802" y="271273"/>
                </a:cubicBezTo>
                <a:cubicBezTo>
                  <a:pt x="1702322" y="318752"/>
                  <a:pt x="1681920" y="248715"/>
                  <a:pt x="1455078" y="271273"/>
                </a:cubicBezTo>
                <a:cubicBezTo>
                  <a:pt x="1228236" y="293831"/>
                  <a:pt x="1178728" y="220872"/>
                  <a:pt x="1009167" y="271273"/>
                </a:cubicBezTo>
                <a:cubicBezTo>
                  <a:pt x="839606" y="321674"/>
                  <a:pt x="215791" y="155411"/>
                  <a:pt x="0" y="271273"/>
                </a:cubicBezTo>
                <a:cubicBezTo>
                  <a:pt x="-25473" y="167660"/>
                  <a:pt x="3115" y="108065"/>
                  <a:pt x="0" y="0"/>
                </a:cubicBezTo>
                <a:close/>
              </a:path>
            </a:pathLst>
          </a:custGeom>
          <a:noFill/>
          <a:ln w="19050" cap="flat" cmpd="sng" algn="ctr">
            <a:solidFill>
              <a:schemeClr val="accent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PlaceHolder 1"/>
          <p:cNvSpPr>
            <a:spLocks noGrp="1"/>
          </p:cNvSpPr>
          <p:nvPr>
            <p:ph type="title"/>
          </p:nvPr>
        </p:nvSpPr>
        <p:spPr>
          <a:xfrm>
            <a:off x="1381320" y="896040"/>
            <a:ext cx="3877920" cy="435240"/>
          </a:xfrm>
          <a:prstGeom prst="rect">
            <a:avLst/>
          </a:prstGeom>
          <a:noFill/>
          <a:ln w="0">
            <a:noFill/>
          </a:ln>
        </p:spPr>
        <p:txBody>
          <a:bodyPr tIns="91440" bIns="91440" anchor="ctr">
            <a:noAutofit/>
          </a:bodyPr>
          <a:lstStyle/>
          <a:p>
            <a:pPr algn="ctr">
              <a:lnSpc>
                <a:spcPct val="100000"/>
              </a:lnSpc>
              <a:buNone/>
              <a:tabLst>
                <a:tab pos="0" algn="l"/>
              </a:tabLst>
            </a:pPr>
            <a:r>
              <a:rPr lang="en" sz="2000" b="1" strike="noStrike" spc="-1" dirty="0">
                <a:solidFill>
                  <a:srgbClr val="000000"/>
                </a:solidFill>
                <a:latin typeface="Lora"/>
                <a:ea typeface="Lora"/>
              </a:rPr>
              <a:t>Visualizer</a:t>
            </a:r>
            <a:endParaRPr lang="it-IT" sz="2000" b="0" strike="noStrike" spc="-1" dirty="0">
              <a:solidFill>
                <a:srgbClr val="000000"/>
              </a:solidFill>
              <a:latin typeface="Arial"/>
            </a:endParaRPr>
          </a:p>
        </p:txBody>
      </p:sp>
      <p:grpSp>
        <p:nvGrpSpPr>
          <p:cNvPr id="599" name="Google Shape;160;p 4"/>
          <p:cNvGrpSpPr/>
          <p:nvPr/>
        </p:nvGrpSpPr>
        <p:grpSpPr>
          <a:xfrm>
            <a:off x="916560" y="1019880"/>
            <a:ext cx="214200" cy="214200"/>
            <a:chOff x="916560" y="1019880"/>
            <a:chExt cx="214200" cy="214200"/>
          </a:xfrm>
        </p:grpSpPr>
        <p:sp>
          <p:nvSpPr>
            <p:cNvPr id="600" name="Google Shape;161;p 4"/>
            <p:cNvSpPr/>
            <p:nvPr/>
          </p:nvSpPr>
          <p:spPr>
            <a:xfrm>
              <a:off x="916560" y="1142640"/>
              <a:ext cx="91440" cy="9144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01" name="Google Shape;162;p 4"/>
            <p:cNvSpPr/>
            <p:nvPr/>
          </p:nvSpPr>
          <p:spPr>
            <a:xfrm>
              <a:off x="1045080" y="1019880"/>
              <a:ext cx="85680" cy="8568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02" name="Google Shape;163;p 4"/>
            <p:cNvSpPr/>
            <p:nvPr/>
          </p:nvSpPr>
          <p:spPr>
            <a:xfrm>
              <a:off x="950040" y="1052640"/>
              <a:ext cx="147600" cy="14760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a:solidFill>
                <a:srgbClr val="000000"/>
              </a:solidFill>
              <a:round/>
            </a:ln>
          </p:spPr>
          <p:style>
            <a:lnRef idx="0">
              <a:scrgbClr r="0" g="0" b="0"/>
            </a:lnRef>
            <a:fillRef idx="0">
              <a:scrgbClr r="0" g="0" b="0"/>
            </a:fillRef>
            <a:effectRef idx="0">
              <a:scrgbClr r="0" g="0" b="0"/>
            </a:effectRef>
            <a:fontRef idx="minor"/>
          </p:style>
        </p:sp>
        <p:sp>
          <p:nvSpPr>
            <p:cNvPr id="603" name="Google Shape;164;p 4"/>
            <p:cNvSpPr/>
            <p:nvPr/>
          </p:nvSpPr>
          <p:spPr>
            <a:xfrm>
              <a:off x="1024200" y="1079280"/>
              <a:ext cx="24120" cy="24120"/>
            </a:xfrm>
            <a:custGeom>
              <a:avLst/>
              <a:gdLst/>
              <a:ahLst/>
              <a:cxnLst/>
              <a:rect l="l" t="t" r="r" b="b"/>
              <a:pathLst>
                <a:path w="1998" h="1998">
                  <a:moveTo>
                    <a:pt x="1" y="1997"/>
                  </a:moveTo>
                  <a:lnTo>
                    <a:pt x="1998" y="0"/>
                  </a:lnTo>
                </a:path>
              </a:pathLst>
            </a:custGeom>
            <a:noFill/>
            <a:ln w="9525" cap="rnd">
              <a:solidFill>
                <a:srgbClr val="000000"/>
              </a:solidFill>
              <a:round/>
            </a:ln>
          </p:spPr>
          <p:style>
            <a:lnRef idx="0">
              <a:scrgbClr r="0" g="0" b="0"/>
            </a:lnRef>
            <a:fillRef idx="0">
              <a:scrgbClr r="0" g="0" b="0"/>
            </a:fillRef>
            <a:effectRef idx="0">
              <a:scrgbClr r="0" g="0" b="0"/>
            </a:effectRef>
            <a:fontRef idx="minor"/>
          </p:style>
        </p:sp>
      </p:grpSp>
      <p:sp>
        <p:nvSpPr>
          <p:cNvPr id="604" name="PlaceHolder 2"/>
          <p:cNvSpPr>
            <a:spLocks noGrp="1"/>
          </p:cNvSpPr>
          <p:nvPr>
            <p:ph type="sldNum"/>
          </p:nvPr>
        </p:nvSpPr>
        <p:spPr>
          <a:xfrm>
            <a:off x="8543160" y="4749840"/>
            <a:ext cx="548280" cy="393120"/>
          </a:xfrm>
          <a:prstGeom prst="rect">
            <a:avLst/>
          </a:prstGeom>
          <a:noFill/>
          <a:ln w="0">
            <a:noFill/>
          </a:ln>
        </p:spPr>
        <p:txBody>
          <a:bodyPr tIns="91440" bIns="91440" anchor="t">
            <a:noAutofit/>
          </a:bodyPr>
          <a:lstStyle/>
          <a:p>
            <a:pPr algn="r">
              <a:lnSpc>
                <a:spcPct val="100000"/>
              </a:lnSpc>
              <a:buNone/>
              <a:tabLst>
                <a:tab pos="0" algn="l"/>
              </a:tabLst>
            </a:pPr>
            <a:fld id="{58A945B0-7C59-4F15-A097-C82550EC0657}" type="slidenum">
              <a:rPr lang="en" sz="1000" b="0" strike="noStrike" spc="-1">
                <a:solidFill>
                  <a:srgbClr val="1D1D1B"/>
                </a:solidFill>
                <a:latin typeface="Lora"/>
                <a:ea typeface="Lora"/>
              </a:rPr>
              <a:t>8</a:t>
            </a:fld>
            <a:endParaRPr lang="it-IT" sz="1000" b="0" strike="noStrike" spc="-1">
              <a:latin typeface="Times New Roman"/>
            </a:endParaRPr>
          </a:p>
        </p:txBody>
      </p:sp>
      <p:pic>
        <p:nvPicPr>
          <p:cNvPr id="605" name="Immagine 604"/>
          <p:cNvPicPr>
            <a:picLocks noChangeAspect="1"/>
          </p:cNvPicPr>
          <p:nvPr/>
        </p:nvPicPr>
        <p:blipFill>
          <a:blip r:embed="rId2"/>
          <a:stretch/>
        </p:blipFill>
        <p:spPr>
          <a:xfrm>
            <a:off x="1710562" y="1396573"/>
            <a:ext cx="5722875" cy="3353267"/>
          </a:xfrm>
          <a:prstGeom prst="rect">
            <a:avLst/>
          </a:prstGeom>
          <a:ln w="0">
            <a:noFill/>
          </a:ln>
          <a:effectLst>
            <a:outerShdw blurRad="50800" dist="38100" dir="2700000" algn="tl"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PlaceHolder 1"/>
          <p:cNvSpPr>
            <a:spLocks noGrp="1"/>
          </p:cNvSpPr>
          <p:nvPr>
            <p:ph/>
          </p:nvPr>
        </p:nvSpPr>
        <p:spPr>
          <a:xfrm>
            <a:off x="309203" y="2439660"/>
            <a:ext cx="8525233" cy="819720"/>
          </a:xfrm>
          <a:prstGeom prst="rect">
            <a:avLst/>
          </a:prstGeom>
          <a:noFill/>
          <a:ln w="0">
            <a:noFill/>
          </a:ln>
        </p:spPr>
        <p:txBody>
          <a:bodyPr tIns="91440" bIns="91440" anchor="b">
            <a:noAutofit/>
          </a:bodyPr>
          <a:lstStyle/>
          <a:p>
            <a:pPr marL="0" indent="0" algn="ctr">
              <a:buNone/>
            </a:pPr>
            <a:r>
              <a:rPr lang="it-IT" sz="2000" b="0" strike="noStrike" spc="-1" dirty="0">
                <a:latin typeface="Lora" pitchFamily="2" charset="0"/>
              </a:rPr>
              <a:t>Si consideri un numero di flussi TCP, variabile da 1 a 8, tra le stazioni WiFi e il server. Ogni flusso TCP, avente </a:t>
            </a:r>
            <a:r>
              <a:rPr lang="it-IT" sz="2000" b="0" strike="noStrike" spc="-1" dirty="0" err="1">
                <a:latin typeface="Lora" pitchFamily="2" charset="0"/>
              </a:rPr>
              <a:t>DataRate</a:t>
            </a:r>
            <a:r>
              <a:rPr lang="it-IT" sz="2000" b="0" strike="noStrike" spc="-1" dirty="0">
                <a:latin typeface="Lora" pitchFamily="2" charset="0"/>
              </a:rPr>
              <a:t>=1Mbps, è modellabile con applicazione ON-OFF che inizia all’istante t=1sec avente periodo ON costante per tutta la durata della simulazione, di durata 30sec. </a:t>
            </a:r>
          </a:p>
          <a:p>
            <a:pPr marL="0" indent="0" algn="ctr">
              <a:buNone/>
            </a:pPr>
            <a:r>
              <a:rPr lang="it-IT" sz="2000" b="0" strike="noStrike" spc="-1" dirty="0">
                <a:latin typeface="Lora" pitchFamily="2" charset="0"/>
              </a:rPr>
              <a:t>In parallelo, si consideri un numero di flussi UDP, variabile da 1 a 8, tra ciascuna delle stazioni WiFi e il server. Ogni flusso UDP è modellabile come traffico CBR avente Data Rate=1Mbps, inizia all’istante t=1sec e si conclude alla fine della simulazione.</a:t>
            </a:r>
          </a:p>
        </p:txBody>
      </p:sp>
      <p:sp>
        <p:nvSpPr>
          <p:cNvPr id="607" name="PlaceHolder 2"/>
          <p:cNvSpPr>
            <a:spLocks noGrp="1"/>
          </p:cNvSpPr>
          <p:nvPr>
            <p:ph type="sldNum"/>
          </p:nvPr>
        </p:nvSpPr>
        <p:spPr>
          <a:xfrm>
            <a:off x="4297680" y="0"/>
            <a:ext cx="548280" cy="393120"/>
          </a:xfrm>
          <a:prstGeom prst="rect">
            <a:avLst/>
          </a:prstGeom>
          <a:noFill/>
          <a:ln w="0">
            <a:noFill/>
          </a:ln>
        </p:spPr>
        <p:txBody>
          <a:bodyPr tIns="91440" bIns="91440" anchor="t">
            <a:noAutofit/>
          </a:bodyPr>
          <a:lstStyle/>
          <a:p>
            <a:pPr algn="ctr">
              <a:lnSpc>
                <a:spcPct val="100000"/>
              </a:lnSpc>
              <a:buNone/>
              <a:tabLst>
                <a:tab pos="0" algn="l"/>
              </a:tabLst>
            </a:pPr>
            <a:fld id="{35FF2AA6-D521-42BF-808B-B6861919EBBF}" type="slidenum">
              <a:rPr lang="en" sz="1000" b="0" strike="noStrike" spc="-1">
                <a:solidFill>
                  <a:srgbClr val="1D1D1B"/>
                </a:solidFill>
                <a:latin typeface="Lora"/>
                <a:ea typeface="Lora"/>
              </a:rPr>
              <a:t>9</a:t>
            </a:fld>
            <a:endParaRPr lang="it-IT" sz="10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994</Words>
  <Application>Microsoft Office PowerPoint</Application>
  <PresentationFormat>Presentazione su schermo (16:9)</PresentationFormat>
  <Paragraphs>102</Paragraphs>
  <Slides>34</Slides>
  <Notes>0</Notes>
  <HiddenSlides>0</HiddenSlides>
  <MMClips>0</MMClips>
  <ScaleCrop>false</ScaleCrop>
  <HeadingPairs>
    <vt:vector size="6" baseType="variant">
      <vt:variant>
        <vt:lpstr>Caratteri utilizzati</vt:lpstr>
      </vt:variant>
      <vt:variant>
        <vt:i4>6</vt:i4>
      </vt:variant>
      <vt:variant>
        <vt:lpstr>Tema</vt:lpstr>
      </vt:variant>
      <vt:variant>
        <vt:i4>9</vt:i4>
      </vt:variant>
      <vt:variant>
        <vt:lpstr>Titoli diapositive</vt:lpstr>
      </vt:variant>
      <vt:variant>
        <vt:i4>34</vt:i4>
      </vt:variant>
    </vt:vector>
  </HeadingPairs>
  <TitlesOfParts>
    <vt:vector size="49" baseType="lpstr">
      <vt:lpstr>Arial</vt:lpstr>
      <vt:lpstr>Lora</vt:lpstr>
      <vt:lpstr>Quattrocento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Tesina di Reti e dispositivi wireless </vt:lpstr>
      <vt:lpstr>Indice </vt:lpstr>
      <vt:lpstr>Introduzione </vt:lpstr>
      <vt:lpstr>Presentazione standard di PowerPoint</vt:lpstr>
      <vt:lpstr>Descrizione dello scenario - 1</vt:lpstr>
      <vt:lpstr>Descrizione dello scenario - 2</vt:lpstr>
      <vt:lpstr>Descrizione dello scenario - 3</vt:lpstr>
      <vt:lpstr>Visualizer</vt:lpstr>
      <vt:lpstr>Presentazione standard di PowerPoint</vt:lpstr>
      <vt:lpstr>Applicazione - TCP</vt:lpstr>
      <vt:lpstr>Applicazione - UDP</vt:lpstr>
      <vt:lpstr>Presentazione standard di PowerPoint</vt:lpstr>
      <vt:lpstr>Virtualizer scenario</vt:lpstr>
      <vt:lpstr>Prima campagna </vt:lpstr>
      <vt:lpstr>Presentazione standard di PowerPoint</vt:lpstr>
      <vt:lpstr>File bash della campagna</vt:lpstr>
      <vt:lpstr>Il cambiamento dello standard</vt:lpstr>
      <vt:lpstr>Presentazione standard di PowerPoint</vt:lpstr>
      <vt:lpstr>Flowmonitor</vt:lpstr>
      <vt:lpstr>Throughtput</vt:lpstr>
      <vt:lpstr>Delay</vt:lpstr>
      <vt:lpstr>Pacchetti persi</vt:lpstr>
      <vt:lpstr>Pacchetti ricevuti</vt:lpstr>
      <vt:lpstr>Seconda campagna </vt:lpstr>
      <vt:lpstr>Presentazione standard di PowerPoint</vt:lpstr>
      <vt:lpstr>Descrizione</vt:lpstr>
      <vt:lpstr>Descrizione</vt:lpstr>
      <vt:lpstr>THR Istantaneo</vt:lpstr>
      <vt:lpstr>Virtualizer scenario</vt:lpstr>
      <vt:lpstr>Presentazione standard di PowerPoint</vt:lpstr>
      <vt:lpstr>TCP solo vs TCP-UDP</vt:lpstr>
      <vt:lpstr>Conclusioni</vt:lpstr>
      <vt:lpstr>Conclusioni</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Reyour presentation title</dc:title>
  <dc:subject/>
  <dc:creator/>
  <dc:description/>
  <cp:lastModifiedBy>Antonio Repaci</cp:lastModifiedBy>
  <cp:revision>7</cp:revision>
  <dcterms:modified xsi:type="dcterms:W3CDTF">2022-01-25T21:58:33Z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42</vt:i4>
  </property>
  <property fmtid="{D5CDD505-2E9C-101B-9397-08002B2CF9AE}" pid="3" name="PresentationFormat">
    <vt:lpwstr>On-screen Show (16:9)</vt:lpwstr>
  </property>
  <property fmtid="{D5CDD505-2E9C-101B-9397-08002B2CF9AE}" pid="4" name="Slides">
    <vt:i4>42</vt:i4>
  </property>
</Properties>
</file>