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embeddedFontLst>
    <p:embeddedFont>
      <p:font typeface="Corbel"/>
      <p:regular r:id="rId27"/>
      <p:bold r:id="rId28"/>
      <p:italic r:id="rId29"/>
      <p:boldItalic r:id="rId30"/>
    </p:embeddedFont>
    <p:embeddedFont>
      <p:font typeface="Manrope"/>
      <p:regular r:id="rId31"/>
      <p:bold r:id="rId32"/>
    </p:embeddedFont>
    <p:embeddedFont>
      <p:font typeface="Arial Black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jPLoBEd2H6WKoZ4Hym7jQSf7bL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Corbel-bold.fntdata"/><Relationship Id="rId27" Type="http://schemas.openxmlformats.org/officeDocument/2006/relationships/font" Target="fonts/Corbe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Corbel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anrope-regular.fntdata"/><Relationship Id="rId30" Type="http://schemas.openxmlformats.org/officeDocument/2006/relationships/font" Target="fonts/Corbel-boldItalic.fntdata"/><Relationship Id="rId11" Type="http://schemas.openxmlformats.org/officeDocument/2006/relationships/slide" Target="slides/slide7.xml"/><Relationship Id="rId33" Type="http://schemas.openxmlformats.org/officeDocument/2006/relationships/font" Target="fonts/ArialBlack-regular.fntdata"/><Relationship Id="rId10" Type="http://schemas.openxmlformats.org/officeDocument/2006/relationships/slide" Target="slides/slide6.xml"/><Relationship Id="rId32" Type="http://schemas.openxmlformats.org/officeDocument/2006/relationships/font" Target="fonts/Manrope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2209800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2209799" y="3694375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839788" y="4367160"/>
            <a:ext cx="10515600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/>
          <p:nvPr>
            <p:ph idx="2" type="pic"/>
          </p:nvPr>
        </p:nvSpPr>
        <p:spPr>
          <a:xfrm>
            <a:off x="839788" y="987425"/>
            <a:ext cx="10515600" cy="337973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33"/>
          <p:cNvSpPr txBox="1"/>
          <p:nvPr>
            <p:ph idx="1" type="body"/>
          </p:nvPr>
        </p:nvSpPr>
        <p:spPr>
          <a:xfrm>
            <a:off x="839788" y="5186516"/>
            <a:ext cx="1051401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4"/>
          <p:cNvSpPr txBox="1"/>
          <p:nvPr>
            <p:ph type="title"/>
          </p:nvPr>
        </p:nvSpPr>
        <p:spPr>
          <a:xfrm>
            <a:off x="839788" y="365125"/>
            <a:ext cx="10515600" cy="353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" type="body"/>
          </p:nvPr>
        </p:nvSpPr>
        <p:spPr>
          <a:xfrm>
            <a:off x="839788" y="4489399"/>
            <a:ext cx="10514012" cy="150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5"/>
          <p:cNvSpPr txBox="1"/>
          <p:nvPr>
            <p:ph type="title"/>
          </p:nvPr>
        </p:nvSpPr>
        <p:spPr>
          <a:xfrm>
            <a:off x="1446212" y="365125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35"/>
          <p:cNvSpPr txBox="1"/>
          <p:nvPr>
            <p:ph idx="2" type="body"/>
          </p:nvPr>
        </p:nvSpPr>
        <p:spPr>
          <a:xfrm>
            <a:off x="838200" y="4501729"/>
            <a:ext cx="10512424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35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5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6"/>
          <p:cNvSpPr txBox="1"/>
          <p:nvPr>
            <p:ph type="title"/>
          </p:nvPr>
        </p:nvSpPr>
        <p:spPr>
          <a:xfrm>
            <a:off x="839788" y="2326967"/>
            <a:ext cx="10515600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1" type="body"/>
          </p:nvPr>
        </p:nvSpPr>
        <p:spPr>
          <a:xfrm>
            <a:off x="839788" y="4850581"/>
            <a:ext cx="1051401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1" type="body"/>
          </p:nvPr>
        </p:nvSpPr>
        <p:spPr>
          <a:xfrm>
            <a:off x="1337282" y="188595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37"/>
          <p:cNvSpPr txBox="1"/>
          <p:nvPr>
            <p:ph idx="2" type="body"/>
          </p:nvPr>
        </p:nvSpPr>
        <p:spPr>
          <a:xfrm>
            <a:off x="1356798" y="257175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37"/>
          <p:cNvSpPr txBox="1"/>
          <p:nvPr>
            <p:ph idx="3" type="body"/>
          </p:nvPr>
        </p:nvSpPr>
        <p:spPr>
          <a:xfrm>
            <a:off x="4587994" y="188595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7"/>
          <p:cNvSpPr txBox="1"/>
          <p:nvPr>
            <p:ph idx="4" type="body"/>
          </p:nvPr>
        </p:nvSpPr>
        <p:spPr>
          <a:xfrm>
            <a:off x="4577441" y="257175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37"/>
          <p:cNvSpPr txBox="1"/>
          <p:nvPr>
            <p:ph idx="5" type="body"/>
          </p:nvPr>
        </p:nvSpPr>
        <p:spPr>
          <a:xfrm>
            <a:off x="7829035" y="188595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7"/>
          <p:cNvSpPr txBox="1"/>
          <p:nvPr>
            <p:ph idx="6" type="body"/>
          </p:nvPr>
        </p:nvSpPr>
        <p:spPr>
          <a:xfrm>
            <a:off x="7829035" y="257175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8"/>
          <p:cNvSpPr txBox="1"/>
          <p:nvPr>
            <p:ph idx="1" type="body"/>
          </p:nvPr>
        </p:nvSpPr>
        <p:spPr>
          <a:xfrm>
            <a:off x="1332085" y="4297503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38"/>
          <p:cNvSpPr/>
          <p:nvPr>
            <p:ph idx="2" type="pic"/>
          </p:nvPr>
        </p:nvSpPr>
        <p:spPr>
          <a:xfrm>
            <a:off x="1332085" y="2256354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11" name="Google Shape;111;p38"/>
          <p:cNvSpPr txBox="1"/>
          <p:nvPr>
            <p:ph idx="3" type="body"/>
          </p:nvPr>
        </p:nvSpPr>
        <p:spPr>
          <a:xfrm>
            <a:off x="1332085" y="4873765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38"/>
          <p:cNvSpPr txBox="1"/>
          <p:nvPr>
            <p:ph idx="4" type="body"/>
          </p:nvPr>
        </p:nvSpPr>
        <p:spPr>
          <a:xfrm>
            <a:off x="4568997" y="4297503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38"/>
          <p:cNvSpPr/>
          <p:nvPr>
            <p:ph idx="5" type="pic"/>
          </p:nvPr>
        </p:nvSpPr>
        <p:spPr>
          <a:xfrm>
            <a:off x="4568996" y="2256354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14" name="Google Shape;114;p38"/>
          <p:cNvSpPr txBox="1"/>
          <p:nvPr>
            <p:ph idx="6" type="body"/>
          </p:nvPr>
        </p:nvSpPr>
        <p:spPr>
          <a:xfrm>
            <a:off x="4567644" y="4873764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38"/>
          <p:cNvSpPr txBox="1"/>
          <p:nvPr>
            <p:ph idx="7" type="body"/>
          </p:nvPr>
        </p:nvSpPr>
        <p:spPr>
          <a:xfrm>
            <a:off x="7804322" y="4297503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38"/>
          <p:cNvSpPr/>
          <p:nvPr>
            <p:ph idx="8" type="pic"/>
          </p:nvPr>
        </p:nvSpPr>
        <p:spPr>
          <a:xfrm>
            <a:off x="7804321" y="2256354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17" name="Google Shape;117;p38"/>
          <p:cNvSpPr txBox="1"/>
          <p:nvPr>
            <p:ph idx="9" type="body"/>
          </p:nvPr>
        </p:nvSpPr>
        <p:spPr>
          <a:xfrm>
            <a:off x="7804197" y="4873762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9"/>
          <p:cNvSpPr txBox="1"/>
          <p:nvPr>
            <p:ph idx="1" type="body"/>
          </p:nvPr>
        </p:nvSpPr>
        <p:spPr>
          <a:xfrm rot="5400000">
            <a:off x="4061231" y="-1115606"/>
            <a:ext cx="4351338" cy="10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ctrTitle"/>
          </p:nvPr>
        </p:nvSpPr>
        <p:spPr>
          <a:xfrm>
            <a:off x="854532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" type="subTitle"/>
          </p:nvPr>
        </p:nvSpPr>
        <p:spPr>
          <a:xfrm>
            <a:off x="854532" y="3693674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1120000" y="1825625"/>
            <a:ext cx="50252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2" type="body"/>
          </p:nvPr>
        </p:nvSpPr>
        <p:spPr>
          <a:xfrm>
            <a:off x="6319840" y="1825625"/>
            <a:ext cx="50339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" type="body"/>
          </p:nvPr>
        </p:nvSpPr>
        <p:spPr>
          <a:xfrm>
            <a:off x="1120000" y="1681163"/>
            <a:ext cx="50252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30"/>
          <p:cNvSpPr txBox="1"/>
          <p:nvPr>
            <p:ph idx="2" type="body"/>
          </p:nvPr>
        </p:nvSpPr>
        <p:spPr>
          <a:xfrm>
            <a:off x="1120000" y="2505075"/>
            <a:ext cx="50252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3" type="body"/>
          </p:nvPr>
        </p:nvSpPr>
        <p:spPr>
          <a:xfrm>
            <a:off x="6319840" y="1681163"/>
            <a:ext cx="50355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4" type="body"/>
          </p:nvPr>
        </p:nvSpPr>
        <p:spPr>
          <a:xfrm>
            <a:off x="6319840" y="2505075"/>
            <a:ext cx="503554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rive.google.com/drive/folders/1A7_2NO2vy_iw5HuTEp7CzHE6x45V_EZ6?usp=sharing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/>
          <p:nvPr>
            <p:ph type="ctrTitle"/>
          </p:nvPr>
        </p:nvSpPr>
        <p:spPr>
          <a:xfrm>
            <a:off x="633050" y="2585800"/>
            <a:ext cx="10550700" cy="24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1886"/>
              <a:buFont typeface="Times New Roman"/>
              <a:buNone/>
            </a:pPr>
            <a:r>
              <a:rPr b="1" lang="en-US" sz="5888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 the Impact of Car Features on Price and Profitability</a:t>
            </a:r>
            <a:br>
              <a:rPr b="1" i="0" lang="en-US" sz="4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i="0" lang="en-US" sz="1050">
                <a:solidFill>
                  <a:srgbClr val="3C4858"/>
                </a:solidFill>
                <a:latin typeface="Manrope"/>
                <a:ea typeface="Manrope"/>
                <a:cs typeface="Manrope"/>
                <a:sym typeface="Manrope"/>
              </a:rPr>
            </a:br>
            <a:br>
              <a:rPr b="1" lang="en-US" sz="6000"/>
            </a:br>
            <a:br>
              <a:rPr b="1" lang="en-US" sz="6600"/>
            </a:br>
            <a:br>
              <a:rPr b="1" lang="en-US" sz="7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720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 txBox="1"/>
          <p:nvPr>
            <p:ph type="title"/>
          </p:nvPr>
        </p:nvSpPr>
        <p:spPr>
          <a:xfrm>
            <a:off x="914399" y="0"/>
            <a:ext cx="10279743" cy="8312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11111"/>
              <a:buFont typeface="Times New Roman"/>
              <a:buNone/>
            </a:pP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Data Analytics Tasks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0"/>
          <p:cNvSpPr txBox="1"/>
          <p:nvPr>
            <p:ph idx="1" type="body"/>
          </p:nvPr>
        </p:nvSpPr>
        <p:spPr>
          <a:xfrm>
            <a:off x="168765" y="831273"/>
            <a:ext cx="11817600" cy="5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5.Insight Required: 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relationship between fuel efficiency and the number of cylinders in a car's engine? 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Char char="•"/>
            </a:pPr>
            <a:r>
              <a:rPr b="1" lang="en-US" sz="2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5.A: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Create a scatter plot with the number of cylinders on the x-axis and highway MPG on the y-axis. Then create a trendline on the scatter plot to visually estimate the slope of the relationship and assess its significance. 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Char char="•"/>
            </a:pPr>
            <a:r>
              <a:rPr b="1" lang="en-US" sz="2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5.B: 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correlation coefficient between the number of cylinders and highway MPG to quantify the strength and direction of the relationship.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8" name="Google Shape;1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269" y="3629892"/>
            <a:ext cx="10574226" cy="3228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>
            <p:ph type="title"/>
          </p:nvPr>
        </p:nvSpPr>
        <p:spPr>
          <a:xfrm>
            <a:off x="678543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Times New Roman"/>
              <a:buNone/>
            </a:pP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Building the Dashboard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1"/>
          <p:cNvSpPr txBox="1"/>
          <p:nvPr>
            <p:ph idx="1" type="body"/>
          </p:nvPr>
        </p:nvSpPr>
        <p:spPr>
          <a:xfrm>
            <a:off x="187237" y="1146107"/>
            <a:ext cx="11817600" cy="5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1: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How does the distribution of car prices vary by brand and body style?(sum)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636" y="1804448"/>
            <a:ext cx="11194143" cy="4375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3862" y="880707"/>
            <a:ext cx="8964276" cy="5096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/>
          <p:nvPr>
            <p:ph type="title"/>
          </p:nvPr>
        </p:nvSpPr>
        <p:spPr>
          <a:xfrm>
            <a:off x="678543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Times New Roman"/>
              <a:buNone/>
            </a:pP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Building the Dashboard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3"/>
          <p:cNvSpPr txBox="1"/>
          <p:nvPr>
            <p:ph idx="1" type="body"/>
          </p:nvPr>
        </p:nvSpPr>
        <p:spPr>
          <a:xfrm>
            <a:off x="187237" y="1146107"/>
            <a:ext cx="11817600" cy="5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2: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car brands have the highest and lowest average MSRPs, and how does this vary by body style?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454" y="2152071"/>
            <a:ext cx="11259128" cy="4365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163" y="1157275"/>
            <a:ext cx="10926618" cy="3693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/>
          <p:nvPr>
            <p:ph type="title"/>
          </p:nvPr>
        </p:nvSpPr>
        <p:spPr>
          <a:xfrm>
            <a:off x="678543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Times New Roman"/>
              <a:buNone/>
            </a:pP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Building the Dashboard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15"/>
          <p:cNvSpPr txBox="1"/>
          <p:nvPr>
            <p:ph idx="1" type="body"/>
          </p:nvPr>
        </p:nvSpPr>
        <p:spPr>
          <a:xfrm>
            <a:off x="187237" y="1146107"/>
            <a:ext cx="11817600" cy="5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3: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How do the different feature such as transmission type affect the MSRP, and how does this vary by body style?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9" name="Google Shape;22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019" y="2194954"/>
            <a:ext cx="11490036" cy="2552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175" y="1204550"/>
            <a:ext cx="5486400" cy="44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3250" y="1245576"/>
            <a:ext cx="6051299" cy="43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/>
          <p:nvPr>
            <p:ph type="title"/>
          </p:nvPr>
        </p:nvSpPr>
        <p:spPr>
          <a:xfrm>
            <a:off x="678543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Times New Roman"/>
              <a:buNone/>
            </a:pP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Building the Dashboard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17"/>
          <p:cNvSpPr txBox="1"/>
          <p:nvPr>
            <p:ph idx="1" type="body"/>
          </p:nvPr>
        </p:nvSpPr>
        <p:spPr>
          <a:xfrm>
            <a:off x="187237" y="1146107"/>
            <a:ext cx="11817600" cy="5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4: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How does the fuel efficiency of cars vary across different body styles and model years?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2" name="Google Shape;24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034" y="2004184"/>
            <a:ext cx="10926618" cy="3976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33" y="232916"/>
            <a:ext cx="12060333" cy="6392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 txBox="1"/>
          <p:nvPr>
            <p:ph type="title"/>
          </p:nvPr>
        </p:nvSpPr>
        <p:spPr>
          <a:xfrm>
            <a:off x="678543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Times New Roman"/>
              <a:buNone/>
            </a:pP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Building the Dashboard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19"/>
          <p:cNvSpPr txBox="1"/>
          <p:nvPr>
            <p:ph idx="1" type="body"/>
          </p:nvPr>
        </p:nvSpPr>
        <p:spPr>
          <a:xfrm>
            <a:off x="187237" y="1146107"/>
            <a:ext cx="11817600" cy="5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5: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How does the car's horsepower, MPG, and price vary across different Brands?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4" name="Google Shape;2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274" y="1723634"/>
            <a:ext cx="4105848" cy="4793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9"/>
          <p:cNvPicPr preferRelativeResize="0"/>
          <p:nvPr/>
        </p:nvPicPr>
        <p:blipFill rotWithShape="1">
          <a:blip r:embed="rId4">
            <a:alphaModFix/>
          </a:blip>
          <a:srcRect b="49400" l="0" r="0" t="0"/>
          <a:stretch/>
        </p:blipFill>
        <p:spPr>
          <a:xfrm>
            <a:off x="5274475" y="1946025"/>
            <a:ext cx="6437275" cy="419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PROJECT DESCRIPTION</a:t>
            </a:r>
            <a:endParaRPr/>
          </a:p>
        </p:txBody>
      </p:sp>
      <p:sp>
        <p:nvSpPr>
          <p:cNvPr id="143" name="Google Shape;143;p2"/>
          <p:cNvSpPr txBox="1"/>
          <p:nvPr>
            <p:ph idx="1" type="body"/>
          </p:nvPr>
        </p:nvSpPr>
        <p:spPr>
          <a:xfrm>
            <a:off x="911770" y="1499700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8108"/>
              <a:buFont typeface="Corbe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8108"/>
              <a:buFont typeface="Courier New"/>
              <a:buChar char="o"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aims to analyze the factors influencing car performance and market value, with success defined by customer preferences and sales trends.</a:t>
            </a:r>
            <a:endParaRPr/>
          </a:p>
          <a:p>
            <a:pPr indent="-762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8108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8108"/>
              <a:buFont typeface="Courier New"/>
              <a:buChar char="o"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analysis will explore correlations between car specifications and variables like engine capacity, fuel efficiency, brand reputation, pricing, and market demand.</a:t>
            </a:r>
            <a:endParaRPr/>
          </a:p>
          <a:p>
            <a:pPr indent="-762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8108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8108"/>
              <a:buFont typeface="Courier New"/>
              <a:buChar char="o"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 and preprocessing will be a crucial step to handle missing values, remove duplicates, and identify outliers.</a:t>
            </a:r>
            <a:endParaRPr/>
          </a:p>
          <a:p>
            <a:pPr indent="-762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8108"/>
              <a:buFont typeface="Courier New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8108"/>
              <a:buFont typeface="Courier New"/>
              <a:buChar char="o"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is to find key insights that can help predict market trends and improve decision-making in car manufacturing and sales.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>
            <p:ph type="title"/>
          </p:nvPr>
        </p:nvSpPr>
        <p:spPr>
          <a:xfrm>
            <a:off x="838200" y="720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Times New Roman"/>
              <a:buNone/>
            </a:pPr>
            <a:r>
              <a:rPr lang="en-US" sz="5000" u="sng">
                <a:latin typeface="Times New Roman"/>
                <a:ea typeface="Times New Roman"/>
                <a:cs typeface="Times New Roman"/>
                <a:sym typeface="Times New Roman"/>
              </a:rPr>
              <a:t>INSIGHTS</a:t>
            </a:r>
            <a:endParaRPr sz="5000"/>
          </a:p>
        </p:txBody>
      </p:sp>
      <p:sp>
        <p:nvSpPr>
          <p:cNvPr id="261" name="Google Shape;261;p20"/>
          <p:cNvSpPr txBox="1"/>
          <p:nvPr/>
        </p:nvSpPr>
        <p:spPr>
          <a:xfrm>
            <a:off x="525320" y="1151563"/>
            <a:ext cx="11039400" cy="56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b="1" i="0" lang="en-US" sz="19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 Car Popularity Analysis: </a:t>
            </a:r>
            <a:r>
              <a:rPr b="0" i="0" lang="en-US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Checked which types of cars are the most popular in different market categories. This helped in understanding what kind of cars people prefer and why.</a:t>
            </a:r>
            <a:endParaRPr b="0" i="0" sz="19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b="1" i="0" lang="en-US" sz="19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 Engine Power vs. Price Analysis: </a:t>
            </a:r>
            <a:r>
              <a:rPr b="0" i="0" lang="en-US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Looked at how a car’s horsepower affects its price. By plotting engine power against price, we could see if more powerful cars are generally more expensive.</a:t>
            </a:r>
            <a:endParaRPr b="0" i="0" sz="19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b="1" i="0" lang="en-US" sz="19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 Feature Importance in Pricing: </a:t>
            </a:r>
            <a:r>
              <a:rPr b="0" i="0" lang="en-US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Analyzed which car features influence price the most. By running a regression analysis, we identified key factors like fuel type, transmission, and brand that impact the cost.</a:t>
            </a:r>
            <a:endParaRPr b="0" i="0" sz="19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b="1" i="0" lang="en-US" sz="19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D. Manufacturer Pricing Analysis: </a:t>
            </a:r>
            <a:r>
              <a:rPr b="0" i="0" lang="en-US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Compared car prices across different brands to see which manufacturers have higher or lower average prices, helping to understand brand positioning in the market.</a:t>
            </a:r>
            <a:endParaRPr b="0" i="0" sz="19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b="1" i="0" lang="en-US" sz="19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 Fuel Efficiency vs. Engine Cylinders Analysis: </a:t>
            </a:r>
            <a:r>
              <a:rPr b="0" i="0" lang="en-US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Studied how the number of cylinders in a car's engine affects its fuel efficiency. This provided insights into the balance between power and mileage.</a:t>
            </a:r>
            <a:endParaRPr b="0" i="0" sz="19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Times New Roman"/>
              <a:buChar char="●"/>
            </a:pPr>
            <a:r>
              <a:rPr b="1" i="0" lang="en-US" sz="1900" u="sng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F. Interactive Dashboard Development: </a:t>
            </a:r>
            <a:r>
              <a:rPr b="0" i="0" lang="en-US" sz="19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a user-friendly dashboard in Excel with interactive filters and charts, making it easy to explore trends in pricing, popularity, and car features.</a:t>
            </a:r>
            <a:endParaRPr b="0" i="0" sz="19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1" i="0" sz="1900" u="sng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Times New Roman"/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/>
          </a:p>
        </p:txBody>
      </p:sp>
      <p:sp>
        <p:nvSpPr>
          <p:cNvPr id="267" name="Google Shape;267;p21"/>
          <p:cNvSpPr txBox="1"/>
          <p:nvPr/>
        </p:nvSpPr>
        <p:spPr>
          <a:xfrm>
            <a:off x="838200" y="1254550"/>
            <a:ext cx="10730700" cy="48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 is a great tool for data analysis, making it easy to clean, organize, and visualize large datasets.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like pivot tables, charts, and built-in functions help in quickly drawing meaningful insights.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formulas and macros, complex tasks become more efficient and accurate.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helped in understanding car pricing, consumer preferences, and key factors that influence profitability in the market.</a:t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8" name="Google Shape;268;p21"/>
          <p:cNvSpPr txBox="1"/>
          <p:nvPr/>
        </p:nvSpPr>
        <p:spPr>
          <a:xfrm>
            <a:off x="957943" y="3056709"/>
            <a:ext cx="72890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9" name="Google Shape;269;p21"/>
          <p:cNvSpPr txBox="1"/>
          <p:nvPr/>
        </p:nvSpPr>
        <p:spPr>
          <a:xfrm>
            <a:off x="838200" y="4448183"/>
            <a:ext cx="84734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Reference link</a:t>
            </a: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0" name="Google Shape;270;p21"/>
          <p:cNvSpPr txBox="1"/>
          <p:nvPr/>
        </p:nvSpPr>
        <p:spPr>
          <a:xfrm>
            <a:off x="957943" y="5233851"/>
            <a:ext cx="8900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1" name="Google Shape;271;p21"/>
          <p:cNvSpPr txBox="1"/>
          <p:nvPr/>
        </p:nvSpPr>
        <p:spPr>
          <a:xfrm>
            <a:off x="838200" y="5094514"/>
            <a:ext cx="8151300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car_feature_excel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/>
          <p:nvPr/>
        </p:nvSpPr>
        <p:spPr>
          <a:xfrm>
            <a:off x="2674188" y="3019245"/>
            <a:ext cx="9325155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en-US" sz="8800" u="none" cap="none" strike="noStrike">
                <a:solidFill>
                  <a:schemeClr val="lt1"/>
                </a:solidFill>
                <a:latin typeface="Algerian"/>
                <a:ea typeface="Algerian"/>
                <a:cs typeface="Algerian"/>
                <a:sym typeface="Algerian"/>
              </a:rPr>
              <a:t>Thank you</a:t>
            </a:r>
            <a:endParaRPr b="0" i="0" sz="8800" u="none" cap="none" strike="noStrike">
              <a:solidFill>
                <a:schemeClr val="lt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Times New Roman"/>
              <a:buNone/>
            </a:pP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TECH STACK USED</a:t>
            </a:r>
            <a:br>
              <a:rPr lang="en-US"/>
            </a:br>
            <a:br>
              <a:rPr lang="en-US"/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3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SOFTWARE: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EXCEL: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Excel is a powerful spreadsheet software used for data analysis, calculations, and visualization.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allows users to create the table, charts, and graphs to organize and present data.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Excel has formulas, functions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is widely used in finance, business, research, and education for managing large datasets for predicting the useful insights.</a:t>
            </a: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Times New Roman"/>
              <a:buNone/>
            </a:pP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RAW DATA</a:t>
            </a:r>
            <a:br>
              <a:rPr lang="en-US"/>
            </a:br>
            <a:br>
              <a:rPr lang="en-US"/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905164" y="1690688"/>
            <a:ext cx="967047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It has 16 columns and 11915 records</a:t>
            </a:r>
            <a:endParaRPr b="0" i="0" sz="1400" u="none" cap="none" strike="noStrike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56" name="Google Shape;15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164" y="2115127"/>
            <a:ext cx="9961835" cy="4388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ct val="100000"/>
              <a:buFont typeface="Times New Roman"/>
              <a:buNone/>
            </a:pP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DATACLEANING</a:t>
            </a:r>
            <a:br>
              <a:rPr lang="en-US"/>
            </a:br>
            <a:br>
              <a:rPr lang="en-US"/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838200" y="1690688"/>
            <a:ext cx="1034472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 have created a table for the given 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filter I checked the blank cells of each column and deleted that records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Finally the cleaned data have 11813 records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636" y="2614018"/>
            <a:ext cx="10430164" cy="398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type="title"/>
          </p:nvPr>
        </p:nvSpPr>
        <p:spPr>
          <a:xfrm>
            <a:off x="678543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Times New Roman"/>
              <a:buNone/>
            </a:pP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Data Analytics Tasks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6"/>
          <p:cNvSpPr txBox="1"/>
          <p:nvPr>
            <p:ph idx="1" type="body"/>
          </p:nvPr>
        </p:nvSpPr>
        <p:spPr>
          <a:xfrm>
            <a:off x="187237" y="1146107"/>
            <a:ext cx="11817600" cy="5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1.Insight Required:</a:t>
            </a: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the popularity of a car model vary across different market categories?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-US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1.A: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Create a pivot table that shows the number of car models in each market category and their corresponding popularity scores.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-US" sz="18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1.B: 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combo chart that visualizes the relationship between market category and popularity.</a:t>
            </a:r>
            <a:endParaRPr b="1" sz="1800" u="sng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237" y="3149599"/>
            <a:ext cx="11674764" cy="3114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 txBox="1"/>
          <p:nvPr>
            <p:ph type="title"/>
          </p:nvPr>
        </p:nvSpPr>
        <p:spPr>
          <a:xfrm>
            <a:off x="678543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Times New Roman"/>
              <a:buNone/>
            </a:pP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Data Analytics Tasks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7"/>
          <p:cNvSpPr txBox="1"/>
          <p:nvPr>
            <p:ph idx="1" type="body"/>
          </p:nvPr>
        </p:nvSpPr>
        <p:spPr>
          <a:xfrm>
            <a:off x="187237" y="1146107"/>
            <a:ext cx="11817600" cy="5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2.Insight Required: 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relationship between a car's engine power and its price?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Char char="•"/>
            </a:pPr>
            <a:r>
              <a:rPr b="1" lang="en-US" sz="2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2: 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Create a scatter chart that plots engine power on the x-axis and price on the y-axis. Add a trendline to the chart to visualize the relationship between these variables.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940" y="2669309"/>
            <a:ext cx="10536120" cy="394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>
            <p:ph type="title"/>
          </p:nvPr>
        </p:nvSpPr>
        <p:spPr>
          <a:xfrm>
            <a:off x="678543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Times New Roman"/>
              <a:buNone/>
            </a:pP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Data Analytics Tasks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8"/>
          <p:cNvSpPr txBox="1"/>
          <p:nvPr>
            <p:ph idx="1" type="body"/>
          </p:nvPr>
        </p:nvSpPr>
        <p:spPr>
          <a:xfrm>
            <a:off x="187237" y="1146107"/>
            <a:ext cx="11817600" cy="5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3.Insight Required: 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car features are most important in determining a car's price? 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Char char="•"/>
            </a:pPr>
            <a:r>
              <a:rPr b="1" lang="en-US" sz="2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3: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 regression analysis to identify the variables that have the strongest relationship with a car's price. Then create a bar chart that shows the coefficient values for each variable to visualize their relative importance.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670" y="2854036"/>
            <a:ext cx="9497750" cy="3872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>
            <p:ph type="title"/>
          </p:nvPr>
        </p:nvSpPr>
        <p:spPr>
          <a:xfrm>
            <a:off x="678543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Times New Roman"/>
              <a:buNone/>
            </a:pP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Data Analytics Tasks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9"/>
          <p:cNvSpPr txBox="1"/>
          <p:nvPr>
            <p:ph idx="1" type="body"/>
          </p:nvPr>
        </p:nvSpPr>
        <p:spPr>
          <a:xfrm>
            <a:off x="187237" y="1146107"/>
            <a:ext cx="11817600" cy="53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2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4.Insight Required: 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the average price of a car vary across different manufacturers?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Char char="•"/>
            </a:pPr>
            <a:r>
              <a:rPr b="1" lang="en-US" sz="2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4.A: 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pivot table that shows the average price of cars for each manufacturer. </a:t>
            </a: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Times New Roman"/>
              <a:buChar char="•"/>
            </a:pPr>
            <a:r>
              <a:rPr b="1" lang="en-US" sz="2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4.B:</a:t>
            </a:r>
            <a:r>
              <a:rPr lang="en-US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Create a bar chart or a horizontal stacked bar chart that visualizes the relationship between manufacturer and average price.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582" y="3029528"/>
            <a:ext cx="10898909" cy="3188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