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9" r:id="rId3"/>
    <p:sldId id="300" r:id="rId4"/>
    <p:sldId id="301" r:id="rId5"/>
    <p:sldId id="322" r:id="rId6"/>
    <p:sldId id="316" r:id="rId7"/>
    <p:sldId id="302" r:id="rId8"/>
    <p:sldId id="303" r:id="rId9"/>
    <p:sldId id="287" r:id="rId10"/>
    <p:sldId id="318" r:id="rId11"/>
    <p:sldId id="319" r:id="rId12"/>
    <p:sldId id="311" r:id="rId13"/>
    <p:sldId id="312" r:id="rId14"/>
    <p:sldId id="320" r:id="rId15"/>
    <p:sldId id="313" r:id="rId16"/>
    <p:sldId id="314" r:id="rId17"/>
    <p:sldId id="321" r:id="rId18"/>
    <p:sldId id="277" r:id="rId19"/>
    <p:sldId id="323" r:id="rId20"/>
    <p:sldId id="324" r:id="rId21"/>
    <p:sldId id="325" r:id="rId22"/>
    <p:sldId id="326" r:id="rId23"/>
    <p:sldId id="327" r:id="rId24"/>
    <p:sldId id="278" r:id="rId25"/>
    <p:sldId id="31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sMPlawIB96AlymS6zt609BiZ0fPpZm_v/edit?usp=sharing&amp;ouid=113127512394157800809&amp;rtpof=true&amp;sd=tru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517" y="2398252"/>
            <a:ext cx="7762966" cy="279024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IMDB Movie Analysis</a:t>
            </a:r>
            <a:r>
              <a:rPr lang="en-IN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050" b="1" i="0" dirty="0">
                <a:solidFill>
                  <a:srgbClr val="3C4858"/>
                </a:solidFill>
                <a:effectLst/>
                <a:latin typeface="Manrope"/>
              </a:rPr>
              <a:t/>
            </a:r>
            <a:br>
              <a:rPr lang="en-IN" sz="1050" b="1" i="0" dirty="0">
                <a:solidFill>
                  <a:srgbClr val="3C4858"/>
                </a:solidFill>
                <a:effectLst/>
                <a:latin typeface="Manrope"/>
              </a:rPr>
            </a:br>
            <a:r>
              <a:rPr lang="en-US" sz="6000" b="1" dirty="0">
                <a:effectLst/>
              </a:rPr>
              <a:t/>
            </a:r>
            <a:br>
              <a:rPr lang="en-US" sz="6000" b="1" dirty="0">
                <a:effectLst/>
              </a:rPr>
            </a:b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72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3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" y="452258"/>
            <a:ext cx="9937376" cy="21883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918" y="134471"/>
            <a:ext cx="653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FORMULAS USED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8" y="3186952"/>
            <a:ext cx="7466564" cy="34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9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102" y="819336"/>
            <a:ext cx="7468642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563756E-376C-9CDE-C52D-3F9D8F581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D2E05-CE22-F499-134F-BCE6BD41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43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Tasks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AAF5DE-910B-E05E-7EE7-216D02B76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62" y="993707"/>
            <a:ext cx="11817532" cy="53713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Movie Duration Analysis: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the distribution of movie durations and its impact on the IMDB. </a:t>
            </a:r>
            <a:r>
              <a:rPr lang="en-US" sz="2400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the distribution of movie durations and identify the relationship between movie duration and IMDB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9" y="2780770"/>
            <a:ext cx="10361371" cy="33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5933B86-D5B3-5284-3E3B-1E2BDBA3B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A5EE6-70E2-D8A5-2D45-F18601E5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43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Tasks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00633E-6978-9A1B-4488-E905516F3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62" y="993707"/>
            <a:ext cx="11817532" cy="53713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Language Analysis: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Situation: Examine the distribution of movies based on their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  <a:r>
              <a:rPr lang="en-US" sz="2000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most common languages used in movies and analyze their impact on the IMDB score using descriptive statistics.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" y="2770095"/>
            <a:ext cx="8729581" cy="36957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82" y="3206947"/>
            <a:ext cx="313862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419" y="698313"/>
            <a:ext cx="8192643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D848ACA-1053-3172-8397-5B0649E04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6CB7B7-E28E-43A4-3141-319BF9AB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43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Tasks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90B79C-C676-5A8B-89EC-5EE4964D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62" y="993707"/>
            <a:ext cx="11817532" cy="53713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Director Analysis: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Influence of directors on movie ratings.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top directors based on their average IMDB score and analyze their contribution to the success of movies using percentile calculations.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" y="2681551"/>
            <a:ext cx="10139082" cy="36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66882D6-C781-1C98-6949-1A9C75910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25E1C-6906-EDED-3CE8-8EAA5A20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43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Tasks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999EC6-632E-69CC-A521-B96C07E81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62" y="993707"/>
            <a:ext cx="11817532" cy="53713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 Budget Analysis:</a:t>
            </a:r>
            <a:r>
              <a:rPr lang="en-US" sz="2400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the relationship between movie budgets and their financial success.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correlation between movie budgets and gross earnings, and identify the movies with the highest profit margin.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01" y="3025862"/>
            <a:ext cx="7725853" cy="34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3" y="328076"/>
            <a:ext cx="9695329" cy="36200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708" y="4128247"/>
            <a:ext cx="6192114" cy="25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420" y="1690688"/>
            <a:ext cx="110393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IMDB Genre Analysis: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genres demonstrate various IMDB ratings, where some genres record more stable scores compared to other genres.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Movie Length Analysis: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duration of a movie might influence its IMDB rating, with shorter or longer films perhaps receiving varying scores.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Language Analysis: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language of a film can influence its IMDB rating, with certain languages associated with higher or lower ratings.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Director Analysis: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Directors who have a greater average IMDB score create more successful films and influence ratings considerably.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Budget Analysis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Films with larger budgets tend to generate more revenue; examining profit margins is a way of identifying the most profitable movies.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6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7682" y="-36195"/>
            <a:ext cx="11378261" cy="7294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A. Analysis of Film Genre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Finding: Certain genres routinely score better on IMDB than others.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Five Whys Method: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causes some genres to rank higher on IMDB?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production quality and storytelling tend to be more captivating.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effect of captivating narrative on ratings?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reviews result from viewers' emotional connections.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significance of emotional connection in ratings?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ratings are more likely to come from happy viewers.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causes favorable ratings to be concentrated in particular genres?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storylines of some genres, such as drama and comedy.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do certain genres have stronger narratives?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Studios provide them more critical attention and funding.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their emphasis on narrative and critical reception, the drama and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comedy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genres have higher IMDB scores.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2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770" y="1499700"/>
            <a:ext cx="10233800" cy="4351338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analy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the factor influencing the success of movies on IMBD , with success defined by high IMDB ratings.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will explore correlations between movie ratings &amp; variables like genre, director, budget, and many factors.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preprocessing will be the main important step to handle missing values, remove duplicates.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find the key insights that can help predict a movie's success on IMDB ratings. </a:t>
            </a:r>
          </a:p>
        </p:txBody>
      </p:sp>
    </p:spTree>
    <p:extLst>
      <p:ext uri="{BB962C8B-B14F-4D97-AF65-F5344CB8AC3E}">
        <p14:creationId xmlns:p14="http://schemas.microsoft.com/office/powerpoint/2010/main" val="3545316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7223" y="238419"/>
            <a:ext cx="11490011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B. Analysis of Film Length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Finding: IMDB scores for longer films are generally marginally higher.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Five Whys Method: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are lengthier films rated higher?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allow for deeper character development and intricate stories.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significance of character development?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Stronger emotional bonds are formed by viewers.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are ratings increased by emotional connections?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reviews are more likely to be left by viewers who are actively involved.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do good IMDB scores depend on users who are actively watching?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affect re-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watchability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word-of-mouth advertising.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what reason does word-of-mouth affect ratings?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self-reinforcing loop of high ratings is produced by positive publicity.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Longer films typically offer more engaging viewing experiences, which improves reviews.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1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4471" y="27693"/>
            <a:ext cx="11887672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C. Analysis of Language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Finding: Although they may not always have the highest ratings, English-language films predominate in the sample.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Five Whys Method: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is the dataset dominated by English-language films?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global audience is larger.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are ratings impacted by a worldwide audience?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scores become more balanced as the number of reviews increases.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what reason do more reviews promote balance?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They lessen the influence of extreme viewpoints.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influence of diversity reviews on ratings?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Scores are more realistic when viewed from a wider angle.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do niche languages occasionally receive higher ratings?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They serve particular, more engaged audiences.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Insights: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Although English-language films are more common, niche-language films frequently have higher ratings because of their devoted followings.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4468" y="60960"/>
            <a:ext cx="11094720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D. Analysis of the Director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Finding: Some directors routinely score highly on IMDB.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Five Whys Method: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causes certain directors to receive high scores on a regular basis?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They deliver compelling stories and have a unique flair.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is having a unique style important?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builds a devoted following.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loyal fans contribute to higher ratings?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Loyal followers evaluate generously because they value the artistic concept, which is why they contribute to greater ratings.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do grades depend on creative vision and creativity?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They set films apart from mediocre offerings.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does success come from differentiation?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a crowded market, distinctive films stand out.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1" i="0" u="sng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Filmmakers with distinctive styles and compelling narratives produce memorable movies with big box office receipts.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9338" y="25386"/>
            <a:ext cx="11617234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E. Analysis of Budgets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Finding: Films with larger budgets typically do better at the box office and earn greater reviews.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Five Whys Method: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do films with larger budgets do better?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marketing and production quality are superior.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significance of production quality?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Excellent effects and images improve the watching experience.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do higher ratings result from an improved experience?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Audiences value well-crafted narratives and cinematography.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do polished aspects influence how an audience perceives a film?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tend to associate a better film with a higher-quality production.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does success result from this perception?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 office income is driven by positive evaluations and word-of-mouth.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Better production, marketing, and storytelling are made possible by larger resources, which raise IMDB ratings and contribute to financial success.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254547"/>
            <a:ext cx="107307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is a powerful tool for data analysis, making it easy to preprocess &amp; clean , organize, and visualize the  large datasets.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built-in functions, pivot tables, and charts help draw meaningful insights quickly&amp; effectively . With automation through formulas and macros, Excel streamlines complex tasks efficiently and quickly.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had a good impact about ,what kind of movies are having high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imbd_score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factors effecting it.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7943" y="3056709"/>
            <a:ext cx="728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448183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Reference link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7943" y="5233851"/>
            <a:ext cx="89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7943" y="5094514"/>
            <a:ext cx="815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IMDB_EXCEL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0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3F8B7F-354F-A30A-1916-090A4A312C75}"/>
              </a:ext>
            </a:extLst>
          </p:cNvPr>
          <p:cNvSpPr txBox="1"/>
          <p:nvPr/>
        </p:nvSpPr>
        <p:spPr>
          <a:xfrm>
            <a:off x="2674188" y="3019245"/>
            <a:ext cx="93251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Algerian" panose="04020705040A02060702" pitchFamily="82" charset="0"/>
              </a:rPr>
              <a:t>Thank you</a:t>
            </a:r>
            <a:endParaRPr lang="en-IN" sz="8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 STACK USED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 marL="0" indent="0" fontAlgn="base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EXCEL:</a:t>
            </a:r>
          </a:p>
          <a:p>
            <a:pPr fontAlgn="base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Excel is a powerful spreadsheet software used for data analysis, calculations, and visualization. </a:t>
            </a:r>
          </a:p>
          <a:p>
            <a:pPr fontAlgn="base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allows users to create the table, charts, and graphs to organize and present data.</a:t>
            </a:r>
          </a:p>
          <a:p>
            <a:pPr fontAlgn="base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Excel has formulas, functions</a:t>
            </a:r>
          </a:p>
          <a:p>
            <a:pPr fontAlgn="base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used in finance, business, research, and education for managing large datasets for predicting the useful insights.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3847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  <a:p>
            <a:pPr marL="0" indent="0" fontAlgn="base">
              <a:buNone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has given the dataset(excel) with name IMDB_MOVIES.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data was not cleaned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preprocessed,that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it is not ready to analyze and make insights.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need to start the project by Cleaning the Dataset.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 I made the table by using the data columns provided.</a:t>
            </a:r>
          </a:p>
          <a:p>
            <a:pPr marL="0" indent="0" fontAlgn="base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0504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3"/>
          <a:stretch/>
        </p:blipFill>
        <p:spPr>
          <a:xfrm>
            <a:off x="252548" y="879564"/>
            <a:ext cx="11656559" cy="53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5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85D1F4C-4BC7-B754-2E1F-C8994C0BD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68240-8909-563D-16D5-4061A4AF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DATACLEANING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62CF3A-AA76-554B-AC6D-EF3C99DD8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72" y="2251494"/>
            <a:ext cx="9709027" cy="3726611"/>
          </a:xfrm>
        </p:spPr>
        <p:txBody>
          <a:bodyPr numCol="2">
            <a:normAutofit fontScale="92500" lnSpcReduction="10000"/>
          </a:bodyPr>
          <a:lstStyle/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</a:p>
          <a:p>
            <a:pPr lvl="1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Num_critic_for_review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Director_facebook_likes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actor_2_name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actor_3_facebook_likes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actor_1_facebook_likes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actor_1_name</a:t>
            </a:r>
          </a:p>
          <a:p>
            <a:pPr lvl="1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num_voted_users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cast_total_facebook_likes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actor_3_name</a:t>
            </a:r>
          </a:p>
          <a:p>
            <a:pPr lvl="1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facenumber_in_poster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plot_keywords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movie_imdb_link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num_user_for_reviews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content_rating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title_year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actor_2_facebook_likes</a:t>
            </a:r>
          </a:p>
          <a:p>
            <a:pPr lvl="1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aspect_ratio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movie_facebook_likes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9E16AB-BF71-43DA-B8BC-CD027E2233B4}"/>
              </a:ext>
            </a:extLst>
          </p:cNvPr>
          <p:cNvSpPr txBox="1"/>
          <p:nvPr/>
        </p:nvSpPr>
        <p:spPr>
          <a:xfrm>
            <a:off x="1362973" y="176962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deleted the unnecessary columns which are not useful for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40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3" y="75202"/>
            <a:ext cx="1023380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the table:</a:t>
            </a:r>
          </a:p>
          <a:p>
            <a:pPr marL="0" indent="0" fontAlgn="base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28" y="1120371"/>
            <a:ext cx="10563272" cy="38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4" y="75202"/>
            <a:ext cx="10233800" cy="4351338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Checked all columns by setting filters as blanks ,deleted the rows which has blanks.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Deleted the duplicates from the column name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Movie_titles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5" y="935763"/>
            <a:ext cx="5648347" cy="2323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85" y="3959175"/>
            <a:ext cx="7524206" cy="26558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389" y="3431177"/>
            <a:ext cx="590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data looks in this way after cleaning 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43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543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Tasks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62" y="993707"/>
            <a:ext cx="11817532" cy="53713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 </a:t>
            </a:r>
            <a:r>
              <a:rPr lang="en-IN" sz="2400" b="1" i="0" u="sng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Movie Genre Analysis:</a:t>
            </a:r>
            <a:r>
              <a:rPr lang="en-US" sz="2400" u="sng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the distribution of movie genres and their impact on the IMDB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  <a:r>
              <a:rPr lang="en-US" sz="2000" b="0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most common genres of movies in the dataset. Then, for each genre, calculate descriptive statistics (mean, median, mode, range, variance, standard deviation) of the IMDB scores.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92" y="2800792"/>
            <a:ext cx="8106906" cy="356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6657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818</TotalTime>
  <Words>553</Words>
  <Application>Microsoft Office PowerPoint</Application>
  <PresentationFormat>Widescreen</PresentationFormat>
  <Paragraphs>122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Algerian</vt:lpstr>
      <vt:lpstr>Arial</vt:lpstr>
      <vt:lpstr>Corbel</vt:lpstr>
      <vt:lpstr>Courier New</vt:lpstr>
      <vt:lpstr>Manrope</vt:lpstr>
      <vt:lpstr>Times New Roman</vt:lpstr>
      <vt:lpstr>Depth</vt:lpstr>
      <vt:lpstr>IMDB Movie Analysis     </vt:lpstr>
      <vt:lpstr>PROJECT DESCRIPTION</vt:lpstr>
      <vt:lpstr>  TECH STACK USED  </vt:lpstr>
      <vt:lpstr>  APPROACH  </vt:lpstr>
      <vt:lpstr>PowerPoint Presentation</vt:lpstr>
      <vt:lpstr>  DATACLEANING  </vt:lpstr>
      <vt:lpstr>    </vt:lpstr>
      <vt:lpstr>    </vt:lpstr>
      <vt:lpstr>Data Analytics Tasks</vt:lpstr>
      <vt:lpstr>PowerPoint Presentation</vt:lpstr>
      <vt:lpstr>PowerPoint Presentation</vt:lpstr>
      <vt:lpstr>Data Analytics Tasks</vt:lpstr>
      <vt:lpstr>Data Analytics Tasks</vt:lpstr>
      <vt:lpstr>PowerPoint Presentation</vt:lpstr>
      <vt:lpstr>Data Analytics Tasks</vt:lpstr>
      <vt:lpstr>Data Analytics Tasks</vt:lpstr>
      <vt:lpstr>PowerPoint Presentation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</dc:creator>
  <cp:lastModifiedBy>Microsoft account</cp:lastModifiedBy>
  <cp:revision>75</cp:revision>
  <dcterms:created xsi:type="dcterms:W3CDTF">2025-01-04T12:50:42Z</dcterms:created>
  <dcterms:modified xsi:type="dcterms:W3CDTF">2025-03-01T14:55:50Z</dcterms:modified>
</cp:coreProperties>
</file>