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8" r:id="rId13"/>
    <p:sldId id="265" r:id="rId14"/>
    <p:sldId id="266" r:id="rId15"/>
    <p:sldId id="267" r:id="rId16"/>
    <p:sldId id="269" r:id="rId17"/>
    <p:sldId id="270" r:id="rId18"/>
    <p:sldId id="271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1C9E-3B7B-47EF-8E90-ABBA33CDFEAC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A6F4-088A-4F5F-A9B1-1C088C025C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FD-F242-64E7-FF21-879BECE4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FA731-1C42-D9F5-C458-3025B807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5F3A-D5E3-C50C-0735-EAAE5A1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56A-54CE-C6DE-D542-01050538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20A7-DF37-D34D-0BD1-8CCB91E9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153-ACE9-BA1A-C3B5-C094158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72C-0D23-0397-ECE9-99394C3A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7E2B-6CA8-E72E-5FF2-D82BEBA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8B9F-AACD-23F9-A241-E8103F3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993D-1FDE-ECA7-28F5-44015EB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9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C5110-914B-26AF-3903-45F7EA08E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DFC-4DAF-0BD9-4051-C248CB6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06E6-0BE9-D44A-1E42-4D2AA6F1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7827-F478-8397-2115-7EBD963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E20-4815-C96E-502D-57254EB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53-2863-A858-344C-8A64591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2394-25D2-1F19-F630-7AD77065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E103-7538-5C24-659C-2A3FC31C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BF95-4356-9287-1199-0A1EFB0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397-1906-E7EE-E915-0BDB20A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2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016-E537-2F63-4973-A3942B1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1033-FF9A-0162-4C41-6999200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6F4A-0915-6D82-5137-FAC42BE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BBD-E30B-5C6D-8E3F-914D72C5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BDF8-A690-465D-33EC-FBA6CB1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7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9C3-0695-3EA6-D7A1-B6B7400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03CD-5E45-BBC5-0F94-8B0B847E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03B7-FD9F-4337-A894-6CC42EDE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8EE4-B4C4-65BD-E461-3EDC5C53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1E92-02E2-2186-E8DA-92BECE9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313-4279-0C97-2BE4-8112D9C0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AD7-814D-B84B-04E4-F2ADED5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11CC-E639-34D8-3DA0-8A093D5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9214-9B16-D699-6D54-08F4292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4116B-690E-9D24-5582-AD5318E4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9DEA-E6D3-2976-9194-B0ABCEEE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C08F3-03AA-48E4-91EE-9F862A4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1A3E-6A57-212F-9948-56C97BA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7599-5C72-690F-454C-1755B53C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7CF-68D5-234A-FF08-9C0E7A6B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B4A69-072A-67BF-2EB3-FC32DE9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6D14-08B8-99E0-B24E-CA4C79D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DCC8-E5F6-D644-DA07-0AC15A1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03F0-4BD4-C3A2-E902-C4035D68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ABD0-3DEC-4C12-778E-C44A08A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6173-A8CB-888A-4AEE-B9EF57E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3F47-BDBB-20D2-0C04-F3AC759C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2E61-ABFC-EDC3-8609-850AFFD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C554-A826-97E8-E11E-5D3FB814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7A45-A080-98E3-9137-65A8C2A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EA-FA09-B2AA-C2F8-1C31604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E9C2-9E81-4DFA-B1F2-EFD6E92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915-1238-7622-3E93-5CC2CE9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6B91F-80C8-7C6D-DEE4-674553A2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C15-EE1B-F906-23C6-182F2829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AEC8-CA1C-C852-0D73-8A1286D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AED6-3E69-C97C-42CD-D1A52FC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6CD0-5F3E-4D95-478E-3003071E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D11E-AAAE-A622-8003-117D7FA9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8E3F-10A1-1DA6-D011-835AF8F0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0064-BB02-AFEE-8F57-806BA0F4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3DE4-A4A3-6CFD-6D4D-7CB78A4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3246-214C-BF29-5339-A28D6DF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8CA-612A-2E9F-56EA-AD8D475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8" y="2762864"/>
            <a:ext cx="10488561" cy="18152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"Lexical Analysis of Academic Evaluation Scripts: A   Compiler Design   Approach"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683ABCD8-7CEE-EB7C-CE8D-D1AD6E86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5169D-A5A4-C455-2B07-78041489B7C9}"/>
              </a:ext>
            </a:extLst>
          </p:cNvPr>
          <p:cNvSpPr txBox="1"/>
          <p:nvPr/>
        </p:nvSpPr>
        <p:spPr>
          <a:xfrm>
            <a:off x="4514492" y="4574792"/>
            <a:ext cx="59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R. Navya Sai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192210628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:20/03/2024</a:t>
            </a:r>
          </a:p>
        </p:txBody>
      </p:sp>
    </p:spTree>
    <p:extLst>
      <p:ext uri="{BB962C8B-B14F-4D97-AF65-F5344CB8AC3E}">
        <p14:creationId xmlns:p14="http://schemas.microsoft.com/office/powerpoint/2010/main" val="18996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9CEAB9D2-9033-FAD7-E765-3673E24A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B705-6F6C-18B9-7013-AB6CF1A63857}"/>
              </a:ext>
            </a:extLst>
          </p:cNvPr>
          <p:cNvSpPr txBox="1"/>
          <p:nvPr/>
        </p:nvSpPr>
        <p:spPr>
          <a:xfrm>
            <a:off x="0" y="1305341"/>
            <a:ext cx="12192000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the Proposed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Identify key challenges in evaluating academic scripts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Preprocess text by </a:t>
            </a:r>
            <a:r>
              <a:rPr lang="en-US" sz="2000" b="1" dirty="0"/>
              <a:t>removing punctuation, stop words, and normalizing case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– Tokenization &amp; Classification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Implement a </a:t>
            </a:r>
            <a:r>
              <a:rPr lang="en-US" sz="2000" b="1" dirty="0"/>
              <a:t>tokenizer</a:t>
            </a:r>
            <a:r>
              <a:rPr lang="en-US" sz="2000" dirty="0"/>
              <a:t> to break the text into meaningful tokens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&amp; Pattern Recognition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Use </a:t>
            </a:r>
            <a:r>
              <a:rPr lang="en-US" sz="2000" b="1" dirty="0"/>
              <a:t>grammar rules or NLP techniques</a:t>
            </a:r>
            <a:r>
              <a:rPr lang="en-US" sz="2000" dirty="0"/>
              <a:t> to verify sentence structure and logical flow.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Test the model on </a:t>
            </a:r>
            <a:r>
              <a:rPr lang="en-US" sz="2000" b="1" dirty="0"/>
              <a:t>diverse academic datasets</a:t>
            </a:r>
            <a:r>
              <a:rPr lang="en-US" sz="2000" dirty="0"/>
              <a:t> for accuracy and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8ED14-77E9-0702-56FC-F1D73E8E65D8}"/>
              </a:ext>
            </a:extLst>
          </p:cNvPr>
          <p:cNvSpPr txBox="1"/>
          <p:nvPr/>
        </p:nvSpPr>
        <p:spPr>
          <a:xfrm>
            <a:off x="0" y="1662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B3687B6-7B6B-1526-E773-3F8F20D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AAF62-54B1-4391-72C8-72225672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5" y="2143432"/>
            <a:ext cx="7020233" cy="46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905F93-FC62-4421-ADEA-112AA7D9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79399-6700-6BF6-42F6-6888F8257F55}"/>
              </a:ext>
            </a:extLst>
          </p:cNvPr>
          <p:cNvSpPr txBox="1"/>
          <p:nvPr/>
        </p:nvSpPr>
        <p:spPr>
          <a:xfrm>
            <a:off x="0" y="1552756"/>
            <a:ext cx="3289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C4266-0F1A-A287-CC8A-B6E631435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82761"/>
            <a:ext cx="7787147" cy="45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B955020-E14D-45F9-2387-29FFBF0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5089"/>
            <a:ext cx="12007969" cy="12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D0B5E-1E81-2674-5245-06824F38917F}"/>
              </a:ext>
            </a:extLst>
          </p:cNvPr>
          <p:cNvSpPr txBox="1"/>
          <p:nvPr/>
        </p:nvSpPr>
        <p:spPr>
          <a:xfrm>
            <a:off x="143771" y="1321803"/>
            <a:ext cx="12007969" cy="521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Implementation Outcomes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Effectiveness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The proposed model demonstrated significant improvements in </a:t>
            </a:r>
            <a:r>
              <a:rPr lang="en-US" sz="1600" b="1" dirty="0"/>
              <a:t>automated text analysis and academic evaluation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Benefits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Integration of </a:t>
            </a:r>
            <a:r>
              <a:rPr lang="en-US" sz="1600" b="1" dirty="0"/>
              <a:t>Natural Language Processing (NLP)</a:t>
            </a:r>
            <a:r>
              <a:rPr lang="en-US" sz="1600" dirty="0"/>
              <a:t> improved the system’s ability to handle </a:t>
            </a:r>
            <a:r>
              <a:rPr lang="en-US" sz="1600" b="1" dirty="0"/>
              <a:t>variations in student language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Addressed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Overcame </a:t>
            </a:r>
            <a:r>
              <a:rPr lang="en-US" sz="1600" b="1" dirty="0"/>
              <a:t>ambiguity in keyword recognition</a:t>
            </a:r>
            <a:r>
              <a:rPr lang="en-US" sz="1600" dirty="0"/>
              <a:t> and </a:t>
            </a:r>
            <a:r>
              <a:rPr lang="en-US" sz="1600" b="1" dirty="0"/>
              <a:t>misclassification of terms</a:t>
            </a:r>
            <a:r>
              <a:rPr lang="en-US" sz="1600" dirty="0"/>
              <a:t>, which were common in previous evaluation systems.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Provided an </a:t>
            </a:r>
            <a:r>
              <a:rPr lang="en-US" sz="1600" b="1" dirty="0"/>
              <a:t>interactive analysis of student responses</a:t>
            </a:r>
            <a:r>
              <a:rPr lang="en-US" sz="1600" dirty="0"/>
              <a:t>, offering </a:t>
            </a:r>
            <a:r>
              <a:rPr lang="en-US" sz="1600" b="1" dirty="0"/>
              <a:t>instant feedback on errors</a:t>
            </a:r>
            <a:r>
              <a:rPr lang="en-US" sz="1600" dirty="0"/>
              <a:t> and suggesting improvements.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The model can be adapted for </a:t>
            </a:r>
            <a:r>
              <a:rPr lang="en-US" sz="1600" b="1" dirty="0"/>
              <a:t>grading essays, programming assignments, and structured academic texts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Satisfaction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/>
              <a:t>Educators and students reported high satisfaction</a:t>
            </a:r>
            <a:r>
              <a:rPr lang="en-US" sz="1600" dirty="0"/>
              <a:t>, appreciating the </a:t>
            </a:r>
            <a:r>
              <a:rPr lang="en-US" sz="1600" b="1" dirty="0"/>
              <a:t>speed, fairness, and consistency</a:t>
            </a:r>
            <a:r>
              <a:rPr lang="en-US" sz="1600" dirty="0"/>
              <a:t> of automated grading.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5953984-DD12-A21C-B977-EA5B55D3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5863B-D593-EE3C-26D2-5B0F43930233}"/>
              </a:ext>
            </a:extLst>
          </p:cNvPr>
          <p:cNvSpPr txBox="1"/>
          <p:nvPr/>
        </p:nvSpPr>
        <p:spPr>
          <a:xfrm>
            <a:off x="43131" y="1445756"/>
            <a:ext cx="12094233" cy="517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Lexical Analysis of Academic Evaluation Scripts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academic 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intelligent and automated lexical analysis, ensuring fair, consistent, and efficient assessment of student responses.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innovative, AI-powered evaluation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academic assessment.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Accuracy &amp; Fairness: Ensuring unbiased, consistent, and reliable assessments through advanced lexical analysis.</a:t>
            </a:r>
          </a:p>
        </p:txBody>
      </p:sp>
    </p:spTree>
    <p:extLst>
      <p:ext uri="{BB962C8B-B14F-4D97-AF65-F5344CB8AC3E}">
        <p14:creationId xmlns:p14="http://schemas.microsoft.com/office/powerpoint/2010/main" val="82879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ECF79C4-141A-76E4-9344-E5C49C40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BCC77-9BCF-3968-5341-3F1E69085D68}"/>
              </a:ext>
            </a:extLst>
          </p:cNvPr>
          <p:cNvSpPr txBox="1"/>
          <p:nvPr/>
        </p:nvSpPr>
        <p:spPr>
          <a:xfrm>
            <a:off x="86264" y="1242204"/>
            <a:ext cx="12192000" cy="567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Integration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NLP models enable precise lexical and syntactic analysis of academic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(AI)-Powered Lexical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AI-driven systems improve token classification and error detection in student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Tokenization and Syntax Parsing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tokenization algorithms break down complex academic text into meaningful components.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Compiler Technology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Cloud computing enables scalable and real-time lexical analysis of large volumes of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Secure Evaluation Records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Blockchain ensures transparency, security, and immutability in academic assessments.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Providing immediate corrective feedback during language practice.</a:t>
            </a:r>
          </a:p>
        </p:txBody>
      </p:sp>
    </p:spTree>
    <p:extLst>
      <p:ext uri="{BB962C8B-B14F-4D97-AF65-F5344CB8AC3E}">
        <p14:creationId xmlns:p14="http://schemas.microsoft.com/office/powerpoint/2010/main" val="400211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C4BF748E-AB93-540D-6192-E786BEF3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F11F4-009D-4092-F162-1444AB0819DC}"/>
              </a:ext>
            </a:extLst>
          </p:cNvPr>
          <p:cNvSpPr txBox="1"/>
          <p:nvPr/>
        </p:nvSpPr>
        <p:spPr>
          <a:xfrm>
            <a:off x="0" y="1757260"/>
            <a:ext cx="128073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Query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compiler receives user queries for language processing and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Query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Natural language processing techniques are utilized to analyze and interpret the query.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Feedback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Feedback is generated based on the analysis, providing insights or corrections.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User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response is delivered to the user, closing the interaction loop.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0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A90380AC-D80E-6CD2-8D75-2B30B047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2DED7-8C74-1008-C8BD-B0254248213E}"/>
              </a:ext>
            </a:extLst>
          </p:cNvPr>
          <p:cNvSpPr txBox="1"/>
          <p:nvPr/>
        </p:nvSpPr>
        <p:spPr>
          <a:xfrm>
            <a:off x="-5752" y="1407435"/>
            <a:ext cx="12099986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Adjustments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Utilize surveys to collect user opinions and suggestions.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feedback forms for users to report their suggestions easily.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Engage users in beta testing to gather preliminary feedback on features.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Organize focus groups to discuss and evaluate key functionalities.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Tracking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Track changes made based on feedback to evaluate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47325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336BAC-5B1B-4074-F4F5-7D3B48B4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2F84B-B1D9-49D3-0DE8-6C0A7C6AF8EF}"/>
              </a:ext>
            </a:extLst>
          </p:cNvPr>
          <p:cNvSpPr txBox="1"/>
          <p:nvPr/>
        </p:nvSpPr>
        <p:spPr>
          <a:xfrm>
            <a:off x="97767" y="1489493"/>
            <a:ext cx="12105736" cy="539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application of </a:t>
            </a:r>
            <a:r>
              <a:rPr lang="en-US" sz="2000" b="1" dirty="0"/>
              <a:t>lexical analysis</a:t>
            </a:r>
            <a:r>
              <a:rPr lang="en-US" sz="2000" dirty="0"/>
              <a:t> in academic evaluation scripts demonstrates the potential of </a:t>
            </a:r>
            <a:r>
              <a:rPr lang="en-US" sz="2000" b="1" dirty="0"/>
              <a:t>compiler design principles</a:t>
            </a:r>
            <a:r>
              <a:rPr lang="en-US" sz="2000" dirty="0"/>
              <a:t> in automating and enhancing the grading process.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use of </a:t>
            </a:r>
            <a:r>
              <a:rPr lang="en-US" sz="2000" b="1" dirty="0"/>
              <a:t>finite state automata and regular expressions</a:t>
            </a:r>
            <a:r>
              <a:rPr lang="en-US" sz="2000" dirty="0"/>
              <a:t> enables precise classification of textual components, reducing manual effort and improving grading accuracy.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Furthermore, this method supports </a:t>
            </a:r>
            <a:r>
              <a:rPr lang="en-US" sz="2000" b="1" dirty="0"/>
              <a:t>scalability</a:t>
            </a:r>
            <a:r>
              <a:rPr lang="en-US" sz="2000" dirty="0"/>
              <a:t>, allowing educational institutions to assess a large volume of responses efficiently.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Despite its benefits, challenges remain, including the </a:t>
            </a:r>
            <a:r>
              <a:rPr lang="en-US" sz="2000" b="1" dirty="0"/>
              <a:t>handling of complex sentence structures</a:t>
            </a:r>
            <a:r>
              <a:rPr lang="en-US" sz="2000" dirty="0"/>
              <a:t> and </a:t>
            </a:r>
            <a:r>
              <a:rPr lang="en-US" sz="2000" b="1" dirty="0"/>
              <a:t>contextual understanding</a:t>
            </a:r>
            <a:r>
              <a:rPr lang="en-US" sz="2000" dirty="0"/>
              <a:t>, which require deeper levels of analysis beyond lexical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Future research should focus on integrating </a:t>
            </a:r>
            <a:r>
              <a:rPr lang="en-US" sz="2000" b="1" dirty="0"/>
              <a:t>natural language processing (NLP) techniques</a:t>
            </a:r>
            <a:r>
              <a:rPr lang="en-US" sz="2000" dirty="0"/>
              <a:t> to improve comprehension and adaptability.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F3A78815-3DE2-E11D-3DCF-7E2521E5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FED1E2-CAB5-9A7A-BA0E-5B680E0C7C3F}"/>
              </a:ext>
            </a:extLst>
          </p:cNvPr>
          <p:cNvSpPr txBox="1"/>
          <p:nvPr/>
        </p:nvSpPr>
        <p:spPr>
          <a:xfrm>
            <a:off x="-5752" y="137175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E895-709F-EE2C-735A-00E036D838C9}"/>
              </a:ext>
            </a:extLst>
          </p:cNvPr>
          <p:cNvSpPr txBox="1"/>
          <p:nvPr/>
        </p:nvSpPr>
        <p:spPr>
          <a:xfrm>
            <a:off x="86264" y="2110596"/>
            <a:ext cx="12059728" cy="372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Alireza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Ahadi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Arto Hellas, Petri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Ihantola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Ari Korhonen, and Andrew Petersen. 2016. ACM, New York, NY, USA, 2--11</a:t>
            </a:r>
            <a:r>
              <a:rPr lang="en-IN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Jurafsky, D., &amp; Martin, J. H. (2023). Speech and Language Processing (3rd ed.). Pearson.</a:t>
            </a:r>
            <a:endParaRPr lang="en-IN" kern="1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Paul Ayres and John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Sweller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1990. Locus of Difficulty in Multistage Mathematics Problems. The American Journal of Psychology 103, 2 (1990), 167—193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Titus Barik. 2018. Error Messages as Rational Reconstructions. Ph.D. Dissertation. North Carolina State University, Raleigh. 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Brett A. Becker. 2015. An Exploration Of The Effects Of Enhanced Compiler Error Messages For Computer Programming Novices. Masters Thesis. Dublin Institute of 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538582A4-32F7-159B-2980-111E4DB6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40851-2966-E1A1-9502-4EF8C101F798}"/>
              </a:ext>
            </a:extLst>
          </p:cNvPr>
          <p:cNvSpPr txBox="1"/>
          <p:nvPr/>
        </p:nvSpPr>
        <p:spPr>
          <a:xfrm>
            <a:off x="40256" y="1616853"/>
            <a:ext cx="12151743" cy="4936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The lexical analyzer is the first phase in the compilation process, responsible for breaking down source code into a sequence of tokens, facilitating further analysis such as syntax and semantic checking.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study explores </a:t>
            </a:r>
            <a:r>
              <a:rPr lang="en-US" b="1" dirty="0"/>
              <a:t>lexical analysis</a:t>
            </a:r>
            <a:r>
              <a:rPr lang="en-US" dirty="0"/>
              <a:t>, a core aspect of </a:t>
            </a:r>
            <a:r>
              <a:rPr lang="en-US" b="1" dirty="0"/>
              <a:t>compiler design</a:t>
            </a:r>
            <a:r>
              <a:rPr lang="en-US" dirty="0"/>
              <a:t>, for processing and interpreting academic evaluation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The system is designed to be scalable, adaptable to different formats and evaluation contexts, and optimized for high performance in large-scale educational environments.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The implementation utilizes finite state machines (FSM) and regular expressions for efficient pattern recognition, with the ultimate goal of enhancing the accuracy, speed, and automation of academic evaluations.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Leveraging compiler-based techniques, the model minimizes subjectivity in grading by enforcing predefined linguistic and domain-specific rules.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541B-E106-FE07-9D76-74064670D4FB}"/>
              </a:ext>
            </a:extLst>
          </p:cNvPr>
          <p:cNvSpPr txBox="1"/>
          <p:nvPr/>
        </p:nvSpPr>
        <p:spPr>
          <a:xfrm>
            <a:off x="4589252" y="2659559"/>
            <a:ext cx="9103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Thank You!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DA7BBD6-ECB0-D029-68A3-40E7FDB6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2E1D789B-6426-9A03-0D2E-CA5B67AE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" y="28755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6D5AB-751B-2399-4B01-7DA3B95D314F}"/>
              </a:ext>
            </a:extLst>
          </p:cNvPr>
          <p:cNvSpPr txBox="1"/>
          <p:nvPr/>
        </p:nvSpPr>
        <p:spPr>
          <a:xfrm>
            <a:off x="80513" y="1383185"/>
            <a:ext cx="12053978" cy="515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The evaluation of academic scripts has evolved from manual grading to technology-driven automated assessment systems, enhancing efficiency and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Importance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Natural Language Processing (NLP) plays a crucial role in understanding student responses, enabling intelligent feedback and evaluation.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Checking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Automated lexical analysis helps in detecting grammatical structures, spelling errors, and syntactic inconsistencies in academic scripts.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Compiler-based lexical analysis techniques provide structured methodologies to tokenize, categorize, and analyze textual content for academic grading.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The fusion of compiler design principles with educational assessment tools improves the accuracy and fairness of evaluations, reducing human bias.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E304E4EC-A849-F3BB-9BF3-CC6BB7DF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" y="195533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4B6F2-D41E-86A7-E0FB-9C99B6A7706A}"/>
              </a:ext>
            </a:extLst>
          </p:cNvPr>
          <p:cNvSpPr txBox="1"/>
          <p:nvPr/>
        </p:nvSpPr>
        <p:spPr>
          <a:xfrm>
            <a:off x="43132" y="1552481"/>
            <a:ext cx="12105735" cy="54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NLP in Language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Traditional evaluation methods struggle with </a:t>
            </a:r>
            <a:r>
              <a:rPr lang="en-US" sz="2000" b="1" dirty="0"/>
              <a:t>inconsistent grading</a:t>
            </a:r>
            <a:r>
              <a:rPr lang="en-US" sz="2000" dirty="0"/>
              <a:t> and </a:t>
            </a:r>
            <a:r>
              <a:rPr lang="en-US" sz="2000" b="1" dirty="0"/>
              <a:t>subjective bias</a:t>
            </a:r>
            <a:r>
              <a:rPr lang="en-US" sz="2000" dirty="0"/>
              <a:t> in assessing academic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Offered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/>
              <a:t>NLP-driven error detection</a:t>
            </a:r>
            <a:r>
              <a:rPr lang="en-US" sz="2000" dirty="0"/>
              <a:t> enhances feedback quality by identifying spelling, grammar, and conceptual errors.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/>
              <a:t>Enhances accuracy</a:t>
            </a:r>
            <a:r>
              <a:rPr lang="en-US" sz="2000" dirty="0"/>
              <a:t> by reducing human bias and subjectivity in grading.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Gather academic evaluation scripts from various sources, including handwritten and digital responses, to build a diverse dataset for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Develop a compiler-based </a:t>
            </a:r>
            <a:r>
              <a:rPr lang="en-US" sz="2000" b="1" dirty="0"/>
              <a:t>lexical analyzer</a:t>
            </a:r>
            <a:r>
              <a:rPr lang="en-US" sz="2000" dirty="0"/>
              <a:t> that tokenizes student responses, identifying keywords, operators, identifiers, and syntactic patterns.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CE4A48F-440D-9FBD-C2AC-1D5644ED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1F882-8A82-23C1-9DAC-21AF7B858DA7}"/>
              </a:ext>
            </a:extLst>
          </p:cNvPr>
          <p:cNvSpPr txBox="1"/>
          <p:nvPr/>
        </p:nvSpPr>
        <p:spPr>
          <a:xfrm>
            <a:off x="-1" y="1445756"/>
            <a:ext cx="12094233" cy="5146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Tokenization </a:t>
            </a:r>
            <a:r>
              <a:rPr lang="en-IN" sz="3200" b="1" dirty="0"/>
              <a:t>of Evaluation Scripts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Segmentation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Tokenization helps in breaking down evaluation scripts into </a:t>
            </a:r>
            <a:r>
              <a:rPr lang="en-US" sz="2000" b="1" dirty="0"/>
              <a:t>manageable components</a:t>
            </a:r>
            <a:r>
              <a:rPr lang="en-US" sz="2000" dirty="0"/>
              <a:t>, such as words, phrases, and symbols.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Analysis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Facilitates </a:t>
            </a:r>
            <a:r>
              <a:rPr lang="en-US" sz="2000" b="1" dirty="0"/>
              <a:t>grammatical and syntactic analysis</a:t>
            </a:r>
            <a:r>
              <a:rPr lang="en-US" sz="2000" dirty="0"/>
              <a:t> by categorizing words into meaningful tokens.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Recognition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Enhances </a:t>
            </a:r>
            <a:r>
              <a:rPr lang="en-US" sz="2000" b="1" dirty="0"/>
              <a:t>contextual understanding</a:t>
            </a:r>
            <a:r>
              <a:rPr lang="en-US" sz="2000" dirty="0"/>
              <a:t> by detecting relevant phrases and keywords in student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Tools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Provides a structured token framework that aids in </a:t>
            </a:r>
            <a:r>
              <a:rPr lang="en-US" sz="2000" b="1" dirty="0"/>
              <a:t>automated assessment and feedback</a:t>
            </a:r>
            <a:r>
              <a:rPr lang="en-US" sz="2000" dirty="0"/>
              <a:t> for students.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Improves the </a:t>
            </a:r>
            <a:r>
              <a:rPr lang="en-US" sz="2000" b="1" dirty="0"/>
              <a:t>accuracy and fairness</a:t>
            </a:r>
            <a:r>
              <a:rPr lang="en-US" sz="2000" dirty="0"/>
              <a:t> of evaluations by eliminating ambiguities in text interpretation.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F6B3DB19-4240-6242-27D0-E84FCA48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1A584-0854-3E44-5AA6-75C3297B7B36}"/>
              </a:ext>
            </a:extLst>
          </p:cNvPr>
          <p:cNvSpPr txBox="1"/>
          <p:nvPr/>
        </p:nvSpPr>
        <p:spPr>
          <a:xfrm>
            <a:off x="0" y="1400261"/>
            <a:ext cx="120079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Lexical Analyzer Implementation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lexical analyzer using Flex (or similar tool).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Evaluation scripts in a standardized text format.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Stream of tokens representing the content of the 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analyzer with a scoring or feedback generation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error handling for unexpected or invalid script formats.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analyzer's accuracy with a set of pre-graded scripts.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token sequences to identify common answer patterns.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frequent errors and misconceptions among students.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Students often miss the KEYWORD(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initial_condition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token when solving differential equations.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814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5D1C30AF-0A60-F79E-0102-9E5973FC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C026D7-11FD-4240-BC1F-E50F6B7AC15A}"/>
              </a:ext>
            </a:extLst>
          </p:cNvPr>
          <p:cNvSpPr txBox="1"/>
          <p:nvPr/>
        </p:nvSpPr>
        <p:spPr>
          <a:xfrm>
            <a:off x="-5752" y="1736537"/>
            <a:ext cx="12197752" cy="5146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3200" dirty="0"/>
              <a:t>"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of Academic Evaluation Scripts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Automates academic evaluation, making assessments faster and available to a large number of students.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Provides a structured and analytical approach to evaluating responses, reducing human bias.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making it suitable for large-scale academic assessments.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Adaptability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May struggle to accurately interpret subjective or creative responses that do not follow predefined lexical patterns.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rule-based feedback that may not capture nuanced errors or conceptual understanding.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Relevance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The model may fail to account for variations in language usage across different regions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8432C638-7AD5-AFCC-86F4-7B13B38E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23B4-BB45-3FCF-368B-60D2DEF9C5BD}"/>
              </a:ext>
            </a:extLst>
          </p:cNvPr>
          <p:cNvSpPr txBox="1"/>
          <p:nvPr/>
        </p:nvSpPr>
        <p:spPr>
          <a:xfrm>
            <a:off x="86264" y="1147468"/>
            <a:ext cx="12192000" cy="576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Flaws in Existing Models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– Lack of Personalization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lexical analysis models do not adapt to variations in student writing styles.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Generic evaluation criteria lead to biased or inconsistent grading.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– Inadequate Feedback Mechanisms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Many existing systems fail to provide </a:t>
            </a:r>
            <a:r>
              <a:rPr lang="en-US" b="1" dirty="0"/>
              <a:t>real-time feedback</a:t>
            </a:r>
            <a:r>
              <a:rPr lang="en-US" dirty="0"/>
              <a:t> on student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Delayed feedback prevents students from immediately correcting errors and improving their understanding.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– Insufficient Variety in Teaching Methods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Current models often classify errors broadly, without distinguishing between </a:t>
            </a:r>
            <a:r>
              <a:rPr lang="en-US" b="1" dirty="0"/>
              <a:t>syntactic, semantic, and stylistic</a:t>
            </a:r>
            <a:r>
              <a:rPr lang="en-US" dirty="0"/>
              <a:t> mistakes.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lack of detailed feedback limits the learner’s ability to refine their writing skills effectively.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– Poor Grammar and Context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Existing models struggle to recognize </a:t>
            </a:r>
            <a:r>
              <a:rPr lang="en-US" b="1" dirty="0"/>
              <a:t>complex sentence structures</a:t>
            </a:r>
            <a:r>
              <a:rPr lang="en-US" dirty="0"/>
              <a:t> and </a:t>
            </a:r>
            <a:r>
              <a:rPr lang="en-US" b="1" dirty="0"/>
              <a:t>contextual meaning</a:t>
            </a:r>
            <a:r>
              <a:rPr lang="en-US" dirty="0"/>
              <a:t> in academic writing.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Misinterpretation of </a:t>
            </a:r>
            <a:r>
              <a:rPr lang="en-US" b="1" dirty="0"/>
              <a:t>technical terms, abbreviations, and subject-specific jargon</a:t>
            </a:r>
            <a:r>
              <a:rPr lang="en-US" dirty="0"/>
              <a:t> leads to inaccurate evaluations.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3BF18C63-B1D4-AF01-0167-B36913B9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95442-61BC-8535-CD94-405632B10581}"/>
              </a:ext>
            </a:extLst>
          </p:cNvPr>
          <p:cNvSpPr txBox="1"/>
          <p:nvPr/>
        </p:nvSpPr>
        <p:spPr>
          <a:xfrm>
            <a:off x="0" y="1325747"/>
            <a:ext cx="12105736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Language Learning Compilers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Customization Features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Supports configurable rules for evaluating academic responses based on complexity and structure.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Paths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Adjusts evaluation parameters based on the student's writing style and proficiency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Mechanism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Instantly identifies errors such as grammar, syntax, and keyword relevance.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NLP Techniques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Employs </a:t>
            </a:r>
            <a:r>
              <a:rPr lang="en-US" sz="2000" b="1" dirty="0"/>
              <a:t>Natural Language Processing (NLP)</a:t>
            </a:r>
            <a:r>
              <a:rPr lang="en-US" sz="2000" dirty="0"/>
              <a:t> to analyze textual patterns in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Keyword Recognition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Differentiates between </a:t>
            </a:r>
            <a:r>
              <a:rPr lang="en-US" sz="2000" b="1" dirty="0"/>
              <a:t>primary concepts and supporting ideas</a:t>
            </a:r>
            <a:r>
              <a:rPr lang="en-US" sz="2000" dirty="0"/>
              <a:t> to provide balanced scoring.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7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1753</Words>
  <Application>Microsoft Office PowerPoint</Application>
  <PresentationFormat>Widescreen</PresentationFormat>
  <Paragraphs>121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"Lexical Analysis of Academic Evaluation Scripts: A   Compiler Design   Approach"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yaswanth</dc:creator>
  <cp:lastModifiedBy>Navya Pandu</cp:lastModifiedBy>
  <cp:revision>5</cp:revision>
  <dcterms:created xsi:type="dcterms:W3CDTF">2025-03-19T12:19:23Z</dcterms:created>
  <dcterms:modified xsi:type="dcterms:W3CDTF">2025-03-19T21:05:29Z</dcterms:modified>
</cp:coreProperties>
</file>