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70" r:id="rId5"/>
    <p:sldId id="263" r:id="rId6"/>
    <p:sldId id="266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13:26:1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1724 24575,'2'-8'0,"1"1"0,-1 0 0,1 0 0,1 0 0,-1 1 0,6-7 0,-8 11 0,17-28 0,-2 0 0,-1-1 0,-1 0 0,18-65 0,-24 70 0,18-37 0,-3 4 0,-15 33 0,-2 0 0,5-47 0,-5 30 0,3-41 0,-5 0 0,-5-93 0,-2 46 0,5 35 0,-4-108 0,0 196 0,0 0 0,0 0 0,0 1 0,-1-1 0,0 1 0,-1-1 0,1 1 0,-1 0 0,-1 0 0,-9-11 0,-17-31 0,24 33 0,0 0 0,1-1 0,0 0 0,-3-22 0,8 34 9,-1 1 1,0-1-1,0 0 0,0 1 0,-1-1 0,1 1 1,-1 0-1,0 0 0,0 0 0,-1 0 0,1 0 1,-6-3-1,-20-28-1494,21 20-5341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13:26:2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1340 24575,'9'-10'0,"0"-1"0,-1 0 0,0 0 0,7-16 0,7-8 0,12-14 0,-16 26 0,-1-1 0,-2-1 0,0 0 0,-2-1 0,21-54 0,13-55 0,1-2 0,-36 97 0,-4 12 0,0 0 0,-2-1 0,-1 1 0,2-38 0,-6 36 0,0 5 0,-1 0 0,0 0 0,-2 0 0,-1 0 0,-7-28 0,4 35 0,0-1 0,-1 1 0,-1 0 0,-15-23 0,0-6 0,19 37 0,0 0 0,-1 0 0,0 1 0,-1-1 0,-7-8 0,-19-19-1365,17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13:26:2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3194 24575,'1'-11'0,"1"1"0,0-1 0,0 1 0,1-1 0,0 1 0,1 0 0,0 0 0,1 0 0,0 1 0,1-1 0,10-13 0,-7 10 0,0-2 0,-1 1 0,-1-1 0,7-18 0,7-38 0,23-65 0,-29 93 0,11-54 0,-16 56 0,26-69 0,-25 83 0,-1 1 0,-1-1 0,-2 0 0,5-35 0,20-119 0,16 21 0,-9 36 0,-30 91 0,6-21 0,7-62 0,-12 50 0,-3 22 0,2-57 0,-8-293 0,-2 177 0,-2 169 0,-2 1 0,-15-68 0,10 62 0,-7-79 0,15 105 0,-2 1 0,-1 0 0,-11-32 0,8 29 0,1 0 0,-3-32 0,-17-78-1365,25 118-5461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9F99-0A08-49D4-989A-4591E543DE0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D2B3-31BE-41DE-842A-B9F8F0DB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DD016-D852-D5D6-F9F0-89C9BC0D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8E6F15-C235-DBF9-406D-8C111BDB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196E8-2A0A-E16A-DD68-C04C28BC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F5567-E816-7DB5-BA23-FA69E28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C1DD5-C379-4465-9908-E9B60C6E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111D-6F30-21D7-AC36-09833CC8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DFA09-2DC3-2A51-30C8-B3F21641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E29EE-1234-D8B2-1A2B-FBF9FF70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04DBD-8C63-3925-BE50-EFD6A1D9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93592-8395-6994-019A-D0346AF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5EECCD-0818-71D7-088F-08B1D5771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331A9-ECEB-E9A1-BA12-EFC054B8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7C28D-AEBC-ADEC-3A69-D0A477CD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47C82-3E73-9B65-FA2C-DB2B284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B8D42-3BF4-FE4E-33D5-D8FAB86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3A27-7505-7F36-992C-C3D7F028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C0B9A-C841-A9A4-EFC2-035E9F00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87A58-6808-2042-3EC3-346901EB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8318F-7105-6EC0-005E-FB51A421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6B398-6CC6-D3DB-519C-FF7FB8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31112-1F1F-8E83-AAD8-CBE899D4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9C38A-9F76-15E0-EBDE-30F43002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69258-E231-2964-2835-8F9B148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2DAB5-70C8-2E0A-9413-99E0C024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E416A-553F-0C6C-5DF8-1E59DDD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9EC1-2803-5088-9D73-B51AE12D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109DA-0EB3-961B-335C-1D12A4B7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265E-CFF7-82C7-E612-695D71C6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4A290-A346-8C4D-F224-63B8F27E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80599-9C29-2FCE-2A0C-AEA279D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E1294-6127-E411-E819-CB5DCB4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CA3A4-06AE-4C99-E4F0-B6A3646E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E658A5-8AEA-5348-DCB9-6EC5EF38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DC54B-B060-3E53-E968-E182419E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B8EFCD-6372-9243-6209-EF4A29DC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2DFEA3-8E35-114A-F5D8-C260D544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049B56-BAD2-FB35-5AAC-24FC8D72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1BD509-6BF0-EBF7-9EC2-95C314EE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CF931A-30A4-B8E7-9A84-8D51FC6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3CB7-AB82-A8FF-414F-61AE4C22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D96FB9-E0D8-7D9E-BCE5-4D129D67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781D17-28B0-BB3F-2532-1FFA93F0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BFDA04-EF47-6EE6-4249-9154CDE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EA8551-02CC-59B3-0290-24B1A7A7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B9D554-F221-4878-8EFC-67A77E8B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39351-2F3D-9C33-741D-C3FB5FDE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6FD4-77CE-28C7-A48A-F3D96185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FD82B-8084-AEE8-8C8E-A1149CEC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59AA0-7FAC-AFBE-A64F-CEC5BEDC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86A961-79F1-3601-69F5-1462438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9F425-FFF8-25C4-3A83-506F871B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B16C3F-1EC8-4D2D-6B6A-451E4E1D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2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42666-B3C3-F746-632F-17CD994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57EAC-3CD3-EAF4-3E2E-482FF395B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92FC3-C31D-657E-8F6C-99C8B8A3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43240D-FC0C-4187-9F86-9272D53C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1834F-3616-4A4C-D19B-E95F70F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9CDA8-9509-7446-6C58-C670234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6BC2-439C-FDD2-588E-217F514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7CF738-E4C3-1190-D9CC-C5D76979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BF843-9698-0E04-C636-A66E147D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00FD7-1F88-43DB-99F3-731D49F6F99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2EBEA-569E-5878-339A-31459D7A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D530E-C1EF-B24F-E706-51F0E10A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6577/ijbch.2023.v16.i1.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ympev.2017.07.00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09134-0617-EC0F-5843-A21A3BC14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Molecular Phylogenetics of some endangered turtle species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B2B78-900A-9DF2-D6F1-20C9CC699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Natalia Morozova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08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1C6D0-812A-17C0-DD90-935C6109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7F3E-FCD8-0D40-6FE6-D818F566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Genbank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11</a:t>
            </a:r>
            <a:r>
              <a:rPr lang="en-US" sz="2400" dirty="0"/>
              <a:t> species:</a:t>
            </a:r>
          </a:p>
          <a:p>
            <a:r>
              <a:rPr lang="en-US" sz="2400" dirty="0"/>
              <a:t>5 sea turtles, </a:t>
            </a:r>
            <a:r>
              <a:rPr lang="ru-RU" sz="2400" dirty="0"/>
              <a:t>3</a:t>
            </a:r>
            <a:r>
              <a:rPr lang="en-US" sz="2400" dirty="0"/>
              <a:t> terrestrial, </a:t>
            </a:r>
            <a:r>
              <a:rPr lang="ru-RU" sz="2400" dirty="0"/>
              <a:t>2</a:t>
            </a:r>
            <a:r>
              <a:rPr lang="en-US" sz="2400" dirty="0"/>
              <a:t> freshwater and </a:t>
            </a:r>
            <a:r>
              <a:rPr lang="ru-RU" sz="24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aquasemiatic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Idea:</a:t>
            </a:r>
          </a:p>
          <a:p>
            <a:r>
              <a:rPr lang="en-US" sz="2400" dirty="0"/>
              <a:t>Molecular phylogenetics of some endangered turtles reveals new close genetic relationships (2023) DOI:</a:t>
            </a:r>
            <a:r>
              <a:rPr lang="en-US" sz="2400" dirty="0">
                <a:hlinkClick r:id="rId2"/>
              </a:rPr>
              <a:t>10.26577/ijbch.2023.v16.i1.02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5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8DA55-0BEF-6CC0-C0B4-9DB3CF32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48C79-D921-088F-0BF5-35FB9FB0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MAFFT and MUSCLE for alignment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NJ: </a:t>
            </a:r>
            <a:r>
              <a:rPr lang="en-US" dirty="0" err="1"/>
              <a:t>phylip</a:t>
            </a:r>
            <a:r>
              <a:rPr lang="en-US" dirty="0"/>
              <a:t>, F84, alpha=0.5</a:t>
            </a:r>
          </a:p>
          <a:p>
            <a:r>
              <a:rPr lang="en-US" dirty="0"/>
              <a:t>ML: </a:t>
            </a:r>
            <a:r>
              <a:rPr lang="en-US" dirty="0" err="1"/>
              <a:t>IQTree</a:t>
            </a:r>
            <a:endParaRPr lang="en-US" dirty="0"/>
          </a:p>
          <a:p>
            <a:r>
              <a:rPr lang="en-US" dirty="0"/>
              <a:t>Bayesian: </a:t>
            </a:r>
            <a:r>
              <a:rPr lang="en-US" dirty="0" err="1"/>
              <a:t>MrBayes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3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26DA74-6F71-599E-4442-1779D4994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666" y="157317"/>
            <a:ext cx="11648668" cy="6558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9EF07-B2F3-AC4A-9D30-BDE5031B7A11}"/>
              </a:ext>
            </a:extLst>
          </p:cNvPr>
          <p:cNvSpPr txBox="1"/>
          <p:nvPr/>
        </p:nvSpPr>
        <p:spPr>
          <a:xfrm>
            <a:off x="7816646" y="1986115"/>
            <a:ext cx="1671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African softshell (freshwater)</a:t>
            </a:r>
            <a:endParaRPr lang="ru-R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DD1BA-6AEB-43C9-E50D-1A54FA81371F}"/>
              </a:ext>
            </a:extLst>
          </p:cNvPr>
          <p:cNvSpPr txBox="1"/>
          <p:nvPr/>
        </p:nvSpPr>
        <p:spPr>
          <a:xfrm>
            <a:off x="8967020" y="2290916"/>
            <a:ext cx="130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Leatherback sea turtle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A2B71-DF89-A5E8-4BEB-CAA7E3D667F5}"/>
              </a:ext>
            </a:extLst>
          </p:cNvPr>
          <p:cNvSpPr txBox="1"/>
          <p:nvPr/>
        </p:nvSpPr>
        <p:spPr>
          <a:xfrm>
            <a:off x="7816646" y="2691026"/>
            <a:ext cx="12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 turtles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1AA29-852E-E575-903E-79AF5535DAC7}"/>
              </a:ext>
            </a:extLst>
          </p:cNvPr>
          <p:cNvSpPr txBox="1"/>
          <p:nvPr/>
        </p:nvSpPr>
        <p:spPr>
          <a:xfrm>
            <a:off x="7885472" y="3474477"/>
            <a:ext cx="231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freshwater turtles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11A4-25F1-DF65-FDF5-35B92317E494}"/>
              </a:ext>
            </a:extLst>
          </p:cNvPr>
          <p:cNvSpPr txBox="1"/>
          <p:nvPr/>
        </p:nvSpPr>
        <p:spPr>
          <a:xfrm>
            <a:off x="7688826" y="4218039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Tortoises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7F6BFAF-2D45-E079-F6A4-2474F6537470}"/>
                  </a:ext>
                </a:extLst>
              </p14:cNvPr>
              <p14:cNvContentPartPr/>
              <p14:nvPr/>
            </p14:nvContentPartPr>
            <p14:xfrm>
              <a:off x="7541257" y="4079388"/>
              <a:ext cx="80640" cy="62064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7F6BFAF-2D45-E079-F6A4-2474F6537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2257" y="4070748"/>
                <a:ext cx="982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784FA11-9DE0-07C4-887D-84999A605E76}"/>
                  </a:ext>
                </a:extLst>
              </p14:cNvPr>
              <p14:cNvContentPartPr/>
              <p14:nvPr/>
            </p14:nvContentPartPr>
            <p14:xfrm>
              <a:off x="7550977" y="3578268"/>
              <a:ext cx="129960" cy="4824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784FA11-9DE0-07C4-887D-84999A605E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1977" y="3569628"/>
                <a:ext cx="1476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386C157-B243-44B9-2424-138A6CDB4933}"/>
                  </a:ext>
                </a:extLst>
              </p14:cNvPr>
              <p14:cNvContentPartPr/>
              <p14:nvPr/>
            </p14:nvContentPartPr>
            <p14:xfrm>
              <a:off x="7609657" y="2419428"/>
              <a:ext cx="177840" cy="114984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386C157-B243-44B9-2424-138A6CDB49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1017" y="2410788"/>
                <a:ext cx="195480" cy="11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2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F510B1-6E32-F4D3-B129-6D002E53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3" y="757084"/>
            <a:ext cx="11920407" cy="4572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3A004-DF78-C4B4-C097-4B698A9B32B5}"/>
              </a:ext>
            </a:extLst>
          </p:cNvPr>
          <p:cNvSpPr txBox="1"/>
          <p:nvPr/>
        </p:nvSpPr>
        <p:spPr>
          <a:xfrm>
            <a:off x="3529780" y="601832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RAG-1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2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AE0AAD-2616-0098-75BD-81C9B4D3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1" y="738807"/>
            <a:ext cx="6990735" cy="5266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C8BA4-C022-BABC-6D1E-0588F25C429F}"/>
              </a:ext>
            </a:extLst>
          </p:cNvPr>
          <p:cNvSpPr txBox="1"/>
          <p:nvPr/>
        </p:nvSpPr>
        <p:spPr>
          <a:xfrm>
            <a:off x="9124335" y="1081548"/>
            <a:ext cx="2192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Phylogenomic analyses of 539 highly informative loci dates a fully resolved time tree for the major clades of living turtles (Testudines)</a:t>
            </a:r>
          </a:p>
          <a:p>
            <a:r>
              <a:rPr lang="en-US" dirty="0"/>
              <a:t>(2017)</a:t>
            </a:r>
          </a:p>
          <a:p>
            <a:r>
              <a:rPr lang="en-US" dirty="0"/>
              <a:t>(</a:t>
            </a:r>
            <a:r>
              <a:rPr lang="en-US" dirty="0">
                <a:hlinkClick r:id="rId3" tooltip="Persistent link using digital object identifier"/>
              </a:rPr>
              <a:t>https://doi.org/10.1016/j.ympev.2017.07.006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1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BE7BDC-6807-364E-0882-E0D6C261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569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136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Molecular Phylogenetics of some endangered turtle species</vt:lpstr>
      <vt:lpstr>Data</vt:lpstr>
      <vt:lpstr>Methods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Морозова Наталья Сергеевна</dc:creator>
  <cp:lastModifiedBy>Морозова Наталья Сергеевна</cp:lastModifiedBy>
  <cp:revision>4</cp:revision>
  <dcterms:created xsi:type="dcterms:W3CDTF">2024-10-21T11:53:18Z</dcterms:created>
  <dcterms:modified xsi:type="dcterms:W3CDTF">2024-10-28T13:27:18Z</dcterms:modified>
</cp:coreProperties>
</file>