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F9F99-0A08-49D4-989A-4591E543DE06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CD2B3-31BE-41DE-842A-B9F8F0DB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19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DD016-D852-D5D6-F9F0-89C9BC0DE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8E6F15-C235-DBF9-406D-8C111BDB6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D196E8-2A0A-E16A-DD68-C04C28BC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2F5567-E816-7DB5-BA23-FA69E281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CC1DD5-C379-4465-9908-E9B60C6E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07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D111D-6F30-21D7-AC36-09833CC8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EDFA09-2DC3-2A51-30C8-B3F21641B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E29EE-1234-D8B2-1A2B-FBF9FF70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704DBD-8C63-3925-BE50-EFD6A1D9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93592-8395-6994-019A-D0346AF0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62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5EECCD-0818-71D7-088F-08B1D5771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8331A9-ECEB-E9A1-BA12-EFC054B83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F7C28D-AEBC-ADEC-3A69-D0A477CD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A47C82-3E73-9B65-FA2C-DB2B2848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9B8D42-3BF4-FE4E-33D5-D8FAB86B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99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63A27-7505-7F36-992C-C3D7F028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1C0B9A-C841-A9A4-EFC2-035E9F00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87A58-6808-2042-3EC3-346901EB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68318F-7105-6EC0-005E-FB51A421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A6B398-6CC6-D3DB-519C-FF7FB87E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5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31112-1F1F-8E83-AAD8-CBE899D4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C9C38A-9F76-15E0-EBDE-30F430021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69258-E231-2964-2835-8F9B14857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C2DAB5-70C8-2E0A-9413-99E0C024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FE416A-553F-0C6C-5DF8-1E59DDD7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57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39EC1-2803-5088-9D73-B51AE12D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109DA-0EB3-961B-335C-1D12A4B77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71265E-CFF7-82C7-E612-695D71C6A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04A290-A346-8C4D-F224-63B8F27E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E80599-9C29-2FCE-2A0C-AEA279DE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1E1294-6127-E411-E819-CB5DCB42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0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CA3A4-06AE-4C99-E4F0-B6A3646E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E658A5-8AEA-5348-DCB9-6EC5EF385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DDC54B-B060-3E53-E968-E182419E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B8EFCD-6372-9243-6209-EF4A29DCB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2DFEA3-8E35-114A-F5D8-C260D5449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049B56-BAD2-FB35-5AAC-24FC8D72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1BD509-6BF0-EBF7-9EC2-95C314EE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CF931A-30A4-B8E7-9A84-8D51FC6C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07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C3CB7-AB82-A8FF-414F-61AE4C22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D96FB9-E0D8-7D9E-BCE5-4D129D67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781D17-28B0-BB3F-2532-1FFA93F0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BFDA04-EF47-6EE6-4249-9154CDE1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97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EA8551-02CC-59B3-0290-24B1A7A7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B9D554-F221-4878-8EFC-67A77E8B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639351-2F3D-9C33-741D-C3FB5FDE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36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06FD4-77CE-28C7-A48A-F3D96185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AFD82B-8084-AEE8-8C8E-A1149CEC9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759AA0-7FAC-AFBE-A64F-CEC5BEDC4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86A961-79F1-3601-69F5-14624389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09F425-FFF8-25C4-3A83-506F871B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B16C3F-1EC8-4D2D-6B6A-451E4E1D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22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42666-B3C3-F746-632F-17CD994FB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057EAC-3CD3-EAF4-3E2E-482FF395B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092FC3-C31D-657E-8F6C-99C8B8A36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43240D-FC0C-4187-9F86-9272D53C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0FD7-1F88-43DB-99F3-731D49F6F99B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C1834F-3616-4A4C-D19B-E95F70FE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09CDA8-9509-7446-6C58-C6702344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27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36BC2-439C-FDD2-588E-217F5149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7CF738-E4C3-1190-D9CC-C5D769794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BBF843-9698-0E04-C636-A66E147D8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00FD7-1F88-43DB-99F3-731D49F6F99B}" type="datetimeFigureOut">
              <a:rPr lang="ru-RU" smtClean="0"/>
              <a:t>21.10.2024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22EBEA-569E-5878-339A-31459D7A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4D530E-C1EF-B24F-E706-51F0E10A7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2958D-F5E5-490F-8195-899A3BFBF0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24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ympev.2017.07.006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6577/ijbch.2023.v16.i1.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09134-0617-EC0F-5843-A21A3BC14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Molecular Phylogenetics of some endangered turtle species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2B2B78-900A-9DF2-D6F1-20C9CC6998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Natalia Morozova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08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BAE0AAD-2616-0098-75BD-81C9B4D34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071" y="738807"/>
            <a:ext cx="6990735" cy="52667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CC8BA4-C022-BABC-6D1E-0588F25C429F}"/>
              </a:ext>
            </a:extLst>
          </p:cNvPr>
          <p:cNvSpPr txBox="1"/>
          <p:nvPr/>
        </p:nvSpPr>
        <p:spPr>
          <a:xfrm>
            <a:off x="9124335" y="1081548"/>
            <a:ext cx="2192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Phylogenomic analyses of 539 highly informative loci dates a fully resolved time tree for the major clades of living turtles (Testudines)</a:t>
            </a:r>
          </a:p>
          <a:p>
            <a:r>
              <a:rPr lang="en-US" dirty="0"/>
              <a:t>(2017)</a:t>
            </a:r>
          </a:p>
          <a:p>
            <a:r>
              <a:rPr lang="en-US" dirty="0"/>
              <a:t>(</a:t>
            </a:r>
            <a:r>
              <a:rPr lang="en-US" dirty="0">
                <a:hlinkClick r:id="rId3" tooltip="Persistent link using digital object identifier"/>
              </a:rPr>
              <a:t>https://doi.org/10.1016/j.ympev.2017.07.006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212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линия, диаграмма, чек&#10;&#10;Автоматически созданное описание">
            <a:extLst>
              <a:ext uri="{FF2B5EF4-FFF2-40B4-BE49-F238E27FC236}">
                <a16:creationId xmlns:a16="http://schemas.microsoft.com/office/drawing/2014/main" id="{6B30A777-FEFA-4335-3027-7A1ABB7AD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87" y="2158974"/>
            <a:ext cx="7772400" cy="2209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F5466-2287-84AA-7F23-4099F62DFDFE}"/>
              </a:ext>
            </a:extLst>
          </p:cNvPr>
          <p:cNvSpPr txBox="1"/>
          <p:nvPr/>
        </p:nvSpPr>
        <p:spPr>
          <a:xfrm>
            <a:off x="3510116" y="5732206"/>
            <a:ext cx="588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NJ </a:t>
            </a:r>
            <a:r>
              <a:rPr lang="en-US" dirty="0" err="1"/>
              <a:t>supermatrix</a:t>
            </a:r>
            <a:r>
              <a:rPr lang="en-US" dirty="0"/>
              <a:t> tree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33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1A992B-EBB7-0288-2891-0D1502E6D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691" y="1225020"/>
            <a:ext cx="10515600" cy="41367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DFC95-FC68-19CD-7BD0-54B058227257}"/>
              </a:ext>
            </a:extLst>
          </p:cNvPr>
          <p:cNvSpPr txBox="1"/>
          <p:nvPr/>
        </p:nvSpPr>
        <p:spPr>
          <a:xfrm>
            <a:off x="4513006" y="5456903"/>
            <a:ext cx="3165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NJ 12S tree (similar with Bayesian)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358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ABE7BDC-6807-364E-0882-E0D6C261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your attention!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569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1C6D0-812A-17C0-DD90-935C6109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57F3E-FCD8-0D40-6FE6-D818F566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Genbank</a:t>
            </a:r>
            <a:endParaRPr lang="en-US" sz="2400" dirty="0"/>
          </a:p>
          <a:p>
            <a:r>
              <a:rPr lang="en-US" sz="2400" dirty="0"/>
              <a:t>4 genes, 2 mitochondrial (12S, 16S) and 2 nuclear (COI and RAG-1)</a:t>
            </a:r>
          </a:p>
          <a:p>
            <a:r>
              <a:rPr lang="en-US" sz="2400" dirty="0"/>
              <a:t>9 species:</a:t>
            </a:r>
          </a:p>
          <a:p>
            <a:r>
              <a:rPr lang="en-US" sz="2400" dirty="0"/>
              <a:t>5 sea turtles, 2 terrestrial, 1 freshwater and 1 </a:t>
            </a:r>
            <a:r>
              <a:rPr lang="en-US" sz="2400" dirty="0" err="1"/>
              <a:t>aquasemiatic</a:t>
            </a:r>
            <a:endParaRPr lang="en-US" sz="2400" dirty="0"/>
          </a:p>
          <a:p>
            <a:r>
              <a:rPr lang="en-US" sz="2400" dirty="0"/>
              <a:t>For several sequences for the same gene and species consensus sequence was made</a:t>
            </a:r>
          </a:p>
          <a:p>
            <a:endParaRPr lang="en-US" sz="2400" dirty="0"/>
          </a:p>
          <a:p>
            <a:r>
              <a:rPr lang="en-US" sz="2400" dirty="0"/>
              <a:t>Molecular phylogenetics of some endangered turtles reveals new close genetic relationships (2023) DOI:</a:t>
            </a:r>
            <a:r>
              <a:rPr lang="en-US" sz="2400" dirty="0">
                <a:hlinkClick r:id="rId2"/>
              </a:rPr>
              <a:t>10.26577/ijbch.2023.v16.i1.02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052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8DA55-0BEF-6CC0-C0B4-9DB3CF32C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E48C79-D921-088F-0BF5-35FB9FB0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MAFFT and MUSCLE for alignment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NJ: </a:t>
            </a:r>
            <a:r>
              <a:rPr lang="en-US" dirty="0" err="1"/>
              <a:t>phylip</a:t>
            </a:r>
            <a:r>
              <a:rPr lang="en-US" dirty="0"/>
              <a:t>, F84, alpha=0.5</a:t>
            </a:r>
          </a:p>
          <a:p>
            <a:r>
              <a:rPr lang="en-US" dirty="0"/>
              <a:t>ML: </a:t>
            </a:r>
            <a:r>
              <a:rPr lang="en-US" dirty="0" err="1"/>
              <a:t>IQTree</a:t>
            </a:r>
            <a:endParaRPr lang="en-US" dirty="0"/>
          </a:p>
          <a:p>
            <a:r>
              <a:rPr lang="en-US" dirty="0"/>
              <a:t>Bayesian: </a:t>
            </a:r>
            <a:r>
              <a:rPr lang="en-US" dirty="0" err="1"/>
              <a:t>MrBayes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53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C5513-3DCF-920F-4538-E8A65A9B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9A8635D2-A783-6B4E-7DB7-201FCDC4C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114"/>
            <a:ext cx="10515600" cy="424836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2A604D-BA31-A2AE-EE41-B279C3C0985F}"/>
              </a:ext>
            </a:extLst>
          </p:cNvPr>
          <p:cNvSpPr txBox="1"/>
          <p:nvPr/>
        </p:nvSpPr>
        <p:spPr>
          <a:xfrm>
            <a:off x="3998042" y="5587500"/>
            <a:ext cx="3736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12S Bayesian</a:t>
            </a:r>
          </a:p>
          <a:p>
            <a:r>
              <a:rPr lang="en-US" dirty="0"/>
              <a:t>Early differentiation of terrestrial turtles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93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86B8A8-EBAD-3BF4-825E-DD6BD1C1F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0045" y="973393"/>
            <a:ext cx="11235476" cy="41054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E873FB-7736-596D-2725-83F833D8BBA2}"/>
              </a:ext>
            </a:extLst>
          </p:cNvPr>
          <p:cNvSpPr txBox="1"/>
          <p:nvPr/>
        </p:nvSpPr>
        <p:spPr>
          <a:xfrm>
            <a:off x="3490452" y="5255793"/>
            <a:ext cx="4886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16S</a:t>
            </a:r>
          </a:p>
          <a:p>
            <a:pPr algn="ctr"/>
            <a:r>
              <a:rPr lang="en-US" dirty="0"/>
              <a:t>Separation of Trachemys scripta (American freshwater turtle)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183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F10761E-EB38-BFE4-F944-0C1D7373D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903" y="610519"/>
            <a:ext cx="11381827" cy="42965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B8D6DB-095B-F278-C216-A3FD5F3DE78B}"/>
              </a:ext>
            </a:extLst>
          </p:cNvPr>
          <p:cNvSpPr txBox="1"/>
          <p:nvPr/>
        </p:nvSpPr>
        <p:spPr>
          <a:xfrm>
            <a:off x="3500284" y="5601150"/>
            <a:ext cx="603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COI</a:t>
            </a:r>
          </a:p>
          <a:p>
            <a:pPr algn="ctr"/>
            <a:r>
              <a:rPr lang="en-US" dirty="0" err="1"/>
              <a:t>Tryonix</a:t>
            </a:r>
            <a:r>
              <a:rPr lang="en-US" dirty="0"/>
              <a:t> </a:t>
            </a:r>
            <a:r>
              <a:rPr lang="en-US" dirty="0" err="1"/>
              <a:t>triunguis’s</a:t>
            </a:r>
            <a:r>
              <a:rPr lang="en-US" dirty="0"/>
              <a:t> main area is Africa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53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F510B1-6E32-F4D3-B129-6D002E530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93" y="757084"/>
            <a:ext cx="11920407" cy="45729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3A004-DF78-C4B4-C097-4B698A9B32B5}"/>
              </a:ext>
            </a:extLst>
          </p:cNvPr>
          <p:cNvSpPr txBox="1"/>
          <p:nvPr/>
        </p:nvSpPr>
        <p:spPr>
          <a:xfrm>
            <a:off x="3529780" y="6018325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RAG-1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21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линия, че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30810D40-CC7A-A4D3-FB69-DEF7A10BA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3" y="1238242"/>
            <a:ext cx="10939916" cy="28968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19D201-7202-6BDF-E43A-D3A41301291F}"/>
              </a:ext>
            </a:extLst>
          </p:cNvPr>
          <p:cNvSpPr txBox="1"/>
          <p:nvPr/>
        </p:nvSpPr>
        <p:spPr>
          <a:xfrm>
            <a:off x="3136490" y="5250426"/>
            <a:ext cx="652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Bayesian tree for </a:t>
            </a:r>
            <a:r>
              <a:rPr lang="en-US" dirty="0" err="1"/>
              <a:t>supermatrix</a:t>
            </a:r>
            <a:r>
              <a:rPr lang="en-US" dirty="0"/>
              <a:t> of 4 genes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672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207720-F996-6955-2BBE-A4372D52048A}"/>
              </a:ext>
            </a:extLst>
          </p:cNvPr>
          <p:cNvSpPr txBox="1"/>
          <p:nvPr/>
        </p:nvSpPr>
        <p:spPr>
          <a:xfrm>
            <a:off x="2163097" y="5299587"/>
            <a:ext cx="703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Maximum likelihood tree for </a:t>
            </a:r>
            <a:r>
              <a:rPr lang="en-US" dirty="0" err="1"/>
              <a:t>supermatrix</a:t>
            </a:r>
            <a:endParaRPr lang="en-US" dirty="0"/>
          </a:p>
          <a:p>
            <a:pPr algn="ctr"/>
            <a:r>
              <a:rPr lang="en-US" dirty="0"/>
              <a:t>(African and American turtles as well as terrestrial diverge after the </a:t>
            </a:r>
            <a:r>
              <a:rPr lang="en-US" dirty="0" err="1"/>
              <a:t>Chelonidae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9" name="Объект 4" descr="Изображение выглядит как текст, снимок экрана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CAF8081-08D7-D82D-37F7-93D9F8E08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7355"/>
            <a:ext cx="10515600" cy="3064833"/>
          </a:xfrm>
        </p:spPr>
      </p:pic>
    </p:spTree>
    <p:extLst>
      <p:ext uri="{BB962C8B-B14F-4D97-AF65-F5344CB8AC3E}">
        <p14:creationId xmlns:p14="http://schemas.microsoft.com/office/powerpoint/2010/main" val="23943945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213</Words>
  <Application>Microsoft Office PowerPoint</Application>
  <PresentationFormat>Широкоэкранный</PresentationFormat>
  <Paragraphs>35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Тема Office</vt:lpstr>
      <vt:lpstr>Molecular Phylogenetics of some endangered turtle species</vt:lpstr>
      <vt:lpstr>Data</vt:lpstr>
      <vt:lpstr>Methods</vt:lpstr>
      <vt:lpstr>Results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Морозова Наталья Сергеевна</dc:creator>
  <cp:lastModifiedBy>Морозова Наталья Сергеевна</cp:lastModifiedBy>
  <cp:revision>3</cp:revision>
  <dcterms:created xsi:type="dcterms:W3CDTF">2024-10-21T11:53:18Z</dcterms:created>
  <dcterms:modified xsi:type="dcterms:W3CDTF">2024-10-21T12:31:48Z</dcterms:modified>
</cp:coreProperties>
</file>