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4" r:id="rId4"/>
    <p:sldId id="273" r:id="rId5"/>
    <p:sldId id="270" r:id="rId6"/>
    <p:sldId id="27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3CE81-B61D-4155-99A2-148B0FADF325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59CAC-2C2A-4CF8-9A54-179E536B9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17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AA376-0F51-3A30-F29C-B07B8236D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8F3DE0-9424-1774-7222-04BE2FB14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14A3A-091D-68AE-991A-F73ACF17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F767-A242-40B6-AEB8-C57D7531F648}" type="datetime1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E36879-3F75-5125-0183-A8919870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DOI: 10.1016/j.fsigen.2017.06.003 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4015E-32AC-8E0A-01EB-CCE0E9A8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BBD-385C-4CC8-8B94-E1BCDA3C6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84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51596-EEFA-3A04-110A-8C4C897D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977C5F-5629-6D85-712B-11CA29989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90631-094A-B08A-63D4-BD822FF9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B58F-1DEE-455D-A4A1-485D42A5D917}" type="datetime1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AB9421-AFDC-0802-9010-C342EEDA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DOI: 10.1016/j.fsigen.2017.06.003 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93F21F-07E3-DCDB-5853-9B8D4965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BBD-385C-4CC8-8B94-E1BCDA3C6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64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E33E521-7151-403C-4879-C86585C5F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374F1B-BA27-702E-0A9A-D931D9C8E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D5CDC-E7BA-7A1C-6151-28A3C8F4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32C3-D128-499D-9B2E-65472B51A9F6}" type="datetime1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3DC304-DDE8-F2AD-3B0D-B0BFB01F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DOI: 10.1016/j.fsigen.2017.06.003 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C8B2C3-B64D-BB42-F66A-C6AD0FCC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BBD-385C-4CC8-8B94-E1BCDA3C6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81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74823-349A-1F39-1CB1-69637639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35896-484B-0558-125D-88272D35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EEE17-8C4A-BDDD-6D98-2550C0CB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01B-438A-4912-B3F6-55F6BFC813E4}" type="datetime1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A53AD6-4007-E3BC-4F18-5534AF35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DOI: 10.1016/j.fsigen.2017.06.003 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B9906F-036D-BA78-A62D-26236105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BBD-385C-4CC8-8B94-E1BCDA3C6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5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08852-0F55-063F-7C54-63906646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A516A6-CC54-4FA5-9F75-CF9C998D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08405C-B9CB-0218-C5C9-7651B70C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91C4-852F-40F6-A6B8-C128AB984912}" type="datetime1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ACE4DC-5792-A46A-004B-5BC59038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DOI: 10.1016/j.fsigen.2017.06.003 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1CE1FF-6105-6514-2FE7-D6E058FE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BBD-385C-4CC8-8B94-E1BCDA3C6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48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42ACA-99AE-7DE6-6861-589393B2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C5884E-571F-9600-EE4C-819E50AAF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D6271F-2DC1-047B-FA3F-D8D6209D0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C42485-D96D-3C35-D956-C52E734E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E0A-E6EB-48FD-9BF0-EFF0983A8646}" type="datetime1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7DB196-773E-0ABA-2734-91A93EBC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DOI: 10.1016/j.fsigen.2017.06.003 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F839B6-60F8-4381-C525-21F42851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BBD-385C-4CC8-8B94-E1BCDA3C6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49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EBD8F-2F34-72B7-99EF-AA04F4D4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182F4-7404-FDAA-942A-01F55475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36AC1C-871A-C20A-86FF-0A6DF5782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257531-C7C9-7BE8-BCC1-E3280CFF3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0DD480-C567-7BD9-F5D5-E0E470CD6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A94BAA-660C-CE95-1385-58003A91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18E7-1FD3-47B3-A467-9C24B1EF4D61}" type="datetime1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1D28408-3F19-A546-68D3-1F887FCA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DOI: 10.1016/j.fsigen.2017.06.003 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21BFDF-FE3F-90A3-D7E3-70CDDD0A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BBD-385C-4CC8-8B94-E1BCDA3C6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33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DC5FF-07C7-D70F-0530-F2E4DCA0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85141A-8E7E-517F-FBA4-0555E62C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39FC-0E58-4AFE-9188-C9B466D66F35}" type="datetime1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4FE4BA-D9C9-CD18-4FD9-29C5FAFD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DOI: 10.1016/j.fsigen.2017.06.003 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FC254F-D8AE-0ABF-D3EE-D5F9B61C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BBD-385C-4CC8-8B94-E1BCDA3C6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21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352C76-06A2-28B3-F088-753506BF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B75D-9646-4A0E-B342-5DA7C373BEF8}" type="datetime1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8E6035-604F-8B41-1D25-D0AE261E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DOI: 10.1016/j.fsigen.2017.06.003 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09C654-FA69-2BA1-7B7F-B8BF63D9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BBD-385C-4CC8-8B94-E1BCDA3C6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6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14C70-2312-0CC4-6073-663EA363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AE2359-BF3C-3692-C439-8C4796B63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41FED3-E703-A62E-A189-56DF8D8D0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1492DC-BE87-50CB-5817-DB8A1834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84D4-37C2-499F-A4A4-533192C2300F}" type="datetime1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81BC1E-23C1-3D56-51E6-4A263347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DOI: 10.1016/j.fsigen.2017.06.003 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42F357-363A-4521-E779-5D4E534E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BBD-385C-4CC8-8B94-E1BCDA3C6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46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A5D4F-D88B-EC32-374B-829CBCEA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496AF3-2BF2-EDAC-47BC-70F3A3885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766DE7-767D-2208-C885-1E3899D62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089209-F79B-886C-CB69-78785B44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0BCE-0CA7-4250-B6F1-29B6ABD3A2EA}" type="datetime1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6DA452-7BDF-6101-61EA-1541E3BE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DOI: 10.1016/j.fsigen.2017.06.003 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4F3763-C58C-74F2-90D9-C2FE0AE8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BBD-385C-4CC8-8B94-E1BCDA3C6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3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9745F-B311-72A1-7A4E-D69A2ED3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E983D-5C21-0E65-2371-03A54B11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33217-C714-0E2D-4D60-55885031F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F6991-7D1E-4413-A650-AFAFD33F767E}" type="datetime1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B79522-CF49-7731-1828-68E67B938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a-DK"/>
              <a:t>DOI: 10.1016/j.fsigen.2017.06.003 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A3249-D84A-B02B-B84E-581484658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10ABBD-385C-4CC8-8B94-E1BCDA3C6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45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57947-6EB9-7BD6-FC13-05179631A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Mitogenic diversity in Russians and Poles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8CA034-DECB-2732-2A88-899962DF2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Natalia Morozova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34CE66-F20D-9474-1C91-57DFD113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DOI: 10.1016/j.fsigen.2017.06.003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2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FA94A8-FD58-F826-D25F-45947A20F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497" y="273570"/>
            <a:ext cx="3592536" cy="658443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D655D3-4098-E22E-003C-01D0B7D03AC0}"/>
              </a:ext>
            </a:extLst>
          </p:cNvPr>
          <p:cNvSpPr txBox="1"/>
          <p:nvPr/>
        </p:nvSpPr>
        <p:spPr>
          <a:xfrm>
            <a:off x="8318090" y="1809135"/>
            <a:ext cx="2684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476 samples (376 Russian and 100 Polish)</a:t>
            </a:r>
          </a:p>
          <a:p>
            <a:endParaRPr lang="en-US" dirty="0"/>
          </a:p>
          <a:p>
            <a:r>
              <a:rPr lang="en-US" dirty="0"/>
              <a:t>Whole </a:t>
            </a:r>
            <a:r>
              <a:rPr lang="en-US" dirty="0" err="1"/>
              <a:t>mtDNA</a:t>
            </a:r>
            <a:r>
              <a:rPr lang="en-US" dirty="0"/>
              <a:t> instead of HVS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60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FEFB8C-1B92-DE64-4614-FCE111868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781" y="708147"/>
            <a:ext cx="7098890" cy="5677681"/>
          </a:xfr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F3D87D5-0235-6252-6A68-FD32A2A4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DOI: 10.1016/j.fsigen.2017.06.003 </a:t>
            </a:r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96980-AAF5-6C6A-DF2F-A41F7C7882D3}"/>
              </a:ext>
            </a:extLst>
          </p:cNvPr>
          <p:cNvSpPr txBox="1"/>
          <p:nvPr/>
        </p:nvSpPr>
        <p:spPr>
          <a:xfrm>
            <a:off x="8153400" y="2320413"/>
            <a:ext cx="35568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diversity but low difference between subregions</a:t>
            </a:r>
          </a:p>
          <a:p>
            <a:r>
              <a:rPr lang="en-US" dirty="0"/>
              <a:t>Contradicts previous studies that show that northern Russians make a separate group that is more closely related to Estonians (possibly large sample sizes and data from more northern regions should be added)</a:t>
            </a:r>
          </a:p>
          <a:p>
            <a:r>
              <a:rPr lang="en-US" dirty="0"/>
              <a:t>Tajima’s D more than -2 point to recent population expansion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3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C82E1-C806-FA4D-8705-9135AA5A9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709" y="439006"/>
            <a:ext cx="8986684" cy="5979987"/>
          </a:xfr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4E61A48-1BE3-798D-FFF9-5C3B0A90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DOI: 10.1016/j.fsigen.2017.06.003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47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764C93E-7B96-6FF4-646A-2E926217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Episode of rapid population growth starting from ~4.3 </a:t>
            </a:r>
            <a:r>
              <a:rPr lang="en-US" dirty="0" err="1"/>
              <a:t>kya</a:t>
            </a:r>
            <a:r>
              <a:rPr lang="en-US" dirty="0"/>
              <a:t> (95% CI: 2.9-5.8 </a:t>
            </a:r>
            <a:r>
              <a:rPr lang="en-US" dirty="0" err="1"/>
              <a:t>kya</a:t>
            </a:r>
            <a:r>
              <a:rPr lang="en-US" dirty="0"/>
              <a:t>), i.e. in the Bronze  Age (Kurgan model)</a:t>
            </a:r>
          </a:p>
          <a:p>
            <a:r>
              <a:rPr lang="en-US" dirty="0"/>
              <a:t>Corded Ware culture (also known as the Battle-Axe culture),which flourished 5.2-3.8 </a:t>
            </a:r>
            <a:r>
              <a:rPr lang="en-US" dirty="0" err="1"/>
              <a:t>kya</a:t>
            </a:r>
            <a:r>
              <a:rPr lang="en-US" dirty="0"/>
              <a:t> in eastern and central Europe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3B0E5C-8F5E-A36D-3AB3-66A9D7C5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DOI: 10.1016/j.fsigen.2017.06.003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61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BFEFED-C98E-89DF-6F34-6E75C221C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69" y="972431"/>
            <a:ext cx="8799870" cy="5139420"/>
          </a:xfr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8FDCB0B-2E8B-508B-CEE7-3332A779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DOI: 10.1016/j.fsigen.2017.06.003 </a:t>
            </a:r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B7979-D5E1-C432-07FC-0C34C6241162}"/>
              </a:ext>
            </a:extLst>
          </p:cNvPr>
          <p:cNvSpPr txBox="1"/>
          <p:nvPr/>
        </p:nvSpPr>
        <p:spPr>
          <a:xfrm>
            <a:off x="9576619" y="1681316"/>
            <a:ext cx="1740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proof of recent post-Glacial expansion on European territory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9999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178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Mitogenic diversity in Russians and Poles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Морозова Наталья Сергеевна</dc:creator>
  <cp:lastModifiedBy>Морозова Наталья Сергеевна</cp:lastModifiedBy>
  <cp:revision>4</cp:revision>
  <dcterms:created xsi:type="dcterms:W3CDTF">2024-09-19T16:27:29Z</dcterms:created>
  <dcterms:modified xsi:type="dcterms:W3CDTF">2024-09-24T19:58:48Z</dcterms:modified>
</cp:coreProperties>
</file>