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modernComment_12B_4ECEBEBB.xml" ContentType="application/vnd.ms-powerpoint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modernComment_13B_955CF175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32"/>
  </p:notesMasterIdLst>
  <p:handoutMasterIdLst>
    <p:handoutMasterId r:id="rId33"/>
  </p:handoutMasterIdLst>
  <p:sldIdLst>
    <p:sldId id="277" r:id="rId5"/>
    <p:sldId id="319" r:id="rId6"/>
    <p:sldId id="278" r:id="rId7"/>
    <p:sldId id="293" r:id="rId8"/>
    <p:sldId id="290" r:id="rId9"/>
    <p:sldId id="294" r:id="rId10"/>
    <p:sldId id="296" r:id="rId11"/>
    <p:sldId id="300" r:id="rId12"/>
    <p:sldId id="312" r:id="rId13"/>
    <p:sldId id="303" r:id="rId14"/>
    <p:sldId id="279" r:id="rId15"/>
    <p:sldId id="295" r:id="rId16"/>
    <p:sldId id="318" r:id="rId17"/>
    <p:sldId id="299" r:id="rId18"/>
    <p:sldId id="305" r:id="rId19"/>
    <p:sldId id="314" r:id="rId20"/>
    <p:sldId id="304" r:id="rId21"/>
    <p:sldId id="313" r:id="rId22"/>
    <p:sldId id="280" r:id="rId23"/>
    <p:sldId id="311" r:id="rId24"/>
    <p:sldId id="281" r:id="rId25"/>
    <p:sldId id="282" r:id="rId26"/>
    <p:sldId id="316" r:id="rId27"/>
    <p:sldId id="292" r:id="rId28"/>
    <p:sldId id="320" r:id="rId29"/>
    <p:sldId id="315" r:id="rId30"/>
    <p:sldId id="307" r:id="rId31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4EB603D-3220-742B-38A3-1B3162F424EB}" name="Cosmo De Bonis-Campbell" initials="CD" userId="S::cd586@kent.ac.uk::0e643c3f-1c6d-4563-b088-b166cc6858a2" providerId="AD"/>
  <p188:author id="{43AB5EAA-6E4B-DB94-ABAF-A5F445BFF8E4}" name="Eleni Matechou" initials="EM" userId="S::em359@kent.ac.uk::5838976a-23f4-4a50-8ac6-be05de936b6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3623"/>
    <a:srgbClr val="95C8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440C4F-5B92-463B-8F22-AF3312618031}" v="3" dt="2025-03-25T09:13:58.643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0" autoAdjust="0"/>
    <p:restoredTop sz="89911" autoAdjust="0"/>
  </p:normalViewPr>
  <p:slideViewPr>
    <p:cSldViewPr snapToGrid="0">
      <p:cViewPr varScale="1">
        <p:scale>
          <a:sx n="102" d="100"/>
          <a:sy n="102" d="100"/>
        </p:scale>
        <p:origin x="726" y="96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28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40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smo De Bonis-Campbell" userId="0e643c3f-1c6d-4563-b088-b166cc6858a2" providerId="ADAL" clId="{84440C4F-5B92-463B-8F22-AF3312618031}"/>
    <pc:docChg chg="undo custSel modSld">
      <pc:chgData name="Cosmo De Bonis-Campbell" userId="0e643c3f-1c6d-4563-b088-b166cc6858a2" providerId="ADAL" clId="{84440C4F-5B92-463B-8F22-AF3312618031}" dt="2025-03-25T09:16:01.608" v="46" actId="114"/>
      <pc:docMkLst>
        <pc:docMk/>
      </pc:docMkLst>
      <pc:sldChg chg="addSp modSp mod">
        <pc:chgData name="Cosmo De Bonis-Campbell" userId="0e643c3f-1c6d-4563-b088-b166cc6858a2" providerId="ADAL" clId="{84440C4F-5B92-463B-8F22-AF3312618031}" dt="2025-03-25T09:14:52.256" v="31" actId="207"/>
        <pc:sldMkLst>
          <pc:docMk/>
          <pc:sldMk cId="2046466097" sldId="295"/>
        </pc:sldMkLst>
        <pc:spChg chg="add mod">
          <ac:chgData name="Cosmo De Bonis-Campbell" userId="0e643c3f-1c6d-4563-b088-b166cc6858a2" providerId="ADAL" clId="{84440C4F-5B92-463B-8F22-AF3312618031}" dt="2025-03-25T09:14:47.105" v="30" actId="207"/>
          <ac:spMkLst>
            <pc:docMk/>
            <pc:sldMk cId="2046466097" sldId="295"/>
            <ac:spMk id="3" creationId="{5031C8BD-2A33-92CF-9E3C-4B682B4F1AEC}"/>
          </ac:spMkLst>
        </pc:spChg>
        <pc:spChg chg="add mod">
          <ac:chgData name="Cosmo De Bonis-Campbell" userId="0e643c3f-1c6d-4563-b088-b166cc6858a2" providerId="ADAL" clId="{84440C4F-5B92-463B-8F22-AF3312618031}" dt="2025-03-25T09:14:52.256" v="31" actId="207"/>
          <ac:spMkLst>
            <pc:docMk/>
            <pc:sldMk cId="2046466097" sldId="295"/>
            <ac:spMk id="9" creationId="{70493096-79F2-F07E-01C5-35161D72FAC6}"/>
          </ac:spMkLst>
        </pc:spChg>
        <pc:cxnChg chg="add mod">
          <ac:chgData name="Cosmo De Bonis-Campbell" userId="0e643c3f-1c6d-4563-b088-b166cc6858a2" providerId="ADAL" clId="{84440C4F-5B92-463B-8F22-AF3312618031}" dt="2025-03-25T09:14:41.007" v="29" actId="14100"/>
          <ac:cxnSpMkLst>
            <pc:docMk/>
            <pc:sldMk cId="2046466097" sldId="295"/>
            <ac:cxnSpMk id="6" creationId="{E21B3564-A2B8-C02E-7C7B-39C0D2A2C2ED}"/>
          </ac:cxnSpMkLst>
        </pc:cxnChg>
        <pc:cxnChg chg="add mod">
          <ac:chgData name="Cosmo De Bonis-Campbell" userId="0e643c3f-1c6d-4563-b088-b166cc6858a2" providerId="ADAL" clId="{84440C4F-5B92-463B-8F22-AF3312618031}" dt="2025-03-25T09:14:28.989" v="27" actId="208"/>
          <ac:cxnSpMkLst>
            <pc:docMk/>
            <pc:sldMk cId="2046466097" sldId="295"/>
            <ac:cxnSpMk id="11" creationId="{00A99C55-67DD-DC69-DAA8-6EFD2122637A}"/>
          </ac:cxnSpMkLst>
        </pc:cxnChg>
      </pc:sldChg>
      <pc:sldChg chg="modSp mod">
        <pc:chgData name="Cosmo De Bonis-Campbell" userId="0e643c3f-1c6d-4563-b088-b166cc6858a2" providerId="ADAL" clId="{84440C4F-5B92-463B-8F22-AF3312618031}" dt="2025-03-25T09:16:01.608" v="46" actId="114"/>
        <pc:sldMkLst>
          <pc:docMk/>
          <pc:sldMk cId="1643165445" sldId="318"/>
        </pc:sldMkLst>
        <pc:spChg chg="mod">
          <ac:chgData name="Cosmo De Bonis-Campbell" userId="0e643c3f-1c6d-4563-b088-b166cc6858a2" providerId="ADAL" clId="{84440C4F-5B92-463B-8F22-AF3312618031}" dt="2025-03-25T09:16:01.608" v="46" actId="114"/>
          <ac:spMkLst>
            <pc:docMk/>
            <pc:sldMk cId="1643165445" sldId="318"/>
            <ac:spMk id="10" creationId="{CBD3D0C2-5B06-4F19-CE47-AA5D337D4341}"/>
          </ac:spMkLst>
        </pc:spChg>
      </pc:sldChg>
      <pc:sldChg chg="addSp delSp modSp mod">
        <pc:chgData name="Cosmo De Bonis-Campbell" userId="0e643c3f-1c6d-4563-b088-b166cc6858a2" providerId="ADAL" clId="{84440C4F-5B92-463B-8F22-AF3312618031}" dt="2025-03-25T09:01:38.819" v="6"/>
        <pc:sldMkLst>
          <pc:docMk/>
          <pc:sldMk cId="2566138115" sldId="320"/>
        </pc:sldMkLst>
        <pc:picChg chg="add del">
          <ac:chgData name="Cosmo De Bonis-Campbell" userId="0e643c3f-1c6d-4563-b088-b166cc6858a2" providerId="ADAL" clId="{84440C4F-5B92-463B-8F22-AF3312618031}" dt="2025-03-25T09:01:26.097" v="1" actId="22"/>
          <ac:picMkLst>
            <pc:docMk/>
            <pc:sldMk cId="2566138115" sldId="320"/>
            <ac:picMk id="4" creationId="{A0DC0812-0C62-7D01-2754-5DAA60A69B3D}"/>
          </ac:picMkLst>
        </pc:picChg>
        <pc:picChg chg="add mod">
          <ac:chgData name="Cosmo De Bonis-Campbell" userId="0e643c3f-1c6d-4563-b088-b166cc6858a2" providerId="ADAL" clId="{84440C4F-5B92-463B-8F22-AF3312618031}" dt="2025-03-25T09:01:38.819" v="6"/>
          <ac:picMkLst>
            <pc:docMk/>
            <pc:sldMk cId="2566138115" sldId="320"/>
            <ac:picMk id="6" creationId="{30F939FB-68CA-EE53-E79E-0D9572729325}"/>
          </ac:picMkLst>
        </pc:picChg>
        <pc:picChg chg="del">
          <ac:chgData name="Cosmo De Bonis-Campbell" userId="0e643c3f-1c6d-4563-b088-b166cc6858a2" providerId="ADAL" clId="{84440C4F-5B92-463B-8F22-AF3312618031}" dt="2025-03-25T09:01:27.257" v="2" actId="478"/>
          <ac:picMkLst>
            <pc:docMk/>
            <pc:sldMk cId="2566138115" sldId="320"/>
            <ac:picMk id="7" creationId="{52695E20-E849-726A-8D40-FCBC733911A6}"/>
          </ac:picMkLst>
        </pc:picChg>
      </pc:sldChg>
    </pc:docChg>
  </pc:docChgLst>
</pc:chgInfo>
</file>

<file path=ppt/comments/modernComment_12B_4ECEBEB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66C6E0F-8555-47D9-B128-9970CFE58B24}" authorId="{43AB5EAA-6E4B-DB94-ABAF-A5F445BFF8E4}" status="resolved" created="2025-03-20T15:30:24.729" complete="100000">
    <pc:sldMkLst xmlns:pc="http://schemas.microsoft.com/office/powerpoint/2013/main/command">
      <pc:docMk/>
      <pc:sldMk cId="1322172091" sldId="299"/>
    </pc:sldMkLst>
    <p188:replyLst>
      <p188:reply id="{ECB8ED42-0529-4470-9D75-D9A58F78F886}" authorId="{74EB603D-3220-742B-38A3-1B3162F424EB}" created="2025-03-20T17:40:22.087">
        <p188:txBody>
          <a:bodyPr/>
          <a:lstStyle/>
          <a:p>
            <a:r>
              <a:rPr lang="en-GB"/>
              <a:t>I checked those slides and honestly wasn’t able to understand them well enough to recycle that content. There is a concrete example on the following slide from the iris dataset, but I will also find another concrete example and add that too</a:t>
            </a:r>
          </a:p>
        </p188:txBody>
      </p188:reply>
    </p188:replyLst>
    <p188:txBody>
      <a:bodyPr/>
      <a:lstStyle/>
      <a:p>
        <a:r>
          <a:rPr lang="en-GB"/>
          <a:t>I still think we need a more concrete example - I suggested the salary example from my slides as it's easy to describe and see why a tree works well</a:t>
        </a:r>
      </a:p>
    </p188:txBody>
  </p188:cm>
</p188:cmLst>
</file>

<file path=ppt/comments/modernComment_13B_955CF17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F282EFA-F603-4B4A-B236-4D2CCFAEA3DE}" authorId="{43AB5EAA-6E4B-DB94-ABAF-A5F445BFF8E4}" status="resolved" created="2025-03-20T15:31:48.562" complete="100000">
    <pc:sldMkLst xmlns:pc="http://schemas.microsoft.com/office/powerpoint/2013/main/command">
      <pc:docMk/>
      <pc:sldMk cId="2505896309" sldId="315"/>
    </pc:sldMkLst>
    <p188:replyLst>
      <p188:reply id="{FCCBDA63-AD6F-4349-9A85-31ED3932252D}" authorId="{74EB603D-3220-742B-38A3-1B3162F424EB}" created="2025-03-20T17:43:16.048">
        <p188:txBody>
          <a:bodyPr/>
          <a:lstStyle/>
          <a:p>
            <a:r>
              <a:rPr lang="en-GB"/>
              <a:t>I will add a concrete example then. My brain finds it easier to learn from toy datasets, but I will include both since everyone learns differently ☺️</a:t>
            </a:r>
          </a:p>
        </p188:txBody>
      </p188:reply>
    </p188:replyLst>
    <p188:txBody>
      <a:bodyPr/>
      <a:lstStyle/>
      <a:p>
        <a:r>
          <a:rPr lang="en-GB"/>
          <a:t>as above, need a more concrete example, something they can grasp, a classification problem, even if it's a simple one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E3387C1-8EFB-44F7-8485-D662F1CF7333}" type="datetime1">
              <a:rPr lang="en-GB" smtClean="0"/>
              <a:t>25/03/2025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8D6434E-09F1-48C0-A525-B5A7008B7802}" type="datetime1">
              <a:rPr lang="en-GB" noProof="0" smtClean="0"/>
              <a:t>25/03/2025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674CE4-FBD8-4481-AEFB-CA53E599A745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9A017-2A14-D5D2-BF55-98E133013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00BA54-D6D6-B855-2B12-1EB0DC9892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4C97A1-610C-95F6-85A2-422B54047D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F4F97-2237-E601-753E-30F32D6ECA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9774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7C4EA-1068-75A9-F565-C704C9FF9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CBE6E4-7CA0-46B5-0E7E-8D05BC0063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8D5BBC-275D-0C63-2B6A-7B5624ACF8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F3B73-C870-951B-A92A-70F7CD28F7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6497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070AB-F12F-2780-6F7E-1BE5850BF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5B6B3F-58B5-F013-12CE-593544919A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714239-F2CA-8BE2-2B00-7AE667CE2B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36E06-3030-6A64-1564-EB290DE23C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2788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716EB-3662-3936-D8E0-40238A5C2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7A604D-BA3C-58EA-CC9E-78B0B7D8CA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021389-A488-097B-B5C7-69DB387549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5E613-539D-B978-3AEA-A5032A859C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627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noProof="0" smtClean="0"/>
              <a:t>15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62203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F2652-B153-E48A-6385-D3CEF6396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E820CC-0FBB-2CEA-9AAD-E0D77BF81A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4D1B42-68C7-26A2-9311-FD188A9D55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15289-35CA-2EDB-C403-1AAF2F8F19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6828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95098-34B1-3483-CBC5-79180B7A1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4F5376-E662-4EE6-8ED2-C215514E37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2B1762-1E5D-801F-5249-F68272D869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034D3-8060-316D-CEC1-2C5F19E95A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1312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1B8C0-D497-A40F-C1CA-927E2E364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3CCA9C-B184-6881-8223-D22F295EC4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531495-F2E8-E363-89A3-B39B63D60D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B142B-5B3B-AA1B-6F8B-F3AE2338F0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7386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B4AAD351-6347-4318-B935-1E0F1B6A61D6}" type="datetime1">
              <a:rPr lang="en-GB" noProof="0" smtClean="0"/>
              <a:t>25/03/2025</a:t>
            </a:fld>
            <a:endParaRPr lang="en-GB" noProof="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EB87B0-5071-4BC9-A19F-C3269318028C}" type="datetime1">
              <a:rPr lang="en-GB" noProof="0" smtClean="0"/>
              <a:t>25/03/2025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en-GB" noProof="0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en-GB" noProof="0" dirty="0"/>
              <a:t>Click to edit Master text styles</a:t>
            </a:r>
          </a:p>
          <a:p>
            <a:pPr lvl="1" rtl="0" eaLnBrk="1" latinLnBrk="0" hangingPunct="1"/>
            <a:r>
              <a:rPr lang="en-GB" noProof="0" dirty="0"/>
              <a:t>Second level</a:t>
            </a:r>
          </a:p>
          <a:p>
            <a:pPr lvl="2" rtl="0" eaLnBrk="1" latinLnBrk="0" hangingPunct="1"/>
            <a:r>
              <a:rPr lang="en-GB" noProof="0" dirty="0"/>
              <a:t>Third level</a:t>
            </a:r>
          </a:p>
          <a:p>
            <a:pPr lvl="3" rtl="0" eaLnBrk="1" latinLnBrk="0" hangingPunct="1"/>
            <a:r>
              <a:rPr lang="en-GB" noProof="0" dirty="0"/>
              <a:t>Fourth level</a:t>
            </a:r>
          </a:p>
          <a:p>
            <a:pPr lvl="4" rtl="0" eaLnBrk="1" latinLnBrk="0" hangingPunct="1"/>
            <a:r>
              <a:rPr lang="en-GB" noProof="0" dirty="0"/>
              <a:t>Fifth level</a:t>
            </a:r>
            <a:endParaRPr kumimoji="0"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B4CBB3-9133-42BF-BC20-6F6E1888C21F}" type="datetime1">
              <a:rPr lang="en-GB" noProof="0" smtClean="0"/>
              <a:t>25/03/2025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F23539-3F81-4F1E-A9B7-5CE0C1986E23}" type="datetime1">
              <a:rPr lang="en-GB" noProof="0" smtClean="0"/>
              <a:t>25/03/2025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kumimoji="0"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854DA5-E4EE-42EA-9BC9-3160B1480769}" type="datetime1">
              <a:rPr lang="en-GB" noProof="0" smtClean="0"/>
              <a:t>25/03/2025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A1BF5D-7537-4BA8-9976-6302714DE26C}" type="datetime1">
              <a:rPr lang="en-GB" noProof="0" smtClean="0"/>
              <a:t>25/03/2025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8E4797-21F6-4D41-B035-97FEABB63BCE}" type="datetime1">
              <a:rPr lang="en-GB" noProof="0" smtClean="0"/>
              <a:t>25/03/2025</a:t>
            </a:fld>
            <a:endParaRPr lang="en-GB" noProof="0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/>
          <a:p>
            <a:pPr rtl="0"/>
            <a:fld id="{4EC45D07-A3FD-40EE-BB45-F5E3D0F2E1C8}" type="datetime1">
              <a:rPr lang="en-GB" noProof="0" smtClean="0"/>
              <a:t>25/03/2025</a:t>
            </a:fld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FFDAF9-DFA9-4947-9568-03347A66D233}" type="datetime1">
              <a:rPr lang="en-GB" noProof="0" smtClean="0"/>
              <a:t>25/03/2025</a:t>
            </a:fld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en-GB" noProof="0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9D711C-098E-40E1-BE23-CFCA1FAB8359}" type="datetime1">
              <a:rPr lang="en-GB" noProof="0" smtClean="0"/>
              <a:t>25/03/2025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en-US" noProof="0"/>
              <a:t>Click icon to add picture</a:t>
            </a:r>
            <a:endParaRPr kumimoji="0"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9A7A2F-7C81-4F05-8B4D-4983D3740BAF}" type="datetime1">
              <a:rPr lang="en-GB" noProof="0" smtClean="0"/>
              <a:t>25/03/2025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8B045440-74F0-4B44-BEF6-1040C3E911E1}" type="datetime1">
              <a:rPr lang="en-GB" noProof="0" smtClean="0"/>
              <a:t>25/03/2025</a:t>
            </a:fld>
            <a:endParaRPr lang="en-GB" noProof="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8/10/relationships/comments" Target="../comments/modernComment_12B_4ECEBEBB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microsoft.com/office/2018/10/relationships/comments" Target="../comments/modernComment_13B_955CF1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45DBF-6C81-AC0C-B522-F71158AE4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F9A85-1CB5-51BD-B6D5-6B22B71D2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Lesson 3: Machine Learning</a:t>
            </a:r>
          </a:p>
        </p:txBody>
      </p:sp>
      <p:pic>
        <p:nvPicPr>
          <p:cNvPr id="5" name="Picture 4" descr="A colorful dots in a circle&#10;&#10;AI-generated content may be incorrect.">
            <a:extLst>
              <a:ext uri="{FF2B5EF4-FFF2-40B4-BE49-F238E27FC236}">
                <a16:creationId xmlns:a16="http://schemas.microsoft.com/office/drawing/2014/main" id="{5038649B-2099-9210-BE56-4B5B9FC709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09800"/>
            <a:ext cx="5715000" cy="3429000"/>
          </a:xfrm>
          <a:prstGeom prst="rect">
            <a:avLst/>
          </a:prstGeom>
        </p:spPr>
      </p:pic>
      <p:pic>
        <p:nvPicPr>
          <p:cNvPr id="7" name="Picture 6" descr="A graph with a line and red dots&#10;&#10;AI-generated content may be incorrect.">
            <a:extLst>
              <a:ext uri="{FF2B5EF4-FFF2-40B4-BE49-F238E27FC236}">
                <a16:creationId xmlns:a16="http://schemas.microsoft.com/office/drawing/2014/main" id="{67849D38-BF28-2498-0B97-A19BABA411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09862"/>
            <a:ext cx="5372100" cy="2428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FD0E47-7E43-1D0D-046D-AFD74F436917}"/>
              </a:ext>
            </a:extLst>
          </p:cNvPr>
          <p:cNvSpPr txBox="1"/>
          <p:nvPr/>
        </p:nvSpPr>
        <p:spPr>
          <a:xfrm>
            <a:off x="1138237" y="5649796"/>
            <a:ext cx="991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tx2"/>
                </a:solidFill>
              </a:rPr>
              <a:t>How can we get machines to ‘understand’, and therefore speak </a:t>
            </a:r>
            <a:r>
              <a:rPr lang="en-GB" sz="2000" i="1" dirty="0">
                <a:solidFill>
                  <a:schemeClr val="tx2"/>
                </a:solidFill>
              </a:rPr>
              <a:t>usefully</a:t>
            </a:r>
            <a:r>
              <a:rPr lang="en-GB" sz="2000" dirty="0">
                <a:solidFill>
                  <a:schemeClr val="tx2"/>
                </a:solidFill>
              </a:rPr>
              <a:t> about data?</a:t>
            </a:r>
          </a:p>
        </p:txBody>
      </p:sp>
    </p:spTree>
    <p:extLst>
      <p:ext uri="{BB962C8B-B14F-4D97-AF65-F5344CB8AC3E}">
        <p14:creationId xmlns:p14="http://schemas.microsoft.com/office/powerpoint/2010/main" val="93168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AA4E-C985-6FAF-C3AF-BCE4E8E32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3D6FF-2E22-4D11-5266-66EA85FA9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2249424"/>
            <a:ext cx="6736080" cy="432511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To measure overfitting, we often keep roughly (not strictly) 20% of the training data in reserve (the </a:t>
            </a:r>
            <a:r>
              <a:rPr lang="en-GB" i="1" dirty="0"/>
              <a:t>validation </a:t>
            </a:r>
            <a:r>
              <a:rPr lang="en-GB" dirty="0"/>
              <a:t>data)</a:t>
            </a:r>
          </a:p>
          <a:p>
            <a:r>
              <a:rPr lang="en-GB" dirty="0"/>
              <a:t>As we make the model more complex, we regularly check how well it does on the validation data – when it starts getting worse, we know it is beginning to overfit</a:t>
            </a:r>
          </a:p>
          <a:p>
            <a:r>
              <a:rPr lang="en-GB" dirty="0"/>
              <a:t>To prevent bias from </a:t>
            </a:r>
            <a:r>
              <a:rPr lang="en-GB" i="1" dirty="0"/>
              <a:t>which</a:t>
            </a:r>
            <a:r>
              <a:rPr lang="en-GB" dirty="0"/>
              <a:t> 20% we used as validation data, we slice the data into 5 chunks, and train 5 times, using each chunk once (cross-validation)</a:t>
            </a:r>
          </a:p>
        </p:txBody>
      </p:sp>
      <p:pic>
        <p:nvPicPr>
          <p:cNvPr id="7" name="Picture 6" descr="A diagram of a performance curve&#10;&#10;AI-generated content may be incorrect.">
            <a:extLst>
              <a:ext uri="{FF2B5EF4-FFF2-40B4-BE49-F238E27FC236}">
                <a16:creationId xmlns:a16="http://schemas.microsoft.com/office/drawing/2014/main" id="{DEEAA2A1-AA2C-21DB-5E9B-CFF553495CA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629" y="1604148"/>
            <a:ext cx="2400719" cy="1993817"/>
          </a:xfrm>
          <a:prstGeom prst="rect">
            <a:avLst/>
          </a:prstGeom>
        </p:spPr>
      </p:pic>
      <p:pic>
        <p:nvPicPr>
          <p:cNvPr id="9" name="Picture 8" descr="A diagram of a performance test&#10;&#10;AI-generated content may be incorrect.">
            <a:extLst>
              <a:ext uri="{FF2B5EF4-FFF2-40B4-BE49-F238E27FC236}">
                <a16:creationId xmlns:a16="http://schemas.microsoft.com/office/drawing/2014/main" id="{DD79F20F-2F78-8B0C-BE65-FD331B082A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50" r="275"/>
          <a:stretch/>
        </p:blipFill>
        <p:spPr>
          <a:xfrm>
            <a:off x="7388327" y="3721183"/>
            <a:ext cx="4712509" cy="24774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E253BD-2C33-5E28-F0A2-795AB2B7B7EB}"/>
              </a:ext>
            </a:extLst>
          </p:cNvPr>
          <p:cNvSpPr txBox="1"/>
          <p:nvPr/>
        </p:nvSpPr>
        <p:spPr>
          <a:xfrm>
            <a:off x="9593451" y="3429000"/>
            <a:ext cx="712921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900" b="1" dirty="0"/>
              <a:t>complexity</a:t>
            </a:r>
          </a:p>
        </p:txBody>
      </p:sp>
    </p:spTree>
    <p:extLst>
      <p:ext uri="{BB962C8B-B14F-4D97-AF65-F5344CB8AC3E}">
        <p14:creationId xmlns:p14="http://schemas.microsoft.com/office/powerpoint/2010/main" val="286893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14D72-DE3C-D05C-2EC9-E434A45DF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253DF-E706-E959-AB06-8879CFDF9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B1446-4899-CE62-E37E-B0BF71B78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en-GB" dirty="0"/>
              <a:t>We can draw a series of if/then statements which can let us decide answers based on questions about our data:</a:t>
            </a:r>
          </a:p>
          <a:p>
            <a:pPr lvl="1"/>
            <a:r>
              <a:rPr lang="en-GB" dirty="0"/>
              <a:t>If your temperature is high, you are ill</a:t>
            </a:r>
          </a:p>
          <a:p>
            <a:pPr lvl="1"/>
            <a:r>
              <a:rPr lang="en-GB" dirty="0"/>
              <a:t>If your blood pressure and heart rate are high, and you are not exercising, you are unhealthy</a:t>
            </a:r>
          </a:p>
          <a:p>
            <a:pPr marL="411480" lvl="1" indent="0">
              <a:buNone/>
            </a:pPr>
            <a:endParaRPr lang="en-GB" dirty="0"/>
          </a:p>
          <a:p>
            <a:r>
              <a:rPr lang="en-GB" dirty="0"/>
              <a:t>Answers may be categorical (healthy, unhealthy, ill) or continuous (size of life insurance premium)</a:t>
            </a:r>
          </a:p>
          <a:p>
            <a:r>
              <a:rPr lang="en-GB" dirty="0"/>
              <a:t>But we want the machine to learn these things on its own, rather than need us tell it</a:t>
            </a:r>
          </a:p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08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CFD68-4F5F-A228-79B8-3AF5C8DF4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Decision trees</a:t>
            </a:r>
          </a:p>
        </p:txBody>
      </p:sp>
      <p:pic>
        <p:nvPicPr>
          <p:cNvPr id="5" name="Picture 4" descr="A group of rectangular boxes with text&#10;&#10;AI-generated content may be incorrect.">
            <a:extLst>
              <a:ext uri="{FF2B5EF4-FFF2-40B4-BE49-F238E27FC236}">
                <a16:creationId xmlns:a16="http://schemas.microsoft.com/office/drawing/2014/main" id="{75C2C451-F1CB-24FE-6F54-531A9D9FDB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575" y="2209800"/>
            <a:ext cx="7970849" cy="38625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31C8BD-2A33-92CF-9E3C-4B682B4F1AEC}"/>
              </a:ext>
            </a:extLst>
          </p:cNvPr>
          <p:cNvSpPr txBox="1"/>
          <p:nvPr/>
        </p:nvSpPr>
        <p:spPr>
          <a:xfrm>
            <a:off x="2762054" y="2762054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95C882"/>
                </a:solidFill>
              </a:rPr>
              <a:t>Node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E21B3564-A2B8-C02E-7C7B-39C0D2A2C2ED}"/>
              </a:ext>
            </a:extLst>
          </p:cNvPr>
          <p:cNvCxnSpPr>
            <a:cxnSpLocks/>
            <a:stCxn id="3" idx="2"/>
          </p:cNvCxnSpPr>
          <p:nvPr/>
        </p:nvCxnSpPr>
        <p:spPr>
          <a:xfrm rot="16200000" flipH="1">
            <a:off x="3256846" y="2983002"/>
            <a:ext cx="771311" cy="1068077"/>
          </a:xfrm>
          <a:prstGeom prst="curvedConnector2">
            <a:avLst/>
          </a:prstGeom>
          <a:ln>
            <a:solidFill>
              <a:srgbClr val="95C8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0493096-79F2-F07E-01C5-35161D72FAC6}"/>
              </a:ext>
            </a:extLst>
          </p:cNvPr>
          <p:cNvSpPr txBox="1"/>
          <p:nvPr/>
        </p:nvSpPr>
        <p:spPr>
          <a:xfrm>
            <a:off x="811248" y="4648201"/>
            <a:ext cx="57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283623"/>
                </a:solidFill>
              </a:rPr>
              <a:t>Leaf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00A99C55-67DD-DC69-DAA8-6EFD2122637A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1258726" y="4858885"/>
            <a:ext cx="693201" cy="1010496"/>
          </a:xfrm>
          <a:prstGeom prst="curvedConnector2">
            <a:avLst/>
          </a:prstGeom>
          <a:ln>
            <a:solidFill>
              <a:srgbClr val="2836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6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DB6E5-E13E-EBDA-79FB-9292D807F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Decision trees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E25405-123E-76A9-4C39-6F99FA0156C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2279" y="2242541"/>
            <a:ext cx="2988905" cy="26817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001F5F-CBCF-646B-C901-9E61FF1602F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1184" y="2242541"/>
            <a:ext cx="3405456" cy="2681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FF78FD-8D41-B91B-6396-53403EA9442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62165" y="1723126"/>
            <a:ext cx="3807556" cy="37206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D3D0C2-5B06-4F19-CE47-AA5D337D4341}"/>
              </a:ext>
            </a:extLst>
          </p:cNvPr>
          <p:cNvSpPr txBox="1"/>
          <p:nvPr/>
        </p:nvSpPr>
        <p:spPr>
          <a:xfrm>
            <a:off x="683612" y="5443752"/>
            <a:ext cx="1082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tx2"/>
                </a:solidFill>
              </a:rPr>
              <a:t>Decision trees can learn to predict data in which the relationship is </a:t>
            </a:r>
            <a:r>
              <a:rPr lang="en-GB" sz="2400" i="1" dirty="0">
                <a:solidFill>
                  <a:schemeClr val="tx2"/>
                </a:solidFill>
              </a:rPr>
              <a:t>not linear</a:t>
            </a:r>
            <a:r>
              <a:rPr lang="en-GB" sz="2400" dirty="0">
                <a:solidFill>
                  <a:schemeClr val="tx2"/>
                </a:solidFill>
              </a:rPr>
              <a:t>. In this example, the relationship between </a:t>
            </a:r>
            <a:r>
              <a:rPr lang="en-GB" sz="2400" i="1" dirty="0">
                <a:solidFill>
                  <a:schemeClr val="tx2"/>
                </a:solidFill>
              </a:rPr>
              <a:t>predictor</a:t>
            </a:r>
            <a:r>
              <a:rPr lang="en-GB" sz="2400" dirty="0">
                <a:solidFill>
                  <a:schemeClr val="tx2"/>
                </a:solidFill>
              </a:rPr>
              <a:t> and </a:t>
            </a:r>
            <a:r>
              <a:rPr lang="en-GB" sz="2400" i="1" dirty="0">
                <a:solidFill>
                  <a:schemeClr val="tx2"/>
                </a:solidFill>
              </a:rPr>
              <a:t>response </a:t>
            </a:r>
            <a:r>
              <a:rPr lang="en-GB" sz="2400" dirty="0">
                <a:solidFill>
                  <a:schemeClr val="tx2"/>
                </a:solidFill>
              </a:rPr>
              <a:t>is non-linear. Decision trees can be used to learn non-linear decision boundaries for classification as well.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CCF592-B24F-9B80-4B92-2303821EAB35}"/>
              </a:ext>
            </a:extLst>
          </p:cNvPr>
          <p:cNvSpPr txBox="1"/>
          <p:nvPr/>
        </p:nvSpPr>
        <p:spPr>
          <a:xfrm>
            <a:off x="1600245" y="4803189"/>
            <a:ext cx="14329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chemeClr val="tx2"/>
                </a:solidFill>
              </a:rPr>
              <a:t>Baseball players’ salary (x $1000)</a:t>
            </a:r>
            <a:endParaRPr lang="en-GB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37B3A7-3F61-6E42-2486-572DB8359941}"/>
              </a:ext>
            </a:extLst>
          </p:cNvPr>
          <p:cNvSpPr txBox="1"/>
          <p:nvPr/>
        </p:nvSpPr>
        <p:spPr>
          <a:xfrm>
            <a:off x="3900168" y="4803189"/>
            <a:ext cx="33164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chemeClr val="tx2"/>
                </a:solidFill>
              </a:rPr>
              <a:t>Baseball players’ data with the learned decision boundaries for salary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64316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B7810-C874-7D1A-E3C4-A2676FC0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Tree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F634B-CB11-3147-DF44-337036BB7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6448148" cy="4325112"/>
          </a:xfrm>
        </p:spPr>
        <p:txBody>
          <a:bodyPr>
            <a:normAutofit/>
          </a:bodyPr>
          <a:lstStyle/>
          <a:p>
            <a:r>
              <a:rPr lang="en-GB" dirty="0"/>
              <a:t>At each step (epoch) tree ‘grows’ a layer using the training data</a:t>
            </a:r>
          </a:p>
          <a:p>
            <a:r>
              <a:rPr lang="en-GB" dirty="0"/>
              <a:t>Each layer splits the tree (and the data) into nodes</a:t>
            </a:r>
          </a:p>
          <a:p>
            <a:r>
              <a:rPr lang="en-GB" dirty="0"/>
              <a:t>Each node represents a decision about the data in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507624-B1F4-2B29-D14A-A0E96928BB7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86832" y="1676400"/>
            <a:ext cx="509556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7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69187-06C1-9069-E956-0A4A5177D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Tree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B1766-099A-DB72-809F-6749DA9AF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5486400" cy="4325112"/>
          </a:xfrm>
        </p:spPr>
        <p:txBody>
          <a:bodyPr/>
          <a:lstStyle/>
          <a:p>
            <a:pPr marL="109728" indent="0">
              <a:buNone/>
            </a:pPr>
            <a:r>
              <a:rPr lang="en-GB" dirty="0"/>
              <a:t>For regression: </a:t>
            </a:r>
          </a:p>
          <a:p>
            <a:pPr marL="109728" indent="0">
              <a:buNone/>
            </a:pPr>
            <a:r>
              <a:rPr lang="en-GB" dirty="0"/>
              <a:t>The samples are split so that their mean is as close to the true value as possible (see right)</a:t>
            </a:r>
          </a:p>
          <a:p>
            <a:pPr marL="109728" indent="0">
              <a:buNone/>
            </a:pPr>
            <a:r>
              <a:rPr lang="en-GB" dirty="0"/>
              <a:t>Each horizontal line represents a node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D099E7-81C2-F3F6-F90D-77B0532C169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0705" t="28109" r="12388"/>
          <a:stretch/>
        </p:blipFill>
        <p:spPr>
          <a:xfrm>
            <a:off x="6096000" y="1725796"/>
            <a:ext cx="4596882" cy="340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50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675FC-3F55-A20C-18C9-33F4DFB0F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Tree training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819089-ED84-23C3-85CA-B656FBACD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495785"/>
            <a:ext cx="4228772" cy="32523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5370C9-65C1-2A09-31BD-92136DF2F64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19888" y="1676400"/>
            <a:ext cx="7532961" cy="507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3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BB1F5-32EE-06DA-580C-9FE4D9FCD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Tree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12B25-7AA4-F0A5-48C8-86B4C7499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5740400" cy="4325112"/>
          </a:xfrm>
        </p:spPr>
        <p:txBody>
          <a:bodyPr/>
          <a:lstStyle/>
          <a:p>
            <a:pPr marL="109728" indent="0">
              <a:buNone/>
            </a:pPr>
            <a:r>
              <a:rPr lang="en-GB" dirty="0"/>
              <a:t>For classification:</a:t>
            </a:r>
          </a:p>
          <a:p>
            <a:pPr marL="109728" indent="0">
              <a:buNone/>
            </a:pPr>
            <a:r>
              <a:rPr lang="en-GB" dirty="0"/>
              <a:t>At each layer, the tree splits the training samples into nodes by choosing a feature (column) and a threshold value so that the samples in each node will be as well-divided as possible (see right)</a:t>
            </a:r>
          </a:p>
          <a:p>
            <a:endParaRPr lang="en-GB" dirty="0"/>
          </a:p>
        </p:txBody>
      </p:sp>
      <p:pic>
        <p:nvPicPr>
          <p:cNvPr id="5" name="Picture 4" descr="A diagram of a graph&#10;&#10;AI-generated content may be incorrect.">
            <a:extLst>
              <a:ext uri="{FF2B5EF4-FFF2-40B4-BE49-F238E27FC236}">
                <a16:creationId xmlns:a16="http://schemas.microsoft.com/office/drawing/2014/main" id="{44C4379B-8D40-3B73-E11F-169C84D0170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584" y="2196897"/>
            <a:ext cx="4998816" cy="246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52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2C2E1-9320-BCC5-F2BF-B92749773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Tree training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A88D9B-AAB0-4A61-6E67-D5A31B4EE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66937" y="2273300"/>
            <a:ext cx="7858125" cy="4276725"/>
          </a:xfrm>
        </p:spPr>
      </p:pic>
    </p:spTree>
    <p:extLst>
      <p:ext uri="{BB962C8B-B14F-4D97-AF65-F5344CB8AC3E}">
        <p14:creationId xmlns:p14="http://schemas.microsoft.com/office/powerpoint/2010/main" val="268002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4179F-6A52-CCD9-9D9A-0FDE454E1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C93D-CA84-3004-B7EB-7E4A7271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(Random) Forests and Ensembles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CB2C8-34B4-F05A-0F12-FD83F7AD6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en-GB" dirty="0"/>
              <a:t>A forest is a collection of (different) trees.</a:t>
            </a:r>
          </a:p>
          <a:p>
            <a:pPr rtl="0"/>
            <a:r>
              <a:rPr lang="en-GB" dirty="0"/>
              <a:t>Trees are different because they are trained on different subsets of the data</a:t>
            </a:r>
          </a:p>
          <a:p>
            <a:pPr lvl="1"/>
            <a:r>
              <a:rPr lang="en-GB" dirty="0"/>
              <a:t>This could be datapoints (rows) or features (columns) – “bootstrapping”</a:t>
            </a:r>
          </a:p>
          <a:p>
            <a:pPr rtl="0"/>
            <a:r>
              <a:rPr lang="en-GB" dirty="0"/>
              <a:t>We take the answer which the most trees agree on if we are classifying, or the average if we are doing regression (bagging)</a:t>
            </a:r>
          </a:p>
          <a:p>
            <a:pPr rtl="0"/>
            <a:r>
              <a:rPr lang="en-GB" dirty="0"/>
              <a:t>This ensemble (assembly, group) of models can be </a:t>
            </a:r>
            <a:r>
              <a:rPr lang="en-GB" i="1" dirty="0"/>
              <a:t>very</a:t>
            </a:r>
            <a:r>
              <a:rPr lang="en-GB" dirty="0"/>
              <a:t> accurate after a while</a:t>
            </a:r>
          </a:p>
          <a:p>
            <a:pPr lvl="1"/>
            <a:r>
              <a:rPr lang="en-GB" dirty="0"/>
              <a:t>Just like asking a good group of friends!</a:t>
            </a:r>
          </a:p>
          <a:p>
            <a:pPr lvl="1"/>
            <a:r>
              <a:rPr lang="en-GB" dirty="0"/>
              <a:t>The ensemble concept is applicable to most types of ML models</a:t>
            </a:r>
          </a:p>
        </p:txBody>
      </p:sp>
    </p:spTree>
    <p:extLst>
      <p:ext uri="{BB962C8B-B14F-4D97-AF65-F5344CB8AC3E}">
        <p14:creationId xmlns:p14="http://schemas.microsoft.com/office/powerpoint/2010/main" val="113079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46F7-FCF2-3BAF-ADB7-238AC015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C91FD-877E-BB8F-015B-75D1FD20D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/>
              <a:t>Principles of Regression, Classification, Noise, Overfitting and Cross-Validation: 10:00-11:00</a:t>
            </a:r>
          </a:p>
          <a:p>
            <a:r>
              <a:rPr lang="en-GB" sz="2200" i="1" dirty="0"/>
              <a:t>Break:									   11:00-11:30</a:t>
            </a:r>
          </a:p>
          <a:p>
            <a:r>
              <a:rPr lang="en-GB" sz="2200" dirty="0"/>
              <a:t>Classification and Regression with Decision Trees and Random Forests:	   11:30-12:00</a:t>
            </a:r>
          </a:p>
          <a:p>
            <a:r>
              <a:rPr lang="en-GB" sz="2200" dirty="0"/>
              <a:t>Time for Exercises/Questions (Decision Trees and Random Forests):		   12:00-12:30</a:t>
            </a:r>
          </a:p>
          <a:p>
            <a:r>
              <a:rPr lang="en-GB" sz="2200" i="1" dirty="0"/>
              <a:t>Break:									   12:30-13:30</a:t>
            </a:r>
          </a:p>
          <a:p>
            <a:r>
              <a:rPr lang="en-GB" sz="2200" dirty="0"/>
              <a:t>Support Vector Machines for Classification:					   13:30-14:00</a:t>
            </a:r>
          </a:p>
          <a:p>
            <a:r>
              <a:rPr lang="en-GB" sz="2200" dirty="0"/>
              <a:t>Time for Exercises/Questions (Support Vector Machines)			   14:00-14:30</a:t>
            </a:r>
          </a:p>
          <a:p>
            <a:r>
              <a:rPr lang="en-GB" sz="2200" i="1" dirty="0"/>
              <a:t>Break:									   14:30-15:00</a:t>
            </a:r>
          </a:p>
          <a:p>
            <a:r>
              <a:rPr lang="en-GB" sz="2200" dirty="0"/>
              <a:t>Time for Exercises/Questions (Catch-up) </a:t>
            </a:r>
            <a:r>
              <a:rPr lang="en-GB" sz="2200" i="1" dirty="0"/>
              <a:t>OR</a:t>
            </a:r>
            <a:r>
              <a:rPr lang="en-GB" sz="2200" dirty="0"/>
              <a:t> Bonus Content (Regularisation): 	   15:00-16:00</a:t>
            </a:r>
          </a:p>
        </p:txBody>
      </p:sp>
    </p:spTree>
    <p:extLst>
      <p:ext uri="{BB962C8B-B14F-4D97-AF65-F5344CB8AC3E}">
        <p14:creationId xmlns:p14="http://schemas.microsoft.com/office/powerpoint/2010/main" val="314442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B8CB0-4BCE-ED5F-7F30-034864C35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Forests and Ensembles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52263-1532-5E04-2FCA-C88C1153C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4810812" cy="432511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GB" b="1" dirty="0"/>
              <a:t>Advantages:</a:t>
            </a:r>
          </a:p>
          <a:p>
            <a:r>
              <a:rPr lang="en-GB" b="1" dirty="0"/>
              <a:t>Interpretability</a:t>
            </a:r>
            <a:r>
              <a:rPr lang="en-GB" dirty="0"/>
              <a:t>: Decision trees are easy to interpret and visualize.</a:t>
            </a:r>
          </a:p>
          <a:p>
            <a:r>
              <a:rPr lang="en-GB" b="1" dirty="0"/>
              <a:t>Handles Non-Linearity</a:t>
            </a:r>
            <a:r>
              <a:rPr lang="en-GB" dirty="0"/>
              <a:t>: Random forests can handle non-linear relationships effectively by combining multiple decision trees.</a:t>
            </a:r>
          </a:p>
          <a:p>
            <a:r>
              <a:rPr lang="en-GB" b="1" dirty="0"/>
              <a:t>Feature Importance</a:t>
            </a:r>
            <a:r>
              <a:rPr lang="en-GB" dirty="0"/>
              <a:t>: Random forests provide insights into feature importance, which is useful for understanding the model.</a:t>
            </a:r>
          </a:p>
          <a:p>
            <a:r>
              <a:rPr lang="en-GB" b="1" dirty="0"/>
              <a:t>Robust to Noise</a:t>
            </a:r>
            <a:r>
              <a:rPr lang="en-GB" dirty="0"/>
              <a:t>: Random forests are less sensitive to noise and overfitting compared to individual decision trees.</a:t>
            </a:r>
          </a:p>
          <a:p>
            <a:r>
              <a:rPr lang="en-GB" b="1" dirty="0"/>
              <a:t>Scalability</a:t>
            </a:r>
            <a:r>
              <a:rPr lang="en-GB" dirty="0"/>
              <a:t>: They scale well to large datasets.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92E5A-38C0-1E59-E836-B8E39FD16661}"/>
              </a:ext>
            </a:extLst>
          </p:cNvPr>
          <p:cNvSpPr txBox="1"/>
          <p:nvPr/>
        </p:nvSpPr>
        <p:spPr>
          <a:xfrm>
            <a:off x="5420412" y="2209800"/>
            <a:ext cx="616198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b="1" dirty="0">
                <a:solidFill>
                  <a:schemeClr val="tx2"/>
                </a:solidFill>
              </a:rPr>
              <a:t>Disadvantages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2"/>
                </a:solidFill>
              </a:rPr>
              <a:t>Overfitting in Decision Trees</a:t>
            </a:r>
            <a:r>
              <a:rPr lang="en-GB" dirty="0">
                <a:solidFill>
                  <a:schemeClr val="tx2"/>
                </a:solidFill>
              </a:rPr>
              <a:t>: Individual decision trees are prone to overfitting, though this is mitigated by random forests.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2"/>
                </a:solidFill>
              </a:rPr>
              <a:t>Less Effective for High-Dimensional Data</a:t>
            </a:r>
            <a:r>
              <a:rPr lang="en-GB" dirty="0">
                <a:solidFill>
                  <a:schemeClr val="tx2"/>
                </a:solidFill>
              </a:rPr>
              <a:t>: Random forests may struggle with very high-dimensional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2"/>
                </a:solidFill>
              </a:rPr>
              <a:t>Computationally Intensive</a:t>
            </a:r>
            <a:r>
              <a:rPr lang="en-GB" dirty="0">
                <a:solidFill>
                  <a:schemeClr val="tx2"/>
                </a:solidFill>
              </a:rPr>
              <a:t>: Training random forests can be computationally expensive, especially with many trees.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2"/>
                </a:solidFill>
              </a:rPr>
              <a:t>No Clear Decision Boundary</a:t>
            </a:r>
            <a:r>
              <a:rPr lang="en-GB" dirty="0">
                <a:solidFill>
                  <a:schemeClr val="tx2"/>
                </a:solidFill>
              </a:rPr>
              <a:t>: They do not provide a clear mathematical decision boundary.</a:t>
            </a:r>
          </a:p>
        </p:txBody>
      </p:sp>
    </p:spTree>
    <p:extLst>
      <p:ext uri="{BB962C8B-B14F-4D97-AF65-F5344CB8AC3E}">
        <p14:creationId xmlns:p14="http://schemas.microsoft.com/office/powerpoint/2010/main" val="14039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572D5-EA1B-0BA0-82C6-F9E5EC835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48A64-0D7F-3294-F02F-7B62A88BD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Lesson 3 – 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07671-EBAD-7DA6-040F-334951E4C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GB" dirty="0"/>
              <a:t>Let’s do an exercise on the Iris dataset!</a:t>
            </a:r>
          </a:p>
          <a:p>
            <a:pPr rtl="0"/>
            <a:r>
              <a:rPr lang="en-GB" dirty="0"/>
              <a:t>The code is written for you, run it and see how it does.</a:t>
            </a:r>
          </a:p>
          <a:p>
            <a:pPr rtl="0"/>
            <a:r>
              <a:rPr lang="en-GB" dirty="0"/>
              <a:t>Then, change the parameters. Can you get better predictions? How?</a:t>
            </a:r>
          </a:p>
          <a:p>
            <a:pPr rtl="0"/>
            <a:r>
              <a:rPr lang="en-GB" dirty="0"/>
              <a:t>Repeat for the California Housing dataset!</a:t>
            </a:r>
          </a:p>
        </p:txBody>
      </p:sp>
    </p:spTree>
    <p:extLst>
      <p:ext uri="{BB962C8B-B14F-4D97-AF65-F5344CB8AC3E}">
        <p14:creationId xmlns:p14="http://schemas.microsoft.com/office/powerpoint/2010/main" val="374526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9BED9-16CA-A451-A86B-C843CAC45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C567B-76C6-915D-F331-3CC895DA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Support Vector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032CB2-294A-DA17-C0B3-B641780FC0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rtlCol="0">
                <a:normAutofit lnSpcReduction="10000"/>
              </a:bodyPr>
              <a:lstStyle/>
              <a:p>
                <a:pPr rtl="0"/>
                <a:r>
                  <a:rPr lang="en-GB" dirty="0"/>
                  <a:t>We draw a line/plane to divide up the “feature space”</a:t>
                </a:r>
              </a:p>
              <a:p>
                <a:pPr rtl="0"/>
                <a:r>
                  <a:rPr lang="en-GB" dirty="0"/>
                  <a:t>Sometimes the classes can’t be separated by straight lines (linearly)</a:t>
                </a:r>
              </a:p>
              <a:p>
                <a:pPr marL="109728" indent="0" rtl="0">
                  <a:buNone/>
                </a:pPr>
                <a:endParaRPr lang="en-GB" dirty="0"/>
              </a:p>
              <a:p>
                <a:pPr rtl="0"/>
                <a:r>
                  <a:rPr lang="en-GB" dirty="0"/>
                  <a:t>We can also use “kernels” to change the shape of the feature space, which can let us draw straight lines</a:t>
                </a:r>
              </a:p>
              <a:p>
                <a:pPr lvl="1"/>
                <a:r>
                  <a:rPr lang="en-GB" dirty="0"/>
                  <a:t>The kernel parameter – strength of this effect – is called </a:t>
                </a:r>
                <a:r>
                  <a:rPr lang="en-GB" i="1" dirty="0"/>
                  <a:t>gamma </a:t>
                </a:r>
                <a:r>
                  <a:rPr lang="en-GB" dirty="0"/>
                  <a:t>(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dirty="0"/>
                  <a:t>)</a:t>
                </a:r>
              </a:p>
              <a:p>
                <a:pPr rtl="0"/>
                <a:r>
                  <a:rPr lang="en-GB" dirty="0"/>
                  <a:t>If we still can’t draw perfect boundaries (because the classes are not separable) we allow some misclassification</a:t>
                </a:r>
              </a:p>
              <a:p>
                <a:pPr lvl="1"/>
                <a:r>
                  <a:rPr lang="en-GB" dirty="0"/>
                  <a:t>Parameter for controlling this is called </a:t>
                </a:r>
                <a:r>
                  <a:rPr lang="en-GB" i="1" dirty="0"/>
                  <a:t>C</a:t>
                </a:r>
                <a:r>
                  <a:rPr lang="en-GB" dirty="0"/>
                  <a:t> – higher value of </a:t>
                </a:r>
                <a:r>
                  <a:rPr lang="en-GB" i="1" dirty="0"/>
                  <a:t>C </a:t>
                </a:r>
                <a:r>
                  <a:rPr lang="en-GB" dirty="0"/>
                  <a:t>means </a:t>
                </a:r>
                <a:r>
                  <a:rPr lang="en-GB" i="1" dirty="0"/>
                  <a:t>less</a:t>
                </a:r>
                <a:r>
                  <a:rPr lang="en-GB" dirty="0"/>
                  <a:t> misclassification allowed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032CB2-294A-DA17-C0B3-B641780FC0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2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169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7BF0E-98A0-7AAB-088B-083A5F73D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SVM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B857A-A5D4-7C2D-C8F0-EFF879C00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algorithm simply calculates </a:t>
            </a:r>
            <a:r>
              <a:rPr lang="en-GB" i="1" dirty="0"/>
              <a:t>all </a:t>
            </a:r>
            <a:r>
              <a:rPr lang="en-GB" dirty="0"/>
              <a:t>possible support vectors (ways of separating the data)</a:t>
            </a:r>
          </a:p>
          <a:p>
            <a:r>
              <a:rPr lang="en-GB" dirty="0"/>
              <a:t>It chooses the one with the widest margin of separation</a:t>
            </a:r>
          </a:p>
          <a:p>
            <a:pPr lvl="1"/>
            <a:r>
              <a:rPr lang="en-GB" dirty="0"/>
              <a:t>As we discussed, the C parameter controls the “hardness” of this margin</a:t>
            </a:r>
          </a:p>
          <a:p>
            <a:pPr lvl="1"/>
            <a:r>
              <a:rPr lang="en-GB" dirty="0"/>
              <a:t>Soft margins are sometimes necessary to avoid overfitting</a:t>
            </a:r>
          </a:p>
        </p:txBody>
      </p:sp>
    </p:spTree>
    <p:extLst>
      <p:ext uri="{BB962C8B-B14F-4D97-AF65-F5344CB8AC3E}">
        <p14:creationId xmlns:p14="http://schemas.microsoft.com/office/powerpoint/2010/main" val="387613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F64D0-B82C-DB02-FF1C-D29443DA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Support Vector Machines</a:t>
            </a:r>
          </a:p>
        </p:txBody>
      </p:sp>
      <p:pic>
        <p:nvPicPr>
          <p:cNvPr id="9" name="Picture 8" descr="A diagram of a line of red and blue circles&#10;&#10;AI-generated content may be incorrect.">
            <a:extLst>
              <a:ext uri="{FF2B5EF4-FFF2-40B4-BE49-F238E27FC236}">
                <a16:creationId xmlns:a16="http://schemas.microsoft.com/office/drawing/2014/main" id="{02646D1A-5C1D-5C1E-EECA-0215C70C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827"/>
          <a:stretch/>
        </p:blipFill>
        <p:spPr>
          <a:xfrm>
            <a:off x="6385497" y="1143000"/>
            <a:ext cx="3122487" cy="2028825"/>
          </a:xfrm>
          <a:prstGeom prst="rect">
            <a:avLst/>
          </a:prstGeom>
        </p:spPr>
      </p:pic>
      <p:pic>
        <p:nvPicPr>
          <p:cNvPr id="11" name="Picture 10" descr="A diagram of a graph&#10;&#10;AI-generated content may be incorrect.">
            <a:extLst>
              <a:ext uri="{FF2B5EF4-FFF2-40B4-BE49-F238E27FC236}">
                <a16:creationId xmlns:a16="http://schemas.microsoft.com/office/drawing/2014/main" id="{DF215FF4-98CA-FBDE-B74F-B7AD6ABB97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940" y="3171825"/>
            <a:ext cx="4772025" cy="34099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41E1B2B-E1AD-7A51-080C-A5029FED3F00}"/>
              </a:ext>
            </a:extLst>
          </p:cNvPr>
          <p:cNvSpPr txBox="1"/>
          <p:nvPr/>
        </p:nvSpPr>
        <p:spPr>
          <a:xfrm>
            <a:off x="9992505" y="3244333"/>
            <a:ext cx="786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Kernel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7A662550-AC75-F733-D307-3FDD039010CD}"/>
              </a:ext>
            </a:extLst>
          </p:cNvPr>
          <p:cNvCxnSpPr>
            <a:cxnSpLocks/>
            <a:endCxn id="11" idx="3"/>
          </p:cNvCxnSpPr>
          <p:nvPr/>
        </p:nvCxnSpPr>
        <p:spPr>
          <a:xfrm rot="16200000" flipH="1">
            <a:off x="9000456" y="3195290"/>
            <a:ext cx="1704975" cy="1658043"/>
          </a:xfrm>
          <a:prstGeom prst="curvedConnector4">
            <a:avLst>
              <a:gd name="adj1" fmla="val 28042"/>
              <a:gd name="adj2" fmla="val 1518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27654FB-5EC8-D451-3F75-EC14EFFEB6F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6591" y="2209800"/>
            <a:ext cx="5286375" cy="4124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6C17F0-B80E-F1C0-C8D5-EA741D64AC16}"/>
              </a:ext>
            </a:extLst>
          </p:cNvPr>
          <p:cNvSpPr txBox="1"/>
          <p:nvPr/>
        </p:nvSpPr>
        <p:spPr>
          <a:xfrm rot="635709">
            <a:off x="1103311" y="3512909"/>
            <a:ext cx="157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B0B8A9"/>
                </a:solidFill>
              </a:rPr>
              <a:t>Support vector</a:t>
            </a:r>
          </a:p>
        </p:txBody>
      </p:sp>
    </p:spTree>
    <p:extLst>
      <p:ext uri="{BB962C8B-B14F-4D97-AF65-F5344CB8AC3E}">
        <p14:creationId xmlns:p14="http://schemas.microsoft.com/office/powerpoint/2010/main" val="242564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B4270-2239-4B5A-A07A-13B5A6211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Support Vector Machines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F939FB-68CA-EE53-E79E-0D957272932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14712" y="2209800"/>
            <a:ext cx="53625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3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EF57D-E8D6-A049-46EF-F492D76C5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Support Vector Machines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6B729B-A09A-D9BB-E083-FA888A1A04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" y="2209800"/>
            <a:ext cx="5324475" cy="41243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25AC61-F958-5F7D-1D00-EE8AC64B7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925" y="2209799"/>
            <a:ext cx="53244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89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6E138-B1EF-F43A-D9F6-5B191084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Support Vector Machines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39D68DC-8598-6F08-AA16-77AC08AD0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88"/>
            <a:ext cx="5486400" cy="432435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GB" b="1" dirty="0"/>
              <a:t>Advantages</a:t>
            </a:r>
          </a:p>
          <a:p>
            <a:r>
              <a:rPr lang="en-GB" b="1" dirty="0"/>
              <a:t>Effective in High Dimensions</a:t>
            </a:r>
            <a:r>
              <a:rPr lang="en-GB" dirty="0"/>
              <a:t>: SVMs perform well in high-dimensional spaces and with sparse data.</a:t>
            </a:r>
          </a:p>
          <a:p>
            <a:r>
              <a:rPr lang="en-GB" b="1" dirty="0"/>
              <a:t>Robust Decision Boundary</a:t>
            </a:r>
            <a:r>
              <a:rPr lang="en-GB" dirty="0"/>
              <a:t>: SVMs aim to find the optimal hyperplane that maximizes the margin, making them robust to overfitting in certain cases.</a:t>
            </a:r>
          </a:p>
          <a:p>
            <a:r>
              <a:rPr lang="en-GB" b="1" dirty="0"/>
              <a:t>Kernel Trick</a:t>
            </a:r>
            <a:r>
              <a:rPr lang="en-GB" dirty="0"/>
              <a:t>: The use of kernels allows SVMs to model complex, non-linear relationships effectively.</a:t>
            </a:r>
          </a:p>
          <a:p>
            <a:r>
              <a:rPr lang="en-GB" b="1" dirty="0"/>
              <a:t>Works Well with Small Datasets</a:t>
            </a:r>
            <a:r>
              <a:rPr lang="en-GB" dirty="0"/>
              <a:t>: SVMs are effective for smaller datasets where the number of features is greater than the number of samples.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FB50031-642F-FB7D-8A11-366223337D07}"/>
              </a:ext>
            </a:extLst>
          </p:cNvPr>
          <p:cNvSpPr txBox="1">
            <a:spLocks/>
          </p:cNvSpPr>
          <p:nvPr/>
        </p:nvSpPr>
        <p:spPr>
          <a:xfrm>
            <a:off x="6096000" y="2209800"/>
            <a:ext cx="5486400" cy="4324350"/>
          </a:xfrm>
          <a:prstGeom prst="rect">
            <a:avLst/>
          </a:prstGeom>
        </p:spPr>
        <p:txBody>
          <a:bodyPr vert="horz" rtlCol="0">
            <a:normAutofit fontScale="775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Georgia"/>
              <a:buNone/>
            </a:pPr>
            <a:r>
              <a:rPr lang="en-GB" b="1" dirty="0"/>
              <a:t>Disadvantages</a:t>
            </a:r>
          </a:p>
          <a:p>
            <a:r>
              <a:rPr lang="en-GB" b="1" dirty="0"/>
              <a:t>Difficult to Interpret</a:t>
            </a:r>
            <a:r>
              <a:rPr lang="en-GB" dirty="0"/>
              <a:t>: SVM models are harder to interpret compared to decision trees or random forests.</a:t>
            </a:r>
          </a:p>
          <a:p>
            <a:r>
              <a:rPr lang="en-GB" b="1" dirty="0"/>
              <a:t>Computationally Expensive</a:t>
            </a:r>
            <a:r>
              <a:rPr lang="en-GB" dirty="0"/>
              <a:t>: Training SVMs can be slow for large datasets, especially with non-linear kernels.</a:t>
            </a:r>
          </a:p>
          <a:p>
            <a:r>
              <a:rPr lang="en-GB" b="1" dirty="0"/>
              <a:t>Sensitive to Parameter Tuning</a:t>
            </a:r>
            <a:r>
              <a:rPr lang="en-GB" dirty="0"/>
              <a:t>: Performance depends heavily on choosing the right kernel and hyperparameters (e.g., C and gamma).</a:t>
            </a:r>
          </a:p>
          <a:p>
            <a:r>
              <a:rPr lang="en-GB" b="1" dirty="0"/>
              <a:t>Not Robust to Noisy Data</a:t>
            </a:r>
            <a:r>
              <a:rPr lang="en-GB" dirty="0"/>
              <a:t>: SVMs can struggle with noisy datasets or overlapping classes.</a:t>
            </a:r>
          </a:p>
        </p:txBody>
      </p:sp>
    </p:spTree>
    <p:extLst>
      <p:ext uri="{BB962C8B-B14F-4D97-AF65-F5344CB8AC3E}">
        <p14:creationId xmlns:p14="http://schemas.microsoft.com/office/powerpoint/2010/main" val="420245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65D30-BCE4-1283-B5FC-0322670AF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0CC8E-3DC1-49C3-D822-A7D8C3D47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19C06-76BD-1945-8100-E8E96A390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GB" dirty="0"/>
              <a:t>If we have some input data points and some ‘answers’ to go with them (training data), what will the answers be for future inputs?</a:t>
            </a:r>
          </a:p>
          <a:p>
            <a:pPr rtl="0"/>
            <a:r>
              <a:rPr lang="en-GB" dirty="0"/>
              <a:t>Linear regression is for finding the </a:t>
            </a:r>
            <a:r>
              <a:rPr lang="en-GB" i="1" dirty="0"/>
              <a:t>line of best fit</a:t>
            </a:r>
          </a:p>
          <a:p>
            <a:pPr lvl="1"/>
            <a:r>
              <a:rPr lang="en-GB" dirty="0"/>
              <a:t>The straight line which best predicts answers – hopefully including future ones!</a:t>
            </a:r>
          </a:p>
          <a:p>
            <a:pPr rtl="0"/>
            <a:r>
              <a:rPr lang="en-GB" dirty="0"/>
              <a:t>Can be extended – we could also find a </a:t>
            </a:r>
            <a:r>
              <a:rPr lang="en-GB" i="1" dirty="0"/>
              <a:t>curve</a:t>
            </a:r>
            <a:r>
              <a:rPr lang="en-GB" dirty="0"/>
              <a:t> of best fit if we use a more complicated equation than a straight line</a:t>
            </a:r>
          </a:p>
        </p:txBody>
      </p:sp>
    </p:spTree>
    <p:extLst>
      <p:ext uri="{BB962C8B-B14F-4D97-AF65-F5344CB8AC3E}">
        <p14:creationId xmlns:p14="http://schemas.microsoft.com/office/powerpoint/2010/main" val="71522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B4388-14BE-12FE-C585-95F30C172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Regression</a:t>
            </a:r>
          </a:p>
        </p:txBody>
      </p:sp>
      <p:pic>
        <p:nvPicPr>
          <p:cNvPr id="5" name="Picture 4" descr="A line with dots on it&#10;&#10;AI-generated content may be incorrect.">
            <a:extLst>
              <a:ext uri="{FF2B5EF4-FFF2-40B4-BE49-F238E27FC236}">
                <a16:creationId xmlns:a16="http://schemas.microsoft.com/office/drawing/2014/main" id="{D3ACE9DD-EB7F-9038-EB11-5BDCA4EAF8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54917"/>
            <a:ext cx="6084163" cy="40236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EAED18-B85A-405E-3F69-EA677401EFB2}"/>
                  </a:ext>
                </a:extLst>
              </p:cNvPr>
              <p:cNvSpPr txBox="1"/>
              <p:nvPr/>
            </p:nvSpPr>
            <p:spPr>
              <a:xfrm>
                <a:off x="7981122" y="1203500"/>
                <a:ext cx="244885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EAED18-B85A-405E-3F69-EA677401E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122" y="1203500"/>
                <a:ext cx="2448856" cy="369332"/>
              </a:xfrm>
              <a:prstGeom prst="rect">
                <a:avLst/>
              </a:prstGeom>
              <a:blipFill>
                <a:blip r:embed="rId4"/>
                <a:stretch>
                  <a:fillRect l="-1990" r="-249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F937245-5FC5-DBC6-B359-1F60CB352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27514" y="2254917"/>
                <a:ext cx="4808737" cy="3736977"/>
              </a:xfrm>
            </p:spPr>
            <p:txBody>
              <a:bodyPr rtlCol="0">
                <a:normAutofit fontScale="92500" lnSpcReduction="20000"/>
              </a:bodyPr>
              <a:lstStyle/>
              <a:p>
                <a:pPr marL="109728" indent="0" rtl="0">
                  <a:buNone/>
                </a:pPr>
                <a:r>
                  <a:rPr lang="en-GB" dirty="0"/>
                  <a:t>One predictor (feature): </a:t>
                </a:r>
                <a:r>
                  <a:rPr lang="en-GB" i="1" dirty="0"/>
                  <a:t>x</a:t>
                </a:r>
              </a:p>
              <a:p>
                <a:pPr marL="109728" indent="0" rtl="0">
                  <a:buNone/>
                </a:pPr>
                <a:r>
                  <a:rPr lang="en-GB" dirty="0"/>
                  <a:t>+</a:t>
                </a:r>
              </a:p>
              <a:p>
                <a:pPr marL="109728" indent="0" rtl="0">
                  <a:buNone/>
                </a:pPr>
                <a:r>
                  <a:rPr lang="en-GB" dirty="0"/>
                  <a:t>One target (response): </a:t>
                </a:r>
                <a:r>
                  <a:rPr lang="en-GB" i="1" dirty="0"/>
                  <a:t>y</a:t>
                </a:r>
              </a:p>
              <a:p>
                <a:pPr marL="109728" indent="0" rtl="0">
                  <a:buNone/>
                </a:pPr>
                <a:r>
                  <a:rPr lang="en-GB" dirty="0"/>
                  <a:t>=</a:t>
                </a:r>
              </a:p>
              <a:p>
                <a:pPr marL="109728" indent="0" rtl="0">
                  <a:buNone/>
                </a:pPr>
                <a:r>
                  <a:rPr lang="en-GB" dirty="0"/>
                  <a:t>Two dimensions</a:t>
                </a:r>
              </a:p>
              <a:p>
                <a:pPr marL="109728" indent="0" rtl="0">
                  <a:buNone/>
                </a:pPr>
                <a:endParaRPr lang="en-GB" dirty="0"/>
              </a:p>
              <a:p>
                <a:pPr marL="109728" indent="0" rtl="0">
                  <a:buNone/>
                </a:pPr>
                <a:r>
                  <a:rPr lang="en-GB" dirty="0"/>
                  <a:t>Linear regression learns parameters of a straight line:</a:t>
                </a:r>
              </a:p>
              <a:p>
                <a:pPr marL="109728" indent="0">
                  <a:buNone/>
                </a:pPr>
                <a:r>
                  <a:rPr lang="en-GB" dirty="0"/>
                  <a:t>one intercept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) and a slope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lang="en-GB" dirty="0"/>
                  <a:t>) for each feature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F937245-5FC5-DBC6-B359-1F60CB352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27514" y="2254917"/>
                <a:ext cx="4808737" cy="3736977"/>
              </a:xfrm>
              <a:blipFill>
                <a:blip r:embed="rId5"/>
                <a:stretch>
                  <a:fillRect t="-3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6239B9-A70C-8C18-4DF1-8B5B289F9C4D}"/>
                  </a:ext>
                </a:extLst>
              </p:cNvPr>
              <p:cNvSpPr txBox="1"/>
              <p:nvPr/>
            </p:nvSpPr>
            <p:spPr>
              <a:xfrm>
                <a:off x="7559381" y="1574793"/>
                <a:ext cx="32923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GB" dirty="0">
                    <a:solidFill>
                      <a:schemeClr val="tx2"/>
                    </a:solidFill>
                  </a:rPr>
                  <a:t> is noise – cannot be learned)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6239B9-A70C-8C18-4DF1-8B5B289F9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381" y="1574793"/>
                <a:ext cx="3292337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5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F25E2-77CA-CF5B-FEC6-19D61B1F5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2D47B-9CDF-DC8E-5160-6EB1286F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F27D4-10AA-9123-5677-1E1BFD679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GB" dirty="0"/>
              <a:t>If we have some input data and some ‘answers’ – and this time the answers are </a:t>
            </a:r>
            <a:r>
              <a:rPr lang="en-GB" i="1" dirty="0"/>
              <a:t>discrete </a:t>
            </a:r>
            <a:r>
              <a:rPr lang="en-GB" dirty="0"/>
              <a:t>(as opposed to </a:t>
            </a:r>
            <a:r>
              <a:rPr lang="en-GB" i="1" dirty="0"/>
              <a:t>continuous</a:t>
            </a:r>
            <a:r>
              <a:rPr lang="en-GB" dirty="0"/>
              <a:t>) – what will the answers be for future inputs?</a:t>
            </a:r>
          </a:p>
          <a:p>
            <a:pPr lvl="1"/>
            <a:r>
              <a:rPr lang="en-GB" dirty="0"/>
              <a:t>E.g.: which manufacturer made the car in this image?</a:t>
            </a:r>
          </a:p>
          <a:p>
            <a:pPr rtl="0"/>
            <a:r>
              <a:rPr lang="en-GB" dirty="0"/>
              <a:t>Logistic regression is commonly used to predict </a:t>
            </a:r>
            <a:r>
              <a:rPr lang="en-GB" b="1" dirty="0"/>
              <a:t>probabilities</a:t>
            </a:r>
            <a:r>
              <a:rPr lang="en-GB" dirty="0"/>
              <a:t> which we can use to </a:t>
            </a:r>
            <a:r>
              <a:rPr lang="en-GB" i="1" dirty="0"/>
              <a:t>classify </a:t>
            </a:r>
            <a:r>
              <a:rPr lang="en-GB" dirty="0"/>
              <a:t>(binary classification but can be extended)</a:t>
            </a:r>
          </a:p>
          <a:p>
            <a:pPr rtl="0"/>
            <a:endParaRPr lang="en-GB" dirty="0"/>
          </a:p>
          <a:p>
            <a:pPr marL="109728" indent="0" rtl="0">
              <a:buNone/>
            </a:pPr>
            <a:r>
              <a:rPr lang="en-GB" dirty="0"/>
              <a:t>Other GRC courses will/have covered linear and logistic regression. However, examples are included in the worksheets for your interest</a:t>
            </a:r>
          </a:p>
        </p:txBody>
      </p:sp>
    </p:spTree>
    <p:extLst>
      <p:ext uri="{BB962C8B-B14F-4D97-AF65-F5344CB8AC3E}">
        <p14:creationId xmlns:p14="http://schemas.microsoft.com/office/powerpoint/2010/main" val="18963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EE54F-C67D-931B-9368-C7D415569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285A9-49BE-1109-F876-AB722AFA8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195955-BC90-4C04-5585-1227BAB2FBA1}"/>
                  </a:ext>
                </a:extLst>
              </p:cNvPr>
              <p:cNvSpPr txBox="1"/>
              <p:nvPr/>
            </p:nvSpPr>
            <p:spPr>
              <a:xfrm>
                <a:off x="6096000" y="869654"/>
                <a:ext cx="5486400" cy="22685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GB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GB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400" b="0" dirty="0">
                  <a:solidFill>
                    <a:schemeClr val="tx2"/>
                  </a:solidFill>
                </a:endParaRPr>
              </a:p>
              <a:p>
                <a:pPr algn="ctr"/>
                <a:r>
                  <a:rPr lang="en-GB" sz="2400" dirty="0">
                    <a:solidFill>
                      <a:schemeClr val="tx2"/>
                    </a:solidFill>
                  </a:rPr>
                  <a:t>aka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GB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 : </m:t>
                      </m:r>
                      <m:r>
                        <a:rPr lang="en-GB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GB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2400" dirty="0">
                  <a:solidFill>
                    <a:schemeClr val="tx2"/>
                  </a:solidFill>
                </a:endParaRPr>
              </a:p>
              <a:p>
                <a:pPr algn="ctr"/>
                <a:endParaRPr lang="en-GB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195955-BC90-4C04-5585-1227BAB2F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869654"/>
                <a:ext cx="5486400" cy="22685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3E02321-7618-288E-EEE7-DA56BA1379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2874144"/>
                <a:ext cx="5728382" cy="3548113"/>
              </a:xfrm>
            </p:spPr>
            <p:txBody>
              <a:bodyPr rtlCol="0">
                <a:normAutofit fontScale="92500" lnSpcReduction="20000"/>
              </a:bodyPr>
              <a:lstStyle/>
              <a:p>
                <a:pPr marL="109728" indent="0" rtl="0">
                  <a:buNone/>
                </a:pPr>
                <a:r>
                  <a:rPr lang="en-GB" dirty="0"/>
                  <a:t>One predictor (feature): </a:t>
                </a:r>
                <a:r>
                  <a:rPr lang="en-GB" i="1" dirty="0"/>
                  <a:t>x</a:t>
                </a:r>
              </a:p>
              <a:p>
                <a:pPr marL="109728" indent="0" rtl="0">
                  <a:buNone/>
                </a:pPr>
                <a:r>
                  <a:rPr lang="en-GB" dirty="0"/>
                  <a:t>+</a:t>
                </a:r>
              </a:p>
              <a:p>
                <a:pPr marL="109728" indent="0" rtl="0">
                  <a:buNone/>
                </a:pPr>
                <a:r>
                  <a:rPr lang="en-GB" dirty="0"/>
                  <a:t>One target (probability): </a:t>
                </a:r>
                <a:r>
                  <a:rPr lang="en-GB" i="1" dirty="0"/>
                  <a:t>y</a:t>
                </a:r>
              </a:p>
              <a:p>
                <a:pPr marL="109728" indent="0" rtl="0">
                  <a:buNone/>
                </a:pPr>
                <a:r>
                  <a:rPr lang="en-GB" dirty="0"/>
                  <a:t>=</a:t>
                </a:r>
              </a:p>
              <a:p>
                <a:pPr marL="109728" indent="0" rtl="0">
                  <a:buNone/>
                </a:pPr>
                <a:r>
                  <a:rPr lang="en-GB" dirty="0"/>
                  <a:t>Two dimensions</a:t>
                </a:r>
              </a:p>
              <a:p>
                <a:pPr marL="109728" indent="0" rtl="0">
                  <a:buNone/>
                </a:pPr>
                <a:endParaRPr lang="en-GB" dirty="0"/>
              </a:p>
              <a:p>
                <a:pPr marL="109728" indent="0" rtl="0">
                  <a:buNone/>
                </a:pPr>
                <a:r>
                  <a:rPr lang="en-GB" dirty="0"/>
                  <a:t>Logistic regression learns parameters of an S-curve:</a:t>
                </a:r>
              </a:p>
              <a:p>
                <a:pPr marL="109728" indent="0">
                  <a:buNone/>
                </a:pPr>
                <a:r>
                  <a:rPr lang="en-GB" dirty="0"/>
                  <a:t>one intercept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) and a slope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lang="en-GB" dirty="0"/>
                  <a:t>) for each feature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3E02321-7618-288E-EEE7-DA56BA1379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2874144"/>
                <a:ext cx="5728382" cy="3548113"/>
              </a:xfrm>
              <a:blipFill>
                <a:blip r:embed="rId4"/>
                <a:stretch>
                  <a:fillRect t="-3431" r="-957" b="-41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B0866E2-CAF0-8FBA-492D-A328F4EFFCD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7618" y="2107432"/>
            <a:ext cx="54006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92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F4228-3A18-7B1A-B8C0-C8B8B7FF5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0D1AD-2711-E551-633D-926729DE2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Unless your problem is made-up, you will </a:t>
            </a:r>
            <a:r>
              <a:rPr lang="en-GB" i="1" u="sng" dirty="0"/>
              <a:t>never</a:t>
            </a:r>
            <a:r>
              <a:rPr lang="en-GB" i="1" dirty="0"/>
              <a:t> </a:t>
            </a:r>
            <a:r>
              <a:rPr lang="en-GB" dirty="0"/>
              <a:t>be able to predict unseen data perfectly</a:t>
            </a:r>
          </a:p>
          <a:p>
            <a:r>
              <a:rPr lang="en-GB" dirty="0"/>
              <a:t>Noise is the random variation in the data which stops your predictions from being perfect</a:t>
            </a:r>
          </a:p>
          <a:p>
            <a:r>
              <a:rPr lang="en-GB" dirty="0"/>
              <a:t>Noise comes in two flavours:</a:t>
            </a:r>
          </a:p>
          <a:p>
            <a:pPr lvl="1"/>
            <a:r>
              <a:rPr lang="en-GB" sz="2800" dirty="0"/>
              <a:t>The noise which you could get rid of if your model was better, called </a:t>
            </a:r>
            <a:r>
              <a:rPr lang="en-GB" sz="2800" i="1" dirty="0"/>
              <a:t>epistemic</a:t>
            </a:r>
            <a:r>
              <a:rPr lang="en-GB" sz="2800" dirty="0"/>
              <a:t> noise</a:t>
            </a:r>
          </a:p>
          <a:p>
            <a:pPr lvl="1"/>
            <a:r>
              <a:rPr lang="en-GB" sz="2800" dirty="0"/>
              <a:t>The noise which no model </a:t>
            </a:r>
            <a:r>
              <a:rPr lang="en-GB" sz="2800" i="1" dirty="0"/>
              <a:t>of the data you have </a:t>
            </a:r>
            <a:r>
              <a:rPr lang="en-GB" sz="2800" dirty="0"/>
              <a:t>could capture, called </a:t>
            </a:r>
            <a:r>
              <a:rPr lang="en-GB" sz="2800" i="1" dirty="0"/>
              <a:t>aleatoric</a:t>
            </a:r>
            <a:r>
              <a:rPr lang="en-GB" sz="2800" dirty="0"/>
              <a:t> noise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967E10-5443-DE01-1E9D-F386D7AD023B}"/>
              </a:ext>
            </a:extLst>
          </p:cNvPr>
          <p:cNvSpPr txBox="1"/>
          <p:nvPr/>
        </p:nvSpPr>
        <p:spPr>
          <a:xfrm>
            <a:off x="6096000" y="5042516"/>
            <a:ext cx="417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chemeClr val="tx2"/>
                </a:solidFill>
              </a:rPr>
              <a:t>‘Episteme’ – Ancient Greek for ‘knowledge’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5EE25-AD09-58AD-404F-B34243C48837}"/>
              </a:ext>
            </a:extLst>
          </p:cNvPr>
          <p:cNvSpPr txBox="1"/>
          <p:nvPr/>
        </p:nvSpPr>
        <p:spPr>
          <a:xfrm>
            <a:off x="2484274" y="6389870"/>
            <a:ext cx="7223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>
                <a:solidFill>
                  <a:schemeClr val="tx2"/>
                </a:solidFill>
              </a:rPr>
              <a:t>Chaos theory in a nutshell: there isn’t enough data to make a perfect model</a:t>
            </a:r>
          </a:p>
        </p:txBody>
      </p:sp>
    </p:spTree>
    <p:extLst>
      <p:ext uri="{BB962C8B-B14F-4D97-AF65-F5344CB8AC3E}">
        <p14:creationId xmlns:p14="http://schemas.microsoft.com/office/powerpoint/2010/main" val="412291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2D29C-C05E-9A89-7BD2-35013745B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7914D-4B59-5945-6DE2-6C5FCB111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2249424"/>
            <a:ext cx="5995386" cy="4325112"/>
          </a:xfrm>
        </p:spPr>
        <p:txBody>
          <a:bodyPr/>
          <a:lstStyle/>
          <a:p>
            <a:r>
              <a:rPr lang="en-GB" dirty="0"/>
              <a:t>Overfitting is when a model gets so good at predicting </a:t>
            </a:r>
            <a:r>
              <a:rPr lang="en-GB" i="1" dirty="0"/>
              <a:t>noise</a:t>
            </a:r>
            <a:r>
              <a:rPr lang="en-GB" dirty="0"/>
              <a:t> in the training data that it can no longer accurately predict into the future</a:t>
            </a:r>
          </a:p>
          <a:p>
            <a:pPr lvl="1"/>
            <a:r>
              <a:rPr lang="en-GB" dirty="0"/>
              <a:t>This requires </a:t>
            </a:r>
            <a:r>
              <a:rPr lang="en-GB" i="1" dirty="0"/>
              <a:t>powerful</a:t>
            </a:r>
            <a:r>
              <a:rPr lang="en-GB" dirty="0"/>
              <a:t> models or very poor data</a:t>
            </a:r>
          </a:p>
          <a:p>
            <a:pPr lvl="1"/>
            <a:r>
              <a:rPr lang="en-GB" dirty="0"/>
              <a:t>Linear/logistic regression only overfit on very poor (or very little) data</a:t>
            </a:r>
          </a:p>
          <a:p>
            <a:pPr lvl="1"/>
            <a:r>
              <a:rPr lang="en-GB" dirty="0"/>
              <a:t>The models we are about to look at can get overfitted to noise in any data</a:t>
            </a:r>
          </a:p>
          <a:p>
            <a:endParaRPr lang="en-GB" dirty="0"/>
          </a:p>
        </p:txBody>
      </p:sp>
      <p:pic>
        <p:nvPicPr>
          <p:cNvPr id="5" name="Picture 4" descr="A drawing of a spiral&#10;&#10;AI-generated content may be incorrect.">
            <a:extLst>
              <a:ext uri="{FF2B5EF4-FFF2-40B4-BE49-F238E27FC236}">
                <a16:creationId xmlns:a16="http://schemas.microsoft.com/office/drawing/2014/main" id="{D6B9BFA1-28F8-1CE5-56F9-8033D96CB3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769" y="1789331"/>
            <a:ext cx="4453631" cy="44536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A0436F-846D-B3B0-6FAB-3DAEB40E95C2}"/>
              </a:ext>
            </a:extLst>
          </p:cNvPr>
          <p:cNvSpPr txBox="1"/>
          <p:nvPr/>
        </p:nvSpPr>
        <p:spPr>
          <a:xfrm>
            <a:off x="7787640" y="1143000"/>
            <a:ext cx="1322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True class boundary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3D95C0-825A-5225-CA65-B228CA86C5BE}"/>
              </a:ext>
            </a:extLst>
          </p:cNvPr>
          <p:cNvSpPr txBox="1"/>
          <p:nvPr/>
        </p:nvSpPr>
        <p:spPr>
          <a:xfrm>
            <a:off x="8375612" y="2124227"/>
            <a:ext cx="1216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B16C"/>
                </a:solidFill>
              </a:rPr>
              <a:t>Predicted class boundary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539340-0AE7-D543-DACF-87C377E6210E}"/>
              </a:ext>
            </a:extLst>
          </p:cNvPr>
          <p:cNvSpPr txBox="1"/>
          <p:nvPr/>
        </p:nvSpPr>
        <p:spPr>
          <a:xfrm>
            <a:off x="10073937" y="5881675"/>
            <a:ext cx="8145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Class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0C31F4-88B0-8059-EF52-10E8BBCF93F0}"/>
              </a:ext>
            </a:extLst>
          </p:cNvPr>
          <p:cNvSpPr txBox="1"/>
          <p:nvPr/>
        </p:nvSpPr>
        <p:spPr>
          <a:xfrm>
            <a:off x="10127202" y="4316622"/>
            <a:ext cx="7079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rgbClr val="0006FF"/>
                </a:solidFill>
              </a:rPr>
              <a:t>Class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D899D7-9D49-014E-4DE8-D6F72E4B7A3F}"/>
              </a:ext>
            </a:extLst>
          </p:cNvPr>
          <p:cNvSpPr txBox="1"/>
          <p:nvPr/>
        </p:nvSpPr>
        <p:spPr>
          <a:xfrm>
            <a:off x="6604986" y="1837484"/>
            <a:ext cx="87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rgbClr val="0006FF"/>
                </a:solidFill>
              </a:rPr>
              <a:t>Noise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4C567D28-338E-D583-5EA5-023FB321919D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7283767" y="1966925"/>
            <a:ext cx="263982" cy="743764"/>
          </a:xfrm>
          <a:prstGeom prst="curvedConnector2">
            <a:avLst/>
          </a:prstGeom>
          <a:ln w="28575">
            <a:solidFill>
              <a:srgbClr val="000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C2C4B69-6EF7-1408-B670-D95C42F7A14D}"/>
              </a:ext>
            </a:extLst>
          </p:cNvPr>
          <p:cNvSpPr txBox="1"/>
          <p:nvPr/>
        </p:nvSpPr>
        <p:spPr>
          <a:xfrm>
            <a:off x="9766548" y="3487929"/>
            <a:ext cx="814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Noise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C82F4AC4-8D51-1529-2B89-EC90487D3880}"/>
              </a:ext>
            </a:extLst>
          </p:cNvPr>
          <p:cNvCxnSpPr>
            <a:cxnSpLocks/>
          </p:cNvCxnSpPr>
          <p:nvPr/>
        </p:nvCxnSpPr>
        <p:spPr>
          <a:xfrm rot="5400000">
            <a:off x="9463423" y="4065594"/>
            <a:ext cx="896995" cy="523783"/>
          </a:xfrm>
          <a:prstGeom prst="curvedConnector3">
            <a:avLst>
              <a:gd name="adj1" fmla="val 1262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67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23FA4-2044-4595-DA41-7D16FDF10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Overfitting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0FA6F6-8747-E5B1-16A4-559F37067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87589" y="2249488"/>
            <a:ext cx="5216822" cy="4324350"/>
          </a:xfrm>
        </p:spPr>
      </p:pic>
    </p:spTree>
    <p:extLst>
      <p:ext uri="{BB962C8B-B14F-4D97-AF65-F5344CB8AC3E}">
        <p14:creationId xmlns:p14="http://schemas.microsoft.com/office/powerpoint/2010/main" val="323178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4345_TF03460604.potx" id="{E7E0BD26-C043-45F4-96D1-04BA13E49D2C}" vid="{5436AFAD-CFB0-446B-836C-C3E13AB52501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BE91191A9E3748B4B2061874862C6F" ma:contentTypeVersion="12" ma:contentTypeDescription="Create a new document." ma:contentTypeScope="" ma:versionID="b4a19579eabe32962f9d3a32560d003f">
  <xsd:schema xmlns:xsd="http://www.w3.org/2001/XMLSchema" xmlns:xs="http://www.w3.org/2001/XMLSchema" xmlns:p="http://schemas.microsoft.com/office/2006/metadata/properties" xmlns:ns2="aa4e5839-d695-44be-9b2d-ad5c30ade816" xmlns:ns3="7cfef7fb-f419-43da-bc13-0f85cf49cbd6" targetNamespace="http://schemas.microsoft.com/office/2006/metadata/properties" ma:root="true" ma:fieldsID="9aa6a43f706254f3efcec9e8bc3b34ff" ns2:_="" ns3:_="">
    <xsd:import namespace="aa4e5839-d695-44be-9b2d-ad5c30ade816"/>
    <xsd:import namespace="7cfef7fb-f419-43da-bc13-0f85cf49cb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4e5839-d695-44be-9b2d-ad5c30ade8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fb747f01-5c16-45b4-bdfc-3b3d128547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fef7fb-f419-43da-bc13-0f85cf49cbd6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b8766131-8b6d-4c21-aac4-e4fa112ac7e6}" ma:internalName="TaxCatchAll" ma:showField="CatchAllData" ma:web="7cfef7fb-f419-43da-bc13-0f85cf49cbd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a4e5839-d695-44be-9b2d-ad5c30ade816">
      <Terms xmlns="http://schemas.microsoft.com/office/infopath/2007/PartnerControls"/>
    </lcf76f155ced4ddcb4097134ff3c332f>
    <TaxCatchAll xmlns="7cfef7fb-f419-43da-bc13-0f85cf49cbd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CF6C6C-CDEE-4F18-97F4-A0479BA294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4e5839-d695-44be-9b2d-ad5c30ade816"/>
    <ds:schemaRef ds:uri="7cfef7fb-f419-43da-bc13-0f85cf49cb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A82686-E84D-431A-A4C9-24AC0754A16E}">
  <ds:schemaRefs>
    <ds:schemaRef ds:uri="aa4e5839-d695-44be-9b2d-ad5c30ade816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www.w3.org/XML/1998/namespace"/>
    <ds:schemaRef ds:uri="http://schemas.openxmlformats.org/package/2006/metadata/core-properties"/>
    <ds:schemaRef ds:uri="7cfef7fb-f419-43da-bc13-0f85cf49cbd6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4AD47ED-37E2-4FE9-B905-95AD3B84CFC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51a9fa56-3f32-449a-a721-3e3f49aa5e9a}" enabled="0" method="" siteId="{51a9fa56-3f32-449a-a721-3e3f49aa5e9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{BCE7F1FC-1BAE-4C7A-ABFF-D303C7019279}tf03460604_win32</Template>
  <TotalTime>0</TotalTime>
  <Words>1628</Words>
  <Application>Microsoft Office PowerPoint</Application>
  <PresentationFormat>Widescreen</PresentationFormat>
  <Paragraphs>160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 Math</vt:lpstr>
      <vt:lpstr>Georgia</vt:lpstr>
      <vt:lpstr>Wingdings 2</vt:lpstr>
      <vt:lpstr>Training presentation</vt:lpstr>
      <vt:lpstr>Lesson 3: Machine Learning</vt:lpstr>
      <vt:lpstr>Schedule</vt:lpstr>
      <vt:lpstr>Regression</vt:lpstr>
      <vt:lpstr>Linear Regression</vt:lpstr>
      <vt:lpstr>Classification</vt:lpstr>
      <vt:lpstr>Logistic Regression</vt:lpstr>
      <vt:lpstr>Noise</vt:lpstr>
      <vt:lpstr>Overfitting</vt:lpstr>
      <vt:lpstr>Overfitting</vt:lpstr>
      <vt:lpstr>Cross-validation</vt:lpstr>
      <vt:lpstr>Decision trees</vt:lpstr>
      <vt:lpstr>Decision trees</vt:lpstr>
      <vt:lpstr>Decision trees</vt:lpstr>
      <vt:lpstr>Tree training</vt:lpstr>
      <vt:lpstr>Tree training</vt:lpstr>
      <vt:lpstr>Tree training</vt:lpstr>
      <vt:lpstr>Tree training</vt:lpstr>
      <vt:lpstr>Tree training</vt:lpstr>
      <vt:lpstr>(Random) Forests and Ensembles</vt:lpstr>
      <vt:lpstr>Random Forests and Ensembles</vt:lpstr>
      <vt:lpstr>Lesson 3 – Exercise 1</vt:lpstr>
      <vt:lpstr>Support Vector Machines</vt:lpstr>
      <vt:lpstr>SVM Training</vt:lpstr>
      <vt:lpstr>Support Vector Machines</vt:lpstr>
      <vt:lpstr>Support Vector Machines</vt:lpstr>
      <vt:lpstr>Support Vector Machines</vt:lpstr>
      <vt:lpstr>Support Vector Machines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Cosmo De Bonis-Campbell</dc:creator>
  <cp:lastModifiedBy>Cosmo De Bonis-Campbell</cp:lastModifiedBy>
  <cp:revision>7</cp:revision>
  <dcterms:created xsi:type="dcterms:W3CDTF">2025-03-20T11:33:06Z</dcterms:created>
  <dcterms:modified xsi:type="dcterms:W3CDTF">2025-03-25T09:16:07Z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0x01010059BE91191A9E3748B4B2061874862C6F</vt:lpwstr>
  </property>
  <property fmtid="{D5CDD505-2E9C-101B-9397-08002B2CF9AE}" pid="3" name="MediaServiceImageTags">
    <vt:lpwstr/>
  </property>
</Properties>
</file>