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311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1F446-BFBA-435D-AA5B-6E16AB7991C8}" v="1" dt="2025-03-17T19:39:47.016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911" autoAdjust="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90" d="100"/>
          <a:sy n="90" d="100"/>
        </p:scale>
        <p:origin x="28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smo De Bonis-Campbell" userId="0e643c3f-1c6d-4563-b088-b166cc6858a2" providerId="ADAL" clId="{D371F446-BFBA-435D-AA5B-6E16AB7991C8}"/>
    <pc:docChg chg="modSld">
      <pc:chgData name="Cosmo De Bonis-Campbell" userId="0e643c3f-1c6d-4563-b088-b166cc6858a2" providerId="ADAL" clId="{D371F446-BFBA-435D-AA5B-6E16AB7991C8}" dt="2025-03-17T19:39:47.016" v="0"/>
      <pc:docMkLst>
        <pc:docMk/>
      </pc:docMkLst>
      <pc:sldChg chg="addSp modSp">
        <pc:chgData name="Cosmo De Bonis-Campbell" userId="0e643c3f-1c6d-4563-b088-b166cc6858a2" providerId="ADAL" clId="{D371F446-BFBA-435D-AA5B-6E16AB7991C8}" dt="2025-03-17T19:39:47.016" v="0"/>
        <pc:sldMkLst>
          <pc:docMk/>
          <pc:sldMk cId="2592137955" sldId="313"/>
        </pc:sldMkLst>
        <pc:spChg chg="add mod">
          <ac:chgData name="Cosmo De Bonis-Campbell" userId="0e643c3f-1c6d-4563-b088-b166cc6858a2" providerId="ADAL" clId="{D371F446-BFBA-435D-AA5B-6E16AB7991C8}" dt="2025-03-17T19:39:47.016" v="0"/>
          <ac:spMkLst>
            <pc:docMk/>
            <pc:sldMk cId="2592137955" sldId="313"/>
            <ac:spMk id="4" creationId="{CE7C585B-07CD-A488-9F2E-F45821F4FB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E3387C1-8EFB-44F7-8485-D662F1CF7333}" type="datetime1">
              <a:rPr lang="en-GB" smtClean="0"/>
              <a:t>17/03/2025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D6434E-09F1-48C0-A525-B5A7008B7802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2674CE4-FBD8-4481-AEFB-CA53E599A745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7A17C-711B-97C1-0D66-2CB3C7F4B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760AA1-3DB6-DECB-DB4B-F59A5C385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7DA43-71C0-332F-ED7D-F60881B60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A0E90-12CF-DFE5-213D-6A80B06F7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702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EF260-03AB-7F03-4A53-41B688616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3BDF6-8B49-9E4D-2582-035AFB901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4DFA09-325D-A62F-CE9E-F4E5B6ED5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0CBF2-4762-F4BB-F91A-B97868DAF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C13F-7805-C42D-8A4D-40FB4FAF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3DD6A-1265-AE98-4844-D685EDC03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C0BB3-3655-33F4-A85A-E32B8B98C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ED28C-A8F5-58AC-26C7-880C4C1D6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3751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D28E-58AA-8720-1630-43F78246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924F44-DB1A-DBF2-13FD-379D8CE7A2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176A3C-AC60-1E2F-A47D-A2F16ED1D6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71309-6624-1990-A7DB-4556CB32F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57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DD944-2F60-8CFB-194D-300FAF01B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40EE6-9FF8-392C-8511-B060E969CC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40A2EA-4729-CB01-9ED9-7077BECA8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D41B3-4A94-85D5-051A-F7FEA46C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593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9754-BB78-B7BD-290B-7010C9C2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F89303-F9CC-D985-E8C5-60CAD5718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2CF9AB-8789-9766-905E-7EC296FC5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06237-43D1-6735-A6FF-DF11E7C4E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75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C7070-0282-745F-92A2-7F2F8838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076D17-9A46-EBDA-14A8-A25627AC4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AA53D-F7F6-E616-BDAD-D32BEB290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BD749-570F-60A5-114E-A84D4D9CA6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45979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3D575-4A98-37B4-9AA3-D85D89D5C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7F3C0-9C84-6A2B-EF0B-8AEEA860E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99A3E-811F-B3F5-393B-B12E61A3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62536-FF9A-EF1E-D7D0-4FB20A9FEB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7840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5E376-B312-2CCD-4197-75F782D43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6323D-8F61-CC9C-D2ED-27CD8A203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EF76B5-E90E-0FFB-0F8D-C884D83D4B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50822-C18C-31C4-C118-18CA9D79B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43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7244-D084-253F-831E-7DD1FC51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CFB42-AC6E-5B7D-7225-DF8092683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1EF49-7A12-171B-E276-AFD1DF13E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How presentation will benefit audience: Adult learners are more interested in a subject if they know how or why it is important to them.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Presenter’s level of expertise in the subject: Briefly state your credentials in this area, or explain why participants should listen to you.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855CC-09A1-09F8-E691-F248BF7E7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758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BF79-CCCE-C981-894F-FBD92D45E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38559-8A17-86F4-DD41-B67349AC0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422FEA-C50F-8F0B-6729-136D906E6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descriptions should be brief.</a:t>
            </a:r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A44AB-C356-C703-4F68-B2DF486BE8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04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B5FA5-11EC-50A4-1B37-6273BB569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FB9E8-0DE7-6774-3317-7B319F6F5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79FEE-1946-F411-1ED2-B9787C1EF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GB" b="1" dirty="0"/>
              <a:t>Example objectives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en-GB" dirty="0"/>
              <a:t>At the end of this lesson, you will be able to: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Save files to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Move files to different locations on the team Web server.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en-GB" dirty="0"/>
              <a:t>Share files on the team Web server.</a:t>
            </a:r>
          </a:p>
          <a:p>
            <a:pPr rtl="0"/>
            <a:endParaRPr lang="en-GB" dirty="0"/>
          </a:p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EF325-1793-A602-99D9-25C2416622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3859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C97C1-6052-CA9E-4BC6-544DAB769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F6CBB-8766-2788-F56B-FC4F4843B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3D3890-7B90-E28D-2350-F6EDBD221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FD120-CFF9-4DC0-B9D7-9F1E1AB2C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855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F32C1-87F0-9E67-E11E-558417542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0B087-5751-1114-758D-739611600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A9AEE-A9E4-C7DC-03BF-57256E160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4F9E1-A15B-2959-56A6-3B1641878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6711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45C3E-2B55-507D-04ED-B0EA2F5C5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A981BF-B59A-471F-D462-B24B907BAA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CEE3B-C89C-3CF8-2872-94E30AC20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DEFB-0582-06F1-A2A6-093483D8BB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18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462D9-6C5B-F8AB-3BD8-586634CE7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5E0C5-B5F1-2063-2554-4D9F21B392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D2F59-96AC-245F-5CEB-571310ADB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FEC75-2102-6AF0-23F4-9CB92816F5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5553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D9FB0-246D-0D81-8011-1337363C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F60B65-C7A9-3464-75FD-2ACA6ABB0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44BFD-3E9D-C8C9-6353-4C8EA673E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21E90-7F07-D1CA-B5CC-C53C31834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7569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28016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B4AAD351-6347-4318-B935-1E0F1B6A61D6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EB87B0-5071-4BC9-A19F-C3269318028C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en-GB" noProof="0" dirty="0"/>
              <a:t>Click to edit Master text styles</a:t>
            </a:r>
          </a:p>
          <a:p>
            <a:pPr lvl="1" rtl="0" eaLnBrk="1" latinLnBrk="0" hangingPunct="1"/>
            <a:r>
              <a:rPr lang="en-GB" noProof="0" dirty="0"/>
              <a:t>Second level</a:t>
            </a:r>
          </a:p>
          <a:p>
            <a:pPr lvl="2" rtl="0" eaLnBrk="1" latinLnBrk="0" hangingPunct="1"/>
            <a:r>
              <a:rPr lang="en-GB" noProof="0" dirty="0"/>
              <a:t>Third level</a:t>
            </a:r>
          </a:p>
          <a:p>
            <a:pPr lvl="3" rtl="0" eaLnBrk="1" latinLnBrk="0" hangingPunct="1"/>
            <a:r>
              <a:rPr lang="en-GB" noProof="0" dirty="0"/>
              <a:t>Fourth level</a:t>
            </a:r>
          </a:p>
          <a:p>
            <a:pPr lvl="4" rtl="0" eaLnBrk="1" latinLnBrk="0" hangingPunct="1"/>
            <a:r>
              <a:rPr lang="en-GB" noProof="0" dirty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B4CBB3-9133-42BF-BC20-6F6E1888C21F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23539-3F81-4F1E-A9B7-5CE0C1986E23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6854DA5-E4EE-42EA-9BC9-3160B1480769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A1BF5D-7537-4BA8-9976-6302714DE26C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8E4797-21F6-4D41-B035-97FEABB63BCE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 rtlCol="0"/>
          <a:lstStyle/>
          <a:p>
            <a:pPr rtl="0"/>
            <a:fld id="{4EC45D07-A3FD-40EE-BB45-F5E3D0F2E1C8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FFDAF9-DFA9-4947-9568-03347A66D233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en-GB" noProof="0" dirty="0"/>
              <a:t>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  <a:p>
            <a:pPr lvl="1" rtl="0" eaLnBrk="1" latinLnBrk="0" hangingPunct="1"/>
            <a:r>
              <a:rPr lang="en-US" noProof="0"/>
              <a:t>Second level</a:t>
            </a:r>
          </a:p>
          <a:p>
            <a:pPr lvl="2" rtl="0" eaLnBrk="1" latinLnBrk="0" hangingPunct="1"/>
            <a:r>
              <a:rPr lang="en-US" noProof="0"/>
              <a:t>Third level</a:t>
            </a:r>
          </a:p>
          <a:p>
            <a:pPr lvl="3" rtl="0" eaLnBrk="1" latinLnBrk="0" hangingPunct="1"/>
            <a:r>
              <a:rPr lang="en-US" noProof="0"/>
              <a:t>Fourth level</a:t>
            </a:r>
          </a:p>
          <a:p>
            <a:pPr lvl="4" rtl="0" eaLnBrk="1" latinLnBrk="0" hangingPunct="1"/>
            <a:r>
              <a:rPr lang="en-US" noProof="0"/>
              <a:t>Fifth level</a:t>
            </a:r>
            <a:endParaRPr kumimoji="0"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9D711C-098E-40E1-BE23-CFCA1FAB8359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en-US" noProof="0"/>
              <a:t>Click icon to add picture</a:t>
            </a:r>
            <a:endParaRPr kumimoji="0"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9A7A2F-7C81-4F05-8B4D-4983D3740BAF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en-GB" sz="1800" noProof="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en-GB" noProof="0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fld id="{8B045440-74F0-4B44-BEF6-1040C3E911E1}" type="datetime1">
              <a:rPr lang="en-GB" noProof="0" smtClean="0"/>
              <a:t>17/03/2025</a:t>
            </a:fld>
            <a:endParaRPr lang="en-GB" noProof="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cd586@kent.ac.u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pentForYourCyns/PythonML_GR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vscode-notebook-cell:?execution_count=1&amp;line=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vscode-notebook-cell:?execution_count=1&amp;line=2" TargetMode="External"/><Relationship Id="rId4" Type="http://schemas.openxmlformats.org/officeDocument/2006/relationships/hyperlink" Target="vscode-notebook-cell:?execution_count=1&amp;line=1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E4F8-E9F7-200B-37A8-8682E7D0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F40A-3B7D-5667-4B7E-0DD2D0EE4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/>
              <a:t>Python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6E452-6A65-FCFA-D079-C2BCB03A51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/>
              <a:t>Presented by</a:t>
            </a:r>
          </a:p>
          <a:p>
            <a:pPr rtl="0"/>
            <a:r>
              <a:rPr lang="en-GB" dirty="0"/>
              <a:t>Cosmo De Bonis-Campbell</a:t>
            </a:r>
          </a:p>
        </p:txBody>
      </p:sp>
    </p:spTree>
    <p:extLst>
      <p:ext uri="{BB962C8B-B14F-4D97-AF65-F5344CB8AC3E}">
        <p14:creationId xmlns:p14="http://schemas.microsoft.com/office/powerpoint/2010/main" val="105943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5F0A6-D40A-99E0-CE54-F83BBB54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95F02AF-74FC-40A2-3A5E-DEF96F1D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619E9C-8CEE-C5A1-AAD1-64C283282C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rtl="0"/>
            <a:r>
              <a:rPr lang="en-GB" dirty="0"/>
              <a:t>A function is an object which </a:t>
            </a:r>
            <a:r>
              <a:rPr lang="en-GB" i="1" dirty="0"/>
              <a:t>does</a:t>
            </a:r>
            <a:r>
              <a:rPr lang="en-GB" dirty="0"/>
              <a:t> something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overEighteen(age)</a:t>
            </a:r>
          </a:p>
          <a:p>
            <a:pPr lvl="2"/>
            <a:r>
              <a:rPr lang="en-GB" dirty="0"/>
              <a:t>Which operator would you use from the list to the right?</a:t>
            </a:r>
          </a:p>
          <a:p>
            <a:pPr lvl="1"/>
            <a:r>
              <a:rPr lang="en-GB" dirty="0"/>
              <a:t>Many functions already exist, and you can make your own</a:t>
            </a:r>
          </a:p>
          <a:p>
            <a:r>
              <a:rPr lang="en-GB" dirty="0"/>
              <a:t>We use indentation to indicate that we are inside a function definition (see next slide)</a:t>
            </a:r>
          </a:p>
          <a:p>
            <a:r>
              <a:rPr lang="en-GB" dirty="0"/>
              <a:t>Most Python objects have functions attached to them – these are called </a:t>
            </a:r>
            <a:r>
              <a:rPr lang="en-GB" i="1" dirty="0"/>
              <a:t>methods</a:t>
            </a:r>
          </a:p>
          <a:p>
            <a:r>
              <a:rPr lang="en-GB" i="1" dirty="0"/>
              <a:t>Operators</a:t>
            </a:r>
            <a:r>
              <a:rPr lang="en-GB" dirty="0"/>
              <a:t> are also functions that are made convenient to 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09CE64-9625-D21B-6BBC-2260CB21A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400" y="2209800"/>
            <a:ext cx="5696745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3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79058-4D78-48B5-8A37-6311C878B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187EA5E-7F53-4A5D-1495-C6219ACD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Functions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AA20B-3DFC-AB28-B268-D7E78E604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5239" y="2867798"/>
            <a:ext cx="5384800" cy="1653777"/>
          </a:xfrm>
        </p:spPr>
        <p:txBody>
          <a:bodyPr rtlCol="0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overEighteen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i="1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endParaRPr lang="en-GB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b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overEighteen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GB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overEighteen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 rtl="0">
              <a:buNone/>
            </a:pPr>
            <a:endParaRPr lang="en-GB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 rtl="0">
              <a:buNone/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(True, False)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4E2F7C2-7C6E-BA50-DFED-007273D100AB}"/>
              </a:ext>
            </a:extLst>
          </p:cNvPr>
          <p:cNvCxnSpPr>
            <a:cxnSpLocks/>
          </p:cNvCxnSpPr>
          <p:nvPr/>
        </p:nvCxnSpPr>
        <p:spPr>
          <a:xfrm flipV="1">
            <a:off x="2827767" y="3187083"/>
            <a:ext cx="1229328" cy="899915"/>
          </a:xfrm>
          <a:prstGeom prst="curved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184F2B-0251-D836-B94E-9FD22F0A6647}"/>
              </a:ext>
            </a:extLst>
          </p:cNvPr>
          <p:cNvSpPr txBox="1"/>
          <p:nvPr/>
        </p:nvSpPr>
        <p:spPr>
          <a:xfrm>
            <a:off x="2029663" y="3875244"/>
            <a:ext cx="798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Indent</a:t>
            </a:r>
          </a:p>
          <a:p>
            <a:pPr algn="ctr"/>
            <a:r>
              <a:rPr lang="en-GB" dirty="0">
                <a:solidFill>
                  <a:schemeClr val="tx2"/>
                </a:solidFill>
              </a:rPr>
              <a:t>(Tab)</a:t>
            </a:r>
          </a:p>
        </p:txBody>
      </p:sp>
    </p:spTree>
    <p:extLst>
      <p:ext uri="{BB962C8B-B14F-4D97-AF65-F5344CB8AC3E}">
        <p14:creationId xmlns:p14="http://schemas.microsoft.com/office/powerpoint/2010/main" val="70008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B75F6-F830-78A6-9020-A1F7C03B3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ABAAB33-4B42-6267-6A1E-A4FE5F8B3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Flow control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3E1CC2-8045-E858-9A58-CC0B860E9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0" y="2401824"/>
            <a:ext cx="5384800" cy="4341875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GB" sz="2800" dirty="0"/>
              <a:t>Looping:</a:t>
            </a:r>
          </a:p>
          <a:p>
            <a:r>
              <a:rPr lang="en-GB" sz="2800" dirty="0"/>
              <a:t>While this is true, do that</a:t>
            </a:r>
          </a:p>
          <a:p>
            <a:pPr lvl="1"/>
            <a:r>
              <a:rPr lang="en-GB" sz="2700" dirty="0"/>
              <a:t>Will repeat forever if ‘this’ is always true</a:t>
            </a:r>
          </a:p>
          <a:p>
            <a:r>
              <a:rPr lang="en-GB" sz="2800" dirty="0"/>
              <a:t>For each of these things in a collection, do something</a:t>
            </a:r>
          </a:p>
          <a:p>
            <a:pPr lvl="1"/>
            <a:r>
              <a:rPr lang="en-GB" sz="2700" dirty="0"/>
              <a:t>The ‘something’ to do </a:t>
            </a:r>
            <a:r>
              <a:rPr lang="en-GB" sz="2700" i="1" dirty="0"/>
              <a:t>can</a:t>
            </a:r>
            <a:r>
              <a:rPr lang="en-GB" sz="2700" dirty="0"/>
              <a:t> use the things in the collection, or not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E13379E-9B08-7D03-AEA3-AA6A7B630F5A}"/>
              </a:ext>
            </a:extLst>
          </p:cNvPr>
          <p:cNvSpPr txBox="1">
            <a:spLocks/>
          </p:cNvSpPr>
          <p:nvPr/>
        </p:nvSpPr>
        <p:spPr>
          <a:xfrm>
            <a:off x="762000" y="2401825"/>
            <a:ext cx="5384800" cy="434187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2800" dirty="0"/>
              <a:t>Branching:</a:t>
            </a:r>
          </a:p>
          <a:p>
            <a:r>
              <a:rPr lang="en-GB" sz="2800" dirty="0"/>
              <a:t>If this is true, then do that</a:t>
            </a:r>
          </a:p>
          <a:p>
            <a:pPr lvl="1"/>
            <a:r>
              <a:rPr lang="en-GB" sz="2700" dirty="0"/>
              <a:t>Else, if another thing is true, then do the other thing</a:t>
            </a:r>
          </a:p>
          <a:p>
            <a:pPr lvl="2"/>
            <a:r>
              <a:rPr lang="en-GB" sz="2600" dirty="0"/>
              <a:t>Can have as many of these as needed</a:t>
            </a:r>
          </a:p>
          <a:p>
            <a:pPr lvl="1"/>
            <a:r>
              <a:rPr lang="en-GB" sz="2700" dirty="0"/>
              <a:t>Else (none of the above are true),  do something else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478F4-3925-B689-B2DC-96011F84A869}"/>
              </a:ext>
            </a:extLst>
          </p:cNvPr>
          <p:cNvSpPr txBox="1"/>
          <p:nvPr/>
        </p:nvSpPr>
        <p:spPr>
          <a:xfrm>
            <a:off x="1475270" y="6176377"/>
            <a:ext cx="39582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dirty="0">
                <a:solidFill>
                  <a:schemeClr val="tx2"/>
                </a:solidFill>
              </a:rPr>
              <a:t>(</a:t>
            </a:r>
            <a:r>
              <a:rPr lang="en-GB" dirty="0">
                <a:solidFill>
                  <a:schemeClr val="tx2"/>
                </a:solidFill>
              </a:rPr>
              <a:t>O</a:t>
            </a:r>
            <a:r>
              <a:rPr lang="en-GB" sz="1800" dirty="0">
                <a:solidFill>
                  <a:schemeClr val="tx2"/>
                </a:solidFill>
              </a:rPr>
              <a:t>nly </a:t>
            </a:r>
            <a:r>
              <a:rPr lang="en-GB" sz="1800" i="1" dirty="0">
                <a:solidFill>
                  <a:schemeClr val="tx2"/>
                </a:solidFill>
              </a:rPr>
              <a:t>one</a:t>
            </a:r>
            <a:r>
              <a:rPr lang="en-GB" sz="1800" dirty="0">
                <a:solidFill>
                  <a:schemeClr val="tx2"/>
                </a:solidFill>
              </a:rPr>
              <a:t> branch can be taken at a time)</a:t>
            </a:r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7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E9A02-B855-D499-FA9A-8EB290C0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75DF090-027F-74BF-8976-2DB3D07DF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3C7E4-9D8B-EFF2-DC94-6105E88AA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221723"/>
            <a:ext cx="5384800" cy="4341875"/>
          </a:xfrm>
        </p:spPr>
        <p:txBody>
          <a:bodyPr rtlCol="0">
            <a:normAutofit/>
          </a:bodyPr>
          <a:lstStyle/>
          <a:p>
            <a:pPr marL="109728" indent="0"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branch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23</a:t>
            </a:r>
            <a:endParaRPr lang="en-GB" sz="1400" b="0" i="1" dirty="0">
              <a:solidFill>
                <a:srgbClr val="C678DD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"You are an adult"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i="1" dirty="0" err="1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"You are (just barely) an adult"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"You are not an adult"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lnSpc>
                <a:spcPts val="1425"/>
              </a:lnSpc>
              <a:buNone/>
            </a:pPr>
            <a:endParaRPr lang="en-GB" sz="1400" b="0" dirty="0"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You are an adult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EE04E-90E8-1207-D19C-7C307DDB3687}"/>
              </a:ext>
            </a:extLst>
          </p:cNvPr>
          <p:cNvSpPr txBox="1"/>
          <p:nvPr/>
        </p:nvSpPr>
        <p:spPr>
          <a:xfrm>
            <a:off x="5994400" y="1607322"/>
            <a:ext cx="5486400" cy="4329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nn-NO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loop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nn-NO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i = i + 1</a:t>
            </a:r>
            <a:endParaRPr lang="nn-NO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sz="1400" dirty="0">
                <a:solidFill>
                  <a:schemeClr val="tx2"/>
                </a:solidFill>
                <a:latin typeface="Consolas" panose="020B0609020204030204" pitchFamily="49" charset="0"/>
              </a:rPr>
              <a:t>4</a:t>
            </a:r>
          </a:p>
          <a:p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endParaRPr lang="en-GB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52257F9F-9FD2-2321-74D3-A8E7D81DF204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3763296" y="3343569"/>
            <a:ext cx="936585" cy="3322427"/>
          </a:xfrm>
          <a:prstGeom prst="curved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15F7A6-674C-A567-C252-9572CECC3F68}"/>
              </a:ext>
            </a:extLst>
          </p:cNvPr>
          <p:cNvSpPr txBox="1"/>
          <p:nvPr/>
        </p:nvSpPr>
        <p:spPr>
          <a:xfrm>
            <a:off x="609599" y="5473074"/>
            <a:ext cx="392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Indentation is once again important with branching and looping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996DE57-8EAC-6F73-E0E3-CF53C38EF854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1003325" y="3906024"/>
            <a:ext cx="1584655" cy="1549446"/>
          </a:xfrm>
          <a:prstGeom prst="curvedConnector3">
            <a:avLst>
              <a:gd name="adj1" fmla="val 4944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6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FA1EB-2539-4C57-4567-766575F2E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5A9A-2746-2710-240F-5C327235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5DDE9-6EA1-5A34-AFA1-41FB92F3EA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/>
              <a:t>You can import packages in Python</a:t>
            </a:r>
          </a:p>
          <a:p>
            <a:r>
              <a:rPr lang="en-GB" sz="2400" dirty="0"/>
              <a:t>Some are built into Python, like </a:t>
            </a:r>
            <a:r>
              <a:rPr lang="en-GB" sz="2400" dirty="0">
                <a:latin typeface="Consolas" panose="020B0609020204030204" pitchFamily="49" charset="0"/>
              </a:rPr>
              <a:t>datetime</a:t>
            </a:r>
            <a:r>
              <a:rPr lang="en-GB" sz="2400" dirty="0"/>
              <a:t>, </a:t>
            </a:r>
            <a:r>
              <a:rPr lang="en-GB" sz="2400" dirty="0" err="1">
                <a:latin typeface="Consolas" panose="020B0609020204030204" pitchFamily="49" charset="0"/>
              </a:rPr>
              <a:t>os</a:t>
            </a:r>
            <a:r>
              <a:rPr lang="en-GB" sz="2400" dirty="0"/>
              <a:t> and </a:t>
            </a:r>
            <a:r>
              <a:rPr lang="en-GB" sz="2400" dirty="0">
                <a:latin typeface="Consolas" panose="020B0609020204030204" pitchFamily="49" charset="0"/>
              </a:rPr>
              <a:t>time</a:t>
            </a:r>
          </a:p>
          <a:p>
            <a:pPr lvl="1"/>
            <a:r>
              <a:rPr lang="en-GB" sz="2300" dirty="0">
                <a:latin typeface="Consolas" panose="020B0609020204030204" pitchFamily="49" charset="0"/>
              </a:rPr>
              <a:t>datetime</a:t>
            </a:r>
            <a:r>
              <a:rPr lang="en-GB" sz="2300" dirty="0"/>
              <a:t> provides tools for working with… you guessed it (dates and times)</a:t>
            </a:r>
          </a:p>
          <a:p>
            <a:pPr lvl="1"/>
            <a:r>
              <a:rPr lang="en-GB" sz="2300" dirty="0" err="1">
                <a:latin typeface="Consolas" panose="020B0609020204030204" pitchFamily="49" charset="0"/>
              </a:rPr>
              <a:t>os</a:t>
            </a:r>
            <a:r>
              <a:rPr lang="en-GB" sz="2300" dirty="0"/>
              <a:t> allows interaction with operating system</a:t>
            </a:r>
          </a:p>
          <a:p>
            <a:pPr lvl="1"/>
            <a:r>
              <a:rPr lang="en-GB" sz="2300" dirty="0">
                <a:latin typeface="Consolas" panose="020B0609020204030204" pitchFamily="49" charset="0"/>
              </a:rPr>
              <a:t>time</a:t>
            </a:r>
            <a:r>
              <a:rPr lang="en-GB" sz="2300" dirty="0"/>
              <a:t> allow you to time things in Python</a:t>
            </a:r>
          </a:p>
          <a:p>
            <a:pPr lvl="1"/>
            <a:r>
              <a:rPr lang="en-GB" sz="2300" dirty="0"/>
              <a:t>These are just some examples, there are </a:t>
            </a:r>
            <a:r>
              <a:rPr lang="en-GB" sz="2300" i="1" dirty="0"/>
              <a:t>far </a:t>
            </a:r>
            <a:r>
              <a:rPr lang="en-GB" sz="2300" dirty="0"/>
              <a:t>too many to go through them all</a:t>
            </a:r>
          </a:p>
          <a:p>
            <a:r>
              <a:rPr lang="en-GB" sz="2400" dirty="0"/>
              <a:t>Others, like </a:t>
            </a:r>
            <a:r>
              <a:rPr lang="en-GB" sz="2400" dirty="0" err="1">
                <a:latin typeface="Consolas" panose="020B0609020204030204" pitchFamily="49" charset="0"/>
              </a:rPr>
              <a:t>numpy</a:t>
            </a:r>
            <a:r>
              <a:rPr lang="en-GB" sz="2400" dirty="0"/>
              <a:t> and </a:t>
            </a:r>
            <a:r>
              <a:rPr lang="en-GB" sz="2400" dirty="0">
                <a:latin typeface="Consolas" panose="020B0609020204030204" pitchFamily="49" charset="0"/>
              </a:rPr>
              <a:t>pandas</a:t>
            </a:r>
            <a:r>
              <a:rPr lang="en-GB" sz="2400" dirty="0"/>
              <a:t>, are not</a:t>
            </a:r>
          </a:p>
          <a:p>
            <a:pPr lvl="1"/>
            <a:r>
              <a:rPr lang="en-GB" sz="2200" dirty="0"/>
              <a:t>These need to be installed</a:t>
            </a:r>
          </a:p>
          <a:p>
            <a:pPr lvl="1"/>
            <a:r>
              <a:rPr lang="en-GB" sz="2200" dirty="0"/>
              <a:t>Python comes with a tool called ‘pip’ for installing packages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1CFE3-304C-7A08-06F3-6A7BBC2F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2" y="2338734"/>
            <a:ext cx="4730812" cy="21805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os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abspath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'.'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. means 'here’</a:t>
            </a:r>
          </a:p>
          <a:p>
            <a:pPr>
              <a:lnSpc>
                <a:spcPts val="1425"/>
              </a:lnSpc>
              <a:buNone/>
            </a:pPr>
            <a:endParaRPr lang="en-GB" sz="1400" b="0" i="1" dirty="0">
              <a:solidFill>
                <a:srgbClr val="7F848E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'/home/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wyt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/cd586/sandbox/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pythongrc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’</a:t>
            </a:r>
          </a:p>
          <a:p>
            <a:pPr marL="109728" indent="0">
              <a:buNone/>
            </a:pPr>
            <a:endParaRPr lang="nn-NO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nn-NO" sz="1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GB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array([ 0,  5, 12, 21])</a:t>
            </a:r>
          </a:p>
        </p:txBody>
      </p:sp>
    </p:spTree>
    <p:extLst>
      <p:ext uri="{BB962C8B-B14F-4D97-AF65-F5344CB8AC3E}">
        <p14:creationId xmlns:p14="http://schemas.microsoft.com/office/powerpoint/2010/main" val="228240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370A5-F931-17C9-3694-5B080978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D5DC6-21EA-116D-45FB-650638BB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Jupyter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133F3-5DD9-D3A1-2859-E9A357934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1202186" cy="4341875"/>
          </a:xfrm>
        </p:spPr>
        <p:txBody>
          <a:bodyPr rtlCol="0">
            <a:normAutofit fontScale="92500"/>
          </a:bodyPr>
          <a:lstStyle/>
          <a:p>
            <a:pPr marL="109728" indent="0" rtl="0">
              <a:buNone/>
            </a:pPr>
            <a:r>
              <a:rPr lang="en-GB" sz="2800" dirty="0"/>
              <a:t>“Hello world!” (traditional since 1972)</a:t>
            </a:r>
          </a:p>
          <a:p>
            <a:pPr marL="109728" indent="0" rtl="0">
              <a:buNone/>
            </a:pPr>
            <a:endParaRPr lang="en-GB" sz="2800" dirty="0"/>
          </a:p>
          <a:p>
            <a:pPr rtl="0"/>
            <a:r>
              <a:rPr lang="en-GB" sz="2800" dirty="0"/>
              <a:t>Like a cross between a document and a program.</a:t>
            </a:r>
          </a:p>
          <a:p>
            <a:pPr rtl="0"/>
            <a:r>
              <a:rPr lang="en-GB" sz="2800" dirty="0"/>
              <a:t>Divided into cells: cells execute code and display output immediately.</a:t>
            </a:r>
          </a:p>
          <a:p>
            <a:pPr lvl="1"/>
            <a:r>
              <a:rPr lang="en-GB" sz="2400" dirty="0"/>
              <a:t>Can add text/image cells as well – if we do something complicated, we can use text to explain it to our reader!</a:t>
            </a:r>
          </a:p>
          <a:p>
            <a:pPr lvl="1"/>
            <a:r>
              <a:rPr lang="en-GB" sz="2400" dirty="0"/>
              <a:t>Markdown – has a few bells and whistles to help make it look nice</a:t>
            </a:r>
          </a:p>
          <a:p>
            <a:pPr rtl="0"/>
            <a:r>
              <a:rPr lang="en-GB" sz="2800" dirty="0"/>
              <a:t>The Golden Goose of repeatability in scientific papers: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The Jupyter “Notebook” </a:t>
            </a:r>
            <a:r>
              <a:rPr lang="en-GB" sz="2800" i="1" dirty="0"/>
              <a:t>is</a:t>
            </a:r>
            <a:r>
              <a:rPr lang="en-GB" sz="2800" dirty="0"/>
              <a:t> the paper – to repeat the study, just press ‘run’!</a:t>
            </a:r>
          </a:p>
        </p:txBody>
      </p:sp>
    </p:spTree>
    <p:extLst>
      <p:ext uri="{BB962C8B-B14F-4D97-AF65-F5344CB8AC3E}">
        <p14:creationId xmlns:p14="http://schemas.microsoft.com/office/powerpoint/2010/main" val="257415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4C6DD-B85A-7025-83D1-B5EF1721C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38478-3D04-3368-9B1A-53785E90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Jupyter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59850-6EE0-A103-F7EB-11C2DC400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10972800" cy="4341875"/>
          </a:xfrm>
        </p:spPr>
        <p:txBody>
          <a:bodyPr>
            <a:normAutofit/>
          </a:bodyPr>
          <a:lstStyle/>
          <a:p>
            <a:r>
              <a:rPr lang="en-GB" sz="2800" dirty="0"/>
              <a:t>Jupyter gives you hints when you hover your mouse over Python variables to tell you about them. Use this to help you!</a:t>
            </a:r>
          </a:p>
          <a:p>
            <a:r>
              <a:rPr lang="en-GB" sz="2800" dirty="0"/>
              <a:t>Jupyter also helps you autocomplete things if you use the ‘tab’ key. This can be very helpful too!</a:t>
            </a:r>
          </a:p>
          <a:p>
            <a:r>
              <a:rPr lang="en-GB" sz="2800" dirty="0"/>
              <a:t>You can find good documentation for </a:t>
            </a:r>
            <a:r>
              <a:rPr lang="en-GB" sz="2800" i="1" dirty="0"/>
              <a:t>every</a:t>
            </a:r>
            <a:r>
              <a:rPr lang="en-GB" sz="2800" dirty="0"/>
              <a:t> function we will use online!</a:t>
            </a:r>
          </a:p>
          <a:p>
            <a:pPr lvl="1"/>
            <a:r>
              <a:rPr lang="en-GB" sz="2400" dirty="0"/>
              <a:t>This is one of the most amazing but under-appreciated things about Python</a:t>
            </a:r>
          </a:p>
          <a:p>
            <a:pPr lvl="1"/>
            <a:r>
              <a:rPr lang="en-GB" sz="2400" dirty="0"/>
              <a:t>Also true for R!</a:t>
            </a:r>
          </a:p>
          <a:p>
            <a:pPr lvl="1"/>
            <a:endParaRPr lang="en-GB" sz="2400" dirty="0"/>
          </a:p>
          <a:p>
            <a:r>
              <a:rPr lang="en-GB" sz="2500" dirty="0"/>
              <a:t>Many more hints to help you in the Lesson 1 exercise notebook!</a:t>
            </a:r>
          </a:p>
        </p:txBody>
      </p:sp>
    </p:spTree>
    <p:extLst>
      <p:ext uri="{BB962C8B-B14F-4D97-AF65-F5344CB8AC3E}">
        <p14:creationId xmlns:p14="http://schemas.microsoft.com/office/powerpoint/2010/main" val="224281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FC144-F7FE-E343-A442-B75AB936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C59AE-D6D9-FEE0-AF08-9B642514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1: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04BC-AEEF-1B95-A9F8-0AD148C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Open </a:t>
            </a:r>
            <a:r>
              <a:rPr lang="en-GB" dirty="0" err="1"/>
              <a:t>Colab</a:t>
            </a:r>
            <a:r>
              <a:rPr lang="en-GB" dirty="0"/>
              <a:t> (which is where we will play with Python)</a:t>
            </a:r>
          </a:p>
          <a:p>
            <a:pPr rtl="0"/>
            <a:r>
              <a:rPr lang="en-GB" dirty="0"/>
              <a:t>Go through the exercises – they will re-explain Lesson 1 with examples and prompt you to interactively explore!</a:t>
            </a:r>
          </a:p>
          <a:p>
            <a:pPr rtl="0"/>
            <a:r>
              <a:rPr lang="en-GB" dirty="0"/>
              <a:t>At the end of the exercises, you can look at some real programs (or “scripts”)</a:t>
            </a:r>
          </a:p>
          <a:p>
            <a:pPr lvl="1"/>
            <a:r>
              <a:rPr lang="en-GB" dirty="0"/>
              <a:t>Why don’t they work correctly? How can we fix them?</a:t>
            </a:r>
          </a:p>
        </p:txBody>
      </p:sp>
    </p:spTree>
    <p:extLst>
      <p:ext uri="{BB962C8B-B14F-4D97-AF65-F5344CB8AC3E}">
        <p14:creationId xmlns:p14="http://schemas.microsoft.com/office/powerpoint/2010/main" val="259084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4F4A9-E4E9-77CA-3287-E6C54A957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3832-9601-0A5C-9F72-9910C00E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2: NumPy and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041FF-7581-F922-9AB6-68278DB1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Two Python packages</a:t>
            </a:r>
          </a:p>
          <a:p>
            <a:pPr lvl="1"/>
            <a:r>
              <a:rPr lang="en-GB" dirty="0"/>
              <a:t>Some packages (like datetime) are built-in – NumPy and Pandas are not</a:t>
            </a:r>
          </a:p>
          <a:p>
            <a:pPr rtl="0"/>
            <a:r>
              <a:rPr lang="en-GB" dirty="0"/>
              <a:t>NumPy is Numerical Python – it makes lists much better</a:t>
            </a:r>
          </a:p>
          <a:p>
            <a:pPr rtl="0"/>
            <a:r>
              <a:rPr lang="en-GB" dirty="0"/>
              <a:t>Pandas is Python Data Analysis – it brings Excel-like tables to Python</a:t>
            </a:r>
          </a:p>
        </p:txBody>
      </p:sp>
    </p:spTree>
    <p:extLst>
      <p:ext uri="{BB962C8B-B14F-4D97-AF65-F5344CB8AC3E}">
        <p14:creationId xmlns:p14="http://schemas.microsoft.com/office/powerpoint/2010/main" val="30914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0E6B-BEB2-E9E1-DEB8-E6023A3E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AB40-71D6-3B81-28EA-371C54AE4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NumPy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CE02-CB2E-FCBE-EBF8-30FB1280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2249424"/>
            <a:ext cx="4240696" cy="4325112"/>
          </a:xfrm>
        </p:spPr>
        <p:txBody>
          <a:bodyPr rtlCol="0"/>
          <a:lstStyle/>
          <a:p>
            <a:pPr rtl="0"/>
            <a:r>
              <a:rPr lang="en-GB" dirty="0"/>
              <a:t>“Array” just means list in tech-speak. We distinguish these from ‘vanilla’ Python lists.</a:t>
            </a:r>
          </a:p>
          <a:p>
            <a:pPr rtl="0"/>
            <a:r>
              <a:rPr lang="en-GB" dirty="0"/>
              <a:t>NumPy arrays can have multiple dimensions and have “shape” – like a matrix.</a:t>
            </a:r>
          </a:p>
          <a:p>
            <a:pPr lvl="1"/>
            <a:r>
              <a:rPr lang="en-GB" dirty="0"/>
              <a:t>They cannot be “jagged”</a:t>
            </a:r>
          </a:p>
          <a:p>
            <a:pPr rtl="0"/>
            <a:endParaRPr lang="en-GB" dirty="0"/>
          </a:p>
        </p:txBody>
      </p:sp>
      <p:pic>
        <p:nvPicPr>
          <p:cNvPr id="5" name="Picture 4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A06A0ED4-662E-6B6D-6A5F-B2DD8251B2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" t="18951" r="69257" b="-568"/>
          <a:stretch/>
        </p:blipFill>
        <p:spPr>
          <a:xfrm>
            <a:off x="4880906" y="974036"/>
            <a:ext cx="2460799" cy="3861948"/>
          </a:xfrm>
          <a:prstGeom prst="rect">
            <a:avLst/>
          </a:prstGeom>
        </p:spPr>
      </p:pic>
      <p:pic>
        <p:nvPicPr>
          <p:cNvPr id="7" name="Picture 6" descr="A diagram of rows and rows of rows&#10;&#10;AI-generated content may be incorrect.">
            <a:extLst>
              <a:ext uri="{FF2B5EF4-FFF2-40B4-BE49-F238E27FC236}">
                <a16:creationId xmlns:a16="http://schemas.microsoft.com/office/drawing/2014/main" id="{41ADE194-BF6A-97A0-1628-3084D1FE07F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9583" r="9292" b="33611"/>
          <a:stretch/>
        </p:blipFill>
        <p:spPr>
          <a:xfrm>
            <a:off x="7372314" y="4954084"/>
            <a:ext cx="3042805" cy="1620452"/>
          </a:xfrm>
          <a:prstGeom prst="rect">
            <a:avLst/>
          </a:prstGeom>
        </p:spPr>
      </p:pic>
      <p:pic>
        <p:nvPicPr>
          <p:cNvPr id="4" name="Picture 3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48528AD4-6EFA-D66C-3EDE-2AFB2FEB096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9" t="18964" r="38282" b="10318"/>
          <a:stretch/>
        </p:blipFill>
        <p:spPr>
          <a:xfrm>
            <a:off x="7180185" y="968153"/>
            <a:ext cx="2131231" cy="3699707"/>
          </a:xfrm>
          <a:prstGeom prst="rect">
            <a:avLst/>
          </a:prstGeom>
        </p:spPr>
      </p:pic>
      <p:pic>
        <p:nvPicPr>
          <p:cNvPr id="6" name="Picture 5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E219D6AA-F3FC-070B-311C-C8CB14E70C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79" t="18997" r="5843" b="12106"/>
          <a:stretch/>
        </p:blipFill>
        <p:spPr>
          <a:xfrm>
            <a:off x="9192148" y="968153"/>
            <a:ext cx="2175920" cy="3717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B771B1-EC9D-2E93-E6D9-F90846511776}"/>
              </a:ext>
            </a:extLst>
          </p:cNvPr>
          <p:cNvSpPr txBox="1"/>
          <p:nvPr/>
        </p:nvSpPr>
        <p:spPr>
          <a:xfrm>
            <a:off x="5373272" y="5410367"/>
            <a:ext cx="92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solidFill>
                  <a:schemeClr val="tx2"/>
                </a:solidFill>
              </a:rPr>
              <a:t>Jagged</a:t>
            </a:r>
          </a:p>
          <a:p>
            <a:pPr algn="ctr"/>
            <a:r>
              <a:rPr lang="en-GB" sz="2000" dirty="0">
                <a:solidFill>
                  <a:schemeClr val="tx2"/>
                </a:solidFill>
              </a:rPr>
              <a:t>array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0F781EAA-DDCD-A845-E769-844A4BB5D302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6300096" y="5764310"/>
            <a:ext cx="1072218" cy="127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72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4B3EB-19B8-9625-0301-823B97B8E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DA8D-B6A8-8C51-1BC7-1C892772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8BC12-57AA-731B-5857-00273250B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en-GB" dirty="0"/>
              <a:t>We will be learning:</a:t>
            </a:r>
          </a:p>
          <a:p>
            <a:pPr lvl="1"/>
            <a:r>
              <a:rPr lang="en-GB" dirty="0"/>
              <a:t>Basic Python,</a:t>
            </a:r>
          </a:p>
          <a:p>
            <a:pPr lvl="1"/>
            <a:r>
              <a:rPr lang="en-GB" dirty="0"/>
              <a:t>A few Machine Learning (ML) methods,</a:t>
            </a:r>
          </a:p>
          <a:p>
            <a:pPr lvl="1"/>
            <a:r>
              <a:rPr lang="en-GB" dirty="0"/>
              <a:t>How/why they work.</a:t>
            </a:r>
          </a:p>
          <a:p>
            <a:pPr rtl="0"/>
            <a:r>
              <a:rPr lang="en-GB" dirty="0"/>
              <a:t>After these sessions, you will:</a:t>
            </a:r>
          </a:p>
          <a:p>
            <a:pPr lvl="1"/>
            <a:r>
              <a:rPr lang="en-GB" dirty="0"/>
              <a:t>Be able to use these methods for your data if appropriate,</a:t>
            </a:r>
          </a:p>
          <a:p>
            <a:pPr lvl="1"/>
            <a:r>
              <a:rPr lang="en-GB" dirty="0"/>
              <a:t>Have the tools to learn more on your own!</a:t>
            </a:r>
          </a:p>
          <a:p>
            <a:pPr lvl="1"/>
            <a:endParaRPr lang="en-GB" dirty="0"/>
          </a:p>
          <a:p>
            <a:pPr rtl="0"/>
            <a:r>
              <a:rPr lang="en-GB" dirty="0"/>
              <a:t>I have a BSc in Computer Science, and am studying PhD statistics, with applications in ecology</a:t>
            </a:r>
          </a:p>
        </p:txBody>
      </p:sp>
    </p:spTree>
    <p:extLst>
      <p:ext uri="{BB962C8B-B14F-4D97-AF65-F5344CB8AC3E}">
        <p14:creationId xmlns:p14="http://schemas.microsoft.com/office/powerpoint/2010/main" val="123940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70673-5B7A-6875-329C-F27B2A00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E1DB-A6B3-7315-D95B-649B0C79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NumPy arrays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91C0-F7CA-E0F5-2515-88941E194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Operations on arrays are </a:t>
            </a:r>
            <a:r>
              <a:rPr lang="en-GB" i="1" dirty="0"/>
              <a:t>natively parallel</a:t>
            </a:r>
            <a:r>
              <a:rPr lang="en-GB" dirty="0"/>
              <a:t> – done all at once, rather than step-by-step</a:t>
            </a:r>
          </a:p>
          <a:p>
            <a:pPr lvl="1"/>
            <a:r>
              <a:rPr lang="en-GB" dirty="0"/>
              <a:t>We often call this a “vectorised” operation</a:t>
            </a:r>
          </a:p>
          <a:p>
            <a:r>
              <a:rPr lang="en-GB" dirty="0"/>
              <a:t>‘Fancy’ indexing – we can construct </a:t>
            </a:r>
            <a:r>
              <a:rPr lang="en-GB" i="1" dirty="0"/>
              <a:t>any</a:t>
            </a:r>
            <a:r>
              <a:rPr lang="en-GB" dirty="0"/>
              <a:t> list of indices, or use a condition to generate a True/False “mask” over the array, and get </a:t>
            </a:r>
            <a:r>
              <a:rPr lang="en-GB" i="1" dirty="0"/>
              <a:t>those</a:t>
            </a:r>
            <a:r>
              <a:rPr lang="en-GB" dirty="0"/>
              <a:t> indices from the list</a:t>
            </a:r>
          </a:p>
          <a:p>
            <a:pPr lvl="1"/>
            <a:r>
              <a:rPr lang="en-GB" dirty="0"/>
              <a:t>Better than slices, which are restricted to equal-size steps!</a:t>
            </a:r>
          </a:p>
          <a:p>
            <a:r>
              <a:rPr lang="en-GB" dirty="0"/>
              <a:t>In order that these should work properly with their special properties, </a:t>
            </a:r>
            <a:r>
              <a:rPr lang="en-GB" i="1" dirty="0"/>
              <a:t>the entire array must be the same type</a:t>
            </a:r>
            <a:r>
              <a:rPr lang="en-GB" dirty="0"/>
              <a:t> (unlike a Python list, which can mix types) </a:t>
            </a:r>
          </a:p>
        </p:txBody>
      </p:sp>
    </p:spTree>
    <p:extLst>
      <p:ext uri="{BB962C8B-B14F-4D97-AF65-F5344CB8AC3E}">
        <p14:creationId xmlns:p14="http://schemas.microsoft.com/office/powerpoint/2010/main" val="40021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83653-F9A0-E8A3-6EE3-BFE6D37A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E1E1-B6F4-8FEE-8C9B-C29881114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Pandas tables (DataFrames)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E0409-BAA4-17F3-6FE6-5F79BAD5C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49424"/>
            <a:ext cx="5486400" cy="4325112"/>
          </a:xfrm>
        </p:spPr>
        <p:txBody>
          <a:bodyPr rtlCol="0"/>
          <a:lstStyle/>
          <a:p>
            <a:pPr rtl="0"/>
            <a:r>
              <a:rPr lang="en-GB" dirty="0"/>
              <a:t>A “DataFrame” is a table</a:t>
            </a:r>
          </a:p>
          <a:p>
            <a:pPr rtl="0"/>
            <a:r>
              <a:rPr lang="en-GB" dirty="0"/>
              <a:t>DataFrames are made of columns</a:t>
            </a:r>
          </a:p>
          <a:p>
            <a:pPr lvl="1"/>
            <a:r>
              <a:rPr lang="en-GB" dirty="0"/>
              <a:t>Each column is called a Series – you can also have these on their own</a:t>
            </a:r>
          </a:p>
          <a:p>
            <a:pPr lvl="1"/>
            <a:r>
              <a:rPr lang="en-GB" dirty="0"/>
              <a:t>You can create a DataFrame from a </a:t>
            </a:r>
            <a:r>
              <a:rPr lang="en-GB" i="1" dirty="0"/>
              <a:t>dictionary of lists</a:t>
            </a:r>
            <a:r>
              <a:rPr lang="en-GB" dirty="0"/>
              <a:t> (but the lists must be equal length, so that the dictionary is ‘square’ like a table)</a:t>
            </a:r>
          </a:p>
        </p:txBody>
      </p:sp>
      <p:pic>
        <p:nvPicPr>
          <p:cNvPr id="5" name="Picture 4" descr="A diagram of a data structure&#10;&#10;AI-generated content may be incorrect.">
            <a:extLst>
              <a:ext uri="{FF2B5EF4-FFF2-40B4-BE49-F238E27FC236}">
                <a16:creationId xmlns:a16="http://schemas.microsoft.com/office/drawing/2014/main" id="{15FBD0F6-5F24-9ABA-87BB-894EC2B0B8E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9" t="12007" r="5877" b="14348"/>
          <a:stretch/>
        </p:blipFill>
        <p:spPr>
          <a:xfrm>
            <a:off x="6096000" y="2249424"/>
            <a:ext cx="5945600" cy="31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4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F2D30-0E4D-14B6-AC4F-B783D3BD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B3EA-A6E4-650E-9FD0-08E31CA5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DataFrames –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3E382-79D3-741C-9F0B-3F635F4C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GB" b="1" dirty="0"/>
              <a:t>A lot </a:t>
            </a:r>
            <a:r>
              <a:rPr lang="en-GB" dirty="0"/>
              <a:t>of data is stored in tables</a:t>
            </a:r>
          </a:p>
          <a:p>
            <a:pPr rtl="0"/>
            <a:r>
              <a:rPr lang="en-GB" dirty="0"/>
              <a:t>One special column is called the index – this locates each row of the table (and is not a pandas Series, unlike the other columns)</a:t>
            </a:r>
          </a:p>
          <a:p>
            <a:pPr lvl="1"/>
            <a:r>
              <a:rPr lang="en-GB" dirty="0"/>
              <a:t>The index does </a:t>
            </a:r>
            <a:r>
              <a:rPr lang="en-GB" b="1" dirty="0"/>
              <a:t>not</a:t>
            </a:r>
            <a:r>
              <a:rPr lang="en-GB" dirty="0"/>
              <a:t> have to be 0, 1, 2…</a:t>
            </a:r>
          </a:p>
          <a:p>
            <a:pPr marL="411480" lvl="1" indent="0">
              <a:buNone/>
            </a:pPr>
            <a:r>
              <a:rPr lang="en-GB" dirty="0"/>
              <a:t>e.g.: dates, human names, coordinates</a:t>
            </a:r>
          </a:p>
          <a:p>
            <a:r>
              <a:rPr lang="en-GB" dirty="0"/>
              <a:t>DataFrames and Series are packed with useful methods! E.g. </a:t>
            </a:r>
            <a:r>
              <a:rPr lang="en-GB" dirty="0">
                <a:latin typeface="Consolas" panose="020B0609020204030204" pitchFamily="49" charset="0"/>
              </a:rPr>
              <a:t>.describe()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.mean()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.</a:t>
            </a:r>
            <a:r>
              <a:rPr lang="en-GB" dirty="0" err="1">
                <a:latin typeface="Consolas" panose="020B0609020204030204" pitchFamily="49" charset="0"/>
              </a:rPr>
              <a:t>nunique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6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EF95-1736-E085-D962-4C20459D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3FB2-0B08-45F9-50B0-7D08C138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2: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F1D7C-C57F-2098-4676-ABE74DB72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Let’s take some real data, read it into a DataFrame, plot some graphs, and finally take the values we want (as a NumPy array)</a:t>
            </a:r>
          </a:p>
          <a:p>
            <a:pPr rtl="0"/>
            <a:r>
              <a:rPr lang="en-GB" dirty="0"/>
              <a:t>Extension: how can we make sure </a:t>
            </a:r>
            <a:r>
              <a:rPr lang="en-GB" b="1" dirty="0"/>
              <a:t>all numerical values</a:t>
            </a:r>
            <a:r>
              <a:rPr lang="en-GB" dirty="0"/>
              <a:t> are </a:t>
            </a:r>
            <a:r>
              <a:rPr lang="en-GB" b="1" dirty="0"/>
              <a:t>between 0 and 1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We call this a </a:t>
            </a:r>
            <a:r>
              <a:rPr lang="en-GB" i="1" dirty="0"/>
              <a:t>normalised scale</a:t>
            </a:r>
            <a:r>
              <a:rPr lang="en-GB" dirty="0"/>
              <a:t> and the process </a:t>
            </a:r>
            <a:r>
              <a:rPr lang="en-GB" i="1" dirty="0"/>
              <a:t>normalisation</a:t>
            </a:r>
          </a:p>
          <a:p>
            <a:pPr rtl="0"/>
            <a:r>
              <a:rPr lang="en-GB" dirty="0"/>
              <a:t>Then, we’re ready to begin machine learning!</a:t>
            </a:r>
          </a:p>
        </p:txBody>
      </p:sp>
    </p:spTree>
    <p:extLst>
      <p:ext uri="{BB962C8B-B14F-4D97-AF65-F5344CB8AC3E}">
        <p14:creationId xmlns:p14="http://schemas.microsoft.com/office/powerpoint/2010/main" val="17158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DBDF-362E-2599-A7D9-5BE064E2A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15D-8B00-594B-3845-386B977B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Optional (but recommended) 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AF379-BD99-7E3B-A5D8-9AA2F023D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There isn’t enough time to cover the following topics in detail:</a:t>
            </a:r>
          </a:p>
          <a:p>
            <a:pPr lvl="1"/>
            <a:r>
              <a:rPr lang="en-GB" dirty="0"/>
              <a:t>Hierarchical indexing</a:t>
            </a:r>
          </a:p>
          <a:p>
            <a:pPr lvl="1"/>
            <a:r>
              <a:rPr lang="en-GB" dirty="0"/>
              <a:t>Join/merging</a:t>
            </a:r>
          </a:p>
          <a:p>
            <a:pPr lvl="1"/>
            <a:r>
              <a:rPr lang="en-GB" dirty="0" err="1"/>
              <a:t>GroupBy</a:t>
            </a:r>
            <a:endParaRPr lang="en-GB" dirty="0"/>
          </a:p>
          <a:p>
            <a:pPr lvl="1"/>
            <a:r>
              <a:rPr lang="en-GB" dirty="0"/>
              <a:t>String and time series “accessors”</a:t>
            </a: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dirty="0"/>
              <a:t>The worksheet will provide examples and tasks in small steps to help you understand these, if you want. Any questions, just ask!</a:t>
            </a:r>
          </a:p>
          <a:p>
            <a:pPr marL="109728" indent="0">
              <a:buNone/>
            </a:pPr>
            <a:r>
              <a:rPr lang="en-GB" dirty="0"/>
              <a:t>I am </a:t>
            </a:r>
            <a:r>
              <a:rPr lang="en-GB" dirty="0">
                <a:hlinkClick r:id="rId3"/>
              </a:rPr>
              <a:t>cd586@kent.ac.uk</a:t>
            </a:r>
            <a:r>
              <a:rPr lang="en-GB" dirty="0"/>
              <a:t> on Outlook and Teams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  <a:p>
            <a:endParaRPr lang="en-GB" dirty="0"/>
          </a:p>
          <a:p>
            <a:pPr marL="109728" indent="0">
              <a:buNone/>
            </a:pPr>
            <a:r>
              <a:rPr lang="en-GB" dirty="0"/>
              <a:t>For further reading, I highly recommend Jake VanderPlas’ </a:t>
            </a:r>
            <a:r>
              <a:rPr lang="en-GB" i="1" dirty="0"/>
              <a:t>Python Data Science Handbook</a:t>
            </a:r>
            <a:r>
              <a:rPr lang="en-GB" dirty="0"/>
              <a:t> available online </a:t>
            </a:r>
            <a:r>
              <a:rPr lang="en-GB" u="sng" dirty="0"/>
              <a:t>for free</a:t>
            </a:r>
            <a:r>
              <a:rPr lang="en-GB" dirty="0"/>
              <a:t> (!) at:</a:t>
            </a:r>
          </a:p>
          <a:p>
            <a:pPr marL="109728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https://jakevdp.github.io/PythonDataScienceHandbook/</a:t>
            </a:r>
            <a:endParaRPr lang="en-GB" sz="24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1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746EB-A487-5E7B-C77B-9F209017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BA07-87E1-FB17-054B-FAFE495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Training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E0A7E-4DA9-32DF-E5C2-D034F98C5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Lesson 1: Python – Tues 18</a:t>
            </a:r>
            <a:r>
              <a:rPr lang="en-GB" baseline="30000" dirty="0"/>
              <a:t>th</a:t>
            </a:r>
            <a:r>
              <a:rPr lang="en-GB" dirty="0"/>
              <a:t> March 10am-4pm</a:t>
            </a:r>
          </a:p>
          <a:p>
            <a:pPr lvl="1" rtl="0"/>
            <a:r>
              <a:rPr lang="en-GB" dirty="0"/>
              <a:t>Syntax, and commonly necessary packages.</a:t>
            </a:r>
          </a:p>
          <a:p>
            <a:pPr rtl="0"/>
            <a:r>
              <a:rPr lang="en-GB" dirty="0"/>
              <a:t>Lesson 2: Machine Learning – Tues 25</a:t>
            </a:r>
            <a:r>
              <a:rPr lang="en-GB" baseline="30000" dirty="0"/>
              <a:t>th</a:t>
            </a:r>
            <a:r>
              <a:rPr lang="en-GB" dirty="0"/>
              <a:t> March 10am-4pm</a:t>
            </a:r>
          </a:p>
          <a:p>
            <a:pPr lvl="1"/>
            <a:r>
              <a:rPr lang="en-GB" dirty="0"/>
              <a:t>Classification vs Regression</a:t>
            </a:r>
          </a:p>
          <a:p>
            <a:pPr lvl="1" rtl="0"/>
            <a:r>
              <a:rPr lang="en-GB" dirty="0"/>
              <a:t>Random Forests and Support Vector Machines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C585B-07CD-A488-9F2E-F45821F4FBDC}"/>
              </a:ext>
            </a:extLst>
          </p:cNvPr>
          <p:cNvSpPr txBox="1"/>
          <p:nvPr/>
        </p:nvSpPr>
        <p:spPr>
          <a:xfrm>
            <a:off x="2476707" y="5237825"/>
            <a:ext cx="723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Site link: </a:t>
            </a:r>
            <a:r>
              <a:rPr lang="en-GB" dirty="0">
                <a:solidFill>
                  <a:schemeClr val="tx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https://github.com/RepentForYourCyns/PythonML_GRC</a:t>
            </a:r>
            <a:endParaRPr lang="en-GB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13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A1736-8ADB-EFBA-122B-DA8045E5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741E-6C37-EF8A-82C0-1B4C9EBE1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Lesson 1: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FFF0-5C3E-27F4-8450-6E68B3289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‘Two-language’ problem (scientific vs machine-friendly)</a:t>
            </a:r>
          </a:p>
          <a:p>
            <a:pPr rtl="0"/>
            <a:r>
              <a:rPr lang="en-GB" dirty="0"/>
              <a:t>Readable, popular, and (un)officially well-documented</a:t>
            </a:r>
          </a:p>
          <a:p>
            <a:pPr rtl="0"/>
            <a:r>
              <a:rPr lang="en-GB" dirty="0"/>
              <a:t>A package for almost anything – or easy to make one!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35CFBEA1-50A4-D033-270C-78DA355703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85" y="4084855"/>
            <a:ext cx="1529848" cy="1529848"/>
          </a:xfrm>
          <a:prstGeom prst="rect">
            <a:avLst/>
          </a:prstGeom>
        </p:spPr>
      </p:pic>
      <p:pic>
        <p:nvPicPr>
          <p:cNvPr id="8" name="Picture 7" descr="A blue and black text&#10;&#10;AI-generated content may be incorrect.">
            <a:extLst>
              <a:ext uri="{FF2B5EF4-FFF2-40B4-BE49-F238E27FC236}">
                <a16:creationId xmlns:a16="http://schemas.microsoft.com/office/drawing/2014/main" id="{62BE4EE7-B12C-630D-B49B-A0A9CCF462A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814" y="4431951"/>
            <a:ext cx="2067603" cy="835656"/>
          </a:xfrm>
          <a:prstGeom prst="rect">
            <a:avLst/>
          </a:prstGeom>
        </p:spPr>
      </p:pic>
      <p:pic>
        <p:nvPicPr>
          <p:cNvPr id="12" name="Picture 11" descr="A close-up of a logo&#10;&#10;AI-generated content may be incorrect.">
            <a:extLst>
              <a:ext uri="{FF2B5EF4-FFF2-40B4-BE49-F238E27FC236}">
                <a16:creationId xmlns:a16="http://schemas.microsoft.com/office/drawing/2014/main" id="{3FE023F9-BB61-5F39-03C6-9036A34AAE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925" y="4381626"/>
            <a:ext cx="2808917" cy="936306"/>
          </a:xfrm>
          <a:prstGeom prst="rect">
            <a:avLst/>
          </a:prstGeom>
        </p:spPr>
      </p:pic>
      <p:pic>
        <p:nvPicPr>
          <p:cNvPr id="20" name="Picture 19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C3C6A2B4-517E-2292-0FDC-0643903A7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08" y="3926677"/>
            <a:ext cx="1846205" cy="1846205"/>
          </a:xfrm>
          <a:prstGeom prst="rect">
            <a:avLst/>
          </a:prstGeom>
        </p:spPr>
      </p:pic>
      <p:pic>
        <p:nvPicPr>
          <p:cNvPr id="28" name="Picture 27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9896406D-C180-465A-DE27-3357F19918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21" y="1288877"/>
            <a:ext cx="3415275" cy="1921093"/>
          </a:xfrm>
          <a:prstGeom prst="rect">
            <a:avLst/>
          </a:prstGeom>
        </p:spPr>
      </p:pic>
      <p:pic>
        <p:nvPicPr>
          <p:cNvPr id="5" name="Picture 4" descr="A person with glasses and beard&#10;&#10;AI-generated content may be incorrect.">
            <a:extLst>
              <a:ext uri="{FF2B5EF4-FFF2-40B4-BE49-F238E27FC236}">
                <a16:creationId xmlns:a16="http://schemas.microsoft.com/office/drawing/2014/main" id="{11B21047-1F52-59F8-3BCD-93B6043B9D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629" y="3162355"/>
            <a:ext cx="611458" cy="764322"/>
          </a:xfrm>
          <a:prstGeom prst="rect">
            <a:avLst/>
          </a:prstGeom>
        </p:spPr>
      </p:pic>
      <p:pic>
        <p:nvPicPr>
          <p:cNvPr id="14" name="Picture 13" descr="A logo with orange and grey circles&#10;&#10;AI-generated content may be incorrect.">
            <a:extLst>
              <a:ext uri="{FF2B5EF4-FFF2-40B4-BE49-F238E27FC236}">
                <a16:creationId xmlns:a16="http://schemas.microsoft.com/office/drawing/2014/main" id="{29D1BA09-EC3E-65A1-8326-6591AB2C18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63" y="4090931"/>
            <a:ext cx="1309384" cy="151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2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91C3C-3165-6931-7B2F-F1F57A3E9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B07E2F-BCB5-8CE9-56BE-DF2C3ACD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Variables and Objects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A92CB5-BE3B-17EF-CD03-FF91052741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10000"/>
          </a:bodyPr>
          <a:lstStyle/>
          <a:p>
            <a:pPr rtl="0"/>
            <a:r>
              <a:rPr lang="en-GB" dirty="0"/>
              <a:t>A variable is a symbol for a value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age = 2 #int</a:t>
            </a:r>
          </a:p>
          <a:p>
            <a:r>
              <a:rPr lang="en-GB" dirty="0"/>
              <a:t>Everything in Python is an object</a:t>
            </a:r>
          </a:p>
          <a:p>
            <a:r>
              <a:rPr lang="en-GB" dirty="0"/>
              <a:t>Objects have types</a:t>
            </a:r>
          </a:p>
          <a:p>
            <a:r>
              <a:rPr lang="en-GB" dirty="0"/>
              <a:t>A variable can always have any type of objects assigned to it</a:t>
            </a:r>
          </a:p>
          <a:p>
            <a:pPr lvl="1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age = ‘two’ #str</a:t>
            </a:r>
          </a:p>
          <a:p>
            <a:r>
              <a:rPr lang="en-GB" dirty="0"/>
              <a:t>Built-in terms (like the names of types) can’t be used as variable names</a:t>
            </a:r>
            <a:endParaRPr lang="en-GB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dirty="0"/>
          </a:p>
          <a:p>
            <a:pPr marL="109728" indent="0">
              <a:buNone/>
            </a:pPr>
            <a:r>
              <a:rPr lang="en-GB" u="sng" dirty="0"/>
              <a:t>Comments</a:t>
            </a:r>
            <a:r>
              <a:rPr lang="en-GB" dirty="0"/>
              <a:t>:</a:t>
            </a:r>
          </a:p>
          <a:p>
            <a:pPr marL="109728" indent="0">
              <a:buNone/>
            </a:pPr>
            <a:r>
              <a:rPr lang="en-GB" dirty="0"/>
              <a:t>You can add comments to code with ‘#’ – what comes after is </a:t>
            </a:r>
            <a:r>
              <a:rPr lang="en-GB" i="1" dirty="0"/>
              <a:t>not</a:t>
            </a:r>
            <a:r>
              <a:rPr lang="en-GB" dirty="0"/>
              <a:t> Python anymore. This allows you to explain your code to others (and yourself when you look at it later!)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E7A8E090-BBC0-0E3B-C6FF-1C0FE5B89AB0}"/>
              </a:ext>
            </a:extLst>
          </p:cNvPr>
          <p:cNvSpPr txBox="1">
            <a:spLocks/>
          </p:cNvSpPr>
          <p:nvPr/>
        </p:nvSpPr>
        <p:spPr>
          <a:xfrm>
            <a:off x="5994400" y="2249425"/>
            <a:ext cx="5384800" cy="434187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Common types include:</a:t>
            </a:r>
          </a:p>
          <a:p>
            <a:pPr lvl="1"/>
            <a:r>
              <a:rPr lang="en-GB" dirty="0"/>
              <a:t>Numeric: Integers and Floats</a:t>
            </a:r>
          </a:p>
          <a:p>
            <a:pPr lvl="2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9</a:t>
            </a:r>
            <a:r>
              <a:rPr lang="en-GB" dirty="0"/>
              <a:t>, </a:t>
            </a:r>
            <a:r>
              <a:rPr lang="en-GB" dirty="0">
                <a:latin typeface="Consolas" panose="020B0609020204030204" pitchFamily="49" charset="0"/>
              </a:rPr>
              <a:t>-0.3</a:t>
            </a:r>
          </a:p>
          <a:p>
            <a:pPr lvl="1"/>
            <a:r>
              <a:rPr lang="en-GB" dirty="0"/>
              <a:t>Strings (writing)</a:t>
            </a:r>
          </a:p>
          <a:p>
            <a:pPr lvl="2"/>
            <a:r>
              <a:rPr lang="en-GB" dirty="0"/>
              <a:t>E.g. </a:t>
            </a:r>
            <a:r>
              <a:rPr lang="en-GB" dirty="0">
                <a:latin typeface="Consolas" panose="020B0609020204030204" pitchFamily="49" charset="0"/>
              </a:rPr>
              <a:t>“Name”</a:t>
            </a:r>
          </a:p>
          <a:p>
            <a:pPr lvl="1"/>
            <a:r>
              <a:rPr lang="en-GB" dirty="0"/>
              <a:t>Booleans (</a:t>
            </a:r>
            <a:r>
              <a:rPr lang="en-GB" dirty="0">
                <a:latin typeface="Consolas" panose="020B0609020204030204" pitchFamily="49" charset="0"/>
              </a:rPr>
              <a:t>True</a:t>
            </a:r>
            <a:r>
              <a:rPr lang="en-GB" dirty="0"/>
              <a:t> or </a:t>
            </a:r>
            <a:r>
              <a:rPr lang="en-GB" dirty="0">
                <a:latin typeface="Consolas" panose="020B0609020204030204" pitchFamily="49" charset="0"/>
              </a:rPr>
              <a:t>False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Lists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[0, 1, 2]</a:t>
            </a:r>
          </a:p>
          <a:p>
            <a:pPr lvl="1"/>
            <a:r>
              <a:rPr lang="en-GB" dirty="0"/>
              <a:t>Tuples – ‘frozen’ (immutable) lists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(0, 1, 2)</a:t>
            </a:r>
          </a:p>
          <a:p>
            <a:pPr lvl="1"/>
            <a:r>
              <a:rPr lang="en-GB" dirty="0"/>
              <a:t>Dictionaries</a:t>
            </a:r>
          </a:p>
          <a:p>
            <a:pPr lvl="2"/>
            <a:r>
              <a:rPr lang="en-GB" dirty="0">
                <a:latin typeface="Consolas" panose="020B0609020204030204" pitchFamily="49" charset="0"/>
              </a:rPr>
              <a:t>{“one year”: 12, “two years” : 24}</a:t>
            </a:r>
          </a:p>
          <a:p>
            <a:pPr lvl="1"/>
            <a:r>
              <a:rPr lang="en-GB" dirty="0"/>
              <a:t>None (means null/nothing)</a:t>
            </a:r>
          </a:p>
        </p:txBody>
      </p:sp>
    </p:spTree>
    <p:extLst>
      <p:ext uri="{BB962C8B-B14F-4D97-AF65-F5344CB8AC3E}">
        <p14:creationId xmlns:p14="http://schemas.microsoft.com/office/powerpoint/2010/main" val="2835328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BD40-0C72-97C9-7725-9D3554B8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5366-EB1B-61AA-43DC-811A0E21E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and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6ED64-341F-97B2-0E4F-8FC83A4E3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2249425"/>
            <a:ext cx="11037903" cy="4341875"/>
          </a:xfrm>
        </p:spPr>
        <p:txBody>
          <a:bodyPr>
            <a:normAutofit/>
          </a:bodyPr>
          <a:lstStyle/>
          <a:p>
            <a:r>
              <a:rPr lang="en-GB" sz="2800" dirty="0"/>
              <a:t>A </a:t>
            </a:r>
            <a:r>
              <a:rPr lang="en-GB" sz="2800" i="1" dirty="0"/>
              <a:t>collection </a:t>
            </a:r>
            <a:r>
              <a:rPr lang="en-GB" sz="2800" dirty="0"/>
              <a:t>is any type which is designed to hold other objects: e.g. lists, tuples and dictionaries</a:t>
            </a:r>
          </a:p>
          <a:p>
            <a:r>
              <a:rPr lang="en-GB" sz="2800" i="1" dirty="0"/>
              <a:t>Mutable</a:t>
            </a:r>
            <a:r>
              <a:rPr lang="en-GB" sz="2800" dirty="0"/>
              <a:t> means changeable – some collections let you change which objects they hold (lists and dictionaries), others are frozen on creation (tuples)</a:t>
            </a:r>
          </a:p>
          <a:p>
            <a:r>
              <a:rPr lang="en-GB" sz="2800" dirty="0"/>
              <a:t>Lists and tuples are </a:t>
            </a:r>
            <a:r>
              <a:rPr lang="en-GB" sz="2800" i="1" dirty="0"/>
              <a:t>ordered </a:t>
            </a:r>
            <a:r>
              <a:rPr lang="en-GB" sz="2800" dirty="0"/>
              <a:t>and are indexed from 0 to the end</a:t>
            </a:r>
          </a:p>
          <a:p>
            <a:r>
              <a:rPr lang="en-GB" sz="2800" dirty="0"/>
              <a:t>Dictionaries have </a:t>
            </a:r>
            <a:r>
              <a:rPr lang="en-GB" sz="2800" i="1" dirty="0"/>
              <a:t>no order </a:t>
            </a:r>
            <a:r>
              <a:rPr lang="en-GB" sz="2800" dirty="0"/>
              <a:t>and </a:t>
            </a:r>
            <a:r>
              <a:rPr lang="en-GB" sz="2800" i="1" dirty="0"/>
              <a:t>you </a:t>
            </a:r>
            <a:r>
              <a:rPr lang="en-GB" sz="2800" dirty="0"/>
              <a:t>do the indexing</a:t>
            </a:r>
          </a:p>
        </p:txBody>
      </p:sp>
    </p:spTree>
    <p:extLst>
      <p:ext uri="{BB962C8B-B14F-4D97-AF65-F5344CB8AC3E}">
        <p14:creationId xmlns:p14="http://schemas.microsoft.com/office/powerpoint/2010/main" val="27067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90FF0-D48A-BDD3-A8C5-1728EA8CA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823D-DE56-95B1-D177-EF3E94A5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Collections and Mutability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C8F8-42CC-CAD0-E199-191FC95B32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list example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'This'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'is'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endParaRPr lang="en-GB" sz="1400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['This', 'is', 'a', 'list’]</a:t>
            </a:r>
          </a:p>
          <a:p>
            <a:pPr marL="109728" indent="0">
              <a:buFont typeface="Georgia"/>
              <a:buNone/>
            </a:pPr>
            <a:endParaRPr lang="en-GB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endParaRPr lang="en-GB" sz="14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r>
              <a:rPr lang="en-GB" sz="14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my_list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buFont typeface="Georgia"/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Font typeface="Georgia"/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0ADD3-23D2-9533-F91B-8CE135A3B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4758" y="2249425"/>
            <a:ext cx="6092686" cy="4341875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dictionary example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'alpha'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'bravo'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my_dict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1400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charlie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’</a:t>
            </a: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my_dict</a:t>
            </a:r>
            <a:endParaRPr lang="en-GB" sz="1400" b="0" dirty="0">
              <a:solidFill>
                <a:srgbClr val="E06C75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{'A': 'alpha', 'B': 'bravo', 'C': '</a:t>
            </a:r>
            <a:r>
              <a:rPr lang="en-GB" sz="14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charlie</a:t>
            </a:r>
            <a:r>
              <a:rPr lang="en-GB" sz="14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’}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tuple example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'am'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'immutable'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'mutable'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# this will throw an error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endParaRPr lang="en-GB" sz="14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Cell In[1],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3"/>
              </a:rPr>
              <a:t>line 3</a:t>
            </a:r>
            <a:endParaRPr lang="en-GB" sz="1400" b="0" i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l">
              <a:buNone/>
            </a:pPr>
            <a:r>
              <a:rPr lang="en-GB" sz="1400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4"/>
              </a:rPr>
              <a:t>1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# tuple example</a:t>
            </a:r>
          </a:p>
          <a:p>
            <a:pPr algn="l">
              <a:buNone/>
            </a:pPr>
            <a:r>
              <a:rPr lang="en-GB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	  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5"/>
              </a:rPr>
              <a:t>2</a:t>
            </a:r>
            <a:r>
              <a:rPr lang="en-GB" sz="1400" b="1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 = ('I', 'am', 'immutable’)</a:t>
            </a:r>
          </a:p>
          <a:p>
            <a:pPr algn="l">
              <a:buNone/>
            </a:pP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----&gt; 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  <a:hlinkClick r:id="rId3"/>
              </a:rPr>
              <a:t>3</a:t>
            </a:r>
            <a:r>
              <a:rPr lang="en-GB" sz="1400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my_tup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[2] = 'mutable’</a:t>
            </a:r>
          </a:p>
          <a:p>
            <a:pPr algn="l">
              <a:buNone/>
            </a:pPr>
            <a:r>
              <a:rPr lang="en-GB" sz="1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TypeError</a:t>
            </a:r>
            <a:r>
              <a:rPr lang="en-GB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: 'tuple' object does not support item assignment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69531-7EF1-1086-8DA0-624E11F3A619}"/>
              </a:ext>
            </a:extLst>
          </p:cNvPr>
          <p:cNvSpPr txBox="1">
            <a:spLocks/>
          </p:cNvSpPr>
          <p:nvPr/>
        </p:nvSpPr>
        <p:spPr>
          <a:xfrm>
            <a:off x="6197602" y="2249425"/>
            <a:ext cx="5384800" cy="4341875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Font typeface="Georgia"/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87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0DF9F-3DF9-246C-05C3-30D860C0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EEFD-4744-BC81-29CF-25033460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5AC2-CA6B-FAE0-0435-52C0B4B295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Any collection </a:t>
            </a:r>
            <a:r>
              <a:rPr lang="en-GB" b="1" dirty="0"/>
              <a:t>with order </a:t>
            </a:r>
            <a:r>
              <a:rPr lang="en-GB" dirty="0"/>
              <a:t>can be sliced using its numerical index</a:t>
            </a:r>
          </a:p>
          <a:p>
            <a:pPr lvl="1"/>
            <a:r>
              <a:rPr lang="en-GB" dirty="0"/>
              <a:t>The index goes backwards from -1 as well as forwards from 0</a:t>
            </a:r>
          </a:p>
          <a:p>
            <a:r>
              <a:rPr lang="en-GB" dirty="0"/>
              <a:t>Slices have the form </a:t>
            </a:r>
            <a:r>
              <a:rPr lang="en-GB" dirty="0" err="1">
                <a:latin typeface="Consolas" panose="020B0609020204030204" pitchFamily="49" charset="0"/>
              </a:rPr>
              <a:t>start:stop:step</a:t>
            </a:r>
            <a:endParaRPr lang="en-GB" dirty="0">
              <a:latin typeface="Consolas" panose="020B0609020204030204" pitchFamily="49" charset="0"/>
            </a:endParaRPr>
          </a:p>
          <a:p>
            <a:pPr lvl="1"/>
            <a:r>
              <a:rPr lang="en-GB" dirty="0"/>
              <a:t>The start index is the first index included in the slice</a:t>
            </a:r>
          </a:p>
          <a:p>
            <a:pPr lvl="1"/>
            <a:r>
              <a:rPr lang="en-GB" dirty="0"/>
              <a:t>The stop index means ‘stop just before’, i.e. it is never included in the slice</a:t>
            </a:r>
          </a:p>
          <a:p>
            <a:pPr lvl="1"/>
            <a:r>
              <a:rPr lang="en-GB" dirty="0"/>
              <a:t>Each index is included </a:t>
            </a:r>
            <a:r>
              <a:rPr lang="en-GB" i="1" dirty="0"/>
              <a:t>only</a:t>
            </a:r>
            <a:r>
              <a:rPr lang="en-GB" dirty="0"/>
              <a:t> if dividing that index by the step leaves 0 remainder (i.e. every step-</a:t>
            </a:r>
            <a:r>
              <a:rPr lang="en-GB" dirty="0" err="1"/>
              <a:t>th</a:t>
            </a:r>
            <a:r>
              <a:rPr lang="en-GB" dirty="0"/>
              <a:t> index is included)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71D16-4BA3-83CB-D3CD-7CDB303C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602" y="2414446"/>
            <a:ext cx="5839640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2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9A90-8F9D-148E-C4A2-7B32E2FE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51B6-B9B6-C249-DB34-69EE8D3B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915FA-209C-206D-E77B-46BF9BF50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8" y="3909528"/>
            <a:ext cx="5839640" cy="202910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A4DDF2-46B9-C074-E2A0-5301DBA4F5B2}"/>
              </a:ext>
            </a:extLst>
          </p:cNvPr>
          <p:cNvSpPr txBox="1">
            <a:spLocks/>
          </p:cNvSpPr>
          <p:nvPr/>
        </p:nvSpPr>
        <p:spPr>
          <a:xfrm>
            <a:off x="6831756" y="923508"/>
            <a:ext cx="4295804" cy="5490377"/>
          </a:xfrm>
          <a:prstGeom prst="rect">
            <a:avLst/>
          </a:prstGeom>
        </p:spPr>
        <p:txBody>
          <a:bodyPr vert="horz" rtlCol="0">
            <a:noAutofit/>
          </a:bodyPr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>
                  <a:lumMod val="75000"/>
                </a:schemeClr>
              </a:buClr>
              <a:buFont typeface="Georgia"/>
              <a:buChar char="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>
                  <a:lumMod val="75000"/>
                </a:schemeClr>
              </a:buClr>
              <a:buFont typeface="Georgia"/>
              <a:buChar char="▫"/>
              <a:defRPr kumimoji="0" sz="1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1">
                  <a:lumMod val="50000"/>
                </a:schemeClr>
              </a:buClr>
              <a:buFont typeface="Wingdings 2" panose="05020102010507070707" pitchFamily="18" charset="2"/>
              <a:buChar char="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slicing example</a:t>
            </a: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'I am a string'</a:t>
            </a:r>
            <a:endParaRPr lang="en-GB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[::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Im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rg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'I am a’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109728" indent="0">
              <a:lnSpc>
                <a:spcPts val="1425"/>
              </a:lnSpc>
              <a:buNone/>
            </a:pPr>
            <a:endParaRPr lang="en-GB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'I am a 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stri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lnSpc>
                <a:spcPts val="1425"/>
              </a:lnSpc>
              <a:buNone/>
            </a:pPr>
            <a:r>
              <a:rPr lang="en-GB" sz="1400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my_str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61D4E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109728" indent="0">
              <a:buNone/>
            </a:pPr>
            <a:endParaRPr lang="en-GB" sz="14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GB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gnirts</a:t>
            </a: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a’</a:t>
            </a:r>
          </a:p>
          <a:p>
            <a:pPr marL="109728" indent="0">
              <a:buNone/>
            </a:pPr>
            <a:endParaRPr lang="en-GB" sz="1400" dirty="0">
              <a:latin typeface="Consolas" panose="020B0609020204030204" pitchFamily="49" charset="0"/>
            </a:endParaRPr>
          </a:p>
          <a:p>
            <a:pPr marL="109728" indent="0">
              <a:buNone/>
            </a:pPr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NOTE: this indexing/slicing would be exactly the same for a list or tuple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79749F7-B4F2-678A-3738-AF9F1ED98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249426"/>
            <a:ext cx="5384800" cy="166010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You can leave start, stop or step unspecified and they will take their default values:</a:t>
            </a:r>
          </a:p>
          <a:p>
            <a:pPr lvl="1"/>
            <a:r>
              <a:rPr lang="en-GB" dirty="0"/>
              <a:t>Start: 0</a:t>
            </a:r>
          </a:p>
          <a:p>
            <a:pPr lvl="1"/>
            <a:r>
              <a:rPr lang="en-GB" dirty="0"/>
              <a:t>Stop: length of list</a:t>
            </a:r>
          </a:p>
          <a:p>
            <a:pPr lvl="1"/>
            <a:r>
              <a:rPr lang="en-GB" dirty="0"/>
              <a:t>Step: 1</a:t>
            </a:r>
          </a:p>
          <a:p>
            <a:pPr lvl="1"/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3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aining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4345_TF03460604.potx" id="{E7E0BD26-C043-45F4-96D1-04BA13E49D2C}" vid="{5436AFAD-CFB0-446B-836C-C3E13AB5250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{6F458F7C-0107-4370-994D-F048EE351723}tf03460604_win32</Template>
  <TotalTime>0</TotalTime>
  <Words>2137</Words>
  <Application>Microsoft Office PowerPoint</Application>
  <PresentationFormat>Widescreen</PresentationFormat>
  <Paragraphs>288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Georgia</vt:lpstr>
      <vt:lpstr>Wingdings</vt:lpstr>
      <vt:lpstr>Wingdings 2</vt:lpstr>
      <vt:lpstr>Training presentation</vt:lpstr>
      <vt:lpstr>Python and Machine Learning</vt:lpstr>
      <vt:lpstr>Introduction</vt:lpstr>
      <vt:lpstr>Training Outline</vt:lpstr>
      <vt:lpstr>Lesson 1: Python</vt:lpstr>
      <vt:lpstr>Variables and Objects</vt:lpstr>
      <vt:lpstr>Collections and Mutability</vt:lpstr>
      <vt:lpstr>Collections and Mutability</vt:lpstr>
      <vt:lpstr>Slices</vt:lpstr>
      <vt:lpstr>Slices</vt:lpstr>
      <vt:lpstr>Functions</vt:lpstr>
      <vt:lpstr>Functions</vt:lpstr>
      <vt:lpstr>Flow control</vt:lpstr>
      <vt:lpstr>Flow control</vt:lpstr>
      <vt:lpstr>Imports</vt:lpstr>
      <vt:lpstr>Jupyter</vt:lpstr>
      <vt:lpstr>Jupyter Tips</vt:lpstr>
      <vt:lpstr>Lesson 1: Exercise</vt:lpstr>
      <vt:lpstr>Lesson 2: NumPy and Pandas</vt:lpstr>
      <vt:lpstr>NumPy arrays</vt:lpstr>
      <vt:lpstr>NumPy arrays – why?</vt:lpstr>
      <vt:lpstr>Pandas tables (DataFrames)</vt:lpstr>
      <vt:lpstr>DataFrames – why?</vt:lpstr>
      <vt:lpstr>Lesson 2: Exercise</vt:lpstr>
      <vt:lpstr>Optional (but recommended) homework</vt:lpstr>
    </vt:vector>
  </TitlesOfParts>
  <Company>University of Kent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Cosmo De Bonis-Campbell</dc:creator>
  <cp:lastModifiedBy>Cosmo De Bonis-Campbell</cp:lastModifiedBy>
  <cp:revision>1</cp:revision>
  <dcterms:created xsi:type="dcterms:W3CDTF">2025-03-17T19:35:25Z</dcterms:created>
  <dcterms:modified xsi:type="dcterms:W3CDTF">2025-03-17T19:39:48Z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