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E8227-D97F-482E-818E-BD4791E7E6E4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F63A-7409-4994-8F09-481362A9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relationships between each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9F63A-7409-4994-8F09-481362A9E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7F56-695B-4927-AF8C-3D69BC60842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4CB0-BF9B-4412-BA78-28A5694B3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Project:</a:t>
            </a:r>
            <a:br>
              <a:rPr lang="en-US" dirty="0" smtClean="0"/>
            </a:br>
            <a:r>
              <a:rPr lang="en-US" dirty="0" smtClean="0"/>
              <a:t>Second Part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6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3969" y="1167482"/>
            <a:ext cx="1295400" cy="1981200"/>
            <a:chOff x="914400" y="533400"/>
            <a:chExt cx="1905000" cy="2362200"/>
          </a:xfrm>
        </p:grpSpPr>
        <p:sp>
          <p:nvSpPr>
            <p:cNvPr id="4" name="Rectangle 3"/>
            <p:cNvSpPr/>
            <p:nvPr/>
          </p:nvSpPr>
          <p:spPr>
            <a:xfrm>
              <a:off x="914400" y="914400"/>
              <a:ext cx="19050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StoreID</a:t>
              </a:r>
              <a:endParaRPr lang="en-US" dirty="0" smtClean="0"/>
            </a:p>
            <a:p>
              <a:pPr algn="ctr"/>
              <a:r>
                <a:rPr lang="en-US" dirty="0" smtClean="0"/>
                <a:t>Town</a:t>
              </a:r>
            </a:p>
            <a:p>
              <a:pPr algn="ctr"/>
              <a:r>
                <a:rPr lang="en-US" dirty="0" smtClean="0"/>
                <a:t>State</a:t>
              </a:r>
            </a:p>
            <a:p>
              <a:pPr algn="ctr"/>
              <a:r>
                <a:rPr lang="en-US" dirty="0" smtClean="0"/>
                <a:t>Density</a:t>
              </a:r>
            </a:p>
            <a:p>
              <a:pPr algn="ctr"/>
              <a:r>
                <a:rPr lang="en-US" dirty="0" err="1" smtClean="0"/>
                <a:t>Lot_Size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533400"/>
              <a:ext cx="1905000" cy="381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9368" y="1167482"/>
            <a:ext cx="1295403" cy="1941869"/>
            <a:chOff x="-780631" y="770794"/>
            <a:chExt cx="1905003" cy="2315305"/>
          </a:xfrm>
        </p:grpSpPr>
        <p:sp>
          <p:nvSpPr>
            <p:cNvPr id="10" name="Rectangle 9"/>
            <p:cNvSpPr/>
            <p:nvPr/>
          </p:nvSpPr>
          <p:spPr>
            <a:xfrm>
              <a:off x="-780628" y="1104899"/>
              <a:ext cx="19050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CarID</a:t>
              </a:r>
              <a:endParaRPr lang="en-US" dirty="0" smtClean="0"/>
            </a:p>
            <a:p>
              <a:pPr algn="ctr"/>
              <a:r>
                <a:rPr lang="en-US" dirty="0" smtClean="0"/>
                <a:t>Make</a:t>
              </a:r>
            </a:p>
            <a:p>
              <a:pPr algn="ctr"/>
              <a:r>
                <a:rPr lang="en-US" dirty="0" smtClean="0"/>
                <a:t>Model</a:t>
              </a:r>
            </a:p>
            <a:p>
              <a:pPr algn="ctr"/>
              <a:r>
                <a:rPr lang="en-US" dirty="0" smtClean="0"/>
                <a:t>Model Year</a:t>
              </a:r>
            </a:p>
            <a:p>
              <a:pPr algn="ctr"/>
              <a:r>
                <a:rPr lang="en-US" dirty="0" smtClean="0"/>
                <a:t>Rate Level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80631" y="770794"/>
              <a:ext cx="1905003" cy="380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3469" y="4038600"/>
            <a:ext cx="1676400" cy="1981200"/>
            <a:chOff x="914400" y="533400"/>
            <a:chExt cx="1905000" cy="2362199"/>
          </a:xfrm>
        </p:grpSpPr>
        <p:sp>
          <p:nvSpPr>
            <p:cNvPr id="13" name="Rectangle 12"/>
            <p:cNvSpPr/>
            <p:nvPr/>
          </p:nvSpPr>
          <p:spPr>
            <a:xfrm>
              <a:off x="914400" y="914399"/>
              <a:ext cx="19050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 ID</a:t>
              </a:r>
            </a:p>
            <a:p>
              <a:pPr algn="ctr"/>
              <a:r>
                <a:rPr lang="en-US" dirty="0" smtClean="0"/>
                <a:t>Duration</a:t>
              </a:r>
            </a:p>
            <a:p>
              <a:pPr algn="ctr"/>
              <a:r>
                <a:rPr lang="en-US" dirty="0" smtClean="0"/>
                <a:t>% Discount</a:t>
              </a:r>
            </a:p>
            <a:p>
              <a:pPr algn="ctr"/>
              <a:r>
                <a:rPr lang="en-US" dirty="0" smtClean="0"/>
                <a:t>Discount Type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33400"/>
              <a:ext cx="1905000" cy="381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89368" y="4020787"/>
            <a:ext cx="1295400" cy="1981200"/>
            <a:chOff x="914400" y="533400"/>
            <a:chExt cx="1905000" cy="2362200"/>
          </a:xfrm>
        </p:grpSpPr>
        <p:sp>
          <p:nvSpPr>
            <p:cNvPr id="16" name="Rectangle 15"/>
            <p:cNvSpPr/>
            <p:nvPr/>
          </p:nvSpPr>
          <p:spPr>
            <a:xfrm>
              <a:off x="914400" y="914400"/>
              <a:ext cx="19050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Rate Id</a:t>
              </a:r>
            </a:p>
            <a:p>
              <a:pPr algn="ctr"/>
              <a:r>
                <a:rPr lang="en-US" dirty="0" smtClean="0"/>
                <a:t>Daily</a:t>
              </a:r>
            </a:p>
            <a:p>
              <a:pPr algn="ctr"/>
              <a:r>
                <a:rPr lang="en-US" dirty="0" smtClean="0"/>
                <a:t>Weekly Monthly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533400"/>
              <a:ext cx="1905000" cy="381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24300" y="2984040"/>
            <a:ext cx="1295400" cy="2349960"/>
            <a:chOff x="914400" y="533400"/>
            <a:chExt cx="1905000" cy="2362200"/>
          </a:xfrm>
        </p:grpSpPr>
        <p:sp>
          <p:nvSpPr>
            <p:cNvPr id="19" name="Rectangle 18"/>
            <p:cNvSpPr/>
            <p:nvPr/>
          </p:nvSpPr>
          <p:spPr>
            <a:xfrm>
              <a:off x="914400" y="914400"/>
              <a:ext cx="19050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Txt_ID</a:t>
              </a:r>
              <a:endParaRPr lang="en-US" dirty="0" smtClean="0"/>
            </a:p>
            <a:p>
              <a:pPr algn="ctr"/>
              <a:r>
                <a:rPr lang="en-US" dirty="0" err="1" smtClean="0"/>
                <a:t>StoreID</a:t>
              </a:r>
              <a:endParaRPr lang="en-US" dirty="0" smtClean="0"/>
            </a:p>
            <a:p>
              <a:pPr algn="ctr"/>
              <a:r>
                <a:rPr lang="en-US" dirty="0" err="1" smtClean="0"/>
                <a:t>CarID</a:t>
              </a:r>
              <a:endParaRPr lang="en-US" dirty="0" smtClean="0"/>
            </a:p>
            <a:p>
              <a:pPr algn="ctr"/>
              <a:r>
                <a:rPr lang="en-US" dirty="0" err="1" smtClean="0"/>
                <a:t>PlanID</a:t>
              </a:r>
              <a:endParaRPr lang="en-US" dirty="0" smtClean="0"/>
            </a:p>
            <a:p>
              <a:pPr algn="ctr"/>
              <a:r>
                <a:rPr lang="en-US" dirty="0" err="1" smtClean="0"/>
                <a:t>RateID</a:t>
              </a:r>
              <a:endParaRPr lang="en-US" dirty="0" smtClean="0"/>
            </a:p>
            <a:p>
              <a:pPr algn="ctr"/>
              <a:r>
                <a:rPr lang="en-US" dirty="0" smtClean="0"/>
                <a:t>Revenue</a:t>
              </a:r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00" y="533400"/>
              <a:ext cx="1905000" cy="381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81000" y="152400"/>
            <a:ext cx="838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Relationship Design- Car Rental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601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Ross</a:t>
            </a:r>
          </a:p>
          <a:p>
            <a:r>
              <a:rPr lang="en-US" dirty="0" smtClean="0"/>
              <a:t>ISTM  6290</a:t>
            </a:r>
            <a:endParaRPr lang="en-US" dirty="0"/>
          </a:p>
        </p:txBody>
      </p:sp>
      <p:cxnSp>
        <p:nvCxnSpPr>
          <p:cNvPr id="49" name="Straight Connector 48"/>
          <p:cNvCxnSpPr>
            <a:stCxn id="4" idx="3"/>
            <a:endCxn id="19" idx="1"/>
          </p:cNvCxnSpPr>
          <p:nvPr/>
        </p:nvCxnSpPr>
        <p:spPr>
          <a:xfrm>
            <a:off x="1679369" y="2317856"/>
            <a:ext cx="2244931" cy="2030677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1"/>
            <a:endCxn id="19" idx="3"/>
          </p:cNvCxnSpPr>
          <p:nvPr/>
        </p:nvCxnSpPr>
        <p:spPr>
          <a:xfrm flipH="1">
            <a:off x="5219700" y="2278525"/>
            <a:ext cx="2269670" cy="207000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1"/>
            <a:endCxn id="19" idx="3"/>
          </p:cNvCxnSpPr>
          <p:nvPr/>
        </p:nvCxnSpPr>
        <p:spPr>
          <a:xfrm flipH="1" flipV="1">
            <a:off x="5219700" y="4348533"/>
            <a:ext cx="2269668" cy="82262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3"/>
            <a:endCxn id="19" idx="1"/>
          </p:cNvCxnSpPr>
          <p:nvPr/>
        </p:nvCxnSpPr>
        <p:spPr>
          <a:xfrm flipV="1">
            <a:off x="1869869" y="4348533"/>
            <a:ext cx="2054431" cy="840441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057400" y="2572990"/>
            <a:ext cx="1219200" cy="1072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Sold At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744935" y="2572990"/>
            <a:ext cx="1219200" cy="1072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 of Car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057400" y="4133947"/>
            <a:ext cx="1219200" cy="1072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How long you keep the car and discounts associated. 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5744935" y="4169456"/>
            <a:ext cx="1219200" cy="10727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 of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4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Table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316182" cy="34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5" idx="4"/>
          </p:cNvCxnSpPr>
          <p:nvPr/>
        </p:nvCxnSpPr>
        <p:spPr>
          <a:xfrm>
            <a:off x="1143000" y="1720657"/>
            <a:ext cx="838200" cy="56534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81000" y="650255"/>
            <a:ext cx="1524000" cy="10704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Unique ID</a:t>
            </a:r>
          </a:p>
          <a:p>
            <a:pPr algn="ctr"/>
            <a:r>
              <a:rPr lang="en-US" sz="1100" dirty="0" smtClean="0"/>
              <a:t>(Primary Key)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11" idx="6"/>
          </p:cNvCxnSpPr>
          <p:nvPr/>
        </p:nvCxnSpPr>
        <p:spPr>
          <a:xfrm>
            <a:off x="1600200" y="3354601"/>
            <a:ext cx="3048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200" y="2819400"/>
            <a:ext cx="1524000" cy="10704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Instances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7" idx="4"/>
          </p:cNvCxnSpPr>
          <p:nvPr/>
        </p:nvCxnSpPr>
        <p:spPr>
          <a:xfrm>
            <a:off x="6629400" y="1832402"/>
            <a:ext cx="0" cy="3011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7400" y="762000"/>
            <a:ext cx="1524000" cy="10704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Attributes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7" idx="4"/>
          </p:cNvCxnSpPr>
          <p:nvPr/>
        </p:nvCxnSpPr>
        <p:spPr>
          <a:xfrm flipH="1">
            <a:off x="5715000" y="1832402"/>
            <a:ext cx="914400" cy="3011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4800600" y="1832402"/>
            <a:ext cx="1828800" cy="3011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4"/>
          </p:cNvCxnSpPr>
          <p:nvPr/>
        </p:nvCxnSpPr>
        <p:spPr>
          <a:xfrm flipH="1">
            <a:off x="3505200" y="1832402"/>
            <a:ext cx="3124200" cy="3011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924300" cy="34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4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224169" cy="313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Table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886454" cy="171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7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Table</a:t>
            </a:r>
            <a:endParaRPr lang="en-US" dirty="0"/>
          </a:p>
        </p:txBody>
      </p:sp>
      <p:pic>
        <p:nvPicPr>
          <p:cNvPr id="1026" name="Picture 2" descr="C:\Users\sross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4163"/>
            <a:ext cx="5611813" cy="46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 Statements</a:t>
            </a:r>
            <a:br>
              <a:rPr lang="en-US" dirty="0" smtClean="0"/>
            </a:br>
            <a:r>
              <a:rPr lang="en-US" dirty="0" smtClean="0"/>
              <a:t>Using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362200" cy="18287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Create table Stores(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StoreID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not null,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Town text,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State text,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Density text,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Lot_Size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1600200"/>
            <a:ext cx="2362200" cy="1828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Create table Cars(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CarID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Make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Model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Model_Year</a:t>
            </a:r>
            <a:r>
              <a:rPr lang="en-US" sz="1200" dirty="0" smtClean="0"/>
              <a:t>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Rate_Level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1600199"/>
            <a:ext cx="2743200" cy="1828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Create table Plan(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PlanID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Discount_Type</a:t>
            </a:r>
            <a:r>
              <a:rPr lang="en-US" sz="1200" dirty="0" smtClean="0"/>
              <a:t>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Duration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Discount_Percentage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962400"/>
            <a:ext cx="2362200" cy="1828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Create table Rates(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RateID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Daily </a:t>
            </a:r>
            <a:r>
              <a:rPr lang="en-US" sz="1200" dirty="0" err="1" smtClean="0"/>
              <a:t>int</a:t>
            </a:r>
            <a:r>
              <a:rPr lang="en-US" sz="12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Weekly </a:t>
            </a:r>
            <a:r>
              <a:rPr lang="en-US" sz="1200" dirty="0" err="1" smtClean="0"/>
              <a:t>int</a:t>
            </a:r>
            <a:r>
              <a:rPr lang="en-US" sz="12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Monthly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86125" y="3810000"/>
            <a:ext cx="2362200" cy="1828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Create table Sales(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TXTID </a:t>
            </a:r>
            <a:r>
              <a:rPr lang="en-US" sz="1200" dirty="0" err="1" smtClean="0"/>
              <a:t>int</a:t>
            </a:r>
            <a:r>
              <a:rPr lang="en-US" sz="1200" dirty="0" smtClean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StoreID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CarID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PlanID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RateID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515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116</Words>
  <Application>Microsoft Office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Project: Second Part</vt:lpstr>
      <vt:lpstr>PowerPoint Presentation</vt:lpstr>
      <vt:lpstr>Store Table</vt:lpstr>
      <vt:lpstr>Cars Table</vt:lpstr>
      <vt:lpstr>Plan Table</vt:lpstr>
      <vt:lpstr>Rate Table</vt:lpstr>
      <vt:lpstr>Sales Table</vt:lpstr>
      <vt:lpstr>Create Table Statements Using SQL Commands</vt:lpstr>
    </vt:vector>
  </TitlesOfParts>
  <Company>GWU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Ross</dc:creator>
  <cp:lastModifiedBy>Stephen Ross</cp:lastModifiedBy>
  <cp:revision>19</cp:revision>
  <dcterms:created xsi:type="dcterms:W3CDTF">2015-12-07T01:01:56Z</dcterms:created>
  <dcterms:modified xsi:type="dcterms:W3CDTF">2015-12-14T23:42:44Z</dcterms:modified>
</cp:coreProperties>
</file>