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8832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18A7D-3862-41D6-A44B-A69EA64F3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C6B60D-E32B-4766-BE10-797730F78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4102B-D907-452E-980F-354EE7F8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A8B82-0DB1-4B72-8ADB-225177F4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F7658-55B9-4D67-A9B8-64A28C26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B3720-2675-4780-812A-AB4B1AD1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798BBB-B292-4D0B-8527-A375F968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A97A7-6233-4D14-9CED-B5F173B7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D2ADA-683D-4B81-8D52-F0C6A38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7F8B8-A35C-404A-BAC5-C9E29727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3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16CD8D-DB36-4542-9104-5B99549C3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118493-6E08-48EE-8D17-52E84C25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DA188-FAFF-4B5C-9497-EEBCA9AA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613BE-4F97-45BE-BB1A-A53F123D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E9202-A53D-46A5-93A9-B53D0339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7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B845-FF6D-4D8B-A085-843E80AC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FAFEF-0CF9-49E1-8CE6-67B4AF18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36BC9-9121-4386-B754-C6A50CA8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A28-4140-4EED-8BB2-4B3BE934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EC9EF-6225-4243-8057-6AC4747D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9B017-81F3-4D07-B81A-86C07021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08EC3-D7B5-476F-A35F-DEFB968B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3FF7-2C33-43B8-974E-49EE48C8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91D97-0FB7-4220-8D92-B9F5C09E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27620-336D-48F7-B81A-3564E58A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1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BE146-A768-4F88-AC5E-90728191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74C47-A7AC-4C02-A3CF-818992CA7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B508E-CB65-4C1D-932D-639050DB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67731-BE04-4CE0-8716-A157DC32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31E4C-4A67-416C-A285-AE0EC8DE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A4A37-10DD-453E-9A17-9FD15900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0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E81D-63DC-4EA9-9357-CD0559FD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727B0-0755-4116-B442-FD588FF5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79DDE-CFA4-449B-9831-FDAA37841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24849B-4B98-4EF4-8B71-FFF9E7780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3710F-BC8F-4B97-9059-14A29EA1B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9A32B0-37A0-437D-9C46-383E3671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38B088-E86C-45EA-B84E-10952AE9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97CA59-FABD-41A3-A8D2-15952DF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536A1-C32D-48C5-BED2-7F3077D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C032D1-FDAB-4869-A84F-D31FFA4F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98646D-5F8D-4D31-835F-7A39E06F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D11CE0-80AD-490F-AE8D-3F38137B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8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48692E-8B2E-47C1-AABC-59AEAF95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AD55A9-BC11-4DE0-B7FF-2088B1D8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331D0-9D58-4E6C-B161-A8217C3C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1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2A065-D998-4F2D-8AF5-277A6BB2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0CD16-87F8-4603-BC28-89CBA5B3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D4567D-9242-4008-9FF6-B8F711E4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F763A-AF8C-4919-977C-5B4E77F1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1D81D-EB05-4146-A24B-EE4E1504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5771E-9E1D-4704-ADB1-E21004C6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DCBEB-540A-40F0-9128-4023632E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309C4-A5F4-46C7-801E-E2907335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C62FBC-1716-4965-9FB7-E4B0628C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FE6A4-4465-48ED-B609-AD6BC49B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FC811-7100-464D-A549-84742D3C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7BF27-53BB-44F3-9DC8-C578F64B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8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C9D65-0A4D-4E03-8D59-D07E3EB9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CCE6C-A9BF-47A9-A41B-ED7CDA44B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9212D-6C44-457F-967C-2AFF7DAB0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9344-2ACC-440D-8B40-56E08737120C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902C5-E864-41D7-92E1-458062C99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C8521-0902-4ED0-A25A-FCA5C7DB3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1CD7-C810-4D96-95B2-723DB0BF4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6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03496F-AFA7-45CE-87E1-5453D7AF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234440"/>
            <a:ext cx="7802880" cy="43891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567BFBA-9824-4CA2-8658-FBFF350AB323}"/>
              </a:ext>
            </a:extLst>
          </p:cNvPr>
          <p:cNvSpPr/>
          <p:nvPr/>
        </p:nvSpPr>
        <p:spPr>
          <a:xfrm>
            <a:off x="4466896" y="1860329"/>
            <a:ext cx="725214" cy="67266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3253D8-EE10-44B5-A6FE-A7D61EC1997F}"/>
              </a:ext>
            </a:extLst>
          </p:cNvPr>
          <p:cNvSpPr txBox="1"/>
          <p:nvPr/>
        </p:nvSpPr>
        <p:spPr>
          <a:xfrm>
            <a:off x="460353" y="690704"/>
            <a:ext cx="133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 未激活格子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ACD6D47-FA0E-42F6-A1BB-5298F9913A43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1797269" y="844593"/>
            <a:ext cx="3032234" cy="101573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60B8541-033C-4A47-8C67-BA08A053E707}"/>
              </a:ext>
            </a:extLst>
          </p:cNvPr>
          <p:cNvSpPr/>
          <p:nvPr/>
        </p:nvSpPr>
        <p:spPr>
          <a:xfrm>
            <a:off x="5733393" y="4598274"/>
            <a:ext cx="725214" cy="67266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20996C-1377-401F-A055-CFE19AC11A27}"/>
              </a:ext>
            </a:extLst>
          </p:cNvPr>
          <p:cNvSpPr txBox="1"/>
          <p:nvPr/>
        </p:nvSpPr>
        <p:spPr>
          <a:xfrm>
            <a:off x="460353" y="5705630"/>
            <a:ext cx="113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 行进轨迹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7AE393B-1A3D-4728-9AD0-67D5ADD2B253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1597572" y="5270937"/>
            <a:ext cx="4498428" cy="58858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B56E0D8-4A8A-4B4F-8DEC-E234CB47B4F3}"/>
              </a:ext>
            </a:extLst>
          </p:cNvPr>
          <p:cNvSpPr/>
          <p:nvPr/>
        </p:nvSpPr>
        <p:spPr>
          <a:xfrm>
            <a:off x="5826877" y="3136023"/>
            <a:ext cx="531882" cy="58595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CAA0F7-4D34-4E0C-A601-2C4C74EDDA6F}"/>
              </a:ext>
            </a:extLst>
          </p:cNvPr>
          <p:cNvSpPr/>
          <p:nvPr/>
        </p:nvSpPr>
        <p:spPr>
          <a:xfrm>
            <a:off x="6248372" y="2873786"/>
            <a:ext cx="618066" cy="58595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B4A0FC-65BC-4DE5-A5F9-A5EB758FA41A}"/>
              </a:ext>
            </a:extLst>
          </p:cNvPr>
          <p:cNvSpPr txBox="1"/>
          <p:nvPr/>
        </p:nvSpPr>
        <p:spPr>
          <a:xfrm>
            <a:off x="10216055" y="690704"/>
            <a:ext cx="133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 周边格子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1FFC45-6340-4C39-B3FD-485B4C6B2ACB}"/>
              </a:ext>
            </a:extLst>
          </p:cNvPr>
          <p:cNvSpPr txBox="1"/>
          <p:nvPr/>
        </p:nvSpPr>
        <p:spPr>
          <a:xfrm>
            <a:off x="10216055" y="4094784"/>
            <a:ext cx="133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 当前格子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958FA36-7160-4D29-969A-B160B3AB7814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rot="5400000" flipH="1" flipV="1">
            <a:off x="7372134" y="29865"/>
            <a:ext cx="2029193" cy="3658650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7B982FED-AF73-489C-8111-1705DB1F9A15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 rot="16200000" flipH="1">
            <a:off x="7891088" y="1923705"/>
            <a:ext cx="526697" cy="4123237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8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B93053-0622-48C9-BEF0-9CCFD9EA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2" y="2328862"/>
            <a:ext cx="1838325" cy="15906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E8A587-04D1-479B-B323-5F5CBD092D41}"/>
              </a:ext>
            </a:extLst>
          </p:cNvPr>
          <p:cNvSpPr txBox="1"/>
          <p:nvPr/>
        </p:nvSpPr>
        <p:spPr>
          <a:xfrm>
            <a:off x="460353" y="690704"/>
            <a:ext cx="133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 未激活格子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97529C-C575-4D36-A8E3-0DCDA089B0BC}"/>
              </a:ext>
            </a:extLst>
          </p:cNvPr>
          <p:cNvSpPr txBox="1"/>
          <p:nvPr/>
        </p:nvSpPr>
        <p:spPr>
          <a:xfrm>
            <a:off x="3103706" y="2609699"/>
            <a:ext cx="3412708" cy="10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底色：</a:t>
            </a:r>
            <a:r>
              <a:rPr lang="en-US" altLang="zh-CN" sz="1400" dirty="0"/>
              <a:t>#242424</a:t>
            </a:r>
            <a:r>
              <a:rPr lang="zh-CN" altLang="en-US" sz="1400" dirty="0"/>
              <a:t>（</a:t>
            </a:r>
            <a:r>
              <a:rPr lang="en-US" altLang="zh-CN" sz="1400" dirty="0"/>
              <a:t>R36 G36 B36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边框：</a:t>
            </a:r>
            <a:r>
              <a:rPr lang="en-US" altLang="zh-CN" sz="1400" dirty="0"/>
              <a:t>border1.png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图标：无</a:t>
            </a:r>
          </a:p>
        </p:txBody>
      </p:sp>
    </p:spTree>
    <p:extLst>
      <p:ext uri="{BB962C8B-B14F-4D97-AF65-F5344CB8AC3E}">
        <p14:creationId xmlns:p14="http://schemas.microsoft.com/office/powerpoint/2010/main" val="330509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4B66CCA-AC82-4493-B68F-877BF0149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2" y="2328862"/>
            <a:ext cx="1838325" cy="1590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97529C-C575-4D36-A8E3-0DCDA089B0BC}"/>
              </a:ext>
            </a:extLst>
          </p:cNvPr>
          <p:cNvSpPr txBox="1"/>
          <p:nvPr/>
        </p:nvSpPr>
        <p:spPr>
          <a:xfrm>
            <a:off x="3103706" y="2609699"/>
            <a:ext cx="3412708" cy="10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底色：</a:t>
            </a:r>
            <a:r>
              <a:rPr lang="en-US" altLang="zh-CN" sz="1400" dirty="0"/>
              <a:t>#435643</a:t>
            </a:r>
            <a:r>
              <a:rPr lang="zh-CN" altLang="en-US" sz="1400" dirty="0"/>
              <a:t>（</a:t>
            </a:r>
            <a:r>
              <a:rPr lang="en-US" altLang="zh-CN" sz="1400" dirty="0"/>
              <a:t>R67 G86 B67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边框：</a:t>
            </a:r>
            <a:r>
              <a:rPr lang="en-US" altLang="zh-CN" sz="1400" dirty="0"/>
              <a:t>border1.png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图标：无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F2314D-5193-4E68-B277-FA354006FC14}"/>
              </a:ext>
            </a:extLst>
          </p:cNvPr>
          <p:cNvSpPr txBox="1"/>
          <p:nvPr/>
        </p:nvSpPr>
        <p:spPr>
          <a:xfrm>
            <a:off x="460353" y="690704"/>
            <a:ext cx="113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 行进轨迹</a:t>
            </a:r>
          </a:p>
        </p:txBody>
      </p:sp>
    </p:spTree>
    <p:extLst>
      <p:ext uri="{BB962C8B-B14F-4D97-AF65-F5344CB8AC3E}">
        <p14:creationId xmlns:p14="http://schemas.microsoft.com/office/powerpoint/2010/main" val="41284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86E040-E6FC-41E9-B837-A49B12516865}"/>
              </a:ext>
            </a:extLst>
          </p:cNvPr>
          <p:cNvSpPr txBox="1"/>
          <p:nvPr/>
        </p:nvSpPr>
        <p:spPr>
          <a:xfrm>
            <a:off x="460353" y="690704"/>
            <a:ext cx="133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 周边格子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97529C-C575-4D36-A8E3-0DCDA089B0BC}"/>
              </a:ext>
            </a:extLst>
          </p:cNvPr>
          <p:cNvSpPr txBox="1"/>
          <p:nvPr/>
        </p:nvSpPr>
        <p:spPr>
          <a:xfrm>
            <a:off x="2105429" y="1413293"/>
            <a:ext cx="3412708" cy="11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空格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底色：</a:t>
            </a:r>
            <a:r>
              <a:rPr lang="en-US" altLang="zh-CN" sz="1200" dirty="0"/>
              <a:t>#828069</a:t>
            </a:r>
            <a:r>
              <a:rPr lang="zh-CN" altLang="en-US" sz="1200" dirty="0"/>
              <a:t>（</a:t>
            </a:r>
            <a:r>
              <a:rPr lang="en-US" altLang="zh-CN" sz="1200" dirty="0"/>
              <a:t>R130 G128 B105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边框：</a:t>
            </a:r>
            <a:r>
              <a:rPr lang="en-US" altLang="zh-CN" sz="1200" dirty="0"/>
              <a:t>border2.png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图标：无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8BE6D9-A2B1-4323-958E-29204E4E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6" y="1496841"/>
            <a:ext cx="1161565" cy="10050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0F8FA4-E775-4092-9C07-EA312214D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6" y="3119321"/>
            <a:ext cx="1161565" cy="10050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43DC91-33F5-47ED-91B2-EEA305307E14}"/>
              </a:ext>
            </a:extLst>
          </p:cNvPr>
          <p:cNvSpPr txBox="1"/>
          <p:nvPr/>
        </p:nvSpPr>
        <p:spPr>
          <a:xfrm>
            <a:off x="2036156" y="2897273"/>
            <a:ext cx="9816407" cy="14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含内容格子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底色：</a:t>
            </a:r>
            <a:r>
              <a:rPr lang="en-US" altLang="zh-CN" sz="1200" dirty="0"/>
              <a:t>#828069</a:t>
            </a:r>
            <a:r>
              <a:rPr lang="zh-CN" altLang="en-US" sz="1200" dirty="0"/>
              <a:t>（</a:t>
            </a:r>
            <a:r>
              <a:rPr lang="en-US" altLang="zh-CN" sz="1200" dirty="0"/>
              <a:t>R130 G128 B105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边框：</a:t>
            </a:r>
            <a:r>
              <a:rPr lang="en-US" altLang="zh-CN" sz="1200" dirty="0"/>
              <a:t>border2.png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图标：</a:t>
            </a:r>
            <a:r>
              <a:rPr lang="en-US" altLang="zh-CN" sz="1200" dirty="0"/>
              <a:t>unknown.png</a:t>
            </a:r>
            <a:r>
              <a:rPr lang="zh-CN" altLang="en-US" sz="1200" dirty="0"/>
              <a:t>（未知格子）、</a:t>
            </a:r>
            <a:r>
              <a:rPr lang="en-US" altLang="zh-CN" sz="1200" dirty="0"/>
              <a:t>chip1.png</a:t>
            </a:r>
            <a:r>
              <a:rPr lang="zh-CN" altLang="en-US" sz="1200" dirty="0"/>
              <a:t>（芯片格）、</a:t>
            </a:r>
            <a:r>
              <a:rPr lang="en-US" altLang="zh-CN" sz="1200" dirty="0"/>
              <a:t>electricity1.png</a:t>
            </a:r>
            <a:r>
              <a:rPr lang="zh-CN" altLang="en-US" sz="1200" dirty="0"/>
              <a:t>（电力格）、</a:t>
            </a:r>
            <a:r>
              <a:rPr lang="en-US" altLang="zh-CN" sz="1200" dirty="0"/>
              <a:t>medical1.png</a:t>
            </a:r>
            <a:r>
              <a:rPr lang="zh-CN" altLang="en-US" sz="1200" dirty="0"/>
              <a:t>（医疗包格）、</a:t>
            </a:r>
            <a:r>
              <a:rPr lang="en-US" altLang="zh-CN" sz="1200" dirty="0"/>
              <a:t>resources1.png</a:t>
            </a:r>
            <a:r>
              <a:rPr lang="zh-CN" altLang="en-US" sz="1200" dirty="0"/>
              <a:t>（资源格）、</a:t>
            </a:r>
            <a:r>
              <a:rPr lang="en-US" altLang="zh-CN" sz="1200" dirty="0"/>
              <a:t>specialitem1.png</a:t>
            </a:r>
            <a:r>
              <a:rPr lang="zh-CN" altLang="en-US" sz="1200" dirty="0"/>
              <a:t>（特殊道具</a:t>
            </a:r>
            <a:r>
              <a:rPr lang="en-US" altLang="zh-CN" sz="1200" dirty="0"/>
              <a:t>1</a:t>
            </a:r>
            <a:r>
              <a:rPr lang="zh-CN" altLang="en-US" sz="1200" dirty="0"/>
              <a:t>）、</a:t>
            </a:r>
            <a:r>
              <a:rPr lang="en-US" altLang="zh-CN" sz="1200" dirty="0"/>
              <a:t>specialitem2.png</a:t>
            </a:r>
            <a:r>
              <a:rPr lang="zh-CN" altLang="en-US" sz="1200" dirty="0"/>
              <a:t>（特殊道具</a:t>
            </a:r>
            <a:r>
              <a:rPr lang="en-US" altLang="zh-CN" sz="1200" dirty="0"/>
              <a:t>2</a:t>
            </a:r>
            <a:r>
              <a:rPr lang="zh-CN" altLang="en-US" sz="1200" dirty="0"/>
              <a:t>）、</a:t>
            </a:r>
            <a:r>
              <a:rPr lang="en-US" altLang="zh-CN" sz="1200" dirty="0"/>
              <a:t>vehicle1.png</a:t>
            </a:r>
            <a:r>
              <a:rPr lang="zh-CN" altLang="en-US" sz="1200" dirty="0"/>
              <a:t>（终点格）、</a:t>
            </a:r>
            <a:r>
              <a:rPr lang="en-US" altLang="zh-CN" sz="1200" dirty="0"/>
              <a:t>event.png</a:t>
            </a:r>
            <a:r>
              <a:rPr lang="zh-CN" altLang="en-US" sz="1200" dirty="0"/>
              <a:t>（事件格）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849778-238C-4A37-8E90-505E449FF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6" y="4741801"/>
            <a:ext cx="1161565" cy="10050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E28FE44-25F8-4F5E-B153-FD29758E1C9B}"/>
              </a:ext>
            </a:extLst>
          </p:cNvPr>
          <p:cNvSpPr txBox="1"/>
          <p:nvPr/>
        </p:nvSpPr>
        <p:spPr>
          <a:xfrm>
            <a:off x="2036155" y="4658252"/>
            <a:ext cx="9816407" cy="11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怪物格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底色：</a:t>
            </a:r>
            <a:r>
              <a:rPr lang="en-US" altLang="zh-CN" sz="1200" dirty="0"/>
              <a:t>#828069</a:t>
            </a:r>
            <a:r>
              <a:rPr lang="zh-CN" altLang="en-US" sz="1200" dirty="0"/>
              <a:t>（</a:t>
            </a:r>
            <a:r>
              <a:rPr lang="en-US" altLang="zh-CN" sz="1200" dirty="0"/>
              <a:t>R130 G128 B105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边框：</a:t>
            </a:r>
            <a:r>
              <a:rPr lang="en-US" altLang="zh-CN" sz="1200" b="1" dirty="0">
                <a:solidFill>
                  <a:srgbClr val="FF0000"/>
                </a:solidFill>
              </a:rPr>
              <a:t>border3.png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图标：</a:t>
            </a:r>
            <a:r>
              <a:rPr lang="en-US" altLang="zh-CN" sz="1200" dirty="0"/>
              <a:t>monster1.png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783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B764336-0E49-427B-871D-E24CCC55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82" y="1496839"/>
            <a:ext cx="1161566" cy="10050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B1A7067-A5AE-4937-AD41-82E17EBC67E9}"/>
              </a:ext>
            </a:extLst>
          </p:cNvPr>
          <p:cNvSpPr txBox="1"/>
          <p:nvPr/>
        </p:nvSpPr>
        <p:spPr>
          <a:xfrm>
            <a:off x="460353" y="690703"/>
            <a:ext cx="133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 当前格子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97529C-C575-4D36-A8E3-0DCDA089B0BC}"/>
              </a:ext>
            </a:extLst>
          </p:cNvPr>
          <p:cNvSpPr txBox="1"/>
          <p:nvPr/>
        </p:nvSpPr>
        <p:spPr>
          <a:xfrm>
            <a:off x="2105429" y="1413293"/>
            <a:ext cx="3412708" cy="11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空格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底色：</a:t>
            </a:r>
            <a:r>
              <a:rPr lang="en-US" altLang="zh-CN" sz="1200" dirty="0"/>
              <a:t>#d5c834</a:t>
            </a:r>
            <a:r>
              <a:rPr lang="zh-CN" altLang="en-US" sz="1200" dirty="0"/>
              <a:t>（</a:t>
            </a:r>
            <a:r>
              <a:rPr lang="en-US" altLang="zh-CN" sz="1200" dirty="0"/>
              <a:t>R213 G200 B52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边框：</a:t>
            </a:r>
            <a:r>
              <a:rPr lang="en-US" altLang="zh-CN" sz="1200" dirty="0"/>
              <a:t>border1.png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图标：无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43DC91-33F5-47ED-91B2-EEA305307E14}"/>
              </a:ext>
            </a:extLst>
          </p:cNvPr>
          <p:cNvSpPr txBox="1"/>
          <p:nvPr/>
        </p:nvSpPr>
        <p:spPr>
          <a:xfrm>
            <a:off x="2105429" y="3035773"/>
            <a:ext cx="9816407" cy="11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含内容格子（图标与周边格子相同）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底色：</a:t>
            </a:r>
            <a:r>
              <a:rPr lang="en-US" altLang="zh-CN" sz="1200" dirty="0"/>
              <a:t>#d5c834</a:t>
            </a:r>
            <a:r>
              <a:rPr lang="zh-CN" altLang="en-US" sz="1200" dirty="0"/>
              <a:t>（</a:t>
            </a:r>
            <a:r>
              <a:rPr lang="en-US" altLang="zh-CN" sz="1200" dirty="0"/>
              <a:t>R213 G200 B52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边框：</a:t>
            </a:r>
            <a:r>
              <a:rPr lang="en-US" altLang="zh-CN" sz="1200" dirty="0"/>
              <a:t>border1.png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图标：</a:t>
            </a:r>
            <a:r>
              <a:rPr lang="en-US" altLang="zh-CN" sz="1200" dirty="0"/>
              <a:t>specialitem1.png</a:t>
            </a:r>
            <a:r>
              <a:rPr lang="zh-CN" altLang="en-US" sz="1200" dirty="0"/>
              <a:t>（特殊道具</a:t>
            </a:r>
            <a:r>
              <a:rPr lang="en-US" altLang="zh-CN" sz="1200" dirty="0"/>
              <a:t>1</a:t>
            </a:r>
            <a:r>
              <a:rPr lang="zh-CN" altLang="en-US" sz="1200" dirty="0"/>
              <a:t>）、</a:t>
            </a:r>
            <a:r>
              <a:rPr lang="en-US" altLang="zh-CN" sz="1200" dirty="0"/>
              <a:t>specialitem2.png</a:t>
            </a:r>
            <a:r>
              <a:rPr lang="zh-CN" altLang="en-US" sz="1200" dirty="0"/>
              <a:t>（特殊道具</a:t>
            </a:r>
            <a:r>
              <a:rPr lang="en-US" altLang="zh-CN" sz="1200" dirty="0"/>
              <a:t>2</a:t>
            </a:r>
            <a:r>
              <a:rPr lang="zh-CN" altLang="en-US" sz="1200" dirty="0"/>
              <a:t>）、</a:t>
            </a:r>
            <a:r>
              <a:rPr lang="en-US" altLang="zh-CN" sz="1200" dirty="0"/>
              <a:t>vehicle1.png</a:t>
            </a:r>
            <a:r>
              <a:rPr lang="zh-CN" altLang="en-US" sz="1200" dirty="0"/>
              <a:t>（终点格）、</a:t>
            </a:r>
            <a:r>
              <a:rPr lang="en-US" altLang="zh-CN" sz="1200" dirty="0"/>
              <a:t>event.png</a:t>
            </a:r>
            <a:r>
              <a:rPr lang="zh-CN" altLang="en-US" sz="1200" dirty="0"/>
              <a:t>（事件格）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8FE44-25F8-4F5E-B153-FD29758E1C9B}"/>
              </a:ext>
            </a:extLst>
          </p:cNvPr>
          <p:cNvSpPr txBox="1"/>
          <p:nvPr/>
        </p:nvSpPr>
        <p:spPr>
          <a:xfrm>
            <a:off x="7633391" y="1413293"/>
            <a:ext cx="3069245" cy="11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怪物格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底色：</a:t>
            </a:r>
            <a:r>
              <a:rPr lang="en-US" altLang="zh-CN" sz="1200" dirty="0"/>
              <a:t>#d5c834</a:t>
            </a:r>
            <a:r>
              <a:rPr lang="zh-CN" altLang="en-US" sz="1200" dirty="0"/>
              <a:t>（</a:t>
            </a:r>
            <a:r>
              <a:rPr lang="en-US" altLang="zh-CN" sz="1200" dirty="0"/>
              <a:t>R213 G200 B52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边框：</a:t>
            </a:r>
            <a:r>
              <a:rPr lang="en-US" altLang="zh-CN" sz="1200" b="1" dirty="0">
                <a:solidFill>
                  <a:srgbClr val="FF0000"/>
                </a:solidFill>
              </a:rPr>
              <a:t>border3.png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图标：</a:t>
            </a:r>
            <a:r>
              <a:rPr lang="en-US" altLang="zh-CN" sz="1200" dirty="0"/>
              <a:t>monster2.png</a:t>
            </a: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5EB6A-AAA8-47B8-A670-094672067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6" y="1496840"/>
            <a:ext cx="1161565" cy="10050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77D35A0-6652-477C-8CFF-EAD000650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6" y="3119320"/>
            <a:ext cx="1161565" cy="10050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CDE4D4-1B89-4B0C-8C71-6627DC75E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8" y="4741800"/>
            <a:ext cx="1161565" cy="100508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2E04BD7-A6E7-431A-A015-C932F5DAC7FF}"/>
              </a:ext>
            </a:extLst>
          </p:cNvPr>
          <p:cNvSpPr txBox="1"/>
          <p:nvPr/>
        </p:nvSpPr>
        <p:spPr>
          <a:xfrm>
            <a:off x="2105428" y="4658253"/>
            <a:ext cx="9816407" cy="117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含内容格子（图标与周边格子不同）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底色：</a:t>
            </a:r>
            <a:r>
              <a:rPr lang="en-US" altLang="zh-CN" sz="1200" dirty="0"/>
              <a:t>#d5c834</a:t>
            </a:r>
            <a:r>
              <a:rPr lang="zh-CN" altLang="en-US" sz="1200" dirty="0"/>
              <a:t>（</a:t>
            </a:r>
            <a:r>
              <a:rPr lang="en-US" altLang="zh-CN" sz="1200" dirty="0"/>
              <a:t>R213 G200 B52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边框：</a:t>
            </a:r>
            <a:r>
              <a:rPr lang="en-US" altLang="zh-CN" sz="1200" dirty="0"/>
              <a:t>border1.png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图标：</a:t>
            </a:r>
            <a:r>
              <a:rPr lang="en-US" altLang="zh-CN" sz="1200" dirty="0"/>
              <a:t> chip2.png</a:t>
            </a:r>
            <a:r>
              <a:rPr lang="zh-CN" altLang="en-US" sz="1200" dirty="0"/>
              <a:t>（芯片格）、</a:t>
            </a:r>
            <a:r>
              <a:rPr lang="en-US" altLang="zh-CN" sz="1200" dirty="0"/>
              <a:t>electricity2.png</a:t>
            </a:r>
            <a:r>
              <a:rPr lang="zh-CN" altLang="en-US" sz="1200" dirty="0"/>
              <a:t>（电力格）、</a:t>
            </a:r>
            <a:r>
              <a:rPr lang="en-US" altLang="zh-CN" sz="1200" dirty="0"/>
              <a:t>medical2.png</a:t>
            </a:r>
            <a:r>
              <a:rPr lang="zh-CN" altLang="en-US" sz="1200" dirty="0"/>
              <a:t>（医疗包格）、</a:t>
            </a:r>
            <a:r>
              <a:rPr lang="en-US" altLang="zh-CN" sz="1200" dirty="0"/>
              <a:t>resources2.png</a:t>
            </a:r>
            <a:r>
              <a:rPr lang="zh-CN" altLang="en-US" sz="1200" dirty="0"/>
              <a:t>（资源格）</a:t>
            </a:r>
          </a:p>
        </p:txBody>
      </p:sp>
    </p:spTree>
    <p:extLst>
      <p:ext uri="{BB962C8B-B14F-4D97-AF65-F5344CB8AC3E}">
        <p14:creationId xmlns:p14="http://schemas.microsoft.com/office/powerpoint/2010/main" val="341611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59292C9-3308-466C-B256-9F71D3506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73" y="3808528"/>
            <a:ext cx="1838325" cy="15906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0DDC347-0942-4394-B354-D8F23F7AF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880" cy="43891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7DF5D3A-A27D-4F20-8584-F11DB225FA23}"/>
              </a:ext>
            </a:extLst>
          </p:cNvPr>
          <p:cNvSpPr/>
          <p:nvPr/>
        </p:nvSpPr>
        <p:spPr>
          <a:xfrm>
            <a:off x="4038572" y="2180705"/>
            <a:ext cx="618066" cy="58595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E0A128-2C36-4400-9A13-176963B2E760}"/>
              </a:ext>
            </a:extLst>
          </p:cNvPr>
          <p:cNvSpPr txBox="1"/>
          <p:nvPr/>
        </p:nvSpPr>
        <p:spPr>
          <a:xfrm>
            <a:off x="8139081" y="3212148"/>
            <a:ext cx="3412708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点击该格效果演示（假设周边有</a:t>
            </a:r>
            <a:r>
              <a:rPr lang="en-US" altLang="zh-CN" sz="1200" dirty="0"/>
              <a:t>2</a:t>
            </a:r>
            <a:r>
              <a:rPr lang="zh-CN" altLang="en-US" sz="1200" dirty="0"/>
              <a:t>个怪物）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55E7BE-01AC-46D4-A555-1684B2ED7E26}"/>
              </a:ext>
            </a:extLst>
          </p:cNvPr>
          <p:cNvGrpSpPr/>
          <p:nvPr/>
        </p:nvGrpSpPr>
        <p:grpSpPr>
          <a:xfrm>
            <a:off x="8926273" y="3802716"/>
            <a:ext cx="1838325" cy="1590675"/>
            <a:chOff x="6666201" y="4836535"/>
            <a:chExt cx="1838325" cy="159067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472C163-3105-48C0-985E-D69967E48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201" y="4836535"/>
              <a:ext cx="1838325" cy="1590675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767793B-DAAA-4AFD-8721-953BEFFA685A}"/>
                </a:ext>
              </a:extLst>
            </p:cNvPr>
            <p:cNvSpPr txBox="1"/>
            <p:nvPr/>
          </p:nvSpPr>
          <p:spPr>
            <a:xfrm>
              <a:off x="7825476" y="5037821"/>
              <a:ext cx="66317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42424"/>
                  </a:solidFill>
                  <a:latin typeface="造字工房尚黑 G0v1 粗体" pitchFamily="50" charset="-122"/>
                  <a:ea typeface="造字工房尚黑 G0v1 粗体" pitchFamily="50" charset="-122"/>
                </a:rPr>
                <a:t>2</a:t>
              </a:r>
              <a:endParaRPr lang="zh-CN" altLang="en-US" sz="4000" dirty="0">
                <a:solidFill>
                  <a:srgbClr val="242424"/>
                </a:solidFill>
                <a:latin typeface="造字工房尚黑 G0v1 粗体" pitchFamily="50" charset="-122"/>
                <a:ea typeface="造字工房尚黑 G0v1 粗体" pitchFamily="50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5D677B2-2563-4093-B8BE-6F3C2BC8DE47}"/>
              </a:ext>
            </a:extLst>
          </p:cNvPr>
          <p:cNvGrpSpPr/>
          <p:nvPr/>
        </p:nvGrpSpPr>
        <p:grpSpPr>
          <a:xfrm>
            <a:off x="8926273" y="3802716"/>
            <a:ext cx="1838325" cy="1612075"/>
            <a:chOff x="8351373" y="220044"/>
            <a:chExt cx="1838325" cy="161207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21D7834-A366-442B-819E-669C2672C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373" y="241444"/>
              <a:ext cx="1838325" cy="159067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CA606DD-AC08-4F85-84AE-BDDCE2F5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373" y="241443"/>
              <a:ext cx="1838325" cy="1590675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693B294-29DD-47E8-B0BD-715C0E95BE4A}"/>
                </a:ext>
              </a:extLst>
            </p:cNvPr>
            <p:cNvSpPr txBox="1"/>
            <p:nvPr/>
          </p:nvSpPr>
          <p:spPr>
            <a:xfrm>
              <a:off x="8938949" y="220044"/>
              <a:ext cx="663172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6000" dirty="0">
                  <a:solidFill>
                    <a:srgbClr val="883232"/>
                  </a:solidFill>
                  <a:latin typeface="造字工房尚黑 G0v1 粗体" pitchFamily="50" charset="-122"/>
                  <a:ea typeface="造字工房尚黑 G0v1 粗体" pitchFamily="50" charset="-122"/>
                </a:rPr>
                <a:t>2</a:t>
              </a:r>
              <a:endParaRPr lang="zh-CN" altLang="en-US" sz="6000" dirty="0">
                <a:solidFill>
                  <a:srgbClr val="883232"/>
                </a:solidFill>
                <a:latin typeface="造字工房尚黑 G0v1 粗体" pitchFamily="50" charset="-122"/>
                <a:ea typeface="造字工房尚黑 G0v1 粗体" pitchFamily="50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FBBE3EF-C4B7-4905-9D8C-082CC8781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95" y="3824115"/>
            <a:ext cx="1838325" cy="15906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7FCE66E-0FF4-4F15-9B39-10DDF0C7FD48}"/>
              </a:ext>
            </a:extLst>
          </p:cNvPr>
          <p:cNvSpPr txBox="1"/>
          <p:nvPr/>
        </p:nvSpPr>
        <p:spPr>
          <a:xfrm>
            <a:off x="8123203" y="6089045"/>
            <a:ext cx="3412708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/>
              <a:t>字体：造字工房尚黑粗体  颜色：</a:t>
            </a:r>
            <a:r>
              <a:rPr lang="en-US" altLang="zh-CN" sz="1200" dirty="0"/>
              <a:t>#883232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851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C7D2472-BD5D-4132-835D-45B0A13D2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90" y="2993811"/>
            <a:ext cx="2185420" cy="3200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EAE9BF-57A1-40BC-AFCF-BA9274133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81" y="1359643"/>
            <a:ext cx="2185420" cy="3200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C668F8-88A5-4959-8902-6B4C1931FC8A}"/>
              </a:ext>
            </a:extLst>
          </p:cNvPr>
          <p:cNvSpPr txBox="1"/>
          <p:nvPr/>
        </p:nvSpPr>
        <p:spPr>
          <a:xfrm>
            <a:off x="460353" y="690704"/>
            <a:ext cx="133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数值栏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F793D-F80D-420B-B44A-233BB4D5387E}"/>
              </a:ext>
            </a:extLst>
          </p:cNvPr>
          <p:cNvSpPr txBox="1"/>
          <p:nvPr/>
        </p:nvSpPr>
        <p:spPr>
          <a:xfrm>
            <a:off x="460353" y="1327929"/>
            <a:ext cx="3412708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普通状态下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D5CF87-B753-491D-9ADE-BC7FBAE67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81" y="1359643"/>
            <a:ext cx="1496571" cy="3200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47CB2B-80C7-4D2C-B949-4AA7F45FC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81" y="1359643"/>
            <a:ext cx="819914" cy="3200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71B3EA-0A9E-44DD-A1A5-EDFC216A435D}"/>
              </a:ext>
            </a:extLst>
          </p:cNvPr>
          <p:cNvSpPr txBox="1"/>
          <p:nvPr/>
        </p:nvSpPr>
        <p:spPr>
          <a:xfrm>
            <a:off x="2491179" y="1385855"/>
            <a:ext cx="62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195455-832A-4797-BAD8-83DC13E76E8A}"/>
              </a:ext>
            </a:extLst>
          </p:cNvPr>
          <p:cNvSpPr txBox="1"/>
          <p:nvPr/>
        </p:nvSpPr>
        <p:spPr>
          <a:xfrm>
            <a:off x="3171840" y="1385855"/>
            <a:ext cx="62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9479E2-0B40-49C6-B978-2983A21038BC}"/>
              </a:ext>
            </a:extLst>
          </p:cNvPr>
          <p:cNvSpPr txBox="1"/>
          <p:nvPr/>
        </p:nvSpPr>
        <p:spPr>
          <a:xfrm>
            <a:off x="3852501" y="1385855"/>
            <a:ext cx="62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4EDFE-C70B-45DE-8B4F-F1D043D043AC}"/>
              </a:ext>
            </a:extLst>
          </p:cNvPr>
          <p:cNvSpPr txBox="1"/>
          <p:nvPr/>
        </p:nvSpPr>
        <p:spPr>
          <a:xfrm>
            <a:off x="460352" y="2955839"/>
            <a:ext cx="4852865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当有一项数值小于等于</a:t>
            </a:r>
            <a:r>
              <a:rPr lang="en-US" altLang="zh-CN" sz="1200" dirty="0"/>
              <a:t>10</a:t>
            </a:r>
            <a:r>
              <a:rPr lang="zh-CN" altLang="en-US" sz="1200" dirty="0"/>
              <a:t>时，该数值栏使用相应的第</a:t>
            </a:r>
            <a:r>
              <a:rPr lang="en-US" altLang="zh-CN" sz="1200" dirty="0"/>
              <a:t>2</a:t>
            </a:r>
            <a:r>
              <a:rPr lang="zh-CN" altLang="en-US" sz="1200" dirty="0"/>
              <a:t>种图标（黄色）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D4561E0-1C1C-434F-B150-B8AA4B609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90" y="2993812"/>
            <a:ext cx="1496571" cy="3200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0D30C86-C567-4F20-8801-902161EE0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90" y="2993812"/>
            <a:ext cx="819914" cy="3200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E8B2667-1A93-4B17-BF24-60EA9585F65F}"/>
              </a:ext>
            </a:extLst>
          </p:cNvPr>
          <p:cNvSpPr txBox="1"/>
          <p:nvPr/>
        </p:nvSpPr>
        <p:spPr>
          <a:xfrm>
            <a:off x="6100288" y="3020024"/>
            <a:ext cx="62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427E4D-B47F-4E85-9ED2-4C7BF08A96E3}"/>
              </a:ext>
            </a:extLst>
          </p:cNvPr>
          <p:cNvSpPr txBox="1"/>
          <p:nvPr/>
        </p:nvSpPr>
        <p:spPr>
          <a:xfrm>
            <a:off x="6780949" y="3020024"/>
            <a:ext cx="62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BB3BE0-0B97-4458-BC07-F3FDC0E472D3}"/>
              </a:ext>
            </a:extLst>
          </p:cNvPr>
          <p:cNvSpPr txBox="1"/>
          <p:nvPr/>
        </p:nvSpPr>
        <p:spPr>
          <a:xfrm>
            <a:off x="7461610" y="3020024"/>
            <a:ext cx="62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8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409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 Light</vt:lpstr>
      <vt:lpstr>造字工房尚黑 G0v1 粗体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</dc:creator>
  <cp:lastModifiedBy>Lu</cp:lastModifiedBy>
  <cp:revision>11</cp:revision>
  <dcterms:created xsi:type="dcterms:W3CDTF">2019-10-14T02:45:20Z</dcterms:created>
  <dcterms:modified xsi:type="dcterms:W3CDTF">2019-10-16T00:24:10Z</dcterms:modified>
</cp:coreProperties>
</file>