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8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7" y="6857986"/>
                </a:lnTo>
              </a:path>
            </a:pathLst>
          </a:custGeom>
          <a:ln w="952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59" y="368141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40" y="0"/>
                </a:moveTo>
                <a:lnTo>
                  <a:pt x="0" y="3176568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5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3" y="6857999"/>
                </a:moveTo>
                <a:lnTo>
                  <a:pt x="0" y="6857999"/>
                </a:lnTo>
                <a:lnTo>
                  <a:pt x="2042998" y="0"/>
                </a:lnTo>
                <a:lnTo>
                  <a:pt x="3007343" y="0"/>
                </a:lnTo>
                <a:lnTo>
                  <a:pt x="3007343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2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77" y="6857986"/>
                </a:moveTo>
                <a:lnTo>
                  <a:pt x="1207953" y="6857986"/>
                </a:lnTo>
                <a:lnTo>
                  <a:pt x="0" y="0"/>
                </a:lnTo>
                <a:lnTo>
                  <a:pt x="2587053" y="0"/>
                </a:lnTo>
                <a:lnTo>
                  <a:pt x="2587077" y="6857986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06" y="3047993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8" y="3809992"/>
                </a:moveTo>
                <a:lnTo>
                  <a:pt x="0" y="3809992"/>
                </a:lnTo>
                <a:lnTo>
                  <a:pt x="3259668" y="0"/>
                </a:lnTo>
                <a:lnTo>
                  <a:pt x="3259668" y="3809992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2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2" y="6857999"/>
                </a:moveTo>
                <a:lnTo>
                  <a:pt x="2467698" y="6857999"/>
                </a:lnTo>
                <a:lnTo>
                  <a:pt x="0" y="0"/>
                </a:lnTo>
                <a:lnTo>
                  <a:pt x="2851272" y="0"/>
                </a:lnTo>
                <a:lnTo>
                  <a:pt x="2851272" y="6857999"/>
                </a:lnTo>
                <a:close/>
              </a:path>
            </a:pathLst>
          </a:custGeom>
          <a:solidFill>
            <a:srgbClr val="3F7717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02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7" y="6857999"/>
                </a:moveTo>
                <a:lnTo>
                  <a:pt x="0" y="6857999"/>
                </a:lnTo>
                <a:lnTo>
                  <a:pt x="1018490" y="0"/>
                </a:lnTo>
                <a:lnTo>
                  <a:pt x="1290097" y="0"/>
                </a:lnTo>
                <a:lnTo>
                  <a:pt x="1290097" y="6857999"/>
                </a:lnTo>
                <a:close/>
              </a:path>
            </a:pathLst>
          </a:custGeom>
          <a:solidFill>
            <a:srgbClr val="BFE470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4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4" y="6857999"/>
                </a:moveTo>
                <a:lnTo>
                  <a:pt x="1108004" y="6857999"/>
                </a:lnTo>
                <a:lnTo>
                  <a:pt x="0" y="0"/>
                </a:lnTo>
                <a:lnTo>
                  <a:pt x="1248454" y="0"/>
                </a:lnTo>
                <a:lnTo>
                  <a:pt x="1248454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53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46" y="3268118"/>
                </a:moveTo>
                <a:lnTo>
                  <a:pt x="0" y="3268118"/>
                </a:lnTo>
                <a:lnTo>
                  <a:pt x="1817146" y="0"/>
                </a:lnTo>
                <a:lnTo>
                  <a:pt x="1817146" y="3268118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81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7" y="6857986"/>
                </a:lnTo>
              </a:path>
            </a:pathLst>
          </a:custGeom>
          <a:ln w="9524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59" y="368141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40" y="0"/>
                </a:moveTo>
                <a:lnTo>
                  <a:pt x="0" y="3176568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56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3" y="6857999"/>
                </a:moveTo>
                <a:lnTo>
                  <a:pt x="0" y="6857999"/>
                </a:lnTo>
                <a:lnTo>
                  <a:pt x="2042998" y="0"/>
                </a:lnTo>
                <a:lnTo>
                  <a:pt x="3007343" y="0"/>
                </a:lnTo>
                <a:lnTo>
                  <a:pt x="3007343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2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77" y="6857986"/>
                </a:moveTo>
                <a:lnTo>
                  <a:pt x="1207953" y="6857986"/>
                </a:lnTo>
                <a:lnTo>
                  <a:pt x="0" y="0"/>
                </a:lnTo>
                <a:lnTo>
                  <a:pt x="2587053" y="0"/>
                </a:lnTo>
                <a:lnTo>
                  <a:pt x="2587077" y="6857986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06" y="3047993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8" y="3809992"/>
                </a:moveTo>
                <a:lnTo>
                  <a:pt x="0" y="3809992"/>
                </a:lnTo>
                <a:lnTo>
                  <a:pt x="3259668" y="0"/>
                </a:lnTo>
                <a:lnTo>
                  <a:pt x="3259668" y="3809992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2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2" y="6857999"/>
                </a:moveTo>
                <a:lnTo>
                  <a:pt x="2467698" y="6857999"/>
                </a:lnTo>
                <a:lnTo>
                  <a:pt x="0" y="0"/>
                </a:lnTo>
                <a:lnTo>
                  <a:pt x="2851272" y="0"/>
                </a:lnTo>
                <a:lnTo>
                  <a:pt x="2851272" y="6857999"/>
                </a:lnTo>
                <a:close/>
              </a:path>
            </a:pathLst>
          </a:custGeom>
          <a:solidFill>
            <a:srgbClr val="3F7717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02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7" y="6857999"/>
                </a:moveTo>
                <a:lnTo>
                  <a:pt x="0" y="6857999"/>
                </a:lnTo>
                <a:lnTo>
                  <a:pt x="1018490" y="0"/>
                </a:lnTo>
                <a:lnTo>
                  <a:pt x="1290097" y="0"/>
                </a:lnTo>
                <a:lnTo>
                  <a:pt x="1290097" y="6857999"/>
                </a:lnTo>
                <a:close/>
              </a:path>
            </a:pathLst>
          </a:custGeom>
          <a:solidFill>
            <a:srgbClr val="BFE470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4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4" y="6857999"/>
                </a:moveTo>
                <a:lnTo>
                  <a:pt x="1108004" y="6857999"/>
                </a:lnTo>
                <a:lnTo>
                  <a:pt x="0" y="0"/>
                </a:lnTo>
                <a:lnTo>
                  <a:pt x="1248454" y="0"/>
                </a:lnTo>
                <a:lnTo>
                  <a:pt x="1248454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53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46" y="3268118"/>
                </a:moveTo>
                <a:lnTo>
                  <a:pt x="0" y="3268118"/>
                </a:lnTo>
                <a:lnTo>
                  <a:pt x="1817146" y="0"/>
                </a:lnTo>
                <a:lnTo>
                  <a:pt x="1817146" y="3268118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807" y="385190"/>
            <a:ext cx="7853699" cy="105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733" y="1498476"/>
            <a:ext cx="9248775" cy="329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807" y="385190"/>
            <a:ext cx="7853699" cy="800601"/>
          </a:xfrm>
          <a:prstGeom prst="rect">
            <a:avLst/>
          </a:prstGeom>
        </p:spPr>
        <p:txBody>
          <a:bodyPr vert="horz" wrap="square" lIns="0" tIns="2442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0"/>
              </a:spcBef>
            </a:pPr>
            <a:endParaRPr spc="-1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55" y="2513737"/>
            <a:ext cx="6959600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73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GEOGRAPHICAL</a:t>
            </a:r>
            <a:r>
              <a:rPr sz="18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BF0000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 marL="1455420" algn="ctr">
              <a:lnSpc>
                <a:spcPct val="100000"/>
              </a:lnSpc>
              <a:spcBef>
                <a:spcPts val="95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984115">
              <a:lnSpc>
                <a:spcPct val="100000"/>
              </a:lnSpc>
              <a:spcBef>
                <a:spcPts val="10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31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</a:rPr>
              <a:t>Raster</a:t>
            </a:r>
            <a:r>
              <a:rPr sz="2400" spc="-100" dirty="0">
                <a:solidFill>
                  <a:srgbClr val="00AFEF"/>
                </a:solidFill>
              </a:rPr>
              <a:t> </a:t>
            </a:r>
            <a:r>
              <a:rPr sz="2400" spc="-20" dirty="0">
                <a:solidFill>
                  <a:srgbClr val="00AFEF"/>
                </a:solidFill>
              </a:rPr>
              <a:t>Data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1287" y="1443841"/>
            <a:ext cx="54622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indent="-387985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77777"/>
              <a:buFont typeface="Segoe UI Symbol"/>
              <a:buChar char="►"/>
              <a:tabLst>
                <a:tab pos="4006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raster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consists</a:t>
            </a:r>
            <a:endParaRPr sz="1800">
              <a:latin typeface="Times New Roman"/>
              <a:cs typeface="Times New Roman"/>
            </a:endParaRPr>
          </a:p>
          <a:p>
            <a:pPr marL="400685" marR="66040">
              <a:lnSpc>
                <a:spcPct val="2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matrix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cells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pixels)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organized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columns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grid)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cell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particular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elevation,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temperature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Raster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3087" y="1269997"/>
            <a:ext cx="4857690" cy="4328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9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Triangulated</a:t>
            </a:r>
            <a:r>
              <a:rPr spc="-105" dirty="0"/>
              <a:t> </a:t>
            </a:r>
            <a:r>
              <a:rPr dirty="0"/>
              <a:t>Irregular</a:t>
            </a:r>
            <a:r>
              <a:rPr spc="-10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3894" y="1552444"/>
            <a:ext cx="9424035" cy="3927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335" marR="1143635" indent="-382270">
              <a:lnSpc>
                <a:spcPct val="154000"/>
              </a:lnSpc>
              <a:spcBef>
                <a:spcPts val="90"/>
              </a:spcBef>
              <a:buClr>
                <a:srgbClr val="90C126"/>
              </a:buClr>
              <a:buSzPct val="80000"/>
              <a:buFont typeface="Segoe UI Symbol"/>
              <a:buChar char="►"/>
              <a:tabLst>
                <a:tab pos="394335" algn="l"/>
              </a:tabLst>
            </a:pP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TIN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(Triangulated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Irregular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Network)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digital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structure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represent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5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surface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3D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object.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vector-based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structure,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means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composed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set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points,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lines,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polygons.</a:t>
            </a:r>
            <a:r>
              <a:rPr sz="15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TIN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nodes,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they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represent</a:t>
            </a:r>
            <a:r>
              <a:rPr sz="15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location</a:t>
            </a:r>
            <a:r>
              <a:rPr sz="15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surface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object.</a:t>
            </a:r>
            <a:r>
              <a:rPr sz="15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lines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TIN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edges,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they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connect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nodes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form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triangles.</a:t>
            </a:r>
            <a:r>
              <a:rPr sz="15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polygons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5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TIN</a:t>
            </a:r>
            <a:r>
              <a:rPr sz="15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faces,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they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formed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5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F3F3F"/>
                </a:solidFill>
                <a:latin typeface="Times New Roman"/>
                <a:cs typeface="Times New Roman"/>
              </a:rPr>
              <a:t>union</a:t>
            </a:r>
            <a:r>
              <a:rPr sz="15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500" spc="-10" dirty="0">
                <a:solidFill>
                  <a:srgbClr val="3F3F3F"/>
                </a:solidFill>
                <a:latin typeface="Times New Roman"/>
                <a:cs typeface="Times New Roman"/>
              </a:rPr>
              <a:t>triangles.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15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Image:</a:t>
            </a:r>
            <a:endParaRPr sz="1800">
              <a:latin typeface="Trebuchet MS"/>
              <a:cs typeface="Trebuchet MS"/>
            </a:endParaRPr>
          </a:p>
          <a:p>
            <a:pPr marL="31115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something.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two-</a:t>
            </a:r>
            <a:r>
              <a:rPr sz="1800" spc="-10" dirty="0">
                <a:latin typeface="Times New Roman"/>
                <a:cs typeface="Times New Roman"/>
              </a:rPr>
              <a:t>dimensional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(2D)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representation,</a:t>
            </a:r>
            <a:endParaRPr sz="1800">
              <a:latin typeface="Times New Roman"/>
              <a:cs typeface="Times New Roman"/>
            </a:endParaRPr>
          </a:p>
          <a:p>
            <a:pPr marL="311150" marR="5080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drawing,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painting,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photograph,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three-</a:t>
            </a:r>
            <a:r>
              <a:rPr sz="1800" spc="-10" dirty="0">
                <a:latin typeface="Times New Roman"/>
                <a:cs typeface="Times New Roman"/>
              </a:rPr>
              <a:t>dimensional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(3D)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carving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spc="-10" dirty="0">
                <a:latin typeface="Times New Roman"/>
                <a:cs typeface="Times New Roman"/>
              </a:rPr>
              <a:t>sculpture.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284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702FA0"/>
                </a:solidFill>
                <a:latin typeface="Times New Roman"/>
                <a:cs typeface="Times New Roman"/>
              </a:rPr>
              <a:t>Attribute</a:t>
            </a:r>
            <a:r>
              <a:rPr sz="2800" b="1" spc="-8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2FA0"/>
                </a:solidFill>
                <a:latin typeface="Times New Roman"/>
                <a:cs typeface="Times New Roman"/>
              </a:rPr>
              <a:t>Data</a:t>
            </a:r>
            <a:r>
              <a:rPr sz="2800" b="1" spc="-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2FA0"/>
                </a:solidFill>
                <a:latin typeface="Times New Roman"/>
                <a:cs typeface="Times New Roman"/>
              </a:rPr>
              <a:t>or</a:t>
            </a:r>
            <a:r>
              <a:rPr sz="2800" b="1" spc="-1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702FA0"/>
                </a:solidFill>
                <a:latin typeface="Times New Roman"/>
                <a:cs typeface="Times New Roman"/>
              </a:rPr>
              <a:t>Non-</a:t>
            </a:r>
            <a:r>
              <a:rPr sz="2800" b="1" dirty="0">
                <a:solidFill>
                  <a:srgbClr val="702FA0"/>
                </a:solidFill>
                <a:latin typeface="Times New Roman"/>
                <a:cs typeface="Times New Roman"/>
              </a:rPr>
              <a:t>Spatial</a:t>
            </a:r>
            <a:r>
              <a:rPr sz="2800" b="1" spc="-8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702FA0"/>
                </a:solidFill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230" y="1490494"/>
            <a:ext cx="5992495" cy="327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 indent="-387985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77777"/>
              <a:buFont typeface="Segoe UI Symbol"/>
              <a:buChar char="►"/>
              <a:tabLst>
                <a:tab pos="400685" algn="l"/>
              </a:tabLst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Attribute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be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define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which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  <a:p>
            <a:pPr marL="400685" marR="67310">
              <a:lnSpc>
                <a:spcPct val="200000"/>
              </a:lnSpc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represent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characteristics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spatial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data.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It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mainly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organized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tabular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>
              <a:latin typeface="Trebuchet MS"/>
              <a:cs typeface="Trebuchet MS"/>
            </a:endParaRPr>
          </a:p>
          <a:p>
            <a:pPr marL="11588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Example…</a:t>
            </a:r>
            <a:endParaRPr sz="1800">
              <a:latin typeface="Trebuchet MS"/>
              <a:cs typeface="Trebuchet MS"/>
            </a:endParaRPr>
          </a:p>
          <a:p>
            <a:pPr marL="170942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name</a:t>
            </a:r>
            <a:r>
              <a:rPr sz="18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block.</a:t>
            </a:r>
            <a:endParaRPr sz="1800">
              <a:latin typeface="Trebuchet MS"/>
              <a:cs typeface="Trebuchet MS"/>
            </a:endParaRPr>
          </a:p>
          <a:p>
            <a:pPr marL="1709420" marR="1039494">
              <a:lnSpc>
                <a:spcPct val="146300"/>
              </a:lnSpc>
            </a:pP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Population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particular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block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Condition</a:t>
            </a:r>
            <a:r>
              <a:rPr sz="18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Road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793" y="5159634"/>
            <a:ext cx="6529705" cy="9423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200" spc="-25" dirty="0">
                <a:solidFill>
                  <a:srgbClr val="702FA0"/>
                </a:solidFill>
                <a:latin typeface="Times New Roman"/>
                <a:cs typeface="Times New Roman"/>
              </a:rPr>
              <a:t>Metadata</a:t>
            </a:r>
            <a:r>
              <a:rPr sz="3200" spc="-25" dirty="0">
                <a:latin typeface="Times New Roman"/>
                <a:cs typeface="Times New Roman"/>
              </a:rPr>
              <a:t>: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metadata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 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information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about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492" y="1362647"/>
            <a:ext cx="6765911" cy="49305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32459" y="6308451"/>
            <a:ext cx="369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plan</a:t>
            </a:r>
            <a:r>
              <a:rPr sz="20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new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1F1F"/>
                </a:solidFill>
                <a:latin typeface="Times New Roman"/>
                <a:cs typeface="Times New Roman"/>
              </a:rPr>
              <a:t>transportation</a:t>
            </a:r>
            <a:r>
              <a:rPr sz="20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F1F1F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1160">
              <a:lnSpc>
                <a:spcPct val="100000"/>
              </a:lnSpc>
              <a:spcBef>
                <a:spcPts val="100"/>
              </a:spcBef>
            </a:pPr>
            <a:r>
              <a:rPr sz="4000" b="1" spc="-30" dirty="0">
                <a:solidFill>
                  <a:srgbClr val="E66617"/>
                </a:solidFill>
                <a:latin typeface="Times New Roman"/>
                <a:cs typeface="Times New Roman"/>
              </a:rPr>
              <a:t>Application</a:t>
            </a:r>
            <a:r>
              <a:rPr sz="4000" b="1" spc="-225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E66617"/>
                </a:solidFill>
                <a:latin typeface="Times New Roman"/>
                <a:cs typeface="Times New Roman"/>
              </a:rPr>
              <a:t>Areas</a:t>
            </a:r>
            <a:r>
              <a:rPr sz="4000" b="1" spc="-75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E66617"/>
                </a:solidFill>
                <a:latin typeface="Times New Roman"/>
                <a:cs typeface="Times New Roman"/>
              </a:rPr>
              <a:t>of</a:t>
            </a:r>
            <a:r>
              <a:rPr sz="4000" b="1" spc="-35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E66617"/>
                </a:solidFill>
                <a:latin typeface="Times New Roman"/>
                <a:cs typeface="Times New Roman"/>
              </a:rPr>
              <a:t>GIS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9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254" dirty="0"/>
              <a:t> </a:t>
            </a:r>
            <a:r>
              <a:rPr dirty="0"/>
              <a:t>Areas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GIS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656" y="1702330"/>
            <a:ext cx="915797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indent="-453390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78125"/>
              <a:buFont typeface="Segoe UI Symbol"/>
              <a:buChar char="❖"/>
              <a:tabLst>
                <a:tab pos="466090" algn="l"/>
              </a:tabLst>
            </a:pPr>
            <a:r>
              <a:rPr sz="1600" b="1" dirty="0">
                <a:solidFill>
                  <a:srgbClr val="3F3F3F"/>
                </a:solidFill>
                <a:latin typeface="Times New Roman"/>
                <a:cs typeface="Times New Roman"/>
              </a:rPr>
              <a:t>Mapping</a:t>
            </a:r>
            <a:r>
              <a:rPr sz="160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b="1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navigation:</a:t>
            </a:r>
            <a:endParaRPr sz="1600">
              <a:latin typeface="Times New Roman"/>
              <a:cs typeface="Times New Roman"/>
            </a:endParaRPr>
          </a:p>
          <a:p>
            <a:pPr marL="72390" marR="5080" indent="863600">
              <a:lnSpc>
                <a:spcPct val="150000"/>
              </a:lnSpc>
              <a:spcBef>
                <a:spcPts val="1000"/>
              </a:spcBef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create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maps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other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spatial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products.</a:t>
            </a:r>
            <a:r>
              <a:rPr sz="16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navigation,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planning,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other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purposes.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create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street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maps,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even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underwater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maps.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Times New Roman"/>
              <a:cs typeface="Times New Roman"/>
            </a:endParaRPr>
          </a:p>
          <a:p>
            <a:pPr marL="516890" indent="-504190">
              <a:lnSpc>
                <a:spcPct val="100000"/>
              </a:lnSpc>
              <a:buClr>
                <a:srgbClr val="90C126"/>
              </a:buClr>
              <a:buSzPct val="78125"/>
              <a:buFont typeface="Segoe UI Symbol"/>
              <a:buChar char="❖"/>
              <a:tabLst>
                <a:tab pos="516890" algn="l"/>
              </a:tabLst>
            </a:pPr>
            <a:r>
              <a:rPr sz="16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Environmental</a:t>
            </a:r>
            <a:r>
              <a:rPr sz="1600" b="1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management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2390" marR="191135">
              <a:lnSpc>
                <a:spcPct val="150000"/>
              </a:lnSpc>
              <a:spcBef>
                <a:spcPts val="1000"/>
              </a:spcBef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manage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natural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resources,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environmental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changes,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sustainable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development.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monitor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deforestation,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wildlife</a:t>
            </a:r>
            <a:r>
              <a:rPr sz="16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populations,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flood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control.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Times New Roman"/>
              <a:cs typeface="Times New Roman"/>
            </a:endParaRPr>
          </a:p>
          <a:p>
            <a:pPr marL="516890" indent="-504190">
              <a:lnSpc>
                <a:spcPct val="100000"/>
              </a:lnSpc>
              <a:buClr>
                <a:srgbClr val="90C126"/>
              </a:buClr>
              <a:buSzPct val="78125"/>
              <a:buFont typeface="Segoe UI Symbol"/>
              <a:buChar char="❖"/>
              <a:tabLst>
                <a:tab pos="516890" algn="l"/>
              </a:tabLst>
            </a:pPr>
            <a:r>
              <a:rPr sz="1600" b="1" dirty="0">
                <a:solidFill>
                  <a:srgbClr val="3F3F3F"/>
                </a:solidFill>
                <a:latin typeface="Times New Roman"/>
                <a:cs typeface="Times New Roman"/>
              </a:rPr>
              <a:t>Urban</a:t>
            </a:r>
            <a:r>
              <a:rPr sz="160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F3F3F"/>
                </a:solidFill>
                <a:latin typeface="Times New Roman"/>
                <a:cs typeface="Times New Roman"/>
              </a:rPr>
              <a:t>planning</a:t>
            </a:r>
            <a:r>
              <a:rPr sz="160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b="1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transportation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2390" marR="151130" indent="50800">
              <a:lnSpc>
                <a:spcPct val="150000"/>
              </a:lnSpc>
              <a:spcBef>
                <a:spcPts val="1000"/>
              </a:spcBef>
            </a:pP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design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cities,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analyze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traffic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patterns,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transportation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systems.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identify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areas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development,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new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roads</a:t>
            </a:r>
            <a:r>
              <a:rPr sz="16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transit</a:t>
            </a:r>
            <a:r>
              <a:rPr sz="16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lines,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Times New Roman"/>
                <a:cs typeface="Times New Roman"/>
              </a:rPr>
              <a:t>traffic congestion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9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254" dirty="0"/>
              <a:t> </a:t>
            </a:r>
            <a:r>
              <a:rPr dirty="0"/>
              <a:t>Areas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GIS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 indent="-387350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79166"/>
              <a:buFont typeface="Segoe UI Symbol"/>
              <a:buChar char="❖"/>
              <a:tabLst>
                <a:tab pos="400050" algn="l"/>
              </a:tabLst>
            </a:pPr>
            <a:r>
              <a:rPr dirty="0"/>
              <a:t>GIS</a:t>
            </a:r>
            <a:r>
              <a:rPr spc="-10" dirty="0"/>
              <a:t> Disaster</a:t>
            </a:r>
            <a:r>
              <a:rPr spc="-30" dirty="0"/>
              <a:t> </a:t>
            </a:r>
            <a:r>
              <a:rPr spc="-10" dirty="0"/>
              <a:t>management:</a:t>
            </a:r>
          </a:p>
          <a:p>
            <a:pPr marL="57150" marR="5080">
              <a:lnSpc>
                <a:spcPct val="150000"/>
              </a:lnSpc>
              <a:spcBef>
                <a:spcPts val="869"/>
              </a:spcBef>
            </a:pPr>
            <a:r>
              <a:rPr sz="1400" b="0" dirty="0">
                <a:latin typeface="Times New Roman"/>
                <a:cs typeface="Times New Roman"/>
              </a:rPr>
              <a:t>can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be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used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to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assess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the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impact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of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disasters,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plan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for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disaster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response,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track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recovery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efforts.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For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example,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GIS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can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be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spc="-20" dirty="0">
                <a:latin typeface="Times New Roman"/>
                <a:cs typeface="Times New Roman"/>
              </a:rPr>
              <a:t>used </a:t>
            </a:r>
            <a:r>
              <a:rPr sz="1400" b="0" dirty="0">
                <a:latin typeface="Times New Roman"/>
                <a:cs typeface="Times New Roman"/>
              </a:rPr>
              <a:t>to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identify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areas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at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risk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of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flooding,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plan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evacuation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routes,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track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the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distribution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of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relief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supplies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400">
              <a:latin typeface="Times New Roman"/>
              <a:cs typeface="Times New Roman"/>
            </a:endParaRPr>
          </a:p>
          <a:p>
            <a:pPr marL="438150" indent="-425450">
              <a:lnSpc>
                <a:spcPct val="100000"/>
              </a:lnSpc>
              <a:buClr>
                <a:srgbClr val="90C126"/>
              </a:buClr>
              <a:buSzPct val="79166"/>
              <a:buFont typeface="Segoe UI Symbol"/>
              <a:buChar char="❖"/>
              <a:tabLst>
                <a:tab pos="438150" algn="l"/>
              </a:tabLst>
            </a:pPr>
            <a:r>
              <a:rPr dirty="0"/>
              <a:t>Business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marketing:</a:t>
            </a:r>
          </a:p>
          <a:p>
            <a:pPr marL="57150" marR="405765">
              <a:lnSpc>
                <a:spcPct val="150000"/>
              </a:lnSpc>
              <a:spcBef>
                <a:spcPts val="869"/>
              </a:spcBef>
            </a:pPr>
            <a:r>
              <a:rPr sz="1400" b="0" dirty="0">
                <a:latin typeface="Times New Roman"/>
                <a:cs typeface="Times New Roman"/>
              </a:rPr>
              <a:t>GIS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can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be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used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to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analyze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market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share,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target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customers,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plan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sales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territories.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For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example,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GIS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can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be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used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to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track </a:t>
            </a:r>
            <a:r>
              <a:rPr sz="1400" b="0" dirty="0">
                <a:latin typeface="Times New Roman"/>
                <a:cs typeface="Times New Roman"/>
              </a:rPr>
              <a:t>customer</a:t>
            </a:r>
            <a:r>
              <a:rPr sz="1400" b="0" spc="-4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demographics,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identify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potential</a:t>
            </a:r>
            <a:r>
              <a:rPr sz="1400" b="0" spc="-4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customers,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plan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new</a:t>
            </a:r>
            <a:r>
              <a:rPr sz="1400" b="0" spc="-4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store</a:t>
            </a:r>
            <a:r>
              <a:rPr sz="1400" b="0" spc="-40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locations.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400">
              <a:latin typeface="Times New Roman"/>
              <a:cs typeface="Times New Roman"/>
            </a:endParaRPr>
          </a:p>
          <a:p>
            <a:pPr marL="552450" indent="-539750">
              <a:lnSpc>
                <a:spcPct val="100000"/>
              </a:lnSpc>
              <a:buClr>
                <a:srgbClr val="90C126"/>
              </a:buClr>
              <a:buSzPct val="79166"/>
              <a:buFont typeface="Segoe UI Symbol"/>
              <a:buChar char="❖"/>
              <a:tabLst>
                <a:tab pos="552450" algn="l"/>
              </a:tabLst>
            </a:pPr>
            <a:r>
              <a:rPr dirty="0"/>
              <a:t>Health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human</a:t>
            </a:r>
            <a:r>
              <a:rPr spc="-35" dirty="0"/>
              <a:t> </a:t>
            </a:r>
            <a:r>
              <a:rPr spc="-10" dirty="0"/>
              <a:t>services:</a:t>
            </a:r>
          </a:p>
          <a:p>
            <a:pPr marL="57150" marR="85090" indent="44450">
              <a:lnSpc>
                <a:spcPct val="150000"/>
              </a:lnSpc>
              <a:spcBef>
                <a:spcPts val="869"/>
              </a:spcBef>
            </a:pPr>
            <a:r>
              <a:rPr sz="1400" b="0" dirty="0">
                <a:latin typeface="Times New Roman"/>
                <a:cs typeface="Times New Roman"/>
              </a:rPr>
              <a:t>GIS</a:t>
            </a:r>
            <a:r>
              <a:rPr sz="1400" b="0" spc="-4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can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be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used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to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track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disease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outbreaks,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plan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for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healthcare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delivery,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manage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public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health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resources.</a:t>
            </a:r>
            <a:r>
              <a:rPr sz="1400" b="0" spc="-3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For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example,</a:t>
            </a:r>
            <a:r>
              <a:rPr sz="1400" b="0" spc="-30" dirty="0">
                <a:latin typeface="Times New Roman"/>
                <a:cs typeface="Times New Roman"/>
              </a:rPr>
              <a:t> </a:t>
            </a:r>
            <a:r>
              <a:rPr sz="1400" b="0" spc="-25" dirty="0">
                <a:latin typeface="Times New Roman"/>
                <a:cs typeface="Times New Roman"/>
              </a:rPr>
              <a:t>GIS </a:t>
            </a:r>
            <a:r>
              <a:rPr sz="1400" b="0" dirty="0">
                <a:latin typeface="Times New Roman"/>
                <a:cs typeface="Times New Roman"/>
              </a:rPr>
              <a:t>can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be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used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to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identify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areas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with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high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rates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of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disease,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plan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new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hospitals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clinics,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and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track</a:t>
            </a:r>
            <a:r>
              <a:rPr sz="1400" b="0" spc="-1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the</a:t>
            </a:r>
            <a:r>
              <a:rPr sz="1400" b="0" spc="-25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distribution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dirty="0">
                <a:latin typeface="Times New Roman"/>
                <a:cs typeface="Times New Roman"/>
              </a:rPr>
              <a:t>of</a:t>
            </a:r>
            <a:r>
              <a:rPr sz="1400" b="0" spc="-20" dirty="0">
                <a:latin typeface="Times New Roman"/>
                <a:cs typeface="Times New Roman"/>
              </a:rPr>
              <a:t> </a:t>
            </a:r>
            <a:r>
              <a:rPr sz="1400" b="0" spc="-10" dirty="0">
                <a:latin typeface="Times New Roman"/>
                <a:cs typeface="Times New Roman"/>
              </a:rPr>
              <a:t>vaccines.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33" y="5034149"/>
            <a:ext cx="1314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0" dirty="0">
                <a:solidFill>
                  <a:srgbClr val="90C126"/>
                </a:solidFill>
                <a:latin typeface="Segoe UI Symbol"/>
                <a:cs typeface="Segoe UI Symbol"/>
              </a:rPr>
              <a:t>❖</a:t>
            </a:r>
            <a:endParaRPr sz="9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249" y="5003669"/>
            <a:ext cx="621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Tourism: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593" y="5297289"/>
            <a:ext cx="9010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develop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tourism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destinations,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market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tourism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products,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tourist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traffic.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GIS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identify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potential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tourism</a:t>
            </a:r>
            <a:r>
              <a:rPr sz="14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destinations,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new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attractions,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tourist</a:t>
            </a:r>
            <a:r>
              <a:rPr sz="14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spending.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357" y="616710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254" dirty="0"/>
              <a:t> </a:t>
            </a:r>
            <a:r>
              <a:rPr dirty="0"/>
              <a:t>Areas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GIS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943" y="1343714"/>
            <a:ext cx="9244330" cy="47205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Oil and</a:t>
            </a:r>
            <a:r>
              <a:rPr sz="16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gas: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51400"/>
              </a:lnSpc>
              <a:spcBef>
                <a:spcPts val="1000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used to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explore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 develop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oil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gas resources,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pipelines,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 manage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environmental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impact.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 example, GIS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 be used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 identify potential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oil and gas reserves,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plan drilling operations,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impact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pipelines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environment.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Astronomy:</a:t>
            </a:r>
            <a:endParaRPr sz="1650">
              <a:latin typeface="Times New Roman"/>
              <a:cs typeface="Times New Roman"/>
            </a:endParaRPr>
          </a:p>
          <a:p>
            <a:pPr marL="12700" marR="31750">
              <a:lnSpc>
                <a:spcPct val="151400"/>
              </a:lnSpc>
              <a:spcBef>
                <a:spcPts val="1000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movement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celestial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objects,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astronomical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observations,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study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impact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climate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change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Earth's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atmosphere.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movement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planets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stars,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new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observatories,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study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impact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climate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change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Earth's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climate.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Banking</a:t>
            </a:r>
            <a:r>
              <a:rPr sz="1650" b="1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b="1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finance:</a:t>
            </a:r>
            <a:endParaRPr sz="1650">
              <a:latin typeface="Times New Roman"/>
              <a:cs typeface="Times New Roman"/>
            </a:endParaRPr>
          </a:p>
          <a:p>
            <a:pPr marL="12700" marR="244475" indent="52705">
              <a:lnSpc>
                <a:spcPct val="151400"/>
              </a:lnSpc>
              <a:spcBef>
                <a:spcPts val="1000"/>
              </a:spcBef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used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 analyze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financial data,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track assets,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 manage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risk. 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example, GIS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can 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used 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analyze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mortgage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foreclosure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rates,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movement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money,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manage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risk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fraud.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69" y="524981"/>
            <a:ext cx="4727640" cy="61268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329" y="219396"/>
            <a:ext cx="2689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Disaster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357" y="616710"/>
            <a:ext cx="491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254" dirty="0"/>
              <a:t> </a:t>
            </a:r>
            <a:r>
              <a:rPr dirty="0"/>
              <a:t>Areas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GIS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6082" y="1404290"/>
            <a:ext cx="9213215" cy="45008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3F3F3F"/>
                </a:solidFill>
                <a:latin typeface="Trebuchet MS"/>
                <a:cs typeface="Trebuchet MS"/>
              </a:rPr>
              <a:t>Crime</a:t>
            </a:r>
            <a:r>
              <a:rPr sz="1800" b="1" spc="-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b="1" spc="-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Trebuchet MS"/>
                <a:cs typeface="Trebuchet MS"/>
              </a:rPr>
              <a:t>defense:</a:t>
            </a:r>
            <a:endParaRPr sz="1800">
              <a:latin typeface="Trebuchet MS"/>
              <a:cs typeface="Trebuchet MS"/>
            </a:endParaRPr>
          </a:p>
          <a:p>
            <a:pPr marL="12700" marR="164465">
              <a:lnSpc>
                <a:spcPts val="3240"/>
              </a:lnSpc>
              <a:spcBef>
                <a:spcPts val="204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crime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trends,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law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enforcement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operations,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manage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homeland security.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identify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areas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high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crime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rates,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plan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police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patrols,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movement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terrorists.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80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Education:</a:t>
            </a:r>
            <a:endParaRPr sz="1800">
              <a:latin typeface="Times New Roman"/>
              <a:cs typeface="Times New Roman"/>
            </a:endParaRPr>
          </a:p>
          <a:p>
            <a:pPr marL="12700" marR="199390">
              <a:lnSpc>
                <a:spcPct val="15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teach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geography,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environmental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science,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other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subjects.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GIS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create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interactive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maps,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conduct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spatial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analysis,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simulate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real-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world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scenarios.</a:t>
            </a:r>
            <a:endParaRPr sz="1800">
              <a:latin typeface="Times New Roman"/>
              <a:cs typeface="Times New Roman"/>
            </a:endParaRPr>
          </a:p>
          <a:p>
            <a:pPr marL="12700" marR="5080" indent="1024255" algn="just">
              <a:lnSpc>
                <a:spcPct val="15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These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just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few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many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application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areas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GIS.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powerful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tool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can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solve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wide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variety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problems.</a:t>
            </a:r>
            <a:r>
              <a:rPr sz="18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technology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continues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develop,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expect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see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even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innovative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creative</a:t>
            </a:r>
            <a:r>
              <a:rPr sz="18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applications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technology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future.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589" y="822170"/>
            <a:ext cx="8168005" cy="3627754"/>
            <a:chOff x="1243589" y="822170"/>
            <a:chExt cx="8168005" cy="3627754"/>
          </a:xfrm>
        </p:grpSpPr>
        <p:sp>
          <p:nvSpPr>
            <p:cNvPr id="3" name="object 3"/>
            <p:cNvSpPr/>
            <p:nvPr/>
          </p:nvSpPr>
          <p:spPr>
            <a:xfrm>
              <a:off x="1248352" y="1053047"/>
              <a:ext cx="8158480" cy="3392170"/>
            </a:xfrm>
            <a:custGeom>
              <a:avLst/>
              <a:gdLst/>
              <a:ahLst/>
              <a:cxnLst/>
              <a:rect l="l" t="t" r="r" b="b"/>
              <a:pathLst>
                <a:path w="8158480" h="3392170">
                  <a:moveTo>
                    <a:pt x="7931904" y="226114"/>
                  </a:moveTo>
                  <a:lnTo>
                    <a:pt x="7705779" y="226114"/>
                  </a:lnTo>
                  <a:lnTo>
                    <a:pt x="7705779" y="0"/>
                  </a:lnTo>
                  <a:lnTo>
                    <a:pt x="7714665" y="44007"/>
                  </a:lnTo>
                  <a:lnTo>
                    <a:pt x="7738898" y="79943"/>
                  </a:lnTo>
                  <a:lnTo>
                    <a:pt x="7774840" y="104172"/>
                  </a:lnTo>
                  <a:lnTo>
                    <a:pt x="7818854" y="113057"/>
                  </a:lnTo>
                  <a:lnTo>
                    <a:pt x="7931904" y="113057"/>
                  </a:lnTo>
                  <a:lnTo>
                    <a:pt x="7931904" y="226114"/>
                  </a:lnTo>
                  <a:close/>
                </a:path>
                <a:path w="8158480" h="3392170">
                  <a:moveTo>
                    <a:pt x="7931904" y="113057"/>
                  </a:moveTo>
                  <a:lnTo>
                    <a:pt x="7818854" y="113057"/>
                  </a:lnTo>
                  <a:lnTo>
                    <a:pt x="7862853" y="104172"/>
                  </a:lnTo>
                  <a:lnTo>
                    <a:pt x="7898788" y="79943"/>
                  </a:lnTo>
                  <a:lnTo>
                    <a:pt x="7923018" y="44007"/>
                  </a:lnTo>
                  <a:lnTo>
                    <a:pt x="7931904" y="0"/>
                  </a:lnTo>
                  <a:lnTo>
                    <a:pt x="7931904" y="113057"/>
                  </a:lnTo>
                  <a:close/>
                </a:path>
                <a:path w="8158480" h="3392170">
                  <a:moveTo>
                    <a:pt x="226114" y="3391718"/>
                  </a:moveTo>
                  <a:lnTo>
                    <a:pt x="180544" y="3387124"/>
                  </a:lnTo>
                  <a:lnTo>
                    <a:pt x="138100" y="3373950"/>
                  </a:lnTo>
                  <a:lnTo>
                    <a:pt x="99691" y="3353104"/>
                  </a:lnTo>
                  <a:lnTo>
                    <a:pt x="66227" y="3325496"/>
                  </a:lnTo>
                  <a:lnTo>
                    <a:pt x="38616" y="3292034"/>
                  </a:lnTo>
                  <a:lnTo>
                    <a:pt x="17769" y="3253628"/>
                  </a:lnTo>
                  <a:lnTo>
                    <a:pt x="4593" y="3211186"/>
                  </a:lnTo>
                  <a:lnTo>
                    <a:pt x="0" y="3165618"/>
                  </a:lnTo>
                  <a:lnTo>
                    <a:pt x="0" y="452229"/>
                  </a:lnTo>
                  <a:lnTo>
                    <a:pt x="4593" y="406659"/>
                  </a:lnTo>
                  <a:lnTo>
                    <a:pt x="17769" y="364215"/>
                  </a:lnTo>
                  <a:lnTo>
                    <a:pt x="38616" y="325806"/>
                  </a:lnTo>
                  <a:lnTo>
                    <a:pt x="66227" y="292341"/>
                  </a:lnTo>
                  <a:lnTo>
                    <a:pt x="99691" y="264731"/>
                  </a:lnTo>
                  <a:lnTo>
                    <a:pt x="138100" y="243883"/>
                  </a:lnTo>
                  <a:lnTo>
                    <a:pt x="180544" y="230708"/>
                  </a:lnTo>
                  <a:lnTo>
                    <a:pt x="226114" y="226114"/>
                  </a:lnTo>
                  <a:lnTo>
                    <a:pt x="7931904" y="226114"/>
                  </a:lnTo>
                  <a:lnTo>
                    <a:pt x="7977473" y="221520"/>
                  </a:lnTo>
                  <a:lnTo>
                    <a:pt x="8019917" y="208345"/>
                  </a:lnTo>
                  <a:lnTo>
                    <a:pt x="8058328" y="187497"/>
                  </a:lnTo>
                  <a:lnTo>
                    <a:pt x="8091794" y="159887"/>
                  </a:lnTo>
                  <a:lnTo>
                    <a:pt x="8119407" y="126422"/>
                  </a:lnTo>
                  <a:lnTo>
                    <a:pt x="8140257" y="88014"/>
                  </a:lnTo>
                  <a:lnTo>
                    <a:pt x="8153434" y="45570"/>
                  </a:lnTo>
                  <a:lnTo>
                    <a:pt x="8158028" y="0"/>
                  </a:lnTo>
                  <a:lnTo>
                    <a:pt x="8158028" y="339171"/>
                  </a:lnTo>
                  <a:lnTo>
                    <a:pt x="339171" y="339171"/>
                  </a:lnTo>
                  <a:lnTo>
                    <a:pt x="295164" y="348056"/>
                  </a:lnTo>
                  <a:lnTo>
                    <a:pt x="259228" y="372285"/>
                  </a:lnTo>
                  <a:lnTo>
                    <a:pt x="234999" y="408222"/>
                  </a:lnTo>
                  <a:lnTo>
                    <a:pt x="226114" y="452229"/>
                  </a:lnTo>
                  <a:lnTo>
                    <a:pt x="226114" y="678343"/>
                  </a:lnTo>
                  <a:lnTo>
                    <a:pt x="8158028" y="678343"/>
                  </a:lnTo>
                  <a:lnTo>
                    <a:pt x="8158028" y="2713369"/>
                  </a:lnTo>
                  <a:lnTo>
                    <a:pt x="8153434" y="2758945"/>
                  </a:lnTo>
                  <a:lnTo>
                    <a:pt x="8140257" y="2801393"/>
                  </a:lnTo>
                  <a:lnTo>
                    <a:pt x="8119407" y="2839804"/>
                  </a:lnTo>
                  <a:lnTo>
                    <a:pt x="8091794" y="2873269"/>
                  </a:lnTo>
                  <a:lnTo>
                    <a:pt x="8058328" y="2900879"/>
                  </a:lnTo>
                  <a:lnTo>
                    <a:pt x="8019917" y="2921726"/>
                  </a:lnTo>
                  <a:lnTo>
                    <a:pt x="7977473" y="2934900"/>
                  </a:lnTo>
                  <a:lnTo>
                    <a:pt x="7931904" y="2939494"/>
                  </a:lnTo>
                  <a:lnTo>
                    <a:pt x="452229" y="2939494"/>
                  </a:lnTo>
                  <a:lnTo>
                    <a:pt x="452229" y="3165618"/>
                  </a:lnTo>
                  <a:lnTo>
                    <a:pt x="447635" y="3211186"/>
                  </a:lnTo>
                  <a:lnTo>
                    <a:pt x="434459" y="3253628"/>
                  </a:lnTo>
                  <a:lnTo>
                    <a:pt x="413612" y="3292034"/>
                  </a:lnTo>
                  <a:lnTo>
                    <a:pt x="386001" y="3325496"/>
                  </a:lnTo>
                  <a:lnTo>
                    <a:pt x="352537" y="3353104"/>
                  </a:lnTo>
                  <a:lnTo>
                    <a:pt x="314128" y="3373950"/>
                  </a:lnTo>
                  <a:lnTo>
                    <a:pt x="271684" y="3387124"/>
                  </a:lnTo>
                  <a:lnTo>
                    <a:pt x="226114" y="3391718"/>
                  </a:lnTo>
                  <a:close/>
                </a:path>
                <a:path w="8158480" h="3392170">
                  <a:moveTo>
                    <a:pt x="8158028" y="678343"/>
                  </a:moveTo>
                  <a:lnTo>
                    <a:pt x="226114" y="678343"/>
                  </a:lnTo>
                  <a:lnTo>
                    <a:pt x="271684" y="673749"/>
                  </a:lnTo>
                  <a:lnTo>
                    <a:pt x="314128" y="660574"/>
                  </a:lnTo>
                  <a:lnTo>
                    <a:pt x="352537" y="639726"/>
                  </a:lnTo>
                  <a:lnTo>
                    <a:pt x="386001" y="612116"/>
                  </a:lnTo>
                  <a:lnTo>
                    <a:pt x="413612" y="578651"/>
                  </a:lnTo>
                  <a:lnTo>
                    <a:pt x="434459" y="540243"/>
                  </a:lnTo>
                  <a:lnTo>
                    <a:pt x="447635" y="497799"/>
                  </a:lnTo>
                  <a:lnTo>
                    <a:pt x="452229" y="452229"/>
                  </a:lnTo>
                  <a:lnTo>
                    <a:pt x="443344" y="408222"/>
                  </a:lnTo>
                  <a:lnTo>
                    <a:pt x="419115" y="372285"/>
                  </a:lnTo>
                  <a:lnTo>
                    <a:pt x="383178" y="348056"/>
                  </a:lnTo>
                  <a:lnTo>
                    <a:pt x="339171" y="339171"/>
                  </a:lnTo>
                  <a:lnTo>
                    <a:pt x="8158028" y="339171"/>
                  </a:lnTo>
                  <a:lnTo>
                    <a:pt x="8158028" y="678343"/>
                  </a:lnTo>
                  <a:close/>
                </a:path>
              </a:pathLst>
            </a:custGeom>
            <a:solidFill>
              <a:srgbClr val="410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74467" y="826933"/>
              <a:ext cx="7932420" cy="904875"/>
            </a:xfrm>
            <a:custGeom>
              <a:avLst/>
              <a:gdLst/>
              <a:ahLst/>
              <a:cxnLst/>
              <a:rect l="l" t="t" r="r" b="b"/>
              <a:pathLst>
                <a:path w="7932420" h="904875">
                  <a:moveTo>
                    <a:pt x="0" y="904458"/>
                  </a:moveTo>
                  <a:lnTo>
                    <a:pt x="0" y="678343"/>
                  </a:lnTo>
                  <a:lnTo>
                    <a:pt x="8884" y="634336"/>
                  </a:lnTo>
                  <a:lnTo>
                    <a:pt x="33113" y="598400"/>
                  </a:lnTo>
                  <a:lnTo>
                    <a:pt x="69050" y="574170"/>
                  </a:lnTo>
                  <a:lnTo>
                    <a:pt x="113057" y="565286"/>
                  </a:lnTo>
                  <a:lnTo>
                    <a:pt x="157064" y="574170"/>
                  </a:lnTo>
                  <a:lnTo>
                    <a:pt x="193000" y="598400"/>
                  </a:lnTo>
                  <a:lnTo>
                    <a:pt x="217229" y="634336"/>
                  </a:lnTo>
                  <a:lnTo>
                    <a:pt x="226114" y="678343"/>
                  </a:lnTo>
                  <a:lnTo>
                    <a:pt x="221520" y="723913"/>
                  </a:lnTo>
                  <a:lnTo>
                    <a:pt x="208345" y="766357"/>
                  </a:lnTo>
                  <a:lnTo>
                    <a:pt x="187497" y="804766"/>
                  </a:lnTo>
                  <a:lnTo>
                    <a:pt x="159887" y="838230"/>
                  </a:lnTo>
                  <a:lnTo>
                    <a:pt x="126422" y="865841"/>
                  </a:lnTo>
                  <a:lnTo>
                    <a:pt x="88014" y="886689"/>
                  </a:lnTo>
                  <a:lnTo>
                    <a:pt x="45570" y="899864"/>
                  </a:lnTo>
                  <a:lnTo>
                    <a:pt x="0" y="904458"/>
                  </a:lnTo>
                  <a:close/>
                </a:path>
                <a:path w="7932420" h="904875">
                  <a:moveTo>
                    <a:pt x="7592739" y="339171"/>
                  </a:moveTo>
                  <a:lnTo>
                    <a:pt x="7548725" y="330287"/>
                  </a:lnTo>
                  <a:lnTo>
                    <a:pt x="7512783" y="306058"/>
                  </a:lnTo>
                  <a:lnTo>
                    <a:pt x="7488551" y="270121"/>
                  </a:lnTo>
                  <a:lnTo>
                    <a:pt x="7479665" y="226114"/>
                  </a:lnTo>
                  <a:lnTo>
                    <a:pt x="7484259" y="180544"/>
                  </a:lnTo>
                  <a:lnTo>
                    <a:pt x="7497436" y="138100"/>
                  </a:lnTo>
                  <a:lnTo>
                    <a:pt x="7518286" y="99691"/>
                  </a:lnTo>
                  <a:lnTo>
                    <a:pt x="7545899" y="66227"/>
                  </a:lnTo>
                  <a:lnTo>
                    <a:pt x="7579365" y="38616"/>
                  </a:lnTo>
                  <a:lnTo>
                    <a:pt x="7617776" y="17769"/>
                  </a:lnTo>
                  <a:lnTo>
                    <a:pt x="7660220" y="4593"/>
                  </a:lnTo>
                  <a:lnTo>
                    <a:pt x="7705789" y="0"/>
                  </a:lnTo>
                  <a:lnTo>
                    <a:pt x="7751358" y="4593"/>
                  </a:lnTo>
                  <a:lnTo>
                    <a:pt x="7793803" y="17769"/>
                  </a:lnTo>
                  <a:lnTo>
                    <a:pt x="7832213" y="38616"/>
                  </a:lnTo>
                  <a:lnTo>
                    <a:pt x="7865680" y="66227"/>
                  </a:lnTo>
                  <a:lnTo>
                    <a:pt x="7893292" y="99691"/>
                  </a:lnTo>
                  <a:lnTo>
                    <a:pt x="7914142" y="138100"/>
                  </a:lnTo>
                  <a:lnTo>
                    <a:pt x="7927319" y="180544"/>
                  </a:lnTo>
                  <a:lnTo>
                    <a:pt x="7931914" y="226114"/>
                  </a:lnTo>
                  <a:lnTo>
                    <a:pt x="7705789" y="226114"/>
                  </a:lnTo>
                  <a:lnTo>
                    <a:pt x="7696904" y="270121"/>
                  </a:lnTo>
                  <a:lnTo>
                    <a:pt x="7672674" y="306058"/>
                  </a:lnTo>
                  <a:lnTo>
                    <a:pt x="7636739" y="330287"/>
                  </a:lnTo>
                  <a:lnTo>
                    <a:pt x="7592739" y="339171"/>
                  </a:lnTo>
                  <a:close/>
                </a:path>
                <a:path w="7932420" h="904875">
                  <a:moveTo>
                    <a:pt x="7705789" y="452229"/>
                  </a:moveTo>
                  <a:lnTo>
                    <a:pt x="7705789" y="226114"/>
                  </a:lnTo>
                  <a:lnTo>
                    <a:pt x="7931914" y="226114"/>
                  </a:lnTo>
                  <a:lnTo>
                    <a:pt x="7927319" y="271684"/>
                  </a:lnTo>
                  <a:lnTo>
                    <a:pt x="7914142" y="314128"/>
                  </a:lnTo>
                  <a:lnTo>
                    <a:pt x="7893292" y="352537"/>
                  </a:lnTo>
                  <a:lnTo>
                    <a:pt x="7865680" y="386001"/>
                  </a:lnTo>
                  <a:lnTo>
                    <a:pt x="7832213" y="413612"/>
                  </a:lnTo>
                  <a:lnTo>
                    <a:pt x="7793803" y="434459"/>
                  </a:lnTo>
                  <a:lnTo>
                    <a:pt x="7751358" y="447635"/>
                  </a:lnTo>
                  <a:lnTo>
                    <a:pt x="7705789" y="452229"/>
                  </a:lnTo>
                  <a:close/>
                </a:path>
              </a:pathLst>
            </a:custGeom>
            <a:solidFill>
              <a:srgbClr val="330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8352" y="826933"/>
              <a:ext cx="8158480" cy="3618229"/>
            </a:xfrm>
            <a:custGeom>
              <a:avLst/>
              <a:gdLst/>
              <a:ahLst/>
              <a:cxnLst/>
              <a:rect l="l" t="t" r="r" b="b"/>
              <a:pathLst>
                <a:path w="8158480" h="3618229">
                  <a:moveTo>
                    <a:pt x="0" y="678343"/>
                  </a:moveTo>
                  <a:lnTo>
                    <a:pt x="4593" y="632773"/>
                  </a:lnTo>
                  <a:lnTo>
                    <a:pt x="17769" y="590329"/>
                  </a:lnTo>
                  <a:lnTo>
                    <a:pt x="38616" y="551920"/>
                  </a:lnTo>
                  <a:lnTo>
                    <a:pt x="66227" y="518456"/>
                  </a:lnTo>
                  <a:lnTo>
                    <a:pt x="99691" y="490845"/>
                  </a:lnTo>
                  <a:lnTo>
                    <a:pt x="138100" y="469998"/>
                  </a:lnTo>
                  <a:lnTo>
                    <a:pt x="180544" y="456822"/>
                  </a:lnTo>
                  <a:lnTo>
                    <a:pt x="226114" y="452229"/>
                  </a:lnTo>
                  <a:lnTo>
                    <a:pt x="7705779" y="452229"/>
                  </a:lnTo>
                  <a:lnTo>
                    <a:pt x="7705779" y="226114"/>
                  </a:lnTo>
                  <a:lnTo>
                    <a:pt x="7710373" y="180544"/>
                  </a:lnTo>
                  <a:lnTo>
                    <a:pt x="7723550" y="138100"/>
                  </a:lnTo>
                  <a:lnTo>
                    <a:pt x="7744400" y="99691"/>
                  </a:lnTo>
                  <a:lnTo>
                    <a:pt x="7772013" y="66227"/>
                  </a:lnTo>
                  <a:lnTo>
                    <a:pt x="7805480" y="38616"/>
                  </a:lnTo>
                  <a:lnTo>
                    <a:pt x="7843890" y="17769"/>
                  </a:lnTo>
                  <a:lnTo>
                    <a:pt x="7886335" y="4593"/>
                  </a:lnTo>
                  <a:lnTo>
                    <a:pt x="7931904" y="0"/>
                  </a:lnTo>
                  <a:lnTo>
                    <a:pt x="7977473" y="4593"/>
                  </a:lnTo>
                  <a:lnTo>
                    <a:pt x="8019917" y="17769"/>
                  </a:lnTo>
                  <a:lnTo>
                    <a:pt x="8058327" y="38616"/>
                  </a:lnTo>
                  <a:lnTo>
                    <a:pt x="8091794" y="66227"/>
                  </a:lnTo>
                  <a:lnTo>
                    <a:pt x="8119407" y="99691"/>
                  </a:lnTo>
                  <a:lnTo>
                    <a:pt x="8140257" y="138100"/>
                  </a:lnTo>
                  <a:lnTo>
                    <a:pt x="8153434" y="180544"/>
                  </a:lnTo>
                  <a:lnTo>
                    <a:pt x="8158028" y="226114"/>
                  </a:lnTo>
                  <a:lnTo>
                    <a:pt x="8158028" y="2939484"/>
                  </a:lnTo>
                  <a:lnTo>
                    <a:pt x="8153434" y="2985060"/>
                  </a:lnTo>
                  <a:lnTo>
                    <a:pt x="8140257" y="3027508"/>
                  </a:lnTo>
                  <a:lnTo>
                    <a:pt x="8119407" y="3065918"/>
                  </a:lnTo>
                  <a:lnTo>
                    <a:pt x="8091794" y="3099383"/>
                  </a:lnTo>
                  <a:lnTo>
                    <a:pt x="8058327" y="3126993"/>
                  </a:lnTo>
                  <a:lnTo>
                    <a:pt x="8019917" y="3147840"/>
                  </a:lnTo>
                  <a:lnTo>
                    <a:pt x="7977473" y="3161015"/>
                  </a:lnTo>
                  <a:lnTo>
                    <a:pt x="7931904" y="3165608"/>
                  </a:lnTo>
                  <a:lnTo>
                    <a:pt x="452229" y="3165608"/>
                  </a:lnTo>
                  <a:lnTo>
                    <a:pt x="452229" y="3391733"/>
                  </a:lnTo>
                  <a:lnTo>
                    <a:pt x="447635" y="3437301"/>
                  </a:lnTo>
                  <a:lnTo>
                    <a:pt x="434459" y="3479742"/>
                  </a:lnTo>
                  <a:lnTo>
                    <a:pt x="413612" y="3518149"/>
                  </a:lnTo>
                  <a:lnTo>
                    <a:pt x="386001" y="3551610"/>
                  </a:lnTo>
                  <a:lnTo>
                    <a:pt x="352537" y="3579219"/>
                  </a:lnTo>
                  <a:lnTo>
                    <a:pt x="314128" y="3600065"/>
                  </a:lnTo>
                  <a:lnTo>
                    <a:pt x="271684" y="3613239"/>
                  </a:lnTo>
                  <a:lnTo>
                    <a:pt x="226114" y="3617832"/>
                  </a:lnTo>
                  <a:lnTo>
                    <a:pt x="180544" y="3613239"/>
                  </a:lnTo>
                  <a:lnTo>
                    <a:pt x="138100" y="3600065"/>
                  </a:lnTo>
                  <a:lnTo>
                    <a:pt x="99691" y="3579219"/>
                  </a:lnTo>
                  <a:lnTo>
                    <a:pt x="66227" y="3551610"/>
                  </a:lnTo>
                  <a:lnTo>
                    <a:pt x="38616" y="3518149"/>
                  </a:lnTo>
                  <a:lnTo>
                    <a:pt x="17769" y="3479742"/>
                  </a:lnTo>
                  <a:lnTo>
                    <a:pt x="4593" y="3437301"/>
                  </a:lnTo>
                  <a:lnTo>
                    <a:pt x="0" y="3391733"/>
                  </a:lnTo>
                  <a:lnTo>
                    <a:pt x="0" y="678343"/>
                  </a:lnTo>
                  <a:close/>
                </a:path>
                <a:path w="8158480" h="3618229">
                  <a:moveTo>
                    <a:pt x="7705779" y="452229"/>
                  </a:moveTo>
                  <a:lnTo>
                    <a:pt x="7931904" y="452229"/>
                  </a:lnTo>
                  <a:lnTo>
                    <a:pt x="7977473" y="447635"/>
                  </a:lnTo>
                  <a:lnTo>
                    <a:pt x="8019917" y="434459"/>
                  </a:lnTo>
                  <a:lnTo>
                    <a:pt x="8058327" y="413612"/>
                  </a:lnTo>
                  <a:lnTo>
                    <a:pt x="8091794" y="386001"/>
                  </a:lnTo>
                  <a:lnTo>
                    <a:pt x="8119407" y="352537"/>
                  </a:lnTo>
                  <a:lnTo>
                    <a:pt x="8140257" y="314128"/>
                  </a:lnTo>
                  <a:lnTo>
                    <a:pt x="8153434" y="271684"/>
                  </a:lnTo>
                  <a:lnTo>
                    <a:pt x="8158028" y="22611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9369" y="1048285"/>
              <a:ext cx="235649" cy="2356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48352" y="1392219"/>
              <a:ext cx="452755" cy="2600325"/>
            </a:xfrm>
            <a:custGeom>
              <a:avLst/>
              <a:gdLst/>
              <a:ahLst/>
              <a:cxnLst/>
              <a:rect l="l" t="t" r="r" b="b"/>
              <a:pathLst>
                <a:path w="452755" h="2600325">
                  <a:moveTo>
                    <a:pt x="226114" y="339171"/>
                  </a:moveTo>
                  <a:lnTo>
                    <a:pt x="226114" y="113057"/>
                  </a:lnTo>
                  <a:lnTo>
                    <a:pt x="234999" y="69050"/>
                  </a:lnTo>
                  <a:lnTo>
                    <a:pt x="259228" y="33113"/>
                  </a:lnTo>
                  <a:lnTo>
                    <a:pt x="295164" y="8884"/>
                  </a:lnTo>
                  <a:lnTo>
                    <a:pt x="339171" y="0"/>
                  </a:lnTo>
                  <a:lnTo>
                    <a:pt x="383178" y="8884"/>
                  </a:lnTo>
                  <a:lnTo>
                    <a:pt x="419115" y="33113"/>
                  </a:lnTo>
                  <a:lnTo>
                    <a:pt x="443344" y="69050"/>
                  </a:lnTo>
                  <a:lnTo>
                    <a:pt x="452229" y="113057"/>
                  </a:lnTo>
                  <a:lnTo>
                    <a:pt x="447635" y="158627"/>
                  </a:lnTo>
                  <a:lnTo>
                    <a:pt x="434459" y="201071"/>
                  </a:lnTo>
                  <a:lnTo>
                    <a:pt x="413612" y="239480"/>
                  </a:lnTo>
                  <a:lnTo>
                    <a:pt x="386001" y="272944"/>
                  </a:lnTo>
                  <a:lnTo>
                    <a:pt x="352537" y="300555"/>
                  </a:lnTo>
                  <a:lnTo>
                    <a:pt x="314128" y="321402"/>
                  </a:lnTo>
                  <a:lnTo>
                    <a:pt x="271684" y="334577"/>
                  </a:lnTo>
                  <a:lnTo>
                    <a:pt x="226114" y="339171"/>
                  </a:lnTo>
                  <a:lnTo>
                    <a:pt x="180544" y="334577"/>
                  </a:lnTo>
                  <a:lnTo>
                    <a:pt x="138100" y="321402"/>
                  </a:lnTo>
                  <a:lnTo>
                    <a:pt x="99691" y="300555"/>
                  </a:lnTo>
                  <a:lnTo>
                    <a:pt x="66227" y="272944"/>
                  </a:lnTo>
                  <a:lnTo>
                    <a:pt x="38616" y="239480"/>
                  </a:lnTo>
                  <a:lnTo>
                    <a:pt x="17769" y="201071"/>
                  </a:lnTo>
                  <a:lnTo>
                    <a:pt x="4593" y="158627"/>
                  </a:lnTo>
                  <a:lnTo>
                    <a:pt x="0" y="113057"/>
                  </a:lnTo>
                </a:path>
                <a:path w="452755" h="2600325">
                  <a:moveTo>
                    <a:pt x="452229" y="113057"/>
                  </a:moveTo>
                  <a:lnTo>
                    <a:pt x="452229" y="26003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0021" y="1972915"/>
            <a:ext cx="47402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dirty="0">
                <a:solidFill>
                  <a:srgbClr val="E66617"/>
                </a:solidFill>
                <a:latin typeface="Times New Roman"/>
                <a:cs typeface="Times New Roman"/>
              </a:rPr>
              <a:t>Thank</a:t>
            </a:r>
            <a:r>
              <a:rPr sz="8000" b="1" spc="-254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8000" b="1" spc="-25" dirty="0">
                <a:solidFill>
                  <a:srgbClr val="E66617"/>
                </a:solidFill>
                <a:latin typeface="Times New Roman"/>
                <a:cs typeface="Times New Roman"/>
              </a:rPr>
              <a:t>you</a:t>
            </a:r>
            <a:endParaRPr sz="8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1245" rIns="0" bIns="0" rtlCol="0">
            <a:spAutoFit/>
          </a:bodyPr>
          <a:lstStyle/>
          <a:p>
            <a:pPr marL="3186430">
              <a:lnSpc>
                <a:spcPct val="100000"/>
              </a:lnSpc>
              <a:spcBef>
                <a:spcPts val="110"/>
              </a:spcBef>
            </a:pPr>
            <a:r>
              <a:rPr sz="4400" b="1" spc="-10" dirty="0">
                <a:solidFill>
                  <a:srgbClr val="4108DF"/>
                </a:solidFill>
                <a:latin typeface="Times New Roman"/>
                <a:cs typeface="Times New Roman"/>
              </a:rPr>
              <a:t>CONTENT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413" y="2100508"/>
            <a:ext cx="6816090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indent="-439420">
              <a:lnSpc>
                <a:spcPct val="100000"/>
              </a:lnSpc>
              <a:spcBef>
                <a:spcPts val="100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Introduction</a:t>
            </a:r>
            <a:endParaRPr sz="26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spcBef>
                <a:spcPts val="2245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dirty="0">
                <a:latin typeface="Times New Roman"/>
                <a:cs typeface="Times New Roman"/>
              </a:rPr>
              <a:t>Definition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GIS</a:t>
            </a:r>
            <a:endParaRPr sz="26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spcBef>
                <a:spcPts val="2250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dirty="0">
                <a:latin typeface="Times New Roman"/>
                <a:cs typeface="Times New Roman"/>
              </a:rPr>
              <a:t>Why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used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GIS</a:t>
            </a:r>
            <a:r>
              <a:rPr sz="2600" b="1" spc="-50" dirty="0">
                <a:latin typeface="Times New Roman"/>
                <a:cs typeface="Times New Roman"/>
              </a:rPr>
              <a:t> ?</a:t>
            </a:r>
            <a:endParaRPr sz="26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spcBef>
                <a:spcPts val="2245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dirty="0">
                <a:latin typeface="Times New Roman"/>
                <a:cs typeface="Times New Roman"/>
              </a:rPr>
              <a:t>Components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GIS</a:t>
            </a:r>
            <a:endParaRPr sz="26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spcBef>
                <a:spcPts val="2250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Geographical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Data</a:t>
            </a:r>
            <a:endParaRPr sz="2600">
              <a:latin typeface="Times New Roman"/>
              <a:cs typeface="Times New Roman"/>
            </a:endParaRPr>
          </a:p>
          <a:p>
            <a:pPr marL="452120" indent="-439420">
              <a:lnSpc>
                <a:spcPct val="100000"/>
              </a:lnSpc>
              <a:spcBef>
                <a:spcPts val="2175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spc="-10" dirty="0">
                <a:latin typeface="Calibri"/>
                <a:cs typeface="Calibri"/>
              </a:rPr>
              <a:t>Types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characteristics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Geographical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452120" indent="-439420">
              <a:lnSpc>
                <a:spcPct val="100000"/>
              </a:lnSpc>
              <a:spcBef>
                <a:spcPts val="905"/>
              </a:spcBef>
              <a:buClr>
                <a:srgbClr val="90C126"/>
              </a:buClr>
              <a:buSzPct val="78846"/>
              <a:buFont typeface="Segoe UI Symbol"/>
              <a:buChar char="❖"/>
              <a:tabLst>
                <a:tab pos="452120" algn="l"/>
              </a:tabLst>
            </a:pPr>
            <a:r>
              <a:rPr sz="2600" b="1" spc="-10" dirty="0">
                <a:latin typeface="Calibri"/>
                <a:cs typeface="Calibri"/>
              </a:rPr>
              <a:t>Application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Areas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GIS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42" y="479372"/>
            <a:ext cx="7686675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260" indent="-45529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55626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Components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GIS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895985" lvl="1" indent="-270510">
              <a:lnSpc>
                <a:spcPct val="100000"/>
              </a:lnSpc>
              <a:spcBef>
                <a:spcPts val="1450"/>
              </a:spcBef>
              <a:buAutoNum type="alphaLcParenR"/>
              <a:tabLst>
                <a:tab pos="895985" algn="l"/>
                <a:tab pos="2025014" algn="l"/>
                <a:tab pos="3353435" algn="l"/>
                <a:tab pos="4227195" algn="l"/>
                <a:tab pos="5437505" algn="l"/>
              </a:tabLst>
            </a:pPr>
            <a:r>
              <a:rPr sz="1800" spc="-10" dirty="0">
                <a:latin typeface="Trebuchet MS"/>
                <a:cs typeface="Trebuchet MS"/>
              </a:rPr>
              <a:t>Hardware</a:t>
            </a:r>
            <a:r>
              <a:rPr sz="1800" dirty="0">
                <a:latin typeface="Trebuchet MS"/>
                <a:cs typeface="Trebuchet MS"/>
              </a:rPr>
              <a:t>	b)</a:t>
            </a:r>
            <a:r>
              <a:rPr sz="1800" spc="-10" dirty="0">
                <a:latin typeface="Trebuchet MS"/>
                <a:cs typeface="Trebuchet MS"/>
              </a:rPr>
              <a:t> Software</a:t>
            </a:r>
            <a:r>
              <a:rPr sz="1800" dirty="0">
                <a:latin typeface="Trebuchet MS"/>
                <a:cs typeface="Trebuchet MS"/>
              </a:rPr>
              <a:t>	c)</a:t>
            </a:r>
            <a:r>
              <a:rPr sz="1800" spc="-20" dirty="0">
                <a:latin typeface="Trebuchet MS"/>
                <a:cs typeface="Trebuchet MS"/>
              </a:rPr>
              <a:t> Data</a:t>
            </a:r>
            <a:r>
              <a:rPr sz="1800" dirty="0">
                <a:latin typeface="Trebuchet MS"/>
                <a:cs typeface="Trebuchet MS"/>
              </a:rPr>
              <a:t>	D)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method</a:t>
            </a:r>
            <a:r>
              <a:rPr sz="1800" dirty="0">
                <a:latin typeface="Trebuchet MS"/>
                <a:cs typeface="Trebuchet MS"/>
              </a:rPr>
              <a:t>	e)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Font typeface="Trebuchet MS"/>
              <a:buAutoNum type="alphaLcParenR"/>
            </a:pPr>
            <a:endParaRPr sz="1800">
              <a:latin typeface="Trebuchet MS"/>
              <a:cs typeface="Trebuchet MS"/>
            </a:endParaRPr>
          </a:p>
          <a:p>
            <a:pPr marL="556260" indent="-445770">
              <a:lnSpc>
                <a:spcPct val="100000"/>
              </a:lnSpc>
              <a:buFont typeface="Segoe UI Symbol"/>
              <a:buChar char="❖"/>
              <a:tabLst>
                <a:tab pos="556260" algn="l"/>
              </a:tabLst>
            </a:pP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What</a:t>
            </a:r>
            <a:r>
              <a:rPr sz="2200" spc="-35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kind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of</a:t>
            </a:r>
            <a:r>
              <a:rPr sz="2200" spc="-25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information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can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be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described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by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the</a:t>
            </a:r>
            <a:r>
              <a:rPr sz="2200" spc="-30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108DF"/>
                </a:solidFill>
                <a:latin typeface="Times New Roman"/>
                <a:cs typeface="Times New Roman"/>
              </a:rPr>
              <a:t>Spatial</a:t>
            </a:r>
            <a:r>
              <a:rPr sz="2200" spc="-35" dirty="0">
                <a:solidFill>
                  <a:srgbClr val="4108D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108DF"/>
                </a:solidFill>
                <a:latin typeface="Times New Roman"/>
                <a:cs typeface="Times New Roman"/>
              </a:rPr>
              <a:t>Data?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Segoe UI Symbol"/>
              <a:buChar char="❖"/>
            </a:pPr>
            <a:endParaRPr sz="2200">
              <a:latin typeface="Times New Roman"/>
              <a:cs typeface="Times New Roman"/>
            </a:endParaRPr>
          </a:p>
          <a:p>
            <a:pPr marL="6883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Ans: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Locational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800">
              <a:latin typeface="Times New Roman"/>
              <a:cs typeface="Times New Roman"/>
            </a:endParaRPr>
          </a:p>
          <a:p>
            <a:pPr marL="556260" indent="-445770">
              <a:lnSpc>
                <a:spcPct val="100000"/>
              </a:lnSpc>
              <a:buFont typeface="Segoe UI Symbol"/>
              <a:buChar char="❖"/>
              <a:tabLst>
                <a:tab pos="556260" algn="l"/>
              </a:tabLst>
            </a:pPr>
            <a:r>
              <a:rPr sz="2200" dirty="0">
                <a:solidFill>
                  <a:srgbClr val="E66617"/>
                </a:solidFill>
                <a:latin typeface="Times New Roman"/>
                <a:cs typeface="Times New Roman"/>
              </a:rPr>
              <a:t>What</a:t>
            </a:r>
            <a:r>
              <a:rPr sz="2200" spc="-20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66617"/>
                </a:solidFill>
                <a:latin typeface="Times New Roman"/>
                <a:cs typeface="Times New Roman"/>
              </a:rPr>
              <a:t>Do</a:t>
            </a:r>
            <a:r>
              <a:rPr sz="2200" spc="-5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66617"/>
                </a:solidFill>
                <a:latin typeface="Times New Roman"/>
                <a:cs typeface="Times New Roman"/>
              </a:rPr>
              <a:t>you Mean</a:t>
            </a:r>
            <a:r>
              <a:rPr sz="2200" spc="-5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66617"/>
                </a:solidFill>
                <a:latin typeface="Times New Roman"/>
                <a:cs typeface="Times New Roman"/>
              </a:rPr>
              <a:t>by </a:t>
            </a:r>
            <a:r>
              <a:rPr sz="2200" spc="-10" dirty="0">
                <a:solidFill>
                  <a:srgbClr val="E66617"/>
                </a:solidFill>
                <a:latin typeface="Times New Roman"/>
                <a:cs typeface="Times New Roman"/>
              </a:rPr>
              <a:t>METADATA?</a:t>
            </a:r>
            <a:endParaRPr sz="220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Times New Roman"/>
                <a:cs typeface="Times New Roman"/>
              </a:rPr>
              <a:t>Ans: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information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556260" indent="-445770">
              <a:lnSpc>
                <a:spcPct val="100000"/>
              </a:lnSpc>
              <a:spcBef>
                <a:spcPts val="1585"/>
              </a:spcBef>
              <a:buFont typeface="Segoe UI Symbol"/>
              <a:buChar char="❖"/>
              <a:tabLst>
                <a:tab pos="556260" algn="l"/>
              </a:tabLst>
            </a:pPr>
            <a:r>
              <a:rPr sz="2200" b="1" dirty="0">
                <a:solidFill>
                  <a:srgbClr val="00AFEF"/>
                </a:solidFill>
                <a:latin typeface="Times New Roman"/>
                <a:cs typeface="Times New Roman"/>
              </a:rPr>
              <a:t>Define</a:t>
            </a:r>
            <a:r>
              <a:rPr sz="2200" b="1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EF"/>
                </a:solidFill>
                <a:latin typeface="Times New Roman"/>
                <a:cs typeface="Times New Roman"/>
              </a:rPr>
              <a:t>GIS</a:t>
            </a:r>
            <a:r>
              <a:rPr sz="2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EF"/>
                </a:solidFill>
                <a:latin typeface="Times New Roman"/>
                <a:cs typeface="Times New Roman"/>
              </a:rPr>
              <a:t>as</a:t>
            </a:r>
            <a:r>
              <a:rPr sz="2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EF"/>
                </a:solidFill>
                <a:latin typeface="Times New Roman"/>
                <a:cs typeface="Times New Roman"/>
              </a:rPr>
              <a:t>your</a:t>
            </a:r>
            <a:r>
              <a:rPr sz="2200" b="1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AFEF"/>
                </a:solidFill>
                <a:latin typeface="Times New Roman"/>
                <a:cs typeface="Times New Roman"/>
              </a:rPr>
              <a:t>own</a:t>
            </a:r>
            <a:r>
              <a:rPr sz="2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concept?</a:t>
            </a:r>
            <a:endParaRPr sz="2200">
              <a:latin typeface="Times New Roman"/>
              <a:cs typeface="Times New Roman"/>
            </a:endParaRPr>
          </a:p>
          <a:p>
            <a:pPr marL="448945" indent="-436245">
              <a:lnSpc>
                <a:spcPct val="100000"/>
              </a:lnSpc>
              <a:spcBef>
                <a:spcPts val="969"/>
              </a:spcBef>
              <a:buFont typeface="Segoe UI Symbol"/>
              <a:buChar char="❖"/>
              <a:tabLst>
                <a:tab pos="448945" algn="l"/>
              </a:tabLst>
            </a:pP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Briefly</a:t>
            </a:r>
            <a:r>
              <a:rPr sz="2000" spc="-3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Discuss</a:t>
            </a:r>
            <a:r>
              <a:rPr sz="2000" spc="-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about</a:t>
            </a:r>
            <a:r>
              <a:rPr sz="2000" spc="-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Application</a:t>
            </a:r>
            <a:r>
              <a:rPr sz="2000" spc="-1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Area</a:t>
            </a:r>
            <a:r>
              <a:rPr sz="2000" spc="-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6B81D"/>
                </a:solidFill>
                <a:latin typeface="Times New Roman"/>
                <a:cs typeface="Times New Roman"/>
              </a:rPr>
              <a:t>GIS</a:t>
            </a:r>
            <a:r>
              <a:rPr sz="2000" spc="-2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E6B81D"/>
                </a:solidFill>
                <a:latin typeface="Times New Roman"/>
                <a:cs typeface="Times New Roman"/>
              </a:rPr>
              <a:t>Field.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buFont typeface="Segoe UI Symbol"/>
              <a:buChar char="❖"/>
            </a:pPr>
            <a:endParaRPr sz="2000">
              <a:latin typeface="Times New Roman"/>
              <a:cs typeface="Times New Roman"/>
            </a:endParaRPr>
          </a:p>
          <a:p>
            <a:pPr marL="5798185">
              <a:lnSpc>
                <a:spcPts val="1910"/>
              </a:lnSpc>
            </a:pPr>
            <a:r>
              <a:rPr sz="1800" dirty="0">
                <a:latin typeface="Trebuchet MS"/>
                <a:cs typeface="Trebuchet MS"/>
              </a:rPr>
              <a:t>Home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391795" indent="-370205">
              <a:lnSpc>
                <a:spcPts val="1910"/>
              </a:lnSpc>
              <a:buFont typeface="Segoe UI Symbol"/>
              <a:buChar char="❖"/>
              <a:tabLst>
                <a:tab pos="391795" algn="l"/>
                <a:tab pos="1313815" algn="l"/>
              </a:tabLst>
            </a:pPr>
            <a:r>
              <a:rPr sz="1800" b="1" dirty="0">
                <a:solidFill>
                  <a:srgbClr val="702FA0"/>
                </a:solidFill>
                <a:latin typeface="Trebuchet MS"/>
                <a:cs typeface="Trebuchet MS"/>
              </a:rPr>
              <a:t>What</a:t>
            </a:r>
            <a:r>
              <a:rPr sz="1800" b="1" spc="-20" dirty="0">
                <a:solidFill>
                  <a:srgbClr val="702FA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702FA0"/>
                </a:solidFill>
                <a:latin typeface="Trebuchet MS"/>
                <a:cs typeface="Trebuchet MS"/>
              </a:rPr>
              <a:t>is</a:t>
            </a:r>
            <a:r>
              <a:rPr sz="1800" b="1" dirty="0">
                <a:solidFill>
                  <a:srgbClr val="702FA0"/>
                </a:solidFill>
                <a:latin typeface="Trebuchet MS"/>
                <a:cs typeface="Trebuchet MS"/>
              </a:rPr>
              <a:t>	the</a:t>
            </a:r>
            <a:r>
              <a:rPr sz="1800" b="1" spc="-20" dirty="0">
                <a:solidFill>
                  <a:srgbClr val="702FA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702FA0"/>
                </a:solidFill>
                <a:latin typeface="Trebuchet MS"/>
                <a:cs typeface="Trebuchet MS"/>
              </a:rPr>
              <a:t>full</a:t>
            </a:r>
            <a:r>
              <a:rPr sz="1800" b="1" spc="-15" dirty="0">
                <a:solidFill>
                  <a:srgbClr val="702FA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702FA0"/>
                </a:solidFill>
                <a:latin typeface="Trebuchet MS"/>
                <a:cs typeface="Trebuchet MS"/>
              </a:rPr>
              <a:t>form</a:t>
            </a:r>
            <a:r>
              <a:rPr sz="1800" b="1" spc="-15" dirty="0">
                <a:solidFill>
                  <a:srgbClr val="702FA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702FA0"/>
                </a:solidFill>
                <a:latin typeface="Trebuchet MS"/>
                <a:cs typeface="Trebuchet MS"/>
              </a:rPr>
              <a:t>of</a:t>
            </a:r>
            <a:r>
              <a:rPr sz="1800" b="1" spc="-45" dirty="0">
                <a:solidFill>
                  <a:srgbClr val="702FA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702FA0"/>
                </a:solidFill>
                <a:latin typeface="Trebuchet MS"/>
                <a:cs typeface="Trebuchet MS"/>
              </a:rPr>
              <a:t>TIN?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00">
              <a:latin typeface="Trebuchet MS"/>
              <a:cs typeface="Trebuchet MS"/>
            </a:endParaRPr>
          </a:p>
          <a:p>
            <a:pPr marL="33909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Ans:</a:t>
            </a:r>
            <a:r>
              <a:rPr sz="1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Triangulated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Irregular</a:t>
            </a:r>
            <a:r>
              <a:rPr sz="1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0" y="5666138"/>
                </a:moveTo>
                <a:lnTo>
                  <a:pt x="0" y="0"/>
                </a:lnTo>
                <a:lnTo>
                  <a:pt x="842593" y="0"/>
                </a:lnTo>
                <a:lnTo>
                  <a:pt x="0" y="5666138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430" rIns="0" bIns="0" rtlCol="0">
            <a:spAutoFit/>
          </a:bodyPr>
          <a:lstStyle/>
          <a:p>
            <a:pPr marL="334899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9072" rIns="0" bIns="0" rtlCol="0">
            <a:spAutoFit/>
          </a:bodyPr>
          <a:lstStyle/>
          <a:p>
            <a:pPr marL="670560" marR="5080">
              <a:lnSpc>
                <a:spcPct val="15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geographic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information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(GIS)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8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capturing,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storing,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analyzing,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displaying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data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spatially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referenced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earth.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GIS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to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create</a:t>
            </a:r>
            <a:r>
              <a:rPr sz="18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maps,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analyze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patterns</a:t>
            </a:r>
            <a:r>
              <a:rPr sz="18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8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geographical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elements,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18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identify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relationships.</a:t>
            </a:r>
            <a:r>
              <a:rPr sz="18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8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powerful</a:t>
            </a:r>
            <a:r>
              <a:rPr sz="18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tool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18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variety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8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10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1F60"/>
                </a:solidFill>
                <a:latin typeface="Times New Roman"/>
                <a:cs typeface="Times New Roman"/>
              </a:rPr>
              <a:t>DEFINITION</a:t>
            </a:r>
            <a:r>
              <a:rPr sz="3200" b="1" spc="-100" dirty="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60"/>
                </a:solidFill>
                <a:latin typeface="Times New Roman"/>
                <a:cs typeface="Times New Roman"/>
              </a:rPr>
              <a:t>OF</a:t>
            </a:r>
            <a:r>
              <a:rPr sz="3200" b="1" spc="-95" dirty="0">
                <a:solidFill>
                  <a:srgbClr val="001F6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1F60"/>
                </a:solidFill>
                <a:latin typeface="Times New Roman"/>
                <a:cs typeface="Times New Roman"/>
              </a:rPr>
              <a:t>GIS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666" y="1575446"/>
            <a:ext cx="5144489" cy="43681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4687" y="2191856"/>
            <a:ext cx="355092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96720" algn="l"/>
              </a:tabLst>
            </a:pPr>
            <a:r>
              <a:rPr sz="2400" dirty="0">
                <a:latin typeface="Times New Roman"/>
                <a:cs typeface="Times New Roman"/>
              </a:rPr>
              <a:t>GIS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collecting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geographical </a:t>
            </a:r>
            <a:r>
              <a:rPr sz="2400" dirty="0">
                <a:latin typeface="Times New Roman"/>
                <a:cs typeface="Times New Roman"/>
              </a:rPr>
              <a:t>data, Storing </a:t>
            </a:r>
            <a:r>
              <a:rPr sz="2400" spc="-10" dirty="0">
                <a:latin typeface="Times New Roman"/>
                <a:cs typeface="Times New Roman"/>
              </a:rPr>
              <a:t>,Manipulating,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real </a:t>
            </a:r>
            <a:r>
              <a:rPr sz="2400" spc="-10" dirty="0">
                <a:latin typeface="Times New Roman"/>
                <a:cs typeface="Times New Roman"/>
              </a:rPr>
              <a:t>world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9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0" dirty="0"/>
              <a:t> </a:t>
            </a:r>
            <a:r>
              <a:rPr dirty="0"/>
              <a:t>we</a:t>
            </a:r>
            <a:r>
              <a:rPr spc="-30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GIS</a:t>
            </a:r>
            <a:r>
              <a:rPr spc="-30" dirty="0"/>
              <a:t> </a:t>
            </a:r>
            <a:r>
              <a:rPr spc="-5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451" y="1544526"/>
            <a:ext cx="8771255" cy="4413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30"/>
              </a:spcBef>
            </a:pP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(Geographic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Information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System)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many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reasons.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Here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some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common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ones:</a:t>
            </a:r>
            <a:endParaRPr sz="1450">
              <a:latin typeface="Times New Roman"/>
              <a:cs typeface="Times New Roman"/>
            </a:endParaRPr>
          </a:p>
          <a:p>
            <a:pPr marL="393065" marR="5080" indent="-381000">
              <a:lnSpc>
                <a:spcPct val="183700"/>
              </a:lnSpc>
              <a:spcBef>
                <a:spcPts val="1000"/>
              </a:spcBef>
              <a:buClr>
                <a:srgbClr val="90C126"/>
              </a:buClr>
              <a:buSzPct val="79310"/>
              <a:buFont typeface="Segoe UI Symbol"/>
              <a:buChar char="►"/>
              <a:tabLst>
                <a:tab pos="393065" algn="l"/>
              </a:tabLst>
            </a:pPr>
            <a:r>
              <a:rPr sz="1450" b="1" spc="-20" dirty="0">
                <a:solidFill>
                  <a:srgbClr val="E6B81D"/>
                </a:solidFill>
                <a:latin typeface="Times New Roman"/>
                <a:cs typeface="Times New Roman"/>
              </a:rPr>
              <a:t>To</a:t>
            </a:r>
            <a:r>
              <a:rPr sz="1450" b="1" spc="4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rgbClr val="E6B81D"/>
                </a:solidFill>
                <a:latin typeface="Times New Roman"/>
                <a:cs typeface="Times New Roman"/>
              </a:rPr>
              <a:t>visualize</a:t>
            </a:r>
            <a:r>
              <a:rPr sz="1450" b="1" spc="4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rgbClr val="E6B81D"/>
                </a:solidFill>
                <a:latin typeface="Times New Roman"/>
                <a:cs typeface="Times New Roman"/>
              </a:rPr>
              <a:t>data:</a:t>
            </a:r>
            <a:r>
              <a:rPr sz="1450" b="1" spc="3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create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maps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charts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help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visualize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way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easy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understand.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helpful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understanding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patterns,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trends,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relationships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endParaRPr sz="1450">
              <a:latin typeface="Times New Roman"/>
              <a:cs typeface="Times New Roman"/>
            </a:endParaRPr>
          </a:p>
          <a:p>
            <a:pPr marL="393065" marR="183515" indent="-381000">
              <a:lnSpc>
                <a:spcPct val="183700"/>
              </a:lnSpc>
              <a:spcBef>
                <a:spcPts val="1000"/>
              </a:spcBef>
              <a:buClr>
                <a:srgbClr val="90C126"/>
              </a:buClr>
              <a:buSzPct val="79310"/>
              <a:buFont typeface="Segoe UI Symbol"/>
              <a:buChar char="►"/>
              <a:tabLst>
                <a:tab pos="393065" algn="l"/>
              </a:tabLst>
            </a:pPr>
            <a:r>
              <a:rPr sz="1450" b="1" spc="-20" dirty="0">
                <a:solidFill>
                  <a:srgbClr val="E6B81D"/>
                </a:solidFill>
                <a:latin typeface="Times New Roman"/>
                <a:cs typeface="Times New Roman"/>
              </a:rPr>
              <a:t>To</a:t>
            </a:r>
            <a:r>
              <a:rPr sz="1450" b="1" spc="4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rgbClr val="E6B81D"/>
                </a:solidFill>
                <a:latin typeface="Times New Roman"/>
                <a:cs typeface="Times New Roman"/>
              </a:rPr>
              <a:t>analyze</a:t>
            </a:r>
            <a:r>
              <a:rPr sz="1450" b="1" spc="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b="1" dirty="0">
                <a:solidFill>
                  <a:srgbClr val="E6B81D"/>
                </a:solidFill>
                <a:latin typeface="Times New Roman"/>
                <a:cs typeface="Times New Roman"/>
              </a:rPr>
              <a:t>data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perform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spatial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analysis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help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understand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how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diﬀerent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variables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related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other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space.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analyze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relationship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between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crime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rates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poverty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rates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city.</a:t>
            </a:r>
            <a:endParaRPr sz="1450">
              <a:latin typeface="Times New Roman"/>
              <a:cs typeface="Times New Roman"/>
            </a:endParaRPr>
          </a:p>
          <a:p>
            <a:pPr marL="393065" marR="50800" indent="-381000">
              <a:lnSpc>
                <a:spcPct val="183700"/>
              </a:lnSpc>
              <a:spcBef>
                <a:spcPts val="1000"/>
              </a:spcBef>
              <a:buClr>
                <a:srgbClr val="90C126"/>
              </a:buClr>
              <a:buSzPct val="79310"/>
              <a:buFont typeface="Segoe UI Symbol"/>
              <a:buChar char="►"/>
              <a:tabLst>
                <a:tab pos="393065" algn="l"/>
              </a:tabLst>
            </a:pPr>
            <a:r>
              <a:rPr sz="1450" dirty="0">
                <a:solidFill>
                  <a:srgbClr val="E6B81D"/>
                </a:solidFill>
                <a:latin typeface="Times New Roman"/>
                <a:cs typeface="Times New Roman"/>
              </a:rPr>
              <a:t>To</a:t>
            </a:r>
            <a:r>
              <a:rPr sz="1450" spc="4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E6B81D"/>
                </a:solidFill>
                <a:latin typeface="Times New Roman"/>
                <a:cs typeface="Times New Roman"/>
              </a:rPr>
              <a:t>manage</a:t>
            </a:r>
            <a:r>
              <a:rPr sz="1450" spc="4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E6B81D"/>
                </a:solidFill>
                <a:latin typeface="Times New Roman"/>
                <a:cs typeface="Times New Roman"/>
              </a:rPr>
              <a:t>data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store,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organize,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manage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large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amounts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helpful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businesses,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governments,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other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organizations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need</a:t>
            </a:r>
            <a:r>
              <a:rPr sz="14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track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analyze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large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amounts</a:t>
            </a:r>
            <a:r>
              <a:rPr sz="145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data.</a:t>
            </a:r>
            <a:endParaRPr sz="1450">
              <a:latin typeface="Times New Roman"/>
              <a:cs typeface="Times New Roman"/>
            </a:endParaRPr>
          </a:p>
          <a:p>
            <a:pPr marL="393065" marR="43815" indent="-381000">
              <a:lnSpc>
                <a:spcPct val="183700"/>
              </a:lnSpc>
              <a:spcBef>
                <a:spcPts val="1000"/>
              </a:spcBef>
              <a:buClr>
                <a:srgbClr val="90C126"/>
              </a:buClr>
              <a:buSzPct val="79310"/>
              <a:buFont typeface="Segoe UI Symbol"/>
              <a:buChar char="►"/>
              <a:tabLst>
                <a:tab pos="393065" algn="l"/>
              </a:tabLst>
            </a:pPr>
            <a:r>
              <a:rPr sz="1450" dirty="0">
                <a:solidFill>
                  <a:srgbClr val="E6B81D"/>
                </a:solidFill>
                <a:latin typeface="Times New Roman"/>
                <a:cs typeface="Times New Roman"/>
              </a:rPr>
              <a:t>To</a:t>
            </a:r>
            <a:r>
              <a:rPr sz="1450" spc="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E6B81D"/>
                </a:solidFill>
                <a:latin typeface="Times New Roman"/>
                <a:cs typeface="Times New Roman"/>
              </a:rPr>
              <a:t>make</a:t>
            </a:r>
            <a:r>
              <a:rPr sz="1450" spc="5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E6B81D"/>
                </a:solidFill>
                <a:latin typeface="Times New Roman"/>
                <a:cs typeface="Times New Roman"/>
              </a:rPr>
              <a:t>decisions:</a:t>
            </a:r>
            <a:r>
              <a:rPr sz="1450" spc="4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support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decision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making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providing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insights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into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spatial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data.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example,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city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planner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use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GIS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identify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areas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are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most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need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new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parks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or</a:t>
            </a:r>
            <a:r>
              <a:rPr sz="145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3F3F3F"/>
                </a:solidFill>
                <a:latin typeface="Times New Roman"/>
                <a:cs typeface="Times New Roman"/>
              </a:rPr>
              <a:t>schools.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191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448731" y="2844794"/>
                </a:moveTo>
                <a:lnTo>
                  <a:pt x="0" y="2844794"/>
                </a:lnTo>
                <a:lnTo>
                  <a:pt x="0" y="0"/>
                </a:lnTo>
                <a:lnTo>
                  <a:pt x="448731" y="2844794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015" y="1249718"/>
            <a:ext cx="9556750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6004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37274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Hardware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runs.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range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desktop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Segoe UI Symbol"/>
              <a:buChar char="❖"/>
            </a:pPr>
            <a:endParaRPr sz="16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powerful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farm.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basically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physical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computer.</a:t>
            </a:r>
            <a:endParaRPr sz="1600">
              <a:latin typeface="Times New Roman"/>
              <a:cs typeface="Times New Roman"/>
            </a:endParaRPr>
          </a:p>
          <a:p>
            <a:pPr marL="372745" marR="110489" indent="-360680">
              <a:lnSpc>
                <a:spcPct val="200000"/>
              </a:lnSpc>
              <a:buFont typeface="Segoe UI Symbol"/>
              <a:buChar char="❖"/>
              <a:tabLst>
                <a:tab pos="37274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Software: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geographic </a:t>
            </a:r>
            <a:r>
              <a:rPr sz="1600" dirty="0">
                <a:latin typeface="Times New Roman"/>
                <a:cs typeface="Times New Roman"/>
              </a:rPr>
              <a:t>data.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diﬀerent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packages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available,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own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strengths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weaknesses.</a:t>
            </a:r>
            <a:endParaRPr sz="1600">
              <a:latin typeface="Times New Roman"/>
              <a:cs typeface="Times New Roman"/>
            </a:endParaRPr>
          </a:p>
          <a:p>
            <a:pPr marL="372745" marR="325755" indent="-360680">
              <a:lnSpc>
                <a:spcPct val="200000"/>
              </a:lnSpc>
              <a:buFont typeface="Segoe UI Symbol"/>
              <a:buChar char="❖"/>
              <a:tabLst>
                <a:tab pos="372745" algn="l"/>
              </a:tabLst>
            </a:pPr>
            <a:r>
              <a:rPr sz="1600" b="1" dirty="0">
                <a:latin typeface="Times New Roman"/>
                <a:cs typeface="Times New Roman"/>
              </a:rPr>
              <a:t>Data: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heart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spatial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(such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maps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satellite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images),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attribute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(such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population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data),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metadata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(information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data)</a:t>
            </a:r>
            <a:endParaRPr sz="1600">
              <a:latin typeface="Times New Roman"/>
              <a:cs typeface="Times New Roman"/>
            </a:endParaRPr>
          </a:p>
          <a:p>
            <a:pPr marL="372745" marR="441959" indent="-360680">
              <a:lnSpc>
                <a:spcPct val="200000"/>
              </a:lnSpc>
              <a:buFont typeface="Segoe UI Symbol"/>
              <a:buChar char="❖"/>
              <a:tabLst>
                <a:tab pos="372745" algn="l"/>
              </a:tabLst>
            </a:pPr>
            <a:r>
              <a:rPr sz="1600" b="1" dirty="0">
                <a:latin typeface="Times New Roman"/>
                <a:cs typeface="Times New Roman"/>
              </a:rPr>
              <a:t>User: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solve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make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decisions.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skills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collect,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well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ability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communicate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findings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others.</a:t>
            </a:r>
            <a:endParaRPr sz="1600">
              <a:latin typeface="Times New Roman"/>
              <a:cs typeface="Times New Roman"/>
            </a:endParaRPr>
          </a:p>
          <a:p>
            <a:pPr marL="372745" marR="5080" indent="-360680">
              <a:lnSpc>
                <a:spcPct val="200000"/>
              </a:lnSpc>
              <a:buFont typeface="Segoe UI Symbol"/>
              <a:buChar char="❖"/>
              <a:tabLst>
                <a:tab pos="372745" algn="l"/>
              </a:tabLst>
            </a:pPr>
            <a:r>
              <a:rPr sz="1600" b="1" dirty="0">
                <a:latin typeface="Times New Roman"/>
                <a:cs typeface="Times New Roman"/>
              </a:rPr>
              <a:t>Methods: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techniques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visualize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geographic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data.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methods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range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queries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complex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spatial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6820" y="523946"/>
            <a:ext cx="467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BF448"/>
                </a:solidFill>
                <a:latin typeface="Times New Roman"/>
                <a:cs typeface="Times New Roman"/>
              </a:rPr>
              <a:t>COMPONENTS OF </a:t>
            </a:r>
            <a:r>
              <a:rPr spc="-25" dirty="0">
                <a:solidFill>
                  <a:srgbClr val="0BF448"/>
                </a:solidFill>
                <a:latin typeface="Times New Roman"/>
                <a:cs typeface="Times New Roman"/>
              </a:rPr>
              <a:t>GIS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087" y="365824"/>
            <a:ext cx="7051835" cy="60055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8313" y="4254560"/>
            <a:ext cx="7700645" cy="204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indent="-606425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619125" algn="l"/>
              </a:tabLst>
            </a:pPr>
            <a:r>
              <a:rPr sz="3200" dirty="0">
                <a:solidFill>
                  <a:srgbClr val="E6B81D"/>
                </a:solidFill>
                <a:latin typeface="Times New Roman"/>
                <a:cs typeface="Times New Roman"/>
              </a:rPr>
              <a:t>The</a:t>
            </a:r>
            <a:r>
              <a:rPr sz="3200" spc="-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6B81D"/>
                </a:solidFill>
                <a:latin typeface="Times New Roman"/>
                <a:cs typeface="Times New Roman"/>
              </a:rPr>
              <a:t>three</a:t>
            </a:r>
            <a:r>
              <a:rPr sz="3200" spc="-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6B81D"/>
                </a:solidFill>
                <a:latin typeface="Times New Roman"/>
                <a:cs typeface="Times New Roman"/>
              </a:rPr>
              <a:t>types</a:t>
            </a:r>
            <a:r>
              <a:rPr sz="3200" spc="-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6B81D"/>
                </a:solidFill>
                <a:latin typeface="Times New Roman"/>
                <a:cs typeface="Times New Roman"/>
              </a:rPr>
              <a:t>of</a:t>
            </a:r>
            <a:r>
              <a:rPr sz="3200" spc="-45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6B81D"/>
                </a:solidFill>
                <a:latin typeface="Times New Roman"/>
                <a:cs typeface="Times New Roman"/>
              </a:rPr>
              <a:t>GIS</a:t>
            </a:r>
            <a:r>
              <a:rPr sz="3200" spc="-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E6B81D"/>
                </a:solidFill>
                <a:latin typeface="Times New Roman"/>
                <a:cs typeface="Times New Roman"/>
              </a:rPr>
              <a:t>Data</a:t>
            </a:r>
            <a:r>
              <a:rPr sz="3200" spc="-50" dirty="0">
                <a:solidFill>
                  <a:srgbClr val="E6B81D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E6B81D"/>
                </a:solidFill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676275" indent="-614045"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  <a:tabLst>
                <a:tab pos="676275" algn="l"/>
              </a:tabLst>
            </a:pPr>
            <a:r>
              <a:rPr sz="2000" spc="-10" dirty="0">
                <a:latin typeface="Times New Roman"/>
                <a:cs typeface="Times New Roman"/>
              </a:rPr>
              <a:t>Spatial</a:t>
            </a:r>
            <a:endParaRPr sz="2000">
              <a:latin typeface="Times New Roman"/>
              <a:cs typeface="Times New Roman"/>
            </a:endParaRPr>
          </a:p>
          <a:p>
            <a:pPr marL="676275" indent="-614045">
              <a:lnSpc>
                <a:spcPct val="100000"/>
              </a:lnSpc>
              <a:buFont typeface="Trebuchet MS"/>
              <a:buAutoNum type="arabicPeriod"/>
              <a:tabLst>
                <a:tab pos="676275" algn="l"/>
              </a:tabLst>
            </a:pP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Non-</a:t>
            </a:r>
            <a:r>
              <a:rPr sz="2000" dirty="0">
                <a:latin typeface="Times New Roman"/>
                <a:cs typeface="Times New Roman"/>
              </a:rPr>
              <a:t>Spatial</a:t>
            </a:r>
            <a:r>
              <a:rPr sz="2000" spc="-20" dirty="0">
                <a:latin typeface="Times New Roman"/>
                <a:cs typeface="Times New Roman"/>
              </a:rPr>
              <a:t> Data</a:t>
            </a:r>
            <a:endParaRPr sz="2000">
              <a:latin typeface="Times New Roman"/>
              <a:cs typeface="Times New Roman"/>
            </a:endParaRPr>
          </a:p>
          <a:p>
            <a:pPr marL="676275" indent="-614045">
              <a:lnSpc>
                <a:spcPct val="100000"/>
              </a:lnSpc>
              <a:buFont typeface="Trebuchet MS"/>
              <a:buAutoNum type="arabicPeriod"/>
              <a:tabLst>
                <a:tab pos="676275" algn="l"/>
              </a:tabLst>
            </a:pPr>
            <a:r>
              <a:rPr sz="2000" spc="-10" dirty="0">
                <a:latin typeface="Times New Roman"/>
                <a:cs typeface="Times New Roman"/>
              </a:rPr>
              <a:t>Metadata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254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slide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briefly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data…..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513" y="1020912"/>
            <a:ext cx="8179434" cy="208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indent="-454659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467359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Geographic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data:</a:t>
            </a:r>
            <a:endParaRPr sz="2400">
              <a:latin typeface="Times New Roman"/>
              <a:cs typeface="Times New Roman"/>
            </a:endParaRPr>
          </a:p>
          <a:p>
            <a:pPr marL="124460" marR="5080">
              <a:lnSpc>
                <a:spcPct val="150000"/>
              </a:lnSpc>
              <a:spcBef>
                <a:spcPts val="380"/>
              </a:spcBef>
            </a:pPr>
            <a:r>
              <a:rPr sz="1800" spc="-10" dirty="0">
                <a:latin typeface="Times New Roman"/>
                <a:cs typeface="Times New Roman"/>
              </a:rPr>
              <a:t>Geographic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geospatial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location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Earth.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Earth's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surface,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roads, </a:t>
            </a:r>
            <a:r>
              <a:rPr sz="1800" dirty="0">
                <a:latin typeface="Times New Roman"/>
                <a:cs typeface="Times New Roman"/>
              </a:rPr>
              <a:t>buildings,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rivers,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lakes.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features,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attributes</a:t>
            </a:r>
            <a:r>
              <a:rPr sz="1800" spc="-1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804" y="625855"/>
            <a:ext cx="10233660" cy="53340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39420" marR="5080" indent="-427355">
              <a:lnSpc>
                <a:spcPct val="101299"/>
              </a:lnSpc>
              <a:spcBef>
                <a:spcPts val="70"/>
              </a:spcBef>
              <a:buFont typeface="Segoe UI Symbol"/>
              <a:buChar char="❖"/>
              <a:tabLst>
                <a:tab pos="439420" algn="l"/>
              </a:tabLst>
            </a:pPr>
            <a:r>
              <a:rPr sz="1800" b="1" dirty="0">
                <a:solidFill>
                  <a:srgbClr val="EB7564"/>
                </a:solidFill>
                <a:latin typeface="Times New Roman"/>
                <a:cs typeface="Times New Roman"/>
              </a:rPr>
              <a:t>Spatial</a:t>
            </a:r>
            <a:r>
              <a:rPr sz="1800" b="1" spc="-15" dirty="0">
                <a:solidFill>
                  <a:srgbClr val="EB756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EB7564"/>
                </a:solidFill>
                <a:latin typeface="Times New Roman"/>
                <a:cs typeface="Times New Roman"/>
              </a:rPr>
              <a:t>Data: </a:t>
            </a:r>
            <a:r>
              <a:rPr sz="1600" dirty="0">
                <a:latin typeface="Times New Roman"/>
                <a:cs typeface="Times New Roman"/>
              </a:rPr>
              <a:t>spatial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 be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 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locational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information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the</a:t>
            </a:r>
            <a:r>
              <a:rPr sz="1600" spc="-10" dirty="0">
                <a:latin typeface="Times New Roman"/>
                <a:cs typeface="Times New Roman"/>
              </a:rPr>
              <a:t> Earth Surface.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EB7564"/>
              </a:buClr>
              <a:buFont typeface="Segoe UI Symbol"/>
              <a:buChar char="❖"/>
            </a:pPr>
            <a:endParaRPr sz="1600">
              <a:latin typeface="Times New Roman"/>
              <a:cs typeface="Times New Roman"/>
            </a:endParaRPr>
          </a:p>
          <a:p>
            <a:pPr marL="1490345" lvl="1" indent="-30670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1490345" algn="l"/>
              </a:tabLst>
            </a:pPr>
            <a:r>
              <a:rPr sz="1600" spc="-60" dirty="0">
                <a:solidFill>
                  <a:srgbClr val="00AFEF"/>
                </a:solidFill>
                <a:latin typeface="Times New Roman"/>
                <a:cs typeface="Times New Roman"/>
              </a:rPr>
              <a:t>We</a:t>
            </a:r>
            <a:r>
              <a:rPr sz="1600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all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know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that</a:t>
            </a:r>
            <a:r>
              <a:rPr sz="1600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the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Spatial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data</a:t>
            </a:r>
            <a:r>
              <a:rPr sz="1600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may</a:t>
            </a:r>
            <a:r>
              <a:rPr sz="16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be</a:t>
            </a:r>
            <a:r>
              <a:rPr sz="1600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in</a:t>
            </a:r>
            <a:r>
              <a:rPr sz="16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AFEF"/>
                </a:solidFill>
                <a:latin typeface="Times New Roman"/>
                <a:cs typeface="Times New Roman"/>
              </a:rPr>
              <a:t>different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types</a:t>
            </a:r>
            <a:r>
              <a:rPr sz="1600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two</a:t>
            </a:r>
            <a:r>
              <a:rPr sz="16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types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such</a:t>
            </a:r>
            <a:r>
              <a:rPr sz="16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00AFEF"/>
                </a:solidFill>
                <a:latin typeface="Times New Roman"/>
                <a:cs typeface="Times New Roman"/>
              </a:rPr>
              <a:t>as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Times New Roman"/>
              <a:cs typeface="Times New Roman"/>
            </a:endParaRPr>
          </a:p>
          <a:p>
            <a:pPr marL="4502785" marR="4679315" indent="-48260" algn="just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latin typeface="Times New Roman"/>
                <a:cs typeface="Times New Roman"/>
              </a:rPr>
              <a:t>Vector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Data </a:t>
            </a:r>
            <a:r>
              <a:rPr sz="1600" b="1" spc="-10" dirty="0">
                <a:latin typeface="Times New Roman"/>
                <a:cs typeface="Times New Roman"/>
              </a:rPr>
              <a:t>Raster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Data </a:t>
            </a:r>
            <a:r>
              <a:rPr sz="1600" b="1" spc="-25" dirty="0">
                <a:latin typeface="Times New Roman"/>
                <a:cs typeface="Times New Roman"/>
              </a:rPr>
              <a:t>TIN</a:t>
            </a:r>
            <a:endParaRPr sz="1600">
              <a:latin typeface="Times New Roman"/>
              <a:cs typeface="Times New Roman"/>
            </a:endParaRPr>
          </a:p>
          <a:p>
            <a:pPr marL="4506595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Images</a:t>
            </a:r>
            <a:endParaRPr sz="16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  <a:spcBef>
                <a:spcPts val="610"/>
              </a:spcBef>
              <a:tabLst>
                <a:tab pos="532765" algn="l"/>
              </a:tabLst>
            </a:pPr>
            <a:r>
              <a:rPr sz="1100" spc="-345" dirty="0">
                <a:solidFill>
                  <a:srgbClr val="90C126"/>
                </a:solidFill>
                <a:latin typeface="Segoe UI Symbol"/>
                <a:cs typeface="Segoe UI Symbol"/>
              </a:rPr>
              <a:t>□</a:t>
            </a:r>
            <a:r>
              <a:rPr sz="1100" dirty="0">
                <a:solidFill>
                  <a:srgbClr val="90C126"/>
                </a:solidFill>
                <a:latin typeface="Segoe UI Symbol"/>
                <a:cs typeface="Segoe UI Symbol"/>
              </a:rPr>
              <a:t>	</a:t>
            </a:r>
            <a:r>
              <a:rPr sz="1350" b="1" spc="-10" dirty="0">
                <a:solidFill>
                  <a:srgbClr val="E66617"/>
                </a:solidFill>
                <a:latin typeface="Times New Roman"/>
                <a:cs typeface="Times New Roman"/>
              </a:rPr>
              <a:t>Vector</a:t>
            </a:r>
            <a:r>
              <a:rPr sz="1350" b="1" spc="-75" dirty="0">
                <a:solidFill>
                  <a:srgbClr val="E66617"/>
                </a:solidFill>
                <a:latin typeface="Times New Roman"/>
                <a:cs typeface="Times New Roman"/>
              </a:rPr>
              <a:t> </a:t>
            </a:r>
            <a:r>
              <a:rPr sz="1350" b="1" spc="-10" dirty="0">
                <a:solidFill>
                  <a:srgbClr val="E66617"/>
                </a:solidFill>
                <a:latin typeface="Times New Roman"/>
                <a:cs typeface="Times New Roman"/>
              </a:rPr>
              <a:t>data:</a:t>
            </a:r>
            <a:endParaRPr sz="1350">
              <a:latin typeface="Times New Roman"/>
              <a:cs typeface="Times New Roman"/>
            </a:endParaRPr>
          </a:p>
          <a:p>
            <a:pPr marL="189865" marR="3484245">
              <a:lnSpc>
                <a:spcPct val="142600"/>
              </a:lnSpc>
              <a:spcBef>
                <a:spcPts val="270"/>
              </a:spcBef>
            </a:pPr>
            <a:r>
              <a:rPr sz="1350" spc="-10" dirty="0">
                <a:solidFill>
                  <a:srgbClr val="3F3F3F"/>
                </a:solidFill>
                <a:latin typeface="Times New Roman"/>
                <a:cs typeface="Times New Roman"/>
              </a:rPr>
              <a:t>Vector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define</a:t>
            </a:r>
            <a:r>
              <a:rPr sz="1350" spc="3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spatial</a:t>
            </a:r>
            <a:r>
              <a:rPr sz="1350" spc="3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GIS.</a:t>
            </a:r>
            <a:r>
              <a:rPr sz="13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35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vector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represented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point,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well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polygon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F3F3F"/>
                </a:solidFill>
                <a:latin typeface="Times New Roman"/>
                <a:cs typeface="Times New Roman"/>
              </a:rPr>
              <a:t>also.</a:t>
            </a:r>
            <a:endParaRPr sz="1350">
              <a:latin typeface="Times New Roman"/>
              <a:cs typeface="Times New Roman"/>
            </a:endParaRPr>
          </a:p>
          <a:p>
            <a:pPr marL="532765" marR="3752215" indent="-394335">
              <a:lnSpc>
                <a:spcPct val="142600"/>
              </a:lnSpc>
              <a:spcBef>
                <a:spcPts val="1000"/>
              </a:spcBef>
              <a:buClr>
                <a:srgbClr val="90C126"/>
              </a:buClr>
              <a:buSzPct val="81481"/>
              <a:buFont typeface="Segoe UI Symbol"/>
              <a:buChar char="❖"/>
              <a:tabLst>
                <a:tab pos="532765" algn="l"/>
              </a:tabLst>
            </a:pPr>
            <a:r>
              <a:rPr sz="1350" b="1" dirty="0">
                <a:solidFill>
                  <a:srgbClr val="3F3F3F"/>
                </a:solidFill>
                <a:latin typeface="Times New Roman"/>
                <a:cs typeface="Times New Roman"/>
              </a:rPr>
              <a:t>Points</a:t>
            </a:r>
            <a:r>
              <a:rPr sz="13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point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represented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location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geographical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element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such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location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building,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location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tree,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location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an</a:t>
            </a:r>
            <a:r>
              <a:rPr sz="135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3F3F3F"/>
                </a:solidFill>
                <a:latin typeface="Times New Roman"/>
                <a:cs typeface="Times New Roman"/>
              </a:rPr>
              <a:t>ATM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3F3F3F"/>
                </a:solidFill>
                <a:latin typeface="Times New Roman"/>
                <a:cs typeface="Times New Roman"/>
              </a:rPr>
              <a:t>etc.</a:t>
            </a:r>
            <a:endParaRPr sz="1350">
              <a:latin typeface="Times New Roman"/>
              <a:cs typeface="Times New Roman"/>
            </a:endParaRPr>
          </a:p>
          <a:p>
            <a:pPr marL="532765" marR="3484245" indent="-394335">
              <a:lnSpc>
                <a:spcPct val="142600"/>
              </a:lnSpc>
              <a:spcBef>
                <a:spcPts val="1000"/>
              </a:spcBef>
              <a:buClr>
                <a:srgbClr val="90C126"/>
              </a:buClr>
              <a:buSzPct val="81481"/>
              <a:buFont typeface="Segoe UI Symbol"/>
              <a:buChar char="❖"/>
              <a:tabLst>
                <a:tab pos="532765" algn="l"/>
              </a:tabLst>
            </a:pPr>
            <a:r>
              <a:rPr sz="1350" b="1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350" b="1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r>
              <a:rPr sz="13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line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represented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geographical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features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F3F3F"/>
                </a:solidFill>
                <a:latin typeface="Times New Roman"/>
                <a:cs typeface="Times New Roman"/>
              </a:rPr>
              <a:t>earth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surface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such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River,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transport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system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kind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linear</a:t>
            </a:r>
            <a:r>
              <a:rPr sz="13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F3F3F"/>
                </a:solidFill>
                <a:latin typeface="Times New Roman"/>
                <a:cs typeface="Times New Roman"/>
              </a:rPr>
              <a:t>features.</a:t>
            </a:r>
            <a:endParaRPr sz="1350">
              <a:latin typeface="Times New Roman"/>
              <a:cs typeface="Times New Roman"/>
            </a:endParaRPr>
          </a:p>
          <a:p>
            <a:pPr marL="532765" marR="3372485" indent="-394335">
              <a:lnSpc>
                <a:spcPct val="142600"/>
              </a:lnSpc>
              <a:spcBef>
                <a:spcPts val="1000"/>
              </a:spcBef>
              <a:buClr>
                <a:srgbClr val="90C126"/>
              </a:buClr>
              <a:buSzPct val="81481"/>
              <a:buFont typeface="Segoe UI Symbol"/>
              <a:buChar char="❖"/>
              <a:tabLst>
                <a:tab pos="532765" algn="l"/>
              </a:tabLst>
            </a:pPr>
            <a:r>
              <a:rPr sz="1350" b="1" dirty="0">
                <a:solidFill>
                  <a:srgbClr val="3F3F3F"/>
                </a:solidFill>
                <a:latin typeface="Times New Roman"/>
                <a:cs typeface="Times New Roman"/>
              </a:rPr>
              <a:t>Polygon</a:t>
            </a:r>
            <a:r>
              <a:rPr sz="1350" b="1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r>
              <a:rPr sz="13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polygon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data</a:t>
            </a:r>
            <a:r>
              <a:rPr sz="13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represented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area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any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geographical</a:t>
            </a:r>
            <a:r>
              <a:rPr sz="13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F3F3F"/>
                </a:solidFill>
                <a:latin typeface="Times New Roman"/>
                <a:cs typeface="Times New Roman"/>
              </a:rPr>
              <a:t>features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such</a:t>
            </a:r>
            <a:r>
              <a:rPr sz="13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3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Administrative</a:t>
            </a:r>
            <a:r>
              <a:rPr sz="13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boundary,</a:t>
            </a:r>
            <a:r>
              <a:rPr sz="13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Soil</a:t>
            </a:r>
            <a:r>
              <a:rPr sz="13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F3F3F"/>
                </a:solidFill>
                <a:latin typeface="Times New Roman"/>
                <a:cs typeface="Times New Roman"/>
              </a:rPr>
              <a:t>types</a:t>
            </a:r>
            <a:r>
              <a:rPr sz="13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3F3F3F"/>
                </a:solidFill>
                <a:latin typeface="Times New Roman"/>
                <a:cs typeface="Times New Roman"/>
              </a:rPr>
              <a:t>etc.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1814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Microsoft Sans Serif</vt:lpstr>
      <vt:lpstr>Segoe UI Symbol</vt:lpstr>
      <vt:lpstr>Times New Roman</vt:lpstr>
      <vt:lpstr>Trebuchet MS</vt:lpstr>
      <vt:lpstr>Office Theme</vt:lpstr>
      <vt:lpstr>PowerPoint Presentation</vt:lpstr>
      <vt:lpstr>CONTENT</vt:lpstr>
      <vt:lpstr>INTRODUCTION</vt:lpstr>
      <vt:lpstr>DEFINITION OF GIS</vt:lpstr>
      <vt:lpstr>Why we used GIS ?</vt:lpstr>
      <vt:lpstr>COMPONENTS OF GIS</vt:lpstr>
      <vt:lpstr>PowerPoint Presentation</vt:lpstr>
      <vt:lpstr>PowerPoint Presentation</vt:lpstr>
      <vt:lpstr>PowerPoint Presentation</vt:lpstr>
      <vt:lpstr>Raster Data</vt:lpstr>
      <vt:lpstr>Triangulated Irregular Network</vt:lpstr>
      <vt:lpstr>Attribute Data or Non-Spatial Data.</vt:lpstr>
      <vt:lpstr>Application Areas of GIS</vt:lpstr>
      <vt:lpstr>Application Areas of GIS</vt:lpstr>
      <vt:lpstr>Application Areas of GIS</vt:lpstr>
      <vt:lpstr>Application Areas of GIS</vt:lpstr>
      <vt:lpstr>Disaster Management</vt:lpstr>
      <vt:lpstr>Application Areas of GIS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presentation final.pptx</dc:title>
  <cp:lastModifiedBy>Antaryami Pradhan</cp:lastModifiedBy>
  <cp:revision>2</cp:revision>
  <dcterms:created xsi:type="dcterms:W3CDTF">2024-12-20T09:42:22Z</dcterms:created>
  <dcterms:modified xsi:type="dcterms:W3CDTF">2024-12-20T09:48:12Z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2024-12-20T00:00:00Z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2024-12-20T00:00:00Z</vt:filetime>
  </property>
  <property fmtid="{D5CDD505-2E9C-101B-9397-08002B2CF9AE}" pid="5" name="Producer">
    <vt:lpwstr>iLovePDF</vt:lpwstr>
  </property>
</Properties>
</file>