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73" r:id="rId5"/>
    <p:sldId id="366" r:id="rId6"/>
    <p:sldId id="375" r:id="rId7"/>
    <p:sldId id="381" r:id="rId8"/>
    <p:sldId id="411" r:id="rId9"/>
    <p:sldId id="384" r:id="rId10"/>
    <p:sldId id="405" r:id="rId11"/>
    <p:sldId id="383" r:id="rId12"/>
    <p:sldId id="378" r:id="rId13"/>
    <p:sldId id="379" r:id="rId14"/>
    <p:sldId id="406" r:id="rId15"/>
    <p:sldId id="386" r:id="rId16"/>
    <p:sldId id="407" r:id="rId17"/>
    <p:sldId id="412" r:id="rId18"/>
    <p:sldId id="387" r:id="rId19"/>
    <p:sldId id="388" r:id="rId20"/>
    <p:sldId id="408" r:id="rId21"/>
    <p:sldId id="409" r:id="rId22"/>
    <p:sldId id="410" r:id="rId23"/>
    <p:sldId id="414" r:id="rId24"/>
    <p:sldId id="413" r:id="rId25"/>
    <p:sldId id="415" r:id="rId26"/>
    <p:sldId id="416" r:id="rId27"/>
    <p:sldId id="422" r:id="rId28"/>
    <p:sldId id="417" r:id="rId29"/>
    <p:sldId id="418" r:id="rId30"/>
    <p:sldId id="419" r:id="rId31"/>
    <p:sldId id="420" r:id="rId32"/>
    <p:sldId id="421" r:id="rId33"/>
    <p:sldId id="314"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506EDC"/>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8D981-C179-4E22-8C09-A8BDB4B66A32}" v="3000" dt="2023-02-17T17:13:29.18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Michelle Natalia Picon Salinas" userId="S::mpicon@flar.net::2587e1e9-9f21-4b7b-b919-8ef356ce05c7" providerId="AD" clId="Web-{672C4B00-07F9-2078-0A84-4AA285820517}"/>
    <pc:docChg chg="modSld">
      <pc:chgData name="Michelle Natalia Picon Salinas" userId="S::mpicon@flar.net::2587e1e9-9f21-4b7b-b919-8ef356ce05c7" providerId="AD" clId="Web-{672C4B00-07F9-2078-0A84-4AA285820517}" dt="2023-02-07T21:00:22.060" v="8" actId="1076"/>
      <pc:docMkLst>
        <pc:docMk/>
      </pc:docMkLst>
      <pc:sldChg chg="modSp">
        <pc:chgData name="Michelle Natalia Picon Salinas" userId="S::mpicon@flar.net::2587e1e9-9f21-4b7b-b919-8ef356ce05c7" providerId="AD" clId="Web-{672C4B00-07F9-2078-0A84-4AA285820517}" dt="2023-02-07T21:00:22.060" v="8" actId="1076"/>
        <pc:sldMkLst>
          <pc:docMk/>
          <pc:sldMk cId="1662244811" sldId="421"/>
        </pc:sldMkLst>
        <pc:spChg chg="mod">
          <ac:chgData name="Michelle Natalia Picon Salinas" userId="S::mpicon@flar.net::2587e1e9-9f21-4b7b-b919-8ef356ce05c7" providerId="AD" clId="Web-{672C4B00-07F9-2078-0A84-4AA285820517}" dt="2023-02-07T21:00:22.060" v="8" actId="1076"/>
          <ac:spMkLst>
            <pc:docMk/>
            <pc:sldMk cId="1662244811" sldId="421"/>
            <ac:spMk id="2" creationId="{DD03FC7D-F9AC-5474-77A5-F5D0CBE6C987}"/>
          </ac:spMkLst>
        </pc:spChg>
        <pc:spChg chg="mod">
          <ac:chgData name="Michelle Natalia Picon Salinas" userId="S::mpicon@flar.net::2587e1e9-9f21-4b7b-b919-8ef356ce05c7" providerId="AD" clId="Web-{672C4B00-07F9-2078-0A84-4AA285820517}" dt="2023-02-07T20:59:42.308" v="2" actId="1076"/>
          <ac:spMkLst>
            <pc:docMk/>
            <pc:sldMk cId="1662244811" sldId="421"/>
            <ac:spMk id="41" creationId="{77978F65-EEBD-3F49-BFAF-CB09ABD6CA62}"/>
          </ac:spMkLst>
        </pc:spChg>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Michelle Natalia Picon Salinas" userId="S::mpicon@flar.net::2587e1e9-9f21-4b7b-b919-8ef356ce05c7" providerId="AD" clId="Web-{29D92A5A-D182-0378-C53D-7FB77DD59278}"/>
    <pc:docChg chg="">
      <pc:chgData name="Michelle Natalia Picon Salinas" userId="S::mpicon@flar.net::2587e1e9-9f21-4b7b-b919-8ef356ce05c7" providerId="AD" clId="Web-{29D92A5A-D182-0378-C53D-7FB77DD59278}" dt="2023-02-06T21:41:33.366" v="3"/>
      <pc:docMkLst>
        <pc:docMk/>
      </pc:docMkLst>
      <pc:sldChg chg="delCm">
        <pc:chgData name="Michelle Natalia Picon Salinas" userId="S::mpicon@flar.net::2587e1e9-9f21-4b7b-b919-8ef356ce05c7" providerId="AD" clId="Web-{29D92A5A-D182-0378-C53D-7FB77DD59278}" dt="2023-02-06T21:41:03.771" v="0"/>
        <pc:sldMkLst>
          <pc:docMk/>
          <pc:sldMk cId="2257149529" sldId="374"/>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03.771" v="0"/>
              <pc2:cmMkLst xmlns:pc2="http://schemas.microsoft.com/office/powerpoint/2019/9/main/command">
                <pc:docMk/>
                <pc:sldMk cId="2257149529" sldId="374"/>
                <pc2:cmMk id="{263B317A-41A6-45CA-B063-1F85755CF463}"/>
              </pc2:cmMkLst>
            </pc226:cmChg>
          </p:ext>
        </pc:extLst>
      </pc:sldChg>
      <pc:sldChg chg="delCm">
        <pc:chgData name="Michelle Natalia Picon Salinas" userId="S::mpicon@flar.net::2587e1e9-9f21-4b7b-b919-8ef356ce05c7" providerId="AD" clId="Web-{29D92A5A-D182-0378-C53D-7FB77DD59278}" dt="2023-02-06T21:41:11.959" v="1"/>
        <pc:sldMkLst>
          <pc:docMk/>
          <pc:sldMk cId="4114267127" sldId="411"/>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11.959" v="1"/>
              <pc2:cmMkLst xmlns:pc2="http://schemas.microsoft.com/office/powerpoint/2019/9/main/command">
                <pc:docMk/>
                <pc:sldMk cId="4114267127" sldId="411"/>
                <pc2:cmMk id="{263B317A-41A6-45CA-B063-1F85755CF463}"/>
              </pc2:cmMkLst>
            </pc226:cmChg>
          </p:ext>
        </pc:extLst>
      </pc:sldChg>
      <pc:sldChg chg="delCm">
        <pc:chgData name="Michelle Natalia Picon Salinas" userId="S::mpicon@flar.net::2587e1e9-9f21-4b7b-b919-8ef356ce05c7" providerId="AD" clId="Web-{29D92A5A-D182-0378-C53D-7FB77DD59278}" dt="2023-02-06T21:41:25.725" v="2"/>
        <pc:sldMkLst>
          <pc:docMk/>
          <pc:sldMk cId="3117220896" sldId="412"/>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25.725" v="2"/>
              <pc2:cmMkLst xmlns:pc2="http://schemas.microsoft.com/office/powerpoint/2019/9/main/command">
                <pc:docMk/>
                <pc:sldMk cId="3117220896" sldId="412"/>
                <pc2:cmMk id="{263B317A-41A6-45CA-B063-1F85755CF463}"/>
              </pc2:cmMkLst>
            </pc226:cmChg>
          </p:ext>
        </pc:extLst>
      </pc:sldChg>
      <pc:sldChg chg="delCm">
        <pc:chgData name="Michelle Natalia Picon Salinas" userId="S::mpicon@flar.net::2587e1e9-9f21-4b7b-b919-8ef356ce05c7" providerId="AD" clId="Web-{29D92A5A-D182-0378-C53D-7FB77DD59278}" dt="2023-02-06T21:41:33.366" v="3"/>
        <pc:sldMkLst>
          <pc:docMk/>
          <pc:sldMk cId="1556845071" sldId="413"/>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33.366" v="3"/>
              <pc2:cmMkLst xmlns:pc2="http://schemas.microsoft.com/office/powerpoint/2019/9/main/command">
                <pc:docMk/>
                <pc:sldMk cId="1556845071" sldId="413"/>
                <pc2:cmMk id="{263B317A-41A6-45CA-B063-1F85755CF463}"/>
              </pc2:cmMkLst>
            </pc226:cmChg>
          </p:ext>
        </pc:extLst>
      </pc:sldChg>
    </pc:docChg>
  </pc:docChgLst>
  <pc:docChgLst>
    <pc:chgData name="Jorge Esteban Camargo Forero" userId="ee79e5f4-13e3-4b16-9a8f-d9656972343c" providerId="ADAL" clId="{04E8D981-C179-4E22-8C09-A8BDB4B66A32}"/>
    <pc:docChg chg="undo custSel addSld delSld modSld sldOrd">
      <pc:chgData name="Jorge Esteban Camargo Forero" userId="ee79e5f4-13e3-4b16-9a8f-d9656972343c" providerId="ADAL" clId="{04E8D981-C179-4E22-8C09-A8BDB4B66A32}" dt="2023-02-17T17:13:29.181" v="5796" actId="20577"/>
      <pc:docMkLst>
        <pc:docMk/>
      </pc:docMkLst>
      <pc:sldChg chg="del">
        <pc:chgData name="Jorge Esteban Camargo Forero" userId="ee79e5f4-13e3-4b16-9a8f-d9656972343c" providerId="ADAL" clId="{04E8D981-C179-4E22-8C09-A8BDB4B66A32}" dt="2023-02-14T14:45:01.880" v="5620" actId="47"/>
        <pc:sldMkLst>
          <pc:docMk/>
          <pc:sldMk cId="2257149529" sldId="374"/>
        </pc:sldMkLst>
      </pc:sldChg>
      <pc:sldChg chg="modSp mod">
        <pc:chgData name="Jorge Esteban Camargo Forero" userId="ee79e5f4-13e3-4b16-9a8f-d9656972343c" providerId="ADAL" clId="{04E8D981-C179-4E22-8C09-A8BDB4B66A32}" dt="2023-02-14T14:44:58.441" v="5619" actId="5793"/>
        <pc:sldMkLst>
          <pc:docMk/>
          <pc:sldMk cId="4045417683" sldId="375"/>
        </pc:sldMkLst>
        <pc:spChg chg="mod">
          <ac:chgData name="Jorge Esteban Camargo Forero" userId="ee79e5f4-13e3-4b16-9a8f-d9656972343c" providerId="ADAL" clId="{04E8D981-C179-4E22-8C09-A8BDB4B66A32}" dt="2023-02-14T14:44:58.441" v="5619" actId="5793"/>
          <ac:spMkLst>
            <pc:docMk/>
            <pc:sldMk cId="4045417683" sldId="375"/>
            <ac:spMk id="2" creationId="{265A9F7C-8C51-87A4-5D15-ED9DFD1F24BA}"/>
          </ac:spMkLst>
        </pc:spChg>
      </pc:sldChg>
      <pc:sldChg chg="modSp">
        <pc:chgData name="Jorge Esteban Camargo Forero" userId="ee79e5f4-13e3-4b16-9a8f-d9656972343c" providerId="ADAL" clId="{04E8D981-C179-4E22-8C09-A8BDB4B66A32}" dt="2023-02-12T21:10:19.414" v="5476" actId="20577"/>
        <pc:sldMkLst>
          <pc:docMk/>
          <pc:sldMk cId="3178428224" sldId="379"/>
        </pc:sldMkLst>
        <pc:spChg chg="mod">
          <ac:chgData name="Jorge Esteban Camargo Forero" userId="ee79e5f4-13e3-4b16-9a8f-d9656972343c" providerId="ADAL" clId="{04E8D981-C179-4E22-8C09-A8BDB4B66A32}" dt="2023-02-12T21:10:19.414" v="5476" actId="20577"/>
          <ac:spMkLst>
            <pc:docMk/>
            <pc:sldMk cId="3178428224" sldId="379"/>
            <ac:spMk id="3" creationId="{0581A8C6-76CA-9DBF-9878-AEDB5DC12D95}"/>
          </ac:spMkLst>
        </pc:spChg>
      </pc:sldChg>
      <pc:sldChg chg="addSp delSp modSp mod">
        <pc:chgData name="Jorge Esteban Camargo Forero" userId="ee79e5f4-13e3-4b16-9a8f-d9656972343c" providerId="ADAL" clId="{04E8D981-C179-4E22-8C09-A8BDB4B66A32}" dt="2023-02-14T14:50:18.260" v="5662" actId="20577"/>
        <pc:sldMkLst>
          <pc:docMk/>
          <pc:sldMk cId="1053326082" sldId="381"/>
        </pc:sldMkLst>
        <pc:spChg chg="del">
          <ac:chgData name="Jorge Esteban Camargo Forero" userId="ee79e5f4-13e3-4b16-9a8f-d9656972343c" providerId="ADAL" clId="{04E8D981-C179-4E22-8C09-A8BDB4B66A32}" dt="2023-02-07T13:15:23.695" v="142" actId="478"/>
          <ac:spMkLst>
            <pc:docMk/>
            <pc:sldMk cId="1053326082" sldId="381"/>
            <ac:spMk id="2" creationId="{265A9F7C-8C51-87A4-5D15-ED9DFD1F24BA}"/>
          </ac:spMkLst>
        </pc:spChg>
        <pc:spChg chg="mod">
          <ac:chgData name="Jorge Esteban Camargo Forero" userId="ee79e5f4-13e3-4b16-9a8f-d9656972343c" providerId="ADAL" clId="{04E8D981-C179-4E22-8C09-A8BDB4B66A32}" dt="2023-02-14T14:50:18.260" v="5662" actId="20577"/>
          <ac:spMkLst>
            <pc:docMk/>
            <pc:sldMk cId="1053326082" sldId="381"/>
            <ac:spMk id="41" creationId="{77978F65-EEBD-3F49-BFAF-CB09ABD6CA62}"/>
          </ac:spMkLst>
        </pc:spChg>
        <pc:picChg chg="add del mod">
          <ac:chgData name="Jorge Esteban Camargo Forero" userId="ee79e5f4-13e3-4b16-9a8f-d9656972343c" providerId="ADAL" clId="{04E8D981-C179-4E22-8C09-A8BDB4B66A32}" dt="2023-02-07T13:14:00.834" v="61" actId="478"/>
          <ac:picMkLst>
            <pc:docMk/>
            <pc:sldMk cId="1053326082" sldId="381"/>
            <ac:picMk id="4" creationId="{B7D5F896-CF40-D75E-9898-7794E75C726A}"/>
          </ac:picMkLst>
        </pc:picChg>
        <pc:picChg chg="add mod">
          <ac:chgData name="Jorge Esteban Camargo Forero" userId="ee79e5f4-13e3-4b16-9a8f-d9656972343c" providerId="ADAL" clId="{04E8D981-C179-4E22-8C09-A8BDB4B66A32}" dt="2023-02-14T14:50:03.832" v="5628" actId="1076"/>
          <ac:picMkLst>
            <pc:docMk/>
            <pc:sldMk cId="1053326082" sldId="381"/>
            <ac:picMk id="6" creationId="{32B8CBF7-862D-FB26-5FE9-3F3BE1F722D8}"/>
          </ac:picMkLst>
        </pc:picChg>
        <pc:picChg chg="add del mod">
          <ac:chgData name="Jorge Esteban Camargo Forero" userId="ee79e5f4-13e3-4b16-9a8f-d9656972343c" providerId="ADAL" clId="{04E8D981-C179-4E22-8C09-A8BDB4B66A32}" dt="2023-02-07T13:14:52.309" v="130" actId="478"/>
          <ac:picMkLst>
            <pc:docMk/>
            <pc:sldMk cId="1053326082" sldId="381"/>
            <ac:picMk id="8" creationId="{55A553F1-F724-75FA-2AED-3A28F693A479}"/>
          </ac:picMkLst>
        </pc:picChg>
        <pc:picChg chg="add mod">
          <ac:chgData name="Jorge Esteban Camargo Forero" userId="ee79e5f4-13e3-4b16-9a8f-d9656972343c" providerId="ADAL" clId="{04E8D981-C179-4E22-8C09-A8BDB4B66A32}" dt="2023-02-14T14:50:01.011" v="5627" actId="1076"/>
          <ac:picMkLst>
            <pc:docMk/>
            <pc:sldMk cId="1053326082" sldId="381"/>
            <ac:picMk id="10" creationId="{CACDD656-B3A5-55F2-4EAD-02A69B628564}"/>
          </ac:picMkLst>
        </pc:picChg>
      </pc:sldChg>
      <pc:sldChg chg="addSp delSp modSp mod">
        <pc:chgData name="Jorge Esteban Camargo Forero" userId="ee79e5f4-13e3-4b16-9a8f-d9656972343c" providerId="ADAL" clId="{04E8D981-C179-4E22-8C09-A8BDB4B66A32}" dt="2023-02-07T13:08:41.425" v="55" actId="1036"/>
        <pc:sldMkLst>
          <pc:docMk/>
          <pc:sldMk cId="74988984" sldId="386"/>
        </pc:sldMkLst>
        <pc:spChg chg="mod">
          <ac:chgData name="Jorge Esteban Camargo Forero" userId="ee79e5f4-13e3-4b16-9a8f-d9656972343c" providerId="ADAL" clId="{04E8D981-C179-4E22-8C09-A8BDB4B66A32}" dt="2023-02-07T13:08:27.202" v="35" actId="1076"/>
          <ac:spMkLst>
            <pc:docMk/>
            <pc:sldMk cId="74988984" sldId="386"/>
            <ac:spMk id="3" creationId="{0581A8C6-76CA-9DBF-9878-AEDB5DC12D95}"/>
          </ac:spMkLst>
        </pc:spChg>
        <pc:picChg chg="add mod">
          <ac:chgData name="Jorge Esteban Camargo Forero" userId="ee79e5f4-13e3-4b16-9a8f-d9656972343c" providerId="ADAL" clId="{04E8D981-C179-4E22-8C09-A8BDB4B66A32}" dt="2023-02-07T13:08:41.425" v="55" actId="1036"/>
          <ac:picMkLst>
            <pc:docMk/>
            <pc:sldMk cId="74988984" sldId="386"/>
            <ac:picMk id="4" creationId="{61521FC2-E9C0-684D-6D23-2C8C3713B1B5}"/>
          </ac:picMkLst>
        </pc:picChg>
        <pc:picChg chg="del">
          <ac:chgData name="Jorge Esteban Camargo Forero" userId="ee79e5f4-13e3-4b16-9a8f-d9656972343c" providerId="ADAL" clId="{04E8D981-C179-4E22-8C09-A8BDB4B66A32}" dt="2023-02-07T13:08:23.593" v="34" actId="478"/>
          <ac:picMkLst>
            <pc:docMk/>
            <pc:sldMk cId="74988984" sldId="386"/>
            <ac:picMk id="10" creationId="{729F215C-0C79-F5D2-37EB-C209E8895994}"/>
          </ac:picMkLst>
        </pc:picChg>
      </pc:sldChg>
      <pc:sldChg chg="modSp">
        <pc:chgData name="Jorge Esteban Camargo Forero" userId="ee79e5f4-13e3-4b16-9a8f-d9656972343c" providerId="ADAL" clId="{04E8D981-C179-4E22-8C09-A8BDB4B66A32}" dt="2023-02-17T16:51:21.140" v="5736" actId="20577"/>
        <pc:sldMkLst>
          <pc:docMk/>
          <pc:sldMk cId="2622309236" sldId="406"/>
        </pc:sldMkLst>
        <pc:spChg chg="mod">
          <ac:chgData name="Jorge Esteban Camargo Forero" userId="ee79e5f4-13e3-4b16-9a8f-d9656972343c" providerId="ADAL" clId="{04E8D981-C179-4E22-8C09-A8BDB4B66A32}" dt="2023-02-17T16:51:21.140" v="5736" actId="20577"/>
          <ac:spMkLst>
            <pc:docMk/>
            <pc:sldMk cId="2622309236" sldId="406"/>
            <ac:spMk id="10" creationId="{0581A8C6-76CA-9DBF-9878-AEDB5DC12D95}"/>
          </ac:spMkLst>
        </pc:spChg>
      </pc:sldChg>
      <pc:sldChg chg="addSp delSp modSp mod">
        <pc:chgData name="Jorge Esteban Camargo Forero" userId="ee79e5f4-13e3-4b16-9a8f-d9656972343c" providerId="ADAL" clId="{04E8D981-C179-4E22-8C09-A8BDB4B66A32}" dt="2023-02-07T13:08:18.851" v="33" actId="1035"/>
        <pc:sldMkLst>
          <pc:docMk/>
          <pc:sldMk cId="2416051477" sldId="407"/>
        </pc:sldMkLst>
        <pc:picChg chg="add mod">
          <ac:chgData name="Jorge Esteban Camargo Forero" userId="ee79e5f4-13e3-4b16-9a8f-d9656972343c" providerId="ADAL" clId="{04E8D981-C179-4E22-8C09-A8BDB4B66A32}" dt="2023-02-07T13:08:18.851" v="33" actId="1035"/>
          <ac:picMkLst>
            <pc:docMk/>
            <pc:sldMk cId="2416051477" sldId="407"/>
            <ac:picMk id="4" creationId="{6924C0FF-6FFF-E184-BA93-FF10DB393BF0}"/>
          </ac:picMkLst>
        </pc:picChg>
        <pc:picChg chg="del">
          <ac:chgData name="Jorge Esteban Camargo Forero" userId="ee79e5f4-13e3-4b16-9a8f-d9656972343c" providerId="ADAL" clId="{04E8D981-C179-4E22-8C09-A8BDB4B66A32}" dt="2023-02-07T13:08:04.781" v="0" actId="478"/>
          <ac:picMkLst>
            <pc:docMk/>
            <pc:sldMk cId="2416051477" sldId="407"/>
            <ac:picMk id="10" creationId="{729F215C-0C79-F5D2-37EB-C209E8895994}"/>
          </ac:picMkLst>
        </pc:picChg>
      </pc:sldChg>
      <pc:sldChg chg="modSp">
        <pc:chgData name="Jorge Esteban Camargo Forero" userId="ee79e5f4-13e3-4b16-9a8f-d9656972343c" providerId="ADAL" clId="{04E8D981-C179-4E22-8C09-A8BDB4B66A32}" dt="2023-02-07T15:29:57.234" v="1960" actId="20577"/>
        <pc:sldMkLst>
          <pc:docMk/>
          <pc:sldMk cId="146047121" sldId="409"/>
        </pc:sldMkLst>
        <pc:spChg chg="mod">
          <ac:chgData name="Jorge Esteban Camargo Forero" userId="ee79e5f4-13e3-4b16-9a8f-d9656972343c" providerId="ADAL" clId="{04E8D981-C179-4E22-8C09-A8BDB4B66A32}" dt="2023-02-07T15:29:57.234" v="1960" actId="20577"/>
          <ac:spMkLst>
            <pc:docMk/>
            <pc:sldMk cId="146047121" sldId="409"/>
            <ac:spMk id="3" creationId="{0581A8C6-76CA-9DBF-9878-AEDB5DC12D95}"/>
          </ac:spMkLst>
        </pc:spChg>
      </pc:sldChg>
      <pc:sldChg chg="modSp mod">
        <pc:chgData name="Jorge Esteban Camargo Forero" userId="ee79e5f4-13e3-4b16-9a8f-d9656972343c" providerId="ADAL" clId="{04E8D981-C179-4E22-8C09-A8BDB4B66A32}" dt="2023-02-07T15:31:10.633" v="2030" actId="20577"/>
        <pc:sldMkLst>
          <pc:docMk/>
          <pc:sldMk cId="3752362030" sldId="410"/>
        </pc:sldMkLst>
        <pc:spChg chg="mod">
          <ac:chgData name="Jorge Esteban Camargo Forero" userId="ee79e5f4-13e3-4b16-9a8f-d9656972343c" providerId="ADAL" clId="{04E8D981-C179-4E22-8C09-A8BDB4B66A32}" dt="2023-02-07T15:31:10.633" v="2030" actId="20577"/>
          <ac:spMkLst>
            <pc:docMk/>
            <pc:sldMk cId="3752362030" sldId="410"/>
            <ac:spMk id="3" creationId="{0581A8C6-76CA-9DBF-9878-AEDB5DC12D95}"/>
          </ac:spMkLst>
        </pc:spChg>
      </pc:sldChg>
      <pc:sldChg chg="modSp mod">
        <pc:chgData name="Jorge Esteban Camargo Forero" userId="ee79e5f4-13e3-4b16-9a8f-d9656972343c" providerId="ADAL" clId="{04E8D981-C179-4E22-8C09-A8BDB4B66A32}" dt="2023-02-14T14:45:07.707" v="5622" actId="20577"/>
        <pc:sldMkLst>
          <pc:docMk/>
          <pc:sldMk cId="4114267127" sldId="411"/>
        </pc:sldMkLst>
        <pc:spChg chg="mod">
          <ac:chgData name="Jorge Esteban Camargo Forero" userId="ee79e5f4-13e3-4b16-9a8f-d9656972343c" providerId="ADAL" clId="{04E8D981-C179-4E22-8C09-A8BDB4B66A32}" dt="2023-02-14T14:45:07.707" v="5622" actId="20577"/>
          <ac:spMkLst>
            <pc:docMk/>
            <pc:sldMk cId="4114267127" sldId="411"/>
            <ac:spMk id="2" creationId="{00000000-0000-0000-0000-000000000000}"/>
          </ac:spMkLst>
        </pc:spChg>
      </pc:sldChg>
      <pc:sldChg chg="modSp mod">
        <pc:chgData name="Jorge Esteban Camargo Forero" userId="ee79e5f4-13e3-4b16-9a8f-d9656972343c" providerId="ADAL" clId="{04E8D981-C179-4E22-8C09-A8BDB4B66A32}" dt="2023-02-14T14:45:14.659" v="5624" actId="20577"/>
        <pc:sldMkLst>
          <pc:docMk/>
          <pc:sldMk cId="3117220896" sldId="412"/>
        </pc:sldMkLst>
        <pc:spChg chg="mod">
          <ac:chgData name="Jorge Esteban Camargo Forero" userId="ee79e5f4-13e3-4b16-9a8f-d9656972343c" providerId="ADAL" clId="{04E8D981-C179-4E22-8C09-A8BDB4B66A32}" dt="2023-02-14T14:45:14.659" v="5624" actId="20577"/>
          <ac:spMkLst>
            <pc:docMk/>
            <pc:sldMk cId="3117220896" sldId="412"/>
            <ac:spMk id="2" creationId="{00000000-0000-0000-0000-000000000000}"/>
          </ac:spMkLst>
        </pc:spChg>
      </pc:sldChg>
      <pc:sldChg chg="modSp mod">
        <pc:chgData name="Jorge Esteban Camargo Forero" userId="ee79e5f4-13e3-4b16-9a8f-d9656972343c" providerId="ADAL" clId="{04E8D981-C179-4E22-8C09-A8BDB4B66A32}" dt="2023-02-14T14:45:21.633" v="5626" actId="20577"/>
        <pc:sldMkLst>
          <pc:docMk/>
          <pc:sldMk cId="1556845071" sldId="413"/>
        </pc:sldMkLst>
        <pc:spChg chg="mod">
          <ac:chgData name="Jorge Esteban Camargo Forero" userId="ee79e5f4-13e3-4b16-9a8f-d9656972343c" providerId="ADAL" clId="{04E8D981-C179-4E22-8C09-A8BDB4B66A32}" dt="2023-02-14T14:45:21.633" v="5626" actId="20577"/>
          <ac:spMkLst>
            <pc:docMk/>
            <pc:sldMk cId="1556845071" sldId="413"/>
            <ac:spMk id="2" creationId="{00000000-0000-0000-0000-000000000000}"/>
          </ac:spMkLst>
        </pc:spChg>
      </pc:sldChg>
      <pc:sldChg chg="modSp add mod">
        <pc:chgData name="Jorge Esteban Camargo Forero" userId="ee79e5f4-13e3-4b16-9a8f-d9656972343c" providerId="ADAL" clId="{04E8D981-C179-4E22-8C09-A8BDB4B66A32}" dt="2023-02-07T13:39:13.760" v="689" actId="20577"/>
        <pc:sldMkLst>
          <pc:docMk/>
          <pc:sldMk cId="3678509159" sldId="414"/>
        </pc:sldMkLst>
        <pc:spChg chg="mod">
          <ac:chgData name="Jorge Esteban Camargo Forero" userId="ee79e5f4-13e3-4b16-9a8f-d9656972343c" providerId="ADAL" clId="{04E8D981-C179-4E22-8C09-A8BDB4B66A32}" dt="2023-02-07T13:39:13.760" v="689" actId="20577"/>
          <ac:spMkLst>
            <pc:docMk/>
            <pc:sldMk cId="3678509159" sldId="414"/>
            <ac:spMk id="3" creationId="{0581A8C6-76CA-9DBF-9878-AEDB5DC12D95}"/>
          </ac:spMkLst>
        </pc:spChg>
      </pc:sldChg>
      <pc:sldChg chg="modSp add mod">
        <pc:chgData name="Jorge Esteban Camargo Forero" userId="ee79e5f4-13e3-4b16-9a8f-d9656972343c" providerId="ADAL" clId="{04E8D981-C179-4E22-8C09-A8BDB4B66A32}" dt="2023-02-07T15:33:16.949" v="2190" actId="20577"/>
        <pc:sldMkLst>
          <pc:docMk/>
          <pc:sldMk cId="920008888" sldId="415"/>
        </pc:sldMkLst>
        <pc:spChg chg="mod">
          <ac:chgData name="Jorge Esteban Camargo Forero" userId="ee79e5f4-13e3-4b16-9a8f-d9656972343c" providerId="ADAL" clId="{04E8D981-C179-4E22-8C09-A8BDB4B66A32}" dt="2023-02-07T15:33:16.949" v="2190" actId="20577"/>
          <ac:spMkLst>
            <pc:docMk/>
            <pc:sldMk cId="920008888" sldId="415"/>
            <ac:spMk id="3" creationId="{0581A8C6-76CA-9DBF-9878-AEDB5DC12D95}"/>
          </ac:spMkLst>
        </pc:spChg>
        <pc:spChg chg="mod">
          <ac:chgData name="Jorge Esteban Camargo Forero" userId="ee79e5f4-13e3-4b16-9a8f-d9656972343c" providerId="ADAL" clId="{04E8D981-C179-4E22-8C09-A8BDB4B66A32}" dt="2023-02-07T13:32:20.374" v="299" actId="20577"/>
          <ac:spMkLst>
            <pc:docMk/>
            <pc:sldMk cId="920008888" sldId="415"/>
            <ac:spMk id="41" creationId="{77978F65-EEBD-3F49-BFAF-CB09ABD6CA62}"/>
          </ac:spMkLst>
        </pc:spChg>
      </pc:sldChg>
      <pc:sldChg chg="new del">
        <pc:chgData name="Jorge Esteban Camargo Forero" userId="ee79e5f4-13e3-4b16-9a8f-d9656972343c" providerId="ADAL" clId="{04E8D981-C179-4E22-8C09-A8BDB4B66A32}" dt="2023-02-07T13:31:49.793" v="272" actId="47"/>
        <pc:sldMkLst>
          <pc:docMk/>
          <pc:sldMk cId="1850508870" sldId="415"/>
        </pc:sldMkLst>
      </pc:sldChg>
      <pc:sldChg chg="modSp add del mod">
        <pc:chgData name="Jorge Esteban Camargo Forero" userId="ee79e5f4-13e3-4b16-9a8f-d9656972343c" providerId="ADAL" clId="{04E8D981-C179-4E22-8C09-A8BDB4B66A32}" dt="2023-02-07T15:35:27.118" v="2191" actId="47"/>
        <pc:sldMkLst>
          <pc:docMk/>
          <pc:sldMk cId="1130898196" sldId="416"/>
        </pc:sldMkLst>
        <pc:spChg chg="mod">
          <ac:chgData name="Jorge Esteban Camargo Forero" userId="ee79e5f4-13e3-4b16-9a8f-d9656972343c" providerId="ADAL" clId="{04E8D981-C179-4E22-8C09-A8BDB4B66A32}" dt="2023-02-07T15:19:03.158" v="1826" actId="20577"/>
          <ac:spMkLst>
            <pc:docMk/>
            <pc:sldMk cId="1130898196" sldId="416"/>
            <ac:spMk id="3" creationId="{0581A8C6-76CA-9DBF-9878-AEDB5DC12D95}"/>
          </ac:spMkLst>
        </pc:spChg>
      </pc:sldChg>
      <pc:sldChg chg="modSp add mod">
        <pc:chgData name="Jorge Esteban Camargo Forero" userId="ee79e5f4-13e3-4b16-9a8f-d9656972343c" providerId="ADAL" clId="{04E8D981-C179-4E22-8C09-A8BDB4B66A32}" dt="2023-02-13T20:58:38.202" v="5617" actId="20577"/>
        <pc:sldMkLst>
          <pc:docMk/>
          <pc:sldMk cId="2487103214" sldId="416"/>
        </pc:sldMkLst>
        <pc:spChg chg="mod">
          <ac:chgData name="Jorge Esteban Camargo Forero" userId="ee79e5f4-13e3-4b16-9a8f-d9656972343c" providerId="ADAL" clId="{04E8D981-C179-4E22-8C09-A8BDB4B66A32}" dt="2023-02-13T20:58:38.202" v="5617" actId="20577"/>
          <ac:spMkLst>
            <pc:docMk/>
            <pc:sldMk cId="2487103214" sldId="416"/>
            <ac:spMk id="3" creationId="{0581A8C6-76CA-9DBF-9878-AEDB5DC12D95}"/>
          </ac:spMkLst>
        </pc:spChg>
      </pc:sldChg>
      <pc:sldChg chg="addSp delSp modSp add mod">
        <pc:chgData name="Jorge Esteban Camargo Forero" userId="ee79e5f4-13e3-4b16-9a8f-d9656972343c" providerId="ADAL" clId="{04E8D981-C179-4E22-8C09-A8BDB4B66A32}" dt="2023-02-17T17:08:41.359" v="5756" actId="20577"/>
        <pc:sldMkLst>
          <pc:docMk/>
          <pc:sldMk cId="1898510807" sldId="417"/>
        </pc:sldMkLst>
        <pc:spChg chg="add mod">
          <ac:chgData name="Jorge Esteban Camargo Forero" userId="ee79e5f4-13e3-4b16-9a8f-d9656972343c" providerId="ADAL" clId="{04E8D981-C179-4E22-8C09-A8BDB4B66A32}" dt="2023-02-17T17:08:41.359" v="5756" actId="20577"/>
          <ac:spMkLst>
            <pc:docMk/>
            <pc:sldMk cId="1898510807" sldId="417"/>
            <ac:spMk id="2" creationId="{DD03FC7D-F9AC-5474-77A5-F5D0CBE6C987}"/>
          </ac:spMkLst>
        </pc:spChg>
        <pc:spChg chg="del mod">
          <ac:chgData name="Jorge Esteban Camargo Forero" userId="ee79e5f4-13e3-4b16-9a8f-d9656972343c" providerId="ADAL" clId="{04E8D981-C179-4E22-8C09-A8BDB4B66A32}" dt="2023-02-07T15:47:26.262" v="2887"/>
          <ac:spMkLst>
            <pc:docMk/>
            <pc:sldMk cId="1898510807" sldId="417"/>
            <ac:spMk id="3" creationId="{0581A8C6-76CA-9DBF-9878-AEDB5DC12D95}"/>
          </ac:spMkLst>
        </pc:spChg>
      </pc:sldChg>
      <pc:sldChg chg="modSp add mod">
        <pc:chgData name="Jorge Esteban Camargo Forero" userId="ee79e5f4-13e3-4b16-9a8f-d9656972343c" providerId="ADAL" clId="{04E8D981-C179-4E22-8C09-A8BDB4B66A32}" dt="2023-02-17T17:13:29.181" v="5796" actId="20577"/>
        <pc:sldMkLst>
          <pc:docMk/>
          <pc:sldMk cId="4273946368" sldId="418"/>
        </pc:sldMkLst>
        <pc:spChg chg="mod">
          <ac:chgData name="Jorge Esteban Camargo Forero" userId="ee79e5f4-13e3-4b16-9a8f-d9656972343c" providerId="ADAL" clId="{04E8D981-C179-4E22-8C09-A8BDB4B66A32}" dt="2023-02-17T17:13:29.181" v="5796" actId="20577"/>
          <ac:spMkLst>
            <pc:docMk/>
            <pc:sldMk cId="4273946368" sldId="418"/>
            <ac:spMk id="2" creationId="{DD03FC7D-F9AC-5474-77A5-F5D0CBE6C987}"/>
          </ac:spMkLst>
        </pc:spChg>
      </pc:sldChg>
      <pc:sldChg chg="modSp add mod">
        <pc:chgData name="Jorge Esteban Camargo Forero" userId="ee79e5f4-13e3-4b16-9a8f-d9656972343c" providerId="ADAL" clId="{04E8D981-C179-4E22-8C09-A8BDB4B66A32}" dt="2023-02-17T17:12:19.724" v="5784" actId="20577"/>
        <pc:sldMkLst>
          <pc:docMk/>
          <pc:sldMk cId="3687848238" sldId="419"/>
        </pc:sldMkLst>
        <pc:spChg chg="mod">
          <ac:chgData name="Jorge Esteban Camargo Forero" userId="ee79e5f4-13e3-4b16-9a8f-d9656972343c" providerId="ADAL" clId="{04E8D981-C179-4E22-8C09-A8BDB4B66A32}" dt="2023-02-17T17:12:19.724" v="5784" actId="20577"/>
          <ac:spMkLst>
            <pc:docMk/>
            <pc:sldMk cId="3687848238" sldId="419"/>
            <ac:spMk id="2" creationId="{DD03FC7D-F9AC-5474-77A5-F5D0CBE6C987}"/>
          </ac:spMkLst>
        </pc:spChg>
      </pc:sldChg>
      <pc:sldChg chg="modSp add mod">
        <pc:chgData name="Jorge Esteban Camargo Forero" userId="ee79e5f4-13e3-4b16-9a8f-d9656972343c" providerId="ADAL" clId="{04E8D981-C179-4E22-8C09-A8BDB4B66A32}" dt="2023-02-07T15:57:47.370" v="4346" actId="20577"/>
        <pc:sldMkLst>
          <pc:docMk/>
          <pc:sldMk cId="2589362868" sldId="420"/>
        </pc:sldMkLst>
        <pc:spChg chg="mod">
          <ac:chgData name="Jorge Esteban Camargo Forero" userId="ee79e5f4-13e3-4b16-9a8f-d9656972343c" providerId="ADAL" clId="{04E8D981-C179-4E22-8C09-A8BDB4B66A32}" dt="2023-02-07T15:57:47.370" v="4346" actId="20577"/>
          <ac:spMkLst>
            <pc:docMk/>
            <pc:sldMk cId="2589362868" sldId="420"/>
            <ac:spMk id="2" creationId="{DD03FC7D-F9AC-5474-77A5-F5D0CBE6C987}"/>
          </ac:spMkLst>
        </pc:spChg>
      </pc:sldChg>
      <pc:sldChg chg="add del">
        <pc:chgData name="Jorge Esteban Camargo Forero" userId="ee79e5f4-13e3-4b16-9a8f-d9656972343c" providerId="ADAL" clId="{04E8D981-C179-4E22-8C09-A8BDB4B66A32}" dt="2023-02-07T15:56:03.342" v="3943"/>
        <pc:sldMkLst>
          <pc:docMk/>
          <pc:sldMk cId="3342195630" sldId="420"/>
        </pc:sldMkLst>
      </pc:sldChg>
      <pc:sldChg chg="modSp add mod ord">
        <pc:chgData name="Jorge Esteban Camargo Forero" userId="ee79e5f4-13e3-4b16-9a8f-d9656972343c" providerId="ADAL" clId="{04E8D981-C179-4E22-8C09-A8BDB4B66A32}" dt="2023-02-07T16:14:52.628" v="4533" actId="20577"/>
        <pc:sldMkLst>
          <pc:docMk/>
          <pc:sldMk cId="1662244811" sldId="421"/>
        </pc:sldMkLst>
        <pc:spChg chg="mod">
          <ac:chgData name="Jorge Esteban Camargo Forero" userId="ee79e5f4-13e3-4b16-9a8f-d9656972343c" providerId="ADAL" clId="{04E8D981-C179-4E22-8C09-A8BDB4B66A32}" dt="2023-02-07T16:14:52.628" v="4533" actId="20577"/>
          <ac:spMkLst>
            <pc:docMk/>
            <pc:sldMk cId="1662244811" sldId="421"/>
            <ac:spMk id="2" creationId="{DD03FC7D-F9AC-5474-77A5-F5D0CBE6C987}"/>
          </ac:spMkLst>
        </pc:spChg>
        <pc:spChg chg="mod">
          <ac:chgData name="Jorge Esteban Camargo Forero" userId="ee79e5f4-13e3-4b16-9a8f-d9656972343c" providerId="ADAL" clId="{04E8D981-C179-4E22-8C09-A8BDB4B66A32}" dt="2023-02-07T16:11:42.143" v="4362" actId="20577"/>
          <ac:spMkLst>
            <pc:docMk/>
            <pc:sldMk cId="1662244811" sldId="421"/>
            <ac:spMk id="41" creationId="{77978F65-EEBD-3F49-BFAF-CB09ABD6CA62}"/>
          </ac:spMkLst>
        </pc:spChg>
      </pc:sldChg>
      <pc:sldChg chg="add del">
        <pc:chgData name="Jorge Esteban Camargo Forero" userId="ee79e5f4-13e3-4b16-9a8f-d9656972343c" providerId="ADAL" clId="{04E8D981-C179-4E22-8C09-A8BDB4B66A32}" dt="2023-02-07T16:11:30.502" v="4348" actId="47"/>
        <pc:sldMkLst>
          <pc:docMk/>
          <pc:sldMk cId="3895701827" sldId="421"/>
        </pc:sldMkLst>
      </pc:sldChg>
      <pc:sldChg chg="modSp add del mod">
        <pc:chgData name="Jorge Esteban Camargo Forero" userId="ee79e5f4-13e3-4b16-9a8f-d9656972343c" providerId="ADAL" clId="{04E8D981-C179-4E22-8C09-A8BDB4B66A32}" dt="2023-02-07T16:49:38.295" v="4903" actId="47"/>
        <pc:sldMkLst>
          <pc:docMk/>
          <pc:sldMk cId="3144380881" sldId="422"/>
        </pc:sldMkLst>
        <pc:spChg chg="mod">
          <ac:chgData name="Jorge Esteban Camargo Forero" userId="ee79e5f4-13e3-4b16-9a8f-d9656972343c" providerId="ADAL" clId="{04E8D981-C179-4E22-8C09-A8BDB4B66A32}" dt="2023-02-07T16:15:09.795" v="4574" actId="20577"/>
          <ac:spMkLst>
            <pc:docMk/>
            <pc:sldMk cId="3144380881" sldId="422"/>
            <ac:spMk id="41" creationId="{77978F65-EEBD-3F49-BFAF-CB09ABD6CA62}"/>
          </ac:spMkLst>
        </pc:spChg>
      </pc:sldChg>
      <pc:sldChg chg="modSp add mod">
        <pc:chgData name="Jorge Esteban Camargo Forero" userId="ee79e5f4-13e3-4b16-9a8f-d9656972343c" providerId="ADAL" clId="{04E8D981-C179-4E22-8C09-A8BDB4B66A32}" dt="2023-02-12T21:33:23.840" v="5546" actId="20577"/>
        <pc:sldMkLst>
          <pc:docMk/>
          <pc:sldMk cId="3678994096" sldId="422"/>
        </pc:sldMkLst>
        <pc:spChg chg="mod">
          <ac:chgData name="Jorge Esteban Camargo Forero" userId="ee79e5f4-13e3-4b16-9a8f-d9656972343c" providerId="ADAL" clId="{04E8D981-C179-4E22-8C09-A8BDB4B66A32}" dt="2023-02-12T21:33:23.840" v="5546" actId="20577"/>
          <ac:spMkLst>
            <pc:docMk/>
            <pc:sldMk cId="3678994096" sldId="422"/>
            <ac:spMk id="3" creationId="{0581A8C6-76CA-9DBF-9878-AEDB5DC12D95}"/>
          </ac:spMkLst>
        </pc:spChg>
        <pc:spChg chg="mod">
          <ac:chgData name="Jorge Esteban Camargo Forero" userId="ee79e5f4-13e3-4b16-9a8f-d9656972343c" providerId="ADAL" clId="{04E8D981-C179-4E22-8C09-A8BDB4B66A32}" dt="2023-02-07T19:54:14.131" v="4954" actId="20577"/>
          <ac:spMkLst>
            <pc:docMk/>
            <pc:sldMk cId="3678994096" sldId="422"/>
            <ac:spMk id="41" creationId="{77978F65-EEBD-3F49-BFAF-CB09ABD6CA62}"/>
          </ac:spMkLst>
        </pc:spChg>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17/02/2023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rtl="0" eaLnBrk="1" fontAlgn="t" latinLnBrk="0" hangingPunct="1"/>
            <a:r>
              <a:rPr lang="es-CO" sz="1200" b="1" i="0" u="none" strike="noStrike" kern="1200" dirty="0">
                <a:solidFill>
                  <a:schemeClr val="tx1"/>
                </a:solidFill>
                <a:effectLst/>
                <a:latin typeface="+mn-lt"/>
                <a:ea typeface="+mn-ea"/>
                <a:cs typeface="+mn-cs"/>
              </a:rPr>
              <a:t>Periodo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Precio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Retorno Aritmético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Logaritmo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Año 1</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100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 </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 </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Año 2</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200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100%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69%</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Año 3</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100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-50%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-69%</a:t>
            </a:r>
            <a:endParaRPr lang="en-US" sz="1200" b="0" i="0" u="none" strike="noStrike" kern="1200" dirty="0">
              <a:solidFill>
                <a:schemeClr val="tx1"/>
              </a:solidFill>
              <a:effectLst/>
              <a:latin typeface="+mn-lt"/>
              <a:ea typeface="+mn-ea"/>
              <a:cs typeface="+mn-cs"/>
            </a:endParaRPr>
          </a:p>
          <a:p>
            <a:endParaRPr lang="es-CO" dirty="0"/>
          </a:p>
        </p:txBody>
      </p:sp>
    </p:spTree>
    <p:extLst>
      <p:ext uri="{BB962C8B-B14F-4D97-AF65-F5344CB8AC3E}">
        <p14:creationId xmlns:p14="http://schemas.microsoft.com/office/powerpoint/2010/main" val="204588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9283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6433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629180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1998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5444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205714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93808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290494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373494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8735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13576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636436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29902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271081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05776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288314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2767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24225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28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5563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4469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587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274436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6804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8035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7338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6825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9145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40711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40079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41882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1389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2452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780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157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36566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55323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29774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17/02/2023</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48294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17/02/2023</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www.statlect.com/asymptotic-theory/central-limit-theorem"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hyperlink" Target="https://pages.stat.wisc.edu/~shao/stat609/stat609-19.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346"/>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a:p>
        </p:txBody>
      </p:sp>
      <p:grpSp>
        <p:nvGrpSpPr>
          <p:cNvPr id="21" name="Group 7"/>
          <p:cNvGrpSpPr/>
          <p:nvPr/>
        </p:nvGrpSpPr>
        <p:grpSpPr>
          <a:xfrm rot="198223">
            <a:off x="8040175" y="1485016"/>
            <a:ext cx="4791400" cy="5723716"/>
            <a:chOff x="0" y="0"/>
            <a:chExt cx="6098137" cy="5121473"/>
          </a:xfrm>
        </p:grpSpPr>
        <p:sp>
          <p:nvSpPr>
            <p:cNvPr id="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sp>
          <p:nvSpPr>
            <p:cNvPr id="25"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grpSp>
      <p:sp>
        <p:nvSpPr>
          <p:cNvPr id="321" name="Freeform 10"/>
          <p:cNvSpPr/>
          <p:nvPr/>
        </p:nvSpPr>
        <p:spPr>
          <a:xfrm>
            <a:off x="-17309" y="29370"/>
            <a:ext cx="5158061" cy="341431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a:gsLst>
              <a:gs pos="79000">
                <a:srgbClr val="112261"/>
              </a:gs>
              <a:gs pos="42000">
                <a:srgbClr val="1A3184"/>
              </a:gs>
            </a:gsLst>
            <a:lin ang="5400000"/>
          </a:gradFill>
          <a:ln w="12700">
            <a:miter lim="400000"/>
          </a:ln>
        </p:spPr>
        <p:txBody>
          <a:bodyPr lIns="60959" rIns="60959"/>
          <a:lstStyle/>
          <a:p>
            <a:pPr>
              <a:defRPr sz="1000"/>
            </a:pPr>
            <a:endParaRPr sz="1333"/>
          </a:p>
        </p:txBody>
      </p:sp>
      <p:sp>
        <p:nvSpPr>
          <p:cNvPr id="325" name="Freeform 10"/>
          <p:cNvSpPr/>
          <p:nvPr/>
        </p:nvSpPr>
        <p:spPr>
          <a:xfrm>
            <a:off x="-48514" y="-10887"/>
            <a:ext cx="2934079" cy="1242657"/>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solidFill>
            <a:srgbClr val="FFFFFF"/>
          </a:solidFill>
          <a:ln w="12700">
            <a:miter lim="400000"/>
          </a:ln>
        </p:spPr>
        <p:txBody>
          <a:bodyPr lIns="60959" rIns="60959"/>
          <a:lstStyle/>
          <a:p>
            <a:pPr>
              <a:defRPr sz="1000"/>
            </a:pPr>
            <a:endParaRPr sz="1333"/>
          </a:p>
        </p:txBody>
      </p:sp>
      <p:sp>
        <p:nvSpPr>
          <p:cNvPr id="326" name="Freeform 22"/>
          <p:cNvSpPr/>
          <p:nvPr/>
        </p:nvSpPr>
        <p:spPr>
          <a:xfrm>
            <a:off x="9242766" y="-2"/>
            <a:ext cx="1989623" cy="187755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112261"/>
              </a:gs>
            </a:gsLst>
            <a:lin ang="5400000"/>
          </a:gradFill>
          <a:ln w="12700">
            <a:miter lim="400000"/>
          </a:ln>
        </p:spPr>
        <p:txBody>
          <a:bodyPr lIns="60959" rIns="60959"/>
          <a:lstStyle/>
          <a:p>
            <a:pPr>
              <a:defRPr sz="1000"/>
            </a:pPr>
            <a:endParaRPr sz="1333"/>
          </a:p>
        </p:txBody>
      </p:sp>
      <p:grpSp>
        <p:nvGrpSpPr>
          <p:cNvPr id="3" name="Group 2">
            <a:extLst>
              <a:ext uri="{FF2B5EF4-FFF2-40B4-BE49-F238E27FC236}">
                <a16:creationId xmlns:a16="http://schemas.microsoft.com/office/drawing/2014/main" id="{09C10828-128B-EA4F-AD8E-42F0EC034D1A}"/>
              </a:ext>
            </a:extLst>
          </p:cNvPr>
          <p:cNvGrpSpPr/>
          <p:nvPr/>
        </p:nvGrpSpPr>
        <p:grpSpPr>
          <a:xfrm>
            <a:off x="29532" y="284555"/>
            <a:ext cx="1725301" cy="455631"/>
            <a:chOff x="22149" y="120190"/>
            <a:chExt cx="1557692" cy="411367"/>
          </a:xfrm>
        </p:grpSpPr>
        <p:pic>
          <p:nvPicPr>
            <p:cNvPr id="15" name="Graphic 14">
              <a:extLst>
                <a:ext uri="{FF2B5EF4-FFF2-40B4-BE49-F238E27FC236}">
                  <a16:creationId xmlns:a16="http://schemas.microsoft.com/office/drawing/2014/main" id="{561BF4DB-EC67-BE41-A509-6003B755765C}"/>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8323"/>
            <a:stretch/>
          </p:blipFill>
          <p:spPr>
            <a:xfrm>
              <a:off x="463340" y="120190"/>
              <a:ext cx="1116501" cy="409919"/>
            </a:xfrm>
            <a:prstGeom prst="rect">
              <a:avLst/>
            </a:prstGeom>
          </p:spPr>
        </p:pic>
        <p:grpSp>
          <p:nvGrpSpPr>
            <p:cNvPr id="16" name="Graphic 11">
              <a:extLst>
                <a:ext uri="{FF2B5EF4-FFF2-40B4-BE49-F238E27FC236}">
                  <a16:creationId xmlns:a16="http://schemas.microsoft.com/office/drawing/2014/main" id="{54A1B2A8-B697-E44D-8A51-51D42151DC37}"/>
                </a:ext>
              </a:extLst>
            </p:cNvPr>
            <p:cNvGrpSpPr/>
            <p:nvPr/>
          </p:nvGrpSpPr>
          <p:grpSpPr>
            <a:xfrm>
              <a:off x="22149" y="120944"/>
              <a:ext cx="441191" cy="410613"/>
              <a:chOff x="4913362" y="4663417"/>
              <a:chExt cx="669925" cy="623494"/>
            </a:xfrm>
          </p:grpSpPr>
          <p:sp>
            <p:nvSpPr>
              <p:cNvPr id="17" name="Freeform 16">
                <a:extLst>
                  <a:ext uri="{FF2B5EF4-FFF2-40B4-BE49-F238E27FC236}">
                    <a16:creationId xmlns:a16="http://schemas.microsoft.com/office/drawing/2014/main" id="{901495E0-5BE8-5846-929C-FC62D7EE848A}"/>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8" name="Freeform 17">
                <a:extLst>
                  <a:ext uri="{FF2B5EF4-FFF2-40B4-BE49-F238E27FC236}">
                    <a16:creationId xmlns:a16="http://schemas.microsoft.com/office/drawing/2014/main" id="{3EA9929F-520C-314F-9D3D-5862AECAE8E2}"/>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9" name="Freeform 18">
                <a:extLst>
                  <a:ext uri="{FF2B5EF4-FFF2-40B4-BE49-F238E27FC236}">
                    <a16:creationId xmlns:a16="http://schemas.microsoft.com/office/drawing/2014/main" id="{8FAE8F6E-A6E9-9644-A0F5-F7BE2F6A41BB}"/>
                  </a:ext>
                </a:extLst>
              </p:cNvPr>
              <p:cNvSpPr/>
              <p:nvPr/>
            </p:nvSpPr>
            <p:spPr>
              <a:xfrm>
                <a:off x="4913362" y="4663417"/>
                <a:ext cx="670719" cy="622964"/>
              </a:xfrm>
              <a:custGeom>
                <a:avLst/>
                <a:gdLst>
                  <a:gd name="connsiteX0" fmla="*/ 237683 w 670719"/>
                  <a:gd name="connsiteY0" fmla="*/ 69676 h 622964"/>
                  <a:gd name="connsiteX1" fmla="*/ 137194 w 670719"/>
                  <a:gd name="connsiteY1" fmla="*/ 90101 h 622964"/>
                  <a:gd name="connsiteX2" fmla="*/ 186140 w 670719"/>
                  <a:gd name="connsiteY2" fmla="*/ 0 h 622964"/>
                  <a:gd name="connsiteX3" fmla="*/ 191880 w 670719"/>
                  <a:gd name="connsiteY3" fmla="*/ 49714 h 622964"/>
                  <a:gd name="connsiteX4" fmla="*/ 132215 w 670719"/>
                  <a:gd name="connsiteY4" fmla="*/ 94781 h 622964"/>
                  <a:gd name="connsiteX5" fmla="*/ 114020 w 670719"/>
                  <a:gd name="connsiteY5" fmla="*/ 48160 h 622964"/>
                  <a:gd name="connsiteX6" fmla="*/ 89737 w 670719"/>
                  <a:gd name="connsiteY6" fmla="*/ 147786 h 622964"/>
                  <a:gd name="connsiteX7" fmla="*/ 181674 w 670719"/>
                  <a:gd name="connsiteY7" fmla="*/ 102356 h 622964"/>
                  <a:gd name="connsiteX8" fmla="*/ 86131 w 670719"/>
                  <a:gd name="connsiteY8" fmla="*/ 153591 h 622964"/>
                  <a:gd name="connsiteX9" fmla="*/ 56621 w 670719"/>
                  <a:gd name="connsiteY9" fmla="*/ 113172 h 622964"/>
                  <a:gd name="connsiteX10" fmla="*/ 58623 w 670719"/>
                  <a:gd name="connsiteY10" fmla="*/ 215709 h 622964"/>
                  <a:gd name="connsiteX11" fmla="*/ 135887 w 670719"/>
                  <a:gd name="connsiteY11" fmla="*/ 148249 h 622964"/>
                  <a:gd name="connsiteX12" fmla="*/ 56605 w 670719"/>
                  <a:gd name="connsiteY12" fmla="*/ 222225 h 622964"/>
                  <a:gd name="connsiteX13" fmla="*/ 17749 w 670719"/>
                  <a:gd name="connsiteY13" fmla="*/ 190687 h 622964"/>
                  <a:gd name="connsiteX14" fmla="*/ 45869 w 670719"/>
                  <a:gd name="connsiteY14" fmla="*/ 289271 h 622964"/>
                  <a:gd name="connsiteX15" fmla="*/ 103317 w 670719"/>
                  <a:gd name="connsiteY15" fmla="*/ 204347 h 622964"/>
                  <a:gd name="connsiteX16" fmla="*/ 45638 w 670719"/>
                  <a:gd name="connsiteY16" fmla="*/ 296118 h 622964"/>
                  <a:gd name="connsiteX17" fmla="*/ 0 w 670719"/>
                  <a:gd name="connsiteY17" fmla="*/ 275561 h 622964"/>
                  <a:gd name="connsiteX18" fmla="*/ 52436 w 670719"/>
                  <a:gd name="connsiteY18" fmla="*/ 363694 h 622964"/>
                  <a:gd name="connsiteX19" fmla="*/ 86247 w 670719"/>
                  <a:gd name="connsiteY19" fmla="*/ 266879 h 622964"/>
                  <a:gd name="connsiteX20" fmla="*/ 53908 w 670719"/>
                  <a:gd name="connsiteY20" fmla="*/ 370359 h 622964"/>
                  <a:gd name="connsiteX21" fmla="*/ 4549 w 670719"/>
                  <a:gd name="connsiteY21" fmla="*/ 362189 h 622964"/>
                  <a:gd name="connsiteX22" fmla="*/ 77744 w 670719"/>
                  <a:gd name="connsiteY22" fmla="*/ 433949 h 622964"/>
                  <a:gd name="connsiteX23" fmla="*/ 85684 w 670719"/>
                  <a:gd name="connsiteY23" fmla="*/ 331709 h 622964"/>
                  <a:gd name="connsiteX24" fmla="*/ 80904 w 670719"/>
                  <a:gd name="connsiteY24" fmla="*/ 440018 h 622964"/>
                  <a:gd name="connsiteX25" fmla="*/ 31098 w 670719"/>
                  <a:gd name="connsiteY25" fmla="*/ 444715 h 622964"/>
                  <a:gd name="connsiteX26" fmla="*/ 120239 w 670719"/>
                  <a:gd name="connsiteY26" fmla="*/ 495388 h 622964"/>
                  <a:gd name="connsiteX27" fmla="*/ 101762 w 670719"/>
                  <a:gd name="connsiteY27" fmla="*/ 394505 h 622964"/>
                  <a:gd name="connsiteX28" fmla="*/ 124838 w 670719"/>
                  <a:gd name="connsiteY28" fmla="*/ 500449 h 622964"/>
                  <a:gd name="connsiteX29" fmla="*/ 77877 w 670719"/>
                  <a:gd name="connsiteY29" fmla="*/ 517732 h 622964"/>
                  <a:gd name="connsiteX30" fmla="*/ 176993 w 670719"/>
                  <a:gd name="connsiteY30" fmla="*/ 543928 h 622964"/>
                  <a:gd name="connsiteX31" fmla="*/ 133323 w 670719"/>
                  <a:gd name="connsiteY31" fmla="*/ 451148 h 622964"/>
                  <a:gd name="connsiteX32" fmla="*/ 182732 w 670719"/>
                  <a:gd name="connsiteY32" fmla="*/ 547666 h 622964"/>
                  <a:gd name="connsiteX33" fmla="*/ 141776 w 670719"/>
                  <a:gd name="connsiteY33" fmla="*/ 576376 h 622964"/>
                  <a:gd name="connsiteX34" fmla="*/ 244332 w 670719"/>
                  <a:gd name="connsiteY34" fmla="*/ 576376 h 622964"/>
                  <a:gd name="connsiteX35" fmla="*/ 178382 w 670719"/>
                  <a:gd name="connsiteY35" fmla="*/ 497803 h 622964"/>
                  <a:gd name="connsiteX36" fmla="*/ 492304 w 670719"/>
                  <a:gd name="connsiteY36" fmla="*/ 497803 h 622964"/>
                  <a:gd name="connsiteX37" fmla="*/ 426370 w 670719"/>
                  <a:gd name="connsiteY37" fmla="*/ 576327 h 622964"/>
                  <a:gd name="connsiteX38" fmla="*/ 528927 w 670719"/>
                  <a:gd name="connsiteY38" fmla="*/ 576327 h 622964"/>
                  <a:gd name="connsiteX39" fmla="*/ 487970 w 670719"/>
                  <a:gd name="connsiteY39" fmla="*/ 547666 h 622964"/>
                  <a:gd name="connsiteX40" fmla="*/ 283304 w 670719"/>
                  <a:gd name="connsiteY40" fmla="*/ 573697 h 622964"/>
                  <a:gd name="connsiteX41" fmla="*/ 292005 w 670719"/>
                  <a:gd name="connsiteY41" fmla="*/ 622965 h 622964"/>
                  <a:gd name="connsiteX42" fmla="*/ 335343 w 670719"/>
                  <a:gd name="connsiteY42" fmla="*/ 530036 h 622964"/>
                  <a:gd name="connsiteX43" fmla="*/ 236277 w 670719"/>
                  <a:gd name="connsiteY43" fmla="*/ 556580 h 622964"/>
                  <a:gd name="connsiteX44" fmla="*/ 434409 w 670719"/>
                  <a:gd name="connsiteY44" fmla="*/ 556580 h 622964"/>
                  <a:gd name="connsiteX45" fmla="*/ 335343 w 670719"/>
                  <a:gd name="connsiteY45" fmla="*/ 530036 h 622964"/>
                  <a:gd name="connsiteX46" fmla="*/ 378681 w 670719"/>
                  <a:gd name="connsiteY46" fmla="*/ 622965 h 622964"/>
                  <a:gd name="connsiteX47" fmla="*/ 387382 w 670719"/>
                  <a:gd name="connsiteY47" fmla="*/ 573697 h 622964"/>
                  <a:gd name="connsiteX48" fmla="*/ 433003 w 670719"/>
                  <a:gd name="connsiteY48" fmla="*/ 69676 h 622964"/>
                  <a:gd name="connsiteX49" fmla="*/ 533508 w 670719"/>
                  <a:gd name="connsiteY49" fmla="*/ 90101 h 622964"/>
                  <a:gd name="connsiteX50" fmla="*/ 484546 w 670719"/>
                  <a:gd name="connsiteY50" fmla="*/ 0 h 622964"/>
                  <a:gd name="connsiteX51" fmla="*/ 478889 w 670719"/>
                  <a:gd name="connsiteY51" fmla="*/ 49714 h 622964"/>
                  <a:gd name="connsiteX52" fmla="*/ 489012 w 670719"/>
                  <a:gd name="connsiteY52" fmla="*/ 102356 h 622964"/>
                  <a:gd name="connsiteX53" fmla="*/ 580949 w 670719"/>
                  <a:gd name="connsiteY53" fmla="*/ 147786 h 622964"/>
                  <a:gd name="connsiteX54" fmla="*/ 556666 w 670719"/>
                  <a:gd name="connsiteY54" fmla="*/ 48160 h 622964"/>
                  <a:gd name="connsiteX55" fmla="*/ 538471 w 670719"/>
                  <a:gd name="connsiteY55" fmla="*/ 94781 h 622964"/>
                  <a:gd name="connsiteX56" fmla="*/ 567369 w 670719"/>
                  <a:gd name="connsiteY56" fmla="*/ 204347 h 622964"/>
                  <a:gd name="connsiteX57" fmla="*/ 624817 w 670719"/>
                  <a:gd name="connsiteY57" fmla="*/ 289271 h 622964"/>
                  <a:gd name="connsiteX58" fmla="*/ 652937 w 670719"/>
                  <a:gd name="connsiteY58" fmla="*/ 190687 h 622964"/>
                  <a:gd name="connsiteX59" fmla="*/ 614081 w 670719"/>
                  <a:gd name="connsiteY59" fmla="*/ 222225 h 622964"/>
                  <a:gd name="connsiteX60" fmla="*/ 584472 w 670719"/>
                  <a:gd name="connsiteY60" fmla="*/ 266879 h 622964"/>
                  <a:gd name="connsiteX61" fmla="*/ 618283 w 670719"/>
                  <a:gd name="connsiteY61" fmla="*/ 363694 h 622964"/>
                  <a:gd name="connsiteX62" fmla="*/ 670719 w 670719"/>
                  <a:gd name="connsiteY62" fmla="*/ 275561 h 622964"/>
                  <a:gd name="connsiteX63" fmla="*/ 625098 w 670719"/>
                  <a:gd name="connsiteY63" fmla="*/ 296118 h 622964"/>
                  <a:gd name="connsiteX64" fmla="*/ 585018 w 670719"/>
                  <a:gd name="connsiteY64" fmla="*/ 331709 h 622964"/>
                  <a:gd name="connsiteX65" fmla="*/ 592942 w 670719"/>
                  <a:gd name="connsiteY65" fmla="*/ 433949 h 622964"/>
                  <a:gd name="connsiteX66" fmla="*/ 666137 w 670719"/>
                  <a:gd name="connsiteY66" fmla="*/ 362189 h 622964"/>
                  <a:gd name="connsiteX67" fmla="*/ 616778 w 670719"/>
                  <a:gd name="connsiteY67" fmla="*/ 370458 h 622964"/>
                  <a:gd name="connsiteX68" fmla="*/ 568957 w 670719"/>
                  <a:gd name="connsiteY68" fmla="*/ 394554 h 622964"/>
                  <a:gd name="connsiteX69" fmla="*/ 550480 w 670719"/>
                  <a:gd name="connsiteY69" fmla="*/ 495438 h 622964"/>
                  <a:gd name="connsiteX70" fmla="*/ 639621 w 670719"/>
                  <a:gd name="connsiteY70" fmla="*/ 444765 h 622964"/>
                  <a:gd name="connsiteX71" fmla="*/ 589815 w 670719"/>
                  <a:gd name="connsiteY71" fmla="*/ 440068 h 622964"/>
                  <a:gd name="connsiteX72" fmla="*/ 537363 w 670719"/>
                  <a:gd name="connsiteY72" fmla="*/ 451165 h 622964"/>
                  <a:gd name="connsiteX73" fmla="*/ 493693 w 670719"/>
                  <a:gd name="connsiteY73" fmla="*/ 543945 h 622964"/>
                  <a:gd name="connsiteX74" fmla="*/ 592859 w 670719"/>
                  <a:gd name="connsiteY74" fmla="*/ 517748 h 622964"/>
                  <a:gd name="connsiteX75" fmla="*/ 545865 w 670719"/>
                  <a:gd name="connsiteY75" fmla="*/ 500449 h 622964"/>
                  <a:gd name="connsiteX76" fmla="*/ 534815 w 670719"/>
                  <a:gd name="connsiteY76" fmla="*/ 148249 h 622964"/>
                  <a:gd name="connsiteX77" fmla="*/ 612030 w 670719"/>
                  <a:gd name="connsiteY77" fmla="*/ 215693 h 622964"/>
                  <a:gd name="connsiteX78" fmla="*/ 614032 w 670719"/>
                  <a:gd name="connsiteY78" fmla="*/ 113155 h 622964"/>
                  <a:gd name="connsiteX79" fmla="*/ 584572 w 670719"/>
                  <a:gd name="connsiteY79" fmla="*/ 153591 h 62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70719" h="622964">
                    <a:moveTo>
                      <a:pt x="237683" y="69676"/>
                    </a:moveTo>
                    <a:lnTo>
                      <a:pt x="137194" y="90101"/>
                    </a:lnTo>
                    <a:lnTo>
                      <a:pt x="186140" y="0"/>
                    </a:lnTo>
                    <a:lnTo>
                      <a:pt x="191880" y="49714"/>
                    </a:lnTo>
                    <a:close/>
                    <a:moveTo>
                      <a:pt x="132215" y="94781"/>
                    </a:moveTo>
                    <a:lnTo>
                      <a:pt x="114020" y="48160"/>
                    </a:lnTo>
                    <a:lnTo>
                      <a:pt x="89737" y="147786"/>
                    </a:lnTo>
                    <a:lnTo>
                      <a:pt x="181674" y="102356"/>
                    </a:lnTo>
                    <a:close/>
                    <a:moveTo>
                      <a:pt x="86131" y="153591"/>
                    </a:moveTo>
                    <a:lnTo>
                      <a:pt x="56621" y="113172"/>
                    </a:lnTo>
                    <a:lnTo>
                      <a:pt x="58623" y="215709"/>
                    </a:lnTo>
                    <a:lnTo>
                      <a:pt x="135887" y="148249"/>
                    </a:lnTo>
                    <a:close/>
                    <a:moveTo>
                      <a:pt x="56605" y="222225"/>
                    </a:moveTo>
                    <a:lnTo>
                      <a:pt x="17749" y="190687"/>
                    </a:lnTo>
                    <a:lnTo>
                      <a:pt x="45869" y="289271"/>
                    </a:lnTo>
                    <a:lnTo>
                      <a:pt x="103317" y="204347"/>
                    </a:lnTo>
                    <a:close/>
                    <a:moveTo>
                      <a:pt x="45638" y="296118"/>
                    </a:moveTo>
                    <a:lnTo>
                      <a:pt x="0" y="275561"/>
                    </a:lnTo>
                    <a:lnTo>
                      <a:pt x="52436" y="363694"/>
                    </a:lnTo>
                    <a:lnTo>
                      <a:pt x="86247" y="266879"/>
                    </a:lnTo>
                    <a:close/>
                    <a:moveTo>
                      <a:pt x="53908" y="370359"/>
                    </a:moveTo>
                    <a:lnTo>
                      <a:pt x="4549" y="362189"/>
                    </a:lnTo>
                    <a:lnTo>
                      <a:pt x="77744" y="433949"/>
                    </a:lnTo>
                    <a:lnTo>
                      <a:pt x="85684" y="331709"/>
                    </a:lnTo>
                    <a:close/>
                    <a:moveTo>
                      <a:pt x="80904" y="440018"/>
                    </a:moveTo>
                    <a:lnTo>
                      <a:pt x="31098" y="444715"/>
                    </a:lnTo>
                    <a:lnTo>
                      <a:pt x="120239" y="495388"/>
                    </a:lnTo>
                    <a:lnTo>
                      <a:pt x="101762" y="394505"/>
                    </a:lnTo>
                    <a:close/>
                    <a:moveTo>
                      <a:pt x="124838" y="500449"/>
                    </a:moveTo>
                    <a:lnTo>
                      <a:pt x="77877" y="517732"/>
                    </a:lnTo>
                    <a:lnTo>
                      <a:pt x="176993" y="543928"/>
                    </a:lnTo>
                    <a:lnTo>
                      <a:pt x="133323" y="451148"/>
                    </a:lnTo>
                    <a:close/>
                    <a:moveTo>
                      <a:pt x="182732" y="547666"/>
                    </a:moveTo>
                    <a:lnTo>
                      <a:pt x="141776" y="576376"/>
                    </a:lnTo>
                    <a:lnTo>
                      <a:pt x="244332" y="576376"/>
                    </a:lnTo>
                    <a:lnTo>
                      <a:pt x="178382" y="497803"/>
                    </a:lnTo>
                    <a:close/>
                    <a:moveTo>
                      <a:pt x="492304" y="497803"/>
                    </a:moveTo>
                    <a:lnTo>
                      <a:pt x="426370" y="576327"/>
                    </a:lnTo>
                    <a:lnTo>
                      <a:pt x="528927" y="576327"/>
                    </a:lnTo>
                    <a:lnTo>
                      <a:pt x="487970" y="547666"/>
                    </a:lnTo>
                    <a:close/>
                    <a:moveTo>
                      <a:pt x="283304" y="573697"/>
                    </a:moveTo>
                    <a:lnTo>
                      <a:pt x="292005" y="622965"/>
                    </a:lnTo>
                    <a:lnTo>
                      <a:pt x="335343" y="530036"/>
                    </a:lnTo>
                    <a:lnTo>
                      <a:pt x="236277" y="556580"/>
                    </a:lnTo>
                    <a:close/>
                    <a:moveTo>
                      <a:pt x="434409" y="556580"/>
                    </a:moveTo>
                    <a:lnTo>
                      <a:pt x="335343" y="530036"/>
                    </a:lnTo>
                    <a:lnTo>
                      <a:pt x="378681" y="622965"/>
                    </a:lnTo>
                    <a:lnTo>
                      <a:pt x="387382" y="573697"/>
                    </a:lnTo>
                    <a:close/>
                    <a:moveTo>
                      <a:pt x="433003" y="69676"/>
                    </a:moveTo>
                    <a:lnTo>
                      <a:pt x="533508" y="90101"/>
                    </a:lnTo>
                    <a:lnTo>
                      <a:pt x="484546" y="0"/>
                    </a:lnTo>
                    <a:lnTo>
                      <a:pt x="478889" y="49714"/>
                    </a:lnTo>
                    <a:close/>
                    <a:moveTo>
                      <a:pt x="489012" y="102356"/>
                    </a:moveTo>
                    <a:lnTo>
                      <a:pt x="580949" y="147786"/>
                    </a:lnTo>
                    <a:lnTo>
                      <a:pt x="556666" y="48160"/>
                    </a:lnTo>
                    <a:lnTo>
                      <a:pt x="538471" y="94781"/>
                    </a:lnTo>
                    <a:close/>
                    <a:moveTo>
                      <a:pt x="567369" y="204347"/>
                    </a:moveTo>
                    <a:lnTo>
                      <a:pt x="624817" y="289271"/>
                    </a:lnTo>
                    <a:lnTo>
                      <a:pt x="652937" y="190687"/>
                    </a:lnTo>
                    <a:lnTo>
                      <a:pt x="614081" y="222225"/>
                    </a:lnTo>
                    <a:close/>
                    <a:moveTo>
                      <a:pt x="584472" y="266879"/>
                    </a:moveTo>
                    <a:lnTo>
                      <a:pt x="618283" y="363694"/>
                    </a:lnTo>
                    <a:lnTo>
                      <a:pt x="670719" y="275561"/>
                    </a:lnTo>
                    <a:lnTo>
                      <a:pt x="625098" y="296118"/>
                    </a:lnTo>
                    <a:close/>
                    <a:moveTo>
                      <a:pt x="585018" y="331709"/>
                    </a:moveTo>
                    <a:lnTo>
                      <a:pt x="592942" y="433949"/>
                    </a:lnTo>
                    <a:lnTo>
                      <a:pt x="666137" y="362189"/>
                    </a:lnTo>
                    <a:lnTo>
                      <a:pt x="616778" y="370458"/>
                    </a:lnTo>
                    <a:close/>
                    <a:moveTo>
                      <a:pt x="568957" y="394554"/>
                    </a:moveTo>
                    <a:lnTo>
                      <a:pt x="550480" y="495438"/>
                    </a:lnTo>
                    <a:lnTo>
                      <a:pt x="639621" y="444765"/>
                    </a:lnTo>
                    <a:lnTo>
                      <a:pt x="589815" y="440068"/>
                    </a:lnTo>
                    <a:close/>
                    <a:moveTo>
                      <a:pt x="537363" y="451165"/>
                    </a:moveTo>
                    <a:lnTo>
                      <a:pt x="493693" y="543945"/>
                    </a:lnTo>
                    <a:lnTo>
                      <a:pt x="592859" y="517748"/>
                    </a:lnTo>
                    <a:lnTo>
                      <a:pt x="545865" y="500449"/>
                    </a:lnTo>
                    <a:close/>
                    <a:moveTo>
                      <a:pt x="534815" y="148249"/>
                    </a:moveTo>
                    <a:lnTo>
                      <a:pt x="612030" y="215693"/>
                    </a:lnTo>
                    <a:lnTo>
                      <a:pt x="614032" y="113155"/>
                    </a:lnTo>
                    <a:lnTo>
                      <a:pt x="584572" y="153591"/>
                    </a:lnTo>
                    <a:close/>
                  </a:path>
                </a:pathLst>
              </a:custGeom>
              <a:solidFill>
                <a:srgbClr val="1D388F"/>
              </a:solidFill>
              <a:ln w="1646" cap="flat">
                <a:noFill/>
                <a:prstDash val="solid"/>
                <a:miter/>
              </a:ln>
            </p:spPr>
            <p:txBody>
              <a:bodyPr rtlCol="0" anchor="ctr"/>
              <a:lstStyle/>
              <a:p>
                <a:endParaRPr lang="en-CO" sz="2400"/>
              </a:p>
            </p:txBody>
          </p:sp>
        </p:grpSp>
      </p:grpSp>
      <p:grpSp>
        <p:nvGrpSpPr>
          <p:cNvPr id="324" name="Group 7"/>
          <p:cNvGrpSpPr/>
          <p:nvPr/>
        </p:nvGrpSpPr>
        <p:grpSpPr>
          <a:xfrm rot="198223">
            <a:off x="2902792" y="-31213"/>
            <a:ext cx="6710212" cy="7174591"/>
            <a:chOff x="0" y="0"/>
            <a:chExt cx="6098137" cy="5121473"/>
          </a:xfrm>
        </p:grpSpPr>
        <p:sp>
          <p:nvSpPr>
            <p:cNvPr id="3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rgbClr val="1A3184"/>
                </a:gs>
                <a:gs pos="58000">
                  <a:srgbClr val="112261"/>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323"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27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4" name="TextBox 23">
            <a:extLst>
              <a:ext uri="{FF2B5EF4-FFF2-40B4-BE49-F238E27FC236}">
                <a16:creationId xmlns:a16="http://schemas.microsoft.com/office/drawing/2014/main" id="{F6605C6D-372C-464C-B655-863DA9524B1E}"/>
              </a:ext>
            </a:extLst>
          </p:cNvPr>
          <p:cNvSpPr txBox="1"/>
          <p:nvPr/>
        </p:nvSpPr>
        <p:spPr>
          <a:xfrm>
            <a:off x="1488916" y="2743934"/>
            <a:ext cx="9172437" cy="1508105"/>
          </a:xfrm>
          <a:prstGeom prst="rect">
            <a:avLst/>
          </a:prstGeom>
          <a:noFill/>
        </p:spPr>
        <p:txBody>
          <a:bodyPr wrap="square" lIns="91440" tIns="45720" rIns="91440" bIns="45720" rtlCol="0" anchor="t">
            <a:spAutoFit/>
          </a:bodyPr>
          <a:lstStyle/>
          <a:p>
            <a:pPr algn="ctr"/>
            <a:r>
              <a:rPr lang="es-CO" sz="4800" b="1" dirty="0">
                <a:solidFill>
                  <a:schemeClr val="bg1"/>
                </a:solidFill>
                <a:latin typeface="Century Gothic" panose="020B0502020202020204" pitchFamily="34" charset="0"/>
              </a:rPr>
              <a:t>Estimación de Retornos</a:t>
            </a:r>
            <a:br>
              <a:rPr lang="es-CO" sz="4800" b="1" dirty="0">
                <a:solidFill>
                  <a:schemeClr val="bg1"/>
                </a:solidFill>
                <a:latin typeface="Century Gothic" panose="020B0502020202020204" pitchFamily="34" charset="0"/>
              </a:rPr>
            </a:br>
            <a:endParaRPr lang="es-CO" sz="4400" b="1" dirty="0">
              <a:solidFill>
                <a:schemeClr val="bg1"/>
              </a:solidFill>
              <a:latin typeface="Century Gothic" panose="020B0502020202020204" pitchFamily="34" charset="0"/>
              <a:ea typeface="Verdana" panose="020B060403050404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D3F7564-C2B9-964C-8F0A-617A7A448C89}"/>
              </a:ext>
            </a:extLst>
          </p:cNvPr>
          <p:cNvCxnSpPr>
            <a:cxnSpLocks/>
          </p:cNvCxnSpPr>
          <p:nvPr/>
        </p:nvCxnSpPr>
        <p:spPr>
          <a:xfrm>
            <a:off x="2915484" y="3669577"/>
            <a:ext cx="5765716" cy="0"/>
          </a:xfrm>
          <a:prstGeom prst="line">
            <a:avLst/>
          </a:prstGeom>
          <a:noFill/>
          <a:ln w="12700"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20D9D3A-55DE-3743-93C0-5030CD85885B}"/>
              </a:ext>
            </a:extLst>
          </p:cNvPr>
          <p:cNvSpPr txBox="1"/>
          <p:nvPr/>
        </p:nvSpPr>
        <p:spPr>
          <a:xfrm>
            <a:off x="3145361" y="3774228"/>
            <a:ext cx="5686177" cy="461665"/>
          </a:xfrm>
          <a:prstGeom prst="rect">
            <a:avLst/>
          </a:prstGeom>
          <a:noFill/>
        </p:spPr>
        <p:txBody>
          <a:bodyPr wrap="square" lIns="91440" tIns="45720" rIns="91440" bIns="45720" rtlCol="0" anchor="t">
            <a:spAutoFit/>
          </a:bodyPr>
          <a:lstStyle/>
          <a:p>
            <a:pPr algn="ctr"/>
            <a:r>
              <a:rPr lang="es-CO" sz="2400" dirty="0">
                <a:solidFill>
                  <a:schemeClr val="bg1"/>
                </a:solidFill>
                <a:latin typeface="Ebrima" panose="02000000000000000000" pitchFamily="2" charset="0"/>
                <a:ea typeface="Ebrima" panose="02000000000000000000" pitchFamily="2" charset="0"/>
                <a:cs typeface="Ebrima" panose="02000000000000000000" pitchFamily="2" charset="0"/>
              </a:rPr>
              <a:t>BCRP – CEFA 2023</a:t>
            </a:r>
            <a:endParaRPr lang="en-US"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4454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4" y="404257"/>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Retornos Logarítmicos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651807" y="1407430"/>
                <a:ext cx="8441075" cy="4942571"/>
              </a:xfrm>
              <a:prstGeom prst="rect">
                <a:avLst/>
              </a:prstGeom>
              <a:noFill/>
            </p:spPr>
            <p:txBody>
              <a:bodyPr wrap="square" lIns="91440" tIns="45720" rIns="91440" bIns="45720" rtlCol="0" anchor="t">
                <a:spAutoFit/>
              </a:bodyPr>
              <a:lstStyle/>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Al usar la serie de Taylor como una aproximación de orden 1 tomando </a:t>
                </a:r>
                <a14:m>
                  <m:oMath xmlns:m="http://schemas.openxmlformats.org/officeDocument/2006/math">
                    <m:r>
                      <a:rPr lang="es-CO" sz="1600" i="1">
                        <a:latin typeface="Cambria Math" panose="02040503050406030204" pitchFamily="18" charset="0"/>
                        <a:ea typeface="Times New Roman" panose="02020603050405020304" pitchFamily="18" charset="0"/>
                        <a:cs typeface="Times New Roman" panose="02020603050405020304" pitchFamily="18" charset="0"/>
                      </a:rPr>
                      <m:t>𝑎</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oMath>
                </a14:m>
                <a:r>
                  <a:rPr lang="es-CO" sz="1600" dirty="0">
                    <a:latin typeface="Calibri" panose="020F0502020204030204" pitchFamily="34" charset="0"/>
                    <a:ea typeface="Times New Roman" panose="02020603050405020304" pitchFamily="18" charset="0"/>
                    <a:cs typeface="Times New Roman" panose="02020603050405020304" pitchFamily="18" charset="0"/>
                  </a:rPr>
                  <a:t> nos damos cuenta de que: </a:t>
                </a: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1</m:t>
                          </m:r>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600" i="1">
                              <a:latin typeface="Cambria Math" panose="02040503050406030204" pitchFamily="18" charset="0"/>
                              <a:ea typeface="Times New Roman" panose="02020603050405020304" pitchFamily="18" charset="0"/>
                              <a:cs typeface="Times New Roman" panose="02020603050405020304" pitchFamily="18" charset="0"/>
                            </a:rPr>
                            <m:t>𝑑</m:t>
                          </m:r>
                        </m:num>
                        <m:den>
                          <m:r>
                            <a:rPr lang="es-CO" sz="1600" i="1">
                              <a:latin typeface="Cambria Math" panose="02040503050406030204" pitchFamily="18" charset="0"/>
                              <a:ea typeface="Times New Roman" panose="02020603050405020304" pitchFamily="18" charset="0"/>
                              <a:cs typeface="Times New Roman" panose="02020603050405020304" pitchFamily="18" charset="0"/>
                            </a:rPr>
                            <m:t>𝑑𝑥</m:t>
                          </m:r>
                        </m:den>
                      </m:f>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func>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latin typeface="Cambria Math" panose="02040503050406030204" pitchFamily="18" charset="0"/>
                                  <a:ea typeface="Times New Roman" panose="02020603050405020304" pitchFamily="18" charset="0"/>
                                  <a:cs typeface="Times New Roman" panose="02020603050405020304" pitchFamily="18" charset="0"/>
                                </a:rPr>
                                <m:t>​</m:t>
                              </m:r>
                            </m:e>
                          </m:d>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e>
                      </m:d>
                    </m:oMath>
                  </m:oMathPara>
                </a14:m>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El término a la derecha implica que: </a:t>
                </a: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Por ende:</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2</m:t>
                              </m:r>
                            </m:sub>
                          </m:sSub>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1</m:t>
                              </m:r>
                            </m:sub>
                          </m:sSub>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1</m:t>
                                      </m:r>
                                    </m:sub>
                                  </m:sSub>
                                </m:den>
                              </m:f>
                            </m:e>
                          </m:d>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s-CO" sz="1600" i="1">
                          <a:latin typeface="Cambria Math" panose="02040503050406030204" pitchFamily="18" charset="0"/>
                          <a:ea typeface="Times New Roman" panose="02020603050405020304" pitchFamily="18" charset="0"/>
                          <a:cs typeface="Times New Roman" panose="02020603050405020304" pitchFamily="18" charset="0"/>
                        </a:rPr>
                        <m:t>−1</m:t>
                      </m:r>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2</m:t>
                              </m:r>
                            </m:sub>
                          </m:s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1</m:t>
                              </m:r>
                            </m:sub>
                          </m:sSub>
                        </m:den>
                      </m:f>
                    </m:oMath>
                  </m:oMathPara>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Dando pie a la forma de los retornos logarítmicos según el k seleccionado.  </a:t>
                </a:r>
              </a:p>
              <a:p>
                <a:pPr marL="457200">
                  <a:lnSpc>
                    <a:spcPct val="107000"/>
                  </a:lnSpc>
                </a:pPr>
                <a:endParaRPr lang="es-CO" sz="1600" i="1" dirty="0">
                  <a:latin typeface="Cambria Math" panose="02040503050406030204" pitchFamily="18" charset="0"/>
                  <a:ea typeface="Times New Roman" panose="02020603050405020304" pitchFamily="18"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num>
                                <m:den>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r>
                                        <a:rPr lang="es-CO" sz="1600" i="1">
                                          <a:latin typeface="Cambria Math" panose="02040503050406030204" pitchFamily="18" charset="0"/>
                                          <a:ea typeface="Times New Roman" panose="02020603050405020304" pitchFamily="18" charset="0"/>
                                          <a:cs typeface="Times New Roman" panose="02020603050405020304" pitchFamily="18" charset="0"/>
                                        </a:rPr>
                                        <m:t>−</m:t>
                                      </m:r>
                                      <m:r>
                                        <a:rPr lang="es-CO" sz="1600" i="1">
                                          <a:latin typeface="Cambria Math" panose="02040503050406030204" pitchFamily="18" charset="0"/>
                                          <a:ea typeface="Times New Roman" panose="02020603050405020304" pitchFamily="18" charset="0"/>
                                          <a:cs typeface="Times New Roman" panose="02020603050405020304" pitchFamily="18" charset="0"/>
                                        </a:rPr>
                                        <m:t>𝑘</m:t>
                                      </m:r>
                                    </m:sub>
                                  </m:sSub>
                                </m:den>
                              </m:f>
                            </m:e>
                          </m:d>
                        </m:e>
                      </m:func>
                    </m:oMath>
                  </m:oMathPara>
                </a14:m>
                <a:endParaRPr lang="es-ES" sz="16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651807" y="1407430"/>
                <a:ext cx="8441075" cy="4942571"/>
              </a:xfrm>
              <a:prstGeom prst="rect">
                <a:avLst/>
              </a:prstGeom>
              <a:blipFill>
                <a:blip r:embed="rId3"/>
                <a:stretch>
                  <a:fillRect t="-247"/>
                </a:stretch>
              </a:blipFill>
            </p:spPr>
            <p:txBody>
              <a:bodyPr/>
              <a:lstStyle/>
              <a:p>
                <a:r>
                  <a:rPr lang="es-CO">
                    <a:noFill/>
                  </a:rPr>
                  <a:t> </a:t>
                </a:r>
              </a:p>
            </p:txBody>
          </p:sp>
        </mc:Fallback>
      </mc:AlternateContent>
    </p:spTree>
    <p:extLst>
      <p:ext uri="{BB962C8B-B14F-4D97-AF65-F5344CB8AC3E}">
        <p14:creationId xmlns:p14="http://schemas.microsoft.com/office/powerpoint/2010/main" val="31784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4" y="404257"/>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Retornos Logarítmicos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651806" y="1407431"/>
            <a:ext cx="8441075" cy="338554"/>
          </a:xfrm>
          <a:prstGeom prst="rect">
            <a:avLst/>
          </a:prstGeom>
          <a:noFill/>
        </p:spPr>
        <p:txBody>
          <a:bodyPr wrap="square" lIns="91440" tIns="45720" rIns="91440" bIns="45720" rtlCol="0" anchor="t">
            <a:spAutoFit/>
          </a:bodyPr>
          <a:lstStyle/>
          <a:p>
            <a:r>
              <a:rPr lang="es-CO" sz="1600" b="1" dirty="0"/>
              <a:t>Propiedad 1: Simetría</a:t>
            </a:r>
          </a:p>
        </p:txBody>
      </p:sp>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0581A8C6-76CA-9DBF-9878-AEDB5DC12D95}"/>
                  </a:ext>
                </a:extLst>
              </p:cNvPr>
              <p:cNvSpPr txBox="1"/>
              <p:nvPr/>
            </p:nvSpPr>
            <p:spPr>
              <a:xfrm flipH="1">
                <a:off x="1651805" y="3458969"/>
                <a:ext cx="8441075" cy="2421304"/>
              </a:xfrm>
              <a:prstGeom prst="rect">
                <a:avLst/>
              </a:prstGeom>
              <a:noFill/>
            </p:spPr>
            <p:txBody>
              <a:bodyPr wrap="square" lIns="91440" tIns="45720" rIns="91440" bIns="45720" rtlCol="0" anchor="t">
                <a:spAutoFit/>
              </a:bodyPr>
              <a:lstStyle/>
              <a:p>
                <a:r>
                  <a:rPr lang="es-CO" sz="1600" b="1" dirty="0"/>
                  <a:t>Propiedad 2: </a:t>
                </a:r>
                <a:r>
                  <a:rPr lang="es-CO" sz="1600" b="1" dirty="0" err="1"/>
                  <a:t>Aditividad</a:t>
                </a:r>
                <a:endParaRPr lang="es-CO" sz="1600" b="1" dirty="0"/>
              </a:p>
              <a:p>
                <a:endParaRPr lang="es-CO" sz="1600" b="1" dirty="0"/>
              </a:p>
              <a:p>
                <a:r>
                  <a:rPr lang="es-CO" sz="1600" dirty="0"/>
                  <a:t>Para agregar retornos en el tiempo usando retornos aritméticos:</a:t>
                </a:r>
              </a:p>
              <a:p>
                <a:endParaRPr lang="es-CO" sz="1600" dirty="0"/>
              </a:p>
              <a:p>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Π</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r>
                            <a:rPr lang="es-CO" sz="1600" i="1">
                              <a:latin typeface="Cambria Math" panose="02040503050406030204" pitchFamily="18" charset="0"/>
                              <a:ea typeface="Times New Roman" panose="02020603050405020304" pitchFamily="18" charset="0"/>
                              <a:cs typeface="Times New Roman" panose="02020603050405020304" pitchFamily="18" charset="0"/>
                            </a:rPr>
                            <m:t>−</m:t>
                          </m:r>
                          <m:r>
                            <a:rPr lang="es-CO" sz="1600" i="1">
                              <a:latin typeface="Cambria Math" panose="02040503050406030204" pitchFamily="18" charset="0"/>
                              <a:ea typeface="Times New Roman" panose="02020603050405020304" pitchFamily="18" charset="0"/>
                              <a:cs typeface="Times New Roman" panose="02020603050405020304" pitchFamily="18" charset="0"/>
                            </a:rPr>
                            <m:t>𝑘</m:t>
                          </m:r>
                        </m:sub>
                        <m:sup>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p>
                      </m:sSubSup>
                      <m:sSup>
                        <m:sSup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e>
                          </m:d>
                        </m:e>
                        <m:sup>
                          <m:r>
                            <a:rPr lang="es-CO" sz="1600" i="1">
                              <a:latin typeface="Cambria Math" panose="02040503050406030204" pitchFamily="18" charset="0"/>
                              <a:ea typeface="Times New Roman" panose="02020603050405020304" pitchFamily="18" charset="0"/>
                              <a:cs typeface="Times New Roman" panose="02020603050405020304" pitchFamily="18" charset="0"/>
                            </a:rPr>
                            <m:t>𝑘</m:t>
                          </m:r>
                        </m:sup>
                      </m:sSup>
                      <m:r>
                        <a:rPr lang="es-CO" sz="1600" i="1">
                          <a:latin typeface="Cambria Math" panose="02040503050406030204" pitchFamily="18" charset="0"/>
                          <a:ea typeface="Times New Roman" panose="02020603050405020304" pitchFamily="18" charset="0"/>
                          <a:cs typeface="Times New Roman" panose="02020603050405020304" pitchFamily="18" charset="0"/>
                        </a:rPr>
                        <m:t>−1 </m:t>
                      </m:r>
                    </m:oMath>
                  </m:oMathPara>
                </a14:m>
                <a:endParaRPr lang="es-CO" sz="1600" b="1" dirty="0"/>
              </a:p>
              <a:p>
                <a:endParaRPr lang="es-CO" sz="1600" b="1" dirty="0"/>
              </a:p>
              <a:p>
                <a:r>
                  <a:rPr lang="es-CO" sz="1600" dirty="0"/>
                  <a:t>Para agregar retornos logarítmicos</a:t>
                </a:r>
              </a:p>
              <a:p>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𝑌</m:t>
                          </m:r>
                        </m:sub>
                      </m:sSub>
                      <m:r>
                        <a:rPr lang="es-CO" sz="1600">
                          <a:latin typeface="Cambria Math" panose="02040503050406030204" pitchFamily="18" charset="0"/>
                          <a:ea typeface="Times New Roman" panose="02020603050405020304" pitchFamily="18" charset="0"/>
                          <a:cs typeface="Times New Roman" panose="02020603050405020304" pitchFamily="18" charset="0"/>
                        </a:rPr>
                        <m:t>=</m:t>
                      </m:r>
                      <m:nary>
                        <m:naryPr>
                          <m:chr m:val="∑"/>
                          <m:subHide m:val="on"/>
                          <m:supHide m:val="on"/>
                          <m:ctrlPr>
                            <a:rPr lang="es-CO" sz="1600" b="0" i="1" smtClean="0">
                              <a:latin typeface="Cambria Math" panose="02040503050406030204" pitchFamily="18" charset="0"/>
                              <a:cs typeface="Times New Roman" panose="02020603050405020304" pitchFamily="18" charset="0"/>
                            </a:rPr>
                          </m:ctrlPr>
                        </m:naryPr>
                        <m:sub/>
                        <m:sup/>
                        <m:e>
                          <m:func>
                            <m:funcPr>
                              <m:ctrlPr>
                                <a:rPr lang="es-CO" sz="1600" b="0" i="1" smtClean="0">
                                  <a:latin typeface="Cambria Math" panose="02040503050406030204" pitchFamily="18" charset="0"/>
                                  <a:cs typeface="Times New Roman" panose="02020603050405020304" pitchFamily="18" charset="0"/>
                                </a:rPr>
                              </m:ctrlPr>
                            </m:funcPr>
                            <m:fName>
                              <m:sPre>
                                <m:sPrePr>
                                  <m:ctrlPr>
                                    <a:rPr lang="es-CO" sz="1600" b="1" dirty="0" smtClean="0">
                                      <a:latin typeface="Cambria Math" panose="02040503050406030204" pitchFamily="18" charset="0"/>
                                      <a:cs typeface="Times New Roman" panose="02020603050405020304" pitchFamily="18" charset="0"/>
                                    </a:rPr>
                                  </m:ctrlPr>
                                </m:sPrePr>
                                <m:sub>
                                  <m:eqArr>
                                    <m:eqArrPr>
                                      <m:ctrlPr>
                                        <a:rPr lang="es-CO" sz="1600" b="0" i="1" dirty="0" smtClean="0">
                                          <a:latin typeface="Cambria Math" panose="02040503050406030204" pitchFamily="18" charset="0"/>
                                          <a:cs typeface="Times New Roman" panose="02020603050405020304" pitchFamily="18" charset="0"/>
                                        </a:rPr>
                                      </m:ctrlPr>
                                    </m:eqArrPr>
                                    <m:e>
                                      <m:r>
                                        <a:rPr lang="es-CO" sz="1600" b="0" i="1" dirty="0" smtClean="0">
                                          <a:latin typeface="Cambria Math" panose="02040503050406030204" pitchFamily="18" charset="0"/>
                                          <a:cs typeface="Times New Roman" panose="02020603050405020304" pitchFamily="18" charset="0"/>
                                        </a:rPr>
                                        <m:t>𝑡</m:t>
                                      </m:r>
                                      <m:r>
                                        <a:rPr lang="es-CO" sz="1600" b="0" i="1" dirty="0" smtClean="0">
                                          <a:latin typeface="Cambria Math" panose="02040503050406030204" pitchFamily="18" charset="0"/>
                                          <a:cs typeface="Times New Roman" panose="02020603050405020304" pitchFamily="18" charset="0"/>
                                        </a:rPr>
                                        <m:t>=0</m:t>
                                      </m:r>
                                    </m:e>
                                    <m:e/>
                                  </m:eqArr>
                                </m:sub>
                                <m:sup>
                                  <m:r>
                                    <a:rPr lang="es-CO" sz="1600" b="0" i="1" smtClean="0">
                                      <a:latin typeface="Cambria Math" panose="02040503050406030204" pitchFamily="18" charset="0"/>
                                      <a:cs typeface="Times New Roman" panose="02020603050405020304" pitchFamily="18" charset="0"/>
                                    </a:rPr>
                                    <m:t>2</m:t>
                                  </m:r>
                                </m:sup>
                                <m:e>
                                  <m:r>
                                    <m:rPr>
                                      <m:sty m:val="p"/>
                                    </m:rPr>
                                    <a:rPr lang="es-CO" sz="1600" b="0" i="0" smtClean="0">
                                      <a:latin typeface="Cambria Math" panose="02040503050406030204" pitchFamily="18" charset="0"/>
                                      <a:cs typeface="Times New Roman" panose="02020603050405020304" pitchFamily="18" charset="0"/>
                                    </a:rPr>
                                    <m:t>ln</m:t>
                                  </m:r>
                                </m:e>
                              </m:sPre>
                            </m:fName>
                            <m:e>
                              <m:d>
                                <m:dPr>
                                  <m:ctrlPr>
                                    <a:rPr lang="es-CO" sz="1600" b="0" i="1" smtClean="0">
                                      <a:latin typeface="Cambria Math" panose="02040503050406030204" pitchFamily="18" charset="0"/>
                                      <a:cs typeface="Times New Roman" panose="02020603050405020304" pitchFamily="18" charset="0"/>
                                    </a:rPr>
                                  </m:ctrlPr>
                                </m:dPr>
                                <m:e>
                                  <m:sSub>
                                    <m:sSubPr>
                                      <m:ctrlPr>
                                        <a:rPr lang="es-CO" sz="1600" b="0" i="1" smtClean="0">
                                          <a:latin typeface="Cambria Math" panose="02040503050406030204" pitchFamily="18" charset="0"/>
                                          <a:cs typeface="Times New Roman" panose="02020603050405020304" pitchFamily="18" charset="0"/>
                                        </a:rPr>
                                      </m:ctrlPr>
                                    </m:sSubPr>
                                    <m:e>
                                      <m:r>
                                        <a:rPr lang="es-CO" sz="1600" b="0" i="1" smtClean="0">
                                          <a:latin typeface="Cambria Math" panose="02040503050406030204" pitchFamily="18" charset="0"/>
                                          <a:cs typeface="Times New Roman" panose="02020603050405020304" pitchFamily="18" charset="0"/>
                                        </a:rPr>
                                        <m:t>𝑟</m:t>
                                      </m:r>
                                    </m:e>
                                    <m:sub>
                                      <m:r>
                                        <a:rPr lang="es-CO" sz="1600" b="0" i="1" smtClean="0">
                                          <a:latin typeface="Cambria Math" panose="02040503050406030204" pitchFamily="18" charset="0"/>
                                          <a:cs typeface="Times New Roman" panose="02020603050405020304" pitchFamily="18" charset="0"/>
                                        </a:rPr>
                                        <m:t>𝑡</m:t>
                                      </m:r>
                                      <m:r>
                                        <a:rPr lang="es-CO" sz="1600" b="0" i="1" smtClean="0">
                                          <a:latin typeface="Cambria Math" panose="02040503050406030204" pitchFamily="18" charset="0"/>
                                          <a:cs typeface="Times New Roman" panose="02020603050405020304" pitchFamily="18" charset="0"/>
                                        </a:rPr>
                                        <m:t>,1</m:t>
                                      </m:r>
                                      <m:r>
                                        <a:rPr lang="es-CO" sz="1600" b="0" i="1" smtClean="0">
                                          <a:latin typeface="Cambria Math" panose="02040503050406030204" pitchFamily="18" charset="0"/>
                                          <a:cs typeface="Times New Roman" panose="02020603050405020304" pitchFamily="18" charset="0"/>
                                        </a:rPr>
                                        <m:t>𝑦</m:t>
                                      </m:r>
                                    </m:sub>
                                  </m:sSub>
                                </m:e>
                              </m:d>
                            </m:e>
                          </m:func>
                        </m:e>
                      </m:nary>
                    </m:oMath>
                  </m:oMathPara>
                </a14:m>
                <a:endParaRPr lang="es-ES" sz="1600" b="1" dirty="0">
                  <a:solidFill>
                    <a:srgbClr val="000000"/>
                  </a:solidFill>
                  <a:cs typeface="Times New Roman"/>
                </a:endParaRPr>
              </a:p>
            </p:txBody>
          </p:sp>
        </mc:Choice>
        <mc:Fallback>
          <p:sp>
            <p:nvSpPr>
              <p:cNvPr id="10" name="CuadroTexto 9">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651805" y="3458969"/>
                <a:ext cx="8441075" cy="2421304"/>
              </a:xfrm>
              <a:prstGeom prst="rect">
                <a:avLst/>
              </a:prstGeom>
              <a:blipFill>
                <a:blip r:embed="rId3"/>
                <a:stretch>
                  <a:fillRect l="-433" t="-754"/>
                </a:stretch>
              </a:blipFill>
            </p:spPr>
            <p:txBody>
              <a:bodyPr/>
              <a:lstStyle/>
              <a:p>
                <a:r>
                  <a:rPr lang="es-CO">
                    <a:noFill/>
                  </a:rPr>
                  <a:t> </a:t>
                </a:r>
              </a:p>
            </p:txBody>
          </p:sp>
        </mc:Fallback>
      </mc:AlternateContent>
      <p:graphicFrame>
        <p:nvGraphicFramePr>
          <p:cNvPr id="2" name="Tabla 1"/>
          <p:cNvGraphicFramePr>
            <a:graphicFrameLocks noGrp="1"/>
          </p:cNvGraphicFramePr>
          <p:nvPr>
            <p:extLst>
              <p:ext uri="{D42A27DB-BD31-4B8C-83A1-F6EECF244321}">
                <p14:modId xmlns:p14="http://schemas.microsoft.com/office/powerpoint/2010/main" val="2152504226"/>
              </p:ext>
            </p:extLst>
          </p:nvPr>
        </p:nvGraphicFramePr>
        <p:xfrm>
          <a:off x="1748748" y="1838527"/>
          <a:ext cx="8247188" cy="1356598"/>
        </p:xfrm>
        <a:graphic>
          <a:graphicData uri="http://schemas.openxmlformats.org/drawingml/2006/table">
            <a:tbl>
              <a:tblPr firstRow="1" bandRow="1">
                <a:tableStyleId>{5C22544A-7EE6-4342-B048-85BDC9FD1C3A}</a:tableStyleId>
              </a:tblPr>
              <a:tblGrid>
                <a:gridCol w="2061797">
                  <a:extLst>
                    <a:ext uri="{9D8B030D-6E8A-4147-A177-3AD203B41FA5}">
                      <a16:colId xmlns:a16="http://schemas.microsoft.com/office/drawing/2014/main" val="428626717"/>
                    </a:ext>
                  </a:extLst>
                </a:gridCol>
                <a:gridCol w="2061797">
                  <a:extLst>
                    <a:ext uri="{9D8B030D-6E8A-4147-A177-3AD203B41FA5}">
                      <a16:colId xmlns:a16="http://schemas.microsoft.com/office/drawing/2014/main" val="1432947658"/>
                    </a:ext>
                  </a:extLst>
                </a:gridCol>
                <a:gridCol w="2061797">
                  <a:extLst>
                    <a:ext uri="{9D8B030D-6E8A-4147-A177-3AD203B41FA5}">
                      <a16:colId xmlns:a16="http://schemas.microsoft.com/office/drawing/2014/main" val="895463961"/>
                    </a:ext>
                  </a:extLst>
                </a:gridCol>
                <a:gridCol w="2061797">
                  <a:extLst>
                    <a:ext uri="{9D8B030D-6E8A-4147-A177-3AD203B41FA5}">
                      <a16:colId xmlns:a16="http://schemas.microsoft.com/office/drawing/2014/main" val="887464632"/>
                    </a:ext>
                  </a:extLst>
                </a:gridCol>
              </a:tblGrid>
              <a:tr h="350758">
                <a:tc>
                  <a:txBody>
                    <a:bodyPr/>
                    <a:lstStyle/>
                    <a:p>
                      <a:r>
                        <a:rPr lang="es-ES" sz="1600" dirty="0"/>
                        <a:t>Periodo</a:t>
                      </a:r>
                      <a:endParaRPr lang="en-US" sz="1600" dirty="0"/>
                    </a:p>
                  </a:txBody>
                  <a:tcPr/>
                </a:tc>
                <a:tc>
                  <a:txBody>
                    <a:bodyPr/>
                    <a:lstStyle/>
                    <a:p>
                      <a:r>
                        <a:rPr lang="es-ES" sz="1600" dirty="0"/>
                        <a:t>Precio</a:t>
                      </a:r>
                      <a:endParaRPr lang="en-US" sz="1600" dirty="0"/>
                    </a:p>
                  </a:txBody>
                  <a:tcPr/>
                </a:tc>
                <a:tc>
                  <a:txBody>
                    <a:bodyPr/>
                    <a:lstStyle/>
                    <a:p>
                      <a:r>
                        <a:rPr lang="es-ES" sz="1600" dirty="0"/>
                        <a:t>Retorno Aritmético</a:t>
                      </a:r>
                      <a:endParaRPr lang="en-US" sz="1600" dirty="0"/>
                    </a:p>
                  </a:txBody>
                  <a:tcPr/>
                </a:tc>
                <a:tc>
                  <a:txBody>
                    <a:bodyPr/>
                    <a:lstStyle/>
                    <a:p>
                      <a:r>
                        <a:rPr lang="es-ES" sz="1600" dirty="0"/>
                        <a:t>Logaritmo</a:t>
                      </a:r>
                      <a:endParaRPr lang="en-US" sz="1600" dirty="0"/>
                    </a:p>
                  </a:txBody>
                  <a:tcPr/>
                </a:tc>
                <a:extLst>
                  <a:ext uri="{0D108BD9-81ED-4DB2-BD59-A6C34878D82A}">
                    <a16:rowId xmlns:a16="http://schemas.microsoft.com/office/drawing/2014/main" val="2094190395"/>
                  </a:ext>
                </a:extLst>
              </a:tr>
              <a:tr h="304159">
                <a:tc>
                  <a:txBody>
                    <a:bodyPr/>
                    <a:lstStyle/>
                    <a:p>
                      <a:r>
                        <a:rPr lang="es-ES" sz="1600" dirty="0"/>
                        <a:t>Año 1</a:t>
                      </a:r>
                      <a:endParaRPr lang="en-US" sz="1600" dirty="0"/>
                    </a:p>
                  </a:txBody>
                  <a:tcPr/>
                </a:tc>
                <a:tc>
                  <a:txBody>
                    <a:bodyPr/>
                    <a:lstStyle/>
                    <a:p>
                      <a:r>
                        <a:rPr lang="es-ES" sz="1600" dirty="0"/>
                        <a:t>100</a:t>
                      </a:r>
                      <a:endParaRPr lang="en-US" sz="1600" dirty="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2918067070"/>
                  </a:ext>
                </a:extLst>
              </a:tr>
              <a:tr h="304159">
                <a:tc>
                  <a:txBody>
                    <a:bodyPr/>
                    <a:lstStyle/>
                    <a:p>
                      <a:r>
                        <a:rPr lang="es-ES" sz="1600" dirty="0"/>
                        <a:t>Año 2</a:t>
                      </a:r>
                      <a:endParaRPr lang="en-US" sz="1600" dirty="0"/>
                    </a:p>
                  </a:txBody>
                  <a:tcPr/>
                </a:tc>
                <a:tc>
                  <a:txBody>
                    <a:bodyPr/>
                    <a:lstStyle/>
                    <a:p>
                      <a:r>
                        <a:rPr lang="es-ES" sz="1600" dirty="0"/>
                        <a:t>200</a:t>
                      </a:r>
                      <a:endParaRPr lang="en-US" sz="1600" dirty="0"/>
                    </a:p>
                  </a:txBody>
                  <a:tcPr/>
                </a:tc>
                <a:tc>
                  <a:txBody>
                    <a:bodyPr/>
                    <a:lstStyle/>
                    <a:p>
                      <a:r>
                        <a:rPr lang="es-ES" sz="1600" dirty="0"/>
                        <a:t>100%</a:t>
                      </a:r>
                      <a:endParaRPr lang="en-US" sz="1600" dirty="0"/>
                    </a:p>
                  </a:txBody>
                  <a:tcPr/>
                </a:tc>
                <a:tc>
                  <a:txBody>
                    <a:bodyPr/>
                    <a:lstStyle/>
                    <a:p>
                      <a:r>
                        <a:rPr lang="es-ES" sz="1600" dirty="0"/>
                        <a:t>69%</a:t>
                      </a:r>
                      <a:endParaRPr lang="en-US" sz="1600" dirty="0"/>
                    </a:p>
                  </a:txBody>
                  <a:tcPr/>
                </a:tc>
                <a:extLst>
                  <a:ext uri="{0D108BD9-81ED-4DB2-BD59-A6C34878D82A}">
                    <a16:rowId xmlns:a16="http://schemas.microsoft.com/office/drawing/2014/main" val="304771284"/>
                  </a:ext>
                </a:extLst>
              </a:tr>
              <a:tr h="304159">
                <a:tc>
                  <a:txBody>
                    <a:bodyPr/>
                    <a:lstStyle/>
                    <a:p>
                      <a:r>
                        <a:rPr lang="es-ES" sz="1600" dirty="0"/>
                        <a:t>Año 3</a:t>
                      </a:r>
                      <a:endParaRPr lang="en-US" sz="1600" dirty="0"/>
                    </a:p>
                  </a:txBody>
                  <a:tcPr/>
                </a:tc>
                <a:tc>
                  <a:txBody>
                    <a:bodyPr/>
                    <a:lstStyle/>
                    <a:p>
                      <a:r>
                        <a:rPr lang="es-ES" sz="1600" dirty="0"/>
                        <a:t>100</a:t>
                      </a:r>
                      <a:endParaRPr lang="en-US" sz="1600" dirty="0"/>
                    </a:p>
                  </a:txBody>
                  <a:tcPr/>
                </a:tc>
                <a:tc>
                  <a:txBody>
                    <a:bodyPr/>
                    <a:lstStyle/>
                    <a:p>
                      <a:r>
                        <a:rPr lang="es-ES" sz="1600" dirty="0"/>
                        <a:t>-50%</a:t>
                      </a:r>
                      <a:endParaRPr lang="en-US" sz="1600" dirty="0"/>
                    </a:p>
                  </a:txBody>
                  <a:tcPr/>
                </a:tc>
                <a:tc>
                  <a:txBody>
                    <a:bodyPr/>
                    <a:lstStyle/>
                    <a:p>
                      <a:r>
                        <a:rPr lang="es-ES" sz="1600" dirty="0"/>
                        <a:t>-69%</a:t>
                      </a:r>
                      <a:endParaRPr lang="en-US" sz="1600" dirty="0"/>
                    </a:p>
                  </a:txBody>
                  <a:tcPr/>
                </a:tc>
                <a:extLst>
                  <a:ext uri="{0D108BD9-81ED-4DB2-BD59-A6C34878D82A}">
                    <a16:rowId xmlns:a16="http://schemas.microsoft.com/office/drawing/2014/main" val="70568768"/>
                  </a:ext>
                </a:extLst>
              </a:tr>
            </a:tbl>
          </a:graphicData>
        </a:graphic>
      </p:graphicFrame>
    </p:spTree>
    <p:extLst>
      <p:ext uri="{BB962C8B-B14F-4D97-AF65-F5344CB8AC3E}">
        <p14:creationId xmlns:p14="http://schemas.microsoft.com/office/powerpoint/2010/main" val="262230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439381" y="1075903"/>
            <a:ext cx="5027590"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Escala Logarítmica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654133" y="1925643"/>
            <a:ext cx="6598086" cy="707886"/>
          </a:xfrm>
          <a:prstGeom prst="rect">
            <a:avLst/>
          </a:prstGeom>
          <a:noFill/>
        </p:spPr>
        <p:txBody>
          <a:bodyPr wrap="square" lIns="91440" tIns="45720" rIns="91440" bIns="45720" rtlCol="0" anchor="t">
            <a:spAutoFit/>
          </a:bodyPr>
          <a:lstStyle/>
          <a:p>
            <a:pPr algn="ctr"/>
            <a:r>
              <a:rPr lang="es-ES" sz="2000" dirty="0">
                <a:solidFill>
                  <a:srgbClr val="000000"/>
                </a:solidFill>
                <a:cs typeface="Times New Roman"/>
              </a:rPr>
              <a:t>S&amp;P 500</a:t>
            </a:r>
          </a:p>
          <a:p>
            <a:pPr algn="ctr"/>
            <a:endParaRPr lang="es-ES" sz="2000" dirty="0">
              <a:solidFill>
                <a:srgbClr val="000000"/>
              </a:solidFill>
              <a:cs typeface="Times New Roman"/>
            </a:endParaRPr>
          </a:p>
        </p:txBody>
      </p:sp>
      <p:pic>
        <p:nvPicPr>
          <p:cNvPr id="4" name="Picture 3">
            <a:extLst>
              <a:ext uri="{FF2B5EF4-FFF2-40B4-BE49-F238E27FC236}">
                <a16:creationId xmlns:a16="http://schemas.microsoft.com/office/drawing/2014/main" id="{61521FC2-E9C0-684D-6D23-2C8C3713B1B5}"/>
              </a:ext>
            </a:extLst>
          </p:cNvPr>
          <p:cNvPicPr>
            <a:picLocks noChangeAspect="1"/>
          </p:cNvPicPr>
          <p:nvPr/>
        </p:nvPicPr>
        <p:blipFill>
          <a:blip r:embed="rId3"/>
          <a:stretch>
            <a:fillRect/>
          </a:stretch>
        </p:blipFill>
        <p:spPr>
          <a:xfrm>
            <a:off x="2598015" y="2274245"/>
            <a:ext cx="6429040" cy="4302901"/>
          </a:xfrm>
          <a:prstGeom prst="rect">
            <a:avLst/>
          </a:prstGeom>
        </p:spPr>
      </p:pic>
    </p:spTree>
    <p:extLst>
      <p:ext uri="{BB962C8B-B14F-4D97-AF65-F5344CB8AC3E}">
        <p14:creationId xmlns:p14="http://schemas.microsoft.com/office/powerpoint/2010/main" val="749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439381" y="1075903"/>
            <a:ext cx="5027590"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Escala Logarítmica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654133" y="2181675"/>
            <a:ext cx="6598086" cy="400110"/>
          </a:xfrm>
          <a:prstGeom prst="rect">
            <a:avLst/>
          </a:prstGeom>
          <a:noFill/>
        </p:spPr>
        <p:txBody>
          <a:bodyPr wrap="square" lIns="91440" tIns="45720" rIns="91440" bIns="45720" rtlCol="0" anchor="t">
            <a:spAutoFit/>
          </a:bodyPr>
          <a:lstStyle/>
          <a:p>
            <a:pPr algn="ctr"/>
            <a:r>
              <a:rPr lang="es-ES" sz="2000" dirty="0">
                <a:solidFill>
                  <a:srgbClr val="000000"/>
                </a:solidFill>
                <a:cs typeface="Times New Roman"/>
              </a:rPr>
              <a:t>S&amp;P500 en escala logarítmica</a:t>
            </a:r>
          </a:p>
        </p:txBody>
      </p:sp>
      <p:pic>
        <p:nvPicPr>
          <p:cNvPr id="4" name="Picture 3">
            <a:extLst>
              <a:ext uri="{FF2B5EF4-FFF2-40B4-BE49-F238E27FC236}">
                <a16:creationId xmlns:a16="http://schemas.microsoft.com/office/drawing/2014/main" id="{6924C0FF-6FFF-E184-BA93-FF10DB393BF0}"/>
              </a:ext>
            </a:extLst>
          </p:cNvPr>
          <p:cNvPicPr>
            <a:picLocks noChangeAspect="1"/>
          </p:cNvPicPr>
          <p:nvPr/>
        </p:nvPicPr>
        <p:blipFill>
          <a:blip r:embed="rId3"/>
          <a:stretch>
            <a:fillRect/>
          </a:stretch>
        </p:blipFill>
        <p:spPr>
          <a:xfrm>
            <a:off x="3410880" y="2620859"/>
            <a:ext cx="5553120" cy="3865707"/>
          </a:xfrm>
          <a:prstGeom prst="rect">
            <a:avLst/>
          </a:prstGeom>
        </p:spPr>
      </p:pic>
    </p:spTree>
    <p:extLst>
      <p:ext uri="{BB962C8B-B14F-4D97-AF65-F5344CB8AC3E}">
        <p14:creationId xmlns:p14="http://schemas.microsoft.com/office/powerpoint/2010/main" val="241605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227647" y="2895458"/>
            <a:ext cx="7121506"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Estadística</a:t>
            </a: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2</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625498" y="2529550"/>
            <a:ext cx="3415215"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Repaso de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22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738948" y="1645346"/>
                <a:ext cx="8321378" cy="4938403"/>
              </a:xfrm>
              <a:prstGeom prst="rect">
                <a:avLst/>
              </a:prstGeom>
              <a:noFill/>
            </p:spPr>
            <p:txBody>
              <a:bodyPr wrap="square" lIns="91440" tIns="45720" rIns="91440" bIns="45720" rtlCol="0" anchor="t">
                <a:spAutoFit/>
              </a:bodyPr>
              <a:lstStyle/>
              <a:p>
                <a:r>
                  <a:rPr lang="es-ES" sz="2000" b="1" dirty="0">
                    <a:solidFill>
                      <a:srgbClr val="000000"/>
                    </a:solidFill>
                    <a:cs typeface="Times New Roman"/>
                  </a:rPr>
                  <a:t>Estadística de Inferencia Paramétrica</a:t>
                </a:r>
              </a:p>
              <a:p>
                <a:endParaRPr lang="es-ES" sz="2000" b="1" dirty="0">
                  <a:solidFill>
                    <a:srgbClr val="000000"/>
                  </a:solidFill>
                  <a:cs typeface="Times New Roman"/>
                </a:endParaRPr>
              </a:p>
              <a:p>
                <a:pPr>
                  <a:lnSpc>
                    <a:spcPct val="107000"/>
                  </a:lnSpc>
                  <a:spcAft>
                    <a:spcPts val="800"/>
                  </a:spcAft>
                </a:pPr>
                <a:r>
                  <a:rPr lang="es-CO" sz="2000" dirty="0">
                    <a:latin typeface="Calibri" panose="020F0502020204030204" pitchFamily="34" charset="0"/>
                    <a:ea typeface="Calibri" panose="020F0502020204030204" pitchFamily="34" charset="0"/>
                    <a:cs typeface="Times New Roman" panose="02020603050405020304" pitchFamily="18" charset="0"/>
                  </a:rPr>
                  <a:t>Un primer paso para trabajar con datos en estadística inferencial paramétrica es partir de que son realizaciones de variables aleatorias e independientemente distribuidas.</a:t>
                </a: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latin typeface="Cambria Math" panose="02040503050406030204" pitchFamily="18" charset="0"/>
                              <a:ea typeface="Calibri" panose="020F0502020204030204" pitchFamily="34" charset="0"/>
                              <a:cs typeface="Times New Roman" panose="02020603050405020304" pitchFamily="18" charset="0"/>
                            </a:rPr>
                            <m:t>1</m:t>
                          </m:r>
                        </m:sub>
                      </m:sSub>
                      <m:r>
                        <a:rPr lang="es-CO" sz="2000" i="1">
                          <a:latin typeface="Cambria Math" panose="02040503050406030204" pitchFamily="18" charset="0"/>
                          <a:ea typeface="Calibri" panose="020F0502020204030204" pitchFamily="34" charset="0"/>
                          <a:cs typeface="Times New Roman" panose="02020603050405020304" pitchFamily="18" charset="0"/>
                        </a:rPr>
                        <m:t>, </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latin typeface="Cambria Math" panose="02040503050406030204" pitchFamily="18" charset="0"/>
                              <a:ea typeface="Calibri" panose="020F0502020204030204" pitchFamily="34" charset="0"/>
                              <a:cs typeface="Times New Roman" panose="02020603050405020304" pitchFamily="18" charset="0"/>
                            </a:rPr>
                            <m:t>2</m:t>
                          </m:r>
                        </m:sub>
                      </m:sSub>
                      <m:r>
                        <a:rPr lang="es-CO" sz="2000" i="1">
                          <a:latin typeface="Cambria Math" panose="02040503050406030204" pitchFamily="18" charset="0"/>
                          <a:ea typeface="Calibri" panose="020F0502020204030204" pitchFamily="34" charset="0"/>
                          <a:cs typeface="Times New Roman" panose="02020603050405020304" pitchFamily="18" charset="0"/>
                        </a:rPr>
                        <m:t>, …, </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𝑖𝑖𝑑</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𝑓</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sub>
                      </m:sSub>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Para concentrar la información contenida en los datos, es mas conveniente asumir un modelo paramétrico.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𝑁</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𝑖𝑖𝑑</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𝑓</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sub>
                      </m:sSub>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𝑦</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d>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Donde </a:t>
                </a:r>
                <a14:m>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 es el parámetro de interés. Nuestra tarea será entonces encontrar una función de los datos que sea un buen estimador para </a:t>
                </a:r>
                <a14:m>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𝑔</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endParaRPr lang="es-ES" sz="2000" b="1"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738948" y="1645346"/>
                <a:ext cx="8321378" cy="4938403"/>
              </a:xfrm>
              <a:prstGeom prst="rect">
                <a:avLst/>
              </a:prstGeom>
              <a:blipFill>
                <a:blip r:embed="rId3"/>
                <a:stretch>
                  <a:fillRect l="-733" t="-741"/>
                </a:stretch>
              </a:blipFill>
            </p:spPr>
            <p:txBody>
              <a:bodyPr/>
              <a:lstStyle/>
              <a:p>
                <a:r>
                  <a:rPr lang="en-US">
                    <a:noFill/>
                  </a:rPr>
                  <a:t> </a:t>
                </a:r>
              </a:p>
            </p:txBody>
          </p:sp>
        </mc:Fallback>
      </mc:AlternateContent>
      <p:sp>
        <p:nvSpPr>
          <p:cNvPr id="1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spTree>
    <p:extLst>
      <p:ext uri="{BB962C8B-B14F-4D97-AF65-F5344CB8AC3E}">
        <p14:creationId xmlns:p14="http://schemas.microsoft.com/office/powerpoint/2010/main" val="60615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8507C561-35E2-ECB6-442D-85BBC929B551}"/>
              </a:ext>
            </a:extLst>
          </p:cNvPr>
          <p:cNvPicPr>
            <a:picLocks noChangeAspect="1"/>
          </p:cNvPicPr>
          <p:nvPr/>
        </p:nvPicPr>
        <p:blipFill>
          <a:blip r:embed="rId3"/>
          <a:stretch>
            <a:fillRect/>
          </a:stretch>
        </p:blipFill>
        <p:spPr>
          <a:xfrm>
            <a:off x="7842739" y="2220015"/>
            <a:ext cx="2804745" cy="2726477"/>
          </a:xfrm>
          <a:prstGeom prst="rect">
            <a:avLst/>
          </a:prstGeom>
        </p:spPr>
      </p:pic>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952841" y="1868960"/>
                <a:ext cx="5861198" cy="3733138"/>
              </a:xfrm>
              <a:prstGeom prst="rect">
                <a:avLst/>
              </a:prstGeom>
              <a:noFill/>
            </p:spPr>
            <p:txBody>
              <a:bodyPr wrap="square" lIns="91440" tIns="45720" rIns="91440" bIns="45720" rtlCol="0" anchor="t">
                <a:spAutoFit/>
              </a:bodyPr>
              <a:lstStyle/>
              <a:p>
                <a:r>
                  <a:rPr lang="es-ES" sz="2000" dirty="0">
                    <a:solidFill>
                      <a:srgbClr val="000000"/>
                    </a:solidFill>
                    <a:cs typeface="Times New Roman"/>
                  </a:rPr>
                  <a:t>Algo muy importante a considerar, es que como </a:t>
                </a:r>
                <a14:m>
                  <m:oMath xmlns:m="http://schemas.openxmlformats.org/officeDocument/2006/math">
                    <m:r>
                      <a:rPr lang="es-ES" sz="2000" b="0" i="1" smtClean="0">
                        <a:solidFill>
                          <a:srgbClr val="000000"/>
                        </a:solidFill>
                        <a:latin typeface="Cambria Math" panose="02040503050406030204" pitchFamily="18" charset="0"/>
                        <a:cs typeface="Times New Roman"/>
                      </a:rPr>
                      <m:t>𝜃</m:t>
                    </m:r>
                  </m:oMath>
                </a14:m>
                <a:r>
                  <a:rPr lang="es-ES" sz="2000" dirty="0">
                    <a:solidFill>
                      <a:srgbClr val="000000"/>
                    </a:solidFill>
                    <a:cs typeface="Times New Roman"/>
                  </a:rPr>
                  <a:t> es una función de variables aleatorias es también una variable  aleatoria.</a:t>
                </a:r>
              </a:p>
              <a:p>
                <a:endParaRPr lang="es-ES" sz="2000" dirty="0">
                  <a:solidFill>
                    <a:srgbClr val="000000"/>
                  </a:solidFill>
                  <a:cs typeface="Times New Roman"/>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Cuáles son entonces las propiedades de un buen estimador. De cara a la práctica de las finanzas y la ciencia de datos, usualmente se escoge el error cuadrático medio.  Este se puede descomponer en sesgo y varianza.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𝐸𝐶𝑀</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e>
                      </m:d>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d>
                        </m:e>
                        <m:sup>
                          <m:r>
                            <a:rPr lang="es-CO"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e>
                      </m:d>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e>
                              </m:d>
                            </m:e>
                          </m:d>
                        </m:e>
                        <m:sup>
                          <m:r>
                            <a:rPr lang="es-CO" sz="2000" i="1">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952841" y="1868960"/>
                <a:ext cx="5861198" cy="3733138"/>
              </a:xfrm>
              <a:prstGeom prst="rect">
                <a:avLst/>
              </a:prstGeom>
              <a:blipFill>
                <a:blip r:embed="rId4"/>
                <a:stretch>
                  <a:fillRect l="-1040" t="-980"/>
                </a:stretch>
              </a:blipFill>
            </p:spPr>
            <p:txBody>
              <a:bodyPr/>
              <a:lstStyle/>
              <a:p>
                <a:r>
                  <a:rPr lang="en-US">
                    <a:noFill/>
                  </a:rPr>
                  <a:t> </a:t>
                </a:r>
              </a:p>
            </p:txBody>
          </p:sp>
        </mc:Fallback>
      </mc:AlternateContent>
    </p:spTree>
    <p:extLst>
      <p:ext uri="{BB962C8B-B14F-4D97-AF65-F5344CB8AC3E}">
        <p14:creationId xmlns:p14="http://schemas.microsoft.com/office/powerpoint/2010/main" val="37885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267597" y="1612679"/>
                <a:ext cx="9264079" cy="4737322"/>
              </a:xfrm>
              <a:prstGeom prst="rect">
                <a:avLst/>
              </a:prstGeom>
              <a:noFill/>
            </p:spPr>
            <p:txBody>
              <a:bodyPr wrap="square" lIns="91440" tIns="45720" rIns="91440" bIns="45720" rtlCol="0" anchor="t">
                <a:spAutoFit/>
              </a:bodyPr>
              <a:lstStyle/>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Hay algo importante a notar acá. Cuando se toman los cursos de econometría se considera un requisito no negociable que el estimador sea insesgado. En la práctica de la ciencia de datos y las finanzas es usual privilegiar obtener el menor error cuadrático medio posible. </a:t>
                </a:r>
              </a:p>
              <a:p>
                <a:pPr>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Ya una vez se tiene un buen estimador, esto es, una buena función de </a:t>
                </a:r>
                <a14:m>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𝑔</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m:t>
                        </m:r>
                      </m:e>
                    </m:d>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 se tiene que podemos encontrar una función de distribución de probabilidad de nuestro estimador: </a:t>
                </a:r>
              </a:p>
              <a:p>
                <a:pPr>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ea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latin typeface="Cambria Math" panose="02040503050406030204" pitchFamily="18" charset="0"/>
                              <a:ea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𝑓</m:t>
                          </m:r>
                        </m:e>
                        <m:sub>
                          <m:acc>
                            <m:accPr>
                              <m:chr m:val="̂"/>
                              <m:ctrlPr>
                                <a:rPr lang="es-CO" sz="2000" i="1">
                                  <a:latin typeface="Cambria Math" panose="02040503050406030204" pitchFamily="18" charset="0"/>
                                  <a:ea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sub>
                      </m:sSub>
                      <m:d>
                        <m:dPr>
                          <m:ctrlPr>
                            <a:rPr lang="es-CO" sz="2000" i="1">
                              <a:latin typeface="Cambria Math" panose="02040503050406030204" pitchFamily="18" charset="0"/>
                              <a:ea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d>
                    </m:oMath>
                  </m:oMathPara>
                </a14:m>
                <a:endParaRPr lang="es-CO" sz="2000" dirty="0"/>
              </a:p>
              <a:p>
                <a:endParaRPr lang="es-CO" sz="2000" dirty="0"/>
              </a:p>
              <a:p>
                <a:r>
                  <a:rPr lang="es-CO" sz="2000" dirty="0"/>
                  <a:t>Con el objetivo de poder determinar el riesgo de obtener una conclusión errónea se establecen pruebas de hipótesis con base a la distribución de este parámetro. </a:t>
                </a:r>
              </a:p>
              <a:p>
                <a:pPr>
                  <a:lnSpc>
                    <a:spcPct val="107000"/>
                  </a:lnSpc>
                  <a:spcAft>
                    <a:spcPts val="800"/>
                  </a:spcAft>
                </a:pPr>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267597" y="1612679"/>
                <a:ext cx="9264079" cy="4737322"/>
              </a:xfrm>
              <a:prstGeom prst="rect">
                <a:avLst/>
              </a:prstGeom>
              <a:blipFill>
                <a:blip r:embed="rId3"/>
                <a:stretch>
                  <a:fillRect l="-724" t="-644" r="-987"/>
                </a:stretch>
              </a:blipFill>
            </p:spPr>
            <p:txBody>
              <a:bodyPr/>
              <a:lstStyle/>
              <a:p>
                <a:r>
                  <a:rPr lang="en-US">
                    <a:noFill/>
                  </a:rPr>
                  <a:t> </a:t>
                </a:r>
              </a:p>
            </p:txBody>
          </p:sp>
        </mc:Fallback>
      </mc:AlternateContent>
    </p:spTree>
    <p:extLst>
      <p:ext uri="{BB962C8B-B14F-4D97-AF65-F5344CB8AC3E}">
        <p14:creationId xmlns:p14="http://schemas.microsoft.com/office/powerpoint/2010/main" val="293000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Repaso de Estadística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404945" y="1806834"/>
                <a:ext cx="8989384" cy="4543167"/>
              </a:xfrm>
              <a:prstGeom prst="rect">
                <a:avLst/>
              </a:prstGeom>
              <a:noFill/>
            </p:spPr>
            <p:txBody>
              <a:bodyPr wrap="square" lIns="91440" tIns="45720" rIns="91440" bIns="45720" rtlCol="0" anchor="t">
                <a:spAutoFit/>
              </a:bodyPr>
              <a:lstStyle/>
              <a:p>
                <a:pPr>
                  <a:lnSpc>
                    <a:spcPct val="107000"/>
                  </a:lnSpc>
                  <a:spcAft>
                    <a:spcPts val="800"/>
                  </a:spcAft>
                </a:pPr>
                <a:r>
                  <a:rPr lang="es-CO" sz="2400" b="1" dirty="0"/>
                  <a:t>Ley débil de los grandes números </a:t>
                </a:r>
              </a:p>
              <a:p>
                <a:pPr>
                  <a:lnSpc>
                    <a:spcPct val="107000"/>
                  </a:lnSpc>
                  <a:spcAft>
                    <a:spcPts val="800"/>
                  </a:spcAft>
                </a:pPr>
                <a:endParaRPr lang="es-CO" sz="2400" b="1" dirty="0"/>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Sea </a:t>
                </a:r>
                <a14:m>
                  <m:oMath xmlns:m="http://schemas.openxmlformats.org/officeDocument/2006/math">
                    <m:r>
                      <a:rPr lang="es-CO"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400" i="1">
                            <a:latin typeface="Cambria Math" panose="02040503050406030204" pitchFamily="18" charset="0"/>
                            <a:ea typeface="Calibri" panose="020F0502020204030204" pitchFamily="34" charset="0"/>
                            <a:cs typeface="Times New Roman" panose="02020603050405020304" pitchFamily="18" charset="0"/>
                          </a:rPr>
                        </m:ctrlPr>
                      </m:sSubPr>
                      <m:e>
                        <m:r>
                          <a:rPr lang="es-CO" sz="2400" i="1">
                            <a:latin typeface="Cambria Math" panose="02040503050406030204" pitchFamily="18" charset="0"/>
                            <a:ea typeface="Calibri" panose="020F0502020204030204" pitchFamily="34" charset="0"/>
                            <a:cs typeface="Times New Roman" panose="02020603050405020304" pitchFamily="18" charset="0"/>
                          </a:rPr>
                          <m:t>𝑤</m:t>
                        </m:r>
                      </m:e>
                      <m:sub>
                        <m:r>
                          <a:rPr lang="es-CO" sz="2400" i="1">
                            <a:latin typeface="Cambria Math" panose="02040503050406030204" pitchFamily="18" charset="0"/>
                            <a:ea typeface="Calibri" panose="020F0502020204030204" pitchFamily="34" charset="0"/>
                            <a:cs typeface="Times New Roman" panose="02020603050405020304" pitchFamily="18" charset="0"/>
                          </a:rPr>
                          <m:t>𝑖</m:t>
                        </m:r>
                      </m:sub>
                    </m:sSub>
                    <m:r>
                      <a:rPr lang="es-CO" sz="2400" i="1">
                        <a:latin typeface="Cambria Math" panose="02040503050406030204" pitchFamily="18" charset="0"/>
                        <a:ea typeface="Calibri" panose="020F0502020204030204" pitchFamily="34" charset="0"/>
                        <a:cs typeface="Times New Roman" panose="02020603050405020304" pitchFamily="18" charset="0"/>
                      </a:rPr>
                      <m:t>:1, 2, …}</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una secuencia de variables aleatorios independiente e idénticamente distribuidos de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𝐺</m:t>
                    </m:r>
                    <m:r>
                      <a:rPr lang="es-CO" sz="2400" i="1">
                        <a:latin typeface="Cambria Math" panose="02040503050406030204" pitchFamily="18" charset="0"/>
                        <a:ea typeface="Times New Roman" panose="02020603050405020304" pitchFamily="18" charset="0"/>
                        <a:cs typeface="Times New Roman" panose="02020603050405020304" pitchFamily="18" charset="0"/>
                      </a:rPr>
                      <m:t>×1</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 tal que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𝑖𝑔</m:t>
                                </m:r>
                              </m:sub>
                            </m:sSub>
                          </m:e>
                        </m:d>
                      </m:e>
                    </m:d>
                    <m:r>
                      <a:rPr lang="es-CO" sz="2400" i="1">
                        <a:latin typeface="Cambria Math" panose="02040503050406030204" pitchFamily="18" charset="0"/>
                        <a:ea typeface="Times New Roman" panose="02020603050405020304" pitchFamily="18" charset="0"/>
                        <a:cs typeface="Times New Roman" panose="02020603050405020304" pitchFamily="18" charset="0"/>
                      </a:rPr>
                      <m:t>&lt;∞</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𝑔</m:t>
                    </m:r>
                    <m:r>
                      <a:rPr lang="es-CO" sz="2400" i="1">
                        <a:latin typeface="Cambria Math" panose="02040503050406030204" pitchFamily="18" charset="0"/>
                        <a:ea typeface="Times New Roman" panose="02020603050405020304" pitchFamily="18" charset="0"/>
                        <a:cs typeface="Times New Roman" panose="02020603050405020304" pitchFamily="18" charset="0"/>
                      </a:rPr>
                      <m:t>=1,…,</m:t>
                    </m:r>
                    <m:r>
                      <a:rPr lang="es-CO" sz="2400" i="1">
                        <a:latin typeface="Cambria Math" panose="02040503050406030204" pitchFamily="18" charset="0"/>
                        <a:ea typeface="Times New Roman" panose="02020603050405020304" pitchFamily="18" charset="0"/>
                        <a:cs typeface="Times New Roman" panose="02020603050405020304" pitchFamily="18" charset="0"/>
                      </a:rPr>
                      <m:t>𝐺</m:t>
                    </m:r>
                    <m:r>
                      <a:rPr lang="es-CO" sz="2400" i="1">
                        <a:latin typeface="Cambria Math" panose="02040503050406030204" pitchFamily="18" charset="0"/>
                        <a:ea typeface="Times New Roman" panose="02020603050405020304" pitchFamily="18" charset="0"/>
                        <a:cs typeface="Times New Roman" panose="02020603050405020304" pitchFamily="18" charset="0"/>
                      </a:rPr>
                      <m:t> </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 Entonces la secuencia cumple con la ley de los grandes números. Donde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𝜇</m:t>
                    </m:r>
                    <m:r>
                      <a:rPr lang="es-CO" sz="2400" i="1">
                        <a:latin typeface="Cambria Math" panose="02040503050406030204" pitchFamily="18" charset="0"/>
                        <a:ea typeface="Times New Roman" panose="02020603050405020304" pitchFamily="18" charset="0"/>
                        <a:cs typeface="Times New Roman" panose="02020603050405020304" pitchFamily="18" charset="0"/>
                      </a:rPr>
                      <m:t>=</m:t>
                    </m:r>
                    <m:r>
                      <a:rPr lang="es-CO" sz="24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𝑖</m:t>
                            </m:r>
                          </m:sub>
                        </m:sSub>
                      </m:e>
                    </m:d>
                  </m:oMath>
                </a14:m>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s-CO" sz="2400" i="1">
                              <a:latin typeface="Cambria Math" panose="02040503050406030204" pitchFamily="18" charset="0"/>
                              <a:ea typeface="Times New Roman" panose="02020603050405020304" pitchFamily="18" charset="0"/>
                              <a:cs typeface="Times New Roman" panose="02020603050405020304" pitchFamily="18" charset="0"/>
                            </a:rPr>
                            <m:t>𝑁</m:t>
                          </m:r>
                        </m:e>
                        <m:sup>
                          <m:r>
                            <a:rPr lang="es-CO" sz="2400" i="1">
                              <a:latin typeface="Cambria Math" panose="02040503050406030204" pitchFamily="18" charset="0"/>
                              <a:ea typeface="Times New Roman" panose="02020603050405020304" pitchFamily="18" charset="0"/>
                              <a:cs typeface="Times New Roman" panose="02020603050405020304" pitchFamily="18" charset="0"/>
                            </a:rPr>
                            <m:t>−1</m:t>
                          </m:r>
                        </m:sup>
                      </m:sSup>
                      <m:nary>
                        <m:naryPr>
                          <m:chr m:val="∑"/>
                          <m:limLoc m:val="undOv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sz="2400" i="1">
                              <a:latin typeface="Cambria Math" panose="02040503050406030204" pitchFamily="18" charset="0"/>
                              <a:ea typeface="Times New Roman" panose="02020603050405020304" pitchFamily="18" charset="0"/>
                              <a:cs typeface="Times New Roman" panose="02020603050405020304" pitchFamily="18" charset="0"/>
                            </a:rPr>
                            <m:t>𝑖</m:t>
                          </m:r>
                          <m:r>
                            <a:rPr lang="es-CO"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s-CO" sz="24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𝑖</m:t>
                              </m:r>
                            </m:sub>
                          </m:sSub>
                        </m:e>
                      </m:nary>
                      <m:sSup>
                        <m:sSup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s-CO" sz="2400" i="1">
                              <a:latin typeface="Cambria Math" panose="02040503050406030204" pitchFamily="18" charset="0"/>
                              <a:ea typeface="Times New Roman" panose="02020603050405020304" pitchFamily="18" charset="0"/>
                              <a:cs typeface="Times New Roman" panose="02020603050405020304" pitchFamily="18" charset="0"/>
                            </a:rPr>
                            <m:t>→</m:t>
                          </m:r>
                        </m:e>
                        <m:sup>
                          <m:r>
                            <a:rPr lang="es-CO" sz="2400" i="1">
                              <a:latin typeface="Cambria Math" panose="02040503050406030204" pitchFamily="18" charset="0"/>
                              <a:ea typeface="Times New Roman" panose="02020603050405020304" pitchFamily="18" charset="0"/>
                              <a:cs typeface="Times New Roman" panose="02020603050405020304" pitchFamily="18" charset="0"/>
                            </a:rPr>
                            <m:t>𝑝</m:t>
                          </m:r>
                        </m:sup>
                      </m:sSup>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𝜇</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sub>
                      </m:sSub>
                    </m:oMath>
                  </m:oMathPara>
                </a14:m>
                <a:endParaRPr lang="es-ES" sz="24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404945" y="1806834"/>
                <a:ext cx="8989384" cy="4543167"/>
              </a:xfrm>
              <a:prstGeom prst="rect">
                <a:avLst/>
              </a:prstGeom>
              <a:blipFill>
                <a:blip r:embed="rId3"/>
                <a:stretch>
                  <a:fillRect l="-1017" t="-938" r="-949"/>
                </a:stretch>
              </a:blipFill>
            </p:spPr>
            <p:txBody>
              <a:bodyPr/>
              <a:lstStyle/>
              <a:p>
                <a:r>
                  <a:rPr lang="en-US">
                    <a:noFill/>
                  </a:rPr>
                  <a:t> </a:t>
                </a:r>
              </a:p>
            </p:txBody>
          </p:sp>
        </mc:Fallback>
      </mc:AlternateContent>
    </p:spTree>
    <p:extLst>
      <p:ext uri="{BB962C8B-B14F-4D97-AF65-F5344CB8AC3E}">
        <p14:creationId xmlns:p14="http://schemas.microsoft.com/office/powerpoint/2010/main" val="14604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106508" y="1955037"/>
                <a:ext cx="7586257" cy="4605363"/>
              </a:xfrm>
              <a:prstGeom prst="rect">
                <a:avLst/>
              </a:prstGeom>
              <a:noFill/>
            </p:spPr>
            <p:txBody>
              <a:bodyPr wrap="square" lIns="91440" tIns="45720" rIns="91440" bIns="45720" rtlCol="0" anchor="t">
                <a:spAutoFit/>
              </a:bodyPr>
              <a:lstStyle/>
              <a:p>
                <a:pPr>
                  <a:lnSpc>
                    <a:spcPct val="107000"/>
                  </a:lnSpc>
                  <a:spcAft>
                    <a:spcPts val="800"/>
                  </a:spcAft>
                </a:pPr>
                <a:r>
                  <a:rPr lang="es-CO" sz="2000" b="1" dirty="0"/>
                  <a:t>Teorema del Límite Central (</a:t>
                </a:r>
                <a:r>
                  <a:rPr lang="es-CO" sz="2000" b="1" dirty="0" err="1"/>
                  <a:t>Linderberg</a:t>
                </a:r>
                <a:r>
                  <a:rPr lang="es-CO" sz="2000" b="1" dirty="0"/>
                  <a:t>-Levy)</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Arial" panose="020B0604020202020204" pitchFamily="34" charset="0"/>
                  </a:rPr>
                  <a:t>Sea </a:t>
                </a:r>
                <a14:m>
                  <m:oMath xmlns:m="http://schemas.openxmlformats.org/officeDocument/2006/math">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𝑖</m:t>
                            </m:r>
                          </m:sub>
                        </m:sSub>
                        <m:r>
                          <a:rPr lang="es-CO" sz="1800" i="1">
                            <a:effectLst/>
                            <a:latin typeface="Cambria Math" panose="02040503050406030204" pitchFamily="18" charset="0"/>
                            <a:ea typeface="Calibri" panose="020F0502020204030204" pitchFamily="34" charset="0"/>
                            <a:cs typeface="Arial" panose="020B0604020202020204" pitchFamily="34" charset="0"/>
                          </a:rPr>
                          <m:t>:1, 2, …</m:t>
                        </m:r>
                      </m:e>
                    </m:d>
                  </m:oMath>
                </a14:m>
                <a:r>
                  <a:rPr lang="es-CO" sz="1800" dirty="0">
                    <a:effectLst/>
                    <a:latin typeface="Calibri" panose="020F0502020204030204" pitchFamily="34" charset="0"/>
                    <a:ea typeface="Yu Mincho" panose="02020400000000000000" pitchFamily="18" charset="-128"/>
                    <a:cs typeface="Arial" panose="020B0604020202020204" pitchFamily="34" charset="0"/>
                  </a:rPr>
                  <a:t>una secuencia de variables aleatorios independiente e idénticamente distribuidos de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𝐺</m:t>
                    </m:r>
                    <m:r>
                      <a:rPr lang="es-CO"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tal que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𝐸</m:t>
                    </m:r>
                    <m:d>
                      <m:d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dPr>
                      <m:e>
                        <m:sSubSup>
                          <m:sSubSup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s-CO" sz="1800" i="1">
                                <a:effectLst/>
                                <a:latin typeface="Cambria Math" panose="02040503050406030204" pitchFamily="18" charset="0"/>
                                <a:ea typeface="Yu Mincho" panose="02020400000000000000" pitchFamily="18" charset="-128"/>
                                <a:cs typeface="Arial" panose="020B0604020202020204" pitchFamily="34" charset="0"/>
                              </a:rPr>
                              <m:t>𝑤</m:t>
                            </m:r>
                          </m:e>
                          <m:sub>
                            <m:r>
                              <a:rPr lang="es-CO" sz="1800" i="1">
                                <a:effectLst/>
                                <a:latin typeface="Cambria Math" panose="02040503050406030204" pitchFamily="18" charset="0"/>
                                <a:ea typeface="Yu Mincho" panose="02020400000000000000" pitchFamily="18" charset="-128"/>
                                <a:cs typeface="Arial" panose="020B0604020202020204" pitchFamily="34" charset="0"/>
                              </a:rPr>
                              <m:t>𝑖𝑔</m:t>
                            </m:r>
                          </m:sub>
                          <m:sup>
                            <m:r>
                              <a:rPr lang="es-CO" sz="1800" i="1">
                                <a:effectLst/>
                                <a:latin typeface="Cambria Math" panose="02040503050406030204" pitchFamily="18" charset="0"/>
                                <a:ea typeface="Yu Mincho" panose="02020400000000000000" pitchFamily="18" charset="-128"/>
                                <a:cs typeface="Arial" panose="020B0604020202020204" pitchFamily="34" charset="0"/>
                              </a:rPr>
                              <m:t>2</m:t>
                            </m:r>
                          </m:sup>
                        </m:sSubSup>
                      </m:e>
                    </m:d>
                    <m:r>
                      <a:rPr lang="es-CO" sz="1800" i="1">
                        <a:effectLst/>
                        <a:latin typeface="Cambria Math" panose="02040503050406030204" pitchFamily="18" charset="0"/>
                        <a:ea typeface="Yu Mincho" panose="02020400000000000000" pitchFamily="18" charset="-128"/>
                        <a:cs typeface="Arial" panose="020B0604020202020204" pitchFamily="34" charset="0"/>
                      </a:rPr>
                      <m:t>&lt;∞</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𝑔</m:t>
                    </m:r>
                    <m:r>
                      <a:rPr lang="es-CO" sz="1800" i="1">
                        <a:effectLst/>
                        <a:latin typeface="Cambria Math" panose="02040503050406030204" pitchFamily="18" charset="0"/>
                        <a:ea typeface="Yu Mincho" panose="02020400000000000000" pitchFamily="18" charset="-128"/>
                        <a:cs typeface="Arial" panose="020B0604020202020204" pitchFamily="34" charset="0"/>
                      </a:rPr>
                      <m:t>=1,…,</m:t>
                    </m:r>
                    <m:r>
                      <a:rPr lang="es-CO" sz="1800" i="1">
                        <a:effectLst/>
                        <a:latin typeface="Cambria Math" panose="02040503050406030204" pitchFamily="18" charset="0"/>
                        <a:ea typeface="Yu Mincho" panose="02020400000000000000" pitchFamily="18" charset="-128"/>
                        <a:cs typeface="Arial" panose="020B0604020202020204" pitchFamily="34" charset="0"/>
                      </a:rPr>
                      <m:t>𝐺</m:t>
                    </m:r>
                    <m:r>
                      <a:rPr lang="es-CO" sz="1800" i="1">
                        <a:effectLst/>
                        <a:latin typeface="Cambria Math" panose="02040503050406030204" pitchFamily="18" charset="0"/>
                        <a:ea typeface="Yu Mincho" panose="02020400000000000000" pitchFamily="18" charset="-128"/>
                        <a:cs typeface="Arial" panose="020B0604020202020204" pitchFamily="34" charset="0"/>
                      </a:rPr>
                      <m:t> </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y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𝐸</m:t>
                    </m:r>
                    <m:d>
                      <m:dPr>
                        <m:begChr m:val="["/>
                        <m:endChr m:val="]"/>
                        <m:ctrlPr>
                          <a:rPr lang="es-CO" sz="1800" i="1">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1800" i="1">
                                <a:effectLst/>
                                <a:latin typeface="Cambria Math" panose="02040503050406030204" pitchFamily="18" charset="0"/>
                                <a:ea typeface="Yu Mincho" panose="02020400000000000000" pitchFamily="18" charset="-128"/>
                                <a:cs typeface="Arial" panose="020B0604020202020204" pitchFamily="34" charset="0"/>
                              </a:rPr>
                              <m:t>𝑤</m:t>
                            </m:r>
                          </m:e>
                          <m:sub>
                            <m:r>
                              <a:rPr lang="es-CO" sz="1800" i="1">
                                <a:effectLst/>
                                <a:latin typeface="Cambria Math" panose="02040503050406030204" pitchFamily="18" charset="0"/>
                                <a:ea typeface="Yu Mincho" panose="02020400000000000000" pitchFamily="18" charset="-128"/>
                                <a:cs typeface="Arial" panose="020B0604020202020204" pitchFamily="34" charset="0"/>
                              </a:rPr>
                              <m:t>𝑖</m:t>
                            </m:r>
                          </m:sub>
                        </m:sSub>
                      </m:e>
                    </m:d>
                    <m:r>
                      <a:rPr lang="es-CO" sz="1800" i="1">
                        <a:effectLst/>
                        <a:latin typeface="Cambria Math" panose="02040503050406030204" pitchFamily="18" charset="0"/>
                        <a:ea typeface="Yu Mincho" panose="02020400000000000000" pitchFamily="18" charset="-128"/>
                        <a:cs typeface="Arial" panose="020B0604020202020204" pitchFamily="34" charset="0"/>
                      </a:rPr>
                      <m:t>=0</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Entonces </a:t>
                </a:r>
                <a14:m>
                  <m:oMath xmlns:m="http://schemas.openxmlformats.org/officeDocument/2006/math">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𝑖</m:t>
                            </m:r>
                          </m:sub>
                        </m:sSub>
                        <m:r>
                          <a:rPr lang="es-CO" sz="1800" i="1">
                            <a:effectLst/>
                            <a:latin typeface="Cambria Math" panose="02040503050406030204" pitchFamily="18" charset="0"/>
                            <a:ea typeface="Calibri" panose="020F0502020204030204" pitchFamily="34" charset="0"/>
                            <a:cs typeface="Arial" panose="020B0604020202020204" pitchFamily="34" charset="0"/>
                          </a:rPr>
                          <m:t>:1, 2, …</m:t>
                        </m:r>
                      </m:e>
                    </m:d>
                  </m:oMath>
                </a14:m>
                <a:r>
                  <a:rPr lang="es-CO" sz="1800" dirty="0">
                    <a:effectLst/>
                    <a:latin typeface="Calibri" panose="020F0502020204030204" pitchFamily="34" charset="0"/>
                    <a:ea typeface="Yu Mincho" panose="02020400000000000000" pitchFamily="18" charset="-128"/>
                    <a:cs typeface="Arial" panose="020B0604020202020204" pitchFamily="34" charset="0"/>
                  </a:rPr>
                  <a:t> satisface el teorema del límite central:</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pPr>
                        <m:e>
                          <m:r>
                            <a:rPr lang="es-CO" sz="1800" i="1">
                              <a:effectLst/>
                              <a:latin typeface="Cambria Math" panose="02040503050406030204" pitchFamily="18" charset="0"/>
                              <a:ea typeface="Calibri" panose="020F0502020204030204" pitchFamily="34" charset="0"/>
                              <a:cs typeface="Arial" panose="020B0604020202020204" pitchFamily="34" charset="0"/>
                            </a:rPr>
                            <m:t>𝑁</m:t>
                          </m:r>
                        </m:e>
                        <m:sup>
                          <m:r>
                            <a:rPr lang="es-CO" sz="1800" i="1">
                              <a:effectLst/>
                              <a:latin typeface="Cambria Math" panose="02040503050406030204" pitchFamily="18" charset="0"/>
                              <a:ea typeface="Calibri" panose="020F0502020204030204" pitchFamily="34" charset="0"/>
                              <a:cs typeface="Arial" panose="020B0604020202020204" pitchFamily="34" charset="0"/>
                            </a:rPr>
                            <m:t>−</m:t>
                          </m:r>
                          <m:f>
                            <m:fPr>
                              <m:ctrlPr>
                                <a:rPr lang="es-CO" sz="1800" i="1">
                                  <a:effectLst/>
                                  <a:latin typeface="Cambria Math" panose="02040503050406030204" pitchFamily="18" charset="0"/>
                                  <a:ea typeface="Calibri" panose="020F0502020204030204" pitchFamily="34" charset="0"/>
                                  <a:cs typeface="Arial" panose="020B0604020202020204" pitchFamily="34" charset="0"/>
                                </a:rPr>
                              </m:ctrlPr>
                            </m:fPr>
                            <m:num>
                              <m:r>
                                <a:rPr lang="es-CO" sz="1800" i="1">
                                  <a:effectLst/>
                                  <a:latin typeface="Cambria Math" panose="02040503050406030204" pitchFamily="18" charset="0"/>
                                  <a:ea typeface="Calibri" panose="020F0502020204030204" pitchFamily="34" charset="0"/>
                                  <a:cs typeface="Arial" panose="020B0604020202020204" pitchFamily="34" charset="0"/>
                                </a:rPr>
                                <m:t>1</m:t>
                              </m:r>
                            </m:num>
                            <m:den>
                              <m:r>
                                <a:rPr lang="es-CO" sz="1800" i="1">
                                  <a:effectLst/>
                                  <a:latin typeface="Cambria Math" panose="02040503050406030204" pitchFamily="18" charset="0"/>
                                  <a:ea typeface="Calibri" panose="020F0502020204030204" pitchFamily="34" charset="0"/>
                                  <a:cs typeface="Arial" panose="020B0604020202020204" pitchFamily="34" charset="0"/>
                                </a:rPr>
                                <m:t>2</m:t>
                              </m:r>
                            </m:den>
                          </m:f>
                        </m:sup>
                      </m:sSup>
                      <m:nary>
                        <m:naryPr>
                          <m:chr m:val="∑"/>
                          <m:limLoc m:val="undOvr"/>
                          <m:ctrlPr>
                            <a:rPr lang="es-CO" sz="1800" i="1">
                              <a:effectLst/>
                              <a:latin typeface="Cambria Math" panose="02040503050406030204" pitchFamily="18" charset="0"/>
                              <a:ea typeface="Calibri" panose="020F0502020204030204" pitchFamily="34" charset="0"/>
                              <a:cs typeface="Arial" panose="020B0604020202020204" pitchFamily="34" charset="0"/>
                            </a:rPr>
                          </m:ctrlPr>
                        </m:naryPr>
                        <m:sub>
                          <m:r>
                            <a:rPr lang="es-CO" sz="1800" i="1">
                              <a:effectLst/>
                              <a:latin typeface="Cambria Math" panose="02040503050406030204" pitchFamily="18" charset="0"/>
                              <a:ea typeface="Calibri" panose="020F0502020204030204" pitchFamily="34" charset="0"/>
                              <a:cs typeface="Arial" panose="020B0604020202020204" pitchFamily="34" charset="0"/>
                            </a:rPr>
                            <m:t>𝑖</m:t>
                          </m:r>
                          <m:r>
                            <a:rPr lang="es-CO" sz="1800" i="1">
                              <a:effectLst/>
                              <a:latin typeface="Cambria Math" panose="02040503050406030204" pitchFamily="18" charset="0"/>
                              <a:ea typeface="Calibri" panose="020F0502020204030204" pitchFamily="34" charset="0"/>
                              <a:cs typeface="Arial" panose="020B0604020202020204" pitchFamily="34" charset="0"/>
                            </a:rPr>
                            <m:t>=1</m:t>
                          </m:r>
                        </m:sub>
                        <m:sup>
                          <m:r>
                            <a:rPr lang="es-CO" sz="1800" i="1">
                              <a:effectLst/>
                              <a:latin typeface="Cambria Math" panose="02040503050406030204" pitchFamily="18" charset="0"/>
                              <a:ea typeface="Calibri" panose="020F0502020204030204" pitchFamily="34" charset="0"/>
                              <a:cs typeface="Arial" panose="020B0604020202020204" pitchFamily="34" charset="0"/>
                            </a:rPr>
                            <m:t>𝑁</m:t>
                          </m:r>
                        </m:sup>
                        <m:e>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𝑖</m:t>
                              </m:r>
                            </m:sub>
                          </m:sSub>
                        </m:e>
                      </m:nary>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m:t>
                          </m:r>
                        </m:e>
                        <m:sub>
                          <m:r>
                            <a:rPr lang="es-CO" sz="1800" i="1">
                              <a:effectLst/>
                              <a:latin typeface="Cambria Math" panose="02040503050406030204" pitchFamily="18" charset="0"/>
                              <a:ea typeface="Calibri" panose="020F0502020204030204" pitchFamily="34" charset="0"/>
                              <a:cs typeface="Arial" panose="020B0604020202020204" pitchFamily="34" charset="0"/>
                            </a:rPr>
                            <m:t>𝐷</m:t>
                          </m:r>
                        </m:sub>
                      </m:sSub>
                      <m:r>
                        <a:rPr lang="es-CO" sz="1800" i="1">
                          <a:effectLst/>
                          <a:latin typeface="Cambria Math" panose="02040503050406030204" pitchFamily="18" charset="0"/>
                          <a:ea typeface="Calibri" panose="020F0502020204030204" pitchFamily="34" charset="0"/>
                          <a:cs typeface="Arial" panose="020B0604020202020204" pitchFamily="34" charset="0"/>
                        </a:rPr>
                        <m:t>𝑁𝑜𝑟𝑚𝑎𝑙</m:t>
                      </m:r>
                      <m:d>
                        <m:dPr>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r>
                            <a:rPr lang="es-CO" sz="1800" i="1">
                              <a:effectLst/>
                              <a:latin typeface="Cambria Math" panose="02040503050406030204" pitchFamily="18" charset="0"/>
                              <a:ea typeface="Calibri" panose="020F0502020204030204" pitchFamily="34" charset="0"/>
                              <a:cs typeface="Arial" panose="020B0604020202020204" pitchFamily="34" charset="0"/>
                            </a:rPr>
                            <m:t>0,</m:t>
                          </m:r>
                          <m:sSup>
                            <m:sSupPr>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sSupPr>
                            <m:e>
                              <m:r>
                                <a:rPr lang="es-MX" sz="1800" b="0" i="1" smtClean="0">
                                  <a:effectLst/>
                                  <a:latin typeface="Cambria Math" panose="02040503050406030204" pitchFamily="18" charset="0"/>
                                  <a:ea typeface="Calibri" panose="020F0502020204030204" pitchFamily="34" charset="0"/>
                                  <a:cs typeface="Arial" panose="020B0604020202020204" pitchFamily="34" charset="0"/>
                                </a:rPr>
                                <m:t>𝜎</m:t>
                              </m:r>
                            </m:e>
                            <m:sup>
                              <m:r>
                                <a:rPr lang="es-MX" sz="1800" b="0" i="1" smtClean="0">
                                  <a:effectLst/>
                                  <a:latin typeface="Cambria Math" panose="02040503050406030204" pitchFamily="18" charset="0"/>
                                  <a:ea typeface="Calibri" panose="020F0502020204030204" pitchFamily="34" charset="0"/>
                                  <a:cs typeface="Arial" panose="020B0604020202020204" pitchFamily="34" charset="0"/>
                                </a:rPr>
                                <m:t>2</m:t>
                              </m:r>
                            </m:sup>
                          </m:sSup>
                        </m:e>
                      </m:d>
                    </m:oMath>
                  </m:oMathPara>
                </a14:m>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CO" sz="1800" dirty="0">
                    <a:effectLst/>
                    <a:latin typeface="Calibri" panose="020F0502020204030204" pitchFamily="34" charset="0"/>
                    <a:ea typeface="Yu Mincho" panose="02020400000000000000" pitchFamily="18" charset="-128"/>
                    <a:cs typeface="Arial" panose="020B0604020202020204" pitchFamily="34" charset="0"/>
                  </a:rPr>
                  <a:t>Donde B es una matriz semidefinida positiva. Sobre este teorema se puede demostrar que: </a:t>
                </a:r>
              </a:p>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radPr>
                        <m:deg/>
                        <m:e>
                          <m:r>
                            <a:rPr lang="es-MX" sz="1800" b="0" i="1" smtClean="0">
                              <a:effectLst/>
                              <a:latin typeface="Cambria Math" panose="02040503050406030204" pitchFamily="18" charset="0"/>
                              <a:ea typeface="Calibri" panose="020F0502020204030204" pitchFamily="34" charset="0"/>
                              <a:cs typeface="Arial" panose="020B0604020202020204" pitchFamily="34" charset="0"/>
                            </a:rPr>
                            <m:t>𝑁</m:t>
                          </m:r>
                        </m:e>
                      </m:rad>
                      <m:d>
                        <m:dPr>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dPr>
                        <m:e>
                          <m:f>
                            <m:fPr>
                              <m:ctrlPr>
                                <a:rPr lang="es-MX" sz="1800" b="0" i="1" smtClean="0">
                                  <a:effectLst/>
                                  <a:latin typeface="Cambria Math" panose="02040503050406030204" pitchFamily="18" charset="0"/>
                                  <a:cs typeface="Arial" panose="020B0604020202020204" pitchFamily="34" charset="0"/>
                                </a:rPr>
                              </m:ctrlPr>
                            </m:fPr>
                            <m:num>
                              <m:acc>
                                <m:accPr>
                                  <m:chr m:val="̅"/>
                                  <m:ctrlPr>
                                    <a:rPr lang="es-MX" sz="1800" b="0" i="1" smtClean="0">
                                      <a:effectLst/>
                                      <a:latin typeface="Cambria Math" panose="02040503050406030204" pitchFamily="18" charset="0"/>
                                      <a:cs typeface="Arial" panose="020B0604020202020204" pitchFamily="34" charset="0"/>
                                    </a:rPr>
                                  </m:ctrlPr>
                                </m:accPr>
                                <m:e>
                                  <m:r>
                                    <a:rPr lang="es-MX" sz="1800" b="0" i="1" smtClean="0">
                                      <a:effectLst/>
                                      <a:latin typeface="Cambria Math" panose="02040503050406030204" pitchFamily="18" charset="0"/>
                                      <a:cs typeface="Arial" panose="020B0604020202020204" pitchFamily="34" charset="0"/>
                                    </a:rPr>
                                    <m:t>𝜇</m:t>
                                  </m:r>
                                </m:e>
                              </m:acc>
                              <m:r>
                                <a:rPr lang="es-MX" sz="1800" b="0" i="1" smtClean="0">
                                  <a:effectLst/>
                                  <a:latin typeface="Cambria Math" panose="02040503050406030204" pitchFamily="18" charset="0"/>
                                  <a:cs typeface="Arial" panose="020B0604020202020204" pitchFamily="34" charset="0"/>
                                </a:rPr>
                                <m:t>−</m:t>
                              </m:r>
                              <m:r>
                                <a:rPr lang="es-MX" sz="1800" b="0" i="1" smtClean="0">
                                  <a:effectLst/>
                                  <a:latin typeface="Cambria Math" panose="02040503050406030204" pitchFamily="18" charset="0"/>
                                  <a:cs typeface="Arial" panose="020B0604020202020204" pitchFamily="34" charset="0"/>
                                </a:rPr>
                                <m:t>𝜇</m:t>
                              </m:r>
                            </m:num>
                            <m:den>
                              <m:r>
                                <a:rPr lang="es-MX" sz="1800" b="0" i="1" smtClean="0">
                                  <a:effectLst/>
                                  <a:latin typeface="Cambria Math" panose="02040503050406030204" pitchFamily="18" charset="0"/>
                                  <a:cs typeface="Arial" panose="020B0604020202020204" pitchFamily="34" charset="0"/>
                                </a:rPr>
                                <m:t>𝜎</m:t>
                              </m:r>
                            </m:den>
                          </m:f>
                        </m:e>
                      </m:d>
                      <m:sSup>
                        <m:sSupPr>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sSupPr>
                        <m:e>
                          <m:r>
                            <a:rPr lang="es-MX" sz="1800" b="0" i="1" smtClean="0">
                              <a:effectLst/>
                              <a:latin typeface="Cambria Math" panose="02040503050406030204" pitchFamily="18" charset="0"/>
                              <a:ea typeface="Calibri" panose="020F0502020204030204" pitchFamily="34" charset="0"/>
                              <a:cs typeface="Arial" panose="020B0604020202020204" pitchFamily="34" charset="0"/>
                            </a:rPr>
                            <m:t>→</m:t>
                          </m:r>
                        </m:e>
                        <m:sup>
                          <m:r>
                            <a:rPr lang="es-MX" sz="1800" b="0" i="1" smtClean="0">
                              <a:effectLst/>
                              <a:latin typeface="Cambria Math" panose="02040503050406030204" pitchFamily="18" charset="0"/>
                              <a:ea typeface="Calibri" panose="020F0502020204030204" pitchFamily="34" charset="0"/>
                              <a:cs typeface="Arial" panose="020B0604020202020204" pitchFamily="34" charset="0"/>
                            </a:rPr>
                            <m:t>𝑑</m:t>
                          </m:r>
                        </m:sup>
                      </m:sSup>
                      <m:r>
                        <a:rPr lang="es-MX" sz="1800" b="0" i="1" smtClean="0">
                          <a:effectLst/>
                          <a:latin typeface="Cambria Math" panose="02040503050406030204" pitchFamily="18" charset="0"/>
                          <a:ea typeface="Calibri" panose="020F0502020204030204" pitchFamily="34" charset="0"/>
                          <a:cs typeface="Arial" panose="020B0604020202020204" pitchFamily="34" charset="0"/>
                        </a:rPr>
                        <m:t>𝑁</m:t>
                      </m:r>
                      <m:r>
                        <a:rPr lang="es-MX" sz="1800" b="0" i="1" smtClean="0">
                          <a:effectLst/>
                          <a:latin typeface="Cambria Math" panose="02040503050406030204" pitchFamily="18" charset="0"/>
                          <a:ea typeface="Calibri" panose="020F0502020204030204" pitchFamily="34" charset="0"/>
                          <a:cs typeface="Arial" panose="020B0604020202020204" pitchFamily="34" charset="0"/>
                        </a:rPr>
                        <m:t>(0,1)</m:t>
                      </m:r>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106508" y="1955037"/>
                <a:ext cx="7586257" cy="4605363"/>
              </a:xfrm>
              <a:prstGeom prst="rect">
                <a:avLst/>
              </a:prstGeom>
              <a:blipFill>
                <a:blip r:embed="rId3"/>
                <a:stretch>
                  <a:fillRect l="-884" t="-662"/>
                </a:stretch>
              </a:blipFill>
            </p:spPr>
            <p:txBody>
              <a:bodyPr/>
              <a:lstStyle/>
              <a:p>
                <a:r>
                  <a:rPr lang="es-CO">
                    <a:noFill/>
                  </a:rPr>
                  <a:t> </a:t>
                </a:r>
              </a:p>
            </p:txBody>
          </p:sp>
        </mc:Fallback>
      </mc:AlternateContent>
    </p:spTree>
    <p:extLst>
      <p:ext uri="{BB962C8B-B14F-4D97-AF65-F5344CB8AC3E}">
        <p14:creationId xmlns:p14="http://schemas.microsoft.com/office/powerpoint/2010/main" val="375236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angle 11">
            <a:extLst>
              <a:ext uri="{FF2B5EF4-FFF2-40B4-BE49-F238E27FC236}">
                <a16:creationId xmlns:a16="http://schemas.microsoft.com/office/drawing/2014/main" id="{77978F65-EEBD-3F49-BFAF-CB09ABD6CA62}"/>
              </a:ext>
            </a:extLst>
          </p:cNvPr>
          <p:cNvSpPr txBox="1"/>
          <p:nvPr/>
        </p:nvSpPr>
        <p:spPr>
          <a:xfrm>
            <a:off x="952841" y="891471"/>
            <a:ext cx="9831997" cy="77789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200" dirty="0">
                <a:solidFill>
                  <a:srgbClr val="1A3184"/>
                </a:solidFill>
                <a:latin typeface="Arial"/>
                <a:ea typeface="+mj-ea"/>
                <a:cs typeface="Arial"/>
              </a:rPr>
              <a:t>Objetivos</a:t>
            </a:r>
            <a:endParaRPr lang="en-US" dirty="0">
              <a:ea typeface="+mj-ea"/>
            </a:endParaRPr>
          </a:p>
        </p:txBody>
      </p:sp>
      <p:sp>
        <p:nvSpPr>
          <p:cNvPr id="13" name="CuadroTexto 12">
            <a:extLst>
              <a:ext uri="{FF2B5EF4-FFF2-40B4-BE49-F238E27FC236}">
                <a16:creationId xmlns:a16="http://schemas.microsoft.com/office/drawing/2014/main" id="{265A9F7C-8C51-87A4-5D15-ED9DFD1F24BA}"/>
              </a:ext>
            </a:extLst>
          </p:cNvPr>
          <p:cNvSpPr txBox="1"/>
          <p:nvPr/>
        </p:nvSpPr>
        <p:spPr>
          <a:xfrm>
            <a:off x="2763418" y="1584804"/>
            <a:ext cx="6210841" cy="374621"/>
          </a:xfrm>
          <a:prstGeom prst="rect">
            <a:avLst/>
          </a:prstGeom>
        </p:spPr>
        <p:txBody>
          <a:bodyPr vert="horz" lIns="91440" tIns="45720" rIns="91440" bIns="45720" rtlCol="0" anchor="t">
            <a:noAutofit/>
          </a:bodyPr>
          <a:lstStyle/>
          <a:p>
            <a:pPr lvl="0" algn="ctr">
              <a:lnSpc>
                <a:spcPct val="107000"/>
              </a:lnSpc>
              <a:buClr>
                <a:srgbClr val="002060"/>
              </a:buClr>
            </a:pPr>
            <a:r>
              <a:rPr lang="es-ES" sz="2000" dirty="0">
                <a:solidFill>
                  <a:srgbClr val="1A3184"/>
                </a:solidFill>
                <a:latin typeface="Calibri" panose="020F0502020204030204" pitchFamily="34" charset="0"/>
                <a:ea typeface="Calibri" panose="020F0502020204030204" pitchFamily="34" charset="0"/>
                <a:cs typeface="Times New Roman" panose="02020603050405020304" pitchFamily="18" charset="0"/>
              </a:rPr>
              <a:t>Aproximación Básica</a:t>
            </a:r>
          </a:p>
        </p:txBody>
      </p:sp>
      <p:sp>
        <p:nvSpPr>
          <p:cNvPr id="2" name="CuadroTexto 1">
            <a:extLst>
              <a:ext uri="{FF2B5EF4-FFF2-40B4-BE49-F238E27FC236}">
                <a16:creationId xmlns:a16="http://schemas.microsoft.com/office/drawing/2014/main" id="{265A9F7C-8C51-87A4-5D15-ED9DFD1F24BA}"/>
              </a:ext>
            </a:extLst>
          </p:cNvPr>
          <p:cNvSpPr txBox="1"/>
          <p:nvPr/>
        </p:nvSpPr>
        <p:spPr>
          <a:xfrm>
            <a:off x="2123083" y="2089540"/>
            <a:ext cx="7491509" cy="3332287"/>
          </a:xfrm>
          <a:prstGeom prst="rect">
            <a:avLst/>
          </a:prstGeom>
        </p:spPr>
        <p:txBody>
          <a:bodyPr vert="horz" lIns="91440" tIns="45720" rIns="91440" bIns="45720" rtlCol="0" anchor="t">
            <a:noAutofit/>
          </a:bodyPr>
          <a:lstStyle/>
          <a:p>
            <a:pPr lvl="0">
              <a:lnSpc>
                <a:spcPct val="107000"/>
              </a:lnSpc>
              <a:buClr>
                <a:srgbClr val="002060"/>
              </a:buClr>
            </a:pPr>
            <a:r>
              <a:rPr lang="es-ES" sz="2000" dirty="0">
                <a:latin typeface="Calibri" panose="020F0502020204030204" pitchFamily="34" charset="0"/>
                <a:ea typeface="Calibri" panose="020F0502020204030204" pitchFamily="34" charset="0"/>
                <a:cs typeface="Times New Roman" panose="02020603050405020304" pitchFamily="18" charset="0"/>
              </a:rPr>
              <a:t>OBJETIVO: Aprender a calcular retornos y a estimarlos con base a la serie histórica.</a:t>
            </a:r>
          </a:p>
          <a:p>
            <a:pPr lvl="0">
              <a:lnSpc>
                <a:spcPct val="107000"/>
              </a:lnSpc>
              <a:buClr>
                <a:srgbClr val="002060"/>
              </a:buClr>
            </a:pP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002060"/>
              </a:buClr>
            </a:pPr>
            <a:r>
              <a:rPr lang="es-ES" sz="2000" dirty="0">
                <a:latin typeface="Calibri" panose="020F0502020204030204" pitchFamily="34" charset="0"/>
                <a:ea typeface="Calibri" panose="020F0502020204030204" pitchFamily="34" charset="0"/>
                <a:cs typeface="Times New Roman" panose="02020603050405020304" pitchFamily="18" charset="0"/>
              </a:rPr>
              <a:t>OBJETIVOS ESPECÍFICOS: </a:t>
            </a:r>
          </a:p>
          <a:p>
            <a:pPr marL="457200" lvl="0" indent="-457200">
              <a:lnSpc>
                <a:spcPct val="107000"/>
              </a:lnSpc>
              <a:buClr>
                <a:schemeClr val="accent4"/>
              </a:buClr>
              <a:buFont typeface="+mj-lt"/>
              <a:buAutoNum type="arabicPeriod"/>
            </a:pPr>
            <a:r>
              <a:rPr lang="es-ES" sz="2000" dirty="0">
                <a:latin typeface="Calibri" panose="020F0502020204030204" pitchFamily="34" charset="0"/>
                <a:ea typeface="Calibri" panose="020F0502020204030204" pitchFamily="34" charset="0"/>
                <a:cs typeface="Times New Roman" panose="02020603050405020304" pitchFamily="18" charset="0"/>
              </a:rPr>
              <a:t>Introducir el proceso de formación de precios de mercado a los estudiantes</a:t>
            </a:r>
          </a:p>
          <a:p>
            <a:pPr marL="457200" lvl="0" indent="-457200">
              <a:lnSpc>
                <a:spcPct val="107000"/>
              </a:lnSpc>
              <a:buClr>
                <a:schemeClr val="accent4"/>
              </a:buClr>
              <a:buFont typeface="+mj-lt"/>
              <a:buAutoNum type="arabicPeriod"/>
            </a:pPr>
            <a:r>
              <a:rPr lang="es-ES" sz="2000" dirty="0">
                <a:latin typeface="Calibri" panose="020F0502020204030204" pitchFamily="34" charset="0"/>
                <a:ea typeface="Calibri" panose="020F0502020204030204" pitchFamily="34" charset="0"/>
                <a:cs typeface="Times New Roman" panose="02020603050405020304" pitchFamily="18" charset="0"/>
              </a:rPr>
              <a:t>Aprender a calcular retornos en cortes de tiempo y ventanas móviles</a:t>
            </a:r>
          </a:p>
          <a:p>
            <a:pPr marL="457200" lvl="0" indent="-457200">
              <a:lnSpc>
                <a:spcPct val="107000"/>
              </a:lnSpc>
              <a:buClr>
                <a:schemeClr val="accent4"/>
              </a:buClr>
              <a:buFont typeface="+mj-lt"/>
              <a:buAutoNum type="arabicPeriod"/>
            </a:pPr>
            <a:r>
              <a:rPr lang="es-ES" sz="2000" dirty="0">
                <a:latin typeface="Calibri" panose="020F0502020204030204" pitchFamily="34" charset="0"/>
                <a:ea typeface="Calibri" panose="020F0502020204030204" pitchFamily="34" charset="0"/>
                <a:cs typeface="Times New Roman" panose="02020603050405020304" pitchFamily="18" charset="0"/>
              </a:rPr>
              <a:t>Conocer los supuestos y los problemas detrás de la estimación del retorno de los activos con base a los datos históricos. </a:t>
            </a:r>
          </a:p>
        </p:txBody>
      </p:sp>
    </p:spTree>
    <p:extLst>
      <p:ext uri="{BB962C8B-B14F-4D97-AF65-F5344CB8AC3E}">
        <p14:creationId xmlns:p14="http://schemas.microsoft.com/office/powerpoint/2010/main" val="96636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566780"/>
            <a:ext cx="7295708"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Repaso de Estadística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237891" y="1587387"/>
                <a:ext cx="9323492" cy="4896340"/>
              </a:xfrm>
              <a:prstGeom prst="rect">
                <a:avLst/>
              </a:prstGeom>
              <a:noFill/>
            </p:spPr>
            <p:txBody>
              <a:bodyPr wrap="square" lIns="91440" tIns="45720" rIns="91440" bIns="45720" rtlCol="0" anchor="t">
                <a:spAutoFit/>
              </a:bodyPr>
              <a:lstStyle/>
              <a:p>
                <a:pPr>
                  <a:lnSpc>
                    <a:spcPct val="107000"/>
                  </a:lnSpc>
                  <a:spcAft>
                    <a:spcPts val="800"/>
                  </a:spcAft>
                </a:pPr>
                <a:r>
                  <a:rPr lang="es-CO" sz="2400" b="1" dirty="0"/>
                  <a:t>Teorema de </a:t>
                </a:r>
                <a:r>
                  <a:rPr lang="es-CO" sz="2400" b="1" dirty="0" err="1"/>
                  <a:t>Slutsky</a:t>
                </a:r>
                <a:r>
                  <a:rPr lang="es-CO" sz="2400" b="1" dirty="0"/>
                  <a:t> </a:t>
                </a:r>
              </a:p>
              <a:p>
                <a:pPr>
                  <a:lnSpc>
                    <a:spcPct val="107000"/>
                  </a:lnSpc>
                  <a:spcAft>
                    <a:spcPts val="800"/>
                  </a:spcAft>
                </a:pP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effectLst/>
                    <a:latin typeface="Calibri" panose="020F0502020204030204" pitchFamily="34" charset="0"/>
                    <a:ea typeface="Calibri" panose="020F0502020204030204" pitchFamily="34" charset="0"/>
                    <a:cs typeface="Arial" panose="020B0604020202020204" pitchFamily="34" charset="0"/>
                  </a:rPr>
                  <a:t>Sea </a:t>
                </a:r>
                <a14:m>
                  <m:oMath xmlns:m="http://schemas.openxmlformats.org/officeDocument/2006/math">
                    <m:r>
                      <a:rPr lang="es-CO" sz="2000" i="1">
                        <a:effectLst/>
                        <a:latin typeface="Cambria Math" panose="02040503050406030204" pitchFamily="18" charset="0"/>
                        <a:ea typeface="Calibri" panose="020F0502020204030204" pitchFamily="34" charset="0"/>
                        <a:cs typeface="Arial" panose="020B0604020202020204" pitchFamily="34" charset="0"/>
                      </a:rPr>
                      <m:t>𝑔</m:t>
                    </m:r>
                    <m:r>
                      <a:rPr lang="es-CO" sz="20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𝑅</m:t>
                        </m:r>
                      </m:e>
                      <m:sup>
                        <m:r>
                          <a:rPr lang="es-CO" sz="2000" i="1">
                            <a:effectLst/>
                            <a:latin typeface="Cambria Math" panose="02040503050406030204" pitchFamily="18" charset="0"/>
                            <a:ea typeface="Calibri" panose="020F0502020204030204" pitchFamily="34" charset="0"/>
                            <a:cs typeface="Arial" panose="020B0604020202020204" pitchFamily="34" charset="0"/>
                          </a:rPr>
                          <m:t>𝑛</m:t>
                        </m:r>
                        <m:r>
                          <a:rPr lang="es-CO" sz="2000" i="1">
                            <a:effectLst/>
                            <a:latin typeface="Cambria Math" panose="02040503050406030204" pitchFamily="18" charset="0"/>
                            <a:ea typeface="Calibri" panose="020F0502020204030204" pitchFamily="34" charset="0"/>
                            <a:cs typeface="Arial" panose="020B0604020202020204" pitchFamily="34" charset="0"/>
                          </a:rPr>
                          <m:t> </m:t>
                        </m:r>
                      </m:sup>
                    </m:sSup>
                    <m:r>
                      <a:rPr lang="es-CO" sz="20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𝑅</m:t>
                        </m:r>
                      </m:e>
                      <m:sup>
                        <m:r>
                          <a:rPr lang="es-CO" sz="2000" i="1">
                            <a:effectLst/>
                            <a:latin typeface="Cambria Math" panose="02040503050406030204" pitchFamily="18" charset="0"/>
                            <a:ea typeface="Calibri" panose="020F0502020204030204" pitchFamily="34" charset="0"/>
                            <a:cs typeface="Arial" panose="020B0604020202020204" pitchFamily="34" charset="0"/>
                          </a:rPr>
                          <m:t>𝑚</m:t>
                        </m:r>
                      </m:sup>
                    </m:sSup>
                  </m:oMath>
                </a14:m>
                <a:r>
                  <a:rPr lang="es-CO" sz="2000" dirty="0">
                    <a:effectLst/>
                    <a:latin typeface="Calibri" panose="020F0502020204030204" pitchFamily="34" charset="0"/>
                    <a:ea typeface="Yu Mincho" panose="02020400000000000000" pitchFamily="18" charset="-128"/>
                    <a:cs typeface="Arial" panose="020B0604020202020204" pitchFamily="34" charset="0"/>
                  </a:rPr>
                  <a:t> una función multivariable continua en un punto </a:t>
                </a:r>
                <a14:m>
                  <m:oMath xmlns:m="http://schemas.openxmlformats.org/officeDocument/2006/math">
                    <m:r>
                      <a:rPr lang="es-CO" sz="2000" i="1">
                        <a:effectLst/>
                        <a:latin typeface="Cambria Math" panose="02040503050406030204" pitchFamily="18" charset="0"/>
                        <a:ea typeface="Calibri" panose="020F0502020204030204" pitchFamily="34" charset="0"/>
                        <a:cs typeface="Arial" panose="020B0604020202020204" pitchFamily="34" charset="0"/>
                      </a:rPr>
                      <m:t>𝑐</m:t>
                    </m:r>
                    <m:r>
                      <a:rPr lang="es-CO" sz="2000" i="1">
                        <a:effectLst/>
                        <a:latin typeface="Cambria Math" panose="02040503050406030204" pitchFamily="18" charset="0"/>
                        <a:ea typeface="Calibri" panose="020F0502020204030204" pitchFamily="34" charset="0"/>
                        <a:cs typeface="Arial" panose="020B0604020202020204" pitchFamily="34" charset="0"/>
                      </a:rPr>
                      <m:t> </m:t>
                    </m:r>
                  </m:oMath>
                </a14:m>
                <a:r>
                  <a:rPr lang="es-CO" sz="2000" dirty="0">
                    <a:effectLst/>
                    <a:latin typeface="Calibri" panose="020F0502020204030204" pitchFamily="34" charset="0"/>
                    <a:ea typeface="Yu Mincho" panose="02020400000000000000" pitchFamily="18" charset="-128"/>
                    <a:cs typeface="Arial" panose="020B0604020202020204" pitchFamily="34" charset="0"/>
                  </a:rPr>
                  <a:t>  de su dominio y </a:t>
                </a:r>
                <a14:m>
                  <m:oMath xmlns:m="http://schemas.openxmlformats.org/officeDocument/2006/math">
                    <m:d>
                      <m:dPr>
                        <m:begChr m:val="{"/>
                        <m:end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𝑥</m:t>
                            </m:r>
                          </m:e>
                          <m:sub>
                            <m:r>
                              <a:rPr lang="es-CO" sz="2000" i="1">
                                <a:effectLst/>
                                <a:latin typeface="Cambria Math" panose="02040503050406030204" pitchFamily="18" charset="0"/>
                                <a:ea typeface="Calibri" panose="020F0502020204030204" pitchFamily="34" charset="0"/>
                                <a:cs typeface="Arial" panose="020B0604020202020204" pitchFamily="34" charset="0"/>
                              </a:rPr>
                              <m:t>𝑘</m:t>
                            </m:r>
                          </m:sub>
                        </m:sSub>
                        <m:r>
                          <a:rPr lang="es-CO" sz="20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𝑅</m:t>
                            </m:r>
                          </m:e>
                          <m:sup>
                            <m:r>
                              <a:rPr lang="es-CO" sz="2000" i="1">
                                <a:effectLst/>
                                <a:latin typeface="Cambria Math" panose="02040503050406030204" pitchFamily="18" charset="0"/>
                                <a:ea typeface="Calibri" panose="020F0502020204030204" pitchFamily="34" charset="0"/>
                                <a:cs typeface="Arial" panose="020B0604020202020204" pitchFamily="34" charset="0"/>
                              </a:rPr>
                              <m:t>𝑛</m:t>
                            </m:r>
                          </m:sup>
                        </m:sSup>
                        <m:r>
                          <a:rPr lang="es-CO" sz="2000" i="1">
                            <a:effectLst/>
                            <a:latin typeface="Cambria Math" panose="02040503050406030204" pitchFamily="18" charset="0"/>
                            <a:ea typeface="Calibri" panose="020F0502020204030204" pitchFamily="34" charset="0"/>
                            <a:cs typeface="Arial" panose="020B0604020202020204" pitchFamily="34" charset="0"/>
                          </a:rPr>
                          <m:t> : </m:t>
                        </m:r>
                        <m:r>
                          <a:rPr lang="es-CO" sz="2000" i="1">
                            <a:effectLst/>
                            <a:latin typeface="Cambria Math" panose="02040503050406030204" pitchFamily="18" charset="0"/>
                            <a:ea typeface="Calibri" panose="020F0502020204030204" pitchFamily="34" charset="0"/>
                            <a:cs typeface="Arial" panose="020B0604020202020204" pitchFamily="34" charset="0"/>
                          </a:rPr>
                          <m:t>𝑘</m:t>
                        </m:r>
                        <m:r>
                          <a:rPr lang="es-CO" sz="20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𝑍</m:t>
                            </m:r>
                          </m:e>
                          <m:sup>
                            <m:r>
                              <a:rPr lang="es-CO" sz="2000" i="1">
                                <a:effectLst/>
                                <a:latin typeface="Cambria Math" panose="02040503050406030204" pitchFamily="18" charset="0"/>
                                <a:ea typeface="Calibri" panose="020F0502020204030204" pitchFamily="34" charset="0"/>
                                <a:cs typeface="Arial" panose="020B0604020202020204" pitchFamily="34" charset="0"/>
                              </a:rPr>
                              <m:t>+</m:t>
                            </m:r>
                          </m:sup>
                        </m:sSup>
                      </m:e>
                    </m:d>
                  </m:oMath>
                </a14:m>
                <a:r>
                  <a:rPr lang="es-CO" sz="2000" dirty="0">
                    <a:effectLst/>
                    <a:latin typeface="Calibri" panose="020F0502020204030204" pitchFamily="34" charset="0"/>
                    <a:ea typeface="Yu Mincho" panose="02020400000000000000" pitchFamily="18" charset="-128"/>
                    <a:cs typeface="Arial" panose="020B0604020202020204" pitchFamily="34" charset="0"/>
                  </a:rPr>
                  <a:t> una secuencia de vectores aleatorios donde </a:t>
                </a:r>
                <a14:m>
                  <m:oMath xmlns:m="http://schemas.openxmlformats.org/officeDocument/2006/math">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𝑥</m:t>
                        </m:r>
                      </m:e>
                      <m:sub>
                        <m:r>
                          <a:rPr lang="es-CO" sz="2000" i="1">
                            <a:effectLst/>
                            <a:latin typeface="Cambria Math" panose="02040503050406030204" pitchFamily="18" charset="0"/>
                            <a:ea typeface="Calibri" panose="020F0502020204030204" pitchFamily="34" charset="0"/>
                            <a:cs typeface="Arial" panose="020B0604020202020204" pitchFamily="34" charset="0"/>
                          </a:rPr>
                          <m:t>𝑘</m:t>
                        </m:r>
                      </m:sub>
                    </m:sSub>
                    <m:r>
                      <a:rPr lang="es-CO"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m:t>
                        </m:r>
                      </m:e>
                      <m:sub>
                        <m:r>
                          <a:rPr lang="es-CO" sz="2000" i="1">
                            <a:effectLst/>
                            <a:latin typeface="Cambria Math" panose="02040503050406030204" pitchFamily="18" charset="0"/>
                            <a:ea typeface="Calibri" panose="020F0502020204030204" pitchFamily="34" charset="0"/>
                            <a:cs typeface="Arial" panose="020B0604020202020204" pitchFamily="34" charset="0"/>
                          </a:rPr>
                          <m:t>𝑝</m:t>
                        </m:r>
                      </m:sub>
                    </m:sSub>
                    <m:r>
                      <a:rPr lang="es-CO" sz="2000" i="1">
                        <a:effectLst/>
                        <a:latin typeface="Cambria Math" panose="02040503050406030204" pitchFamily="18" charset="0"/>
                        <a:ea typeface="Calibri" panose="020F0502020204030204" pitchFamily="34" charset="0"/>
                        <a:cs typeface="Arial" panose="020B0604020202020204" pitchFamily="34" charset="0"/>
                      </a:rPr>
                      <m:t> </m:t>
                    </m:r>
                    <m:r>
                      <a:rPr lang="es-CO" sz="2000" i="1">
                        <a:effectLst/>
                        <a:latin typeface="Cambria Math" panose="02040503050406030204" pitchFamily="18" charset="0"/>
                        <a:ea typeface="Calibri" panose="020F0502020204030204" pitchFamily="34" charset="0"/>
                        <a:cs typeface="Arial" panose="020B0604020202020204" pitchFamily="34" charset="0"/>
                      </a:rPr>
                      <m:t>𝑐</m:t>
                    </m:r>
                  </m:oMath>
                </a14:m>
                <a:r>
                  <a:rPr lang="es-CO" sz="2000" dirty="0">
                    <a:effectLst/>
                    <a:latin typeface="Calibri" panose="020F0502020204030204" pitchFamily="34" charset="0"/>
                    <a:ea typeface="Yu Mincho" panose="02020400000000000000" pitchFamily="18" charset="-128"/>
                    <a:cs typeface="Arial" panose="020B0604020202020204" pitchFamily="34" charset="0"/>
                  </a:rPr>
                  <a:t>. Se tiene entonces</a:t>
                </a:r>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CO" sz="2000" dirty="0">
                    <a:effectLst/>
                    <a:latin typeface="Calibri" panose="020F0502020204030204" pitchFamily="34" charset="0"/>
                    <a:ea typeface="Yu Mincho" panose="02020400000000000000" pitchFamily="18" charset="-128"/>
                    <a:cs typeface="Arial" panose="020B0604020202020204" pitchFamily="34" charset="0"/>
                  </a:rPr>
                  <a:t> </a:t>
                </a:r>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000" dirty="0">
                    <a:effectLst/>
                    <a:latin typeface="Calibri" panose="020F0502020204030204" pitchFamily="34" charset="0"/>
                    <a:ea typeface="Yu Mincho" panose="02020400000000000000" pitchFamily="18" charset="-128"/>
                    <a:cs typeface="Arial" panose="020B0604020202020204" pitchFamily="34" charset="0"/>
                  </a:rPr>
                  <a:t> </a:t>
                </a:r>
                <a14:m>
                  <m:oMath xmlns:m="http://schemas.openxmlformats.org/officeDocument/2006/math">
                    <m:r>
                      <a:rPr lang="es-CO" sz="2000" i="1">
                        <a:effectLst/>
                        <a:latin typeface="Cambria Math" panose="02040503050406030204" pitchFamily="18" charset="0"/>
                        <a:ea typeface="Yu Mincho" panose="02020400000000000000" pitchFamily="18" charset="-128"/>
                        <a:cs typeface="Arial" panose="020B0604020202020204" pitchFamily="34" charset="0"/>
                      </a:rPr>
                      <m:t> </m:t>
                    </m:r>
                    <m:r>
                      <a:rPr lang="en-US" sz="2000" i="1">
                        <a:effectLst/>
                        <a:latin typeface="Cambria Math" panose="02040503050406030204" pitchFamily="18" charset="0"/>
                        <a:ea typeface="Yu Mincho" panose="02020400000000000000" pitchFamily="18" charset="-128"/>
                        <a:cs typeface="Arial" panose="020B0604020202020204" pitchFamily="34" charset="0"/>
                      </a:rPr>
                      <m:t>𝑔</m:t>
                    </m:r>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20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2000" i="1">
                                <a:effectLst/>
                                <a:latin typeface="Cambria Math" panose="02040503050406030204" pitchFamily="18" charset="0"/>
                                <a:ea typeface="Yu Mincho" panose="02020400000000000000" pitchFamily="18" charset="-128"/>
                                <a:cs typeface="Arial" panose="020B0604020202020204" pitchFamily="34" charset="0"/>
                              </a:rPr>
                              <m:t>𝑛</m:t>
                            </m:r>
                          </m:sub>
                        </m:sSub>
                      </m:e>
                    </m:d>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m:t>
                        </m:r>
                      </m:e>
                      <m:sub>
                        <m:r>
                          <a:rPr lang="en-US" sz="2000" i="1">
                            <a:effectLst/>
                            <a:latin typeface="Cambria Math" panose="02040503050406030204" pitchFamily="18" charset="0"/>
                            <a:ea typeface="Yu Mincho" panose="02020400000000000000" pitchFamily="18" charset="-128"/>
                            <a:cs typeface="Arial" panose="020B0604020202020204" pitchFamily="34" charset="0"/>
                          </a:rPr>
                          <m:t>𝑝</m:t>
                        </m:r>
                      </m:sub>
                    </m:sSub>
                    <m:r>
                      <a:rPr lang="en-US" sz="2000" i="1">
                        <a:effectLst/>
                        <a:latin typeface="Cambria Math" panose="02040503050406030204" pitchFamily="18" charset="0"/>
                        <a:ea typeface="Yu Mincho" panose="02020400000000000000" pitchFamily="18" charset="-128"/>
                        <a:cs typeface="Arial" panose="020B0604020202020204" pitchFamily="34" charset="0"/>
                      </a:rPr>
                      <m:t>𝑔</m:t>
                    </m:r>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r>
                          <a:rPr lang="en-US" sz="2000" i="1">
                            <a:effectLst/>
                            <a:latin typeface="Cambria Math" panose="02040503050406030204" pitchFamily="18" charset="0"/>
                            <a:ea typeface="Yu Mincho" panose="02020400000000000000" pitchFamily="18" charset="-128"/>
                            <a:cs typeface="Arial" panose="020B0604020202020204" pitchFamily="34" charset="0"/>
                          </a:rPr>
                          <m:t>𝑐</m:t>
                        </m:r>
                      </m:e>
                    </m:d>
                  </m:oMath>
                </a14:m>
                <a:r>
                  <a:rPr lang="es-CO" sz="2000" dirty="0">
                    <a:effectLst/>
                    <a:latin typeface="Calibri" panose="020F0502020204030204" pitchFamily="34" charset="0"/>
                    <a:ea typeface="Yu Mincho" panose="02020400000000000000" pitchFamily="18" charset="-128"/>
                    <a:cs typeface="Arial" panose="020B0604020202020204" pitchFamily="34" charset="0"/>
                  </a:rPr>
                  <a:t> conform </a:t>
                </a:r>
                <a14:m>
                  <m:oMath xmlns:m="http://schemas.openxmlformats.org/officeDocument/2006/math">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𝑛</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m:t>
                    </m:r>
                    <m:r>
                      <a:rPr lang="es-CO" sz="2000" dirty="0" smtClean="0">
                        <a:effectLst/>
                        <a:latin typeface="Cambria Math" panose="02040503050406030204" pitchFamily="18" charset="0"/>
                      </a:rPr>
                      <m:t>∞</m:t>
                    </m:r>
                  </m:oMath>
                </a14:m>
                <a:r>
                  <a:rPr lang="es-CO" sz="2000" dirty="0">
                    <a:effectLst/>
                    <a:latin typeface="Calibri" panose="020F0502020204030204" pitchFamily="34" charset="0"/>
                    <a:ea typeface="Yu Mincho" panose="02020400000000000000" pitchFamily="18" charset="-128"/>
                    <a:cs typeface="Arial" panose="020B0604020202020204" pitchFamily="34" charset="0"/>
                  </a:rPr>
                  <a:t>  </a:t>
                </a:r>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CO" sz="2400" b="1" dirty="0">
                    <a:latin typeface="Calibri" panose="020F0502020204030204" pitchFamily="34" charset="0"/>
                    <a:ea typeface="Calibri" panose="020F0502020204030204" pitchFamily="34" charset="0"/>
                    <a:cs typeface="Times New Roman" panose="02020603050405020304" pitchFamily="18" charset="0"/>
                  </a:rPr>
                  <a:t>Teorema del mapa continuo.</a:t>
                </a:r>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Sea {</a:t>
                </a:r>
                <a14:m>
                  <m:oMath xmlns:m="http://schemas.openxmlformats.org/officeDocument/2006/math">
                    <m:sSub>
                      <m:sSub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400" b="0" i="1" smtClean="0">
                            <a:latin typeface="Cambria Math" panose="02040503050406030204" pitchFamily="18" charset="0"/>
                            <a:ea typeface="Calibri" panose="020F0502020204030204" pitchFamily="34" charset="0"/>
                            <a:cs typeface="Times New Roman" panose="02020603050405020304" pitchFamily="18" charset="0"/>
                          </a:rPr>
                          <m:t>𝑥</m:t>
                        </m:r>
                      </m:e>
                      <m: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CO" sz="2400" dirty="0">
                    <a:latin typeface="Calibri" panose="020F0502020204030204" pitchFamily="34" charset="0"/>
                    <a:ea typeface="Calibri" panose="020F0502020204030204" pitchFamily="34" charset="0"/>
                    <a:cs typeface="Times New Roman" panose="02020603050405020304" pitchFamily="18" charset="0"/>
                  </a:rPr>
                  <a:t>} una secuencia de </a:t>
                </a:r>
                <a14:m>
                  <m:oMath xmlns:m="http://schemas.openxmlformats.org/officeDocument/2006/math">
                    <m:r>
                      <a:rPr lang="es-MX" sz="2400" b="0" i="1" smtClean="0">
                        <a:latin typeface="Cambria Math" panose="02040503050406030204" pitchFamily="18" charset="0"/>
                        <a:ea typeface="Calibri" panose="020F0502020204030204" pitchFamily="34" charset="0"/>
                        <a:cs typeface="Times New Roman" panose="02020603050405020304" pitchFamily="18" charset="0"/>
                      </a:rPr>
                      <m:t>𝐾</m:t>
                    </m:r>
                    <m:r>
                      <a:rPr lang="es-MX"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s-CO" sz="2400" b="1" dirty="0">
                    <a:latin typeface="Calibri" panose="020F0502020204030204" pitchFamily="34" charset="0"/>
                    <a:ea typeface="Calibri" panose="020F0502020204030204" pitchFamily="34" charset="0"/>
                    <a:cs typeface="Times New Roman" panose="02020603050405020304" pitchFamily="18" charset="0"/>
                  </a:rPr>
                  <a:t> </a:t>
                </a:r>
                <a:r>
                  <a:rPr lang="es-CO" sz="2400" dirty="0">
                    <a:latin typeface="Calibri" panose="020F0502020204030204" pitchFamily="34" charset="0"/>
                    <a:ea typeface="Calibri" panose="020F0502020204030204" pitchFamily="34" charset="0"/>
                    <a:cs typeface="Times New Roman" panose="02020603050405020304" pitchFamily="18" charset="0"/>
                  </a:rPr>
                  <a:t>vectores aleatorios. Si </a:t>
                </a:r>
                <a14:m>
                  <m:oMath xmlns:m="http://schemas.openxmlformats.org/officeDocument/2006/math">
                    <m:sSub>
                      <m:sSub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400" b="0" i="1" smtClean="0">
                            <a:latin typeface="Cambria Math" panose="02040503050406030204" pitchFamily="18" charset="0"/>
                            <a:ea typeface="Calibri" panose="020F0502020204030204" pitchFamily="34" charset="0"/>
                            <a:cs typeface="Times New Roman" panose="02020603050405020304" pitchFamily="18" charset="0"/>
                          </a:rPr>
                          <m:t>𝑥</m:t>
                        </m:r>
                      </m:e>
                      <m: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400" b="0" i="1" smtClean="0">
                            <a:latin typeface="Cambria Math" panose="02040503050406030204" pitchFamily="18" charset="0"/>
                            <a:ea typeface="Calibri" panose="020F0502020204030204" pitchFamily="34" charset="0"/>
                            <a:cs typeface="Times New Roman" panose="02020603050405020304" pitchFamily="18" charset="0"/>
                          </a:rPr>
                          <m:t>→</m:t>
                        </m:r>
                      </m:e>
                      <m: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𝑑</m:t>
                        </m:r>
                      </m:sub>
                    </m:s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𝑥</m:t>
                    </m:r>
                  </m:oMath>
                </a14:m>
                <a:r>
                  <a:rPr lang="es-CO" sz="2400" b="1" dirty="0">
                    <a:latin typeface="Calibri" panose="020F0502020204030204" pitchFamily="34" charset="0"/>
                    <a:ea typeface="Calibri" panose="020F0502020204030204" pitchFamily="34" charset="0"/>
                    <a:cs typeface="Times New Roman" panose="02020603050405020304" pitchFamily="18" charset="0"/>
                  </a:rPr>
                  <a:t> </a:t>
                </a:r>
                <a:r>
                  <a:rPr lang="es-CO" sz="2400" dirty="0">
                    <a:latin typeface="Calibri" panose="020F0502020204030204" pitchFamily="34" charset="0"/>
                    <a:ea typeface="Calibri" panose="020F0502020204030204" pitchFamily="34" charset="0"/>
                    <a:cs typeface="Times New Roman" panose="02020603050405020304" pitchFamily="18" charset="0"/>
                  </a:rPr>
                  <a:t>y g es una función continúa </a:t>
                </a:r>
                <a14:m>
                  <m:oMath xmlns:m="http://schemas.openxmlformats.org/officeDocument/2006/math">
                    <m:r>
                      <a:rPr lang="es-MX" sz="2400" b="0" i="1" smtClean="0">
                        <a:latin typeface="Cambria Math" panose="02040503050406030204" pitchFamily="18" charset="0"/>
                        <a:ea typeface="Calibri" panose="020F0502020204030204" pitchFamily="34" charset="0"/>
                        <a:cs typeface="Times New Roman" panose="02020603050405020304" pitchFamily="18" charset="0"/>
                      </a:rPr>
                      <m:t>𝑔</m:t>
                    </m:r>
                    <m:r>
                      <a:rPr lang="es-MX" sz="2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s-MX" sz="2400" b="0" i="1" dirty="0" smtClean="0">
                            <a:latin typeface="Cambria Math" panose="02040503050406030204" pitchFamily="18" charset="0"/>
                          </a:rPr>
                        </m:ctrlPr>
                      </m:sSupPr>
                      <m:e>
                        <m:r>
                          <a:rPr lang="es-CO" sz="2400" dirty="0" smtClean="0">
                            <a:latin typeface="Cambria Math" panose="02040503050406030204" pitchFamily="18" charset="0"/>
                          </a:rPr>
                          <m:t>ℝ</m:t>
                        </m:r>
                      </m:e>
                      <m:sup>
                        <m:r>
                          <m:rPr>
                            <m:sty m:val="p"/>
                          </m:rPr>
                          <a:rPr lang="es-MX" sz="2400" b="0" i="0" dirty="0" smtClean="0">
                            <a:latin typeface="Cambria Math" panose="02040503050406030204" pitchFamily="18" charset="0"/>
                          </a:rPr>
                          <m:t>k</m:t>
                        </m:r>
                      </m:sup>
                    </m:sSup>
                    <m:r>
                      <a:rPr lang="es-MX" sz="2400" b="0" i="0" dirty="0" smtClean="0">
                        <a:latin typeface="Cambria Math" panose="02040503050406030204" pitchFamily="18" charset="0"/>
                      </a:rPr>
                      <m:t>→</m:t>
                    </m:r>
                    <m:sSup>
                      <m:sSupPr>
                        <m:ctrlPr>
                          <a:rPr lang="es-MX" sz="2400" i="1" dirty="0">
                            <a:latin typeface="Cambria Math" panose="02040503050406030204" pitchFamily="18" charset="0"/>
                          </a:rPr>
                        </m:ctrlPr>
                      </m:sSupPr>
                      <m:e>
                        <m:r>
                          <a:rPr lang="es-CO" sz="2400" dirty="0">
                            <a:latin typeface="Cambria Math" panose="02040503050406030204" pitchFamily="18" charset="0"/>
                          </a:rPr>
                          <m:t>ℝ</m:t>
                        </m:r>
                      </m:e>
                      <m:sup>
                        <m:r>
                          <m:rPr>
                            <m:sty m:val="p"/>
                          </m:rPr>
                          <a:rPr lang="es-MX" sz="2400" b="0" i="0" dirty="0" smtClean="0">
                            <a:latin typeface="Cambria Math" panose="02040503050406030204" pitchFamily="18" charset="0"/>
                          </a:rPr>
                          <m:t>J</m:t>
                        </m:r>
                      </m:sup>
                    </m:sSup>
                  </m:oMath>
                </a14:m>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4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237891" y="1587387"/>
                <a:ext cx="9323492" cy="4896340"/>
              </a:xfrm>
              <a:prstGeom prst="rect">
                <a:avLst/>
              </a:prstGeom>
              <a:blipFill>
                <a:blip r:embed="rId3"/>
                <a:stretch>
                  <a:fillRect l="-980" t="-871"/>
                </a:stretch>
              </a:blipFill>
            </p:spPr>
            <p:txBody>
              <a:bodyPr/>
              <a:lstStyle/>
              <a:p>
                <a:r>
                  <a:rPr lang="en-US">
                    <a:noFill/>
                  </a:rPr>
                  <a:t> </a:t>
                </a:r>
              </a:p>
            </p:txBody>
          </p:sp>
        </mc:Fallback>
      </mc:AlternateContent>
    </p:spTree>
    <p:extLst>
      <p:ext uri="{BB962C8B-B14F-4D97-AF65-F5344CB8AC3E}">
        <p14:creationId xmlns:p14="http://schemas.microsoft.com/office/powerpoint/2010/main" val="3678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227647" y="2666875"/>
            <a:ext cx="7121506" cy="212365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dirty="0">
                <a:solidFill>
                  <a:srgbClr val="1A3184"/>
                </a:solidFill>
              </a:rPr>
              <a:t>Parámetro de retorno </a:t>
            </a: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3</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625498" y="2224750"/>
            <a:ext cx="3415215"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Distribución del</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84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2" y="819450"/>
            <a:ext cx="7295708"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396152" y="2192430"/>
                <a:ext cx="9006969" cy="3770519"/>
              </a:xfrm>
              <a:prstGeom prst="rect">
                <a:avLst/>
              </a:prstGeom>
              <a:noFill/>
            </p:spPr>
            <p:txBody>
              <a:bodyPr wrap="square" lIns="91440" tIns="45720" rIns="91440" bIns="45720" rtlCol="0" anchor="t">
                <a:spAutoFit/>
              </a:bodyPr>
              <a:lstStyle/>
              <a:p>
                <a:pPr>
                  <a:lnSpc>
                    <a:spcPct val="107000"/>
                  </a:lnSpc>
                  <a:spcAft>
                    <a:spcPts val="800"/>
                  </a:spcAft>
                </a:pPr>
                <a:r>
                  <a:rPr lang="es-MX" sz="2400" dirty="0">
                    <a:effectLst/>
                    <a:latin typeface="Calibri" panose="020F0502020204030204" pitchFamily="34" charset="0"/>
                    <a:ea typeface="Calibri" panose="020F0502020204030204" pitchFamily="34" charset="0"/>
                    <a:cs typeface="Arial" panose="020B0604020202020204" pitchFamily="34" charset="0"/>
                  </a:rPr>
                  <a:t>Sea </a:t>
                </a:r>
                <a14:m>
                  <m:oMath xmlns:m="http://schemas.openxmlformats.org/officeDocument/2006/math">
                    <m:d>
                      <m:dPr>
                        <m:begChr m:val="{"/>
                        <m:endChr m:val="}"/>
                        <m:ctrlPr>
                          <a:rPr lang="es-MX" sz="2400" b="0" i="1"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MX" sz="2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s-MX" sz="2400" b="0" i="1" smtClean="0">
                                <a:effectLst/>
                                <a:latin typeface="Cambria Math" panose="02040503050406030204" pitchFamily="18" charset="0"/>
                                <a:ea typeface="Calibri" panose="020F0502020204030204" pitchFamily="34" charset="0"/>
                                <a:cs typeface="Arial" panose="020B0604020202020204" pitchFamily="34" charset="0"/>
                              </a:rPr>
                              <m:t>𝑟</m:t>
                            </m:r>
                          </m:e>
                          <m:sub>
                            <m:r>
                              <a:rPr lang="es-MX" sz="2400" b="0" i="1" smtClean="0">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s-MX" sz="2400" dirty="0">
                    <a:effectLst/>
                    <a:latin typeface="Calibri" panose="020F0502020204030204" pitchFamily="34" charset="0"/>
                    <a:ea typeface="Calibri" panose="020F0502020204030204" pitchFamily="34" charset="0"/>
                    <a:cs typeface="Arial" panose="020B0604020202020204" pitchFamily="34" charset="0"/>
                  </a:rPr>
                  <a:t> una secuencia de retornos  </a:t>
                </a:r>
                <a:r>
                  <a:rPr lang="es-MX" sz="2400" dirty="0" err="1">
                    <a:effectLst/>
                    <a:latin typeface="Calibri" panose="020F0502020204030204" pitchFamily="34" charset="0"/>
                    <a:ea typeface="Calibri" panose="020F0502020204030204" pitchFamily="34" charset="0"/>
                    <a:cs typeface="Arial" panose="020B0604020202020204" pitchFamily="34" charset="0"/>
                  </a:rPr>
                  <a:t>i.i.d</a:t>
                </a:r>
                <a:r>
                  <a:rPr lang="es-MX" sz="2400" dirty="0">
                    <a:latin typeface="Calibri" panose="020F0502020204030204" pitchFamily="34" charset="0"/>
                    <a:ea typeface="Calibri" panose="020F0502020204030204" pitchFamily="34" charset="0"/>
                    <a:cs typeface="Arial" panose="020B0604020202020204" pitchFamily="34" charset="0"/>
                  </a:rPr>
                  <a:t>. </a:t>
                </a:r>
                <a:r>
                  <a:rPr lang="es-MX" sz="2400" dirty="0">
                    <a:effectLst/>
                    <a:latin typeface="Calibri" panose="020F0502020204030204" pitchFamily="34" charset="0"/>
                    <a:ea typeface="Calibri" panose="020F0502020204030204" pitchFamily="34" charset="0"/>
                    <a:cs typeface="Arial" panose="020B0604020202020204" pitchFamily="34" charset="0"/>
                  </a:rPr>
                  <a:t> El est</a:t>
                </a:r>
                <a:r>
                  <a:rPr lang="es-MX" sz="2400" dirty="0">
                    <a:latin typeface="Calibri" panose="020F0502020204030204" pitchFamily="34" charset="0"/>
                    <a:ea typeface="Calibri" panose="020F0502020204030204" pitchFamily="34" charset="0"/>
                    <a:cs typeface="Arial" panose="020B0604020202020204" pitchFamily="34" charset="0"/>
                  </a:rPr>
                  <a:t>imador de retorno que trabajaremos será el siguiente: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MX" sz="2000" b="0" i="1" smtClean="0">
                              <a:effectLst/>
                              <a:latin typeface="Cambria Math" panose="02040503050406030204" pitchFamily="18" charset="0"/>
                              <a:cs typeface="Arial" panose="020B0604020202020204" pitchFamily="34" charset="0"/>
                            </a:rPr>
                          </m:ctrlPr>
                        </m:accPr>
                        <m:e>
                          <m:r>
                            <a:rPr lang="es-MX" sz="2000" b="0" i="1" smtClean="0">
                              <a:effectLst/>
                              <a:latin typeface="Cambria Math" panose="02040503050406030204" pitchFamily="18" charset="0"/>
                              <a:cs typeface="Arial" panose="020B0604020202020204" pitchFamily="34" charset="0"/>
                            </a:rPr>
                            <m:t>𝜇</m:t>
                          </m:r>
                        </m:e>
                      </m:acc>
                      <m:r>
                        <a:rPr lang="es-MX" sz="2000" b="0" i="1" smtClean="0">
                          <a:effectLst/>
                          <a:latin typeface="Cambria Math" panose="02040503050406030204" pitchFamily="18" charset="0"/>
                          <a:cs typeface="Arial" panose="020B0604020202020204" pitchFamily="34" charset="0"/>
                        </a:rPr>
                        <m:t>=</m:t>
                      </m:r>
                      <m:f>
                        <m:fPr>
                          <m:ctrlPr>
                            <a:rPr lang="es-MX" sz="2000" b="0" i="1" smtClean="0">
                              <a:effectLst/>
                              <a:latin typeface="Cambria Math" panose="02040503050406030204" pitchFamily="18" charset="0"/>
                              <a:cs typeface="Arial" panose="020B0604020202020204" pitchFamily="34" charset="0"/>
                            </a:rPr>
                          </m:ctrlPr>
                        </m:fPr>
                        <m:num>
                          <m:r>
                            <a:rPr lang="es-MX" sz="2000" b="0" i="1" smtClean="0">
                              <a:effectLst/>
                              <a:latin typeface="Cambria Math" panose="02040503050406030204" pitchFamily="18" charset="0"/>
                              <a:cs typeface="Arial" panose="020B0604020202020204" pitchFamily="34" charset="0"/>
                            </a:rPr>
                            <m:t>1</m:t>
                          </m:r>
                        </m:num>
                        <m:den>
                          <m:r>
                            <a:rPr lang="es-MX" sz="2000" b="0" i="1" smtClean="0">
                              <a:effectLst/>
                              <a:latin typeface="Cambria Math" panose="02040503050406030204" pitchFamily="18" charset="0"/>
                              <a:cs typeface="Arial" panose="020B0604020202020204" pitchFamily="34" charset="0"/>
                            </a:rPr>
                            <m:t>𝑛</m:t>
                          </m:r>
                        </m:den>
                      </m:f>
                      <m:nary>
                        <m:naryPr>
                          <m:chr m:val="∑"/>
                          <m:supHide m:val="on"/>
                          <m:ctrlPr>
                            <a:rPr lang="es-MX" sz="2000" b="0" i="1" smtClean="0">
                              <a:effectLst/>
                              <a:latin typeface="Cambria Math" panose="02040503050406030204" pitchFamily="18" charset="0"/>
                              <a:cs typeface="Arial" panose="020B0604020202020204" pitchFamily="34" charset="0"/>
                            </a:rPr>
                          </m:ctrlPr>
                        </m:naryPr>
                        <m:sub>
                          <m:r>
                            <a:rPr lang="es-MX" sz="2000" b="0" i="1" smtClean="0">
                              <a:effectLst/>
                              <a:latin typeface="Cambria Math" panose="02040503050406030204" pitchFamily="18" charset="0"/>
                              <a:cs typeface="Arial" panose="020B0604020202020204" pitchFamily="34" charset="0"/>
                            </a:rPr>
                            <m:t>𝑖</m:t>
                          </m:r>
                        </m:sub>
                        <m:sup/>
                        <m:e>
                          <m:sSub>
                            <m:sSubPr>
                              <m:ctrlPr>
                                <a:rPr lang="es-MX" sz="2000" b="0" i="1" smtClean="0">
                                  <a:effectLst/>
                                  <a:latin typeface="Cambria Math" panose="02040503050406030204" pitchFamily="18" charset="0"/>
                                  <a:cs typeface="Arial" panose="020B0604020202020204" pitchFamily="34" charset="0"/>
                                </a:rPr>
                              </m:ctrlPr>
                            </m:sSubPr>
                            <m:e>
                              <m:r>
                                <a:rPr lang="es-MX" sz="2000" b="0" i="1" smtClean="0">
                                  <a:effectLst/>
                                  <a:latin typeface="Cambria Math" panose="02040503050406030204" pitchFamily="18" charset="0"/>
                                  <a:cs typeface="Arial" panose="020B0604020202020204" pitchFamily="34" charset="0"/>
                                </a:rPr>
                                <m:t>𝑟</m:t>
                              </m:r>
                            </m:e>
                            <m:sub>
                              <m:r>
                                <a:rPr lang="es-MX" sz="2000" b="0" i="1" smtClean="0">
                                  <a:effectLst/>
                                  <a:latin typeface="Cambria Math" panose="02040503050406030204" pitchFamily="18" charset="0"/>
                                  <a:cs typeface="Arial" panose="020B0604020202020204" pitchFamily="34" charset="0"/>
                                </a:rPr>
                                <m:t>𝑖</m:t>
                              </m:r>
                            </m:sub>
                          </m:sSub>
                        </m:e>
                      </m:nary>
                    </m:oMath>
                  </m:oMathPara>
                </a14:m>
                <a:endParaRPr lang="es-MX" sz="2000" b="0" dirty="0">
                  <a:effectLst/>
                  <a:latin typeface="Calibri" panose="020F0502020204030204" pitchFamily="34" charset="0"/>
                  <a:cs typeface="Arial" panose="020B0604020202020204" pitchFamily="34" charset="0"/>
                </a:endParaRPr>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Partimos entonces del teorema del límite central enunciado cómo: </a:t>
                </a:r>
              </a:p>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radPr>
                        <m:deg/>
                        <m:e>
                          <m:r>
                            <a:rPr lang="es-MX" sz="2400" b="0" i="1" smtClean="0">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400" b="0" i="1" smtClean="0">
                                  <a:latin typeface="Cambria Math" panose="02040503050406030204" pitchFamily="18" charset="0"/>
                                  <a:cs typeface="Times New Roman" panose="02020603050405020304" pitchFamily="18" charset="0"/>
                                </a:rPr>
                              </m:ctrlPr>
                            </m:fPr>
                            <m:num>
                              <m:acc>
                                <m:accPr>
                                  <m:chr m:val="̂"/>
                                  <m:ctrlPr>
                                    <a:rPr lang="es-MX" sz="2400" i="1">
                                      <a:latin typeface="Cambria Math" panose="02040503050406030204" pitchFamily="18" charset="0"/>
                                      <a:cs typeface="Arial" panose="020B0604020202020204" pitchFamily="34" charset="0"/>
                                    </a:rPr>
                                  </m:ctrlPr>
                                </m:accPr>
                                <m:e>
                                  <m:r>
                                    <a:rPr lang="es-MX" sz="2400" i="1">
                                      <a:latin typeface="Cambria Math" panose="02040503050406030204" pitchFamily="18" charset="0"/>
                                      <a:cs typeface="Arial" panose="020B0604020202020204" pitchFamily="34" charset="0"/>
                                    </a:rPr>
                                    <m:t>𝜇</m:t>
                                  </m:r>
                                </m:e>
                              </m:acc>
                              <m:r>
                                <a:rPr lang="es-MX" sz="2400" b="0" i="1" smtClean="0">
                                  <a:latin typeface="Cambria Math" panose="02040503050406030204" pitchFamily="18" charset="0"/>
                                  <a:cs typeface="Arial" panose="020B0604020202020204" pitchFamily="34" charset="0"/>
                                </a:rPr>
                                <m:t>−</m:t>
                              </m:r>
                              <m:r>
                                <a:rPr lang="es-MX" sz="2400" b="0" i="1" smtClean="0">
                                  <a:latin typeface="Cambria Math" panose="02040503050406030204" pitchFamily="18" charset="0"/>
                                  <a:cs typeface="Arial" panose="020B0604020202020204" pitchFamily="34" charset="0"/>
                                </a:rPr>
                                <m:t>𝜇</m:t>
                              </m:r>
                            </m:num>
                            <m:den>
                              <m:r>
                                <a:rPr lang="es-MX" sz="2400" b="0" i="1" smtClean="0">
                                  <a:latin typeface="Cambria Math" panose="02040503050406030204" pitchFamily="18" charset="0"/>
                                  <a:cs typeface="Times New Roman" panose="02020603050405020304" pitchFamily="18" charset="0"/>
                                </a:rPr>
                                <m:t>𝜎</m:t>
                              </m:r>
                            </m:den>
                          </m:f>
                        </m:e>
                      </m:d>
                      <m:sSup>
                        <m:sSup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s-MX" sz="2400" b="0" i="1" smtClean="0">
                              <a:latin typeface="Cambria Math" panose="02040503050406030204" pitchFamily="18" charset="0"/>
                              <a:ea typeface="Calibri" panose="020F0502020204030204" pitchFamily="34" charset="0"/>
                              <a:cs typeface="Times New Roman" panose="02020603050405020304" pitchFamily="18" charset="0"/>
                            </a:rPr>
                            <m:t>→</m:t>
                          </m:r>
                        </m:e>
                        <m:sup>
                          <m:r>
                            <a:rPr lang="es-MX" sz="2400" b="0" i="1" smtClean="0">
                              <a:latin typeface="Cambria Math" panose="02040503050406030204" pitchFamily="18" charset="0"/>
                              <a:ea typeface="Calibri" panose="020F0502020204030204" pitchFamily="34" charset="0"/>
                              <a:cs typeface="Times New Roman" panose="02020603050405020304" pitchFamily="18" charset="0"/>
                            </a:rPr>
                            <m:t>𝑑</m:t>
                          </m:r>
                        </m:sup>
                      </m:sSup>
                      <m:r>
                        <a:rPr lang="es-MX" sz="2400" b="0" i="1" smtClean="0">
                          <a:latin typeface="Cambria Math" panose="02040503050406030204" pitchFamily="18" charset="0"/>
                          <a:ea typeface="Calibri" panose="020F0502020204030204" pitchFamily="34" charset="0"/>
                          <a:cs typeface="Times New Roman" panose="02020603050405020304" pitchFamily="18" charset="0"/>
                        </a:rPr>
                        <m:t>𝑍</m:t>
                      </m:r>
                      <m:r>
                        <a:rPr lang="es-MX" sz="2400" b="0" i="1" smtClean="0">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4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396152" y="2192430"/>
                <a:ext cx="9006969" cy="3770519"/>
              </a:xfrm>
              <a:prstGeom prst="rect">
                <a:avLst/>
              </a:prstGeom>
              <a:blipFill>
                <a:blip r:embed="rId3"/>
                <a:stretch>
                  <a:fillRect l="-1015" t="-1133"/>
                </a:stretch>
              </a:blipFill>
            </p:spPr>
            <p:txBody>
              <a:bodyPr/>
              <a:lstStyle/>
              <a:p>
                <a:r>
                  <a:rPr lang="en-US">
                    <a:noFill/>
                  </a:rPr>
                  <a:t> </a:t>
                </a:r>
              </a:p>
            </p:txBody>
          </p:sp>
        </mc:Fallback>
      </mc:AlternateContent>
    </p:spTree>
    <p:extLst>
      <p:ext uri="{BB962C8B-B14F-4D97-AF65-F5344CB8AC3E}">
        <p14:creationId xmlns:p14="http://schemas.microsoft.com/office/powerpoint/2010/main" val="92000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Estimador de Retorno</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106508" y="1955037"/>
                <a:ext cx="7586257" cy="4379469"/>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radPr>
                        <m:deg/>
                        <m:e>
                          <m:r>
                            <a:rPr lang="es-MX" sz="2000" b="0" i="1" smtClean="0">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000" b="0" i="1" smtClean="0">
                                  <a:latin typeface="Cambria Math" panose="02040503050406030204" pitchFamily="18" charset="0"/>
                                  <a:cs typeface="Times New Roman" panose="02020603050405020304" pitchFamily="18" charset="0"/>
                                </a:rPr>
                              </m:ctrlPr>
                            </m:fPr>
                            <m:num>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𝜇</m:t>
                                  </m:r>
                                </m:e>
                              </m:acc>
                              <m:r>
                                <a:rPr lang="es-MX" sz="2000" b="0" i="1" smtClean="0">
                                  <a:latin typeface="Cambria Math" panose="02040503050406030204" pitchFamily="18" charset="0"/>
                                  <a:cs typeface="Arial" panose="020B0604020202020204" pitchFamily="34" charset="0"/>
                                </a:rPr>
                                <m:t>−</m:t>
                              </m:r>
                              <m:r>
                                <a:rPr lang="es-MX" sz="2000" b="0" i="1" smtClean="0">
                                  <a:latin typeface="Cambria Math" panose="02040503050406030204" pitchFamily="18" charset="0"/>
                                  <a:cs typeface="Arial" panose="020B0604020202020204" pitchFamily="34" charset="0"/>
                                </a:rPr>
                                <m:t>𝜇</m:t>
                              </m:r>
                            </m:num>
                            <m:den>
                              <m:r>
                                <a:rPr lang="es-MX" sz="2000" b="0" i="1" smtClean="0">
                                  <a:latin typeface="Cambria Math" panose="02040503050406030204" pitchFamily="18" charset="0"/>
                                  <a:cs typeface="Times New Roman" panose="02020603050405020304" pitchFamily="18" charset="0"/>
                                </a:rPr>
                                <m:t>𝜎</m:t>
                              </m:r>
                            </m:den>
                          </m:f>
                        </m:e>
                      </m:d>
                      <m:sSup>
                        <m:sSup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s-MX" sz="2000" b="0" i="1" smtClean="0">
                              <a:latin typeface="Cambria Math" panose="02040503050406030204" pitchFamily="18" charset="0"/>
                              <a:ea typeface="Calibri" panose="020F0502020204030204" pitchFamily="34" charset="0"/>
                              <a:cs typeface="Times New Roman" panose="02020603050405020304" pitchFamily="18" charset="0"/>
                            </a:rPr>
                            <m:t>→</m:t>
                          </m:r>
                        </m:e>
                        <m:sup>
                          <m:r>
                            <a:rPr lang="es-MX" sz="2000" b="0" i="1" smtClean="0">
                              <a:latin typeface="Cambria Math" panose="02040503050406030204" pitchFamily="18" charset="0"/>
                              <a:ea typeface="Calibri" panose="020F0502020204030204" pitchFamily="34" charset="0"/>
                              <a:cs typeface="Times New Roman" panose="02020603050405020304" pitchFamily="18" charset="0"/>
                            </a:rPr>
                            <m:t>𝑑</m:t>
                          </m:r>
                        </m:sup>
                      </m:sSup>
                      <m:r>
                        <a:rPr lang="es-MX" sz="2000" b="0" i="1" smtClean="0">
                          <a:latin typeface="Cambria Math" panose="02040503050406030204" pitchFamily="18" charset="0"/>
                          <a:ea typeface="Calibri" panose="020F0502020204030204" pitchFamily="34" charset="0"/>
                          <a:cs typeface="Times New Roman" panose="02020603050405020304" pitchFamily="18" charset="0"/>
                        </a:rPr>
                        <m:t>𝑍</m:t>
                      </m:r>
                      <m:r>
                        <a:rPr lang="es-MX" sz="2000" b="0" i="1" smtClean="0">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MX" sz="2000" b="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2000" dirty="0">
                    <a:effectLst/>
                    <a:latin typeface="Calibri" panose="020F0502020204030204" pitchFamily="34" charset="0"/>
                    <a:ea typeface="Calibri" panose="020F0502020204030204" pitchFamily="34" charset="0"/>
                    <a:cs typeface="Arial" panose="020B0604020202020204" pitchFamily="34" charset="0"/>
                  </a:rPr>
                  <a:t>Note que realmente nosotros no contamos con </a:t>
                </a:r>
                <a14:m>
                  <m:oMath xmlns:m="http://schemas.openxmlformats.org/officeDocument/2006/math">
                    <m:r>
                      <a:rPr lang="es-MX" sz="2000" b="0" i="1" smtClean="0">
                        <a:effectLst/>
                        <a:latin typeface="Cambria Math" panose="02040503050406030204" pitchFamily="18" charset="0"/>
                        <a:ea typeface="Calibri" panose="020F0502020204030204" pitchFamily="34" charset="0"/>
                        <a:cs typeface="Arial" panose="020B0604020202020204" pitchFamily="34" charset="0"/>
                      </a:rPr>
                      <m:t>𝜎</m:t>
                    </m:r>
                  </m:oMath>
                </a14:m>
                <a:r>
                  <a:rPr lang="es-CO" sz="2000" dirty="0">
                    <a:latin typeface="Calibri" panose="020F0502020204030204" pitchFamily="34" charset="0"/>
                    <a:ea typeface="Calibri" panose="020F0502020204030204" pitchFamily="34" charset="0"/>
                    <a:cs typeface="Times New Roman" panose="02020603050405020304" pitchFamily="18" charset="0"/>
                  </a:rPr>
                  <a:t>. Nosotros solo podemos computar: </a:t>
                </a: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s-MX" sz="2000" b="0" i="1" smtClean="0">
                              <a:latin typeface="Cambria Math" panose="02040503050406030204" pitchFamily="18" charset="0"/>
                              <a:ea typeface="Calibri" panose="020F0502020204030204" pitchFamily="34" charset="0"/>
                              <a:cs typeface="Times New Roman" panose="02020603050405020304" pitchFamily="18" charset="0"/>
                            </a:rPr>
                            <m:t>𝑆</m:t>
                          </m:r>
                        </m:e>
                        <m:sup>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s-MX" sz="2000"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s-MX" sz="2000" b="0" i="1" smtClean="0">
                              <a:latin typeface="Cambria Math" panose="02040503050406030204" pitchFamily="18" charset="0"/>
                              <a:cs typeface="Times New Roman" panose="02020603050405020304" pitchFamily="18" charset="0"/>
                            </a:rPr>
                          </m:ctrlPr>
                        </m:fPr>
                        <m:num>
                          <m:r>
                            <m:rPr>
                              <m:sty m:val="p"/>
                            </m:rPr>
                            <a:rPr lang="es-MX" sz="2000" b="0" i="0" smtClean="0">
                              <a:latin typeface="Cambria Math" panose="02040503050406030204" pitchFamily="18" charset="0"/>
                              <a:cs typeface="Times New Roman" panose="02020603050405020304" pitchFamily="18" charset="0"/>
                            </a:rPr>
                            <m:t>Σ</m:t>
                          </m:r>
                          <m:d>
                            <m:dPr>
                              <m:ctrlPr>
                                <a:rPr lang="es-MX" sz="2000" b="0" i="1" smtClean="0">
                                  <a:latin typeface="Cambria Math" panose="02040503050406030204" pitchFamily="18" charset="0"/>
                                  <a:cs typeface="Times New Roman" panose="02020603050405020304" pitchFamily="18" charset="0"/>
                                </a:rPr>
                              </m:ctrlPr>
                            </m:dPr>
                            <m:e>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𝑟</m:t>
                                  </m:r>
                                </m:e>
                                <m:sub>
                                  <m:r>
                                    <a:rPr lang="es-MX" sz="2000" b="0" i="1" smtClean="0">
                                      <a:latin typeface="Cambria Math" panose="02040503050406030204" pitchFamily="18" charset="0"/>
                                      <a:cs typeface="Times New Roman" panose="02020603050405020304" pitchFamily="18" charset="0"/>
                                    </a:rPr>
                                    <m:t>𝑖</m:t>
                                  </m:r>
                                </m:sub>
                              </m:sSub>
                              <m:r>
                                <a:rPr lang="es-MX" sz="2000" b="0" i="1" smtClean="0">
                                  <a:latin typeface="Cambria Math" panose="02040503050406030204" pitchFamily="18" charset="0"/>
                                  <a:cs typeface="Times New Roman" panose="02020603050405020304" pitchFamily="18" charset="0"/>
                                </a:rPr>
                                <m:t>−</m:t>
                              </m:r>
                              <m:acc>
                                <m:accPr>
                                  <m:chr m:val="̂"/>
                                  <m:ctrlPr>
                                    <a:rPr lang="es-MX" sz="2000" b="0" i="1" smtClean="0">
                                      <a:latin typeface="Cambria Math" panose="02040503050406030204" pitchFamily="18" charset="0"/>
                                      <a:cs typeface="Times New Roman" panose="02020603050405020304" pitchFamily="18" charset="0"/>
                                    </a:rPr>
                                  </m:ctrlPr>
                                </m:accPr>
                                <m:e>
                                  <m:r>
                                    <a:rPr lang="es-MX" sz="2000" b="0" i="1" smtClean="0">
                                      <a:latin typeface="Cambria Math" panose="02040503050406030204" pitchFamily="18" charset="0"/>
                                      <a:cs typeface="Times New Roman" panose="02020603050405020304" pitchFamily="18" charset="0"/>
                                    </a:rPr>
                                    <m:t>𝜇</m:t>
                                  </m:r>
                                </m:e>
                              </m:acc>
                            </m:e>
                          </m:d>
                        </m:num>
                        <m:den>
                          <m:r>
                            <a:rPr lang="es-MX" sz="2000" b="0" i="1" smtClean="0">
                              <a:latin typeface="Cambria Math" panose="02040503050406030204" pitchFamily="18" charset="0"/>
                              <a:cs typeface="Times New Roman" panose="02020603050405020304" pitchFamily="18" charset="0"/>
                            </a:rPr>
                            <m:t>𝑁</m:t>
                          </m:r>
                          <m:r>
                            <a:rPr lang="es-MX" sz="2000" b="0" i="1" smtClean="0">
                              <a:latin typeface="Cambria Math" panose="02040503050406030204" pitchFamily="18" charset="0"/>
                              <a:cs typeface="Times New Roman" panose="02020603050405020304" pitchFamily="18" charset="0"/>
                            </a:rPr>
                            <m:t>−1</m:t>
                          </m:r>
                        </m:den>
                      </m:f>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Calibri" panose="020F0502020204030204" pitchFamily="34" charset="0"/>
                    <a:cs typeface="Times New Roman" panose="02020603050405020304" pitchFamily="18" charset="0"/>
                  </a:rPr>
                  <a:t>Por tanto, debemos plantear un intervalo de confianza asintótico. Donde </a:t>
                </a:r>
                <a14:m>
                  <m:oMath xmlns:m="http://schemas.openxmlformats.org/officeDocument/2006/math">
                    <m:r>
                      <m:rPr>
                        <m:sty m:val="p"/>
                      </m:rPr>
                      <a:rPr lang="es-MX" sz="2000">
                        <a:latin typeface="Cambria Math" panose="02040503050406030204" pitchFamily="18" charset="0"/>
                        <a:ea typeface="Calibri" panose="020F0502020204030204" pitchFamily="34" charset="0"/>
                        <a:cs typeface="Times New Roman" panose="02020603050405020304" pitchFamily="18" charset="0"/>
                      </a:rPr>
                      <m:t>S</m:t>
                    </m:r>
                    <m:sSub>
                      <m:sSub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000" b="0" i="1" smtClean="0">
                            <a:latin typeface="Cambria Math" panose="02040503050406030204" pitchFamily="18" charset="0"/>
                            <a:ea typeface="Calibri" panose="020F0502020204030204" pitchFamily="34" charset="0"/>
                            <a:cs typeface="Times New Roman" panose="02020603050405020304" pitchFamily="18" charset="0"/>
                          </a:rPr>
                          <m:t>→</m:t>
                        </m:r>
                      </m:e>
                      <m:sub>
                        <m:r>
                          <a:rPr lang="es-MX" sz="2000" b="0" i="1" smtClean="0">
                            <a:latin typeface="Cambria Math" panose="02040503050406030204" pitchFamily="18" charset="0"/>
                            <a:ea typeface="Calibri" panose="020F0502020204030204" pitchFamily="34" charset="0"/>
                            <a:cs typeface="Times New Roman" panose="02020603050405020304" pitchFamily="18" charset="0"/>
                          </a:rPr>
                          <m:t>𝑝</m:t>
                        </m:r>
                      </m:sub>
                    </m:sSub>
                    <m:r>
                      <a:rPr lang="es-MX" sz="2000" b="0" i="1" smtClean="0">
                        <a:latin typeface="Cambria Math" panose="02040503050406030204" pitchFamily="18" charset="0"/>
                        <a:ea typeface="Calibri" panose="020F0502020204030204" pitchFamily="34" charset="0"/>
                        <a:cs typeface="Times New Roman" panose="02020603050405020304" pitchFamily="18" charset="0"/>
                      </a:rPr>
                      <m:t>𝜎</m:t>
                    </m:r>
                  </m:oMath>
                </a14:m>
                <a:r>
                  <a:rPr lang="es-CO" sz="2000" dirty="0">
                    <a:latin typeface="Calibri" panose="020F0502020204030204" pitchFamily="34" charset="0"/>
                    <a:ea typeface="Calibri" panose="020F0502020204030204" pitchFamily="34" charset="0"/>
                    <a:cs typeface="Times New Roman" panose="02020603050405020304" pitchFamily="18" charset="0"/>
                  </a:rPr>
                  <a:t> y </a:t>
                </a:r>
                <a14:m>
                  <m:oMath xmlns:m="http://schemas.openxmlformats.org/officeDocument/2006/math">
                    <m:r>
                      <m:rPr>
                        <m:sty m:val="p"/>
                      </m:rPr>
                      <a:rPr lang="es-MX" sz="2000">
                        <a:latin typeface="Cambria Math" panose="02040503050406030204" pitchFamily="18" charset="0"/>
                        <a:ea typeface="Calibri" panose="020F0502020204030204" pitchFamily="34" charset="0"/>
                        <a:cs typeface="Times New Roman" panose="02020603050405020304" pitchFamily="18" charset="0"/>
                      </a:rPr>
                      <m:t>S</m:t>
                    </m:r>
                    <m:sSub>
                      <m:sSubPr>
                        <m:ctrlPr>
                          <a:rPr lang="es-MX" sz="2000" i="1">
                            <a:latin typeface="Cambria Math" panose="02040503050406030204" pitchFamily="18" charset="0"/>
                            <a:ea typeface="Calibri" panose="020F0502020204030204" pitchFamily="34" charset="0"/>
                            <a:cs typeface="Times New Roman" panose="02020603050405020304" pitchFamily="18" charset="0"/>
                          </a:rPr>
                        </m:ctrlPr>
                      </m:sSubPr>
                      <m:e>
                        <m:r>
                          <a:rPr lang="es-MX" sz="2000" i="1">
                            <a:latin typeface="Cambria Math" panose="02040503050406030204" pitchFamily="18" charset="0"/>
                            <a:ea typeface="Calibri" panose="020F0502020204030204" pitchFamily="34" charset="0"/>
                            <a:cs typeface="Times New Roman" panose="02020603050405020304" pitchFamily="18" charset="0"/>
                          </a:rPr>
                          <m:t>→</m:t>
                        </m:r>
                      </m:e>
                      <m:sub>
                        <m:r>
                          <a:rPr lang="es-MX" sz="2000" b="0" i="1" smtClean="0">
                            <a:latin typeface="Cambria Math" panose="02040503050406030204" pitchFamily="18" charset="0"/>
                            <a:ea typeface="Calibri" panose="020F0502020204030204" pitchFamily="34" charset="0"/>
                            <a:cs typeface="Times New Roman" panose="02020603050405020304" pitchFamily="18" charset="0"/>
                          </a:rPr>
                          <m:t>𝑑</m:t>
                        </m:r>
                      </m:sub>
                    </m:sSub>
                    <m:r>
                      <a:rPr lang="es-MX" sz="2000" i="1">
                        <a:latin typeface="Cambria Math" panose="02040503050406030204" pitchFamily="18" charset="0"/>
                        <a:ea typeface="Calibri" panose="020F0502020204030204" pitchFamily="34" charset="0"/>
                        <a:cs typeface="Times New Roman" panose="02020603050405020304" pitchFamily="18" charset="0"/>
                      </a:rPr>
                      <m:t>𝜎</m:t>
                    </m:r>
                    <m:r>
                      <a:rPr lang="es-MX" sz="2000" i="1">
                        <a:latin typeface="Cambria Math" panose="02040503050406030204" pitchFamily="18" charset="0"/>
                        <a:ea typeface="Calibri" panose="020F0502020204030204" pitchFamily="34" charset="0"/>
                        <a:cs typeface="Times New Roman" panose="02020603050405020304" pitchFamily="18" charset="0"/>
                      </a:rPr>
                      <m:t> </m:t>
                    </m:r>
                  </m:oMath>
                </a14:m>
                <a:r>
                  <a:rPr lang="es-CO" sz="2000" dirty="0">
                    <a:latin typeface="Calibri" panose="020F0502020204030204" pitchFamily="34" charset="0"/>
                    <a:ea typeface="Calibri" panose="020F0502020204030204" pitchFamily="34" charset="0"/>
                    <a:cs typeface="Times New Roman" panose="02020603050405020304" pitchFamily="18" charset="0"/>
                  </a:rPr>
                  <a:t>(se deja el enlace a la demostración completa):</a:t>
                </a: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fPr>
                        <m:num>
                          <m:r>
                            <a:rPr lang="es-MX" sz="2000" b="0" i="1" smtClean="0">
                              <a:latin typeface="Cambria Math" panose="02040503050406030204" pitchFamily="18" charset="0"/>
                              <a:ea typeface="Calibri" panose="020F0502020204030204" pitchFamily="34" charset="0"/>
                              <a:cs typeface="Times New Roman" panose="02020603050405020304" pitchFamily="18" charset="0"/>
                            </a:rPr>
                            <m:t>𝜎</m:t>
                          </m:r>
                        </m:num>
                        <m:den>
                          <m:r>
                            <a:rPr lang="es-MX" sz="2000" b="0" i="1" smtClean="0">
                              <a:latin typeface="Cambria Math" panose="02040503050406030204" pitchFamily="18" charset="0"/>
                              <a:ea typeface="Calibri" panose="020F0502020204030204" pitchFamily="34" charset="0"/>
                              <a:cs typeface="Times New Roman" panose="02020603050405020304" pitchFamily="18" charset="0"/>
                            </a:rPr>
                            <m:t>𝑆</m:t>
                          </m:r>
                        </m:den>
                      </m:f>
                      <m:rad>
                        <m:radPr>
                          <m:degHide m:val="on"/>
                          <m:ctrlPr>
                            <a:rPr lang="es-MX" sz="2000" i="1">
                              <a:latin typeface="Cambria Math" panose="02040503050406030204" pitchFamily="18" charset="0"/>
                              <a:ea typeface="Calibri" panose="020F0502020204030204" pitchFamily="34" charset="0"/>
                              <a:cs typeface="Times New Roman" panose="02020603050405020304" pitchFamily="18" charset="0"/>
                            </a:rPr>
                          </m:ctrlPr>
                        </m:radPr>
                        <m:deg/>
                        <m:e>
                          <m:r>
                            <a:rPr lang="es-MX" sz="2000" i="1">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000" i="1">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000" i="1">
                                  <a:latin typeface="Cambria Math" panose="02040503050406030204" pitchFamily="18" charset="0"/>
                                  <a:cs typeface="Times New Roman" panose="02020603050405020304" pitchFamily="18" charset="0"/>
                                </a:rPr>
                              </m:ctrlPr>
                            </m:fPr>
                            <m:num>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𝜇</m:t>
                                  </m:r>
                                </m:e>
                              </m:acc>
                              <m:r>
                                <a:rPr lang="es-MX" sz="2000" i="1">
                                  <a:latin typeface="Cambria Math" panose="02040503050406030204" pitchFamily="18" charset="0"/>
                                  <a:cs typeface="Arial" panose="020B0604020202020204" pitchFamily="34" charset="0"/>
                                </a:rPr>
                                <m:t>−</m:t>
                              </m:r>
                              <m:r>
                                <a:rPr lang="es-MX" sz="2000" i="1">
                                  <a:latin typeface="Cambria Math" panose="02040503050406030204" pitchFamily="18" charset="0"/>
                                  <a:cs typeface="Arial" panose="020B0604020202020204" pitchFamily="34" charset="0"/>
                                </a:rPr>
                                <m:t>𝜇</m:t>
                              </m:r>
                            </m:num>
                            <m:den>
                              <m:r>
                                <a:rPr lang="es-MX" sz="2000" i="1">
                                  <a:latin typeface="Cambria Math" panose="02040503050406030204" pitchFamily="18" charset="0"/>
                                  <a:cs typeface="Times New Roman" panose="02020603050405020304" pitchFamily="18" charset="0"/>
                                </a:rPr>
                                <m:t>𝜎</m:t>
                              </m:r>
                            </m:den>
                          </m:f>
                        </m:e>
                      </m:d>
                      <m:r>
                        <a:rPr lang="es-MX" sz="2000" b="0" i="1" smtClean="0">
                          <a:latin typeface="Cambria Math" panose="02040503050406030204" pitchFamily="18" charset="0"/>
                          <a:cs typeface="Times New Roman" panose="02020603050405020304" pitchFamily="18" charset="0"/>
                        </a:rPr>
                        <m:t>=</m:t>
                      </m:r>
                      <m:rad>
                        <m:radPr>
                          <m:degHide m:val="on"/>
                          <m:ctrlPr>
                            <a:rPr lang="es-MX" sz="2000" i="1">
                              <a:latin typeface="Cambria Math" panose="02040503050406030204" pitchFamily="18" charset="0"/>
                              <a:ea typeface="Calibri" panose="020F0502020204030204" pitchFamily="34" charset="0"/>
                              <a:cs typeface="Times New Roman" panose="02020603050405020304" pitchFamily="18" charset="0"/>
                            </a:rPr>
                          </m:ctrlPr>
                        </m:radPr>
                        <m:deg/>
                        <m:e>
                          <m:r>
                            <a:rPr lang="es-MX" sz="2000" i="1">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000" i="1">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000" i="1">
                                  <a:latin typeface="Cambria Math" panose="02040503050406030204" pitchFamily="18" charset="0"/>
                                  <a:cs typeface="Times New Roman" panose="02020603050405020304" pitchFamily="18" charset="0"/>
                                </a:rPr>
                              </m:ctrlPr>
                            </m:fPr>
                            <m:num>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𝜇</m:t>
                                  </m:r>
                                </m:e>
                              </m:acc>
                              <m:r>
                                <a:rPr lang="es-MX" sz="2000" i="1">
                                  <a:latin typeface="Cambria Math" panose="02040503050406030204" pitchFamily="18" charset="0"/>
                                  <a:cs typeface="Arial" panose="020B0604020202020204" pitchFamily="34" charset="0"/>
                                </a:rPr>
                                <m:t>−</m:t>
                              </m:r>
                              <m:r>
                                <a:rPr lang="es-MX" sz="2000" i="1">
                                  <a:latin typeface="Cambria Math" panose="02040503050406030204" pitchFamily="18" charset="0"/>
                                  <a:cs typeface="Arial" panose="020B0604020202020204" pitchFamily="34" charset="0"/>
                                </a:rPr>
                                <m:t>𝜇</m:t>
                              </m:r>
                            </m:num>
                            <m:den>
                              <m:r>
                                <a:rPr lang="es-MX" sz="2000" b="0" i="1" smtClean="0">
                                  <a:latin typeface="Cambria Math" panose="02040503050406030204" pitchFamily="18" charset="0"/>
                                  <a:cs typeface="Arial" panose="020B0604020202020204" pitchFamily="34" charset="0"/>
                                </a:rPr>
                                <m:t>𝑆</m:t>
                              </m:r>
                            </m:den>
                          </m:f>
                        </m:e>
                      </m:d>
                      <m:sSup>
                        <m:sSupPr>
                          <m:ctrlPr>
                            <a:rPr lang="es-MX" sz="2000" b="0" i="1" smtClean="0">
                              <a:latin typeface="Cambria Math" panose="02040503050406030204" pitchFamily="18" charset="0"/>
                              <a:cs typeface="Times New Roman" panose="02020603050405020304" pitchFamily="18" charset="0"/>
                            </a:rPr>
                          </m:ctrlPr>
                        </m:sSupPr>
                        <m:e>
                          <m:r>
                            <a:rPr lang="es-MX" sz="2000" b="0" i="1" smtClean="0">
                              <a:latin typeface="Cambria Math" panose="02040503050406030204" pitchFamily="18" charset="0"/>
                              <a:cs typeface="Times New Roman" panose="02020603050405020304" pitchFamily="18" charset="0"/>
                            </a:rPr>
                            <m:t>→</m:t>
                          </m:r>
                        </m:e>
                        <m:sup>
                          <m:r>
                            <a:rPr lang="es-CO" sz="2000" b="0" i="1" smtClean="0">
                              <a:latin typeface="Cambria Math" panose="02040503050406030204" pitchFamily="18" charset="0"/>
                              <a:cs typeface="Times New Roman" panose="02020603050405020304" pitchFamily="18" charset="0"/>
                            </a:rPr>
                            <m:t>𝑑</m:t>
                          </m:r>
                        </m:sup>
                      </m:sSup>
                      <m:sSub>
                        <m:sSubPr>
                          <m:ctrlPr>
                            <a:rPr lang="es-CO" sz="2000" b="0" i="1" smtClean="0">
                              <a:latin typeface="Cambria Math" panose="02040503050406030204" pitchFamily="18" charset="0"/>
                              <a:cs typeface="Times New Roman" panose="02020603050405020304" pitchFamily="18" charset="0"/>
                            </a:rPr>
                          </m:ctrlPr>
                        </m:sSubPr>
                        <m:e>
                          <m:r>
                            <a:rPr lang="es-CO" sz="2000" b="0" i="1" smtClean="0">
                              <a:latin typeface="Cambria Math" panose="02040503050406030204" pitchFamily="18" charset="0"/>
                              <a:cs typeface="Times New Roman" panose="02020603050405020304" pitchFamily="18" charset="0"/>
                            </a:rPr>
                            <m:t>𝑡</m:t>
                          </m:r>
                        </m:e>
                        <m:sub>
                          <m:r>
                            <a:rPr lang="es-CO" sz="2000" b="0" i="1" smtClean="0">
                              <a:latin typeface="Cambria Math" panose="02040503050406030204" pitchFamily="18" charset="0"/>
                              <a:cs typeface="Times New Roman" panose="02020603050405020304" pitchFamily="18" charset="0"/>
                            </a:rPr>
                            <m:t>𝑛</m:t>
                          </m:r>
                          <m:r>
                            <a:rPr lang="es-CO" sz="2000" b="0" i="1" smtClean="0">
                              <a:latin typeface="Cambria Math" panose="02040503050406030204" pitchFamily="18" charset="0"/>
                              <a:cs typeface="Times New Roman" panose="02020603050405020304" pitchFamily="18" charset="0"/>
                            </a:rPr>
                            <m:t>−1</m:t>
                          </m:r>
                        </m:sub>
                      </m:sSub>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106508" y="1955037"/>
                <a:ext cx="7586257" cy="4379469"/>
              </a:xfrm>
              <a:prstGeom prst="rect">
                <a:avLst/>
              </a:prstGeom>
              <a:blipFill>
                <a:blip r:embed="rId3"/>
                <a:stretch>
                  <a:fillRect l="-884" r="-804"/>
                </a:stretch>
              </a:blipFill>
            </p:spPr>
            <p:txBody>
              <a:bodyPr/>
              <a:lstStyle/>
              <a:p>
                <a:r>
                  <a:rPr lang="es-CO">
                    <a:noFill/>
                  </a:rPr>
                  <a:t> </a:t>
                </a:r>
              </a:p>
            </p:txBody>
          </p:sp>
        </mc:Fallback>
      </mc:AlternateContent>
    </p:spTree>
    <p:extLst>
      <p:ext uri="{BB962C8B-B14F-4D97-AF65-F5344CB8AC3E}">
        <p14:creationId xmlns:p14="http://schemas.microsoft.com/office/powerpoint/2010/main" val="248710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38117" y="656797"/>
            <a:ext cx="7323040"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Escalamiento de la volatilidad y del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101610" y="2227599"/>
                <a:ext cx="9596054" cy="3324052"/>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𝜇</m:t>
                          </m:r>
                        </m:e>
                        <m:sub>
                          <m:r>
                            <a:rPr lang="es-CO" sz="2400" b="0" i="1" smtClean="0">
                              <a:solidFill>
                                <a:srgbClr val="000000"/>
                              </a:solidFill>
                              <a:latin typeface="Cambria Math" panose="02040503050406030204" pitchFamily="18" charset="0"/>
                              <a:cs typeface="Times New Roman"/>
                            </a:rPr>
                            <m:t>𝑎</m:t>
                          </m:r>
                        </m:sub>
                      </m:sSub>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𝐸</m:t>
                      </m:r>
                      <m:d>
                        <m:dPr>
                          <m:begChr m:val="["/>
                          <m:endChr m:val="]"/>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𝐸</m:t>
                      </m:r>
                      <m:d>
                        <m:dPr>
                          <m:begChr m:val="["/>
                          <m:endChr m:val="]"/>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𝐸</m:t>
                      </m:r>
                      <m:d>
                        <m:dPr>
                          <m:begChr m:val="["/>
                          <m:endChr m:val="]"/>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252</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𝜇</m:t>
                      </m:r>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𝜇</m:t>
                      </m:r>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𝑡</m:t>
                      </m:r>
                      <m:r>
                        <a:rPr lang="es-CO" sz="2400" b="0" i="1" smtClean="0">
                          <a:solidFill>
                            <a:srgbClr val="000000"/>
                          </a:solidFill>
                          <a:latin typeface="Cambria Math" panose="02040503050406030204" pitchFamily="18" charset="0"/>
                          <a:cs typeface="Times New Roman"/>
                        </a:rPr>
                        <m:t>𝜇</m:t>
                      </m:r>
                      <m:r>
                        <a:rPr lang="es-CO" sz="2400" b="0" i="1" smtClean="0">
                          <a:solidFill>
                            <a:srgbClr val="000000"/>
                          </a:solidFill>
                          <a:latin typeface="Cambria Math" panose="02040503050406030204" pitchFamily="18" charset="0"/>
                          <a:cs typeface="Times New Roman"/>
                        </a:rPr>
                        <m:t> </m:t>
                      </m:r>
                    </m:oMath>
                  </m:oMathPara>
                </a14:m>
                <a:endParaRPr lang="es-CO" sz="2400" b="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CO" sz="2400" b="0" i="1" smtClean="0">
                              <a:solidFill>
                                <a:srgbClr val="000000"/>
                              </a:solidFill>
                              <a:latin typeface="Cambria Math" panose="02040503050406030204" pitchFamily="18" charset="0"/>
                              <a:cs typeface="Times New Roman"/>
                            </a:rPr>
                          </m:ctrlPr>
                        </m:sSubSup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𝑎</m:t>
                          </m:r>
                        </m:sub>
                        <m:sup>
                          <m:r>
                            <a:rPr lang="es-CO" sz="2400" b="0" i="1" smtClean="0">
                              <a:solidFill>
                                <a:srgbClr val="000000"/>
                              </a:solidFill>
                              <a:latin typeface="Cambria Math" panose="02040503050406030204" pitchFamily="18" charset="0"/>
                              <a:cs typeface="Times New Roman"/>
                            </a:rPr>
                            <m:t>2</m:t>
                          </m:r>
                        </m:sup>
                      </m:sSubSup>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𝑉𝑎𝑟</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𝑉𝑎𝑟</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𝑉𝑎𝑟</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m:t>
                              </m:r>
                            </m:sub>
                          </m:sSub>
                        </m:e>
                      </m:d>
                      <m:r>
                        <a:rPr lang="es-CO" sz="2400" b="0" i="1" smtClean="0">
                          <a:solidFill>
                            <a:srgbClr val="000000"/>
                          </a:solidFill>
                          <a:latin typeface="Cambria Math" panose="02040503050406030204" pitchFamily="18" charset="0"/>
                          <a:cs typeface="Times New Roman"/>
                        </a:rPr>
                        <m:t>+2</m:t>
                      </m:r>
                      <m:r>
                        <a:rPr lang="es-CO" sz="2400" b="0" i="1" smtClean="0">
                          <a:solidFill>
                            <a:srgbClr val="000000"/>
                          </a:solidFill>
                          <a:latin typeface="Cambria Math" panose="02040503050406030204" pitchFamily="18" charset="0"/>
                          <a:cs typeface="Times New Roman"/>
                        </a:rPr>
                        <m:t>𝑐𝑜𝑣</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 </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m:t>
                              </m:r>
                            </m:sub>
                          </m:sSub>
                        </m:e>
                      </m:d>
                      <m:r>
                        <a:rPr lang="es-CO" sz="2400" b="0" i="1" smtClean="0">
                          <a:solidFill>
                            <a:srgbClr val="000000"/>
                          </a:solidFill>
                          <a:latin typeface="Cambria Math" panose="02040503050406030204" pitchFamily="18" charset="0"/>
                          <a:cs typeface="Times New Roman"/>
                        </a:rPr>
                        <m:t>+2</m:t>
                      </m:r>
                      <m:r>
                        <a:rPr lang="es-CO" sz="2400" b="0" i="1" smtClean="0">
                          <a:solidFill>
                            <a:srgbClr val="000000"/>
                          </a:solidFill>
                          <a:latin typeface="Cambria Math" panose="02040503050406030204" pitchFamily="18" charset="0"/>
                          <a:cs typeface="Times New Roman"/>
                        </a:rPr>
                        <m:t>𝑐𝑜𝑣</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m:t>
                              </m:r>
                            </m:sub>
                          </m:sSub>
                          <m:r>
                            <a:rPr lang="es-CO" sz="2400" b="0" i="1" smtClean="0">
                              <a:solidFill>
                                <a:srgbClr val="000000"/>
                              </a:solidFill>
                              <a:latin typeface="Cambria Math" panose="02040503050406030204" pitchFamily="18" charset="0"/>
                              <a:cs typeface="Times New Roman"/>
                            </a:rPr>
                            <m:t>,</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3</m:t>
                              </m:r>
                            </m:sub>
                          </m:sSub>
                        </m:e>
                      </m:d>
                      <m:r>
                        <a:rPr lang="es-CO" sz="2400" b="0" i="1" smtClean="0">
                          <a:solidFill>
                            <a:srgbClr val="000000"/>
                          </a:solidFill>
                          <a:latin typeface="Cambria Math" panose="02040503050406030204" pitchFamily="18" charset="0"/>
                          <a:cs typeface="Times New Roman"/>
                        </a:rPr>
                        <m:t>+…+2</m:t>
                      </m:r>
                      <m:r>
                        <a:rPr lang="es-CO" sz="2400" b="0" i="1" smtClean="0">
                          <a:solidFill>
                            <a:srgbClr val="000000"/>
                          </a:solidFill>
                          <a:latin typeface="Cambria Math" panose="02040503050406030204" pitchFamily="18" charset="0"/>
                          <a:cs typeface="Times New Roman"/>
                        </a:rPr>
                        <m:t>𝑐𝑜𝑣</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 </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sub>
                          </m:sSub>
                        </m:e>
                      </m:d>
                    </m:oMath>
                  </m:oMathPara>
                </a14:m>
                <a:endParaRPr lang="es-CO" sz="2400" b="0" dirty="0">
                  <a:solidFill>
                    <a:srgbClr val="000000"/>
                  </a:solidFill>
                  <a:cs typeface="Times New Roman"/>
                </a:endParaRPr>
              </a:p>
              <a:p>
                <a:pPr>
                  <a:lnSpc>
                    <a:spcPct val="107000"/>
                  </a:lnSpc>
                  <a:spcAft>
                    <a:spcPts val="800"/>
                  </a:spcAft>
                </a:pPr>
                <a:r>
                  <a:rPr lang="es-ES" sz="2400" dirty="0">
                    <a:solidFill>
                      <a:srgbClr val="000000"/>
                    </a:solidFill>
                    <a:cs typeface="Times New Roman"/>
                  </a:rPr>
                  <a:t>Como los retornos son </a:t>
                </a:r>
                <a:r>
                  <a:rPr lang="es-ES" sz="2400" dirty="0" err="1">
                    <a:solidFill>
                      <a:srgbClr val="000000"/>
                    </a:solidFill>
                    <a:cs typeface="Times New Roman"/>
                  </a:rPr>
                  <a:t>iid</a:t>
                </a:r>
                <a:endParaRPr lang="es-ES" sz="240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CO" sz="2400" b="0" i="1" smtClean="0">
                              <a:solidFill>
                                <a:srgbClr val="000000"/>
                              </a:solidFill>
                              <a:latin typeface="Cambria Math" panose="02040503050406030204" pitchFamily="18" charset="0"/>
                              <a:cs typeface="Times New Roman"/>
                            </a:rPr>
                          </m:ctrlPr>
                        </m:sSubSup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𝑎</m:t>
                          </m:r>
                        </m:sub>
                        <m:sup>
                          <m:r>
                            <a:rPr lang="es-CO" sz="2400" b="0" i="1" smtClean="0">
                              <a:solidFill>
                                <a:srgbClr val="000000"/>
                              </a:solidFill>
                              <a:latin typeface="Cambria Math" panose="02040503050406030204" pitchFamily="18" charset="0"/>
                              <a:cs typeface="Times New Roman"/>
                            </a:rPr>
                            <m:t>2</m:t>
                          </m:r>
                        </m:sup>
                      </m:sSubSup>
                      <m:r>
                        <a:rPr lang="es-CO" sz="2400" b="0" i="1" smtClean="0">
                          <a:solidFill>
                            <a:srgbClr val="000000"/>
                          </a:solidFill>
                          <a:latin typeface="Cambria Math" panose="02040503050406030204" pitchFamily="18" charset="0"/>
                          <a:cs typeface="Times New Roman"/>
                        </a:rPr>
                        <m:t>=</m:t>
                      </m:r>
                      <m:sSubSup>
                        <m:sSubSupPr>
                          <m:ctrlPr>
                            <a:rPr lang="es-CO" sz="2400" b="0" i="1" smtClean="0">
                              <a:solidFill>
                                <a:srgbClr val="000000"/>
                              </a:solidFill>
                              <a:latin typeface="Cambria Math" panose="02040503050406030204" pitchFamily="18" charset="0"/>
                              <a:cs typeface="Times New Roman"/>
                            </a:rPr>
                          </m:ctrlPr>
                        </m:sSubSupPr>
                        <m:e>
                          <m:r>
                            <a:rPr lang="es-CO" sz="2400" b="0" i="1" smtClean="0">
                              <a:solidFill>
                                <a:srgbClr val="000000"/>
                              </a:solidFill>
                              <a:latin typeface="Cambria Math" panose="02040503050406030204" pitchFamily="18" charset="0"/>
                              <a:cs typeface="Times New Roman"/>
                            </a:rPr>
                            <m:t>𝑇</m:t>
                          </m:r>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𝑖</m:t>
                          </m:r>
                        </m:sub>
                        <m:sup>
                          <m:r>
                            <a:rPr lang="es-CO" sz="2400" b="0" i="1" smtClean="0">
                              <a:solidFill>
                                <a:srgbClr val="000000"/>
                              </a:solidFill>
                              <a:latin typeface="Cambria Math" panose="02040503050406030204" pitchFamily="18" charset="0"/>
                              <a:cs typeface="Times New Roman"/>
                            </a:rPr>
                            <m:t>2</m:t>
                          </m:r>
                        </m:sup>
                      </m:sSubSup>
                    </m:oMath>
                  </m:oMathPara>
                </a14:m>
                <a:endParaRPr lang="es-ES" sz="240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𝑎</m:t>
                          </m:r>
                        </m:sub>
                      </m:sSub>
                      <m:r>
                        <a:rPr lang="es-CO" sz="2400" b="0" i="1" smtClean="0">
                          <a:solidFill>
                            <a:srgbClr val="000000"/>
                          </a:solidFill>
                          <a:latin typeface="Cambria Math" panose="02040503050406030204" pitchFamily="18" charset="0"/>
                          <a:cs typeface="Times New Roman"/>
                        </a:rPr>
                        <m:t>=</m:t>
                      </m:r>
                      <m:rad>
                        <m:radPr>
                          <m:degHide m:val="on"/>
                          <m:ctrlPr>
                            <a:rPr lang="es-CO" sz="2400" b="0" i="1" smtClean="0">
                              <a:solidFill>
                                <a:srgbClr val="000000"/>
                              </a:solidFill>
                              <a:latin typeface="Cambria Math" panose="02040503050406030204" pitchFamily="18" charset="0"/>
                              <a:cs typeface="Times New Roman"/>
                            </a:rPr>
                          </m:ctrlPr>
                        </m:radPr>
                        <m:deg/>
                        <m:e>
                          <m:r>
                            <a:rPr lang="es-CO" sz="2400" b="0" i="1" smtClean="0">
                              <a:solidFill>
                                <a:srgbClr val="000000"/>
                              </a:solidFill>
                              <a:latin typeface="Cambria Math" panose="02040503050406030204" pitchFamily="18" charset="0"/>
                              <a:cs typeface="Times New Roman"/>
                            </a:rPr>
                            <m:t>𝑇</m:t>
                          </m:r>
                        </m:e>
                      </m:rad>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𝑖</m:t>
                          </m:r>
                        </m:sub>
                      </m:sSub>
                    </m:oMath>
                  </m:oMathPara>
                </a14:m>
                <a:endParaRPr lang="es-ES" sz="24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01610" y="2227599"/>
                <a:ext cx="9596054" cy="3324052"/>
              </a:xfrm>
              <a:prstGeom prst="rect">
                <a:avLst/>
              </a:prstGeom>
              <a:blipFill>
                <a:blip r:embed="rId3"/>
                <a:stretch>
                  <a:fillRect l="-1017"/>
                </a:stretch>
              </a:blipFill>
            </p:spPr>
            <p:txBody>
              <a:bodyPr/>
              <a:lstStyle/>
              <a:p>
                <a:r>
                  <a:rPr lang="en-US">
                    <a:noFill/>
                  </a:rPr>
                  <a:t> </a:t>
                </a:r>
              </a:p>
            </p:txBody>
          </p:sp>
        </mc:Fallback>
      </mc:AlternateContent>
    </p:spTree>
    <p:extLst>
      <p:ext uri="{BB962C8B-B14F-4D97-AF65-F5344CB8AC3E}">
        <p14:creationId xmlns:p14="http://schemas.microsoft.com/office/powerpoint/2010/main" val="367899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Estimador de Retorno</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2106508" y="1598421"/>
                <a:ext cx="7586257" cy="4808111"/>
              </a:xfrm>
              <a:prstGeom prst="rect">
                <a:avLst/>
              </a:prstGeom>
              <a:noFill/>
            </p:spPr>
            <p:txBody>
              <a:bodyPr wrap="square" lIns="91440" tIns="45720" rIns="91440" bIns="45720" rtlCol="0" anchor="t">
                <a:spAutoFit/>
              </a:bodyPr>
              <a:lstStyle/>
              <a:p>
                <a:pPr>
                  <a:lnSpc>
                    <a:spcPct val="107000"/>
                  </a:lnSpc>
                  <a:spcAft>
                    <a:spcPts val="800"/>
                  </a:spcAft>
                </a:pPr>
                <a:r>
                  <a:rPr lang="es-ES" sz="2000" dirty="0">
                    <a:solidFill>
                      <a:srgbClr val="000000"/>
                    </a:solidFill>
                    <a:cs typeface="Times New Roman"/>
                  </a:rPr>
                  <a:t>Ahora sí, podemos </a:t>
                </a:r>
                <a:r>
                  <a:rPr lang="es-ES" sz="2000" dirty="0" err="1">
                    <a:solidFill>
                      <a:srgbClr val="000000"/>
                    </a:solidFill>
                    <a:cs typeface="Times New Roman"/>
                  </a:rPr>
                  <a:t>pleantear</a:t>
                </a:r>
                <a:r>
                  <a:rPr lang="es-ES" sz="2000" dirty="0">
                    <a:solidFill>
                      <a:srgbClr val="000000"/>
                    </a:solidFill>
                    <a:cs typeface="Times New Roman"/>
                  </a:rPr>
                  <a:t> un intervalo de confianza:</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Yu Mincho" panose="02020400000000000000" pitchFamily="18" charset="-128"/>
                          <a:cs typeface="Arial" panose="020B0604020202020204" pitchFamily="34" charset="0"/>
                        </a:rPr>
                        <m:t>𝑃</m:t>
                      </m:r>
                      <m:d>
                        <m:d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accPr>
                            <m:e>
                              <m:r>
                                <a:rPr lang="es-CO" sz="1800" i="1">
                                  <a:effectLst/>
                                  <a:latin typeface="Cambria Math" panose="02040503050406030204" pitchFamily="18" charset="0"/>
                                  <a:ea typeface="Calibri" panose="020F0502020204030204" pitchFamily="34" charset="0"/>
                                  <a:cs typeface="Arial" panose="020B0604020202020204" pitchFamily="34" charset="0"/>
                                </a:rPr>
                                <m:t>𝜇</m:t>
                              </m:r>
                            </m:e>
                          </m:acc>
                          <m:r>
                            <a:rPr lang="es-CO"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fPr>
                            <m:num>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18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1800" i="1">
                                      <a:effectLst/>
                                      <a:latin typeface="Cambria Math" panose="02040503050406030204" pitchFamily="18" charset="0"/>
                                      <a:ea typeface="Yu Mincho" panose="02020400000000000000" pitchFamily="18" charset="-128"/>
                                      <a:cs typeface="Arial" panose="020B0604020202020204" pitchFamily="34" charset="0"/>
                                    </a:rPr>
                                    <m:t>𝑛</m:t>
                                  </m:r>
                                </m:e>
                              </m:rad>
                            </m:den>
                          </m:f>
                          <m:r>
                            <a:rPr lang="es-CO"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𝑡</m:t>
                              </m:r>
                            </m:e>
                            <m:sub>
                              <m:f>
                                <m:f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fPr>
                                <m:num>
                                  <m:r>
                                    <a:rPr lang="es-CO" sz="1800" i="1">
                                      <a:effectLst/>
                                      <a:latin typeface="Cambria Math" panose="02040503050406030204" pitchFamily="18" charset="0"/>
                                      <a:ea typeface="Yu Mincho" panose="02020400000000000000" pitchFamily="18" charset="-128"/>
                                      <a:cs typeface="Arial" panose="020B0604020202020204" pitchFamily="34" charset="0"/>
                                    </a:rPr>
                                    <m:t>𝛼</m:t>
                                  </m:r>
                                </m:num>
                                <m:den>
                                  <m:r>
                                    <a:rPr lang="es-CO" sz="1800" i="1">
                                      <a:effectLst/>
                                      <a:latin typeface="Cambria Math" panose="02040503050406030204" pitchFamily="18" charset="0"/>
                                      <a:ea typeface="Yu Mincho" panose="02020400000000000000" pitchFamily="18" charset="-128"/>
                                      <a:cs typeface="Arial" panose="020B0604020202020204" pitchFamily="34" charset="0"/>
                                    </a:rPr>
                                    <m:t>2</m:t>
                                  </m:r>
                                </m:den>
                              </m:f>
                              <m:r>
                                <a:rPr lang="es-CO" sz="1800" b="0" i="1" smtClean="0">
                                  <a:effectLst/>
                                  <a:latin typeface="Cambria Math" panose="02040503050406030204" pitchFamily="18" charset="0"/>
                                  <a:ea typeface="Yu Mincho" panose="02020400000000000000" pitchFamily="18" charset="-128"/>
                                  <a:cs typeface="Arial" panose="020B0604020202020204" pitchFamily="34" charset="0"/>
                                </a:rPr>
                                <m:t>, </m:t>
                              </m:r>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𝑛</m:t>
                              </m:r>
                              <m:r>
                                <a:rPr lang="es-CO" sz="1800" b="0" i="1" smtClean="0">
                                  <a:effectLst/>
                                  <a:latin typeface="Cambria Math" panose="02040503050406030204" pitchFamily="18" charset="0"/>
                                  <a:ea typeface="Yu Mincho" panose="02020400000000000000" pitchFamily="18" charset="-128"/>
                                  <a:cs typeface="Arial" panose="020B0604020202020204" pitchFamily="34" charset="0"/>
                                </a:rPr>
                                <m:t>−1</m:t>
                              </m:r>
                            </m:sub>
                          </m:sSub>
                          <m:r>
                            <a:rPr lang="es-CO" sz="1800" i="1">
                              <a:effectLst/>
                              <a:latin typeface="Cambria Math" panose="02040503050406030204" pitchFamily="18" charset="0"/>
                              <a:ea typeface="Yu Mincho" panose="02020400000000000000" pitchFamily="18" charset="-128"/>
                              <a:cs typeface="Arial" panose="020B0604020202020204" pitchFamily="34" charset="0"/>
                            </a:rPr>
                            <m:t>≤</m:t>
                          </m:r>
                          <m:r>
                            <a:rPr lang="es-CO" sz="1800" i="1">
                              <a:effectLst/>
                              <a:latin typeface="Cambria Math" panose="02040503050406030204" pitchFamily="18" charset="0"/>
                              <a:ea typeface="Yu Mincho" panose="02020400000000000000" pitchFamily="18" charset="-128"/>
                              <a:cs typeface="Arial" panose="020B0604020202020204" pitchFamily="34" charset="0"/>
                            </a:rPr>
                            <m:t>𝜇</m:t>
                          </m:r>
                          <m:r>
                            <a:rPr lang="es-CO"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accPr>
                            <m:e>
                              <m:r>
                                <a:rPr lang="es-CO" sz="1800" i="1">
                                  <a:effectLst/>
                                  <a:latin typeface="Cambria Math" panose="02040503050406030204" pitchFamily="18" charset="0"/>
                                  <a:ea typeface="Calibri" panose="020F0502020204030204" pitchFamily="34" charset="0"/>
                                  <a:cs typeface="Arial" panose="020B0604020202020204" pitchFamily="34" charset="0"/>
                                </a:rPr>
                                <m:t>𝜇</m:t>
                              </m:r>
                            </m:e>
                          </m:acc>
                          <m:r>
                            <a:rPr lang="es-CO" sz="1800" b="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fPr>
                            <m:num>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18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1800" i="1">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i="1">
                                  <a:latin typeface="Cambria Math" panose="02040503050406030204" pitchFamily="18" charset="0"/>
                                  <a:ea typeface="Yu Mincho" panose="02020400000000000000" pitchFamily="18" charset="-128"/>
                                  <a:cs typeface="Arial" panose="020B0604020202020204" pitchFamily="34" charset="0"/>
                                </a:rPr>
                              </m:ctrlPr>
                            </m:sSubPr>
                            <m:e>
                              <m:r>
                                <a:rPr lang="es-CO" i="1">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latin typeface="Cambria Math" panose="02040503050406030204" pitchFamily="18" charset="0"/>
                                      <a:ea typeface="Yu Mincho" panose="02020400000000000000" pitchFamily="18" charset="-128"/>
                                      <a:cs typeface="Arial" panose="020B0604020202020204" pitchFamily="34" charset="0"/>
                                    </a:rPr>
                                  </m:ctrlPr>
                                </m:fPr>
                                <m:num>
                                  <m:r>
                                    <a:rPr lang="es-CO" i="1">
                                      <a:latin typeface="Cambria Math" panose="02040503050406030204" pitchFamily="18" charset="0"/>
                                      <a:ea typeface="Yu Mincho" panose="02020400000000000000" pitchFamily="18" charset="-128"/>
                                      <a:cs typeface="Arial" panose="020B0604020202020204" pitchFamily="34" charset="0"/>
                                    </a:rPr>
                                    <m:t>𝛼</m:t>
                                  </m:r>
                                </m:num>
                                <m:den>
                                  <m:r>
                                    <a:rPr lang="es-CO" i="1">
                                      <a:latin typeface="Cambria Math" panose="02040503050406030204" pitchFamily="18" charset="0"/>
                                      <a:ea typeface="Yu Mincho" panose="02020400000000000000" pitchFamily="18" charset="-128"/>
                                      <a:cs typeface="Arial" panose="020B0604020202020204" pitchFamily="34" charset="0"/>
                                    </a:rPr>
                                    <m:t>2</m:t>
                                  </m:r>
                                </m:den>
                              </m:f>
                              <m:r>
                                <a:rPr lang="es-CO" i="1">
                                  <a:latin typeface="Cambria Math" panose="02040503050406030204" pitchFamily="18" charset="0"/>
                                  <a:ea typeface="Yu Mincho" panose="02020400000000000000" pitchFamily="18" charset="-128"/>
                                  <a:cs typeface="Arial" panose="020B0604020202020204" pitchFamily="34" charset="0"/>
                                </a:rPr>
                                <m:t>, </m:t>
                              </m:r>
                              <m:r>
                                <a:rPr lang="es-CO" i="1">
                                  <a:latin typeface="Cambria Math" panose="02040503050406030204" pitchFamily="18" charset="0"/>
                                  <a:ea typeface="Yu Mincho" panose="02020400000000000000" pitchFamily="18" charset="-128"/>
                                  <a:cs typeface="Arial" panose="020B0604020202020204" pitchFamily="34" charset="0"/>
                                </a:rPr>
                                <m:t>𝑛</m:t>
                              </m:r>
                              <m:r>
                                <a:rPr lang="es-CO" i="1">
                                  <a:latin typeface="Cambria Math" panose="02040503050406030204" pitchFamily="18" charset="0"/>
                                  <a:ea typeface="Yu Mincho" panose="02020400000000000000" pitchFamily="18" charset="-128"/>
                                  <a:cs typeface="Arial" panose="020B0604020202020204" pitchFamily="34" charset="0"/>
                                </a:rPr>
                                <m:t>−1</m:t>
                              </m:r>
                            </m:sub>
                          </m:sSub>
                        </m:e>
                      </m:d>
                      <m:r>
                        <a:rPr lang="es-CO" sz="1800" i="1">
                          <a:effectLst/>
                          <a:latin typeface="Cambria Math" panose="02040503050406030204" pitchFamily="18" charset="0"/>
                          <a:ea typeface="Yu Mincho" panose="02020400000000000000" pitchFamily="18" charset="-128"/>
                          <a:cs typeface="Arial" panose="020B0604020202020204" pitchFamily="34" charset="0"/>
                        </a:rPr>
                        <m:t>→1−</m:t>
                      </m:r>
                      <m:r>
                        <a:rPr lang="es-CO" sz="1800" i="1">
                          <a:effectLst/>
                          <a:latin typeface="Cambria Math" panose="02040503050406030204" pitchFamily="18" charset="0"/>
                          <a:ea typeface="Yu Mincho" panose="02020400000000000000" pitchFamily="18" charset="-128"/>
                          <a:cs typeface="Arial" panose="020B0604020202020204" pitchFamily="34" charset="0"/>
                        </a:rPr>
                        <m:t>𝛼</m:t>
                      </m:r>
                    </m:oMath>
                  </m:oMathPara>
                </a14:m>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solidFill>
                      <a:srgbClr val="000000"/>
                    </a:solidFill>
                    <a:cs typeface="Times New Roman"/>
                  </a:rPr>
                  <a:t>Como nos interesa es una media anual de los retornos:</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000" i="1" smtClean="0">
                          <a:effectLst/>
                          <a:latin typeface="Cambria Math" panose="02040503050406030204" pitchFamily="18" charset="0"/>
                          <a:ea typeface="Yu Mincho" panose="02020400000000000000" pitchFamily="18" charset="-128"/>
                          <a:cs typeface="Arial" panose="020B0604020202020204" pitchFamily="34" charset="0"/>
                        </a:rPr>
                        <m:t>𝑃</m:t>
                      </m:r>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𝑡</m:t>
                          </m:r>
                          <m:d>
                            <m:dPr>
                              <m:ctrlPr>
                                <a:rPr lang="es-MX" sz="2000" b="0" i="1" smtClean="0">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i="1">
                                  <a:effectLst/>
                                  <a:latin typeface="Cambria Math" panose="02040503050406030204" pitchFamily="18" charset="0"/>
                                  <a:ea typeface="Yu Mincho" panose="02020400000000000000" pitchFamily="18" charset="-128"/>
                                  <a:cs typeface="Arial" panose="020B0604020202020204" pitchFamily="34" charset="0"/>
                                </a:rPr>
                                <m:t>−</m:t>
                              </m:r>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r>
                                    <a:rPr lang="es-CO" sz="20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20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2000" i="1">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e>
                          </m:d>
                          <m:r>
                            <a:rPr lang="es-CO" sz="2000" i="1">
                              <a:effectLst/>
                              <a:latin typeface="Cambria Math" panose="02040503050406030204" pitchFamily="18" charset="0"/>
                              <a:ea typeface="Yu Mincho" panose="02020400000000000000" pitchFamily="18" charset="-128"/>
                              <a:cs typeface="Arial" panose="020B0604020202020204" pitchFamily="34" charset="0"/>
                            </a:rPr>
                            <m:t>≤</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𝑡</m:t>
                          </m:r>
                          <m:r>
                            <a:rPr lang="es-CO" sz="2000" i="1">
                              <a:effectLst/>
                              <a:latin typeface="Cambria Math" panose="02040503050406030204" pitchFamily="18" charset="0"/>
                              <a:ea typeface="Yu Mincho" panose="02020400000000000000" pitchFamily="18" charset="-128"/>
                              <a:cs typeface="Arial" panose="020B0604020202020204" pitchFamily="34" charset="0"/>
                            </a:rPr>
                            <m:t>𝜇</m:t>
                          </m:r>
                          <m:r>
                            <a:rPr lang="es-CO" sz="2000" i="1">
                              <a:effectLst/>
                              <a:latin typeface="Cambria Math" panose="02040503050406030204" pitchFamily="18" charset="0"/>
                              <a:ea typeface="Yu Mincho" panose="02020400000000000000" pitchFamily="18" charset="-128"/>
                              <a:cs typeface="Arial" panose="020B0604020202020204" pitchFamily="34" charset="0"/>
                            </a:rPr>
                            <m:t>≤</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𝑡</m:t>
                          </m:r>
                          <m:d>
                            <m:dPr>
                              <m:ctrlPr>
                                <a:rPr lang="es-MX" sz="2000" b="0" i="1" smtClean="0">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b="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r>
                                    <a:rPr lang="es-CO" sz="20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20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2000" i="1">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e>
                          </m:d>
                        </m:e>
                      </m:d>
                      <m:r>
                        <a:rPr lang="es-CO" sz="2000" i="1">
                          <a:effectLst/>
                          <a:latin typeface="Cambria Math" panose="02040503050406030204" pitchFamily="18" charset="0"/>
                          <a:ea typeface="Yu Mincho" panose="02020400000000000000" pitchFamily="18" charset="-128"/>
                          <a:cs typeface="Arial" panose="020B0604020202020204" pitchFamily="34" charset="0"/>
                        </a:rPr>
                        <m:t>→1−</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𝛼</m:t>
                      </m:r>
                    </m:oMath>
                  </m:oMathPara>
                </a14:m>
                <a:endParaRPr lang="es-ES" sz="2000" dirty="0">
                  <a:solidFill>
                    <a:srgbClr val="000000"/>
                  </a:solidFill>
                  <a:cs typeface="Times New Roman"/>
                </a:endParaRPr>
              </a:p>
              <a:p>
                <a:pPr>
                  <a:lnSpc>
                    <a:spcPct val="107000"/>
                  </a:lnSpc>
                  <a:spcAft>
                    <a:spcPts val="800"/>
                  </a:spcAft>
                </a:pPr>
                <a:r>
                  <a:rPr lang="es-ES" sz="2000" dirty="0">
                    <a:solidFill>
                      <a:srgbClr val="000000"/>
                    </a:solidFill>
                    <a:cs typeface="Times New Roman"/>
                  </a:rPr>
                  <a:t>El intervalo de confianza sería entonces: </a:t>
                </a:r>
                <a14:m>
                  <m:oMath xmlns:m="http://schemas.openxmlformats.org/officeDocument/2006/math">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b="0" i="1" smtClean="0">
                        <a:solidFill>
                          <a:srgbClr val="000000"/>
                        </a:solidFill>
                        <a:latin typeface="Cambria Math" panose="02040503050406030204" pitchFamily="18" charset="0"/>
                        <a:cs typeface="Times New Roman"/>
                      </a:rPr>
                      <m:t>±</m:t>
                    </m:r>
                    <m:f>
                      <m:fPr>
                        <m:ctrlPr>
                          <a:rPr lang="es-MX" sz="2000" b="0" i="1" smtClean="0">
                            <a:solidFill>
                              <a:srgbClr val="000000"/>
                            </a:solidFill>
                            <a:latin typeface="Cambria Math" panose="02040503050406030204" pitchFamily="18" charset="0"/>
                            <a:cs typeface="Times New Roman"/>
                          </a:rPr>
                        </m:ctrlPr>
                      </m:fPr>
                      <m:num>
                        <m:r>
                          <a:rPr lang="es-MX" sz="2000" b="0" i="1" smtClean="0">
                            <a:solidFill>
                              <a:srgbClr val="000000"/>
                            </a:solidFill>
                            <a:latin typeface="Cambria Math" panose="02040503050406030204" pitchFamily="18" charset="0"/>
                            <a:cs typeface="Times New Roman"/>
                          </a:rPr>
                          <m:t>𝑡</m:t>
                        </m:r>
                        <m:sSup>
                          <m:sSupPr>
                            <m:ctrlPr>
                              <a:rPr lang="es-MX" sz="2000" b="0" i="1" smtClean="0">
                                <a:solidFill>
                                  <a:srgbClr val="000000"/>
                                </a:solidFill>
                                <a:latin typeface="Cambria Math" panose="02040503050406030204" pitchFamily="18" charset="0"/>
                                <a:cs typeface="Times New Roman"/>
                              </a:rPr>
                            </m:ctrlPr>
                          </m:sSupPr>
                          <m:e>
                            <m:r>
                              <a:rPr lang="es-MX" sz="2000" b="0" i="1" smtClean="0">
                                <a:solidFill>
                                  <a:srgbClr val="000000"/>
                                </a:solidFill>
                                <a:latin typeface="Cambria Math" panose="02040503050406030204" pitchFamily="18" charset="0"/>
                                <a:cs typeface="Times New Roman"/>
                              </a:rPr>
                              <m:t>𝑆</m:t>
                            </m:r>
                          </m:e>
                          <m:sup>
                            <m:r>
                              <a:rPr lang="es-MX" sz="2000" b="0" i="1" smtClean="0">
                                <a:solidFill>
                                  <a:srgbClr val="000000"/>
                                </a:solidFill>
                                <a:latin typeface="Cambria Math" panose="02040503050406030204" pitchFamily="18" charset="0"/>
                                <a:cs typeface="Times New Roman"/>
                              </a:rPr>
                              <m:t>2</m:t>
                            </m:r>
                          </m:sup>
                        </m:sSup>
                      </m:num>
                      <m:den>
                        <m:rad>
                          <m:radPr>
                            <m:degHide m:val="on"/>
                            <m:ctrlPr>
                              <a:rPr lang="es-MX" sz="2000" b="0" i="1" smtClean="0">
                                <a:solidFill>
                                  <a:srgbClr val="000000"/>
                                </a:solidFill>
                                <a:latin typeface="Cambria Math" panose="02040503050406030204" pitchFamily="18" charset="0"/>
                                <a:cs typeface="Times New Roman"/>
                              </a:rPr>
                            </m:ctrlPr>
                          </m:radPr>
                          <m:deg/>
                          <m:e>
                            <m:r>
                              <a:rPr lang="es-MX" sz="2000" b="0" i="1" smtClean="0">
                                <a:solidFill>
                                  <a:srgbClr val="000000"/>
                                </a:solidFill>
                                <a:latin typeface="Cambria Math" panose="02040503050406030204" pitchFamily="18" charset="0"/>
                                <a:cs typeface="Times New Roman"/>
                              </a:rPr>
                              <m:t>𝑁</m:t>
                            </m:r>
                          </m:e>
                        </m:rad>
                      </m:den>
                    </m:f>
                    <m:sSub>
                      <m:sSubPr>
                        <m:ctrlPr>
                          <a:rPr lang="es-MX" sz="2000" b="0" i="1" smtClean="0">
                            <a:solidFill>
                              <a:srgbClr val="000000"/>
                            </a:solidFill>
                            <a:latin typeface="Cambria Math" panose="02040503050406030204" pitchFamily="18" charset="0"/>
                            <a:cs typeface="Times New Roman"/>
                          </a:rPr>
                        </m:ctrlPr>
                      </m:sSubPr>
                      <m:e>
                        <m:r>
                          <a:rPr lang="es-MX" sz="2000" b="0" i="1" smtClean="0">
                            <a:solidFill>
                              <a:srgbClr val="000000"/>
                            </a:solidFill>
                            <a:latin typeface="Cambria Math" panose="02040503050406030204" pitchFamily="18" charset="0"/>
                            <a:cs typeface="Times New Roman"/>
                          </a:rPr>
                          <m:t>𝑧</m:t>
                        </m:r>
                      </m:e>
                      <m:sub>
                        <m:f>
                          <m:fPr>
                            <m:ctrlPr>
                              <a:rPr lang="es-MX" sz="2000" b="0" i="1" smtClean="0">
                                <a:solidFill>
                                  <a:srgbClr val="000000"/>
                                </a:solidFill>
                                <a:latin typeface="Cambria Math" panose="02040503050406030204" pitchFamily="18" charset="0"/>
                                <a:cs typeface="Times New Roman"/>
                              </a:rPr>
                            </m:ctrlPr>
                          </m:fPr>
                          <m:num>
                            <m:r>
                              <a:rPr lang="es-MX" sz="2000" b="0" i="1" smtClean="0">
                                <a:solidFill>
                                  <a:srgbClr val="000000"/>
                                </a:solidFill>
                                <a:latin typeface="Cambria Math" panose="02040503050406030204" pitchFamily="18" charset="0"/>
                                <a:cs typeface="Times New Roman"/>
                              </a:rPr>
                              <m:t>𝛼</m:t>
                            </m:r>
                          </m:num>
                          <m:den>
                            <m:r>
                              <a:rPr lang="es-MX" sz="2000" b="0" i="1" smtClean="0">
                                <a:solidFill>
                                  <a:srgbClr val="000000"/>
                                </a:solidFill>
                                <a:latin typeface="Cambria Math" panose="02040503050406030204" pitchFamily="18" charset="0"/>
                                <a:cs typeface="Times New Roman"/>
                              </a:rPr>
                              <m:t>2</m:t>
                            </m:r>
                          </m:den>
                        </m:f>
                      </m:sub>
                    </m:sSub>
                    <m:r>
                      <a:rPr lang="es-MX" sz="2000" b="0" i="0" smtClean="0">
                        <a:solidFill>
                          <a:srgbClr val="000000"/>
                        </a:solidFill>
                        <a:latin typeface="Cambria Math" panose="02040503050406030204" pitchFamily="18" charset="0"/>
                        <a:cs typeface="Times New Roman"/>
                      </a:rPr>
                      <m:t>.</m:t>
                    </m:r>
                  </m:oMath>
                </a14:m>
                <a:r>
                  <a:rPr lang="es-ES" sz="2000" dirty="0">
                    <a:solidFill>
                      <a:srgbClr val="000000"/>
                    </a:solidFill>
                    <a:cs typeface="Times New Roman"/>
                  </a:rPr>
                  <a:t>Siendo que </a:t>
                </a:r>
                <a14:m>
                  <m:oMath xmlns:m="http://schemas.openxmlformats.org/officeDocument/2006/math">
                    <m:r>
                      <a:rPr lang="es-MX" sz="2000" b="0" i="1" smtClean="0">
                        <a:solidFill>
                          <a:srgbClr val="000000"/>
                        </a:solidFill>
                        <a:latin typeface="Cambria Math" panose="02040503050406030204" pitchFamily="18" charset="0"/>
                        <a:cs typeface="Times New Roman"/>
                      </a:rPr>
                      <m:t>𝑁</m:t>
                    </m:r>
                    <m:r>
                      <a:rPr lang="es-MX" sz="2000" b="0" i="1" smtClean="0">
                        <a:solidFill>
                          <a:srgbClr val="000000"/>
                        </a:solidFill>
                        <a:latin typeface="Cambria Math" panose="02040503050406030204" pitchFamily="18" charset="0"/>
                        <a:cs typeface="Times New Roman"/>
                      </a:rPr>
                      <m:t>=</m:t>
                    </m:r>
                    <m:r>
                      <a:rPr lang="es-MX" sz="2000" b="0" i="1" smtClean="0">
                        <a:solidFill>
                          <a:srgbClr val="000000"/>
                        </a:solidFill>
                        <a:latin typeface="Cambria Math" panose="02040503050406030204" pitchFamily="18" charset="0"/>
                        <a:cs typeface="Times New Roman"/>
                      </a:rPr>
                      <m:t>𝐴</m:t>
                    </m:r>
                    <m:r>
                      <a:rPr lang="es-MX" sz="2000" b="0" i="1" smtClean="0">
                        <a:solidFill>
                          <a:srgbClr val="000000"/>
                        </a:solidFill>
                        <a:latin typeface="Cambria Math" panose="02040503050406030204" pitchFamily="18" charset="0"/>
                        <a:cs typeface="Times New Roman"/>
                      </a:rPr>
                      <m:t>∗</m:t>
                    </m:r>
                    <m:r>
                      <a:rPr lang="es-MX" sz="2000" b="0" i="1" smtClean="0">
                        <a:solidFill>
                          <a:srgbClr val="000000"/>
                        </a:solidFill>
                        <a:latin typeface="Cambria Math" panose="02040503050406030204" pitchFamily="18" charset="0"/>
                        <a:cs typeface="Times New Roman"/>
                      </a:rPr>
                      <m:t>𝑡</m:t>
                    </m:r>
                  </m:oMath>
                </a14:m>
                <a:endParaRPr lang="es-MX" sz="2000" b="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b="0" i="1" smtClean="0">
                          <a:solidFill>
                            <a:srgbClr val="000000"/>
                          </a:solidFill>
                          <a:latin typeface="Cambria Math" panose="02040503050406030204" pitchFamily="18" charset="0"/>
                          <a:cs typeface="Times New Roman"/>
                        </a:rPr>
                        <m:t>±</m:t>
                      </m:r>
                      <m:f>
                        <m:fPr>
                          <m:ctrlPr>
                            <a:rPr lang="es-MX" sz="2000" b="0" i="1" smtClean="0">
                              <a:solidFill>
                                <a:srgbClr val="000000"/>
                              </a:solidFill>
                              <a:latin typeface="Cambria Math" panose="02040503050406030204" pitchFamily="18" charset="0"/>
                              <a:cs typeface="Times New Roman"/>
                            </a:rPr>
                          </m:ctrlPr>
                        </m:fPr>
                        <m:num>
                          <m:rad>
                            <m:radPr>
                              <m:degHide m:val="on"/>
                              <m:ctrlPr>
                                <a:rPr lang="es-MX" sz="2000" b="0" i="1" smtClean="0">
                                  <a:solidFill>
                                    <a:srgbClr val="000000"/>
                                  </a:solidFill>
                                  <a:latin typeface="Cambria Math" panose="02040503050406030204" pitchFamily="18" charset="0"/>
                                  <a:cs typeface="Times New Roman"/>
                                </a:rPr>
                              </m:ctrlPr>
                            </m:radPr>
                            <m:deg/>
                            <m:e>
                              <m:r>
                                <a:rPr lang="es-MX" sz="2000" b="0" i="1" smtClean="0">
                                  <a:solidFill>
                                    <a:srgbClr val="000000"/>
                                  </a:solidFill>
                                  <a:latin typeface="Cambria Math" panose="02040503050406030204" pitchFamily="18" charset="0"/>
                                  <a:cs typeface="Times New Roman"/>
                                </a:rPr>
                                <m:t>𝑡</m:t>
                              </m:r>
                            </m:e>
                          </m:rad>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𝑡</m:t>
                              </m:r>
                            </m:e>
                          </m:rad>
                          <m:r>
                            <a:rPr lang="es-CO" sz="2000" b="0" i="1" smtClean="0">
                              <a:solidFill>
                                <a:srgbClr val="000000"/>
                              </a:solidFill>
                              <a:latin typeface="Cambria Math" panose="02040503050406030204" pitchFamily="18" charset="0"/>
                              <a:cs typeface="Times New Roman"/>
                            </a:rPr>
                            <m:t>𝑆</m:t>
                          </m:r>
                        </m:num>
                        <m:den>
                          <m:rad>
                            <m:radPr>
                              <m:degHide m:val="on"/>
                              <m:ctrlPr>
                                <a:rPr lang="es-MX" sz="2000" b="0" i="1" smtClean="0">
                                  <a:solidFill>
                                    <a:srgbClr val="000000"/>
                                  </a:solidFill>
                                  <a:latin typeface="Cambria Math" panose="02040503050406030204" pitchFamily="18" charset="0"/>
                                  <a:cs typeface="Times New Roman"/>
                                </a:rPr>
                              </m:ctrlPr>
                            </m:radPr>
                            <m:deg/>
                            <m:e>
                              <m:r>
                                <a:rPr lang="es-MX" sz="2000" b="0" i="1" smtClean="0">
                                  <a:solidFill>
                                    <a:srgbClr val="000000"/>
                                  </a:solidFill>
                                  <a:latin typeface="Cambria Math" panose="02040503050406030204" pitchFamily="18" charset="0"/>
                                  <a:cs typeface="Times New Roman"/>
                                </a:rPr>
                                <m:t>𝐴𝑡</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r>
                        <a:rPr lang="es-MX" sz="2000" b="0" i="1" smtClean="0">
                          <a:solidFill>
                            <a:srgbClr val="000000"/>
                          </a:solidFill>
                          <a:latin typeface="Cambria Math" panose="02040503050406030204" pitchFamily="18" charset="0"/>
                          <a:cs typeface="Times New Roman"/>
                        </a:rPr>
                        <m:t>=</m:t>
                      </m:r>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i="1">
                          <a:solidFill>
                            <a:srgbClr val="000000"/>
                          </a:solidFill>
                          <a:latin typeface="Cambria Math" panose="02040503050406030204" pitchFamily="18" charset="0"/>
                          <a:cs typeface="Times New Roman"/>
                        </a:rPr>
                        <m:t>±</m:t>
                      </m:r>
                      <m:f>
                        <m:fPr>
                          <m:ctrlPr>
                            <a:rPr lang="es-MX" sz="2000" i="1">
                              <a:solidFill>
                                <a:srgbClr val="000000"/>
                              </a:solidFill>
                              <a:latin typeface="Cambria Math" panose="02040503050406030204" pitchFamily="18" charset="0"/>
                              <a:cs typeface="Times New Roman"/>
                            </a:rPr>
                          </m:ctrlPr>
                        </m:fPr>
                        <m:num>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𝑡</m:t>
                              </m:r>
                            </m:e>
                          </m:rad>
                          <m:r>
                            <a:rPr lang="es-CO" sz="2000" b="0" i="1" smtClean="0">
                              <a:solidFill>
                                <a:srgbClr val="000000"/>
                              </a:solidFill>
                              <a:latin typeface="Cambria Math" panose="02040503050406030204" pitchFamily="18" charset="0"/>
                              <a:cs typeface="Times New Roman"/>
                            </a:rPr>
                            <m:t>𝑆</m:t>
                          </m:r>
                        </m:num>
                        <m:den>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𝐴</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r>
                        <a:rPr lang="es-MX" sz="2000" b="0" i="1" smtClean="0">
                          <a:solidFill>
                            <a:srgbClr val="000000"/>
                          </a:solidFill>
                          <a:latin typeface="Cambria Math" panose="02040503050406030204" pitchFamily="18" charset="0"/>
                          <a:cs typeface="Times New Roman"/>
                        </a:rPr>
                        <m:t>=</m:t>
                      </m:r>
                      <m:acc>
                        <m:accPr>
                          <m:chr m:val="̂"/>
                          <m:ctrlPr>
                            <a:rPr lang="es-CO" sz="2000" i="1">
                              <a:highlight>
                                <a:srgbClr val="FFFF00"/>
                              </a:highlight>
                              <a:latin typeface="Cambria Math" panose="02040503050406030204" pitchFamily="18" charset="0"/>
                              <a:ea typeface="Calibri" panose="020F0502020204030204" pitchFamily="34" charset="0"/>
                              <a:cs typeface="Arial" panose="020B0604020202020204" pitchFamily="34" charset="0"/>
                            </a:rPr>
                          </m:ctrlPr>
                        </m:accPr>
                        <m:e>
                          <m:r>
                            <a:rPr lang="es-CO" sz="2000" i="1">
                              <a:highlight>
                                <a:srgbClr val="FFFF00"/>
                              </a:highlight>
                              <a:latin typeface="Cambria Math" panose="02040503050406030204" pitchFamily="18" charset="0"/>
                              <a:ea typeface="Calibri" panose="020F0502020204030204" pitchFamily="34" charset="0"/>
                              <a:cs typeface="Arial" panose="020B0604020202020204" pitchFamily="34" charset="0"/>
                            </a:rPr>
                            <m:t>𝜇</m:t>
                          </m:r>
                        </m:e>
                      </m:acc>
                      <m:r>
                        <a:rPr lang="es-CO" sz="2000" i="1">
                          <a:highlight>
                            <a:srgbClr val="FFFF00"/>
                          </a:highlight>
                          <a:latin typeface="Cambria Math" panose="02040503050406030204" pitchFamily="18" charset="0"/>
                          <a:ea typeface="Calibri" panose="020F0502020204030204" pitchFamily="34" charset="0"/>
                          <a:cs typeface="Arial" panose="020B0604020202020204" pitchFamily="34" charset="0"/>
                        </a:rPr>
                        <m:t> </m:t>
                      </m:r>
                      <m:r>
                        <a:rPr lang="es-MX" sz="2000" i="1">
                          <a:solidFill>
                            <a:srgbClr val="000000"/>
                          </a:solidFill>
                          <a:highlight>
                            <a:srgbClr val="FFFF00"/>
                          </a:highlight>
                          <a:latin typeface="Cambria Math" panose="02040503050406030204" pitchFamily="18" charset="0"/>
                          <a:cs typeface="Times New Roman"/>
                        </a:rPr>
                        <m:t>±</m:t>
                      </m:r>
                      <m:f>
                        <m:fPr>
                          <m:ctrlPr>
                            <a:rPr lang="es-MX" sz="2000" i="1">
                              <a:solidFill>
                                <a:srgbClr val="000000"/>
                              </a:solidFill>
                              <a:highlight>
                                <a:srgbClr val="FFFF00"/>
                              </a:highlight>
                              <a:latin typeface="Cambria Math" panose="02040503050406030204" pitchFamily="18" charset="0"/>
                              <a:cs typeface="Times New Roman"/>
                            </a:rPr>
                          </m:ctrlPr>
                        </m:fPr>
                        <m:num>
                          <m:sSub>
                            <m:sSubPr>
                              <m:ctrlPr>
                                <a:rPr lang="es-CO" sz="2000" b="0" i="1" smtClean="0">
                                  <a:solidFill>
                                    <a:srgbClr val="000000"/>
                                  </a:solidFill>
                                  <a:highlight>
                                    <a:srgbClr val="FFFF00"/>
                                  </a:highlight>
                                  <a:latin typeface="Cambria Math" panose="02040503050406030204" pitchFamily="18" charset="0"/>
                                  <a:cs typeface="Times New Roman"/>
                                </a:rPr>
                              </m:ctrlPr>
                            </m:sSubPr>
                            <m:e>
                              <m:r>
                                <a:rPr lang="es-CO" sz="2000" b="0" i="1" smtClean="0">
                                  <a:solidFill>
                                    <a:srgbClr val="000000"/>
                                  </a:solidFill>
                                  <a:highlight>
                                    <a:srgbClr val="FFFF00"/>
                                  </a:highlight>
                                  <a:latin typeface="Cambria Math" panose="02040503050406030204" pitchFamily="18" charset="0"/>
                                  <a:cs typeface="Times New Roman"/>
                                </a:rPr>
                                <m:t>𝑆</m:t>
                              </m:r>
                            </m:e>
                            <m:sub>
                              <m:r>
                                <a:rPr lang="es-CO" sz="2000" b="0" i="1" smtClean="0">
                                  <a:solidFill>
                                    <a:srgbClr val="000000"/>
                                  </a:solidFill>
                                  <a:highlight>
                                    <a:srgbClr val="FFFF00"/>
                                  </a:highlight>
                                  <a:latin typeface="Cambria Math" panose="02040503050406030204" pitchFamily="18" charset="0"/>
                                  <a:cs typeface="Times New Roman"/>
                                </a:rPr>
                                <m:t>𝑎</m:t>
                              </m:r>
                            </m:sub>
                          </m:sSub>
                        </m:num>
                        <m:den>
                          <m:rad>
                            <m:radPr>
                              <m:degHide m:val="on"/>
                              <m:ctrlPr>
                                <a:rPr lang="es-MX" sz="2000" i="1">
                                  <a:solidFill>
                                    <a:srgbClr val="000000"/>
                                  </a:solidFill>
                                  <a:highlight>
                                    <a:srgbClr val="FFFF00"/>
                                  </a:highlight>
                                  <a:latin typeface="Cambria Math" panose="02040503050406030204" pitchFamily="18" charset="0"/>
                                  <a:cs typeface="Times New Roman"/>
                                </a:rPr>
                              </m:ctrlPr>
                            </m:radPr>
                            <m:deg/>
                            <m:e>
                              <m:r>
                                <a:rPr lang="es-MX" sz="2000" i="1">
                                  <a:solidFill>
                                    <a:srgbClr val="000000"/>
                                  </a:solidFill>
                                  <a:highlight>
                                    <a:srgbClr val="FFFF00"/>
                                  </a:highlight>
                                  <a:latin typeface="Cambria Math" panose="02040503050406030204" pitchFamily="18" charset="0"/>
                                  <a:cs typeface="Times New Roman"/>
                                </a:rPr>
                                <m:t>𝐴</m:t>
                              </m:r>
                            </m:e>
                          </m:rad>
                        </m:den>
                      </m:f>
                      <m:sSub>
                        <m:sSubPr>
                          <m:ctrlP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ctrlPr>
                        </m:sSubPr>
                        <m:e>
                          <m: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ctrlPr>
                            </m:fPr>
                            <m:num>
                              <m: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t>𝛼</m:t>
                              </m:r>
                            </m:num>
                            <m:den>
                              <m: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t>2</m:t>
                              </m:r>
                            </m:den>
                          </m:f>
                          <m: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t>, </m:t>
                          </m:r>
                          <m: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t>𝑛</m:t>
                          </m:r>
                          <m:r>
                            <a:rPr lang="es-CO" sz="2000" i="1">
                              <a:highlight>
                                <a:srgbClr val="FFFF00"/>
                              </a:highlight>
                              <a:latin typeface="Cambria Math" panose="02040503050406030204" pitchFamily="18" charset="0"/>
                              <a:ea typeface="Yu Mincho" panose="02020400000000000000" pitchFamily="18" charset="-128"/>
                              <a:cs typeface="Arial" panose="020B0604020202020204" pitchFamily="34" charset="0"/>
                            </a:rPr>
                            <m:t>−1</m:t>
                          </m:r>
                        </m:sub>
                      </m:sSub>
                    </m:oMath>
                  </m:oMathPara>
                </a14:m>
                <a:endParaRPr lang="es-ES" sz="2000" dirty="0">
                  <a:solidFill>
                    <a:srgbClr val="000000"/>
                  </a:solidFill>
                  <a:highlight>
                    <a:srgbClr val="FFFF00"/>
                  </a:highlight>
                  <a:cs typeface="Times New Roman"/>
                </a:endParaRPr>
              </a:p>
              <a:p>
                <a:pPr>
                  <a:lnSpc>
                    <a:spcPct val="107000"/>
                  </a:lnSpc>
                  <a:spcAft>
                    <a:spcPts val="800"/>
                  </a:spcAft>
                </a:pPr>
                <a:endParaRPr lang="es-ES" sz="2000" dirty="0">
                  <a:solidFill>
                    <a:srgbClr val="000000"/>
                  </a:solidFill>
                  <a:cs typeface="Times New Roman"/>
                </a:endParaRPr>
              </a:p>
            </p:txBody>
          </p:sp>
        </mc:Choice>
        <mc:Fallback>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2106508" y="1598421"/>
                <a:ext cx="7586257" cy="4808111"/>
              </a:xfrm>
              <a:prstGeom prst="rect">
                <a:avLst/>
              </a:prstGeom>
              <a:blipFill>
                <a:blip r:embed="rId3"/>
                <a:stretch>
                  <a:fillRect l="-884" t="-507"/>
                </a:stretch>
              </a:blipFill>
            </p:spPr>
            <p:txBody>
              <a:bodyPr/>
              <a:lstStyle/>
              <a:p>
                <a:r>
                  <a:rPr lang="es-CO">
                    <a:noFill/>
                  </a:rPr>
                  <a:t> </a:t>
                </a:r>
              </a:p>
            </p:txBody>
          </p:sp>
        </mc:Fallback>
      </mc:AlternateContent>
    </p:spTree>
    <p:extLst>
      <p:ext uri="{BB962C8B-B14F-4D97-AF65-F5344CB8AC3E}">
        <p14:creationId xmlns:p14="http://schemas.microsoft.com/office/powerpoint/2010/main" val="189851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26019"/>
            <a:ext cx="7295708"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501929" y="1870985"/>
                <a:ext cx="8795416" cy="4238468"/>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smtClean="0">
                              <a:latin typeface="Cambria Math" panose="02040503050406030204" pitchFamily="18" charset="0"/>
                              <a:ea typeface="Calibri" panose="020F0502020204030204" pitchFamily="34" charset="0"/>
                              <a:cs typeface="Arial" panose="020B0604020202020204" pitchFamily="34" charset="0"/>
                            </a:rPr>
                          </m:ctrlPr>
                        </m:accPr>
                        <m:e>
                          <m:r>
                            <a:rPr lang="es-CO" sz="2400" i="1">
                              <a:latin typeface="Cambria Math" panose="02040503050406030204" pitchFamily="18" charset="0"/>
                              <a:ea typeface="Calibri" panose="020F0502020204030204" pitchFamily="34" charset="0"/>
                              <a:cs typeface="Arial" panose="020B0604020202020204" pitchFamily="34" charset="0"/>
                            </a:rPr>
                            <m:t>𝜇</m:t>
                          </m:r>
                        </m:e>
                      </m:acc>
                      <m:r>
                        <a:rPr lang="es-CO" sz="2400" i="1">
                          <a:latin typeface="Cambria Math" panose="02040503050406030204" pitchFamily="18" charset="0"/>
                          <a:ea typeface="Calibri" panose="020F0502020204030204" pitchFamily="34" charset="0"/>
                          <a:cs typeface="Arial" panose="020B0604020202020204" pitchFamily="34" charset="0"/>
                        </a:rPr>
                        <m:t> </m:t>
                      </m:r>
                      <m:r>
                        <a:rPr lang="es-MX" sz="2400" i="1">
                          <a:solidFill>
                            <a:srgbClr val="000000"/>
                          </a:solidFill>
                          <a:latin typeface="Cambria Math" panose="02040503050406030204" pitchFamily="18" charset="0"/>
                          <a:cs typeface="Times New Roman"/>
                        </a:rPr>
                        <m:t>±</m:t>
                      </m:r>
                      <m:f>
                        <m:fPr>
                          <m:ctrlPr>
                            <a:rPr lang="es-MX" sz="2400" i="1">
                              <a:solidFill>
                                <a:srgbClr val="000000"/>
                              </a:solidFill>
                              <a:latin typeface="Cambria Math" panose="02040503050406030204" pitchFamily="18" charset="0"/>
                              <a:cs typeface="Times New Roman"/>
                            </a:rPr>
                          </m:ctrlPr>
                        </m:fPr>
                        <m:num>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𝑆</m:t>
                              </m:r>
                            </m:e>
                            <m:sub>
                              <m:r>
                                <a:rPr lang="es-CO" sz="2400" b="0" i="1" smtClean="0">
                                  <a:solidFill>
                                    <a:srgbClr val="000000"/>
                                  </a:solidFill>
                                  <a:latin typeface="Cambria Math" panose="02040503050406030204" pitchFamily="18" charset="0"/>
                                  <a:cs typeface="Times New Roman"/>
                                </a:rPr>
                                <m:t>𝑎</m:t>
                              </m:r>
                            </m:sub>
                          </m:sSub>
                        </m:num>
                        <m:den>
                          <m:rad>
                            <m:radPr>
                              <m:degHide m:val="on"/>
                              <m:ctrlPr>
                                <a:rPr lang="es-MX" sz="2400" i="1">
                                  <a:solidFill>
                                    <a:srgbClr val="000000"/>
                                  </a:solidFill>
                                  <a:latin typeface="Cambria Math" panose="02040503050406030204" pitchFamily="18" charset="0"/>
                                  <a:cs typeface="Times New Roman"/>
                                </a:rPr>
                              </m:ctrlPr>
                            </m:radPr>
                            <m:deg/>
                            <m:e>
                              <m:r>
                                <a:rPr lang="es-MX" sz="2400" i="1">
                                  <a:solidFill>
                                    <a:srgbClr val="000000"/>
                                  </a:solidFill>
                                  <a:latin typeface="Cambria Math" panose="02040503050406030204" pitchFamily="18" charset="0"/>
                                  <a:cs typeface="Times New Roman"/>
                                </a:rPr>
                                <m:t>𝐴</m:t>
                              </m:r>
                            </m:e>
                          </m:rad>
                        </m:den>
                      </m:f>
                      <m:sSub>
                        <m:sSubPr>
                          <m:ctrlPr>
                            <a:rPr lang="es-MX" sz="2400" i="1">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𝑡</m:t>
                          </m:r>
                        </m:e>
                        <m:sub>
                          <m:f>
                            <m:fPr>
                              <m:ctrlPr>
                                <a:rPr lang="es-MX" sz="2400" i="1">
                                  <a:solidFill>
                                    <a:srgbClr val="000000"/>
                                  </a:solidFill>
                                  <a:latin typeface="Cambria Math" panose="02040503050406030204" pitchFamily="18" charset="0"/>
                                  <a:cs typeface="Times New Roman"/>
                                </a:rPr>
                              </m:ctrlPr>
                            </m:fPr>
                            <m:num>
                              <m:r>
                                <a:rPr lang="es-MX" sz="2400" i="1">
                                  <a:solidFill>
                                    <a:srgbClr val="000000"/>
                                  </a:solidFill>
                                  <a:latin typeface="Cambria Math" panose="02040503050406030204" pitchFamily="18" charset="0"/>
                                  <a:cs typeface="Times New Roman"/>
                                </a:rPr>
                                <m:t>𝛼</m:t>
                              </m:r>
                            </m:num>
                            <m:den>
                              <m:r>
                                <a:rPr lang="es-MX" sz="2400" i="1">
                                  <a:solidFill>
                                    <a:srgbClr val="000000"/>
                                  </a:solidFill>
                                  <a:latin typeface="Cambria Math" panose="02040503050406030204" pitchFamily="18" charset="0"/>
                                  <a:cs typeface="Times New Roman"/>
                                </a:rPr>
                                <m:t>2</m:t>
                              </m:r>
                            </m:den>
                          </m:f>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𝑛</m:t>
                          </m:r>
                          <m:r>
                            <a:rPr lang="es-CO" sz="2400" b="0" i="1" smtClean="0">
                              <a:solidFill>
                                <a:srgbClr val="000000"/>
                              </a:solidFill>
                              <a:latin typeface="Cambria Math" panose="02040503050406030204" pitchFamily="18" charset="0"/>
                              <a:cs typeface="Times New Roman"/>
                            </a:rPr>
                            <m:t>−1</m:t>
                          </m:r>
                        </m:sub>
                      </m:sSub>
                    </m:oMath>
                  </m:oMathPara>
                </a14:m>
                <a:endParaRPr lang="es-ES" sz="2400" dirty="0">
                  <a:solidFill>
                    <a:srgbClr val="000000"/>
                  </a:solidFill>
                  <a:cs typeface="Times New Roman"/>
                </a:endParaRPr>
              </a:p>
              <a:p>
                <a:pPr>
                  <a:lnSpc>
                    <a:spcPct val="107000"/>
                  </a:lnSpc>
                  <a:spcAft>
                    <a:spcPts val="800"/>
                  </a:spcAft>
                </a:pPr>
                <a:endParaRPr lang="es-ES" sz="2400" dirty="0">
                  <a:solidFill>
                    <a:srgbClr val="000000"/>
                  </a:solidFill>
                  <a:cs typeface="Times New Roman"/>
                </a:endParaRPr>
              </a:p>
              <a:p>
                <a:pPr>
                  <a:lnSpc>
                    <a:spcPct val="107000"/>
                  </a:lnSpc>
                  <a:spcAft>
                    <a:spcPts val="800"/>
                  </a:spcAft>
                </a:pPr>
                <a:r>
                  <a:rPr lang="es-ES" sz="2400" dirty="0">
                    <a:solidFill>
                      <a:srgbClr val="000000"/>
                    </a:solidFill>
                    <a:cs typeface="Times New Roman"/>
                  </a:rPr>
                  <a:t>Note que el intervalo de confianza de la media de los retornos no depende de la frecuencia con la que se estima el parámetro sino del número de años en la muestra.</a:t>
                </a:r>
              </a:p>
              <a:p>
                <a:pPr>
                  <a:lnSpc>
                    <a:spcPct val="107000"/>
                  </a:lnSpc>
                  <a:spcAft>
                    <a:spcPts val="800"/>
                  </a:spcAft>
                </a:pPr>
                <a:endParaRPr lang="es-ES" sz="2400" dirty="0">
                  <a:solidFill>
                    <a:srgbClr val="000000"/>
                  </a:solidFill>
                  <a:cs typeface="Times New Roman"/>
                </a:endParaRPr>
              </a:p>
              <a:p>
                <a:pPr>
                  <a:lnSpc>
                    <a:spcPct val="107000"/>
                  </a:lnSpc>
                  <a:spcAft>
                    <a:spcPts val="800"/>
                  </a:spcAft>
                </a:pPr>
                <a:r>
                  <a:rPr lang="es-ES" sz="2400" dirty="0">
                    <a:solidFill>
                      <a:srgbClr val="000000"/>
                    </a:solidFill>
                    <a:cs typeface="Times New Roman"/>
                  </a:rPr>
                  <a:t>En general intuitivamente más allá del razonamiento numérico </a:t>
                </a:r>
              </a:p>
              <a:p>
                <a:pPr>
                  <a:lnSpc>
                    <a:spcPct val="107000"/>
                  </a:lnSpc>
                  <a:spcAft>
                    <a:spcPts val="800"/>
                  </a:spcAft>
                </a:pPr>
                <a:endParaRPr lang="es-ES" sz="2400" dirty="0">
                  <a:solidFill>
                    <a:srgbClr val="000000"/>
                  </a:solidFill>
                  <a:cs typeface="Times New Roman"/>
                </a:endParaRPr>
              </a:p>
            </p:txBody>
          </p:sp>
        </mc:Choice>
        <mc:Fallback>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501929" y="1870985"/>
                <a:ext cx="8795416" cy="4238468"/>
              </a:xfrm>
              <a:prstGeom prst="rect">
                <a:avLst/>
              </a:prstGeom>
              <a:blipFill>
                <a:blip r:embed="rId3"/>
                <a:stretch>
                  <a:fillRect l="-1040"/>
                </a:stretch>
              </a:blipFill>
            </p:spPr>
            <p:txBody>
              <a:bodyPr/>
              <a:lstStyle/>
              <a:p>
                <a:r>
                  <a:rPr lang="es-CO">
                    <a:noFill/>
                  </a:rPr>
                  <a:t> </a:t>
                </a:r>
              </a:p>
            </p:txBody>
          </p:sp>
        </mc:Fallback>
      </mc:AlternateContent>
    </p:spTree>
    <p:extLst>
      <p:ext uri="{BB962C8B-B14F-4D97-AF65-F5344CB8AC3E}">
        <p14:creationId xmlns:p14="http://schemas.microsoft.com/office/powerpoint/2010/main" val="427394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2" y="722734"/>
            <a:ext cx="7295708"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589583" y="1994075"/>
                <a:ext cx="8620107" cy="3638112"/>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smtClean="0">
                              <a:latin typeface="Cambria Math" panose="02040503050406030204" pitchFamily="18" charset="0"/>
                              <a:ea typeface="Calibri" panose="020F0502020204030204" pitchFamily="34" charset="0"/>
                              <a:cs typeface="Arial" panose="020B0604020202020204" pitchFamily="34" charset="0"/>
                            </a:rPr>
                          </m:ctrlPr>
                        </m:accPr>
                        <m:e>
                          <m:r>
                            <a:rPr lang="es-CO" sz="2400" i="1">
                              <a:latin typeface="Cambria Math" panose="02040503050406030204" pitchFamily="18" charset="0"/>
                              <a:ea typeface="Calibri" panose="020F0502020204030204" pitchFamily="34" charset="0"/>
                              <a:cs typeface="Arial" panose="020B0604020202020204" pitchFamily="34" charset="0"/>
                            </a:rPr>
                            <m:t>𝜇</m:t>
                          </m:r>
                        </m:e>
                      </m:acc>
                      <m:r>
                        <a:rPr lang="es-CO" sz="2400" i="1">
                          <a:latin typeface="Cambria Math" panose="02040503050406030204" pitchFamily="18" charset="0"/>
                          <a:ea typeface="Calibri" panose="020F0502020204030204" pitchFamily="34" charset="0"/>
                          <a:cs typeface="Arial" panose="020B0604020202020204" pitchFamily="34" charset="0"/>
                        </a:rPr>
                        <m:t> </m:t>
                      </m:r>
                      <m:r>
                        <a:rPr lang="es-MX" sz="2400" i="1">
                          <a:solidFill>
                            <a:srgbClr val="000000"/>
                          </a:solidFill>
                          <a:latin typeface="Cambria Math" panose="02040503050406030204" pitchFamily="18" charset="0"/>
                          <a:cs typeface="Times New Roman"/>
                        </a:rPr>
                        <m:t>±</m:t>
                      </m:r>
                      <m:f>
                        <m:fPr>
                          <m:ctrlPr>
                            <a:rPr lang="es-MX" sz="2400" i="1">
                              <a:solidFill>
                                <a:srgbClr val="000000"/>
                              </a:solidFill>
                              <a:latin typeface="Cambria Math" panose="02040503050406030204" pitchFamily="18" charset="0"/>
                              <a:cs typeface="Times New Roman"/>
                            </a:rPr>
                          </m:ctrlPr>
                        </m:fPr>
                        <m:num>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𝑆</m:t>
                              </m:r>
                            </m:e>
                            <m:sub>
                              <m:r>
                                <a:rPr lang="es-CO" sz="2400" b="0" i="1" smtClean="0">
                                  <a:solidFill>
                                    <a:srgbClr val="000000"/>
                                  </a:solidFill>
                                  <a:latin typeface="Cambria Math" panose="02040503050406030204" pitchFamily="18" charset="0"/>
                                  <a:cs typeface="Times New Roman"/>
                                </a:rPr>
                                <m:t>𝑎</m:t>
                              </m:r>
                            </m:sub>
                          </m:sSub>
                        </m:num>
                        <m:den>
                          <m:rad>
                            <m:radPr>
                              <m:degHide m:val="on"/>
                              <m:ctrlPr>
                                <a:rPr lang="es-MX" sz="2400" i="1">
                                  <a:solidFill>
                                    <a:srgbClr val="000000"/>
                                  </a:solidFill>
                                  <a:latin typeface="Cambria Math" panose="02040503050406030204" pitchFamily="18" charset="0"/>
                                  <a:cs typeface="Times New Roman"/>
                                </a:rPr>
                              </m:ctrlPr>
                            </m:radPr>
                            <m:deg/>
                            <m:e>
                              <m:r>
                                <a:rPr lang="es-MX" sz="2400" i="1">
                                  <a:solidFill>
                                    <a:srgbClr val="000000"/>
                                  </a:solidFill>
                                  <a:latin typeface="Cambria Math" panose="02040503050406030204" pitchFamily="18" charset="0"/>
                                  <a:cs typeface="Times New Roman"/>
                                </a:rPr>
                                <m:t>𝐴</m:t>
                              </m:r>
                            </m:e>
                          </m:rad>
                        </m:den>
                      </m:f>
                      <m:sSub>
                        <m:sSubPr>
                          <m:ctrlPr>
                            <a:rPr lang="es-MX" sz="2400" i="1">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𝑡</m:t>
                          </m:r>
                        </m:e>
                        <m:sub>
                          <m:f>
                            <m:fPr>
                              <m:ctrlPr>
                                <a:rPr lang="es-MX" sz="2400" i="1">
                                  <a:solidFill>
                                    <a:srgbClr val="000000"/>
                                  </a:solidFill>
                                  <a:latin typeface="Cambria Math" panose="02040503050406030204" pitchFamily="18" charset="0"/>
                                  <a:cs typeface="Times New Roman"/>
                                </a:rPr>
                              </m:ctrlPr>
                            </m:fPr>
                            <m:num>
                              <m:r>
                                <a:rPr lang="es-MX" sz="2400" i="1">
                                  <a:solidFill>
                                    <a:srgbClr val="000000"/>
                                  </a:solidFill>
                                  <a:latin typeface="Cambria Math" panose="02040503050406030204" pitchFamily="18" charset="0"/>
                                  <a:cs typeface="Times New Roman"/>
                                </a:rPr>
                                <m:t>𝛼</m:t>
                              </m:r>
                            </m:num>
                            <m:den>
                              <m:r>
                                <a:rPr lang="es-MX" sz="2400" i="1">
                                  <a:solidFill>
                                    <a:srgbClr val="000000"/>
                                  </a:solidFill>
                                  <a:latin typeface="Cambria Math" panose="02040503050406030204" pitchFamily="18" charset="0"/>
                                  <a:cs typeface="Times New Roman"/>
                                </a:rPr>
                                <m:t>2</m:t>
                              </m:r>
                            </m:den>
                          </m:f>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𝑛</m:t>
                          </m:r>
                          <m:r>
                            <a:rPr lang="es-CO" sz="2400" b="0" i="1" smtClean="0">
                              <a:solidFill>
                                <a:srgbClr val="000000"/>
                              </a:solidFill>
                              <a:latin typeface="Cambria Math" panose="02040503050406030204" pitchFamily="18" charset="0"/>
                              <a:cs typeface="Times New Roman"/>
                            </a:rPr>
                            <m:t>−1</m:t>
                          </m:r>
                        </m:sub>
                      </m:sSub>
                    </m:oMath>
                  </m:oMathPara>
                </a14:m>
                <a:endParaRPr lang="es-ES" sz="2400" dirty="0">
                  <a:solidFill>
                    <a:srgbClr val="000000"/>
                  </a:solidFill>
                  <a:cs typeface="Times New Roman"/>
                </a:endParaRPr>
              </a:p>
              <a:p>
                <a:pPr>
                  <a:lnSpc>
                    <a:spcPct val="107000"/>
                  </a:lnSpc>
                  <a:spcAft>
                    <a:spcPts val="800"/>
                  </a:spcAft>
                </a:pPr>
                <a:endParaRPr lang="es-ES" sz="2400" dirty="0">
                  <a:solidFill>
                    <a:srgbClr val="000000"/>
                  </a:solidFill>
                  <a:cs typeface="Times New Roman"/>
                </a:endParaRPr>
              </a:p>
              <a:p>
                <a:pPr>
                  <a:lnSpc>
                    <a:spcPct val="107000"/>
                  </a:lnSpc>
                  <a:spcAft>
                    <a:spcPts val="800"/>
                  </a:spcAft>
                </a:pPr>
                <a:r>
                  <a:rPr lang="es-ES" sz="2400" dirty="0">
                    <a:solidFill>
                      <a:srgbClr val="000000"/>
                    </a:solidFill>
                    <a:cs typeface="Times New Roman"/>
                  </a:rPr>
                  <a:t>Usando un ejemplo con el bitcoin tendríamos que con una volatilidad anual del 60% y un número de años de 9 años. Al 95% tendríamos un </a:t>
                </a:r>
                <a14:m>
                  <m:oMath xmlns:m="http://schemas.openxmlformats.org/officeDocument/2006/math">
                    <m:r>
                      <a:rPr lang="es-MX" sz="2400" b="0" i="1" smtClean="0">
                        <a:solidFill>
                          <a:srgbClr val="000000"/>
                        </a:solidFill>
                        <a:latin typeface="Cambria Math" panose="02040503050406030204" pitchFamily="18" charset="0"/>
                        <a:cs typeface="Times New Roman"/>
                      </a:rPr>
                      <m:t>±34%</m:t>
                    </m:r>
                  </m:oMath>
                </a14:m>
                <a:r>
                  <a:rPr lang="es-ES" sz="2400" dirty="0">
                    <a:solidFill>
                      <a:srgbClr val="000000"/>
                    </a:solidFill>
                    <a:cs typeface="Times New Roman"/>
                  </a:rPr>
                  <a:t>! Como la banda de confianza para la estimación de su retorno.   </a:t>
                </a:r>
              </a:p>
              <a:p>
                <a:pPr>
                  <a:lnSpc>
                    <a:spcPct val="107000"/>
                  </a:lnSpc>
                  <a:spcAft>
                    <a:spcPts val="800"/>
                  </a:spcAft>
                </a:pPr>
                <a:endParaRPr lang="es-ES" sz="2400" dirty="0">
                  <a:solidFill>
                    <a:srgbClr val="000000"/>
                  </a:solidFill>
                  <a:cs typeface="Times New Roman"/>
                </a:endParaRPr>
              </a:p>
            </p:txBody>
          </p:sp>
        </mc:Choice>
        <mc:Fallback>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589583" y="1994075"/>
                <a:ext cx="8620107" cy="3638112"/>
              </a:xfrm>
              <a:prstGeom prst="rect">
                <a:avLst/>
              </a:prstGeom>
              <a:blipFill>
                <a:blip r:embed="rId3"/>
                <a:stretch>
                  <a:fillRect l="-1132"/>
                </a:stretch>
              </a:blipFill>
            </p:spPr>
            <p:txBody>
              <a:bodyPr/>
              <a:lstStyle/>
              <a:p>
                <a:r>
                  <a:rPr lang="es-CO">
                    <a:noFill/>
                  </a:rPr>
                  <a:t> </a:t>
                </a:r>
              </a:p>
            </p:txBody>
          </p:sp>
        </mc:Fallback>
      </mc:AlternateContent>
    </p:spTree>
    <p:extLst>
      <p:ext uri="{BB962C8B-B14F-4D97-AF65-F5344CB8AC3E}">
        <p14:creationId xmlns:p14="http://schemas.microsoft.com/office/powerpoint/2010/main" val="368784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80548"/>
            <a:ext cx="7295708"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387360" y="2046829"/>
                <a:ext cx="9024554" cy="3523400"/>
              </a:xfrm>
              <a:prstGeom prst="rect">
                <a:avLst/>
              </a:prstGeom>
              <a:noFill/>
            </p:spPr>
            <p:txBody>
              <a:bodyPr wrap="square" lIns="91440" tIns="45720" rIns="91440" bIns="45720" rtlCol="0" anchor="t">
                <a:spAutoFit/>
              </a:bodyPr>
              <a:lstStyle/>
              <a:p>
                <a:pPr>
                  <a:lnSpc>
                    <a:spcPct val="107000"/>
                  </a:lnSpc>
                  <a:spcAft>
                    <a:spcPts val="800"/>
                  </a:spcAft>
                </a:pPr>
                <a:r>
                  <a:rPr lang="es-ES" sz="2400" dirty="0">
                    <a:solidFill>
                      <a:srgbClr val="000000"/>
                    </a:solidFill>
                    <a:cs typeface="Times New Roman"/>
                  </a:rPr>
                  <a:t>Más allá del razonamiento empleado no debemos olvidar que: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smtClean="0">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i="1">
                          <a:effectLst/>
                          <a:latin typeface="Cambria Math" panose="02040503050406030204" pitchFamily="18" charset="0"/>
                          <a:ea typeface="Yu Mincho" panose="02020400000000000000" pitchFamily="18" charset="-128"/>
                          <a:cs typeface="Arial" panose="020B0604020202020204" pitchFamily="34" charset="0"/>
                        </a:rPr>
                        <m:t>=</m:t>
                      </m:r>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r>
                            <a:rPr lang="es-CO" sz="2000" i="1">
                              <a:effectLst/>
                              <a:latin typeface="Cambria Math" panose="02040503050406030204" pitchFamily="18" charset="0"/>
                              <a:ea typeface="Yu Mincho" panose="02020400000000000000" pitchFamily="18" charset="-128"/>
                              <a:cs typeface="Arial" panose="020B0604020202020204" pitchFamily="34" charset="0"/>
                            </a:rPr>
                            <m:t>1</m:t>
                          </m:r>
                        </m:num>
                        <m:den>
                          <m:r>
                            <a:rPr lang="es-CO" sz="2000" i="1">
                              <a:effectLst/>
                              <a:latin typeface="Cambria Math" panose="02040503050406030204" pitchFamily="18" charset="0"/>
                              <a:ea typeface="Yu Mincho" panose="02020400000000000000" pitchFamily="18" charset="-128"/>
                              <a:cs typeface="Arial" panose="020B0604020202020204" pitchFamily="34" charset="0"/>
                            </a:rPr>
                            <m:t>𝑁</m:t>
                          </m:r>
                        </m:den>
                      </m:f>
                      <m:nary>
                        <m:naryPr>
                          <m:chr m:val="∑"/>
                          <m:limLoc m:val="undOvr"/>
                          <m:ctrlPr>
                            <a:rPr lang="es-CO" sz="2000" i="1">
                              <a:effectLst/>
                              <a:latin typeface="Cambria Math" panose="02040503050406030204" pitchFamily="18" charset="0"/>
                              <a:ea typeface="Yu Mincho" panose="02020400000000000000" pitchFamily="18" charset="-128"/>
                              <a:cs typeface="Arial" panose="020B0604020202020204" pitchFamily="34" charset="0"/>
                            </a:rPr>
                          </m:ctrlPr>
                        </m:naryPr>
                        <m:sub>
                          <m:r>
                            <a:rPr lang="es-CO" sz="2000" i="1">
                              <a:effectLst/>
                              <a:latin typeface="Cambria Math" panose="02040503050406030204" pitchFamily="18" charset="0"/>
                              <a:ea typeface="Yu Mincho" panose="02020400000000000000" pitchFamily="18" charset="-128"/>
                              <a:cs typeface="Arial" panose="020B0604020202020204" pitchFamily="34" charset="0"/>
                            </a:rPr>
                            <m:t>𝑖</m:t>
                          </m:r>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up>
                          <m:r>
                            <a:rPr lang="es-CO" sz="2000" i="1">
                              <a:effectLst/>
                              <a:latin typeface="Cambria Math" panose="02040503050406030204" pitchFamily="18" charset="0"/>
                              <a:ea typeface="Yu Mincho" panose="02020400000000000000" pitchFamily="18" charset="-128"/>
                              <a:cs typeface="Arial" panose="020B0604020202020204" pitchFamily="34" charset="0"/>
                            </a:rPr>
                            <m:t>𝑁</m:t>
                          </m:r>
                        </m:sup>
                        <m:e>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𝑖</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𝑖</m:t>
                                          </m:r>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e>
                      </m:nary>
                      <m:r>
                        <a:rPr lang="es-CO" sz="20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0</m:t>
                                      </m:r>
                                    </m:sub>
                                  </m:sSub>
                                </m:den>
                              </m:f>
                            </m:e>
                          </m:d>
                        </m:e>
                      </m:func>
                      <m:r>
                        <a:rPr lang="es-CO" sz="2000" i="1">
                          <a:effectLst/>
                          <a:latin typeface="Cambria Math" panose="02040503050406030204" pitchFamily="18" charset="0"/>
                          <a:ea typeface="Yu Mincho" panose="02020400000000000000" pitchFamily="18" charset="-128"/>
                          <a:cs typeface="Arial" panose="020B0604020202020204" pitchFamily="34" charset="0"/>
                        </a:rPr>
                        <m:t>+ </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2</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r>
                        <a:rPr lang="es-CO" sz="20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3</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2</m:t>
                                      </m:r>
                                    </m:sub>
                                  </m:sSub>
                                </m:den>
                              </m:f>
                            </m:e>
                          </m:d>
                        </m:e>
                      </m:func>
                      <m:r>
                        <a:rPr lang="es-CO" sz="20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𝑁</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𝑁</m:t>
                                      </m:r>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oMath>
                  </m:oMathPara>
                </a14:m>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i="1">
                          <a:effectLst/>
                          <a:latin typeface="Cambria Math" panose="02040503050406030204" pitchFamily="18" charset="0"/>
                          <a:ea typeface="Calibri" panose="020F0502020204030204" pitchFamily="34" charset="0"/>
                          <a:cs typeface="Arial" panose="020B0604020202020204" pitchFamily="34" charset="0"/>
                        </a:rPr>
                        <m:t>=</m:t>
                      </m:r>
                      <m:f>
                        <m:fPr>
                          <m:ctrlPr>
                            <a:rPr lang="es-CO" sz="2000" i="1">
                              <a:effectLst/>
                              <a:latin typeface="Cambria Math" panose="02040503050406030204" pitchFamily="18" charset="0"/>
                              <a:ea typeface="Calibri" panose="020F0502020204030204" pitchFamily="34" charset="0"/>
                              <a:cs typeface="Arial" panose="020B0604020202020204" pitchFamily="34" charset="0"/>
                            </a:rPr>
                          </m:ctrlPr>
                        </m:fPr>
                        <m:num>
                          <m:r>
                            <a:rPr lang="es-CO" sz="2000" i="1">
                              <a:effectLst/>
                              <a:latin typeface="Cambria Math" panose="02040503050406030204" pitchFamily="18" charset="0"/>
                              <a:ea typeface="Calibri" panose="020F0502020204030204" pitchFamily="34" charset="0"/>
                              <a:cs typeface="Arial" panose="020B0604020202020204" pitchFamily="34" charset="0"/>
                            </a:rPr>
                            <m:t>1</m:t>
                          </m:r>
                        </m:num>
                        <m:den>
                          <m:r>
                            <a:rPr lang="es-CO" sz="2000" i="1">
                              <a:effectLst/>
                              <a:latin typeface="Cambria Math" panose="02040503050406030204" pitchFamily="18" charset="0"/>
                              <a:ea typeface="Calibri" panose="020F0502020204030204" pitchFamily="34" charset="0"/>
                              <a:cs typeface="Arial" panose="020B0604020202020204" pitchFamily="34" charset="0"/>
                            </a:rPr>
                            <m:t>𝑁</m:t>
                          </m:r>
                        </m:den>
                      </m:f>
                      <m:func>
                        <m:funcPr>
                          <m:ctrlPr>
                            <a:rPr lang="es-CO" sz="20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s-CO" sz="2000">
                              <a:effectLst/>
                              <a:latin typeface="Cambria Math" panose="02040503050406030204" pitchFamily="18" charset="0"/>
                              <a:ea typeface="Calibri" panose="020F0502020204030204" pitchFamily="34" charset="0"/>
                              <a:cs typeface="Arial" panose="020B0604020202020204" pitchFamily="34" charset="0"/>
                            </a:rPr>
                            <m:t>ln</m:t>
                          </m:r>
                        </m:fName>
                        <m:e>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𝑃</m:t>
                              </m:r>
                            </m:e>
                            <m:sub>
                              <m:r>
                                <a:rPr lang="es-CO" sz="2000" i="1">
                                  <a:effectLst/>
                                  <a:latin typeface="Cambria Math" panose="02040503050406030204" pitchFamily="18" charset="0"/>
                                  <a:ea typeface="Calibri" panose="020F0502020204030204" pitchFamily="34" charset="0"/>
                                  <a:cs typeface="Arial" panose="020B0604020202020204" pitchFamily="34" charset="0"/>
                                </a:rPr>
                                <m:t>𝑛</m:t>
                              </m:r>
                            </m:sub>
                          </m:sSub>
                        </m:e>
                      </m:func>
                      <m:r>
                        <a:rPr lang="es-CO" sz="2000" i="1">
                          <a:effectLst/>
                          <a:latin typeface="Cambria Math" panose="02040503050406030204" pitchFamily="18" charset="0"/>
                          <a:ea typeface="Calibri" panose="020F0502020204030204" pitchFamily="34" charset="0"/>
                          <a:cs typeface="Arial" panose="020B0604020202020204" pitchFamily="34" charset="0"/>
                        </a:rPr>
                        <m:t>−</m:t>
                      </m:r>
                      <m:func>
                        <m:funcPr>
                          <m:ctrlPr>
                            <a:rPr lang="es-CO" sz="20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s-CO" sz="2000">
                              <a:effectLst/>
                              <a:latin typeface="Cambria Math" panose="02040503050406030204" pitchFamily="18" charset="0"/>
                              <a:ea typeface="Calibri" panose="020F0502020204030204" pitchFamily="34" charset="0"/>
                              <a:cs typeface="Arial" panose="020B0604020202020204" pitchFamily="34" charset="0"/>
                            </a:rPr>
                            <m:t>ln</m:t>
                          </m:r>
                        </m:fName>
                        <m:e>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𝑃</m:t>
                              </m:r>
                            </m:e>
                            <m:sub>
                              <m:r>
                                <a:rPr lang="es-CO" sz="2000" i="1">
                                  <a:effectLst/>
                                  <a:latin typeface="Cambria Math" panose="02040503050406030204" pitchFamily="18" charset="0"/>
                                  <a:ea typeface="Calibri" panose="020F0502020204030204" pitchFamily="34" charset="0"/>
                                  <a:cs typeface="Arial" panose="020B0604020202020204" pitchFamily="34" charset="0"/>
                                </a:rPr>
                                <m:t>0</m:t>
                              </m:r>
                            </m:sub>
                          </m:sSub>
                        </m:e>
                      </m:func>
                    </m:oMath>
                  </m:oMathPara>
                </a14:m>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 sz="2400" dirty="0">
                    <a:solidFill>
                      <a:srgbClr val="000000"/>
                    </a:solidFill>
                    <a:cs typeface="Times New Roman"/>
                  </a:rPr>
                  <a:t>Y que por tanto realmente solo estamos usando dos datos para estimar nuestro retorno esperado. Es de esperar entonces que la amplitud del intervalo sea alta.</a:t>
                </a:r>
              </a:p>
            </p:txBody>
          </p:sp>
        </mc:Choice>
        <mc:Fallback xmlns="">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387360" y="2046829"/>
                <a:ext cx="9024554" cy="3523400"/>
              </a:xfrm>
              <a:prstGeom prst="rect">
                <a:avLst/>
              </a:prstGeom>
              <a:blipFill>
                <a:blip r:embed="rId3"/>
                <a:stretch>
                  <a:fillRect l="-1081" t="-1211" r="-1284" b="-2422"/>
                </a:stretch>
              </a:blipFill>
            </p:spPr>
            <p:txBody>
              <a:bodyPr/>
              <a:lstStyle/>
              <a:p>
                <a:r>
                  <a:rPr lang="en-US">
                    <a:noFill/>
                  </a:rPr>
                  <a:t> </a:t>
                </a:r>
              </a:p>
            </p:txBody>
          </p:sp>
        </mc:Fallback>
      </mc:AlternateContent>
    </p:spTree>
    <p:extLst>
      <p:ext uri="{BB962C8B-B14F-4D97-AF65-F5344CB8AC3E}">
        <p14:creationId xmlns:p14="http://schemas.microsoft.com/office/powerpoint/2010/main" val="258936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06169" y="889550"/>
            <a:ext cx="7295708" cy="5232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l">
              <a:lnSpc>
                <a:spcPct val="100000"/>
              </a:lnSpc>
            </a:pPr>
            <a:r>
              <a:rPr lang="es-ES" sz="2800" dirty="0">
                <a:solidFill>
                  <a:srgbClr val="1A3184"/>
                </a:solidFill>
                <a:latin typeface="Arial"/>
                <a:cs typeface="Arial"/>
              </a:rPr>
              <a:t>Referencias</a:t>
            </a:r>
            <a:endParaRPr lang="es-CO" sz="28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306168" y="1564385"/>
                <a:ext cx="9481993" cy="3870227"/>
              </a:xfrm>
              <a:prstGeom prst="rect">
                <a:avLst/>
              </a:prstGeom>
              <a:noFill/>
            </p:spPr>
            <p:txBody>
              <a:bodyPr wrap="square" lIns="91440" tIns="45720" rIns="91440" bIns="45720" rtlCol="0" anchor="t">
                <a:spAutoFit/>
              </a:bodyPr>
              <a:lstStyle/>
              <a:p>
                <a:pPr>
                  <a:lnSpc>
                    <a:spcPct val="107000"/>
                  </a:lnSpc>
                  <a:spcAft>
                    <a:spcPts val="800"/>
                  </a:spcAft>
                </a:pPr>
                <a:r>
                  <a:rPr lang="en-US" dirty="0">
                    <a:effectLst/>
                    <a:ea typeface="Yu Mincho" panose="02020400000000000000" pitchFamily="18" charset="-128"/>
                    <a:cs typeface="Arial" panose="020B0604020202020204" pitchFamily="34" charset="0"/>
                  </a:rPr>
                  <a:t>EDHEC-Risk Institute (2019). Chapter 1.1 – Technical Supplement: Scientific. Lectures Notes for Advances in Asset Allocation Seminar 2020.</a:t>
                </a:r>
              </a:p>
              <a:p>
                <a:pPr>
                  <a:lnSpc>
                    <a:spcPct val="107000"/>
                  </a:lnSpc>
                  <a:spcAft>
                    <a:spcPts val="800"/>
                  </a:spcAft>
                </a:pPr>
                <a:r>
                  <a:rPr lang="en-US" dirty="0">
                    <a:effectLst/>
                    <a:ea typeface="Yu Mincho" panose="02020400000000000000" pitchFamily="18" charset="-128"/>
                    <a:cs typeface="Arial" panose="020B0604020202020204" pitchFamily="34" charset="0"/>
                  </a:rPr>
                  <a:t> </a:t>
                </a:r>
                <a:endParaRPr lang="es-CO" dirty="0">
                  <a:effectLst/>
                  <a:ea typeface="Calibri" panose="020F0502020204030204" pitchFamily="34" charset="0"/>
                  <a:cs typeface="Arial" panose="020B0604020202020204" pitchFamily="34" charset="0"/>
                </a:endParaRPr>
              </a:p>
              <a:p>
                <a:pPr>
                  <a:lnSpc>
                    <a:spcPct val="107000"/>
                  </a:lnSpc>
                  <a:spcAft>
                    <a:spcPts val="800"/>
                  </a:spcAft>
                </a:pPr>
                <a:r>
                  <a:rPr lang="en-US" dirty="0">
                    <a:solidFill>
                      <a:srgbClr val="222222"/>
                    </a:solidFill>
                    <a:effectLst/>
                    <a:ea typeface="Calibri" panose="020F0502020204030204" pitchFamily="34" charset="0"/>
                    <a:cs typeface="Arial" panose="020B0604020202020204" pitchFamily="34" charset="0"/>
                  </a:rPr>
                  <a:t>Wooldridge, Jeffrey M. </a:t>
                </a:r>
                <a:r>
                  <a:rPr lang="en-US" i="1" dirty="0">
                    <a:solidFill>
                      <a:srgbClr val="222222"/>
                    </a:solidFill>
                    <a:effectLst/>
                    <a:ea typeface="Calibri" panose="020F0502020204030204" pitchFamily="34" charset="0"/>
                    <a:cs typeface="Arial" panose="020B0604020202020204" pitchFamily="34" charset="0"/>
                  </a:rPr>
                  <a:t>Econometric analysis of cross section and panel data</a:t>
                </a:r>
                <a:r>
                  <a:rPr lang="en-US" dirty="0">
                    <a:solidFill>
                      <a:srgbClr val="222222"/>
                    </a:solidFill>
                    <a:effectLst/>
                    <a:ea typeface="Calibri" panose="020F0502020204030204" pitchFamily="34" charset="0"/>
                    <a:cs typeface="Arial" panose="020B0604020202020204" pitchFamily="34" charset="0"/>
                  </a:rPr>
                  <a:t>. MIT press, 2010.</a:t>
                </a:r>
              </a:p>
              <a:p>
                <a:pPr>
                  <a:lnSpc>
                    <a:spcPct val="107000"/>
                  </a:lnSpc>
                  <a:spcAft>
                    <a:spcPts val="800"/>
                  </a:spcAft>
                </a:pPr>
                <a:endParaRPr lang="es-MX" dirty="0">
                  <a:solidFill>
                    <a:srgbClr val="000000"/>
                  </a:solidFill>
                  <a:cs typeface="Times New Roman"/>
                </a:endParaRPr>
              </a:p>
              <a:p>
                <a:pPr>
                  <a:lnSpc>
                    <a:spcPct val="107000"/>
                  </a:lnSpc>
                  <a:spcAft>
                    <a:spcPts val="800"/>
                  </a:spcAft>
                </a:pPr>
                <a:r>
                  <a:rPr lang="es-MX" dirty="0">
                    <a:solidFill>
                      <a:srgbClr val="000000"/>
                    </a:solidFill>
                    <a:cs typeface="Times New Roman"/>
                  </a:rPr>
                  <a:t>Demostración completa del Teorema del Límite Central: </a:t>
                </a:r>
              </a:p>
              <a:p>
                <a:pPr>
                  <a:lnSpc>
                    <a:spcPct val="107000"/>
                  </a:lnSpc>
                  <a:spcAft>
                    <a:spcPts val="800"/>
                  </a:spcAft>
                </a:pPr>
                <a:r>
                  <a:rPr lang="en-US" dirty="0">
                    <a:hlinkClick r:id="rId3"/>
                  </a:rPr>
                  <a:t>Central Limit Theorem (statlect.com)</a:t>
                </a:r>
                <a:endParaRPr lang="en-US" dirty="0"/>
              </a:p>
              <a:p>
                <a:pPr>
                  <a:lnSpc>
                    <a:spcPct val="107000"/>
                  </a:lnSpc>
                  <a:spcAft>
                    <a:spcPts val="800"/>
                  </a:spcAft>
                </a:pPr>
                <a:endParaRPr lang="es-MX" dirty="0">
                  <a:solidFill>
                    <a:srgbClr val="000000"/>
                  </a:solidFill>
                  <a:cs typeface="Times New Roman"/>
                </a:endParaRPr>
              </a:p>
              <a:p>
                <a:pPr>
                  <a:lnSpc>
                    <a:spcPct val="107000"/>
                  </a:lnSpc>
                  <a:spcAft>
                    <a:spcPts val="800"/>
                  </a:spcAft>
                </a:pPr>
                <a:r>
                  <a:rPr lang="es-ES" dirty="0">
                    <a:solidFill>
                      <a:srgbClr val="000000"/>
                    </a:solidFill>
                    <a:cs typeface="Times New Roman"/>
                  </a:rPr>
                  <a:t>Demostración de la convergencia de </a:t>
                </a:r>
                <a14:m>
                  <m:oMath xmlns:m="http://schemas.openxmlformats.org/officeDocument/2006/math">
                    <m:r>
                      <m:rPr>
                        <m:nor/>
                      </m:rPr>
                      <a:rPr lang="es-ES" dirty="0">
                        <a:solidFill>
                          <a:srgbClr val="000000"/>
                        </a:solidFill>
                        <a:cs typeface="Times New Roman"/>
                      </a:rPr>
                      <m:t>S</m:t>
                    </m:r>
                    <m:r>
                      <a:rPr lang="es-MX" b="0" i="1" smtClean="0">
                        <a:solidFill>
                          <a:srgbClr val="000000"/>
                        </a:solidFill>
                        <a:latin typeface="Cambria Math" panose="02040503050406030204" pitchFamily="18" charset="0"/>
                        <a:cs typeface="Times New Roman"/>
                      </a:rPr>
                      <m:t>→</m:t>
                    </m:r>
                    <m:sSup>
                      <m:sSupPr>
                        <m:ctrlPr>
                          <a:rPr lang="es-MX" b="0" i="1" smtClean="0">
                            <a:solidFill>
                              <a:srgbClr val="000000"/>
                            </a:solidFill>
                            <a:latin typeface="Cambria Math" panose="02040503050406030204" pitchFamily="18" charset="0"/>
                            <a:cs typeface="Times New Roman"/>
                          </a:rPr>
                        </m:ctrlPr>
                      </m:sSupPr>
                      <m:e>
                        <m:r>
                          <a:rPr lang="es-MX" b="0" i="1" smtClean="0">
                            <a:solidFill>
                              <a:srgbClr val="000000"/>
                            </a:solidFill>
                            <a:latin typeface="Cambria Math" panose="02040503050406030204" pitchFamily="18" charset="0"/>
                            <a:cs typeface="Times New Roman"/>
                          </a:rPr>
                          <m:t>𝜎</m:t>
                        </m:r>
                      </m:e>
                      <m:sup>
                        <m:r>
                          <a:rPr lang="es-MX" b="0" i="1" smtClean="0">
                            <a:solidFill>
                              <a:srgbClr val="000000"/>
                            </a:solidFill>
                            <a:latin typeface="Cambria Math" panose="02040503050406030204" pitchFamily="18" charset="0"/>
                            <a:cs typeface="Times New Roman"/>
                          </a:rPr>
                          <m:t>2</m:t>
                        </m:r>
                      </m:sup>
                    </m:sSup>
                  </m:oMath>
                </a14:m>
                <a:r>
                  <a:rPr lang="es-ES" dirty="0">
                    <a:solidFill>
                      <a:srgbClr val="000000"/>
                    </a:solidFill>
                    <a:cs typeface="Times New Roman"/>
                  </a:rPr>
                  <a:t>.</a:t>
                </a:r>
              </a:p>
              <a:p>
                <a:pPr>
                  <a:lnSpc>
                    <a:spcPct val="107000"/>
                  </a:lnSpc>
                  <a:spcAft>
                    <a:spcPts val="800"/>
                  </a:spcAft>
                </a:pPr>
                <a:r>
                  <a:rPr lang="en-US" dirty="0">
                    <a:hlinkClick r:id="rId4"/>
                  </a:rPr>
                  <a:t>Stat 609: Mathematical Statistics Lecture 19 (wisc.edu)</a:t>
                </a:r>
                <a:endParaRPr lang="es-ES" dirty="0">
                  <a:solidFill>
                    <a:srgbClr val="000000"/>
                  </a:solidFill>
                  <a:cs typeface="Times New Roman"/>
                </a:endParaRPr>
              </a:p>
            </p:txBody>
          </p:sp>
        </mc:Choice>
        <mc:Fallback xmlns="">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306168" y="1564385"/>
                <a:ext cx="9481993" cy="3870227"/>
              </a:xfrm>
              <a:prstGeom prst="rect">
                <a:avLst/>
              </a:prstGeom>
              <a:blipFill>
                <a:blip r:embed="rId5"/>
                <a:stretch>
                  <a:fillRect l="-514" t="-787" b="-1417"/>
                </a:stretch>
              </a:blipFill>
            </p:spPr>
            <p:txBody>
              <a:bodyPr/>
              <a:lstStyle/>
              <a:p>
                <a:r>
                  <a:rPr lang="en-US">
                    <a:noFill/>
                  </a:rPr>
                  <a:t> </a:t>
                </a:r>
              </a:p>
            </p:txBody>
          </p:sp>
        </mc:Fallback>
      </mc:AlternateContent>
    </p:spTree>
    <p:extLst>
      <p:ext uri="{BB962C8B-B14F-4D97-AF65-F5344CB8AC3E}">
        <p14:creationId xmlns:p14="http://schemas.microsoft.com/office/powerpoint/2010/main" val="166224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652313" y="1263623"/>
            <a:ext cx="10658563" cy="98251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4400" dirty="0">
                <a:solidFill>
                  <a:srgbClr val="1A3184"/>
                </a:solidFill>
                <a:latin typeface="Arial" panose="020B0604020202020204" pitchFamily="34" charset="0"/>
                <a:cs typeface="Arial" panose="020B0604020202020204" pitchFamily="34" charset="0"/>
              </a:rPr>
              <a:t>Contenido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3989515" y="2379863"/>
            <a:ext cx="3984160" cy="2677656"/>
          </a:xfrm>
          <a:prstGeom prst="rect">
            <a:avLst/>
          </a:prstGeom>
          <a:noFill/>
        </p:spPr>
        <p:txBody>
          <a:bodyPr wrap="square" lIns="91440" tIns="45720" rIns="91440" bIns="45720" rtlCol="0" anchor="t">
            <a:spAutoFit/>
          </a:bodyPr>
          <a:lstStyle/>
          <a:p>
            <a:pPr>
              <a:buClr>
                <a:srgbClr val="1A3184"/>
              </a:buClr>
            </a:pPr>
            <a:endParaRPr lang="es-CO" sz="2400" dirty="0"/>
          </a:p>
          <a:p>
            <a:pPr marL="342900" indent="-342900">
              <a:buClr>
                <a:srgbClr val="1A3184"/>
              </a:buClr>
              <a:buFont typeface="+mj-lt"/>
              <a:buAutoNum type="arabicPeriod"/>
            </a:pPr>
            <a:r>
              <a:rPr lang="es-CO" sz="2400" dirty="0"/>
              <a:t>Cálculo de Retornos</a:t>
            </a:r>
          </a:p>
          <a:p>
            <a:pPr marL="342900" indent="-342900">
              <a:buClr>
                <a:srgbClr val="1A3184"/>
              </a:buClr>
              <a:buFont typeface="+mj-lt"/>
              <a:buAutoNum type="arabicPeriod"/>
            </a:pPr>
            <a:endParaRPr lang="es-CO" sz="2400" dirty="0"/>
          </a:p>
          <a:p>
            <a:pPr marL="342900" indent="-342900">
              <a:buClr>
                <a:srgbClr val="1A3184"/>
              </a:buClr>
              <a:buFont typeface="+mj-lt"/>
              <a:buAutoNum type="arabicPeriod"/>
            </a:pPr>
            <a:r>
              <a:rPr lang="es-CO" sz="2400" dirty="0"/>
              <a:t>Repaso de Estadística</a:t>
            </a:r>
          </a:p>
          <a:p>
            <a:pPr marL="342900" indent="-342900">
              <a:buClr>
                <a:srgbClr val="1A3184"/>
              </a:buClr>
              <a:buFont typeface="+mj-lt"/>
              <a:buAutoNum type="arabicPeriod"/>
            </a:pPr>
            <a:endParaRPr lang="es-CO" sz="2400" dirty="0"/>
          </a:p>
          <a:p>
            <a:pPr marL="342900" indent="-342900">
              <a:buClr>
                <a:srgbClr val="1A3184"/>
              </a:buClr>
              <a:buFont typeface="+mj-lt"/>
              <a:buAutoNum type="arabicPeriod"/>
            </a:pPr>
            <a:r>
              <a:rPr lang="es-CO" sz="2400" dirty="0"/>
              <a:t>Distribución del parámetro de retorno. </a:t>
            </a:r>
            <a:endParaRPr lang="es-CO" sz="2400" i="1" dirty="0"/>
          </a:p>
        </p:txBody>
      </p:sp>
    </p:spTree>
    <p:extLst>
      <p:ext uri="{BB962C8B-B14F-4D97-AF65-F5344CB8AC3E}">
        <p14:creationId xmlns:p14="http://schemas.microsoft.com/office/powerpoint/2010/main" val="40454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Rectangle 8"/>
          <p:cNvSpPr/>
          <p:nvPr/>
        </p:nvSpPr>
        <p:spPr>
          <a:xfrm>
            <a:off x="0" y="0"/>
            <a:ext cx="12192000" cy="6858000"/>
          </a:xfrm>
          <a:prstGeom prst="rect">
            <a:avLst/>
          </a:prstGeom>
          <a:gradFill>
            <a:gsLst>
              <a:gs pos="23000">
                <a:srgbClr val="112261"/>
              </a:gs>
              <a:gs pos="100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sz="1333"/>
          </a:p>
        </p:txBody>
      </p:sp>
      <p:sp>
        <p:nvSpPr>
          <p:cNvPr id="1722" name="Freeform: Shape 13"/>
          <p:cNvSpPr/>
          <p:nvPr/>
        </p:nvSpPr>
        <p:spPr>
          <a:xfrm>
            <a:off x="6256726" y="2307897"/>
            <a:ext cx="5935277" cy="4543784"/>
          </a:xfrm>
          <a:custGeom>
            <a:avLst/>
            <a:gdLst/>
            <a:ahLst/>
            <a:cxnLst>
              <a:cxn ang="0">
                <a:pos x="wd2" y="hd2"/>
              </a:cxn>
              <a:cxn ang="5400000">
                <a:pos x="wd2" y="hd2"/>
              </a:cxn>
              <a:cxn ang="10800000">
                <a:pos x="wd2" y="hd2"/>
              </a:cxn>
              <a:cxn ang="16200000">
                <a:pos x="wd2" y="hd2"/>
              </a:cxn>
            </a:cxnLst>
            <a:rect l="0" t="0" r="r" b="b"/>
            <a:pathLst>
              <a:path w="21600" h="21600" extrusionOk="0">
                <a:moveTo>
                  <a:pt x="17675" y="0"/>
                </a:moveTo>
                <a:lnTo>
                  <a:pt x="21600" y="0"/>
                </a:lnTo>
                <a:lnTo>
                  <a:pt x="21600" y="21600"/>
                </a:lnTo>
                <a:lnTo>
                  <a:pt x="2557" y="21600"/>
                </a:lnTo>
                <a:lnTo>
                  <a:pt x="0" y="21595"/>
                </a:lnTo>
                <a:lnTo>
                  <a:pt x="14654" y="1687"/>
                </a:lnTo>
                <a:cubicBezTo>
                  <a:pt x="15482" y="618"/>
                  <a:pt x="16558" y="0"/>
                  <a:pt x="17675" y="0"/>
                </a:cubicBezTo>
                <a:close/>
              </a:path>
            </a:pathLst>
          </a:custGeom>
          <a:gradFill>
            <a:gsLst>
              <a:gs pos="26000">
                <a:srgbClr val="112261"/>
              </a:gs>
              <a:gs pos="99000">
                <a:srgbClr val="1A3184"/>
              </a:gs>
            </a:gsLst>
            <a:lin ang="5400000"/>
          </a:gradFill>
          <a:ln w="12700">
            <a:miter lim="400000"/>
          </a:ln>
        </p:spPr>
        <p:txBody>
          <a:bodyPr lIns="60959" rIns="60959" anchor="ctr"/>
          <a:lstStyle/>
          <a:p>
            <a:pPr algn="ctr">
              <a:defRPr sz="1000">
                <a:solidFill>
                  <a:srgbClr val="FFFFFF"/>
                </a:solidFill>
              </a:defRPr>
            </a:pPr>
            <a:endParaRPr sz="1333"/>
          </a:p>
        </p:txBody>
      </p:sp>
      <p:sp>
        <p:nvSpPr>
          <p:cNvPr id="1723" name="Freeform: Shape 14"/>
          <p:cNvSpPr/>
          <p:nvPr/>
        </p:nvSpPr>
        <p:spPr>
          <a:xfrm>
            <a:off x="7303813" y="2993890"/>
            <a:ext cx="4888193" cy="3864111"/>
          </a:xfrm>
          <a:custGeom>
            <a:avLst/>
            <a:gdLst/>
            <a:ahLst/>
            <a:cxnLst>
              <a:cxn ang="0">
                <a:pos x="wd2" y="hd2"/>
              </a:cxn>
              <a:cxn ang="5400000">
                <a:pos x="wd2" y="hd2"/>
              </a:cxn>
              <a:cxn ang="10800000">
                <a:pos x="wd2" y="hd2"/>
              </a:cxn>
              <a:cxn ang="16200000">
                <a:pos x="wd2" y="hd2"/>
              </a:cxn>
            </a:cxnLst>
            <a:rect l="0" t="0" r="r" b="b"/>
            <a:pathLst>
              <a:path w="21600" h="21600" extrusionOk="0">
                <a:moveTo>
                  <a:pt x="18774" y="0"/>
                </a:moveTo>
                <a:lnTo>
                  <a:pt x="21600" y="0"/>
                </a:lnTo>
                <a:lnTo>
                  <a:pt x="21600" y="21600"/>
                </a:lnTo>
                <a:lnTo>
                  <a:pt x="0" y="21600"/>
                </a:lnTo>
                <a:lnTo>
                  <a:pt x="14773" y="2162"/>
                </a:lnTo>
                <a:cubicBezTo>
                  <a:pt x="15870" y="792"/>
                  <a:pt x="17295" y="0"/>
                  <a:pt x="18774" y="0"/>
                </a:cubicBezTo>
                <a:close/>
              </a:path>
            </a:pathLst>
          </a:custGeom>
          <a:gradFill>
            <a:gsLst>
              <a:gs pos="0">
                <a:srgbClr val="1A3184"/>
              </a:gs>
              <a:gs pos="61000">
                <a:srgbClr val="0C1A51"/>
              </a:gs>
            </a:gsLst>
            <a:lin ang="5400000"/>
          </a:gradFill>
          <a:ln w="12700">
            <a:miter lim="400000"/>
          </a:ln>
        </p:spPr>
        <p:txBody>
          <a:bodyPr lIns="60959" rIns="60959" anchor="ctr"/>
          <a:lstStyle/>
          <a:p>
            <a:pPr algn="ctr">
              <a:defRPr sz="1000">
                <a:solidFill>
                  <a:srgbClr val="FFFFFF"/>
                </a:solidFill>
              </a:defRPr>
            </a:pPr>
            <a:endParaRPr sz="1333"/>
          </a:p>
        </p:txBody>
      </p:sp>
      <p:grpSp>
        <p:nvGrpSpPr>
          <p:cNvPr id="1726" name="Group 1"/>
          <p:cNvGrpSpPr/>
          <p:nvPr/>
        </p:nvGrpSpPr>
        <p:grpSpPr>
          <a:xfrm>
            <a:off x="-13244" y="-3"/>
            <a:ext cx="5909695" cy="3429004"/>
            <a:chOff x="0" y="0"/>
            <a:chExt cx="4432270" cy="2571751"/>
          </a:xfrm>
        </p:grpSpPr>
        <p:sp>
          <p:nvSpPr>
            <p:cNvPr id="1724" name="Freeform 10"/>
            <p:cNvSpPr/>
            <p:nvPr/>
          </p:nvSpPr>
          <p:spPr>
            <a:xfrm>
              <a:off x="0" y="-1"/>
              <a:ext cx="4432271" cy="2571753"/>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0C1A5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1725" name="Freeform 10"/>
            <p:cNvSpPr/>
            <p:nvPr/>
          </p:nvSpPr>
          <p:spPr>
            <a:xfrm>
              <a:off x="9932" y="5480"/>
              <a:ext cx="3265511" cy="1894759"/>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727" name="Freeform 22"/>
          <p:cNvSpPr/>
          <p:nvPr/>
        </p:nvSpPr>
        <p:spPr>
          <a:xfrm>
            <a:off x="1092429" y="-1"/>
            <a:ext cx="5568836" cy="4324353"/>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58000">
                <a:srgbClr val="0C1A51"/>
              </a:gs>
            </a:gsLst>
            <a:lin ang="5400000"/>
          </a:gradFill>
          <a:ln w="12700">
            <a:miter lim="400000"/>
          </a:ln>
        </p:spPr>
        <p:txBody>
          <a:bodyPr lIns="60959" rIns="60959"/>
          <a:lstStyle/>
          <a:p>
            <a:pPr>
              <a:defRPr sz="1000"/>
            </a:pPr>
            <a:endParaRPr sz="1333"/>
          </a:p>
        </p:txBody>
      </p:sp>
      <p:sp>
        <p:nvSpPr>
          <p:cNvPr id="1728" name="Freeform 22"/>
          <p:cNvSpPr/>
          <p:nvPr/>
        </p:nvSpPr>
        <p:spPr>
          <a:xfrm>
            <a:off x="4984763" y="3960363"/>
            <a:ext cx="3731535" cy="2897640"/>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26000">
                <a:srgbClr val="0C1A51"/>
              </a:gs>
              <a:gs pos="100000">
                <a:srgbClr val="1A3184"/>
              </a:gs>
            </a:gsLst>
            <a:lin ang="5400000"/>
          </a:gradFill>
          <a:ln w="12700">
            <a:miter lim="400000"/>
          </a:ln>
        </p:spPr>
        <p:txBody>
          <a:bodyPr lIns="60959" rIns="60959"/>
          <a:lstStyle/>
          <a:p>
            <a:pPr>
              <a:defRPr sz="1000"/>
            </a:pPr>
            <a:endParaRPr sz="1333"/>
          </a:p>
        </p:txBody>
      </p:sp>
      <p:sp>
        <p:nvSpPr>
          <p:cNvPr id="1729" name="Freeform 22"/>
          <p:cNvSpPr/>
          <p:nvPr/>
        </p:nvSpPr>
        <p:spPr>
          <a:xfrm>
            <a:off x="5330381" y="2"/>
            <a:ext cx="2428284" cy="1885629"/>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0C1A51"/>
              </a:gs>
            </a:gsLst>
            <a:lin ang="5400000"/>
          </a:gradFill>
          <a:ln w="12700">
            <a:miter lim="400000"/>
          </a:ln>
        </p:spPr>
        <p:txBody>
          <a:bodyPr lIns="60959" rIns="60959"/>
          <a:lstStyle/>
          <a:p>
            <a:pPr>
              <a:defRPr sz="1000"/>
            </a:pPr>
            <a:endParaRPr sz="1333"/>
          </a:p>
        </p:txBody>
      </p:sp>
      <p:pic>
        <p:nvPicPr>
          <p:cNvPr id="12" name="Graphic 11">
            <a:extLst>
              <a:ext uri="{FF2B5EF4-FFF2-40B4-BE49-F238E27FC236}">
                <a16:creationId xmlns:a16="http://schemas.microsoft.com/office/drawing/2014/main" id="{C24D9B2C-6CB7-9242-9BC8-E1F0A176FB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1481" y="1217810"/>
            <a:ext cx="4009039" cy="2560159"/>
          </a:xfrm>
          <a:prstGeom prst="rect">
            <a:avLst/>
          </a:prstGeom>
        </p:spPr>
      </p:pic>
      <p:cxnSp>
        <p:nvCxnSpPr>
          <p:cNvPr id="3" name="Straight Connector 2">
            <a:extLst>
              <a:ext uri="{FF2B5EF4-FFF2-40B4-BE49-F238E27FC236}">
                <a16:creationId xmlns:a16="http://schemas.microsoft.com/office/drawing/2014/main" id="{CD832DDD-1B83-8E4F-8FD7-3CF9E8F6F0E4}"/>
              </a:ext>
            </a:extLst>
          </p:cNvPr>
          <p:cNvCxnSpPr/>
          <p:nvPr/>
        </p:nvCxnSpPr>
        <p:spPr>
          <a:xfrm>
            <a:off x="343584" y="4149364"/>
            <a:ext cx="11478027" cy="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052202"/>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56154" y="924251"/>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Una serie de Precios</a:t>
            </a:r>
            <a:r>
              <a:rPr lang="es-CO" sz="3200">
                <a:solidFill>
                  <a:srgbClr val="1A3184"/>
                </a:solidFill>
                <a:latin typeface="Arial"/>
                <a:cs typeface="Arial"/>
              </a:rPr>
              <a:t>: Ejemplo Bitcoin</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pic>
        <p:nvPicPr>
          <p:cNvPr id="6" name="Picture 5">
            <a:extLst>
              <a:ext uri="{FF2B5EF4-FFF2-40B4-BE49-F238E27FC236}">
                <a16:creationId xmlns:a16="http://schemas.microsoft.com/office/drawing/2014/main" id="{32B8CBF7-862D-FB26-5FE9-3F3BE1F722D8}"/>
              </a:ext>
            </a:extLst>
          </p:cNvPr>
          <p:cNvPicPr>
            <a:picLocks noChangeAspect="1"/>
          </p:cNvPicPr>
          <p:nvPr/>
        </p:nvPicPr>
        <p:blipFill>
          <a:blip r:embed="rId3"/>
          <a:stretch>
            <a:fillRect/>
          </a:stretch>
        </p:blipFill>
        <p:spPr>
          <a:xfrm>
            <a:off x="6096000" y="1834015"/>
            <a:ext cx="5783221" cy="4264550"/>
          </a:xfrm>
          <a:prstGeom prst="rect">
            <a:avLst/>
          </a:prstGeom>
        </p:spPr>
      </p:pic>
      <p:pic>
        <p:nvPicPr>
          <p:cNvPr id="10" name="Picture 9">
            <a:extLst>
              <a:ext uri="{FF2B5EF4-FFF2-40B4-BE49-F238E27FC236}">
                <a16:creationId xmlns:a16="http://schemas.microsoft.com/office/drawing/2014/main" id="{CACDD656-B3A5-55F2-4EAD-02A69B628564}"/>
              </a:ext>
            </a:extLst>
          </p:cNvPr>
          <p:cNvPicPr>
            <a:picLocks noChangeAspect="1"/>
          </p:cNvPicPr>
          <p:nvPr/>
        </p:nvPicPr>
        <p:blipFill>
          <a:blip r:embed="rId4"/>
          <a:stretch>
            <a:fillRect/>
          </a:stretch>
        </p:blipFill>
        <p:spPr>
          <a:xfrm>
            <a:off x="257724" y="1844903"/>
            <a:ext cx="6074683" cy="4264550"/>
          </a:xfrm>
          <a:prstGeom prst="rect">
            <a:avLst/>
          </a:prstGeom>
        </p:spPr>
      </p:pic>
    </p:spTree>
    <p:extLst>
      <p:ext uri="{BB962C8B-B14F-4D97-AF65-F5344CB8AC3E}">
        <p14:creationId xmlns:p14="http://schemas.microsoft.com/office/powerpoint/2010/main" val="10533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227647" y="2895458"/>
            <a:ext cx="7121506"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Retornos</a:t>
            </a: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1</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625498" y="2529550"/>
            <a:ext cx="3415215"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Cálculo de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2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11143" y="599083"/>
            <a:ext cx="5533951"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Cortes en el tiempo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414128" y="1613063"/>
                <a:ext cx="6927980" cy="4736938"/>
              </a:xfrm>
              <a:prstGeom prst="rect">
                <a:avLst/>
              </a:prstGeom>
              <a:noFill/>
            </p:spPr>
            <p:txBody>
              <a:bodyPr wrap="square" lIns="91440" tIns="45720" rIns="91440" bIns="45720" rtlCol="0" anchor="t">
                <a:spAutoFit/>
              </a:bodyPr>
              <a:lstStyle/>
              <a:p>
                <a:pPr marL="457200">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Retornos Diarios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La idea es calcular el retorno como la diferencia entre los dos últimos días bursátiles (Business </a:t>
                </a:r>
                <a:r>
                  <a:rPr lang="es-CO" dirty="0" err="1">
                    <a:latin typeface="Calibri" panose="020F0502020204030204" pitchFamily="34" charset="0"/>
                    <a:ea typeface="Calibri" panose="020F0502020204030204" pitchFamily="34" charset="0"/>
                    <a:cs typeface="Times New Roman" panose="02020603050405020304" pitchFamily="18" charset="0"/>
                  </a:rPr>
                  <a:t>days</a:t>
                </a:r>
                <a:r>
                  <a:rPr lang="es-CO"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−1</m:t>
                              </m:r>
                            </m:sub>
                          </m:sSub>
                        </m:den>
                      </m:f>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Retornos Semanales</a:t>
                </a:r>
              </a:p>
              <a:p>
                <a:pPr marL="45720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Llamando al lunes 1, martes 2,…, viernes 5. Tomando un día de la semana como referencia. </a:t>
                </a:r>
              </a:p>
              <a:p>
                <a:pPr marL="457200">
                  <a:lnSpc>
                    <a:spcPct val="107000"/>
                  </a:lnSpc>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−5</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−5</m:t>
                              </m:r>
                            </m:sub>
                          </m:sSub>
                        </m:den>
                      </m:f>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155" lvl="1" indent="0">
                  <a:buNone/>
                </a:pPr>
                <a:r>
                  <a:rPr lang="es-CO" dirty="0">
                    <a:latin typeface="Calibri" panose="020F0502020204030204" pitchFamily="34" charset="0"/>
                    <a:ea typeface="Times New Roman" panose="02020603050405020304" pitchFamily="18" charset="0"/>
                    <a:cs typeface="Times New Roman" panose="02020603050405020304" pitchFamily="18" charset="0"/>
                  </a:rPr>
                  <a:t>En caso de que la semana pasada ese día halla sido feriado se usa el último valor disponible de la semana. </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414128" y="1613063"/>
                <a:ext cx="6927980" cy="4736938"/>
              </a:xfrm>
              <a:prstGeom prst="rect">
                <a:avLst/>
              </a:prstGeom>
              <a:blipFill>
                <a:blip r:embed="rId3"/>
                <a:stretch>
                  <a:fillRect t="-644" b="-1158"/>
                </a:stretch>
              </a:blipFill>
            </p:spPr>
            <p:txBody>
              <a:bodyPr/>
              <a:lstStyle/>
              <a:p>
                <a:r>
                  <a:rPr lang="en-US">
                    <a:noFill/>
                  </a:rPr>
                  <a:t> </a:t>
                </a:r>
              </a:p>
            </p:txBody>
          </p:sp>
        </mc:Fallback>
      </mc:AlternateContent>
    </p:spTree>
    <p:extLst>
      <p:ext uri="{BB962C8B-B14F-4D97-AF65-F5344CB8AC3E}">
        <p14:creationId xmlns:p14="http://schemas.microsoft.com/office/powerpoint/2010/main" val="278793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11143" y="599083"/>
            <a:ext cx="5533951"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Cortes en el tiempo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414128" y="1613063"/>
                <a:ext cx="6927980" cy="4820166"/>
              </a:xfrm>
              <a:prstGeom prst="rect">
                <a:avLst/>
              </a:prstGeom>
              <a:noFill/>
            </p:spPr>
            <p:txBody>
              <a:bodyPr wrap="square" lIns="91440" tIns="45720" rIns="91440" bIns="45720" rtlCol="0" anchor="t">
                <a:spAutoFit/>
              </a:bodyPr>
              <a:lstStyle/>
              <a:p>
                <a:pPr marL="457200">
                  <a:lnSpc>
                    <a:spcPct val="107000"/>
                  </a:lnSpc>
                </a:pPr>
                <a:r>
                  <a:rPr lang="es-CO" b="1" dirty="0">
                    <a:latin typeface="Calibri" panose="020F0502020204030204" pitchFamily="34" charset="0"/>
                    <a:ea typeface="Times New Roman" panose="02020603050405020304" pitchFamily="18" charset="0"/>
                    <a:cs typeface="Times New Roman" panose="02020603050405020304" pitchFamily="18" charset="0"/>
                  </a:rPr>
                  <a:t>Retornos Mensuales</a:t>
                </a: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dirty="0">
                    <a:latin typeface="Calibri" panose="020F0502020204030204" pitchFamily="34" charset="0"/>
                    <a:ea typeface="Times New Roman" panose="02020603050405020304" pitchFamily="18" charset="0"/>
                    <a:cs typeface="Times New Roman" panose="02020603050405020304" pitchFamily="18" charset="0"/>
                  </a:rPr>
                  <a:t>Tomando un día del mes como referencia (generalmente cierre de mes)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den>
                      </m:f>
                      <m:r>
                        <a:rPr lang="es-CO"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155" lvl="1" indent="0">
                  <a:buNone/>
                </a:pPr>
                <a:r>
                  <a:rPr lang="es-CO" dirty="0">
                    <a:latin typeface="Calibri" panose="020F0502020204030204" pitchFamily="34" charset="0"/>
                    <a:ea typeface="Calibri" panose="020F0502020204030204" pitchFamily="34" charset="0"/>
                    <a:cs typeface="Times New Roman" panose="02020603050405020304" pitchFamily="18" charset="0"/>
                  </a:rPr>
                  <a:t>El rezago k va a depender del número de días del actual mes y del número de días del mes pasado.</a:t>
                </a:r>
              </a:p>
              <a:p>
                <a:pPr marL="457155" lvl="1" indent="0">
                  <a:buNone/>
                </a:pP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Retornos Anuales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−252</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−252</m:t>
                              </m:r>
                            </m:sub>
                          </m:sSub>
                        </m:den>
                      </m:f>
                    </m:oMath>
                  </m:oMathPara>
                </a14:m>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r>
                  <a:rPr lang="es-CO" dirty="0">
                    <a:latin typeface="Calibri" panose="020F0502020204030204" pitchFamily="34" charset="0"/>
                    <a:ea typeface="Times New Roman" panose="02020603050405020304" pitchFamily="18" charset="0"/>
                    <a:cs typeface="Times New Roman" panose="02020603050405020304" pitchFamily="18" charset="0"/>
                  </a:rPr>
                  <a:t>En caso de que hace un año el día halla sido feriado se usa el último valor disponible.</a:t>
                </a:r>
                <a:endParaRPr lang="es-CO" dirty="0"/>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414128" y="1613063"/>
                <a:ext cx="6927980" cy="4820166"/>
              </a:xfrm>
              <a:prstGeom prst="rect">
                <a:avLst/>
              </a:prstGeom>
              <a:blipFill>
                <a:blip r:embed="rId3"/>
                <a:stretch>
                  <a:fillRect t="-633" b="-886"/>
                </a:stretch>
              </a:blipFill>
            </p:spPr>
            <p:txBody>
              <a:bodyPr/>
              <a:lstStyle/>
              <a:p>
                <a:r>
                  <a:rPr lang="en-US">
                    <a:noFill/>
                  </a:rPr>
                  <a:t> </a:t>
                </a:r>
              </a:p>
            </p:txBody>
          </p:sp>
        </mc:Fallback>
      </mc:AlternateContent>
    </p:spTree>
    <p:extLst>
      <p:ext uri="{BB962C8B-B14F-4D97-AF65-F5344CB8AC3E}">
        <p14:creationId xmlns:p14="http://schemas.microsoft.com/office/powerpoint/2010/main" val="5487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695414"/>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Otros Retornos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802474" y="1745817"/>
                <a:ext cx="6497647" cy="4227183"/>
              </a:xfrm>
              <a:prstGeom prst="rect">
                <a:avLst/>
              </a:prstGeom>
              <a:noFill/>
            </p:spPr>
            <p:txBody>
              <a:bodyPr wrap="square" lIns="91440" tIns="45720" rIns="91440" bIns="45720" rtlCol="0" anchor="t">
                <a:spAutoFit/>
              </a:bodyPr>
              <a:lstStyle/>
              <a:p>
                <a:pPr marL="457200">
                  <a:lnSpc>
                    <a:spcPct val="107000"/>
                  </a:lnSpc>
                </a:pPr>
                <a:r>
                  <a:rPr lang="es-CO" b="1" dirty="0">
                    <a:latin typeface="Calibri" panose="020F0502020204030204" pitchFamily="34" charset="0"/>
                    <a:ea typeface="Times New Roman" panose="02020603050405020304" pitchFamily="18" charset="0"/>
                    <a:cs typeface="Times New Roman" panose="02020603050405020304" pitchFamily="18" charset="0"/>
                  </a:rPr>
                  <a:t>Month-</a:t>
                </a:r>
                <a:r>
                  <a:rPr lang="es-CO" b="1" dirty="0" err="1">
                    <a:latin typeface="Calibri" panose="020F0502020204030204" pitchFamily="34" charset="0"/>
                    <a:ea typeface="Times New Roman" panose="02020603050405020304" pitchFamily="18" charset="0"/>
                    <a:cs typeface="Times New Roman" panose="02020603050405020304" pitchFamily="18" charset="0"/>
                  </a:rPr>
                  <a:t>to</a:t>
                </a:r>
                <a:r>
                  <a:rPr lang="es-CO" b="1" dirty="0">
                    <a:latin typeface="Calibri" panose="020F0502020204030204" pitchFamily="34" charset="0"/>
                    <a:ea typeface="Times New Roman" panose="02020603050405020304" pitchFamily="18" charset="0"/>
                    <a:cs typeface="Times New Roman" panose="02020603050405020304" pitchFamily="18" charset="0"/>
                  </a:rPr>
                  <a:t>-date</a:t>
                </a: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den>
                      </m:f>
                      <m:r>
                        <a:rPr lang="es-CO"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155" lvl="1" indent="0">
                  <a:buNone/>
                </a:pPr>
                <a:r>
                  <a:rPr lang="es-CO" dirty="0">
                    <a:latin typeface="Calibri" panose="020F0502020204030204" pitchFamily="34" charset="0"/>
                    <a:ea typeface="Calibri" panose="020F0502020204030204" pitchFamily="34" charset="0"/>
                    <a:cs typeface="Times New Roman" panose="02020603050405020304" pitchFamily="18" charset="0"/>
                  </a:rPr>
                  <a:t>El rezago k va a depender del número de días bursátiles hasta el corte del mes pasado</a:t>
                </a:r>
              </a:p>
              <a:p>
                <a:pPr marL="457155" lvl="1" indent="0">
                  <a:buNone/>
                </a:pP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b="1" dirty="0" err="1">
                    <a:latin typeface="Calibri" panose="020F0502020204030204" pitchFamily="34" charset="0"/>
                    <a:ea typeface="Calibri" panose="020F0502020204030204" pitchFamily="34" charset="0"/>
                    <a:cs typeface="Times New Roman" panose="02020603050405020304" pitchFamily="18" charset="0"/>
                  </a:rPr>
                  <a:t>Year</a:t>
                </a:r>
                <a:r>
                  <a:rPr lang="es-CO" b="1" dirty="0">
                    <a:latin typeface="Calibri" panose="020F0502020204030204" pitchFamily="34" charset="0"/>
                    <a:ea typeface="Calibri" panose="020F0502020204030204" pitchFamily="34" charset="0"/>
                    <a:cs typeface="Times New Roman" panose="02020603050405020304" pitchFamily="18" charset="0"/>
                  </a:rPr>
                  <a:t>-</a:t>
                </a:r>
                <a:r>
                  <a:rPr lang="es-CO" b="1" dirty="0" err="1">
                    <a:latin typeface="Calibri" panose="020F0502020204030204" pitchFamily="34" charset="0"/>
                    <a:ea typeface="Calibri" panose="020F0502020204030204" pitchFamily="34" charset="0"/>
                    <a:cs typeface="Times New Roman" panose="02020603050405020304" pitchFamily="18" charset="0"/>
                  </a:rPr>
                  <a:t>to</a:t>
                </a:r>
                <a:r>
                  <a:rPr lang="es-CO" b="1" dirty="0">
                    <a:latin typeface="Calibri" panose="020F0502020204030204" pitchFamily="34" charset="0"/>
                    <a:ea typeface="Calibri" panose="020F0502020204030204" pitchFamily="34" charset="0"/>
                    <a:cs typeface="Times New Roman" panose="02020603050405020304" pitchFamily="18" charset="0"/>
                  </a:rPr>
                  <a:t>-date</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den>
                      </m:f>
                    </m:oMath>
                  </m:oMathPara>
                </a14:m>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El rezago k va a depender del número de días bursátiles hasta el corte del año pasado</a:t>
                </a:r>
                <a:endParaRPr lang="es-CO" dirty="0"/>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802474" y="1745817"/>
                <a:ext cx="6497647" cy="4227183"/>
              </a:xfrm>
              <a:prstGeom prst="rect">
                <a:avLst/>
              </a:prstGeom>
              <a:blipFill>
                <a:blip r:embed="rId3"/>
                <a:stretch>
                  <a:fillRect t="-576" b="-1009"/>
                </a:stretch>
              </a:blipFill>
            </p:spPr>
            <p:txBody>
              <a:bodyPr/>
              <a:lstStyle/>
              <a:p>
                <a:r>
                  <a:rPr lang="en-US">
                    <a:noFill/>
                  </a:rPr>
                  <a:t> </a:t>
                </a:r>
              </a:p>
            </p:txBody>
          </p:sp>
        </mc:Fallback>
      </mc:AlternateContent>
    </p:spTree>
    <p:extLst>
      <p:ext uri="{BB962C8B-B14F-4D97-AF65-F5344CB8AC3E}">
        <p14:creationId xmlns:p14="http://schemas.microsoft.com/office/powerpoint/2010/main" val="30402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88673" y="633994"/>
            <a:ext cx="10658563" cy="749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Ventanas Móviles</a:t>
            </a:r>
            <a:endParaRPr lang="es-ES" dirty="0">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F5A500E-0393-CDB3-77AC-AD3145D52329}"/>
                  </a:ext>
                </a:extLst>
              </p:cNvPr>
              <p:cNvSpPr txBox="1"/>
              <p:nvPr/>
            </p:nvSpPr>
            <p:spPr>
              <a:xfrm flipH="1">
                <a:off x="1962147" y="1657469"/>
                <a:ext cx="7911613" cy="4826258"/>
              </a:xfrm>
              <a:prstGeom prst="rect">
                <a:avLst/>
              </a:prstGeom>
              <a:noFill/>
            </p:spPr>
            <p:txBody>
              <a:bodyPr wrap="square" lIns="91440" tIns="45720" rIns="91440" bIns="45720" rtlCol="0" anchor="t">
                <a:spAutoFit/>
              </a:bodyPr>
              <a:lstStyle/>
              <a:p>
                <a:pPr marL="457200">
                  <a:lnSpc>
                    <a:spcPct val="107000"/>
                  </a:lnSpc>
                </a:pPr>
                <a:r>
                  <a:rPr lang="es-CO" sz="2000" dirty="0">
                    <a:latin typeface="Calibri" panose="020F0502020204030204" pitchFamily="34" charset="0"/>
                    <a:ea typeface="Times New Roman" panose="02020603050405020304" pitchFamily="18" charset="0"/>
                    <a:cs typeface="Calibri" panose="020F0502020204030204" pitchFamily="34" charset="0"/>
                  </a:rPr>
                  <a:t>Para calcular retornos en ventanas móviles se computa el promedio geométrico</a:t>
                </a:r>
              </a:p>
              <a:p>
                <a:pPr marL="457200">
                  <a:lnSpc>
                    <a:spcPct val="107000"/>
                  </a:lnSpc>
                </a:pPr>
                <a:endParaRPr lang="es-CO" sz="2000" dirty="0">
                  <a:latin typeface="Calibri" panose="020F0502020204030204" pitchFamily="34" charset="0"/>
                  <a:ea typeface="Times New Roman" panose="02020603050405020304" pitchFamily="18" charset="0"/>
                  <a:cs typeface="Calibri" panose="020F0502020204030204" pitchFamily="34"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sz="2000">
                              <a:latin typeface="Cambria Math" panose="02040503050406030204" pitchFamily="18" charset="0"/>
                              <a:ea typeface="Times New Roman" panose="02020603050405020304" pitchFamily="18" charset="0"/>
                              <a:cs typeface="Times New Roman" panose="02020603050405020304" pitchFamily="18" charset="0"/>
                            </a:rPr>
                            <m:t>Π</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𝑘</m:t>
                          </m:r>
                        </m:sub>
                        <m:sup>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20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s-CO" sz="2000" i="1">
                                  <a:latin typeface="Cambria Math" panose="02040503050406030204" pitchFamily="18" charset="0"/>
                                  <a:ea typeface="Times New Roman" panose="02020603050405020304" pitchFamily="18" charset="0"/>
                                  <a:cs typeface="Times New Roman" panose="02020603050405020304" pitchFamily="18" charset="0"/>
                                </a:rPr>
                                <m:t>𝑑</m:t>
                              </m:r>
                            </m:sup>
                          </m:sSubSup>
                        </m:e>
                      </m:d>
                      <m:r>
                        <a:rPr lang="es-CO" sz="20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2000" dirty="0">
                    <a:latin typeface="Calibri" panose="020F0502020204030204" pitchFamily="34" charset="0"/>
                    <a:ea typeface="Times New Roman" panose="02020603050405020304" pitchFamily="18" charset="0"/>
                    <a:cs typeface="Times New Roman" panose="02020603050405020304" pitchFamily="18" charset="0"/>
                  </a:rPr>
                  <a:t>Donde k puede corresponder a: </a:t>
                </a:r>
                <a14:m>
                  <m:oMath xmlns:m="http://schemas.openxmlformats.org/officeDocument/2006/math">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5,21,252, 756</m:t>
                        </m:r>
                      </m:e>
                    </m:d>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a:t>
                </a:r>
              </a:p>
              <a:p>
                <a:pPr marL="457200">
                  <a:lnSpc>
                    <a:spcPct val="107000"/>
                  </a:lnSpc>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2000" dirty="0">
                    <a:latin typeface="Calibri" panose="020F0502020204030204" pitchFamily="34" charset="0"/>
                    <a:ea typeface="Times New Roman" panose="02020603050405020304" pitchFamily="18" charset="0"/>
                    <a:cs typeface="Times New Roman" panose="02020603050405020304" pitchFamily="18" charset="0"/>
                  </a:rPr>
                  <a:t>En este caso ya no es necesario tener de referencia el día calendario frente al que se está comparando. Simplemente se elige k según el tamaño de la ventana que se este utilizando. </a:t>
                </a:r>
              </a:p>
              <a:p>
                <a:pPr marL="457200">
                  <a:lnSpc>
                    <a:spcPct val="107000"/>
                  </a:lnSpc>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Se hace de esta manera para que al momento de generar una serie de tiempo todos los datos tengan el mismo número de días.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endParaRPr lang="es-CO" sz="2000" dirty="0">
                  <a:cs typeface="Calibri"/>
                </a:endParaRPr>
              </a:p>
            </p:txBody>
          </p:sp>
        </mc:Choice>
        <mc:Fallback xmlns="">
          <p:sp>
            <p:nvSpPr>
              <p:cNvPr id="3" name="CuadroTexto 2">
                <a:extLst>
                  <a:ext uri="{FF2B5EF4-FFF2-40B4-BE49-F238E27FC236}">
                    <a16:creationId xmlns:a16="http://schemas.microsoft.com/office/drawing/2014/main" id="{CF5A500E-0393-CDB3-77AC-AD3145D52329}"/>
                  </a:ext>
                </a:extLst>
              </p:cNvPr>
              <p:cNvSpPr txBox="1">
                <a:spLocks noRot="1" noChangeAspect="1" noMove="1" noResize="1" noEditPoints="1" noAdjustHandles="1" noChangeArrowheads="1" noChangeShapeType="1" noTextEdit="1"/>
              </p:cNvSpPr>
              <p:nvPr/>
            </p:nvSpPr>
            <p:spPr>
              <a:xfrm flipH="1">
                <a:off x="1962147" y="1657469"/>
                <a:ext cx="7911613" cy="4826258"/>
              </a:xfrm>
              <a:prstGeom prst="rect">
                <a:avLst/>
              </a:prstGeom>
              <a:blipFill>
                <a:blip r:embed="rId3"/>
                <a:stretch>
                  <a:fillRect t="-631" r="-847"/>
                </a:stretch>
              </a:blipFill>
            </p:spPr>
            <p:txBody>
              <a:bodyPr/>
              <a:lstStyle/>
              <a:p>
                <a:r>
                  <a:rPr lang="en-US">
                    <a:noFill/>
                  </a:rPr>
                  <a:t> </a:t>
                </a:r>
              </a:p>
            </p:txBody>
          </p:sp>
        </mc:Fallback>
      </mc:AlternateContent>
    </p:spTree>
    <p:extLst>
      <p:ext uri="{BB962C8B-B14F-4D97-AF65-F5344CB8AC3E}">
        <p14:creationId xmlns:p14="http://schemas.microsoft.com/office/powerpoint/2010/main" val="20826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2BF195-E872-4F3E-B6BC-7726BFD8CD72}">
  <ds:schemaRefs>
    <ds:schemaRef ds:uri="http://schemas.microsoft.com/sharepoint/v3/contenttype/forms"/>
  </ds:schemaRefs>
</ds:datastoreItem>
</file>

<file path=customXml/itemProps2.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052A539-F9EE-4485-B741-75B5F66C695A}">
  <ds:schemaRefs>
    <ds:schemaRef ds:uri="http://schemas.microsoft.com/office/2006/metadata/properties"/>
    <ds:schemaRef ds:uri="http://purl.org/dc/terms/"/>
    <ds:schemaRef ds:uri="http://schemas.openxmlformats.org/package/2006/metadata/core-properties"/>
    <ds:schemaRef ds:uri="http://purl.org/dc/dcmitype/"/>
    <ds:schemaRef ds:uri="f105a18c-f1b5-457e-8caf-8e59dd9618ba"/>
    <ds:schemaRef ds:uri="http://www.w3.org/XML/1998/namespace"/>
    <ds:schemaRef ds:uri="http://purl.org/dc/elements/1.1/"/>
    <ds:schemaRef ds:uri="http://schemas.microsoft.com/office/2006/documentManagement/types"/>
    <ds:schemaRef ds:uri="http://schemas.microsoft.com/office/infopath/2007/PartnerControls"/>
    <ds:schemaRef ds:uri="769f9823-2d1b-4141-9a95-a27efe7bdabc"/>
  </ds:schemaRefs>
</ds:datastoreItem>
</file>

<file path=docProps/app.xml><?xml version="1.0" encoding="utf-8"?>
<Properties xmlns="http://schemas.openxmlformats.org/officeDocument/2006/extended-properties" xmlns:vt="http://schemas.openxmlformats.org/officeDocument/2006/docPropsVTypes">
  <TotalTime>1820</TotalTime>
  <Words>1556</Words>
  <Application>Microsoft Office PowerPoint</Application>
  <PresentationFormat>Widescreen</PresentationFormat>
  <Paragraphs>219</Paragraphs>
  <Slides>30</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Yu Gothic UI Semibold</vt:lpstr>
      <vt:lpstr>Arial</vt:lpstr>
      <vt:lpstr>Calibri</vt:lpstr>
      <vt:lpstr>Calibri Light</vt:lpstr>
      <vt:lpstr>Cambria Math</vt:lpstr>
      <vt:lpstr>Century Gothic</vt:lpstr>
      <vt:lpstr>Ebrima</vt:lpstr>
      <vt:lpstr>Open Sans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programa de becas FLAR</dc:title>
  <dc:creator>Marilin Huertas Ruiz</dc:creator>
  <cp:lastModifiedBy>Jorge Esteban Camargo Forero</cp:lastModifiedBy>
  <cp:revision>41</cp:revision>
  <dcterms:created xsi:type="dcterms:W3CDTF">2022-07-05T23:54:33Z</dcterms:created>
  <dcterms:modified xsi:type="dcterms:W3CDTF">2023-02-17T17:13:35Z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