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3"/>
  </p:notesMasterIdLst>
  <p:sldIdLst>
    <p:sldId id="373" r:id="rId5"/>
    <p:sldId id="366" r:id="rId6"/>
    <p:sldId id="384" r:id="rId7"/>
    <p:sldId id="375" r:id="rId8"/>
    <p:sldId id="385" r:id="rId9"/>
    <p:sldId id="381" r:id="rId10"/>
    <p:sldId id="382" r:id="rId11"/>
    <p:sldId id="387" r:id="rId12"/>
    <p:sldId id="383" r:id="rId13"/>
    <p:sldId id="388" r:id="rId14"/>
    <p:sldId id="389" r:id="rId15"/>
    <p:sldId id="378" r:id="rId16"/>
    <p:sldId id="379" r:id="rId17"/>
    <p:sldId id="390" r:id="rId18"/>
    <p:sldId id="391" r:id="rId19"/>
    <p:sldId id="392" r:id="rId20"/>
    <p:sldId id="393" r:id="rId21"/>
    <p:sldId id="394" r:id="rId22"/>
    <p:sldId id="395" r:id="rId23"/>
    <p:sldId id="396" r:id="rId24"/>
    <p:sldId id="397" r:id="rId25"/>
    <p:sldId id="386" r:id="rId26"/>
    <p:sldId id="398" r:id="rId27"/>
    <p:sldId id="399" r:id="rId28"/>
    <p:sldId id="400" r:id="rId29"/>
    <p:sldId id="401" r:id="rId30"/>
    <p:sldId id="402" r:id="rId31"/>
    <p:sldId id="403" r:id="rId32"/>
    <p:sldId id="404" r:id="rId33"/>
    <p:sldId id="405" r:id="rId34"/>
    <p:sldId id="406" r:id="rId35"/>
    <p:sldId id="408" r:id="rId36"/>
    <p:sldId id="407" r:id="rId37"/>
    <p:sldId id="409" r:id="rId38"/>
    <p:sldId id="410" r:id="rId39"/>
    <p:sldId id="411" r:id="rId40"/>
    <p:sldId id="412" r:id="rId41"/>
    <p:sldId id="413" r:id="rId42"/>
    <p:sldId id="414" r:id="rId43"/>
    <p:sldId id="415" r:id="rId44"/>
    <p:sldId id="416" r:id="rId45"/>
    <p:sldId id="417" r:id="rId46"/>
    <p:sldId id="418" r:id="rId47"/>
    <p:sldId id="419" r:id="rId48"/>
    <p:sldId id="420" r:id="rId49"/>
    <p:sldId id="421" r:id="rId50"/>
    <p:sldId id="422" r:id="rId51"/>
    <p:sldId id="314" r:id="rId5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945EF22-4AD9-D2FB-EE95-5553B872301F}" name="Katheryne Díaz Caro" initials="KC" userId="S::gdiaz@flar.net::871b6e40-7985-419d-b7b2-fb6f2ab98702" providerId="AD"/>
  <p188:author id="{BA0DAFEF-67A7-DF0E-B4D6-B7121DA3EDBE}" name="Marilin Huertas Ruiz" initials="MHR" userId="S::mhuertas@flar.net::a79d6648-6c6c-49e7-8b08-8c939bee177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184"/>
    <a:srgbClr val="EFB8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1E32EC-B2F4-E440-AF7E-7BED12E921A2}" v="7" dt="2023-02-14T21:43:16.291"/>
    <p1510:client id="{E11AC0B0-B3B1-4F26-9AFE-F63E1A9E5D6C}" v="248" dt="2023-02-14T19:23:20.24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eryne Díaz Caro" userId="S::gdiaz@flar.net::871b6e40-7985-419d-b7b2-fb6f2ab98702" providerId="AD" clId="Web-{5A4FD356-7C00-3FA3-2DB7-8FA07619979A}"/>
    <pc:docChg chg="mod addSld delSld modSld sldOrd">
      <pc:chgData name="Katheryne Díaz Caro" userId="S::gdiaz@flar.net::871b6e40-7985-419d-b7b2-fb6f2ab98702" providerId="AD" clId="Web-{5A4FD356-7C00-3FA3-2DB7-8FA07619979A}" dt="2023-01-12T21:42:32.944" v="1501"/>
      <pc:docMkLst>
        <pc:docMk/>
      </pc:docMkLst>
      <pc:sldChg chg="addSp delSp modSp mod setBg">
        <pc:chgData name="Katheryne Díaz Caro" userId="S::gdiaz@flar.net::871b6e40-7985-419d-b7b2-fb6f2ab98702" providerId="AD" clId="Web-{5A4FD356-7C00-3FA3-2DB7-8FA07619979A}" dt="2023-01-12T16:37:32.984" v="1480" actId="20577"/>
        <pc:sldMkLst>
          <pc:docMk/>
          <pc:sldMk cId="966361483" sldId="366"/>
        </pc:sldMkLst>
        <pc:spChg chg="mod ord">
          <ac:chgData name="Katheryne Díaz Caro" userId="S::gdiaz@flar.net::871b6e40-7985-419d-b7b2-fb6f2ab98702" providerId="AD" clId="Web-{5A4FD356-7C00-3FA3-2DB7-8FA07619979A}" dt="2023-01-12T16:37:32.984" v="1480" actId="20577"/>
          <ac:spMkLst>
            <pc:docMk/>
            <pc:sldMk cId="966361483" sldId="366"/>
            <ac:spMk id="2" creationId="{265A9F7C-8C51-87A4-5D15-ED9DFD1F24BA}"/>
          </ac:spMkLst>
        </pc:spChg>
        <pc:spChg chg="add mod">
          <ac:chgData name="Katheryne Díaz Caro" userId="S::gdiaz@flar.net::871b6e40-7985-419d-b7b2-fb6f2ab98702" providerId="AD" clId="Web-{5A4FD356-7C00-3FA3-2DB7-8FA07619979A}" dt="2023-01-12T14:36:52.177" v="552" actId="1076"/>
          <ac:spMkLst>
            <pc:docMk/>
            <pc:sldMk cId="966361483" sldId="366"/>
            <ac:spMk id="5" creationId="{0ACCE5A4-F54C-52BB-B48E-9132AC4EE497}"/>
          </ac:spMkLst>
        </pc:spChg>
        <pc:spChg chg="mod">
          <ac:chgData name="Katheryne Díaz Caro" userId="S::gdiaz@flar.net::871b6e40-7985-419d-b7b2-fb6f2ab98702" providerId="AD" clId="Web-{5A4FD356-7C00-3FA3-2DB7-8FA07619979A}" dt="2023-01-12T14:39:35.290" v="596" actId="1076"/>
          <ac:spMkLst>
            <pc:docMk/>
            <pc:sldMk cId="966361483" sldId="366"/>
            <ac:spMk id="41" creationId="{77978F65-EEBD-3F49-BFAF-CB09ABD6CA62}"/>
          </ac:spMkLst>
        </pc:spChg>
        <pc:spChg chg="add">
          <ac:chgData name="Katheryne Díaz Caro" userId="S::gdiaz@flar.net::871b6e40-7985-419d-b7b2-fb6f2ab98702" providerId="AD" clId="Web-{5A4FD356-7C00-3FA3-2DB7-8FA07619979A}" dt="2023-01-12T14:35:42.050" v="525"/>
          <ac:spMkLst>
            <pc:docMk/>
            <pc:sldMk cId="966361483" sldId="366"/>
            <ac:spMk id="60" creationId="{F13C74B1-5B17-4795-BED0-7140497B445A}"/>
          </ac:spMkLst>
        </pc:spChg>
        <pc:spChg chg="add">
          <ac:chgData name="Katheryne Díaz Caro" userId="S::gdiaz@flar.net::871b6e40-7985-419d-b7b2-fb6f2ab98702" providerId="AD" clId="Web-{5A4FD356-7C00-3FA3-2DB7-8FA07619979A}" dt="2023-01-12T14:35:42.050" v="525"/>
          <ac:spMkLst>
            <pc:docMk/>
            <pc:sldMk cId="966361483" sldId="366"/>
            <ac:spMk id="62" creationId="{D4974D33-8DC5-464E-8C6D-BE58F0669C17}"/>
          </ac:spMkLst>
        </pc:spChg>
        <pc:grpChg chg="ord">
          <ac:chgData name="Katheryne Díaz Caro" userId="S::gdiaz@flar.net::871b6e40-7985-419d-b7b2-fb6f2ab98702" providerId="AD" clId="Web-{5A4FD356-7C00-3FA3-2DB7-8FA07619979A}" dt="2023-01-12T14:35:42.050" v="525"/>
          <ac:grpSpMkLst>
            <pc:docMk/>
            <pc:sldMk cId="966361483" sldId="366"/>
            <ac:grpSpMk id="42" creationId="{31B21711-F07A-7348-837B-E9450B0E7881}"/>
          </ac:grpSpMkLst>
        </pc:grpChg>
        <pc:grpChg chg="ord">
          <ac:chgData name="Katheryne Díaz Caro" userId="S::gdiaz@flar.net::871b6e40-7985-419d-b7b2-fb6f2ab98702" providerId="AD" clId="Web-{5A4FD356-7C00-3FA3-2DB7-8FA07619979A}" dt="2023-01-12T14:35:42.050" v="525"/>
          <ac:grpSpMkLst>
            <pc:docMk/>
            <pc:sldMk cId="966361483" sldId="366"/>
            <ac:grpSpMk id="53" creationId="{65D1A515-556A-1A41-A266-CF4B07C15E4A}"/>
          </ac:grpSpMkLst>
        </pc:grpChg>
        <pc:picChg chg="add del mod">
          <ac:chgData name="Katheryne Díaz Caro" userId="S::gdiaz@flar.net::871b6e40-7985-419d-b7b2-fb6f2ab98702" providerId="AD" clId="Web-{5A4FD356-7C00-3FA3-2DB7-8FA07619979A}" dt="2023-01-12T14:34:51.362" v="520"/>
          <ac:picMkLst>
            <pc:docMk/>
            <pc:sldMk cId="966361483" sldId="366"/>
            <ac:picMk id="3" creationId="{F8962D14-D60C-04D0-5B7D-E9B4FFF4AC98}"/>
          </ac:picMkLst>
        </pc:picChg>
        <pc:picChg chg="add del mod">
          <ac:chgData name="Katheryne Díaz Caro" userId="S::gdiaz@flar.net::871b6e40-7985-419d-b7b2-fb6f2ab98702" providerId="AD" clId="Web-{5A4FD356-7C00-3FA3-2DB7-8FA07619979A}" dt="2023-01-12T14:39:20.086" v="593"/>
          <ac:picMkLst>
            <pc:docMk/>
            <pc:sldMk cId="966361483" sldId="366"/>
            <ac:picMk id="4" creationId="{B49CA4E5-84FA-D60A-88C2-093FA913F2E0}"/>
          </ac:picMkLst>
        </pc:picChg>
      </pc:sldChg>
      <pc:sldChg chg="modSp">
        <pc:chgData name="Katheryne Díaz Caro" userId="S::gdiaz@flar.net::871b6e40-7985-419d-b7b2-fb6f2ab98702" providerId="AD" clId="Web-{5A4FD356-7C00-3FA3-2DB7-8FA07619979A}" dt="2023-01-12T14:18:38.841" v="387" actId="20577"/>
        <pc:sldMkLst>
          <pc:docMk/>
          <pc:sldMk cId="2744549316" sldId="373"/>
        </pc:sldMkLst>
        <pc:spChg chg="mod">
          <ac:chgData name="Katheryne Díaz Caro" userId="S::gdiaz@flar.net::871b6e40-7985-419d-b7b2-fb6f2ab98702" providerId="AD" clId="Web-{5A4FD356-7C00-3FA3-2DB7-8FA07619979A}" dt="2023-01-12T14:18:21.669" v="383" actId="20577"/>
          <ac:spMkLst>
            <pc:docMk/>
            <pc:sldMk cId="2744549316" sldId="373"/>
            <ac:spMk id="23" creationId="{C20D9D3A-55DE-3743-93C0-5030CD85885B}"/>
          </ac:spMkLst>
        </pc:spChg>
        <pc:spChg chg="mod">
          <ac:chgData name="Katheryne Díaz Caro" userId="S::gdiaz@flar.net::871b6e40-7985-419d-b7b2-fb6f2ab98702" providerId="AD" clId="Web-{5A4FD356-7C00-3FA3-2DB7-8FA07619979A}" dt="2023-01-12T14:18:38.841" v="387" actId="20577"/>
          <ac:spMkLst>
            <pc:docMk/>
            <pc:sldMk cId="2744549316" sldId="373"/>
            <ac:spMk id="24" creationId="{F6605C6D-372C-464C-B655-863DA9524B1E}"/>
          </ac:spMkLst>
        </pc:spChg>
        <pc:spChg chg="mod">
          <ac:chgData name="Katheryne Díaz Caro" userId="S::gdiaz@flar.net::871b6e40-7985-419d-b7b2-fb6f2ab98702" providerId="AD" clId="Web-{5A4FD356-7C00-3FA3-2DB7-8FA07619979A}" dt="2023-01-12T14:17:50.575" v="367" actId="1076"/>
          <ac:spMkLst>
            <pc:docMk/>
            <pc:sldMk cId="2744549316" sldId="373"/>
            <ac:spMk id="320" creationId="{00000000-0000-0000-0000-000000000000}"/>
          </ac:spMkLst>
        </pc:spChg>
      </pc:sldChg>
      <pc:sldChg chg="addSp modSp addCm">
        <pc:chgData name="Katheryne Díaz Caro" userId="S::gdiaz@flar.net::871b6e40-7985-419d-b7b2-fb6f2ab98702" providerId="AD" clId="Web-{5A4FD356-7C00-3FA3-2DB7-8FA07619979A}" dt="2023-01-12T21:42:32.944" v="1501"/>
        <pc:sldMkLst>
          <pc:docMk/>
          <pc:sldMk cId="2257149529" sldId="374"/>
        </pc:sldMkLst>
        <pc:spChg chg="mod">
          <ac:chgData name="Katheryne Díaz Caro" userId="S::gdiaz@flar.net::871b6e40-7985-419d-b7b2-fb6f2ab98702" providerId="AD" clId="Web-{5A4FD356-7C00-3FA3-2DB7-8FA07619979A}" dt="2023-01-12T14:42:01.699" v="636" actId="20577"/>
          <ac:spMkLst>
            <pc:docMk/>
            <pc:sldMk cId="2257149529" sldId="374"/>
            <ac:spMk id="2" creationId="{265A9F7C-8C51-87A4-5D15-ED9DFD1F24BA}"/>
          </ac:spMkLst>
        </pc:spChg>
        <pc:spChg chg="add mod">
          <ac:chgData name="Katheryne Díaz Caro" userId="S::gdiaz@flar.net::871b6e40-7985-419d-b7b2-fb6f2ab98702" providerId="AD" clId="Web-{5A4FD356-7C00-3FA3-2DB7-8FA07619979A}" dt="2023-01-12T14:44:11.780" v="644" actId="1076"/>
          <ac:spMkLst>
            <pc:docMk/>
            <pc:sldMk cId="2257149529" sldId="374"/>
            <ac:spMk id="3" creationId="{6C41AD1A-10EA-D3AF-F536-80BF4106DAE3}"/>
          </ac:spMkLst>
        </pc:spChg>
        <pc:spChg chg="add mod">
          <ac:chgData name="Katheryne Díaz Caro" userId="S::gdiaz@flar.net::871b6e40-7985-419d-b7b2-fb6f2ab98702" providerId="AD" clId="Web-{5A4FD356-7C00-3FA3-2DB7-8FA07619979A}" dt="2023-01-12T14:44:17.202" v="645" actId="1076"/>
          <ac:spMkLst>
            <pc:docMk/>
            <pc:sldMk cId="2257149529" sldId="374"/>
            <ac:spMk id="4" creationId="{2A2BCA48-C663-BF5B-9804-A2D5162E3D9F}"/>
          </ac:spMkLst>
        </pc:spChg>
        <pc:picChg chg="add mod">
          <ac:chgData name="Katheryne Díaz Caro" userId="S::gdiaz@flar.net::871b6e40-7985-419d-b7b2-fb6f2ab98702" providerId="AD" clId="Web-{5A4FD356-7C00-3FA3-2DB7-8FA07619979A}" dt="2023-01-12T14:41:43.371" v="627" actId="14100"/>
          <ac:picMkLst>
            <pc:docMk/>
            <pc:sldMk cId="2257149529" sldId="374"/>
            <ac:picMk id="6" creationId="{77D718F3-6B55-0C59-152F-64E171DDA517}"/>
          </ac:picMkLst>
        </pc:picChg>
        <pc:extLst>
          <p:ext xmlns:p="http://schemas.openxmlformats.org/presentationml/2006/main" uri="{D6D511B9-2390-475A-947B-AFAB55BFBCF1}">
            <pc226:cmChg xmlns:pc226="http://schemas.microsoft.com/office/powerpoint/2022/06/main/command" chg="add">
              <pc226:chgData name="Katheryne Díaz Caro" userId="S::gdiaz@flar.net::871b6e40-7985-419d-b7b2-fb6f2ab98702" providerId="AD" clId="Web-{5A4FD356-7C00-3FA3-2DB7-8FA07619979A}" dt="2023-01-12T21:42:32.944" v="1501"/>
              <pc2:cmMkLst xmlns:pc2="http://schemas.microsoft.com/office/powerpoint/2019/9/main/command">
                <pc:docMk/>
                <pc:sldMk cId="2257149529" sldId="374"/>
                <pc2:cmMk id="{263B317A-41A6-45CA-B063-1F85755CF463}"/>
              </pc2:cmMkLst>
            </pc226:cmChg>
          </p:ext>
        </pc:extLst>
      </pc:sldChg>
      <pc:sldChg chg="addSp modSp">
        <pc:chgData name="Katheryne Díaz Caro" userId="S::gdiaz@flar.net::871b6e40-7985-419d-b7b2-fb6f2ab98702" providerId="AD" clId="Web-{5A4FD356-7C00-3FA3-2DB7-8FA07619979A}" dt="2023-01-12T16:07:02.664" v="1100" actId="1076"/>
        <pc:sldMkLst>
          <pc:docMk/>
          <pc:sldMk cId="4045417683" sldId="375"/>
        </pc:sldMkLst>
        <pc:spChg chg="mod">
          <ac:chgData name="Katheryne Díaz Caro" userId="S::gdiaz@flar.net::871b6e40-7985-419d-b7b2-fb6f2ab98702" providerId="AD" clId="Web-{5A4FD356-7C00-3FA3-2DB7-8FA07619979A}" dt="2023-01-12T14:49:04.849" v="748" actId="20577"/>
          <ac:spMkLst>
            <pc:docMk/>
            <pc:sldMk cId="4045417683" sldId="375"/>
            <ac:spMk id="2" creationId="{265A9F7C-8C51-87A4-5D15-ED9DFD1F24BA}"/>
          </ac:spMkLst>
        </pc:spChg>
        <pc:spChg chg="add mod">
          <ac:chgData name="Katheryne Díaz Caro" userId="S::gdiaz@flar.net::871b6e40-7985-419d-b7b2-fb6f2ab98702" providerId="AD" clId="Web-{5A4FD356-7C00-3FA3-2DB7-8FA07619979A}" dt="2023-01-12T16:07:02.664" v="1100" actId="1076"/>
          <ac:spMkLst>
            <pc:docMk/>
            <pc:sldMk cId="4045417683" sldId="375"/>
            <ac:spMk id="3" creationId="{D192E017-2629-34BF-326E-35B0E0C4CFBD}"/>
          </ac:spMkLst>
        </pc:spChg>
      </pc:sldChg>
      <pc:sldChg chg="addSp modSp del">
        <pc:chgData name="Katheryne Díaz Caro" userId="S::gdiaz@flar.net::871b6e40-7985-419d-b7b2-fb6f2ab98702" providerId="AD" clId="Web-{5A4FD356-7C00-3FA3-2DB7-8FA07619979A}" dt="2023-01-12T15:01:00.879" v="875"/>
        <pc:sldMkLst>
          <pc:docMk/>
          <pc:sldMk cId="2149944305" sldId="376"/>
        </pc:sldMkLst>
        <pc:spChg chg="add mod">
          <ac:chgData name="Katheryne Díaz Caro" userId="S::gdiaz@flar.net::871b6e40-7985-419d-b7b2-fb6f2ab98702" providerId="AD" clId="Web-{5A4FD356-7C00-3FA3-2DB7-8FA07619979A}" dt="2023-01-11T22:55:40.023" v="269" actId="1076"/>
          <ac:spMkLst>
            <pc:docMk/>
            <pc:sldMk cId="2149944305" sldId="376"/>
            <ac:spMk id="2" creationId="{D78CA6CF-329D-0574-5175-79AACC5CCA74}"/>
          </ac:spMkLst>
        </pc:spChg>
        <pc:spChg chg="mod">
          <ac:chgData name="Katheryne Díaz Caro" userId="S::gdiaz@flar.net::871b6e40-7985-419d-b7b2-fb6f2ab98702" providerId="AD" clId="Web-{5A4FD356-7C00-3FA3-2DB7-8FA07619979A}" dt="2023-01-11T22:54:17.599" v="227" actId="20577"/>
          <ac:spMkLst>
            <pc:docMk/>
            <pc:sldMk cId="2149944305" sldId="376"/>
            <ac:spMk id="3" creationId="{B4E2EB60-1ECD-4176-924B-2C82BD540605}"/>
          </ac:spMkLst>
        </pc:spChg>
        <pc:picChg chg="mod">
          <ac:chgData name="Katheryne Díaz Caro" userId="S::gdiaz@flar.net::871b6e40-7985-419d-b7b2-fb6f2ab98702" providerId="AD" clId="Web-{5A4FD356-7C00-3FA3-2DB7-8FA07619979A}" dt="2023-01-11T22:55:37.086" v="268" actId="1076"/>
          <ac:picMkLst>
            <pc:docMk/>
            <pc:sldMk cId="2149944305" sldId="376"/>
            <ac:picMk id="4" creationId="{72552065-B406-BE97-E334-F8B99A41BC82}"/>
          </ac:picMkLst>
        </pc:picChg>
      </pc:sldChg>
      <pc:sldChg chg="modSp del">
        <pc:chgData name="Katheryne Díaz Caro" userId="S::gdiaz@flar.net::871b6e40-7985-419d-b7b2-fb6f2ab98702" providerId="AD" clId="Web-{5A4FD356-7C00-3FA3-2DB7-8FA07619979A}" dt="2023-01-12T15:47:35.249" v="1025"/>
        <pc:sldMkLst>
          <pc:docMk/>
          <pc:sldMk cId="4132633312" sldId="377"/>
        </pc:sldMkLst>
        <pc:spChg chg="mod">
          <ac:chgData name="Katheryne Díaz Caro" userId="S::gdiaz@flar.net::871b6e40-7985-419d-b7b2-fb6f2ab98702" providerId="AD" clId="Web-{5A4FD356-7C00-3FA3-2DB7-8FA07619979A}" dt="2023-01-11T22:56:09.368" v="273" actId="20577"/>
          <ac:spMkLst>
            <pc:docMk/>
            <pc:sldMk cId="4132633312" sldId="377"/>
            <ac:spMk id="3" creationId="{D1750E5A-11DD-7CFC-131F-521EE33282C2}"/>
          </ac:spMkLst>
        </pc:spChg>
      </pc:sldChg>
      <pc:sldChg chg="addSp delSp modSp">
        <pc:chgData name="Katheryne Díaz Caro" userId="S::gdiaz@flar.net::871b6e40-7985-419d-b7b2-fb6f2ab98702" providerId="AD" clId="Web-{5A4FD356-7C00-3FA3-2DB7-8FA07619979A}" dt="2023-01-12T16:18:45.273" v="1244" actId="1076"/>
        <pc:sldMkLst>
          <pc:docMk/>
          <pc:sldMk cId="2082673487" sldId="378"/>
        </pc:sldMkLst>
        <pc:spChg chg="add del mod">
          <ac:chgData name="Katheryne Díaz Caro" userId="S::gdiaz@flar.net::871b6e40-7985-419d-b7b2-fb6f2ab98702" providerId="AD" clId="Web-{5A4FD356-7C00-3FA3-2DB7-8FA07619979A}" dt="2023-01-12T16:13:34.860" v="1162"/>
          <ac:spMkLst>
            <pc:docMk/>
            <pc:sldMk cId="2082673487" sldId="378"/>
            <ac:spMk id="2" creationId="{D0A21E6D-1BAF-9685-9444-4E86B924181A}"/>
          </ac:spMkLst>
        </pc:spChg>
        <pc:spChg chg="mod">
          <ac:chgData name="Katheryne Díaz Caro" userId="S::gdiaz@flar.net::871b6e40-7985-419d-b7b2-fb6f2ab98702" providerId="AD" clId="Web-{5A4FD356-7C00-3FA3-2DB7-8FA07619979A}" dt="2023-01-12T16:14:50.127" v="1172" actId="1076"/>
          <ac:spMkLst>
            <pc:docMk/>
            <pc:sldMk cId="2082673487" sldId="378"/>
            <ac:spMk id="3" creationId="{CF5A500E-0393-CDB3-77AC-AD3145D52329}"/>
          </ac:spMkLst>
        </pc:spChg>
        <pc:spChg chg="mod">
          <ac:chgData name="Katheryne Díaz Caro" userId="S::gdiaz@flar.net::871b6e40-7985-419d-b7b2-fb6f2ab98702" providerId="AD" clId="Web-{5A4FD356-7C00-3FA3-2DB7-8FA07619979A}" dt="2023-01-12T16:18:21.616" v="1240" actId="20577"/>
          <ac:spMkLst>
            <pc:docMk/>
            <pc:sldMk cId="2082673487" sldId="378"/>
            <ac:spMk id="4" creationId="{D54C717F-C6E1-E3D7-A10A-3F40CD05F381}"/>
          </ac:spMkLst>
        </pc:spChg>
        <pc:spChg chg="mod">
          <ac:chgData name="Katheryne Díaz Caro" userId="S::gdiaz@flar.net::871b6e40-7985-419d-b7b2-fb6f2ab98702" providerId="AD" clId="Web-{5A4FD356-7C00-3FA3-2DB7-8FA07619979A}" dt="2023-01-12T16:17:11.286" v="1224" actId="1076"/>
          <ac:spMkLst>
            <pc:docMk/>
            <pc:sldMk cId="2082673487" sldId="378"/>
            <ac:spMk id="5" creationId="{ADE0D04B-FFF1-C490-E370-8C00714A1486}"/>
          </ac:spMkLst>
        </pc:spChg>
        <pc:spChg chg="mod">
          <ac:chgData name="Katheryne Díaz Caro" userId="S::gdiaz@flar.net::871b6e40-7985-419d-b7b2-fb6f2ab98702" providerId="AD" clId="Web-{5A4FD356-7C00-3FA3-2DB7-8FA07619979A}" dt="2023-01-12T16:17:11.302" v="1225" actId="1076"/>
          <ac:spMkLst>
            <pc:docMk/>
            <pc:sldMk cId="2082673487" sldId="378"/>
            <ac:spMk id="6" creationId="{BD36B2BE-B1D3-27BE-827E-533A619A970F}"/>
          </ac:spMkLst>
        </pc:spChg>
        <pc:spChg chg="mod">
          <ac:chgData name="Katheryne Díaz Caro" userId="S::gdiaz@flar.net::871b6e40-7985-419d-b7b2-fb6f2ab98702" providerId="AD" clId="Web-{5A4FD356-7C00-3FA3-2DB7-8FA07619979A}" dt="2023-01-12T16:17:11.302" v="1226" actId="1076"/>
          <ac:spMkLst>
            <pc:docMk/>
            <pc:sldMk cId="2082673487" sldId="378"/>
            <ac:spMk id="7" creationId="{60D86C05-07D6-E8FD-AA5D-470038E93DD1}"/>
          </ac:spMkLst>
        </pc:spChg>
        <pc:spChg chg="mod">
          <ac:chgData name="Katheryne Díaz Caro" userId="S::gdiaz@flar.net::871b6e40-7985-419d-b7b2-fb6f2ab98702" providerId="AD" clId="Web-{5A4FD356-7C00-3FA3-2DB7-8FA07619979A}" dt="2023-01-12T16:17:11.317" v="1227" actId="1076"/>
          <ac:spMkLst>
            <pc:docMk/>
            <pc:sldMk cId="2082673487" sldId="378"/>
            <ac:spMk id="8" creationId="{9C11E59A-38CC-68F4-7AD0-A495BF4854A4}"/>
          </ac:spMkLst>
        </pc:spChg>
        <pc:spChg chg="mod">
          <ac:chgData name="Katheryne Díaz Caro" userId="S::gdiaz@flar.net::871b6e40-7985-419d-b7b2-fb6f2ab98702" providerId="AD" clId="Web-{5A4FD356-7C00-3FA3-2DB7-8FA07619979A}" dt="2023-01-12T16:17:11.333" v="1228" actId="1076"/>
          <ac:spMkLst>
            <pc:docMk/>
            <pc:sldMk cId="2082673487" sldId="378"/>
            <ac:spMk id="9" creationId="{2B790C23-AA09-8B9B-3F59-5EF69256D6F7}"/>
          </ac:spMkLst>
        </pc:spChg>
        <pc:spChg chg="mod">
          <ac:chgData name="Katheryne Díaz Caro" userId="S::gdiaz@flar.net::871b6e40-7985-419d-b7b2-fb6f2ab98702" providerId="AD" clId="Web-{5A4FD356-7C00-3FA3-2DB7-8FA07619979A}" dt="2023-01-12T16:17:11.349" v="1229" actId="1076"/>
          <ac:spMkLst>
            <pc:docMk/>
            <pc:sldMk cId="2082673487" sldId="378"/>
            <ac:spMk id="10" creationId="{8B760169-C717-0495-CB98-9FAB01621E35}"/>
          </ac:spMkLst>
        </pc:spChg>
        <pc:spChg chg="del">
          <ac:chgData name="Katheryne Díaz Caro" userId="S::gdiaz@flar.net::871b6e40-7985-419d-b7b2-fb6f2ab98702" providerId="AD" clId="Web-{5A4FD356-7C00-3FA3-2DB7-8FA07619979A}" dt="2023-01-12T16:15:21.206" v="1174"/>
          <ac:spMkLst>
            <pc:docMk/>
            <pc:sldMk cId="2082673487" sldId="378"/>
            <ac:spMk id="11" creationId="{E4E263BE-122A-58F9-4080-E0BA34D74A64}"/>
          </ac:spMkLst>
        </pc:spChg>
        <pc:spChg chg="add mod">
          <ac:chgData name="Katheryne Díaz Caro" userId="S::gdiaz@flar.net::871b6e40-7985-419d-b7b2-fb6f2ab98702" providerId="AD" clId="Web-{5A4FD356-7C00-3FA3-2DB7-8FA07619979A}" dt="2023-01-12T16:17:52.396" v="1231"/>
          <ac:spMkLst>
            <pc:docMk/>
            <pc:sldMk cId="2082673487" sldId="378"/>
            <ac:spMk id="12" creationId="{2658CCFA-28A2-F405-9EE1-8AB1F17DB2B5}"/>
          </ac:spMkLst>
        </pc:spChg>
        <pc:spChg chg="mod">
          <ac:chgData name="Katheryne Díaz Caro" userId="S::gdiaz@flar.net::871b6e40-7985-419d-b7b2-fb6f2ab98702" providerId="AD" clId="Web-{5A4FD356-7C00-3FA3-2DB7-8FA07619979A}" dt="2023-01-12T16:18:45.273" v="1244" actId="1076"/>
          <ac:spMkLst>
            <pc:docMk/>
            <pc:sldMk cId="2082673487" sldId="378"/>
            <ac:spMk id="41" creationId="{77978F65-EEBD-3F49-BFAF-CB09ABD6CA62}"/>
          </ac:spMkLst>
        </pc:spChg>
        <pc:cxnChg chg="mod">
          <ac:chgData name="Katheryne Díaz Caro" userId="S::gdiaz@flar.net::871b6e40-7985-419d-b7b2-fb6f2ab98702" providerId="AD" clId="Web-{5A4FD356-7C00-3FA3-2DB7-8FA07619979A}" dt="2023-01-12T16:15:03.190" v="1173" actId="14100"/>
          <ac:cxnSpMkLst>
            <pc:docMk/>
            <pc:sldMk cId="2082673487" sldId="378"/>
            <ac:cxnSpMk id="13" creationId="{9859777C-3F15-A23B-F27F-0D4BFDC1A55D}"/>
          </ac:cxnSpMkLst>
        </pc:cxnChg>
      </pc:sldChg>
      <pc:sldChg chg="modSp">
        <pc:chgData name="Katheryne Díaz Caro" userId="S::gdiaz@flar.net::871b6e40-7985-419d-b7b2-fb6f2ab98702" providerId="AD" clId="Web-{5A4FD356-7C00-3FA3-2DB7-8FA07619979A}" dt="2023-01-12T16:21:44.011" v="1300" actId="14100"/>
        <pc:sldMkLst>
          <pc:docMk/>
          <pc:sldMk cId="3178428224" sldId="379"/>
        </pc:sldMkLst>
        <pc:spChg chg="mod">
          <ac:chgData name="Katheryne Díaz Caro" userId="S::gdiaz@flar.net::871b6e40-7985-419d-b7b2-fb6f2ab98702" providerId="AD" clId="Web-{5A4FD356-7C00-3FA3-2DB7-8FA07619979A}" dt="2023-01-12T16:21:44.011" v="1300" actId="14100"/>
          <ac:spMkLst>
            <pc:docMk/>
            <pc:sldMk cId="3178428224" sldId="379"/>
            <ac:spMk id="3" creationId="{0581A8C6-76CA-9DBF-9878-AEDB5DC12D95}"/>
          </ac:spMkLst>
        </pc:spChg>
        <pc:spChg chg="mod">
          <ac:chgData name="Katheryne Díaz Caro" userId="S::gdiaz@flar.net::871b6e40-7985-419d-b7b2-fb6f2ab98702" providerId="AD" clId="Web-{5A4FD356-7C00-3FA3-2DB7-8FA07619979A}" dt="2023-01-12T16:19:03.367" v="1255" actId="20577"/>
          <ac:spMkLst>
            <pc:docMk/>
            <pc:sldMk cId="3178428224" sldId="379"/>
            <ac:spMk id="41" creationId="{77978F65-EEBD-3F49-BFAF-CB09ABD6CA62}"/>
          </ac:spMkLst>
        </pc:spChg>
        <pc:picChg chg="mod">
          <ac:chgData name="Katheryne Díaz Caro" userId="S::gdiaz@flar.net::871b6e40-7985-419d-b7b2-fb6f2ab98702" providerId="AD" clId="Web-{5A4FD356-7C00-3FA3-2DB7-8FA07619979A}" dt="2023-01-12T16:19:54.274" v="1268" actId="1076"/>
          <ac:picMkLst>
            <pc:docMk/>
            <pc:sldMk cId="3178428224" sldId="379"/>
            <ac:picMk id="4" creationId="{EA42CA76-0C01-6B7A-816A-701EDA1138B0}"/>
          </ac:picMkLst>
        </pc:picChg>
        <pc:picChg chg="mod">
          <ac:chgData name="Katheryne Díaz Caro" userId="S::gdiaz@flar.net::871b6e40-7985-419d-b7b2-fb6f2ab98702" providerId="AD" clId="Web-{5A4FD356-7C00-3FA3-2DB7-8FA07619979A}" dt="2023-01-12T16:19:24.711" v="1264" actId="1076"/>
          <ac:picMkLst>
            <pc:docMk/>
            <pc:sldMk cId="3178428224" sldId="379"/>
            <ac:picMk id="5" creationId="{E9962E19-1075-D0ED-B085-BDD7CBC705BC}"/>
          </ac:picMkLst>
        </pc:picChg>
        <pc:picChg chg="mod">
          <ac:chgData name="Katheryne Díaz Caro" userId="S::gdiaz@flar.net::871b6e40-7985-419d-b7b2-fb6f2ab98702" providerId="AD" clId="Web-{5A4FD356-7C00-3FA3-2DB7-8FA07619979A}" dt="2023-01-12T16:19:52.524" v="1267" actId="1076"/>
          <ac:picMkLst>
            <pc:docMk/>
            <pc:sldMk cId="3178428224" sldId="379"/>
            <ac:picMk id="6" creationId="{8B414A64-0882-0E49-8CF0-3404224505F1}"/>
          </ac:picMkLst>
        </pc:picChg>
      </pc:sldChg>
      <pc:sldChg chg="addSp delSp modSp add replId">
        <pc:chgData name="Katheryne Díaz Caro" userId="S::gdiaz@flar.net::871b6e40-7985-419d-b7b2-fb6f2ab98702" providerId="AD" clId="Web-{5A4FD356-7C00-3FA3-2DB7-8FA07619979A}" dt="2023-01-12T15:25:49.065" v="890"/>
        <pc:sldMkLst>
          <pc:docMk/>
          <pc:sldMk cId="1433680205" sldId="380"/>
        </pc:sldMkLst>
        <pc:spChg chg="del mod">
          <ac:chgData name="Katheryne Díaz Caro" userId="S::gdiaz@flar.net::871b6e40-7985-419d-b7b2-fb6f2ab98702" providerId="AD" clId="Web-{5A4FD356-7C00-3FA3-2DB7-8FA07619979A}" dt="2023-01-12T14:58:20.235" v="816"/>
          <ac:spMkLst>
            <pc:docMk/>
            <pc:sldMk cId="1433680205" sldId="380"/>
            <ac:spMk id="2" creationId="{265A9F7C-8C51-87A4-5D15-ED9DFD1F24BA}"/>
          </ac:spMkLst>
        </pc:spChg>
        <pc:spChg chg="del">
          <ac:chgData name="Katheryne Díaz Caro" userId="S::gdiaz@flar.net::871b6e40-7985-419d-b7b2-fb6f2ab98702" providerId="AD" clId="Web-{5A4FD356-7C00-3FA3-2DB7-8FA07619979A}" dt="2023-01-12T14:50:02.381" v="776"/>
          <ac:spMkLst>
            <pc:docMk/>
            <pc:sldMk cId="1433680205" sldId="380"/>
            <ac:spMk id="3" creationId="{D192E017-2629-34BF-326E-35B0E0C4CFBD}"/>
          </ac:spMkLst>
        </pc:spChg>
        <pc:spChg chg="mod">
          <ac:chgData name="Katheryne Díaz Caro" userId="S::gdiaz@flar.net::871b6e40-7985-419d-b7b2-fb6f2ab98702" providerId="AD" clId="Web-{5A4FD356-7C00-3FA3-2DB7-8FA07619979A}" dt="2023-01-12T14:49:43.225" v="769" actId="20577"/>
          <ac:spMkLst>
            <pc:docMk/>
            <pc:sldMk cId="1433680205" sldId="380"/>
            <ac:spMk id="41" creationId="{77978F65-EEBD-3F49-BFAF-CB09ABD6CA62}"/>
          </ac:spMkLst>
        </pc:spChg>
        <pc:picChg chg="add mod ord">
          <ac:chgData name="Katheryne Díaz Caro" userId="S::gdiaz@flar.net::871b6e40-7985-419d-b7b2-fb6f2ab98702" providerId="AD" clId="Web-{5A4FD356-7C00-3FA3-2DB7-8FA07619979A}" dt="2023-01-12T15:24:38.594" v="883"/>
          <ac:picMkLst>
            <pc:docMk/>
            <pc:sldMk cId="1433680205" sldId="380"/>
            <ac:picMk id="2" creationId="{91EE57CD-4DEC-F21F-0E6F-290FC98C6272}"/>
          </ac:picMkLst>
        </pc:picChg>
        <pc:picChg chg="add del mod">
          <ac:chgData name="Katheryne Díaz Caro" userId="S::gdiaz@flar.net::871b6e40-7985-419d-b7b2-fb6f2ab98702" providerId="AD" clId="Web-{5A4FD356-7C00-3FA3-2DB7-8FA07619979A}" dt="2023-01-12T15:25:49.065" v="890"/>
          <ac:picMkLst>
            <pc:docMk/>
            <pc:sldMk cId="1433680205" sldId="380"/>
            <ac:picMk id="3" creationId="{BB787C95-05CA-328A-7D3F-D6AF0F4688A7}"/>
          </ac:picMkLst>
        </pc:picChg>
        <pc:picChg chg="add del mod">
          <ac:chgData name="Katheryne Díaz Caro" userId="S::gdiaz@flar.net::871b6e40-7985-419d-b7b2-fb6f2ab98702" providerId="AD" clId="Web-{5A4FD356-7C00-3FA3-2DB7-8FA07619979A}" dt="2023-01-12T15:24:16.094" v="876"/>
          <ac:picMkLst>
            <pc:docMk/>
            <pc:sldMk cId="1433680205" sldId="380"/>
            <ac:picMk id="5" creationId="{65DBEF14-8834-9999-1E9F-66F2A5BD810E}"/>
          </ac:picMkLst>
        </pc:picChg>
      </pc:sldChg>
      <pc:sldChg chg="modSp add ord replId">
        <pc:chgData name="Katheryne Díaz Caro" userId="S::gdiaz@flar.net::871b6e40-7985-419d-b7b2-fb6f2ab98702" providerId="AD" clId="Web-{5A4FD356-7C00-3FA3-2DB7-8FA07619979A}" dt="2023-01-12T16:09:06.604" v="1124"/>
        <pc:sldMkLst>
          <pc:docMk/>
          <pc:sldMk cId="1053326082" sldId="381"/>
        </pc:sldMkLst>
        <pc:spChg chg="mod">
          <ac:chgData name="Katheryne Díaz Caro" userId="S::gdiaz@flar.net::871b6e40-7985-419d-b7b2-fb6f2ab98702" providerId="AD" clId="Web-{5A4FD356-7C00-3FA3-2DB7-8FA07619979A}" dt="2023-01-12T16:08:52.760" v="1122" actId="20577"/>
          <ac:spMkLst>
            <pc:docMk/>
            <pc:sldMk cId="1053326082" sldId="381"/>
            <ac:spMk id="2" creationId="{265A9F7C-8C51-87A4-5D15-ED9DFD1F24BA}"/>
          </ac:spMkLst>
        </pc:spChg>
        <pc:picChg chg="mod">
          <ac:chgData name="Katheryne Díaz Caro" userId="S::gdiaz@flar.net::871b6e40-7985-419d-b7b2-fb6f2ab98702" providerId="AD" clId="Web-{5A4FD356-7C00-3FA3-2DB7-8FA07619979A}" dt="2023-01-12T14:58:42.220" v="823" actId="1076"/>
          <ac:picMkLst>
            <pc:docMk/>
            <pc:sldMk cId="1053326082" sldId="381"/>
            <ac:picMk id="5" creationId="{65DBEF14-8834-9999-1E9F-66F2A5BD810E}"/>
          </ac:picMkLst>
        </pc:picChg>
      </pc:sldChg>
      <pc:sldChg chg="addSp delSp modSp add replId">
        <pc:chgData name="Katheryne Díaz Caro" userId="S::gdiaz@flar.net::871b6e40-7985-419d-b7b2-fb6f2ab98702" providerId="AD" clId="Web-{5A4FD356-7C00-3FA3-2DB7-8FA07619979A}" dt="2023-01-12T16:09:01.448" v="1123" actId="1076"/>
        <pc:sldMkLst>
          <pc:docMk/>
          <pc:sldMk cId="1835541130" sldId="382"/>
        </pc:sldMkLst>
        <pc:spChg chg="mod">
          <ac:chgData name="Katheryne Díaz Caro" userId="S::gdiaz@flar.net::871b6e40-7985-419d-b7b2-fb6f2ab98702" providerId="AD" clId="Web-{5A4FD356-7C00-3FA3-2DB7-8FA07619979A}" dt="2023-01-12T15:47:31.249" v="1024" actId="20577"/>
          <ac:spMkLst>
            <pc:docMk/>
            <pc:sldMk cId="1835541130" sldId="382"/>
            <ac:spMk id="2" creationId="{265A9F7C-8C51-87A4-5D15-ED9DFD1F24BA}"/>
          </ac:spMkLst>
        </pc:spChg>
        <pc:spChg chg="add mod">
          <ac:chgData name="Katheryne Díaz Caro" userId="S::gdiaz@flar.net::871b6e40-7985-419d-b7b2-fb6f2ab98702" providerId="AD" clId="Web-{5A4FD356-7C00-3FA3-2DB7-8FA07619979A}" dt="2023-01-12T16:09:01.448" v="1123" actId="1076"/>
          <ac:spMkLst>
            <pc:docMk/>
            <pc:sldMk cId="1835541130" sldId="382"/>
            <ac:spMk id="10" creationId="{83511049-2DDA-DCEE-2307-3DC3541D222C}"/>
          </ac:spMkLst>
        </pc:spChg>
        <pc:spChg chg="mod">
          <ac:chgData name="Katheryne Díaz Caro" userId="S::gdiaz@flar.net::871b6e40-7985-419d-b7b2-fb6f2ab98702" providerId="AD" clId="Web-{5A4FD356-7C00-3FA3-2DB7-8FA07619979A}" dt="2023-01-12T15:33:00.980" v="912" actId="20577"/>
          <ac:spMkLst>
            <pc:docMk/>
            <pc:sldMk cId="1835541130" sldId="382"/>
            <ac:spMk id="41" creationId="{77978F65-EEBD-3F49-BFAF-CB09ABD6CA62}"/>
          </ac:spMkLst>
        </pc:spChg>
        <pc:picChg chg="add mod">
          <ac:chgData name="Katheryne Díaz Caro" userId="S::gdiaz@flar.net::871b6e40-7985-419d-b7b2-fb6f2ab98702" providerId="AD" clId="Web-{5A4FD356-7C00-3FA3-2DB7-8FA07619979A}" dt="2023-01-12T15:47:06.405" v="1019" actId="1076"/>
          <ac:picMkLst>
            <pc:docMk/>
            <pc:sldMk cId="1835541130" sldId="382"/>
            <ac:picMk id="4" creationId="{F6A29E7D-9EC9-2DC1-90C9-C1997251F6AA}"/>
          </ac:picMkLst>
        </pc:picChg>
        <pc:picChg chg="del">
          <ac:chgData name="Katheryne Díaz Caro" userId="S::gdiaz@flar.net::871b6e40-7985-419d-b7b2-fb6f2ab98702" providerId="AD" clId="Web-{5A4FD356-7C00-3FA3-2DB7-8FA07619979A}" dt="2023-01-12T15:32:38.730" v="894"/>
          <ac:picMkLst>
            <pc:docMk/>
            <pc:sldMk cId="1835541130" sldId="382"/>
            <ac:picMk id="5" creationId="{65DBEF14-8834-9999-1E9F-66F2A5BD810E}"/>
          </ac:picMkLst>
        </pc:picChg>
        <pc:picChg chg="add mod">
          <ac:chgData name="Katheryne Díaz Caro" userId="S::gdiaz@flar.net::871b6e40-7985-419d-b7b2-fb6f2ab98702" providerId="AD" clId="Web-{5A4FD356-7C00-3FA3-2DB7-8FA07619979A}" dt="2023-01-12T15:47:01.967" v="1017" actId="1076"/>
          <ac:picMkLst>
            <pc:docMk/>
            <pc:sldMk cId="1835541130" sldId="382"/>
            <ac:picMk id="7" creationId="{99E3A3DE-85CF-2507-6092-39865F796F68}"/>
          </ac:picMkLst>
        </pc:picChg>
        <pc:picChg chg="add mod">
          <ac:chgData name="Katheryne Díaz Caro" userId="S::gdiaz@flar.net::871b6e40-7985-419d-b7b2-fb6f2ab98702" providerId="AD" clId="Web-{5A4FD356-7C00-3FA3-2DB7-8FA07619979A}" dt="2023-01-12T15:47:09.092" v="1020" actId="1076"/>
          <ac:picMkLst>
            <pc:docMk/>
            <pc:sldMk cId="1835541130" sldId="382"/>
            <ac:picMk id="9" creationId="{E1309495-F795-2316-F694-EED8D70711FB}"/>
          </ac:picMkLst>
        </pc:picChg>
      </pc:sldChg>
      <pc:sldChg chg="add del replId">
        <pc:chgData name="Katheryne Díaz Caro" userId="S::gdiaz@flar.net::871b6e40-7985-419d-b7b2-fb6f2ab98702" providerId="AD" clId="Web-{5A4FD356-7C00-3FA3-2DB7-8FA07619979A}" dt="2023-01-12T15:32:32.636" v="892"/>
        <pc:sldMkLst>
          <pc:docMk/>
          <pc:sldMk cId="3851872731" sldId="382"/>
        </pc:sldMkLst>
      </pc:sldChg>
      <pc:sldChg chg="addSp delSp modSp add replId">
        <pc:chgData name="Katheryne Díaz Caro" userId="S::gdiaz@flar.net::871b6e40-7985-419d-b7b2-fb6f2ab98702" providerId="AD" clId="Web-{5A4FD356-7C00-3FA3-2DB7-8FA07619979A}" dt="2023-01-12T19:27:06.714" v="1499" actId="20577"/>
        <pc:sldMkLst>
          <pc:docMk/>
          <pc:sldMk cId="3040232851" sldId="383"/>
        </pc:sldMkLst>
        <pc:spChg chg="mod">
          <ac:chgData name="Katheryne Díaz Caro" userId="S::gdiaz@flar.net::871b6e40-7985-419d-b7b2-fb6f2ab98702" providerId="AD" clId="Web-{5A4FD356-7C00-3FA3-2DB7-8FA07619979A}" dt="2023-01-12T19:26:50.635" v="1494" actId="20577"/>
          <ac:spMkLst>
            <pc:docMk/>
            <pc:sldMk cId="3040232851" sldId="383"/>
            <ac:spMk id="2" creationId="{265A9F7C-8C51-87A4-5D15-ED9DFD1F24BA}"/>
          </ac:spMkLst>
        </pc:spChg>
        <pc:spChg chg="add mod">
          <ac:chgData name="Katheryne Díaz Caro" userId="S::gdiaz@flar.net::871b6e40-7985-419d-b7b2-fb6f2ab98702" providerId="AD" clId="Web-{5A4FD356-7C00-3FA3-2DB7-8FA07619979A}" dt="2023-01-12T19:27:06.714" v="1499" actId="20577"/>
          <ac:spMkLst>
            <pc:docMk/>
            <pc:sldMk cId="3040232851" sldId="383"/>
            <ac:spMk id="5" creationId="{333FE4B8-71BE-B798-68BC-B6AE58AA2EAE}"/>
          </ac:spMkLst>
        </pc:spChg>
        <pc:spChg chg="del">
          <ac:chgData name="Katheryne Díaz Caro" userId="S::gdiaz@flar.net::871b6e40-7985-419d-b7b2-fb6f2ab98702" providerId="AD" clId="Web-{5A4FD356-7C00-3FA3-2DB7-8FA07619979A}" dt="2023-01-12T15:49:52.064" v="1055"/>
          <ac:spMkLst>
            <pc:docMk/>
            <pc:sldMk cId="3040232851" sldId="383"/>
            <ac:spMk id="10" creationId="{83511049-2DDA-DCEE-2307-3DC3541D222C}"/>
          </ac:spMkLst>
        </pc:spChg>
        <pc:spChg chg="mod">
          <ac:chgData name="Katheryne Díaz Caro" userId="S::gdiaz@flar.net::871b6e40-7985-419d-b7b2-fb6f2ab98702" providerId="AD" clId="Web-{5A4FD356-7C00-3FA3-2DB7-8FA07619979A}" dt="2023-01-12T16:10:17.324" v="1139" actId="20577"/>
          <ac:spMkLst>
            <pc:docMk/>
            <pc:sldMk cId="3040232851" sldId="383"/>
            <ac:spMk id="41" creationId="{77978F65-EEBD-3F49-BFAF-CB09ABD6CA62}"/>
          </ac:spMkLst>
        </pc:spChg>
        <pc:picChg chg="add del mod ord">
          <ac:chgData name="Katheryne Díaz Caro" userId="S::gdiaz@flar.net::871b6e40-7985-419d-b7b2-fb6f2ab98702" providerId="AD" clId="Web-{5A4FD356-7C00-3FA3-2DB7-8FA07619979A}" dt="2023-01-12T16:29:52.708" v="1439"/>
          <ac:picMkLst>
            <pc:docMk/>
            <pc:sldMk cId="3040232851" sldId="383"/>
            <ac:picMk id="3" creationId="{B7EA8516-4673-FA7D-701C-1D3C8F23C9A7}"/>
          </ac:picMkLst>
        </pc:picChg>
        <pc:picChg chg="del">
          <ac:chgData name="Katheryne Díaz Caro" userId="S::gdiaz@flar.net::871b6e40-7985-419d-b7b2-fb6f2ab98702" providerId="AD" clId="Web-{5A4FD356-7C00-3FA3-2DB7-8FA07619979A}" dt="2023-01-12T15:49:31.298" v="1029"/>
          <ac:picMkLst>
            <pc:docMk/>
            <pc:sldMk cId="3040232851" sldId="383"/>
            <ac:picMk id="4" creationId="{F6A29E7D-9EC9-2DC1-90C9-C1997251F6AA}"/>
          </ac:picMkLst>
        </pc:picChg>
        <pc:picChg chg="add mod ord modCrop">
          <ac:chgData name="Katheryne Díaz Caro" userId="S::gdiaz@flar.net::871b6e40-7985-419d-b7b2-fb6f2ab98702" providerId="AD" clId="Web-{5A4FD356-7C00-3FA3-2DB7-8FA07619979A}" dt="2023-01-12T16:31:52.320" v="1467" actId="14100"/>
          <ac:picMkLst>
            <pc:docMk/>
            <pc:sldMk cId="3040232851" sldId="383"/>
            <ac:picMk id="6" creationId="{D74E21C1-AB67-94CB-C379-9FD0FFB0DF29}"/>
          </ac:picMkLst>
        </pc:picChg>
        <pc:picChg chg="del">
          <ac:chgData name="Katheryne Díaz Caro" userId="S::gdiaz@flar.net::871b6e40-7985-419d-b7b2-fb6f2ab98702" providerId="AD" clId="Web-{5A4FD356-7C00-3FA3-2DB7-8FA07619979A}" dt="2023-01-12T15:49:31.298" v="1028"/>
          <ac:picMkLst>
            <pc:docMk/>
            <pc:sldMk cId="3040232851" sldId="383"/>
            <ac:picMk id="7" creationId="{99E3A3DE-85CF-2507-6092-39865F796F68}"/>
          </ac:picMkLst>
        </pc:picChg>
        <pc:picChg chg="del">
          <ac:chgData name="Katheryne Díaz Caro" userId="S::gdiaz@flar.net::871b6e40-7985-419d-b7b2-fb6f2ab98702" providerId="AD" clId="Web-{5A4FD356-7C00-3FA3-2DB7-8FA07619979A}" dt="2023-01-12T15:49:31.298" v="1027"/>
          <ac:picMkLst>
            <pc:docMk/>
            <pc:sldMk cId="3040232851" sldId="383"/>
            <ac:picMk id="9" creationId="{E1309495-F795-2316-F694-EED8D70711FB}"/>
          </ac:picMkLst>
        </pc:picChg>
      </pc:sldChg>
    </pc:docChg>
  </pc:docChgLst>
  <pc:docChgLst>
    <pc:chgData name="Michelle Natalia Picon Salinas" userId="S::mpicon@flar.net::2587e1e9-9f21-4b7b-b919-8ef356ce05c7" providerId="AD" clId="Web-{5A386EB6-7BF4-D1C7-FC75-4F65A653AA3E}"/>
    <pc:docChg chg="modSld">
      <pc:chgData name="Michelle Natalia Picon Salinas" userId="S::mpicon@flar.net::2587e1e9-9f21-4b7b-b919-8ef356ce05c7" providerId="AD" clId="Web-{5A386EB6-7BF4-D1C7-FC75-4F65A653AA3E}" dt="2023-01-11T19:40:01.675" v="11" actId="1076"/>
      <pc:docMkLst>
        <pc:docMk/>
      </pc:docMkLst>
      <pc:sldChg chg="modSp">
        <pc:chgData name="Michelle Natalia Picon Salinas" userId="S::mpicon@flar.net::2587e1e9-9f21-4b7b-b919-8ef356ce05c7" providerId="AD" clId="Web-{5A386EB6-7BF4-D1C7-FC75-4F65A653AA3E}" dt="2023-01-11T19:39:36.018" v="7" actId="20577"/>
        <pc:sldMkLst>
          <pc:docMk/>
          <pc:sldMk cId="2149944305" sldId="376"/>
        </pc:sldMkLst>
        <pc:spChg chg="mod">
          <ac:chgData name="Michelle Natalia Picon Salinas" userId="S::mpicon@flar.net::2587e1e9-9f21-4b7b-b919-8ef356ce05c7" providerId="AD" clId="Web-{5A386EB6-7BF4-D1C7-FC75-4F65A653AA3E}" dt="2023-01-11T19:39:36.018" v="7" actId="20577"/>
          <ac:spMkLst>
            <pc:docMk/>
            <pc:sldMk cId="2149944305" sldId="376"/>
            <ac:spMk id="3" creationId="{B4E2EB60-1ECD-4176-924B-2C82BD540605}"/>
          </ac:spMkLst>
        </pc:spChg>
      </pc:sldChg>
      <pc:sldChg chg="addSp modSp">
        <pc:chgData name="Michelle Natalia Picon Salinas" userId="S::mpicon@flar.net::2587e1e9-9f21-4b7b-b919-8ef356ce05c7" providerId="AD" clId="Web-{5A386EB6-7BF4-D1C7-FC75-4F65A653AA3E}" dt="2023-01-11T19:40:01.675" v="11" actId="1076"/>
        <pc:sldMkLst>
          <pc:docMk/>
          <pc:sldMk cId="2082673487" sldId="378"/>
        </pc:sldMkLst>
        <pc:spChg chg="add mod">
          <ac:chgData name="Michelle Natalia Picon Salinas" userId="S::mpicon@flar.net::2587e1e9-9f21-4b7b-b919-8ef356ce05c7" providerId="AD" clId="Web-{5A386EB6-7BF4-D1C7-FC75-4F65A653AA3E}" dt="2023-01-11T19:40:01.675" v="11" actId="1076"/>
          <ac:spMkLst>
            <pc:docMk/>
            <pc:sldMk cId="2082673487" sldId="378"/>
            <ac:spMk id="3" creationId="{CF5A500E-0393-CDB3-77AC-AD3145D52329}"/>
          </ac:spMkLst>
        </pc:spChg>
      </pc:sldChg>
    </pc:docChg>
  </pc:docChgLst>
  <pc:docChgLst>
    <pc:chgData name="Michelle Natalia Picon Salinas" userId="S::mpicon@flar.net::2587e1e9-9f21-4b7b-b919-8ef356ce05c7" providerId="AD" clId="Web-{C81E32EC-B2F4-E440-AF7E-7BED12E921A2}"/>
    <pc:docChg chg="modSld">
      <pc:chgData name="Michelle Natalia Picon Salinas" userId="S::mpicon@flar.net::2587e1e9-9f21-4b7b-b919-8ef356ce05c7" providerId="AD" clId="Web-{C81E32EC-B2F4-E440-AF7E-7BED12E921A2}" dt="2023-02-14T21:43:16.291" v="6"/>
      <pc:docMkLst>
        <pc:docMk/>
      </pc:docMkLst>
      <pc:sldChg chg="modSp">
        <pc:chgData name="Michelle Natalia Picon Salinas" userId="S::mpicon@flar.net::2587e1e9-9f21-4b7b-b919-8ef356ce05c7" providerId="AD" clId="Web-{C81E32EC-B2F4-E440-AF7E-7BED12E921A2}" dt="2023-02-14T21:43:09.151" v="5" actId="1076"/>
        <pc:sldMkLst>
          <pc:docMk/>
          <pc:sldMk cId="4045417683" sldId="375"/>
        </pc:sldMkLst>
        <pc:spChg chg="mod">
          <ac:chgData name="Michelle Natalia Picon Salinas" userId="S::mpicon@flar.net::2587e1e9-9f21-4b7b-b919-8ef356ce05c7" providerId="AD" clId="Web-{C81E32EC-B2F4-E440-AF7E-7BED12E921A2}" dt="2023-02-14T21:43:02.604" v="3" actId="1076"/>
          <ac:spMkLst>
            <pc:docMk/>
            <pc:sldMk cId="4045417683" sldId="375"/>
            <ac:spMk id="2" creationId="{265A9F7C-8C51-87A4-5D15-ED9DFD1F24BA}"/>
          </ac:spMkLst>
        </pc:spChg>
        <pc:spChg chg="mod">
          <ac:chgData name="Michelle Natalia Picon Salinas" userId="S::mpicon@flar.net::2587e1e9-9f21-4b7b-b919-8ef356ce05c7" providerId="AD" clId="Web-{C81E32EC-B2F4-E440-AF7E-7BED12E921A2}" dt="2023-02-14T21:43:09.151" v="5" actId="1076"/>
          <ac:spMkLst>
            <pc:docMk/>
            <pc:sldMk cId="4045417683" sldId="375"/>
            <ac:spMk id="41" creationId="{77978F65-EEBD-3F49-BFAF-CB09ABD6CA62}"/>
          </ac:spMkLst>
        </pc:spChg>
      </pc:sldChg>
      <pc:sldChg chg="modSp">
        <pc:chgData name="Michelle Natalia Picon Salinas" userId="S::mpicon@flar.net::2587e1e9-9f21-4b7b-b919-8ef356ce05c7" providerId="AD" clId="Web-{C81E32EC-B2F4-E440-AF7E-7BED12E921A2}" dt="2023-02-14T21:43:16.291" v="6"/>
        <pc:sldMkLst>
          <pc:docMk/>
          <pc:sldMk cId="187736098" sldId="385"/>
        </pc:sldMkLst>
        <pc:spChg chg="mod">
          <ac:chgData name="Michelle Natalia Picon Salinas" userId="S::mpicon@flar.net::2587e1e9-9f21-4b7b-b919-8ef356ce05c7" providerId="AD" clId="Web-{C81E32EC-B2F4-E440-AF7E-7BED12E921A2}" dt="2023-02-14T21:43:16.291" v="6"/>
          <ac:spMkLst>
            <pc:docMk/>
            <pc:sldMk cId="187736098" sldId="385"/>
            <ac:spMk id="41" creationId="{77978F65-EEBD-3F49-BFAF-CB09ABD6CA62}"/>
          </ac:spMkLst>
        </pc:spChg>
      </pc:sldChg>
    </pc:docChg>
  </pc:docChgLst>
  <pc:docChgLst>
    <pc:chgData name="Michelle Natalia Picon Salinas" userId="S::mpicon@flar.net::2587e1e9-9f21-4b7b-b919-8ef356ce05c7" providerId="AD" clId="Web-{937F8F0E-073B-0C53-43BB-F984846E0DA4}"/>
    <pc:docChg chg="modSld">
      <pc:chgData name="Michelle Natalia Picon Salinas" userId="S::mpicon@flar.net::2587e1e9-9f21-4b7b-b919-8ef356ce05c7" providerId="AD" clId="Web-{937F8F0E-073B-0C53-43BB-F984846E0DA4}" dt="2023-01-11T18:10:46.225" v="128" actId="1076"/>
      <pc:docMkLst>
        <pc:docMk/>
      </pc:docMkLst>
      <pc:sldChg chg="addSp delSp modSp mod setBg">
        <pc:chgData name="Michelle Natalia Picon Salinas" userId="S::mpicon@flar.net::2587e1e9-9f21-4b7b-b919-8ef356ce05c7" providerId="AD" clId="Web-{937F8F0E-073B-0C53-43BB-F984846E0DA4}" dt="2023-01-11T18:10:46.225" v="128" actId="1076"/>
        <pc:sldMkLst>
          <pc:docMk/>
          <pc:sldMk cId="4132633312" sldId="377"/>
        </pc:sldMkLst>
        <pc:spChg chg="del">
          <ac:chgData name="Michelle Natalia Picon Salinas" userId="S::mpicon@flar.net::2587e1e9-9f21-4b7b-b919-8ef356ce05c7" providerId="AD" clId="Web-{937F8F0E-073B-0C53-43BB-F984846E0DA4}" dt="2023-01-11T18:02:05.798" v="17"/>
          <ac:spMkLst>
            <pc:docMk/>
            <pc:sldMk cId="4132633312" sldId="377"/>
            <ac:spMk id="2" creationId="{265A9F7C-8C51-87A4-5D15-ED9DFD1F24BA}"/>
          </ac:spMkLst>
        </pc:spChg>
        <pc:spChg chg="add mod">
          <ac:chgData name="Michelle Natalia Picon Salinas" userId="S::mpicon@flar.net::2587e1e9-9f21-4b7b-b919-8ef356ce05c7" providerId="AD" clId="Web-{937F8F0E-073B-0C53-43BB-F984846E0DA4}" dt="2023-01-11T18:09:00.267" v="116" actId="20577"/>
          <ac:spMkLst>
            <pc:docMk/>
            <pc:sldMk cId="4132633312" sldId="377"/>
            <ac:spMk id="3" creationId="{D1750E5A-11DD-7CFC-131F-521EE33282C2}"/>
          </ac:spMkLst>
        </pc:spChg>
        <pc:spChg chg="mod">
          <ac:chgData name="Michelle Natalia Picon Salinas" userId="S::mpicon@flar.net::2587e1e9-9f21-4b7b-b919-8ef356ce05c7" providerId="AD" clId="Web-{937F8F0E-073B-0C53-43BB-F984846E0DA4}" dt="2023-01-11T18:09:13.768" v="118" actId="20577"/>
          <ac:spMkLst>
            <pc:docMk/>
            <pc:sldMk cId="4132633312" sldId="377"/>
            <ac:spMk id="41" creationId="{77978F65-EEBD-3F49-BFAF-CB09ABD6CA62}"/>
          </ac:spMkLst>
        </pc:spChg>
        <pc:spChg chg="add">
          <ac:chgData name="Michelle Natalia Picon Salinas" userId="S::mpicon@flar.net::2587e1e9-9f21-4b7b-b919-8ef356ce05c7" providerId="AD" clId="Web-{937F8F0E-073B-0C53-43BB-F984846E0DA4}" dt="2023-01-11T18:08:10.297" v="104"/>
          <ac:spMkLst>
            <pc:docMk/>
            <pc:sldMk cId="4132633312" sldId="377"/>
            <ac:spMk id="60" creationId="{61293230-B0F6-45B1-96D1-13D18E242995}"/>
          </ac:spMkLst>
        </pc:spChg>
        <pc:spChg chg="add">
          <ac:chgData name="Michelle Natalia Picon Salinas" userId="S::mpicon@flar.net::2587e1e9-9f21-4b7b-b919-8ef356ce05c7" providerId="AD" clId="Web-{937F8F0E-073B-0C53-43BB-F984846E0DA4}" dt="2023-01-11T18:08:10.297" v="104"/>
          <ac:spMkLst>
            <pc:docMk/>
            <pc:sldMk cId="4132633312" sldId="377"/>
            <ac:spMk id="62" creationId="{627FF48C-AF46-4D52-998F-ED0BDDEEF2E1}"/>
          </ac:spMkLst>
        </pc:spChg>
        <pc:grpChg chg="ord">
          <ac:chgData name="Michelle Natalia Picon Salinas" userId="S::mpicon@flar.net::2587e1e9-9f21-4b7b-b919-8ef356ce05c7" providerId="AD" clId="Web-{937F8F0E-073B-0C53-43BB-F984846E0DA4}" dt="2023-01-11T18:08:10.297" v="104"/>
          <ac:grpSpMkLst>
            <pc:docMk/>
            <pc:sldMk cId="4132633312" sldId="377"/>
            <ac:grpSpMk id="42" creationId="{31B21711-F07A-7348-837B-E9450B0E7881}"/>
          </ac:grpSpMkLst>
        </pc:grpChg>
        <pc:grpChg chg="ord">
          <ac:chgData name="Michelle Natalia Picon Salinas" userId="S::mpicon@flar.net::2587e1e9-9f21-4b7b-b919-8ef356ce05c7" providerId="AD" clId="Web-{937F8F0E-073B-0C53-43BB-F984846E0DA4}" dt="2023-01-11T18:08:10.297" v="104"/>
          <ac:grpSpMkLst>
            <pc:docMk/>
            <pc:sldMk cId="4132633312" sldId="377"/>
            <ac:grpSpMk id="53" creationId="{65D1A515-556A-1A41-A266-CF4B07C15E4A}"/>
          </ac:grpSpMkLst>
        </pc:grpChg>
        <pc:picChg chg="add mod ord">
          <ac:chgData name="Michelle Natalia Picon Salinas" userId="S::mpicon@flar.net::2587e1e9-9f21-4b7b-b919-8ef356ce05c7" providerId="AD" clId="Web-{937F8F0E-073B-0C53-43BB-F984846E0DA4}" dt="2023-01-11T18:10:43.600" v="126" actId="1076"/>
          <ac:picMkLst>
            <pc:docMk/>
            <pc:sldMk cId="4132633312" sldId="377"/>
            <ac:picMk id="4" creationId="{429B53B7-3AF5-D6ED-963F-FE38C5842F8F}"/>
          </ac:picMkLst>
        </pc:picChg>
        <pc:picChg chg="add mod">
          <ac:chgData name="Michelle Natalia Picon Salinas" userId="S::mpicon@flar.net::2587e1e9-9f21-4b7b-b919-8ef356ce05c7" providerId="AD" clId="Web-{937F8F0E-073B-0C53-43BB-F984846E0DA4}" dt="2023-01-11T18:10:45.193" v="127" actId="1076"/>
          <ac:picMkLst>
            <pc:docMk/>
            <pc:sldMk cId="4132633312" sldId="377"/>
            <ac:picMk id="5" creationId="{1D0EBC53-4D95-0BBE-4CE6-1C05C755E042}"/>
          </ac:picMkLst>
        </pc:picChg>
        <pc:picChg chg="add del mod">
          <ac:chgData name="Michelle Natalia Picon Salinas" userId="S::mpicon@flar.net::2587e1e9-9f21-4b7b-b919-8ef356ce05c7" providerId="AD" clId="Web-{937F8F0E-073B-0C53-43BB-F984846E0DA4}" dt="2023-01-11T18:07:48.218" v="103"/>
          <ac:picMkLst>
            <pc:docMk/>
            <pc:sldMk cId="4132633312" sldId="377"/>
            <ac:picMk id="6" creationId="{03D7501C-DF0A-3261-D06D-3A63D22FB003}"/>
          </ac:picMkLst>
        </pc:picChg>
        <pc:picChg chg="add mod">
          <ac:chgData name="Michelle Natalia Picon Salinas" userId="S::mpicon@flar.net::2587e1e9-9f21-4b7b-b919-8ef356ce05c7" providerId="AD" clId="Web-{937F8F0E-073B-0C53-43BB-F984846E0DA4}" dt="2023-01-11T18:10:46.225" v="128" actId="1076"/>
          <ac:picMkLst>
            <pc:docMk/>
            <pc:sldMk cId="4132633312" sldId="377"/>
            <ac:picMk id="7" creationId="{60C425C6-957E-4F92-5EF9-19539D775F85}"/>
          </ac:picMkLst>
        </pc:picChg>
      </pc:sldChg>
    </pc:docChg>
  </pc:docChgLst>
  <pc:docChgLst>
    <pc:chgData name="Michelle Natalia Picon Salinas" userId="S::mpicon@flar.net::2587e1e9-9f21-4b7b-b919-8ef356ce05c7" providerId="AD" clId="Web-{A2E53449-EB61-A459-C6D3-5D53AC0F1134}"/>
    <pc:docChg chg="addSld delSld modSld">
      <pc:chgData name="Michelle Natalia Picon Salinas" userId="S::mpicon@flar.net::2587e1e9-9f21-4b7b-b919-8ef356ce05c7" providerId="AD" clId="Web-{A2E53449-EB61-A459-C6D3-5D53AC0F1134}" dt="2023-01-11T21:21:17.465" v="825"/>
      <pc:docMkLst>
        <pc:docMk/>
      </pc:docMkLst>
      <pc:sldChg chg="addSp delSp modSp">
        <pc:chgData name="Michelle Natalia Picon Salinas" userId="S::mpicon@flar.net::2587e1e9-9f21-4b7b-b919-8ef356ce05c7" providerId="AD" clId="Web-{A2E53449-EB61-A459-C6D3-5D53AC0F1134}" dt="2023-01-11T20:26:20.669" v="623"/>
        <pc:sldMkLst>
          <pc:docMk/>
          <pc:sldMk cId="2082673487" sldId="378"/>
        </pc:sldMkLst>
        <pc:spChg chg="del">
          <ac:chgData name="Michelle Natalia Picon Salinas" userId="S::mpicon@flar.net::2587e1e9-9f21-4b7b-b919-8ef356ce05c7" providerId="AD" clId="Web-{A2E53449-EB61-A459-C6D3-5D53AC0F1134}" dt="2023-01-11T20:10:04.267" v="298"/>
          <ac:spMkLst>
            <pc:docMk/>
            <pc:sldMk cId="2082673487" sldId="378"/>
            <ac:spMk id="2" creationId="{265A9F7C-8C51-87A4-5D15-ED9DFD1F24BA}"/>
          </ac:spMkLst>
        </pc:spChg>
        <pc:spChg chg="mod">
          <ac:chgData name="Michelle Natalia Picon Salinas" userId="S::mpicon@flar.net::2587e1e9-9f21-4b7b-b919-8ef356ce05c7" providerId="AD" clId="Web-{A2E53449-EB61-A459-C6D3-5D53AC0F1134}" dt="2023-01-11T20:23:21.477" v="617" actId="1076"/>
          <ac:spMkLst>
            <pc:docMk/>
            <pc:sldMk cId="2082673487" sldId="378"/>
            <ac:spMk id="3" creationId="{CF5A500E-0393-CDB3-77AC-AD3145D52329}"/>
          </ac:spMkLst>
        </pc:spChg>
        <pc:spChg chg="add mod">
          <ac:chgData name="Michelle Natalia Picon Salinas" userId="S::mpicon@flar.net::2587e1e9-9f21-4b7b-b919-8ef356ce05c7" providerId="AD" clId="Web-{A2E53449-EB61-A459-C6D3-5D53AC0F1134}" dt="2023-01-11T20:22:15.147" v="602" actId="1076"/>
          <ac:spMkLst>
            <pc:docMk/>
            <pc:sldMk cId="2082673487" sldId="378"/>
            <ac:spMk id="4" creationId="{D54C717F-C6E1-E3D7-A10A-3F40CD05F381}"/>
          </ac:spMkLst>
        </pc:spChg>
        <pc:spChg chg="add mod">
          <ac:chgData name="Michelle Natalia Picon Salinas" userId="S::mpicon@flar.net::2587e1e9-9f21-4b7b-b919-8ef356ce05c7" providerId="AD" clId="Web-{A2E53449-EB61-A459-C6D3-5D53AC0F1134}" dt="2023-01-11T20:22:15.162" v="603" actId="1076"/>
          <ac:spMkLst>
            <pc:docMk/>
            <pc:sldMk cId="2082673487" sldId="378"/>
            <ac:spMk id="5" creationId="{ADE0D04B-FFF1-C490-E370-8C00714A1486}"/>
          </ac:spMkLst>
        </pc:spChg>
        <pc:spChg chg="add mod">
          <ac:chgData name="Michelle Natalia Picon Salinas" userId="S::mpicon@flar.net::2587e1e9-9f21-4b7b-b919-8ef356ce05c7" providerId="AD" clId="Web-{A2E53449-EB61-A459-C6D3-5D53AC0F1134}" dt="2023-01-11T20:22:15.178" v="604" actId="1076"/>
          <ac:spMkLst>
            <pc:docMk/>
            <pc:sldMk cId="2082673487" sldId="378"/>
            <ac:spMk id="6" creationId="{BD36B2BE-B1D3-27BE-827E-533A619A970F}"/>
          </ac:spMkLst>
        </pc:spChg>
        <pc:spChg chg="add mod">
          <ac:chgData name="Michelle Natalia Picon Salinas" userId="S::mpicon@flar.net::2587e1e9-9f21-4b7b-b919-8ef356ce05c7" providerId="AD" clId="Web-{A2E53449-EB61-A459-C6D3-5D53AC0F1134}" dt="2023-01-11T20:22:15.194" v="605" actId="1076"/>
          <ac:spMkLst>
            <pc:docMk/>
            <pc:sldMk cId="2082673487" sldId="378"/>
            <ac:spMk id="7" creationId="{60D86C05-07D6-E8FD-AA5D-470038E93DD1}"/>
          </ac:spMkLst>
        </pc:spChg>
        <pc:spChg chg="add mod">
          <ac:chgData name="Michelle Natalia Picon Salinas" userId="S::mpicon@flar.net::2587e1e9-9f21-4b7b-b919-8ef356ce05c7" providerId="AD" clId="Web-{A2E53449-EB61-A459-C6D3-5D53AC0F1134}" dt="2023-01-11T20:22:15.209" v="606" actId="1076"/>
          <ac:spMkLst>
            <pc:docMk/>
            <pc:sldMk cId="2082673487" sldId="378"/>
            <ac:spMk id="8" creationId="{9C11E59A-38CC-68F4-7AD0-A495BF4854A4}"/>
          </ac:spMkLst>
        </pc:spChg>
        <pc:spChg chg="add mod">
          <ac:chgData name="Michelle Natalia Picon Salinas" userId="S::mpicon@flar.net::2587e1e9-9f21-4b7b-b919-8ef356ce05c7" providerId="AD" clId="Web-{A2E53449-EB61-A459-C6D3-5D53AC0F1134}" dt="2023-01-11T20:22:15.225" v="607" actId="1076"/>
          <ac:spMkLst>
            <pc:docMk/>
            <pc:sldMk cId="2082673487" sldId="378"/>
            <ac:spMk id="9" creationId="{2B790C23-AA09-8B9B-3F59-5EF69256D6F7}"/>
          </ac:spMkLst>
        </pc:spChg>
        <pc:spChg chg="add mod">
          <ac:chgData name="Michelle Natalia Picon Salinas" userId="S::mpicon@flar.net::2587e1e9-9f21-4b7b-b919-8ef356ce05c7" providerId="AD" clId="Web-{A2E53449-EB61-A459-C6D3-5D53AC0F1134}" dt="2023-01-11T20:22:15.225" v="608" actId="1076"/>
          <ac:spMkLst>
            <pc:docMk/>
            <pc:sldMk cId="2082673487" sldId="378"/>
            <ac:spMk id="10" creationId="{8B760169-C717-0495-CB98-9FAB01621E35}"/>
          </ac:spMkLst>
        </pc:spChg>
        <pc:spChg chg="add mod">
          <ac:chgData name="Michelle Natalia Picon Salinas" userId="S::mpicon@flar.net::2587e1e9-9f21-4b7b-b919-8ef356ce05c7" providerId="AD" clId="Web-{A2E53449-EB61-A459-C6D3-5D53AC0F1134}" dt="2023-01-11T20:22:15.241" v="609" actId="1076"/>
          <ac:spMkLst>
            <pc:docMk/>
            <pc:sldMk cId="2082673487" sldId="378"/>
            <ac:spMk id="11" creationId="{E4E263BE-122A-58F9-4080-E0BA34D74A64}"/>
          </ac:spMkLst>
        </pc:spChg>
        <pc:spChg chg="mod">
          <ac:chgData name="Michelle Natalia Picon Salinas" userId="S::mpicon@flar.net::2587e1e9-9f21-4b7b-b919-8ef356ce05c7" providerId="AD" clId="Web-{A2E53449-EB61-A459-C6D3-5D53AC0F1134}" dt="2023-01-11T20:24:43.182" v="619" actId="1076"/>
          <ac:spMkLst>
            <pc:docMk/>
            <pc:sldMk cId="2082673487" sldId="378"/>
            <ac:spMk id="41" creationId="{77978F65-EEBD-3F49-BFAF-CB09ABD6CA62}"/>
          </ac:spMkLst>
        </pc:spChg>
        <pc:picChg chg="add del mod">
          <ac:chgData name="Michelle Natalia Picon Salinas" userId="S::mpicon@flar.net::2587e1e9-9f21-4b7b-b919-8ef356ce05c7" providerId="AD" clId="Web-{A2E53449-EB61-A459-C6D3-5D53AC0F1134}" dt="2023-01-11T20:21:46.662" v="598"/>
          <ac:picMkLst>
            <pc:docMk/>
            <pc:sldMk cId="2082673487" sldId="378"/>
            <ac:picMk id="12" creationId="{8CE21214-FE84-788F-4C3B-1740F96A6BC9}"/>
          </ac:picMkLst>
        </pc:picChg>
        <pc:picChg chg="add del mod">
          <ac:chgData name="Michelle Natalia Picon Salinas" userId="S::mpicon@flar.net::2587e1e9-9f21-4b7b-b919-8ef356ce05c7" providerId="AD" clId="Web-{A2E53449-EB61-A459-C6D3-5D53AC0F1134}" dt="2023-01-11T20:26:20.669" v="623"/>
          <ac:picMkLst>
            <pc:docMk/>
            <pc:sldMk cId="2082673487" sldId="378"/>
            <ac:picMk id="14" creationId="{CBCD8814-49C3-6264-75A3-C3AC1C8E3141}"/>
          </ac:picMkLst>
        </pc:picChg>
        <pc:cxnChg chg="add mod">
          <ac:chgData name="Michelle Natalia Picon Salinas" userId="S::mpicon@flar.net::2587e1e9-9f21-4b7b-b919-8ef356ce05c7" providerId="AD" clId="Web-{A2E53449-EB61-A459-C6D3-5D53AC0F1134}" dt="2023-01-11T20:23:15.023" v="616" actId="1076"/>
          <ac:cxnSpMkLst>
            <pc:docMk/>
            <pc:sldMk cId="2082673487" sldId="378"/>
            <ac:cxnSpMk id="13" creationId="{9859777C-3F15-A23B-F27F-0D4BFDC1A55D}"/>
          </ac:cxnSpMkLst>
        </pc:cxnChg>
      </pc:sldChg>
      <pc:sldChg chg="addSp delSp modSp">
        <pc:chgData name="Michelle Natalia Picon Salinas" userId="S::mpicon@flar.net::2587e1e9-9f21-4b7b-b919-8ef356ce05c7" providerId="AD" clId="Web-{A2E53449-EB61-A459-C6D3-5D53AC0F1134}" dt="2023-01-11T21:21:17.465" v="825"/>
        <pc:sldMkLst>
          <pc:docMk/>
          <pc:sldMk cId="3178428224" sldId="379"/>
        </pc:sldMkLst>
        <pc:spChg chg="del mod">
          <ac:chgData name="Michelle Natalia Picon Salinas" userId="S::mpicon@flar.net::2587e1e9-9f21-4b7b-b919-8ef356ce05c7" providerId="AD" clId="Web-{A2E53449-EB61-A459-C6D3-5D53AC0F1134}" dt="2023-01-11T21:12:08.371" v="801"/>
          <ac:spMkLst>
            <pc:docMk/>
            <pc:sldMk cId="3178428224" sldId="379"/>
            <ac:spMk id="2" creationId="{265A9F7C-8C51-87A4-5D15-ED9DFD1F24BA}"/>
          </ac:spMkLst>
        </pc:spChg>
        <pc:spChg chg="add mod">
          <ac:chgData name="Michelle Natalia Picon Salinas" userId="S::mpicon@flar.net::2587e1e9-9f21-4b7b-b919-8ef356ce05c7" providerId="AD" clId="Web-{A2E53449-EB61-A459-C6D3-5D53AC0F1134}" dt="2023-01-11T21:17:37.593" v="808" actId="14100"/>
          <ac:spMkLst>
            <pc:docMk/>
            <pc:sldMk cId="3178428224" sldId="379"/>
            <ac:spMk id="3" creationId="{0581A8C6-76CA-9DBF-9878-AEDB5DC12D95}"/>
          </ac:spMkLst>
        </pc:spChg>
        <pc:picChg chg="add mod modCrop">
          <ac:chgData name="Michelle Natalia Picon Salinas" userId="S::mpicon@flar.net::2587e1e9-9f21-4b7b-b919-8ef356ce05c7" providerId="AD" clId="Web-{A2E53449-EB61-A459-C6D3-5D53AC0F1134}" dt="2023-01-11T21:19:18.349" v="815" actId="1076"/>
          <ac:picMkLst>
            <pc:docMk/>
            <pc:sldMk cId="3178428224" sldId="379"/>
            <ac:picMk id="4" creationId="{EA42CA76-0C01-6B7A-816A-701EDA1138B0}"/>
          </ac:picMkLst>
        </pc:picChg>
        <pc:picChg chg="add mod">
          <ac:chgData name="Michelle Natalia Picon Salinas" userId="S::mpicon@flar.net::2587e1e9-9f21-4b7b-b919-8ef356ce05c7" providerId="AD" clId="Web-{A2E53449-EB61-A459-C6D3-5D53AC0F1134}" dt="2023-01-11T21:19:16.302" v="814" actId="1076"/>
          <ac:picMkLst>
            <pc:docMk/>
            <pc:sldMk cId="3178428224" sldId="379"/>
            <ac:picMk id="5" creationId="{E9962E19-1075-D0ED-B085-BDD7CBC705BC}"/>
          </ac:picMkLst>
        </pc:picChg>
        <pc:picChg chg="add mod ord modCrop">
          <ac:chgData name="Michelle Natalia Picon Salinas" userId="S::mpicon@flar.net::2587e1e9-9f21-4b7b-b919-8ef356ce05c7" providerId="AD" clId="Web-{A2E53449-EB61-A459-C6D3-5D53AC0F1134}" dt="2023-01-11T21:21:17.465" v="825"/>
          <ac:picMkLst>
            <pc:docMk/>
            <pc:sldMk cId="3178428224" sldId="379"/>
            <ac:picMk id="6" creationId="{8B414A64-0882-0E49-8CF0-3404224505F1}"/>
          </ac:picMkLst>
        </pc:picChg>
      </pc:sldChg>
      <pc:sldChg chg="delSp add del replId">
        <pc:chgData name="Michelle Natalia Picon Salinas" userId="S::mpicon@flar.net::2587e1e9-9f21-4b7b-b919-8ef356ce05c7" providerId="AD" clId="Web-{A2E53449-EB61-A459-C6D3-5D53AC0F1134}" dt="2023-01-11T20:28:51.126" v="635"/>
        <pc:sldMkLst>
          <pc:docMk/>
          <pc:sldMk cId="150116149" sldId="380"/>
        </pc:sldMkLst>
        <pc:spChg chg="del">
          <ac:chgData name="Michelle Natalia Picon Salinas" userId="S::mpicon@flar.net::2587e1e9-9f21-4b7b-b919-8ef356ce05c7" providerId="AD" clId="Web-{A2E53449-EB61-A459-C6D3-5D53AC0F1134}" dt="2023-01-11T20:28:30.516" v="631"/>
          <ac:spMkLst>
            <pc:docMk/>
            <pc:sldMk cId="150116149" sldId="380"/>
            <ac:spMk id="3" creationId="{CF5A500E-0393-CDB3-77AC-AD3145D52329}"/>
          </ac:spMkLst>
        </pc:spChg>
        <pc:spChg chg="del">
          <ac:chgData name="Michelle Natalia Picon Salinas" userId="S::mpicon@flar.net::2587e1e9-9f21-4b7b-b919-8ef356ce05c7" providerId="AD" clId="Web-{A2E53449-EB61-A459-C6D3-5D53AC0F1134}" dt="2023-01-11T20:28:36.720" v="634"/>
          <ac:spMkLst>
            <pc:docMk/>
            <pc:sldMk cId="150116149" sldId="380"/>
            <ac:spMk id="4" creationId="{D54C717F-C6E1-E3D7-A10A-3F40CD05F381}"/>
          </ac:spMkLst>
        </pc:spChg>
        <pc:spChg chg="del">
          <ac:chgData name="Michelle Natalia Picon Salinas" userId="S::mpicon@flar.net::2587e1e9-9f21-4b7b-b919-8ef356ce05c7" providerId="AD" clId="Web-{A2E53449-EB61-A459-C6D3-5D53AC0F1134}" dt="2023-01-11T20:28:30.516" v="630"/>
          <ac:spMkLst>
            <pc:docMk/>
            <pc:sldMk cId="150116149" sldId="380"/>
            <ac:spMk id="5" creationId="{ADE0D04B-FFF1-C490-E370-8C00714A1486}"/>
          </ac:spMkLst>
        </pc:spChg>
        <pc:spChg chg="del">
          <ac:chgData name="Michelle Natalia Picon Salinas" userId="S::mpicon@flar.net::2587e1e9-9f21-4b7b-b919-8ef356ce05c7" providerId="AD" clId="Web-{A2E53449-EB61-A459-C6D3-5D53AC0F1134}" dt="2023-01-11T20:28:30.516" v="629"/>
          <ac:spMkLst>
            <pc:docMk/>
            <pc:sldMk cId="150116149" sldId="380"/>
            <ac:spMk id="6" creationId="{BD36B2BE-B1D3-27BE-827E-533A619A970F}"/>
          </ac:spMkLst>
        </pc:spChg>
        <pc:spChg chg="del">
          <ac:chgData name="Michelle Natalia Picon Salinas" userId="S::mpicon@flar.net::2587e1e9-9f21-4b7b-b919-8ef356ce05c7" providerId="AD" clId="Web-{A2E53449-EB61-A459-C6D3-5D53AC0F1134}" dt="2023-01-11T20:28:30.516" v="628"/>
          <ac:spMkLst>
            <pc:docMk/>
            <pc:sldMk cId="150116149" sldId="380"/>
            <ac:spMk id="7" creationId="{60D86C05-07D6-E8FD-AA5D-470038E93DD1}"/>
          </ac:spMkLst>
        </pc:spChg>
        <pc:spChg chg="del">
          <ac:chgData name="Michelle Natalia Picon Salinas" userId="S::mpicon@flar.net::2587e1e9-9f21-4b7b-b919-8ef356ce05c7" providerId="AD" clId="Web-{A2E53449-EB61-A459-C6D3-5D53AC0F1134}" dt="2023-01-11T20:28:36.720" v="633"/>
          <ac:spMkLst>
            <pc:docMk/>
            <pc:sldMk cId="150116149" sldId="380"/>
            <ac:spMk id="8" creationId="{9C11E59A-38CC-68F4-7AD0-A495BF4854A4}"/>
          </ac:spMkLst>
        </pc:spChg>
        <pc:spChg chg="del">
          <ac:chgData name="Michelle Natalia Picon Salinas" userId="S::mpicon@flar.net::2587e1e9-9f21-4b7b-b919-8ef356ce05c7" providerId="AD" clId="Web-{A2E53449-EB61-A459-C6D3-5D53AC0F1134}" dt="2023-01-11T20:28:30.516" v="627"/>
          <ac:spMkLst>
            <pc:docMk/>
            <pc:sldMk cId="150116149" sldId="380"/>
            <ac:spMk id="9" creationId="{2B790C23-AA09-8B9B-3F59-5EF69256D6F7}"/>
          </ac:spMkLst>
        </pc:spChg>
        <pc:spChg chg="del">
          <ac:chgData name="Michelle Natalia Picon Salinas" userId="S::mpicon@flar.net::2587e1e9-9f21-4b7b-b919-8ef356ce05c7" providerId="AD" clId="Web-{A2E53449-EB61-A459-C6D3-5D53AC0F1134}" dt="2023-01-11T20:28:30.516" v="626"/>
          <ac:spMkLst>
            <pc:docMk/>
            <pc:sldMk cId="150116149" sldId="380"/>
            <ac:spMk id="10" creationId="{8B760169-C717-0495-CB98-9FAB01621E35}"/>
          </ac:spMkLst>
        </pc:spChg>
        <pc:spChg chg="del">
          <ac:chgData name="Michelle Natalia Picon Salinas" userId="S::mpicon@flar.net::2587e1e9-9f21-4b7b-b919-8ef356ce05c7" providerId="AD" clId="Web-{A2E53449-EB61-A459-C6D3-5D53AC0F1134}" dt="2023-01-11T20:28:30.516" v="625"/>
          <ac:spMkLst>
            <pc:docMk/>
            <pc:sldMk cId="150116149" sldId="380"/>
            <ac:spMk id="11" creationId="{E4E263BE-122A-58F9-4080-E0BA34D74A64}"/>
          </ac:spMkLst>
        </pc:spChg>
        <pc:cxnChg chg="del">
          <ac:chgData name="Michelle Natalia Picon Salinas" userId="S::mpicon@flar.net::2587e1e9-9f21-4b7b-b919-8ef356ce05c7" providerId="AD" clId="Web-{A2E53449-EB61-A459-C6D3-5D53AC0F1134}" dt="2023-01-11T20:28:36.720" v="632"/>
          <ac:cxnSpMkLst>
            <pc:docMk/>
            <pc:sldMk cId="150116149" sldId="380"/>
            <ac:cxnSpMk id="13" creationId="{9859777C-3F15-A23B-F27F-0D4BFDC1A55D}"/>
          </ac:cxnSpMkLst>
        </pc:cxnChg>
      </pc:sldChg>
    </pc:docChg>
  </pc:docChgLst>
  <pc:docChgLst>
    <pc:chgData name="Michelle Natalia Picon Salinas" userId="S::mpicon@flar.net::2587e1e9-9f21-4b7b-b919-8ef356ce05c7" providerId="AD" clId="Web-{1EFA8D38-65CE-ED07-30E7-07EA7FD63FF0}"/>
    <pc:docChg chg="modSld">
      <pc:chgData name="Michelle Natalia Picon Salinas" userId="S::mpicon@flar.net::2587e1e9-9f21-4b7b-b919-8ef356ce05c7" providerId="AD" clId="Web-{1EFA8D38-65CE-ED07-30E7-07EA7FD63FF0}" dt="2023-01-11T16:08:19.963" v="315" actId="1076"/>
      <pc:docMkLst>
        <pc:docMk/>
      </pc:docMkLst>
      <pc:sldChg chg="addSp delSp modSp">
        <pc:chgData name="Michelle Natalia Picon Salinas" userId="S::mpicon@flar.net::2587e1e9-9f21-4b7b-b919-8ef356ce05c7" providerId="AD" clId="Web-{1EFA8D38-65CE-ED07-30E7-07EA7FD63FF0}" dt="2023-01-11T15:38:39.651" v="4" actId="1076"/>
        <pc:sldMkLst>
          <pc:docMk/>
          <pc:sldMk cId="2744549316" sldId="373"/>
        </pc:sldMkLst>
        <pc:picChg chg="add mod">
          <ac:chgData name="Michelle Natalia Picon Salinas" userId="S::mpicon@flar.net::2587e1e9-9f21-4b7b-b919-8ef356ce05c7" providerId="AD" clId="Web-{1EFA8D38-65CE-ED07-30E7-07EA7FD63FF0}" dt="2023-01-11T15:38:39.651" v="4" actId="1076"/>
          <ac:picMkLst>
            <pc:docMk/>
            <pc:sldMk cId="2744549316" sldId="373"/>
            <ac:picMk id="2" creationId="{AF361A5D-2AF1-AAA9-79FC-58E627E88FCB}"/>
          </ac:picMkLst>
        </pc:picChg>
        <pc:picChg chg="del mod">
          <ac:chgData name="Michelle Natalia Picon Salinas" userId="S::mpicon@flar.net::2587e1e9-9f21-4b7b-b919-8ef356ce05c7" providerId="AD" clId="Web-{1EFA8D38-65CE-ED07-30E7-07EA7FD63FF0}" dt="2023-01-11T15:36:31.177" v="1"/>
          <ac:picMkLst>
            <pc:docMk/>
            <pc:sldMk cId="2744549316" sldId="373"/>
            <ac:picMk id="1026" creationId="{8C644A97-FCBB-9769-031F-E9694C0FB5DF}"/>
          </ac:picMkLst>
        </pc:picChg>
      </pc:sldChg>
      <pc:sldChg chg="addSp delSp modSp mod setBg setClrOvrMap">
        <pc:chgData name="Michelle Natalia Picon Salinas" userId="S::mpicon@flar.net::2587e1e9-9f21-4b7b-b919-8ef356ce05c7" providerId="AD" clId="Web-{1EFA8D38-65CE-ED07-30E7-07EA7FD63FF0}" dt="2023-01-11T16:08:19.963" v="315" actId="1076"/>
        <pc:sldMkLst>
          <pc:docMk/>
          <pc:sldMk cId="2149944305" sldId="376"/>
        </pc:sldMkLst>
        <pc:spChg chg="del">
          <ac:chgData name="Michelle Natalia Picon Salinas" userId="S::mpicon@flar.net::2587e1e9-9f21-4b7b-b919-8ef356ce05c7" providerId="AD" clId="Web-{1EFA8D38-65CE-ED07-30E7-07EA7FD63FF0}" dt="2023-01-11T16:03:11.515" v="279"/>
          <ac:spMkLst>
            <pc:docMk/>
            <pc:sldMk cId="2149944305" sldId="376"/>
            <ac:spMk id="2" creationId="{265A9F7C-8C51-87A4-5D15-ED9DFD1F24BA}"/>
          </ac:spMkLst>
        </pc:spChg>
        <pc:spChg chg="add mod ord">
          <ac:chgData name="Michelle Natalia Picon Salinas" userId="S::mpicon@flar.net::2587e1e9-9f21-4b7b-b919-8ef356ce05c7" providerId="AD" clId="Web-{1EFA8D38-65CE-ED07-30E7-07EA7FD63FF0}" dt="2023-01-11T16:07:48.603" v="312" actId="1076"/>
          <ac:spMkLst>
            <pc:docMk/>
            <pc:sldMk cId="2149944305" sldId="376"/>
            <ac:spMk id="3" creationId="{B4E2EB60-1ECD-4176-924B-2C82BD540605}"/>
          </ac:spMkLst>
        </pc:spChg>
        <pc:spChg chg="mod">
          <ac:chgData name="Michelle Natalia Picon Salinas" userId="S::mpicon@flar.net::2587e1e9-9f21-4b7b-b919-8ef356ce05c7" providerId="AD" clId="Web-{1EFA8D38-65CE-ED07-30E7-07EA7FD63FF0}" dt="2023-01-11T16:08:19.963" v="315" actId="1076"/>
          <ac:spMkLst>
            <pc:docMk/>
            <pc:sldMk cId="2149944305" sldId="376"/>
            <ac:spMk id="41" creationId="{77978F65-EEBD-3F49-BFAF-CB09ABD6CA62}"/>
          </ac:spMkLst>
        </pc:spChg>
        <pc:spChg chg="add del">
          <ac:chgData name="Michelle Natalia Picon Salinas" userId="S::mpicon@flar.net::2587e1e9-9f21-4b7b-b919-8ef356ce05c7" providerId="AD" clId="Web-{1EFA8D38-65CE-ED07-30E7-07EA7FD63FF0}" dt="2023-01-11T16:05:31.145" v="284"/>
          <ac:spMkLst>
            <pc:docMk/>
            <pc:sldMk cId="2149944305" sldId="376"/>
            <ac:spMk id="60" creationId="{4F74D28C-3268-4E35-8EE1-D92CB4A85A7D}"/>
          </ac:spMkLst>
        </pc:spChg>
        <pc:spChg chg="add del">
          <ac:chgData name="Michelle Natalia Picon Salinas" userId="S::mpicon@flar.net::2587e1e9-9f21-4b7b-b919-8ef356ce05c7" providerId="AD" clId="Web-{1EFA8D38-65CE-ED07-30E7-07EA7FD63FF0}" dt="2023-01-11T16:05:31.145" v="284"/>
          <ac:spMkLst>
            <pc:docMk/>
            <pc:sldMk cId="2149944305" sldId="376"/>
            <ac:spMk id="62" creationId="{58D44E42-C462-4105-BC86-FE75B4E3C4AF}"/>
          </ac:spMkLst>
        </pc:spChg>
        <pc:spChg chg="add del">
          <ac:chgData name="Michelle Natalia Picon Salinas" userId="S::mpicon@flar.net::2587e1e9-9f21-4b7b-b919-8ef356ce05c7" providerId="AD" clId="Web-{1EFA8D38-65CE-ED07-30E7-07EA7FD63FF0}" dt="2023-01-11T16:05:37.614" v="286"/>
          <ac:spMkLst>
            <pc:docMk/>
            <pc:sldMk cId="2149944305" sldId="376"/>
            <ac:spMk id="64" creationId="{2B97F24A-32CE-4C1C-A50D-3016B394DCFB}"/>
          </ac:spMkLst>
        </pc:spChg>
        <pc:spChg chg="add del">
          <ac:chgData name="Michelle Natalia Picon Salinas" userId="S::mpicon@flar.net::2587e1e9-9f21-4b7b-b919-8ef356ce05c7" providerId="AD" clId="Web-{1EFA8D38-65CE-ED07-30E7-07EA7FD63FF0}" dt="2023-01-11T16:05:37.614" v="286"/>
          <ac:spMkLst>
            <pc:docMk/>
            <pc:sldMk cId="2149944305" sldId="376"/>
            <ac:spMk id="65" creationId="{6357EC4F-235E-4222-A36F-C7878ACE37F2}"/>
          </ac:spMkLst>
        </pc:spChg>
        <pc:spChg chg="add">
          <ac:chgData name="Michelle Natalia Picon Salinas" userId="S::mpicon@flar.net::2587e1e9-9f21-4b7b-b919-8ef356ce05c7" providerId="AD" clId="Web-{1EFA8D38-65CE-ED07-30E7-07EA7FD63FF0}" dt="2023-01-11T16:05:37.645" v="287"/>
          <ac:spMkLst>
            <pc:docMk/>
            <pc:sldMk cId="2149944305" sldId="376"/>
            <ac:spMk id="67" creationId="{8B3A2D1A-45FC-4F95-B150-1C13EF2F6D09}"/>
          </ac:spMkLst>
        </pc:spChg>
        <pc:spChg chg="add">
          <ac:chgData name="Michelle Natalia Picon Salinas" userId="S::mpicon@flar.net::2587e1e9-9f21-4b7b-b919-8ef356ce05c7" providerId="AD" clId="Web-{1EFA8D38-65CE-ED07-30E7-07EA7FD63FF0}" dt="2023-01-11T16:05:37.645" v="287"/>
          <ac:spMkLst>
            <pc:docMk/>
            <pc:sldMk cId="2149944305" sldId="376"/>
            <ac:spMk id="68" creationId="{39C3C864-C625-4883-B868-9A4C470F4DD5}"/>
          </ac:spMkLst>
        </pc:spChg>
        <pc:grpChg chg="ord">
          <ac:chgData name="Michelle Natalia Picon Salinas" userId="S::mpicon@flar.net::2587e1e9-9f21-4b7b-b919-8ef356ce05c7" providerId="AD" clId="Web-{1EFA8D38-65CE-ED07-30E7-07EA7FD63FF0}" dt="2023-01-11T16:05:37.645" v="287"/>
          <ac:grpSpMkLst>
            <pc:docMk/>
            <pc:sldMk cId="2149944305" sldId="376"/>
            <ac:grpSpMk id="42" creationId="{31B21711-F07A-7348-837B-E9450B0E7881}"/>
          </ac:grpSpMkLst>
        </pc:grpChg>
        <pc:grpChg chg="ord">
          <ac:chgData name="Michelle Natalia Picon Salinas" userId="S::mpicon@flar.net::2587e1e9-9f21-4b7b-b919-8ef356ce05c7" providerId="AD" clId="Web-{1EFA8D38-65CE-ED07-30E7-07EA7FD63FF0}" dt="2023-01-11T16:05:37.645" v="287"/>
          <ac:grpSpMkLst>
            <pc:docMk/>
            <pc:sldMk cId="2149944305" sldId="376"/>
            <ac:grpSpMk id="53" creationId="{65D1A515-556A-1A41-A266-CF4B07C15E4A}"/>
          </ac:grpSpMkLst>
        </pc:grpChg>
        <pc:picChg chg="add mod">
          <ac:chgData name="Michelle Natalia Picon Salinas" userId="S::mpicon@flar.net::2587e1e9-9f21-4b7b-b919-8ef356ce05c7" providerId="AD" clId="Web-{1EFA8D38-65CE-ED07-30E7-07EA7FD63FF0}" dt="2023-01-11T16:06:13.178" v="293" actId="1076"/>
          <ac:picMkLst>
            <pc:docMk/>
            <pc:sldMk cId="2149944305" sldId="376"/>
            <ac:picMk id="4" creationId="{72552065-B406-BE97-E334-F8B99A41BC82}"/>
          </ac:picMkLst>
        </pc:picChg>
      </pc:sldChg>
    </pc:docChg>
  </pc:docChgLst>
  <pc:docChgLst>
    <pc:chgData name="Jorge Esteban Camargo Forero" userId="ee79e5f4-13e3-4b16-9a8f-d9656972343c" providerId="ADAL" clId="{E11AC0B0-B3B1-4F26-9AFE-F63E1A9E5D6C}"/>
    <pc:docChg chg="undo custSel addSld delSld modSld">
      <pc:chgData name="Jorge Esteban Camargo Forero" userId="ee79e5f4-13e3-4b16-9a8f-d9656972343c" providerId="ADAL" clId="{E11AC0B0-B3B1-4F26-9AFE-F63E1A9E5D6C}" dt="2023-02-14T20:15:09.664" v="477" actId="20577"/>
      <pc:docMkLst>
        <pc:docMk/>
      </pc:docMkLst>
      <pc:sldChg chg="modSp add del mod">
        <pc:chgData name="Jorge Esteban Camargo Forero" userId="ee79e5f4-13e3-4b16-9a8f-d9656972343c" providerId="ADAL" clId="{E11AC0B0-B3B1-4F26-9AFE-F63E1A9E5D6C}" dt="2023-02-14T20:15:09.664" v="477" actId="20577"/>
        <pc:sldMkLst>
          <pc:docMk/>
          <pc:sldMk cId="966361483" sldId="366"/>
        </pc:sldMkLst>
        <pc:spChg chg="mod">
          <ac:chgData name="Jorge Esteban Camargo Forero" userId="ee79e5f4-13e3-4b16-9a8f-d9656972343c" providerId="ADAL" clId="{E11AC0B0-B3B1-4F26-9AFE-F63E1A9E5D6C}" dt="2023-02-14T20:15:09.664" v="477" actId="20577"/>
          <ac:spMkLst>
            <pc:docMk/>
            <pc:sldMk cId="966361483" sldId="366"/>
            <ac:spMk id="2" creationId="{265A9F7C-8C51-87A4-5D15-ED9DFD1F24BA}"/>
          </ac:spMkLst>
        </pc:spChg>
      </pc:sldChg>
      <pc:sldChg chg="addSp delSp modSp mod">
        <pc:chgData name="Jorge Esteban Camargo Forero" userId="ee79e5f4-13e3-4b16-9a8f-d9656972343c" providerId="ADAL" clId="{E11AC0B0-B3B1-4F26-9AFE-F63E1A9E5D6C}" dt="2023-02-14T19:23:20.248" v="474" actId="20577"/>
        <pc:sldMkLst>
          <pc:docMk/>
          <pc:sldMk cId="2707058343" sldId="392"/>
        </pc:sldMkLst>
        <pc:spChg chg="mod">
          <ac:chgData name="Jorge Esteban Camargo Forero" userId="ee79e5f4-13e3-4b16-9a8f-d9656972343c" providerId="ADAL" clId="{E11AC0B0-B3B1-4F26-9AFE-F63E1A9E5D6C}" dt="2023-02-14T19:23:20.248" v="474" actId="20577"/>
          <ac:spMkLst>
            <pc:docMk/>
            <pc:sldMk cId="2707058343" sldId="392"/>
            <ac:spMk id="3" creationId="{0581A8C6-76CA-9DBF-9878-AEDB5DC12D95}"/>
          </ac:spMkLst>
        </pc:spChg>
        <pc:spChg chg="mod">
          <ac:chgData name="Jorge Esteban Camargo Forero" userId="ee79e5f4-13e3-4b16-9a8f-d9656972343c" providerId="ADAL" clId="{E11AC0B0-B3B1-4F26-9AFE-F63E1A9E5D6C}" dt="2023-02-14T14:14:31.610" v="7" actId="20577"/>
          <ac:spMkLst>
            <pc:docMk/>
            <pc:sldMk cId="2707058343" sldId="392"/>
            <ac:spMk id="41" creationId="{77978F65-EEBD-3F49-BFAF-CB09ABD6CA62}"/>
          </ac:spMkLst>
        </pc:spChg>
        <pc:picChg chg="add del mod">
          <ac:chgData name="Jorge Esteban Camargo Forero" userId="ee79e5f4-13e3-4b16-9a8f-d9656972343c" providerId="ADAL" clId="{E11AC0B0-B3B1-4F26-9AFE-F63E1A9E5D6C}" dt="2023-02-14T19:23:09.235" v="469" actId="478"/>
          <ac:picMkLst>
            <pc:docMk/>
            <pc:sldMk cId="2707058343" sldId="392"/>
            <ac:picMk id="11" creationId="{B0187464-30C7-FA79-C236-12F1A978CDEF}"/>
          </ac:picMkLst>
        </pc:picChg>
      </pc:sldChg>
      <pc:sldChg chg="modSp mod">
        <pc:chgData name="Jorge Esteban Camargo Forero" userId="ee79e5f4-13e3-4b16-9a8f-d9656972343c" providerId="ADAL" clId="{E11AC0B0-B3B1-4F26-9AFE-F63E1A9E5D6C}" dt="2023-02-14T14:21:23.412" v="62" actId="14100"/>
        <pc:sldMkLst>
          <pc:docMk/>
          <pc:sldMk cId="2771714964" sldId="400"/>
        </pc:sldMkLst>
        <pc:spChg chg="mod">
          <ac:chgData name="Jorge Esteban Camargo Forero" userId="ee79e5f4-13e3-4b16-9a8f-d9656972343c" providerId="ADAL" clId="{E11AC0B0-B3B1-4F26-9AFE-F63E1A9E5D6C}" dt="2023-02-14T14:20:32.803" v="33" actId="20577"/>
          <ac:spMkLst>
            <pc:docMk/>
            <pc:sldMk cId="2771714964" sldId="400"/>
            <ac:spMk id="3" creationId="{0581A8C6-76CA-9DBF-9878-AEDB5DC12D95}"/>
          </ac:spMkLst>
        </pc:spChg>
        <pc:picChg chg="mod">
          <ac:chgData name="Jorge Esteban Camargo Forero" userId="ee79e5f4-13e3-4b16-9a8f-d9656972343c" providerId="ADAL" clId="{E11AC0B0-B3B1-4F26-9AFE-F63E1A9E5D6C}" dt="2023-02-14T14:21:23.412" v="62" actId="14100"/>
          <ac:picMkLst>
            <pc:docMk/>
            <pc:sldMk cId="2771714964" sldId="400"/>
            <ac:picMk id="10" creationId="{D74CC7B8-F271-EFE9-C3DC-128196118CB9}"/>
          </ac:picMkLst>
        </pc:picChg>
      </pc:sldChg>
      <pc:sldChg chg="addSp delSp modSp mod">
        <pc:chgData name="Jorge Esteban Camargo Forero" userId="ee79e5f4-13e3-4b16-9a8f-d9656972343c" providerId="ADAL" clId="{E11AC0B0-B3B1-4F26-9AFE-F63E1A9E5D6C}" dt="2023-02-14T14:27:34.943" v="79" actId="14100"/>
        <pc:sldMkLst>
          <pc:docMk/>
          <pc:sldMk cId="1250497556" sldId="422"/>
        </pc:sldMkLst>
        <pc:spChg chg="add del">
          <ac:chgData name="Jorge Esteban Camargo Forero" userId="ee79e5f4-13e3-4b16-9a8f-d9656972343c" providerId="ADAL" clId="{E11AC0B0-B3B1-4F26-9AFE-F63E1A9E5D6C}" dt="2023-02-14T14:27:08.126" v="69" actId="22"/>
          <ac:spMkLst>
            <pc:docMk/>
            <pc:sldMk cId="1250497556" sldId="422"/>
            <ac:spMk id="4" creationId="{8E070548-56F0-FE41-F1FD-F3CE8C72D689}"/>
          </ac:spMkLst>
        </pc:spChg>
        <pc:picChg chg="add mod">
          <ac:chgData name="Jorge Esteban Camargo Forero" userId="ee79e5f4-13e3-4b16-9a8f-d9656972343c" providerId="ADAL" clId="{E11AC0B0-B3B1-4F26-9AFE-F63E1A9E5D6C}" dt="2023-02-14T14:27:34.943" v="79" actId="14100"/>
          <ac:picMkLst>
            <pc:docMk/>
            <pc:sldMk cId="1250497556" sldId="422"/>
            <ac:picMk id="3074" creationId="{EA004E37-82DE-5383-8FCC-A1A65F4A39BA}"/>
          </ac:picMkLst>
        </pc:picChg>
        <pc:picChg chg="add mod">
          <ac:chgData name="Jorge Esteban Camargo Forero" userId="ee79e5f4-13e3-4b16-9a8f-d9656972343c" providerId="ADAL" clId="{E11AC0B0-B3B1-4F26-9AFE-F63E1A9E5D6C}" dt="2023-02-14T14:27:30.146" v="77" actId="1076"/>
          <ac:picMkLst>
            <pc:docMk/>
            <pc:sldMk cId="1250497556" sldId="422"/>
            <ac:picMk id="3076" creationId="{80933D56-5104-B31E-5DD2-17D2D7D0FAAB}"/>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1"/>
          <c:order val="0"/>
          <c:tx>
            <c:strRef>
              <c:f>'[Book1]0_cpn'!$C$1</c:f>
              <c:strCache>
                <c:ptCount val="1"/>
                <c:pt idx="0">
                  <c:v>Principal</c:v>
                </c:pt>
              </c:strCache>
            </c:strRef>
          </c:tx>
          <c:spPr>
            <a:solidFill>
              <a:schemeClr val="accent1">
                <a:lumMod val="60000"/>
                <a:lumOff val="40000"/>
              </a:schemeClr>
            </a:solidFill>
            <a:ln>
              <a:noFill/>
            </a:ln>
            <a:effectLst/>
          </c:spPr>
          <c:invertIfNegative val="0"/>
          <c:cat>
            <c:strRef>
              <c:f>'[Book1]0_cpn'!$A$2:$A$6</c:f>
              <c:strCache>
                <c:ptCount val="5"/>
                <c:pt idx="0">
                  <c:v>t = 1</c:v>
                </c:pt>
                <c:pt idx="1">
                  <c:v>t = 2</c:v>
                </c:pt>
                <c:pt idx="2">
                  <c:v>t = 3</c:v>
                </c:pt>
                <c:pt idx="3">
                  <c:v>…</c:v>
                </c:pt>
                <c:pt idx="4">
                  <c:v>t = T</c:v>
                </c:pt>
              </c:strCache>
            </c:strRef>
          </c:cat>
          <c:val>
            <c:numRef>
              <c:f>'[Book1]0_cpn'!$C$2:$C$6</c:f>
              <c:numCache>
                <c:formatCode>General</c:formatCode>
                <c:ptCount val="5"/>
                <c:pt idx="0">
                  <c:v>0</c:v>
                </c:pt>
                <c:pt idx="1">
                  <c:v>0</c:v>
                </c:pt>
                <c:pt idx="2">
                  <c:v>0</c:v>
                </c:pt>
                <c:pt idx="3">
                  <c:v>0</c:v>
                </c:pt>
                <c:pt idx="4">
                  <c:v>100</c:v>
                </c:pt>
              </c:numCache>
            </c:numRef>
          </c:val>
          <c:extLst>
            <c:ext xmlns:c16="http://schemas.microsoft.com/office/drawing/2014/chart" uri="{C3380CC4-5D6E-409C-BE32-E72D297353CC}">
              <c16:uniqueId val="{00000000-D076-4026-BFCF-C39935B95F15}"/>
            </c:ext>
          </c:extLst>
        </c:ser>
        <c:ser>
          <c:idx val="2"/>
          <c:order val="1"/>
          <c:tx>
            <c:strRef>
              <c:f>'[Book1]0_cpn'!$D$1</c:f>
              <c:strCache>
                <c:ptCount val="1"/>
                <c:pt idx="0">
                  <c:v>Cupón</c:v>
                </c:pt>
              </c:strCache>
            </c:strRef>
          </c:tx>
          <c:spPr>
            <a:solidFill>
              <a:schemeClr val="accent1"/>
            </a:solidFill>
            <a:ln>
              <a:noFill/>
            </a:ln>
            <a:effectLst/>
          </c:spPr>
          <c:invertIfNegative val="0"/>
          <c:cat>
            <c:strRef>
              <c:f>'[Book1]0_cpn'!$A$2:$A$6</c:f>
              <c:strCache>
                <c:ptCount val="5"/>
                <c:pt idx="0">
                  <c:v>t = 1</c:v>
                </c:pt>
                <c:pt idx="1">
                  <c:v>t = 2</c:v>
                </c:pt>
                <c:pt idx="2">
                  <c:v>t = 3</c:v>
                </c:pt>
                <c:pt idx="3">
                  <c:v>…</c:v>
                </c:pt>
                <c:pt idx="4">
                  <c:v>t = T</c:v>
                </c:pt>
              </c:strCache>
            </c:strRef>
          </c:cat>
          <c:val>
            <c:numRef>
              <c:f>'[Book1]0_cpn'!$D$2:$D$6</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1-D076-4026-BFCF-C39935B95F15}"/>
            </c:ext>
          </c:extLst>
        </c:ser>
        <c:dLbls>
          <c:showLegendKey val="0"/>
          <c:showVal val="0"/>
          <c:showCatName val="0"/>
          <c:showSerName val="0"/>
          <c:showPercent val="0"/>
          <c:showBubbleSize val="0"/>
        </c:dLbls>
        <c:gapWidth val="219"/>
        <c:overlap val="100"/>
        <c:axId val="2118623152"/>
        <c:axId val="194336160"/>
      </c:barChart>
      <c:catAx>
        <c:axId val="2118623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002060"/>
                </a:solidFill>
                <a:latin typeface="+mn-lt"/>
                <a:ea typeface="+mn-ea"/>
                <a:cs typeface="+mn-cs"/>
              </a:defRPr>
            </a:pPr>
            <a:endParaRPr lang="en-US"/>
          </a:p>
        </c:txPr>
        <c:crossAx val="194336160"/>
        <c:crosses val="autoZero"/>
        <c:auto val="1"/>
        <c:lblAlgn val="ctr"/>
        <c:lblOffset val="100"/>
        <c:noMultiLvlLbl val="0"/>
      </c:catAx>
      <c:valAx>
        <c:axId val="194336160"/>
        <c:scaling>
          <c:orientation val="minMax"/>
        </c:scaling>
        <c:delete val="1"/>
        <c:axPos val="l"/>
        <c:numFmt formatCode="General" sourceLinked="1"/>
        <c:majorTickMark val="none"/>
        <c:minorTickMark val="none"/>
        <c:tickLblPos val="nextTo"/>
        <c:crossAx val="21186231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rgbClr val="002060"/>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BC2C3-0C40-4D96-9115-8FFD9EAE9C93}" type="datetimeFigureOut">
              <a:rPr lang="es-CO" smtClean="0"/>
              <a:t>14/02/2023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82444B-9915-44AD-902E-AFB63231AF50}" type="slidenum">
              <a:rPr lang="es-CO" smtClean="0"/>
              <a:t>‹Nº›</a:t>
            </a:fld>
            <a:endParaRPr lang="es-CO"/>
          </a:p>
        </p:txBody>
      </p:sp>
    </p:spTree>
    <p:extLst>
      <p:ext uri="{BB962C8B-B14F-4D97-AF65-F5344CB8AC3E}">
        <p14:creationId xmlns:p14="http://schemas.microsoft.com/office/powerpoint/2010/main" val="2526562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926653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039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803525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773383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696186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23315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373678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128279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801873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447128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44031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0348064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072181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986961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419904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1249391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469948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93551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8759151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989499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628726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833157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0873548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4704309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80022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984840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631274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2754018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7022797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3447933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596723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42032740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015454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5064087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4727089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6495375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1241323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3162832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1627270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4559720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770164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455632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044349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811470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468042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414328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90BB6-FDAE-CE77-6C3E-E6D0C9F30A8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2E7BC34C-67F7-A3DE-AEF4-1AF8929067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02812106-FB0C-6C76-6CB8-79AFAAECBC71}"/>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5" name="Marcador de pie de página 4">
            <a:extLst>
              <a:ext uri="{FF2B5EF4-FFF2-40B4-BE49-F238E27FC236}">
                <a16:creationId xmlns:a16="http://schemas.microsoft.com/office/drawing/2014/main" id="{584A7473-1D86-12C1-881E-37F279404D3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9882F79-A6CC-0D3E-6607-5938416E8582}"/>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682543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F46384-E4C3-C245-290D-46E0C315F7A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8423D115-C722-EAD1-44E2-4C8E3E2ED3B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62F76D0-4C31-D1BD-09EC-7D1D1D7EC7DC}"/>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5" name="Marcador de pie de página 4">
            <a:extLst>
              <a:ext uri="{FF2B5EF4-FFF2-40B4-BE49-F238E27FC236}">
                <a16:creationId xmlns:a16="http://schemas.microsoft.com/office/drawing/2014/main" id="{FDF35C32-8E5E-9BD4-123A-F688C5514EC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5CF2956-E6FB-3AD3-6174-295F690B5920}"/>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91451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7A7D4D2-330D-FBBF-4FFE-6C28E56D7C8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4B164FE-199C-38E4-8780-00F1989E17F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94C751-AC7A-3F61-453F-AA46B9E5A21C}"/>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5" name="Marcador de pie de página 4">
            <a:extLst>
              <a:ext uri="{FF2B5EF4-FFF2-40B4-BE49-F238E27FC236}">
                <a16:creationId xmlns:a16="http://schemas.microsoft.com/office/drawing/2014/main" id="{4F026CAB-2E72-E375-A978-AC2D5096B0A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62B1070-E045-FA8B-853C-81BF522B2BBC}"/>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4071163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2_Title Slide">
    <p:spTree>
      <p:nvGrpSpPr>
        <p:cNvPr id="1" name=""/>
        <p:cNvGrpSpPr/>
        <p:nvPr/>
      </p:nvGrpSpPr>
      <p:grpSpPr>
        <a:xfrm>
          <a:off x="0" y="0"/>
          <a:ext cx="0" cy="0"/>
          <a:chOff x="0" y="0"/>
          <a:chExt cx="0" cy="0"/>
        </a:xfrm>
      </p:grpSpPr>
      <p:sp>
        <p:nvSpPr>
          <p:cNvPr id="92" name="Picture Placeholder 29"/>
          <p:cNvSpPr>
            <a:spLocks noGrp="1"/>
          </p:cNvSpPr>
          <p:nvPr>
            <p:ph type="pic" idx="13"/>
          </p:nvPr>
        </p:nvSpPr>
        <p:spPr>
          <a:xfrm>
            <a:off x="1593552" y="2204095"/>
            <a:ext cx="10594385" cy="4653911"/>
          </a:xfrm>
          <a:prstGeom prst="rect">
            <a:avLst/>
          </a:prstGeom>
        </p:spPr>
        <p:txBody>
          <a:bodyPr lIns="91439" rIns="91439">
            <a:noAutofit/>
          </a:bodyPr>
          <a:lstStyle/>
          <a:p>
            <a:endParaRPr/>
          </a:p>
        </p:txBody>
      </p:sp>
      <p:sp>
        <p:nvSpPr>
          <p:cNvPr id="93" name="Slide Number"/>
          <p:cNvSpPr txBox="1">
            <a:spLocks noGrp="1"/>
          </p:cNvSpPr>
          <p:nvPr>
            <p:ph type="sldNum" sz="quarter" idx="2"/>
          </p:nvPr>
        </p:nvSpPr>
        <p:spPr>
          <a:xfrm>
            <a:off x="5892800" y="6170083"/>
            <a:ext cx="2844800" cy="372535"/>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278400795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1_Custom Layout">
    <p:spTree>
      <p:nvGrpSpPr>
        <p:cNvPr id="1" name=""/>
        <p:cNvGrpSpPr/>
        <p:nvPr/>
      </p:nvGrpSpPr>
      <p:grpSpPr>
        <a:xfrm>
          <a:off x="0" y="0"/>
          <a:ext cx="0" cy="0"/>
          <a:chOff x="0" y="0"/>
          <a:chExt cx="0" cy="0"/>
        </a:xfrm>
      </p:grpSpPr>
      <p:sp>
        <p:nvSpPr>
          <p:cNvPr id="182" name="Slide Number"/>
          <p:cNvSpPr txBox="1">
            <a:spLocks noGrp="1"/>
          </p:cNvSpPr>
          <p:nvPr>
            <p:ph type="sldNum" sz="quarter" idx="2"/>
          </p:nvPr>
        </p:nvSpPr>
        <p:spPr>
          <a:xfrm>
            <a:off x="5892800" y="6170083"/>
            <a:ext cx="2844800" cy="372535"/>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376418821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613D4E-8D51-2313-5399-EA30419F1FD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011E21E-38A7-EF0A-792D-E6B91004865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0E3C857-9203-B740-763C-768A84467B7A}"/>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5" name="Marcador de pie de página 4">
            <a:extLst>
              <a:ext uri="{FF2B5EF4-FFF2-40B4-BE49-F238E27FC236}">
                <a16:creationId xmlns:a16="http://schemas.microsoft.com/office/drawing/2014/main" id="{B4648EF3-A738-3C43-6C85-1652788323B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343009B-A6C1-03E7-CE4D-8B09BA774815}"/>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31389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20BA4-CFA8-764E-3CDD-DB31DFBE713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820F739-DB96-3773-34A2-E8E7178160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0A7F600-19B4-0A0B-606E-5C6580482C7E}"/>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5" name="Marcador de pie de página 4">
            <a:extLst>
              <a:ext uri="{FF2B5EF4-FFF2-40B4-BE49-F238E27FC236}">
                <a16:creationId xmlns:a16="http://schemas.microsoft.com/office/drawing/2014/main" id="{102EFFCB-6F4D-F98B-C9B4-89C50D28E78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1FAABA2-C51C-9897-13E4-AC608AFDD2FC}"/>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245251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5369BF-3718-8891-6E3F-C4832FEC34C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12158DF-8D17-095A-1305-95C743F0676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F4614332-D95E-1273-9C84-0A824259DB8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D84E19BA-68DA-8F90-52D0-072B318866F1}"/>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6" name="Marcador de pie de página 5">
            <a:extLst>
              <a:ext uri="{FF2B5EF4-FFF2-40B4-BE49-F238E27FC236}">
                <a16:creationId xmlns:a16="http://schemas.microsoft.com/office/drawing/2014/main" id="{97FC9054-CC09-7094-83BE-0F627816673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31DBA73-F49E-78A7-AD9A-DCB01D260943}"/>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178025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FDB07C-9BED-4BC5-C01B-AC900BE1C98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34944D9-FCAC-82A0-AE38-8F99BBC6A3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26F3347-D8C9-D73F-7F7C-A5F0CCF596B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1F82C5B9-28C1-BE58-9470-B90A9AAEF9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7C8D23D-CF1D-B421-E545-3067B75E06E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4253DCE3-269E-79FB-4CC6-93B54FF998CC}"/>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8" name="Marcador de pie de página 7">
            <a:extLst>
              <a:ext uri="{FF2B5EF4-FFF2-40B4-BE49-F238E27FC236}">
                <a16:creationId xmlns:a16="http://schemas.microsoft.com/office/drawing/2014/main" id="{0D32BE49-CB48-00B5-3E8A-0340BD3A9C1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31033D18-3425-6246-399B-E658740F47E1}"/>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1157138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8AE2F1-9067-7BCA-DF01-7D2C1422589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EEAECF1-7301-B5AF-8432-C1BD5EE1F4F1}"/>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4" name="Marcador de pie de página 3">
            <a:extLst>
              <a:ext uri="{FF2B5EF4-FFF2-40B4-BE49-F238E27FC236}">
                <a16:creationId xmlns:a16="http://schemas.microsoft.com/office/drawing/2014/main" id="{0300EF3C-9C97-17A3-5FF1-B1396CBE7C0F}"/>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DB19A000-EC9F-8750-E2F1-8BEB0208EEF9}"/>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1365663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8132235-0434-9616-8F1C-05DB4A5E3CE0}"/>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3" name="Marcador de pie de página 2">
            <a:extLst>
              <a:ext uri="{FF2B5EF4-FFF2-40B4-BE49-F238E27FC236}">
                <a16:creationId xmlns:a16="http://schemas.microsoft.com/office/drawing/2014/main" id="{91510EB7-AA11-D080-F342-9D69747C11F9}"/>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154004F-5C67-AEDC-CE68-23F3C3EB80AC}"/>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3553232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8A5734-FB74-AA5E-9EEF-1DF33DE56B9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B0329D8-D300-8282-E662-B3218D3D8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F335A01D-23C5-6664-2CF8-0BEAABAF1C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001007C-9D44-0680-F398-7BADC5050A2D}"/>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6" name="Marcador de pie de página 5">
            <a:extLst>
              <a:ext uri="{FF2B5EF4-FFF2-40B4-BE49-F238E27FC236}">
                <a16:creationId xmlns:a16="http://schemas.microsoft.com/office/drawing/2014/main" id="{E9AC9039-8A82-1F7F-1CF8-CEF3149E9D0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0E1B56A-718A-B5ED-2981-1B6DE89DC2A8}"/>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2977413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845FDF-8476-BC69-EC13-1F184DF8D94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8451CA53-79BF-3D08-D9C3-EA6521EE05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123DE4D7-8800-77F1-A998-6000D97FB2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D3B090-D069-6C6D-5660-6136485F2800}"/>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6" name="Marcador de pie de página 5">
            <a:extLst>
              <a:ext uri="{FF2B5EF4-FFF2-40B4-BE49-F238E27FC236}">
                <a16:creationId xmlns:a16="http://schemas.microsoft.com/office/drawing/2014/main" id="{1E86312D-5566-B7B5-0B89-C889FD42115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41E0FF4-41CF-7849-7CE5-40718FE2353A}"/>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348294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0A07B1F-0C28-8BC4-D5F9-305651D501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5BBD63B-BB0A-33C6-CF67-D973E898A4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EEAF27E-7D18-8851-D248-5A56C5383C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902F5-E850-452C-9729-2FF3814A0DA3}" type="datetimeFigureOut">
              <a:rPr lang="es-CO" smtClean="0"/>
              <a:t>14/02/2023</a:t>
            </a:fld>
            <a:endParaRPr lang="es-CO"/>
          </a:p>
        </p:txBody>
      </p:sp>
      <p:sp>
        <p:nvSpPr>
          <p:cNvPr id="5" name="Marcador de pie de página 4">
            <a:extLst>
              <a:ext uri="{FF2B5EF4-FFF2-40B4-BE49-F238E27FC236}">
                <a16:creationId xmlns:a16="http://schemas.microsoft.com/office/drawing/2014/main" id="{B9525C1D-A573-7E6D-3F26-08A13C4BE9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08F31AF9-4F66-56BD-4126-8E7DD3321E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3F550-946A-4DA2-84F1-BEA8E397F847}" type="slidenum">
              <a:rPr lang="es-CO" smtClean="0"/>
              <a:t>‹Nº›</a:t>
            </a:fld>
            <a:endParaRPr lang="es-CO"/>
          </a:p>
        </p:txBody>
      </p:sp>
    </p:spTree>
    <p:extLst>
      <p:ext uri="{BB962C8B-B14F-4D97-AF65-F5344CB8AC3E}">
        <p14:creationId xmlns:p14="http://schemas.microsoft.com/office/powerpoint/2010/main" val="317953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1.jpe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31.emf"/></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31.emf"/></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microsoft.com/office/2007/relationships/hdphoto" Target="../media/hdphoto1.wdp"/></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34.e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6.xml"/><Relationship Id="rId1" Type="http://schemas.openxmlformats.org/officeDocument/2006/relationships/slideLayout" Target="../slideLayouts/slideLayout13.xml"/><Relationship Id="rId4" Type="http://schemas.openxmlformats.org/officeDocument/2006/relationships/image" Target="../media/image38.jpeg"/></Relationships>
</file>

<file path=ppt/slides/_rels/slide48.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37647" y="-346"/>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lgn="ctr">
              <a:defRPr sz="1000">
                <a:solidFill>
                  <a:srgbClr val="FFFFFF"/>
                </a:solidFill>
              </a:defRPr>
            </a:pPr>
            <a:endParaRPr lang="es-CO" sz="1333"/>
          </a:p>
        </p:txBody>
      </p:sp>
      <p:grpSp>
        <p:nvGrpSpPr>
          <p:cNvPr id="21" name="Group 7"/>
          <p:cNvGrpSpPr/>
          <p:nvPr/>
        </p:nvGrpSpPr>
        <p:grpSpPr>
          <a:xfrm rot="198223">
            <a:off x="8040175" y="1485016"/>
            <a:ext cx="4791400" cy="5723716"/>
            <a:chOff x="0" y="0"/>
            <a:chExt cx="6098137" cy="5121473"/>
          </a:xfrm>
        </p:grpSpPr>
        <p:sp>
          <p:nvSpPr>
            <p:cNvPr id="22" name="Freeform 22"/>
            <p:cNvSpPr/>
            <p:nvPr/>
          </p:nvSpPr>
          <p:spPr>
            <a:xfrm>
              <a:off x="1921511" y="0"/>
              <a:ext cx="4176627" cy="3229374"/>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60959" tIns="60959" rIns="60959" bIns="60959" numCol="1" anchor="t">
              <a:noAutofit/>
            </a:bodyPr>
            <a:lstStyle/>
            <a:p>
              <a:pPr>
                <a:defRPr sz="1000"/>
              </a:pPr>
              <a:endParaRPr sz="1333"/>
            </a:p>
          </p:txBody>
        </p:sp>
        <p:sp>
          <p:nvSpPr>
            <p:cNvPr id="25" name="Freeform 22"/>
            <p:cNvSpPr/>
            <p:nvPr/>
          </p:nvSpPr>
          <p:spPr>
            <a:xfrm>
              <a:off x="-1" y="1892099"/>
              <a:ext cx="4176627" cy="3229375"/>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60959" tIns="60959" rIns="60959" bIns="60959" numCol="1" anchor="t">
              <a:noAutofit/>
            </a:bodyPr>
            <a:lstStyle/>
            <a:p>
              <a:pPr>
                <a:defRPr sz="1000"/>
              </a:pPr>
              <a:endParaRPr sz="1333"/>
            </a:p>
          </p:txBody>
        </p:sp>
      </p:grpSp>
      <p:sp>
        <p:nvSpPr>
          <p:cNvPr id="321" name="Freeform 10"/>
          <p:cNvSpPr/>
          <p:nvPr/>
        </p:nvSpPr>
        <p:spPr>
          <a:xfrm>
            <a:off x="-17309" y="29370"/>
            <a:ext cx="5158061" cy="341431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a:gsLst>
              <a:gs pos="79000">
                <a:srgbClr val="112261"/>
              </a:gs>
              <a:gs pos="42000">
                <a:srgbClr val="1A3184"/>
              </a:gs>
            </a:gsLst>
            <a:lin ang="5400000"/>
          </a:gradFill>
          <a:ln w="12700">
            <a:miter lim="400000"/>
          </a:ln>
        </p:spPr>
        <p:txBody>
          <a:bodyPr lIns="60959" rIns="60959"/>
          <a:lstStyle/>
          <a:p>
            <a:pPr>
              <a:defRPr sz="1000"/>
            </a:pPr>
            <a:endParaRPr sz="1333"/>
          </a:p>
        </p:txBody>
      </p:sp>
      <p:sp>
        <p:nvSpPr>
          <p:cNvPr id="325" name="Freeform 10"/>
          <p:cNvSpPr/>
          <p:nvPr/>
        </p:nvSpPr>
        <p:spPr>
          <a:xfrm>
            <a:off x="-48514" y="-10887"/>
            <a:ext cx="2934079" cy="1242657"/>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solidFill>
            <a:srgbClr val="FFFFFF"/>
          </a:solidFill>
          <a:ln w="12700">
            <a:miter lim="400000"/>
          </a:ln>
        </p:spPr>
        <p:txBody>
          <a:bodyPr lIns="60959" rIns="60959"/>
          <a:lstStyle/>
          <a:p>
            <a:pPr>
              <a:defRPr sz="1000"/>
            </a:pPr>
            <a:endParaRPr sz="1333"/>
          </a:p>
        </p:txBody>
      </p:sp>
      <p:sp>
        <p:nvSpPr>
          <p:cNvPr id="326" name="Freeform 22"/>
          <p:cNvSpPr/>
          <p:nvPr/>
        </p:nvSpPr>
        <p:spPr>
          <a:xfrm>
            <a:off x="9242766" y="-2"/>
            <a:ext cx="1989623" cy="1877555"/>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a:gsLst>
              <a:gs pos="0">
                <a:srgbClr val="1A3184"/>
              </a:gs>
              <a:gs pos="100000">
                <a:srgbClr val="112261"/>
              </a:gs>
            </a:gsLst>
            <a:lin ang="5400000"/>
          </a:gradFill>
          <a:ln w="12700">
            <a:miter lim="400000"/>
          </a:ln>
        </p:spPr>
        <p:txBody>
          <a:bodyPr lIns="60959" rIns="60959"/>
          <a:lstStyle/>
          <a:p>
            <a:pPr>
              <a:defRPr sz="1000"/>
            </a:pPr>
            <a:endParaRPr sz="1333"/>
          </a:p>
        </p:txBody>
      </p:sp>
      <p:grpSp>
        <p:nvGrpSpPr>
          <p:cNvPr id="3" name="Group 2">
            <a:extLst>
              <a:ext uri="{FF2B5EF4-FFF2-40B4-BE49-F238E27FC236}">
                <a16:creationId xmlns:a16="http://schemas.microsoft.com/office/drawing/2014/main" id="{09C10828-128B-EA4F-AD8E-42F0EC034D1A}"/>
              </a:ext>
            </a:extLst>
          </p:cNvPr>
          <p:cNvGrpSpPr/>
          <p:nvPr/>
        </p:nvGrpSpPr>
        <p:grpSpPr>
          <a:xfrm>
            <a:off x="29532" y="284555"/>
            <a:ext cx="1725301" cy="455631"/>
            <a:chOff x="22149" y="120190"/>
            <a:chExt cx="1557692" cy="411367"/>
          </a:xfrm>
        </p:grpSpPr>
        <p:pic>
          <p:nvPicPr>
            <p:cNvPr id="15" name="Graphic 14">
              <a:extLst>
                <a:ext uri="{FF2B5EF4-FFF2-40B4-BE49-F238E27FC236}">
                  <a16:creationId xmlns:a16="http://schemas.microsoft.com/office/drawing/2014/main" id="{561BF4DB-EC67-BE41-A509-6003B755765C}"/>
                </a:ext>
              </a:extLst>
            </p:cNvPr>
            <p:cNvPicPr>
              <a:picLocks noChangeAspect="1"/>
            </p:cNvPicPr>
            <p:nvPr/>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l="28323"/>
            <a:stretch/>
          </p:blipFill>
          <p:spPr>
            <a:xfrm>
              <a:off x="463340" y="120190"/>
              <a:ext cx="1116501" cy="409919"/>
            </a:xfrm>
            <a:prstGeom prst="rect">
              <a:avLst/>
            </a:prstGeom>
          </p:spPr>
        </p:pic>
        <p:grpSp>
          <p:nvGrpSpPr>
            <p:cNvPr id="16" name="Graphic 11">
              <a:extLst>
                <a:ext uri="{FF2B5EF4-FFF2-40B4-BE49-F238E27FC236}">
                  <a16:creationId xmlns:a16="http://schemas.microsoft.com/office/drawing/2014/main" id="{54A1B2A8-B697-E44D-8A51-51D42151DC37}"/>
                </a:ext>
              </a:extLst>
            </p:cNvPr>
            <p:cNvGrpSpPr/>
            <p:nvPr/>
          </p:nvGrpSpPr>
          <p:grpSpPr>
            <a:xfrm>
              <a:off x="22149" y="120944"/>
              <a:ext cx="441191" cy="410613"/>
              <a:chOff x="4913362" y="4663417"/>
              <a:chExt cx="669925" cy="623494"/>
            </a:xfrm>
          </p:grpSpPr>
          <p:sp>
            <p:nvSpPr>
              <p:cNvPr id="17" name="Freeform 16">
                <a:extLst>
                  <a:ext uri="{FF2B5EF4-FFF2-40B4-BE49-F238E27FC236}">
                    <a16:creationId xmlns:a16="http://schemas.microsoft.com/office/drawing/2014/main" id="{901495E0-5BE8-5846-929C-FC62D7EE848A}"/>
                  </a:ext>
                </a:extLst>
              </p:cNvPr>
              <p:cNvSpPr/>
              <p:nvPr/>
            </p:nvSpPr>
            <p:spPr>
              <a:xfrm>
                <a:off x="5021774" y="4754079"/>
                <a:ext cx="453861" cy="421429"/>
              </a:xfrm>
              <a:custGeom>
                <a:avLst/>
                <a:gdLst>
                  <a:gd name="connsiteX0" fmla="*/ 138054 w 453861"/>
                  <a:gd name="connsiteY0" fmla="*/ 421429 h 421429"/>
                  <a:gd name="connsiteX1" fmla="*/ 226931 w 453861"/>
                  <a:gd name="connsiteY1" fmla="*/ 231007 h 421429"/>
                  <a:gd name="connsiteX2" fmla="*/ 315741 w 453861"/>
                  <a:gd name="connsiteY2" fmla="*/ 421429 h 421429"/>
                  <a:gd name="connsiteX3" fmla="*/ 226931 w 453861"/>
                  <a:gd name="connsiteY3" fmla="*/ 370160 h 421429"/>
                  <a:gd name="connsiteX4" fmla="*/ 364985 w 453861"/>
                  <a:gd name="connsiteY4" fmla="*/ 290429 h 421429"/>
                  <a:gd name="connsiteX5" fmla="*/ 453796 w 453861"/>
                  <a:gd name="connsiteY5" fmla="*/ 239160 h 421429"/>
                  <a:gd name="connsiteX6" fmla="*/ 244514 w 453861"/>
                  <a:gd name="connsiteY6" fmla="*/ 220852 h 421429"/>
                  <a:gd name="connsiteX7" fmla="*/ 365051 w 453861"/>
                  <a:gd name="connsiteY7" fmla="*/ 392967 h 421429"/>
                  <a:gd name="connsiteX8" fmla="*/ 364985 w 453861"/>
                  <a:gd name="connsiteY8" fmla="*/ 130983 h 421429"/>
                  <a:gd name="connsiteX9" fmla="*/ 364985 w 453861"/>
                  <a:gd name="connsiteY9" fmla="*/ 28413 h 421429"/>
                  <a:gd name="connsiteX10" fmla="*/ 244514 w 453861"/>
                  <a:gd name="connsiteY10" fmla="*/ 200560 h 421429"/>
                  <a:gd name="connsiteX11" fmla="*/ 453862 w 453861"/>
                  <a:gd name="connsiteY11" fmla="*/ 182219 h 421429"/>
                  <a:gd name="connsiteX12" fmla="*/ 226865 w 453861"/>
                  <a:gd name="connsiteY12" fmla="*/ 51269 h 421429"/>
                  <a:gd name="connsiteX13" fmla="*/ 138054 w 453861"/>
                  <a:gd name="connsiteY13" fmla="*/ 0 h 421429"/>
                  <a:gd name="connsiteX14" fmla="*/ 226931 w 453861"/>
                  <a:gd name="connsiteY14" fmla="*/ 190488 h 421429"/>
                  <a:gd name="connsiteX15" fmla="*/ 315741 w 453861"/>
                  <a:gd name="connsiteY15" fmla="*/ 0 h 421429"/>
                  <a:gd name="connsiteX16" fmla="*/ 88827 w 453861"/>
                  <a:gd name="connsiteY16" fmla="*/ 130950 h 421429"/>
                  <a:gd name="connsiteX17" fmla="*/ 0 w 453861"/>
                  <a:gd name="connsiteY17" fmla="*/ 182219 h 421429"/>
                  <a:gd name="connsiteX18" fmla="*/ 209364 w 453861"/>
                  <a:gd name="connsiteY18" fmla="*/ 200527 h 421429"/>
                  <a:gd name="connsiteX19" fmla="*/ 88827 w 453861"/>
                  <a:gd name="connsiteY19" fmla="*/ 28413 h 421429"/>
                  <a:gd name="connsiteX20" fmla="*/ 88827 w 453861"/>
                  <a:gd name="connsiteY20" fmla="*/ 290396 h 421429"/>
                  <a:gd name="connsiteX21" fmla="*/ 88827 w 453861"/>
                  <a:gd name="connsiteY21" fmla="*/ 392934 h 421429"/>
                  <a:gd name="connsiteX22" fmla="*/ 209364 w 453861"/>
                  <a:gd name="connsiteY22" fmla="*/ 220819 h 421429"/>
                  <a:gd name="connsiteX23" fmla="*/ 0 w 453861"/>
                  <a:gd name="connsiteY23" fmla="*/ 239177 h 42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3861" h="421429">
                    <a:moveTo>
                      <a:pt x="138054" y="421429"/>
                    </a:moveTo>
                    <a:lnTo>
                      <a:pt x="226931" y="231007"/>
                    </a:lnTo>
                    <a:lnTo>
                      <a:pt x="315741" y="421429"/>
                    </a:lnTo>
                    <a:lnTo>
                      <a:pt x="226931" y="370160"/>
                    </a:lnTo>
                    <a:close/>
                    <a:moveTo>
                      <a:pt x="364985" y="290429"/>
                    </a:moveTo>
                    <a:lnTo>
                      <a:pt x="453796" y="239160"/>
                    </a:lnTo>
                    <a:lnTo>
                      <a:pt x="244514" y="220852"/>
                    </a:lnTo>
                    <a:lnTo>
                      <a:pt x="365051" y="392967"/>
                    </a:lnTo>
                    <a:close/>
                    <a:moveTo>
                      <a:pt x="364985" y="130983"/>
                    </a:moveTo>
                    <a:lnTo>
                      <a:pt x="364985" y="28413"/>
                    </a:lnTo>
                    <a:lnTo>
                      <a:pt x="244514" y="200560"/>
                    </a:lnTo>
                    <a:lnTo>
                      <a:pt x="453862" y="182219"/>
                    </a:lnTo>
                    <a:close/>
                    <a:moveTo>
                      <a:pt x="226865" y="51269"/>
                    </a:moveTo>
                    <a:lnTo>
                      <a:pt x="138054" y="0"/>
                    </a:lnTo>
                    <a:lnTo>
                      <a:pt x="226931" y="190488"/>
                    </a:lnTo>
                    <a:lnTo>
                      <a:pt x="315741" y="0"/>
                    </a:lnTo>
                    <a:close/>
                    <a:moveTo>
                      <a:pt x="88827" y="130950"/>
                    </a:moveTo>
                    <a:lnTo>
                      <a:pt x="0" y="182219"/>
                    </a:lnTo>
                    <a:lnTo>
                      <a:pt x="209364" y="200527"/>
                    </a:lnTo>
                    <a:lnTo>
                      <a:pt x="88827" y="28413"/>
                    </a:lnTo>
                    <a:close/>
                    <a:moveTo>
                      <a:pt x="88827" y="290396"/>
                    </a:moveTo>
                    <a:lnTo>
                      <a:pt x="88827" y="392934"/>
                    </a:lnTo>
                    <a:lnTo>
                      <a:pt x="209364" y="220819"/>
                    </a:lnTo>
                    <a:lnTo>
                      <a:pt x="0" y="239177"/>
                    </a:lnTo>
                    <a:close/>
                  </a:path>
                </a:pathLst>
              </a:custGeom>
              <a:solidFill>
                <a:srgbClr val="1D388F"/>
              </a:solidFill>
              <a:ln w="1646" cap="flat">
                <a:noFill/>
                <a:prstDash val="solid"/>
                <a:miter/>
              </a:ln>
            </p:spPr>
            <p:txBody>
              <a:bodyPr rtlCol="0" anchor="ctr"/>
              <a:lstStyle/>
              <a:p>
                <a:endParaRPr lang="en-CO" sz="2400"/>
              </a:p>
            </p:txBody>
          </p:sp>
          <p:sp>
            <p:nvSpPr>
              <p:cNvPr id="18" name="Freeform 17">
                <a:extLst>
                  <a:ext uri="{FF2B5EF4-FFF2-40B4-BE49-F238E27FC236}">
                    <a16:creationId xmlns:a16="http://schemas.microsoft.com/office/drawing/2014/main" id="{3EA9929F-520C-314F-9D3D-5862AECAE8E2}"/>
                  </a:ext>
                </a:extLst>
              </p:cNvPr>
              <p:cNvSpPr/>
              <p:nvPr/>
            </p:nvSpPr>
            <p:spPr>
              <a:xfrm>
                <a:off x="5021774" y="4754079"/>
                <a:ext cx="453861" cy="421429"/>
              </a:xfrm>
              <a:custGeom>
                <a:avLst/>
                <a:gdLst>
                  <a:gd name="connsiteX0" fmla="*/ 138054 w 453861"/>
                  <a:gd name="connsiteY0" fmla="*/ 421429 h 421429"/>
                  <a:gd name="connsiteX1" fmla="*/ 226931 w 453861"/>
                  <a:gd name="connsiteY1" fmla="*/ 231007 h 421429"/>
                  <a:gd name="connsiteX2" fmla="*/ 315741 w 453861"/>
                  <a:gd name="connsiteY2" fmla="*/ 421429 h 421429"/>
                  <a:gd name="connsiteX3" fmla="*/ 226931 w 453861"/>
                  <a:gd name="connsiteY3" fmla="*/ 370160 h 421429"/>
                  <a:gd name="connsiteX4" fmla="*/ 364985 w 453861"/>
                  <a:gd name="connsiteY4" fmla="*/ 290429 h 421429"/>
                  <a:gd name="connsiteX5" fmla="*/ 453796 w 453861"/>
                  <a:gd name="connsiteY5" fmla="*/ 239160 h 421429"/>
                  <a:gd name="connsiteX6" fmla="*/ 244514 w 453861"/>
                  <a:gd name="connsiteY6" fmla="*/ 220852 h 421429"/>
                  <a:gd name="connsiteX7" fmla="*/ 365051 w 453861"/>
                  <a:gd name="connsiteY7" fmla="*/ 392967 h 421429"/>
                  <a:gd name="connsiteX8" fmla="*/ 364985 w 453861"/>
                  <a:gd name="connsiteY8" fmla="*/ 130983 h 421429"/>
                  <a:gd name="connsiteX9" fmla="*/ 364985 w 453861"/>
                  <a:gd name="connsiteY9" fmla="*/ 28413 h 421429"/>
                  <a:gd name="connsiteX10" fmla="*/ 244514 w 453861"/>
                  <a:gd name="connsiteY10" fmla="*/ 200560 h 421429"/>
                  <a:gd name="connsiteX11" fmla="*/ 453862 w 453861"/>
                  <a:gd name="connsiteY11" fmla="*/ 182219 h 421429"/>
                  <a:gd name="connsiteX12" fmla="*/ 226865 w 453861"/>
                  <a:gd name="connsiteY12" fmla="*/ 51269 h 421429"/>
                  <a:gd name="connsiteX13" fmla="*/ 138054 w 453861"/>
                  <a:gd name="connsiteY13" fmla="*/ 0 h 421429"/>
                  <a:gd name="connsiteX14" fmla="*/ 226931 w 453861"/>
                  <a:gd name="connsiteY14" fmla="*/ 190488 h 421429"/>
                  <a:gd name="connsiteX15" fmla="*/ 315741 w 453861"/>
                  <a:gd name="connsiteY15" fmla="*/ 0 h 421429"/>
                  <a:gd name="connsiteX16" fmla="*/ 88827 w 453861"/>
                  <a:gd name="connsiteY16" fmla="*/ 130950 h 421429"/>
                  <a:gd name="connsiteX17" fmla="*/ 0 w 453861"/>
                  <a:gd name="connsiteY17" fmla="*/ 182219 h 421429"/>
                  <a:gd name="connsiteX18" fmla="*/ 209364 w 453861"/>
                  <a:gd name="connsiteY18" fmla="*/ 200527 h 421429"/>
                  <a:gd name="connsiteX19" fmla="*/ 88827 w 453861"/>
                  <a:gd name="connsiteY19" fmla="*/ 28413 h 421429"/>
                  <a:gd name="connsiteX20" fmla="*/ 88827 w 453861"/>
                  <a:gd name="connsiteY20" fmla="*/ 290396 h 421429"/>
                  <a:gd name="connsiteX21" fmla="*/ 88827 w 453861"/>
                  <a:gd name="connsiteY21" fmla="*/ 392934 h 421429"/>
                  <a:gd name="connsiteX22" fmla="*/ 209364 w 453861"/>
                  <a:gd name="connsiteY22" fmla="*/ 220819 h 421429"/>
                  <a:gd name="connsiteX23" fmla="*/ 0 w 453861"/>
                  <a:gd name="connsiteY23" fmla="*/ 239177 h 42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3861" h="421429">
                    <a:moveTo>
                      <a:pt x="138054" y="421429"/>
                    </a:moveTo>
                    <a:lnTo>
                      <a:pt x="226931" y="231007"/>
                    </a:lnTo>
                    <a:lnTo>
                      <a:pt x="315741" y="421429"/>
                    </a:lnTo>
                    <a:lnTo>
                      <a:pt x="226931" y="370160"/>
                    </a:lnTo>
                    <a:close/>
                    <a:moveTo>
                      <a:pt x="364985" y="290429"/>
                    </a:moveTo>
                    <a:lnTo>
                      <a:pt x="453796" y="239160"/>
                    </a:lnTo>
                    <a:lnTo>
                      <a:pt x="244514" y="220852"/>
                    </a:lnTo>
                    <a:lnTo>
                      <a:pt x="365051" y="392967"/>
                    </a:lnTo>
                    <a:close/>
                    <a:moveTo>
                      <a:pt x="364985" y="130983"/>
                    </a:moveTo>
                    <a:lnTo>
                      <a:pt x="364985" y="28413"/>
                    </a:lnTo>
                    <a:lnTo>
                      <a:pt x="244514" y="200560"/>
                    </a:lnTo>
                    <a:lnTo>
                      <a:pt x="453862" y="182219"/>
                    </a:lnTo>
                    <a:close/>
                    <a:moveTo>
                      <a:pt x="226865" y="51269"/>
                    </a:moveTo>
                    <a:lnTo>
                      <a:pt x="138054" y="0"/>
                    </a:lnTo>
                    <a:lnTo>
                      <a:pt x="226931" y="190488"/>
                    </a:lnTo>
                    <a:lnTo>
                      <a:pt x="315741" y="0"/>
                    </a:lnTo>
                    <a:close/>
                    <a:moveTo>
                      <a:pt x="88827" y="130950"/>
                    </a:moveTo>
                    <a:lnTo>
                      <a:pt x="0" y="182219"/>
                    </a:lnTo>
                    <a:lnTo>
                      <a:pt x="209364" y="200527"/>
                    </a:lnTo>
                    <a:lnTo>
                      <a:pt x="88827" y="28413"/>
                    </a:lnTo>
                    <a:close/>
                    <a:moveTo>
                      <a:pt x="88827" y="290396"/>
                    </a:moveTo>
                    <a:lnTo>
                      <a:pt x="88827" y="392934"/>
                    </a:lnTo>
                    <a:lnTo>
                      <a:pt x="209364" y="220819"/>
                    </a:lnTo>
                    <a:lnTo>
                      <a:pt x="0" y="239177"/>
                    </a:lnTo>
                    <a:close/>
                  </a:path>
                </a:pathLst>
              </a:custGeom>
              <a:solidFill>
                <a:srgbClr val="1D388F"/>
              </a:solidFill>
              <a:ln w="1646" cap="flat">
                <a:noFill/>
                <a:prstDash val="solid"/>
                <a:miter/>
              </a:ln>
            </p:spPr>
            <p:txBody>
              <a:bodyPr rtlCol="0" anchor="ctr"/>
              <a:lstStyle/>
              <a:p>
                <a:endParaRPr lang="en-CO" sz="2400"/>
              </a:p>
            </p:txBody>
          </p:sp>
          <p:sp>
            <p:nvSpPr>
              <p:cNvPr id="19" name="Freeform 18">
                <a:extLst>
                  <a:ext uri="{FF2B5EF4-FFF2-40B4-BE49-F238E27FC236}">
                    <a16:creationId xmlns:a16="http://schemas.microsoft.com/office/drawing/2014/main" id="{8FAE8F6E-A6E9-9644-A0F5-F7BE2F6A41BB}"/>
                  </a:ext>
                </a:extLst>
              </p:cNvPr>
              <p:cNvSpPr/>
              <p:nvPr/>
            </p:nvSpPr>
            <p:spPr>
              <a:xfrm>
                <a:off x="4913362" y="4663417"/>
                <a:ext cx="670719" cy="622964"/>
              </a:xfrm>
              <a:custGeom>
                <a:avLst/>
                <a:gdLst>
                  <a:gd name="connsiteX0" fmla="*/ 237683 w 670719"/>
                  <a:gd name="connsiteY0" fmla="*/ 69676 h 622964"/>
                  <a:gd name="connsiteX1" fmla="*/ 137194 w 670719"/>
                  <a:gd name="connsiteY1" fmla="*/ 90101 h 622964"/>
                  <a:gd name="connsiteX2" fmla="*/ 186140 w 670719"/>
                  <a:gd name="connsiteY2" fmla="*/ 0 h 622964"/>
                  <a:gd name="connsiteX3" fmla="*/ 191880 w 670719"/>
                  <a:gd name="connsiteY3" fmla="*/ 49714 h 622964"/>
                  <a:gd name="connsiteX4" fmla="*/ 132215 w 670719"/>
                  <a:gd name="connsiteY4" fmla="*/ 94781 h 622964"/>
                  <a:gd name="connsiteX5" fmla="*/ 114020 w 670719"/>
                  <a:gd name="connsiteY5" fmla="*/ 48160 h 622964"/>
                  <a:gd name="connsiteX6" fmla="*/ 89737 w 670719"/>
                  <a:gd name="connsiteY6" fmla="*/ 147786 h 622964"/>
                  <a:gd name="connsiteX7" fmla="*/ 181674 w 670719"/>
                  <a:gd name="connsiteY7" fmla="*/ 102356 h 622964"/>
                  <a:gd name="connsiteX8" fmla="*/ 86131 w 670719"/>
                  <a:gd name="connsiteY8" fmla="*/ 153591 h 622964"/>
                  <a:gd name="connsiteX9" fmla="*/ 56621 w 670719"/>
                  <a:gd name="connsiteY9" fmla="*/ 113172 h 622964"/>
                  <a:gd name="connsiteX10" fmla="*/ 58623 w 670719"/>
                  <a:gd name="connsiteY10" fmla="*/ 215709 h 622964"/>
                  <a:gd name="connsiteX11" fmla="*/ 135887 w 670719"/>
                  <a:gd name="connsiteY11" fmla="*/ 148249 h 622964"/>
                  <a:gd name="connsiteX12" fmla="*/ 56605 w 670719"/>
                  <a:gd name="connsiteY12" fmla="*/ 222225 h 622964"/>
                  <a:gd name="connsiteX13" fmla="*/ 17749 w 670719"/>
                  <a:gd name="connsiteY13" fmla="*/ 190687 h 622964"/>
                  <a:gd name="connsiteX14" fmla="*/ 45869 w 670719"/>
                  <a:gd name="connsiteY14" fmla="*/ 289271 h 622964"/>
                  <a:gd name="connsiteX15" fmla="*/ 103317 w 670719"/>
                  <a:gd name="connsiteY15" fmla="*/ 204347 h 622964"/>
                  <a:gd name="connsiteX16" fmla="*/ 45638 w 670719"/>
                  <a:gd name="connsiteY16" fmla="*/ 296118 h 622964"/>
                  <a:gd name="connsiteX17" fmla="*/ 0 w 670719"/>
                  <a:gd name="connsiteY17" fmla="*/ 275561 h 622964"/>
                  <a:gd name="connsiteX18" fmla="*/ 52436 w 670719"/>
                  <a:gd name="connsiteY18" fmla="*/ 363694 h 622964"/>
                  <a:gd name="connsiteX19" fmla="*/ 86247 w 670719"/>
                  <a:gd name="connsiteY19" fmla="*/ 266879 h 622964"/>
                  <a:gd name="connsiteX20" fmla="*/ 53908 w 670719"/>
                  <a:gd name="connsiteY20" fmla="*/ 370359 h 622964"/>
                  <a:gd name="connsiteX21" fmla="*/ 4549 w 670719"/>
                  <a:gd name="connsiteY21" fmla="*/ 362189 h 622964"/>
                  <a:gd name="connsiteX22" fmla="*/ 77744 w 670719"/>
                  <a:gd name="connsiteY22" fmla="*/ 433949 h 622964"/>
                  <a:gd name="connsiteX23" fmla="*/ 85684 w 670719"/>
                  <a:gd name="connsiteY23" fmla="*/ 331709 h 622964"/>
                  <a:gd name="connsiteX24" fmla="*/ 80904 w 670719"/>
                  <a:gd name="connsiteY24" fmla="*/ 440018 h 622964"/>
                  <a:gd name="connsiteX25" fmla="*/ 31098 w 670719"/>
                  <a:gd name="connsiteY25" fmla="*/ 444715 h 622964"/>
                  <a:gd name="connsiteX26" fmla="*/ 120239 w 670719"/>
                  <a:gd name="connsiteY26" fmla="*/ 495388 h 622964"/>
                  <a:gd name="connsiteX27" fmla="*/ 101762 w 670719"/>
                  <a:gd name="connsiteY27" fmla="*/ 394505 h 622964"/>
                  <a:gd name="connsiteX28" fmla="*/ 124838 w 670719"/>
                  <a:gd name="connsiteY28" fmla="*/ 500449 h 622964"/>
                  <a:gd name="connsiteX29" fmla="*/ 77877 w 670719"/>
                  <a:gd name="connsiteY29" fmla="*/ 517732 h 622964"/>
                  <a:gd name="connsiteX30" fmla="*/ 176993 w 670719"/>
                  <a:gd name="connsiteY30" fmla="*/ 543928 h 622964"/>
                  <a:gd name="connsiteX31" fmla="*/ 133323 w 670719"/>
                  <a:gd name="connsiteY31" fmla="*/ 451148 h 622964"/>
                  <a:gd name="connsiteX32" fmla="*/ 182732 w 670719"/>
                  <a:gd name="connsiteY32" fmla="*/ 547666 h 622964"/>
                  <a:gd name="connsiteX33" fmla="*/ 141776 w 670719"/>
                  <a:gd name="connsiteY33" fmla="*/ 576376 h 622964"/>
                  <a:gd name="connsiteX34" fmla="*/ 244332 w 670719"/>
                  <a:gd name="connsiteY34" fmla="*/ 576376 h 622964"/>
                  <a:gd name="connsiteX35" fmla="*/ 178382 w 670719"/>
                  <a:gd name="connsiteY35" fmla="*/ 497803 h 622964"/>
                  <a:gd name="connsiteX36" fmla="*/ 492304 w 670719"/>
                  <a:gd name="connsiteY36" fmla="*/ 497803 h 622964"/>
                  <a:gd name="connsiteX37" fmla="*/ 426370 w 670719"/>
                  <a:gd name="connsiteY37" fmla="*/ 576327 h 622964"/>
                  <a:gd name="connsiteX38" fmla="*/ 528927 w 670719"/>
                  <a:gd name="connsiteY38" fmla="*/ 576327 h 622964"/>
                  <a:gd name="connsiteX39" fmla="*/ 487970 w 670719"/>
                  <a:gd name="connsiteY39" fmla="*/ 547666 h 622964"/>
                  <a:gd name="connsiteX40" fmla="*/ 283304 w 670719"/>
                  <a:gd name="connsiteY40" fmla="*/ 573697 h 622964"/>
                  <a:gd name="connsiteX41" fmla="*/ 292005 w 670719"/>
                  <a:gd name="connsiteY41" fmla="*/ 622965 h 622964"/>
                  <a:gd name="connsiteX42" fmla="*/ 335343 w 670719"/>
                  <a:gd name="connsiteY42" fmla="*/ 530036 h 622964"/>
                  <a:gd name="connsiteX43" fmla="*/ 236277 w 670719"/>
                  <a:gd name="connsiteY43" fmla="*/ 556580 h 622964"/>
                  <a:gd name="connsiteX44" fmla="*/ 434409 w 670719"/>
                  <a:gd name="connsiteY44" fmla="*/ 556580 h 622964"/>
                  <a:gd name="connsiteX45" fmla="*/ 335343 w 670719"/>
                  <a:gd name="connsiteY45" fmla="*/ 530036 h 622964"/>
                  <a:gd name="connsiteX46" fmla="*/ 378681 w 670719"/>
                  <a:gd name="connsiteY46" fmla="*/ 622965 h 622964"/>
                  <a:gd name="connsiteX47" fmla="*/ 387382 w 670719"/>
                  <a:gd name="connsiteY47" fmla="*/ 573697 h 622964"/>
                  <a:gd name="connsiteX48" fmla="*/ 433003 w 670719"/>
                  <a:gd name="connsiteY48" fmla="*/ 69676 h 622964"/>
                  <a:gd name="connsiteX49" fmla="*/ 533508 w 670719"/>
                  <a:gd name="connsiteY49" fmla="*/ 90101 h 622964"/>
                  <a:gd name="connsiteX50" fmla="*/ 484546 w 670719"/>
                  <a:gd name="connsiteY50" fmla="*/ 0 h 622964"/>
                  <a:gd name="connsiteX51" fmla="*/ 478889 w 670719"/>
                  <a:gd name="connsiteY51" fmla="*/ 49714 h 622964"/>
                  <a:gd name="connsiteX52" fmla="*/ 489012 w 670719"/>
                  <a:gd name="connsiteY52" fmla="*/ 102356 h 622964"/>
                  <a:gd name="connsiteX53" fmla="*/ 580949 w 670719"/>
                  <a:gd name="connsiteY53" fmla="*/ 147786 h 622964"/>
                  <a:gd name="connsiteX54" fmla="*/ 556666 w 670719"/>
                  <a:gd name="connsiteY54" fmla="*/ 48160 h 622964"/>
                  <a:gd name="connsiteX55" fmla="*/ 538471 w 670719"/>
                  <a:gd name="connsiteY55" fmla="*/ 94781 h 622964"/>
                  <a:gd name="connsiteX56" fmla="*/ 567369 w 670719"/>
                  <a:gd name="connsiteY56" fmla="*/ 204347 h 622964"/>
                  <a:gd name="connsiteX57" fmla="*/ 624817 w 670719"/>
                  <a:gd name="connsiteY57" fmla="*/ 289271 h 622964"/>
                  <a:gd name="connsiteX58" fmla="*/ 652937 w 670719"/>
                  <a:gd name="connsiteY58" fmla="*/ 190687 h 622964"/>
                  <a:gd name="connsiteX59" fmla="*/ 614081 w 670719"/>
                  <a:gd name="connsiteY59" fmla="*/ 222225 h 622964"/>
                  <a:gd name="connsiteX60" fmla="*/ 584472 w 670719"/>
                  <a:gd name="connsiteY60" fmla="*/ 266879 h 622964"/>
                  <a:gd name="connsiteX61" fmla="*/ 618283 w 670719"/>
                  <a:gd name="connsiteY61" fmla="*/ 363694 h 622964"/>
                  <a:gd name="connsiteX62" fmla="*/ 670719 w 670719"/>
                  <a:gd name="connsiteY62" fmla="*/ 275561 h 622964"/>
                  <a:gd name="connsiteX63" fmla="*/ 625098 w 670719"/>
                  <a:gd name="connsiteY63" fmla="*/ 296118 h 622964"/>
                  <a:gd name="connsiteX64" fmla="*/ 585018 w 670719"/>
                  <a:gd name="connsiteY64" fmla="*/ 331709 h 622964"/>
                  <a:gd name="connsiteX65" fmla="*/ 592942 w 670719"/>
                  <a:gd name="connsiteY65" fmla="*/ 433949 h 622964"/>
                  <a:gd name="connsiteX66" fmla="*/ 666137 w 670719"/>
                  <a:gd name="connsiteY66" fmla="*/ 362189 h 622964"/>
                  <a:gd name="connsiteX67" fmla="*/ 616778 w 670719"/>
                  <a:gd name="connsiteY67" fmla="*/ 370458 h 622964"/>
                  <a:gd name="connsiteX68" fmla="*/ 568957 w 670719"/>
                  <a:gd name="connsiteY68" fmla="*/ 394554 h 622964"/>
                  <a:gd name="connsiteX69" fmla="*/ 550480 w 670719"/>
                  <a:gd name="connsiteY69" fmla="*/ 495438 h 622964"/>
                  <a:gd name="connsiteX70" fmla="*/ 639621 w 670719"/>
                  <a:gd name="connsiteY70" fmla="*/ 444765 h 622964"/>
                  <a:gd name="connsiteX71" fmla="*/ 589815 w 670719"/>
                  <a:gd name="connsiteY71" fmla="*/ 440068 h 622964"/>
                  <a:gd name="connsiteX72" fmla="*/ 537363 w 670719"/>
                  <a:gd name="connsiteY72" fmla="*/ 451165 h 622964"/>
                  <a:gd name="connsiteX73" fmla="*/ 493693 w 670719"/>
                  <a:gd name="connsiteY73" fmla="*/ 543945 h 622964"/>
                  <a:gd name="connsiteX74" fmla="*/ 592859 w 670719"/>
                  <a:gd name="connsiteY74" fmla="*/ 517748 h 622964"/>
                  <a:gd name="connsiteX75" fmla="*/ 545865 w 670719"/>
                  <a:gd name="connsiteY75" fmla="*/ 500449 h 622964"/>
                  <a:gd name="connsiteX76" fmla="*/ 534815 w 670719"/>
                  <a:gd name="connsiteY76" fmla="*/ 148249 h 622964"/>
                  <a:gd name="connsiteX77" fmla="*/ 612030 w 670719"/>
                  <a:gd name="connsiteY77" fmla="*/ 215693 h 622964"/>
                  <a:gd name="connsiteX78" fmla="*/ 614032 w 670719"/>
                  <a:gd name="connsiteY78" fmla="*/ 113155 h 622964"/>
                  <a:gd name="connsiteX79" fmla="*/ 584572 w 670719"/>
                  <a:gd name="connsiteY79" fmla="*/ 153591 h 62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70719" h="622964">
                    <a:moveTo>
                      <a:pt x="237683" y="69676"/>
                    </a:moveTo>
                    <a:lnTo>
                      <a:pt x="137194" y="90101"/>
                    </a:lnTo>
                    <a:lnTo>
                      <a:pt x="186140" y="0"/>
                    </a:lnTo>
                    <a:lnTo>
                      <a:pt x="191880" y="49714"/>
                    </a:lnTo>
                    <a:close/>
                    <a:moveTo>
                      <a:pt x="132215" y="94781"/>
                    </a:moveTo>
                    <a:lnTo>
                      <a:pt x="114020" y="48160"/>
                    </a:lnTo>
                    <a:lnTo>
                      <a:pt x="89737" y="147786"/>
                    </a:lnTo>
                    <a:lnTo>
                      <a:pt x="181674" y="102356"/>
                    </a:lnTo>
                    <a:close/>
                    <a:moveTo>
                      <a:pt x="86131" y="153591"/>
                    </a:moveTo>
                    <a:lnTo>
                      <a:pt x="56621" y="113172"/>
                    </a:lnTo>
                    <a:lnTo>
                      <a:pt x="58623" y="215709"/>
                    </a:lnTo>
                    <a:lnTo>
                      <a:pt x="135887" y="148249"/>
                    </a:lnTo>
                    <a:close/>
                    <a:moveTo>
                      <a:pt x="56605" y="222225"/>
                    </a:moveTo>
                    <a:lnTo>
                      <a:pt x="17749" y="190687"/>
                    </a:lnTo>
                    <a:lnTo>
                      <a:pt x="45869" y="289271"/>
                    </a:lnTo>
                    <a:lnTo>
                      <a:pt x="103317" y="204347"/>
                    </a:lnTo>
                    <a:close/>
                    <a:moveTo>
                      <a:pt x="45638" y="296118"/>
                    </a:moveTo>
                    <a:lnTo>
                      <a:pt x="0" y="275561"/>
                    </a:lnTo>
                    <a:lnTo>
                      <a:pt x="52436" y="363694"/>
                    </a:lnTo>
                    <a:lnTo>
                      <a:pt x="86247" y="266879"/>
                    </a:lnTo>
                    <a:close/>
                    <a:moveTo>
                      <a:pt x="53908" y="370359"/>
                    </a:moveTo>
                    <a:lnTo>
                      <a:pt x="4549" y="362189"/>
                    </a:lnTo>
                    <a:lnTo>
                      <a:pt x="77744" y="433949"/>
                    </a:lnTo>
                    <a:lnTo>
                      <a:pt x="85684" y="331709"/>
                    </a:lnTo>
                    <a:close/>
                    <a:moveTo>
                      <a:pt x="80904" y="440018"/>
                    </a:moveTo>
                    <a:lnTo>
                      <a:pt x="31098" y="444715"/>
                    </a:lnTo>
                    <a:lnTo>
                      <a:pt x="120239" y="495388"/>
                    </a:lnTo>
                    <a:lnTo>
                      <a:pt x="101762" y="394505"/>
                    </a:lnTo>
                    <a:close/>
                    <a:moveTo>
                      <a:pt x="124838" y="500449"/>
                    </a:moveTo>
                    <a:lnTo>
                      <a:pt x="77877" y="517732"/>
                    </a:lnTo>
                    <a:lnTo>
                      <a:pt x="176993" y="543928"/>
                    </a:lnTo>
                    <a:lnTo>
                      <a:pt x="133323" y="451148"/>
                    </a:lnTo>
                    <a:close/>
                    <a:moveTo>
                      <a:pt x="182732" y="547666"/>
                    </a:moveTo>
                    <a:lnTo>
                      <a:pt x="141776" y="576376"/>
                    </a:lnTo>
                    <a:lnTo>
                      <a:pt x="244332" y="576376"/>
                    </a:lnTo>
                    <a:lnTo>
                      <a:pt x="178382" y="497803"/>
                    </a:lnTo>
                    <a:close/>
                    <a:moveTo>
                      <a:pt x="492304" y="497803"/>
                    </a:moveTo>
                    <a:lnTo>
                      <a:pt x="426370" y="576327"/>
                    </a:lnTo>
                    <a:lnTo>
                      <a:pt x="528927" y="576327"/>
                    </a:lnTo>
                    <a:lnTo>
                      <a:pt x="487970" y="547666"/>
                    </a:lnTo>
                    <a:close/>
                    <a:moveTo>
                      <a:pt x="283304" y="573697"/>
                    </a:moveTo>
                    <a:lnTo>
                      <a:pt x="292005" y="622965"/>
                    </a:lnTo>
                    <a:lnTo>
                      <a:pt x="335343" y="530036"/>
                    </a:lnTo>
                    <a:lnTo>
                      <a:pt x="236277" y="556580"/>
                    </a:lnTo>
                    <a:close/>
                    <a:moveTo>
                      <a:pt x="434409" y="556580"/>
                    </a:moveTo>
                    <a:lnTo>
                      <a:pt x="335343" y="530036"/>
                    </a:lnTo>
                    <a:lnTo>
                      <a:pt x="378681" y="622965"/>
                    </a:lnTo>
                    <a:lnTo>
                      <a:pt x="387382" y="573697"/>
                    </a:lnTo>
                    <a:close/>
                    <a:moveTo>
                      <a:pt x="433003" y="69676"/>
                    </a:moveTo>
                    <a:lnTo>
                      <a:pt x="533508" y="90101"/>
                    </a:lnTo>
                    <a:lnTo>
                      <a:pt x="484546" y="0"/>
                    </a:lnTo>
                    <a:lnTo>
                      <a:pt x="478889" y="49714"/>
                    </a:lnTo>
                    <a:close/>
                    <a:moveTo>
                      <a:pt x="489012" y="102356"/>
                    </a:moveTo>
                    <a:lnTo>
                      <a:pt x="580949" y="147786"/>
                    </a:lnTo>
                    <a:lnTo>
                      <a:pt x="556666" y="48160"/>
                    </a:lnTo>
                    <a:lnTo>
                      <a:pt x="538471" y="94781"/>
                    </a:lnTo>
                    <a:close/>
                    <a:moveTo>
                      <a:pt x="567369" y="204347"/>
                    </a:moveTo>
                    <a:lnTo>
                      <a:pt x="624817" y="289271"/>
                    </a:lnTo>
                    <a:lnTo>
                      <a:pt x="652937" y="190687"/>
                    </a:lnTo>
                    <a:lnTo>
                      <a:pt x="614081" y="222225"/>
                    </a:lnTo>
                    <a:close/>
                    <a:moveTo>
                      <a:pt x="584472" y="266879"/>
                    </a:moveTo>
                    <a:lnTo>
                      <a:pt x="618283" y="363694"/>
                    </a:lnTo>
                    <a:lnTo>
                      <a:pt x="670719" y="275561"/>
                    </a:lnTo>
                    <a:lnTo>
                      <a:pt x="625098" y="296118"/>
                    </a:lnTo>
                    <a:close/>
                    <a:moveTo>
                      <a:pt x="585018" y="331709"/>
                    </a:moveTo>
                    <a:lnTo>
                      <a:pt x="592942" y="433949"/>
                    </a:lnTo>
                    <a:lnTo>
                      <a:pt x="666137" y="362189"/>
                    </a:lnTo>
                    <a:lnTo>
                      <a:pt x="616778" y="370458"/>
                    </a:lnTo>
                    <a:close/>
                    <a:moveTo>
                      <a:pt x="568957" y="394554"/>
                    </a:moveTo>
                    <a:lnTo>
                      <a:pt x="550480" y="495438"/>
                    </a:lnTo>
                    <a:lnTo>
                      <a:pt x="639621" y="444765"/>
                    </a:lnTo>
                    <a:lnTo>
                      <a:pt x="589815" y="440068"/>
                    </a:lnTo>
                    <a:close/>
                    <a:moveTo>
                      <a:pt x="537363" y="451165"/>
                    </a:moveTo>
                    <a:lnTo>
                      <a:pt x="493693" y="543945"/>
                    </a:lnTo>
                    <a:lnTo>
                      <a:pt x="592859" y="517748"/>
                    </a:lnTo>
                    <a:lnTo>
                      <a:pt x="545865" y="500449"/>
                    </a:lnTo>
                    <a:close/>
                    <a:moveTo>
                      <a:pt x="534815" y="148249"/>
                    </a:moveTo>
                    <a:lnTo>
                      <a:pt x="612030" y="215693"/>
                    </a:lnTo>
                    <a:lnTo>
                      <a:pt x="614032" y="113155"/>
                    </a:lnTo>
                    <a:lnTo>
                      <a:pt x="584572" y="153591"/>
                    </a:lnTo>
                    <a:close/>
                  </a:path>
                </a:pathLst>
              </a:custGeom>
              <a:solidFill>
                <a:srgbClr val="1D388F"/>
              </a:solidFill>
              <a:ln w="1646" cap="flat">
                <a:noFill/>
                <a:prstDash val="solid"/>
                <a:miter/>
              </a:ln>
            </p:spPr>
            <p:txBody>
              <a:bodyPr rtlCol="0" anchor="ctr"/>
              <a:lstStyle/>
              <a:p>
                <a:endParaRPr lang="en-CO" sz="2400"/>
              </a:p>
            </p:txBody>
          </p:sp>
        </p:grpSp>
      </p:grpSp>
      <p:grpSp>
        <p:nvGrpSpPr>
          <p:cNvPr id="324" name="Group 7"/>
          <p:cNvGrpSpPr/>
          <p:nvPr/>
        </p:nvGrpSpPr>
        <p:grpSpPr>
          <a:xfrm rot="198223">
            <a:off x="2902792" y="-31213"/>
            <a:ext cx="6710212" cy="7174591"/>
            <a:chOff x="0" y="0"/>
            <a:chExt cx="6098137" cy="5121473"/>
          </a:xfrm>
        </p:grpSpPr>
        <p:sp>
          <p:nvSpPr>
            <p:cNvPr id="322" name="Freeform 22"/>
            <p:cNvSpPr/>
            <p:nvPr/>
          </p:nvSpPr>
          <p:spPr>
            <a:xfrm>
              <a:off x="1921511" y="0"/>
              <a:ext cx="4176627" cy="3229374"/>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flip="none" rotWithShape="1">
              <a:gsLst>
                <a:gs pos="0">
                  <a:srgbClr val="1A3184"/>
                </a:gs>
                <a:gs pos="58000">
                  <a:srgbClr val="112261"/>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323" name="Freeform 22"/>
            <p:cNvSpPr/>
            <p:nvPr/>
          </p:nvSpPr>
          <p:spPr>
            <a:xfrm>
              <a:off x="-1" y="1892099"/>
              <a:ext cx="4176627" cy="3229375"/>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flip="none" rotWithShape="1">
              <a:gsLst>
                <a:gs pos="27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24" name="TextBox 23">
            <a:extLst>
              <a:ext uri="{FF2B5EF4-FFF2-40B4-BE49-F238E27FC236}">
                <a16:creationId xmlns:a16="http://schemas.microsoft.com/office/drawing/2014/main" id="{F6605C6D-372C-464C-B655-863DA9524B1E}"/>
              </a:ext>
            </a:extLst>
          </p:cNvPr>
          <p:cNvSpPr txBox="1"/>
          <p:nvPr/>
        </p:nvSpPr>
        <p:spPr>
          <a:xfrm>
            <a:off x="2286268" y="2183454"/>
            <a:ext cx="7404365" cy="1446550"/>
          </a:xfrm>
          <a:prstGeom prst="rect">
            <a:avLst/>
          </a:prstGeom>
          <a:noFill/>
        </p:spPr>
        <p:txBody>
          <a:bodyPr wrap="square" lIns="91440" tIns="45720" rIns="91440" bIns="45720" rtlCol="0" anchor="t">
            <a:spAutoFit/>
          </a:bodyPr>
          <a:lstStyle/>
          <a:p>
            <a:pPr algn="ctr"/>
            <a:r>
              <a:rPr lang="es-CO" sz="4400" b="1">
                <a:solidFill>
                  <a:schemeClr val="bg1"/>
                </a:solidFill>
                <a:latin typeface="Century Gothic" panose="020B0502020202020204" pitchFamily="34" charset="0"/>
              </a:rPr>
              <a:t>Analítica de Instrumentos de Renta Fija (I)</a:t>
            </a:r>
            <a:endParaRPr lang="es-CO" sz="4267" b="1">
              <a:solidFill>
                <a:schemeClr val="bg1"/>
              </a:solidFill>
              <a:latin typeface="Century Gothic" panose="020B0502020202020204" pitchFamily="34" charset="0"/>
              <a:ea typeface="Verdana" panose="020B060403050404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8D3F7564-C2B9-964C-8F0A-617A7A448C89}"/>
              </a:ext>
            </a:extLst>
          </p:cNvPr>
          <p:cNvCxnSpPr>
            <a:cxnSpLocks/>
          </p:cNvCxnSpPr>
          <p:nvPr/>
        </p:nvCxnSpPr>
        <p:spPr>
          <a:xfrm>
            <a:off x="2915484" y="3669577"/>
            <a:ext cx="5765716" cy="0"/>
          </a:xfrm>
          <a:prstGeom prst="line">
            <a:avLst/>
          </a:prstGeom>
          <a:noFill/>
          <a:ln w="12700" cap="flat">
            <a:solidFill>
              <a:srgbClr val="FFC002"/>
            </a:solidFill>
            <a:prstDash val="solid"/>
            <a:miter lim="800000"/>
          </a:ln>
          <a:effectLst/>
          <a:sp3d/>
        </p:spPr>
        <p:style>
          <a:lnRef idx="0">
            <a:scrgbClr r="0" g="0" b="0"/>
          </a:lnRef>
          <a:fillRef idx="0">
            <a:scrgbClr r="0" g="0" b="0"/>
          </a:fillRef>
          <a:effectRef idx="0">
            <a:scrgbClr r="0" g="0" b="0"/>
          </a:effectRef>
          <a:fontRef idx="none"/>
        </p:style>
      </p:cxnSp>
      <p:sp>
        <p:nvSpPr>
          <p:cNvPr id="23" name="TextBox 22">
            <a:extLst>
              <a:ext uri="{FF2B5EF4-FFF2-40B4-BE49-F238E27FC236}">
                <a16:creationId xmlns:a16="http://schemas.microsoft.com/office/drawing/2014/main" id="{C20D9D3A-55DE-3743-93C0-5030CD85885B}"/>
              </a:ext>
            </a:extLst>
          </p:cNvPr>
          <p:cNvSpPr txBox="1"/>
          <p:nvPr/>
        </p:nvSpPr>
        <p:spPr>
          <a:xfrm>
            <a:off x="3145361" y="3774228"/>
            <a:ext cx="5686177" cy="461665"/>
          </a:xfrm>
          <a:prstGeom prst="rect">
            <a:avLst/>
          </a:prstGeom>
          <a:noFill/>
        </p:spPr>
        <p:txBody>
          <a:bodyPr wrap="square" lIns="91440" tIns="45720" rIns="91440" bIns="45720" rtlCol="0" anchor="t">
            <a:spAutoFit/>
          </a:bodyPr>
          <a:lstStyle/>
          <a:p>
            <a:pPr algn="ctr"/>
            <a:r>
              <a:rPr lang="es-CO" sz="2400">
                <a:solidFill>
                  <a:schemeClr val="bg1"/>
                </a:solidFill>
                <a:latin typeface="Ebrima" panose="02000000000000000000" pitchFamily="2" charset="0"/>
                <a:ea typeface="Ebrima" panose="02000000000000000000" pitchFamily="2" charset="0"/>
                <a:cs typeface="Ebrima" panose="02000000000000000000" pitchFamily="2" charset="0"/>
              </a:rPr>
              <a:t>BCRP – CEFA 2023</a:t>
            </a:r>
            <a:endParaRPr lang="en-US" sz="2400">
              <a:solidFill>
                <a:schemeClr val="bg1"/>
              </a:solidFill>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2744549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592782" y="476020"/>
            <a:ext cx="10658563" cy="8309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200">
                <a:solidFill>
                  <a:srgbClr val="1A3184"/>
                </a:solidFill>
                <a:latin typeface="Arial"/>
                <a:cs typeface="Arial"/>
              </a:rPr>
              <a:t>Mirada Rápida a bonos cero cupón (II)</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333FE4B8-71BE-B798-68BC-B6AE58AA2EAE}"/>
                  </a:ext>
                </a:extLst>
              </p:cNvPr>
              <p:cNvSpPr txBox="1"/>
              <p:nvPr/>
            </p:nvSpPr>
            <p:spPr>
              <a:xfrm>
                <a:off x="1888221" y="1725432"/>
                <a:ext cx="8067683" cy="43840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altLang="es-CO"/>
                  <a:t>Derivando </a:t>
                </a:r>
                <a14:m>
                  <m:oMath xmlns:m="http://schemas.openxmlformats.org/officeDocument/2006/math">
                    <m:r>
                      <a:rPr lang="es-ES" altLang="es-CO" b="0" i="1" smtClean="0">
                        <a:latin typeface="Cambria Math" panose="02040503050406030204" pitchFamily="18" charset="0"/>
                      </a:rPr>
                      <m:t>𝑃</m:t>
                    </m:r>
                  </m:oMath>
                </a14:m>
                <a:r>
                  <a:rPr lang="es-MX" altLang="es-CO"/>
                  <a:t> con respecto a </a:t>
                </a:r>
                <a14:m>
                  <m:oMath xmlns:m="http://schemas.openxmlformats.org/officeDocument/2006/math">
                    <m:r>
                      <a:rPr lang="es-ES" altLang="es-CO" b="0" i="1" smtClean="0">
                        <a:latin typeface="Cambria Math" panose="02040503050406030204" pitchFamily="18" charset="0"/>
                      </a:rPr>
                      <m:t>𝑦</m:t>
                    </m:r>
                  </m:oMath>
                </a14:m>
                <a:r>
                  <a:rPr lang="es-MX" altLang="es-CO"/>
                  <a:t> se obtiene:</a:t>
                </a:r>
              </a:p>
              <a:p>
                <a:endParaRPr lang="es-MX" altLang="es-CO"/>
              </a:p>
              <a:p>
                <a:pPr/>
                <a14:m>
                  <m:oMathPara xmlns:m="http://schemas.openxmlformats.org/officeDocument/2006/math">
                    <m:oMathParaPr>
                      <m:jc m:val="centerGroup"/>
                    </m:oMathParaPr>
                    <m:oMath xmlns:m="http://schemas.openxmlformats.org/officeDocument/2006/math">
                      <m:sSup>
                        <m:sSupPr>
                          <m:ctrlPr>
                            <a:rPr lang="en-US" altLang="es-CO" i="1">
                              <a:latin typeface="Cambria Math" panose="02040503050406030204" pitchFamily="18" charset="0"/>
                            </a:rPr>
                          </m:ctrlPr>
                        </m:sSupPr>
                        <m:e>
                          <m:r>
                            <a:rPr lang="en-US" altLang="es-CO">
                              <a:latin typeface="Cambria Math"/>
                            </a:rPr>
                            <m:t>𝑓</m:t>
                          </m:r>
                        </m:e>
                        <m:sup>
                          <m:r>
                            <a:rPr lang="en-US" altLang="es-CO">
                              <a:latin typeface="Cambria Math"/>
                            </a:rPr>
                            <m:t>′</m:t>
                          </m:r>
                        </m:sup>
                      </m:sSup>
                      <m:d>
                        <m:dPr>
                          <m:ctrlPr>
                            <a:rPr lang="en-US" altLang="es-CO" i="1">
                              <a:latin typeface="Cambria Math" panose="02040503050406030204" pitchFamily="18" charset="0"/>
                            </a:rPr>
                          </m:ctrlPr>
                        </m:dPr>
                        <m:e>
                          <m:r>
                            <a:rPr lang="en-US" altLang="es-CO">
                              <a:latin typeface="Cambria Math"/>
                            </a:rPr>
                            <m:t>𝑦</m:t>
                          </m:r>
                        </m:e>
                      </m:d>
                      <m:r>
                        <a:rPr lang="es-MX" altLang="es-CO">
                          <a:latin typeface="Cambria Math"/>
                        </a:rPr>
                        <m:t>=</m:t>
                      </m:r>
                      <m:r>
                        <a:rPr lang="en-US" altLang="es-CO">
                          <a:latin typeface="Cambria Math"/>
                        </a:rPr>
                        <m:t>−</m:t>
                      </m:r>
                      <m:r>
                        <a:rPr lang="en-US" altLang="es-CO">
                          <a:latin typeface="Cambria Math"/>
                        </a:rPr>
                        <m:t>𝑇𝐹</m:t>
                      </m:r>
                      <m:sSup>
                        <m:sSupPr>
                          <m:ctrlPr>
                            <a:rPr lang="en-US" altLang="es-CO" i="1">
                              <a:latin typeface="Cambria Math" panose="02040503050406030204" pitchFamily="18" charset="0"/>
                            </a:rPr>
                          </m:ctrlPr>
                        </m:sSupPr>
                        <m:e>
                          <m:d>
                            <m:dPr>
                              <m:ctrlPr>
                                <a:rPr lang="en-US" altLang="es-CO" i="1">
                                  <a:latin typeface="Cambria Math" panose="02040503050406030204" pitchFamily="18" charset="0"/>
                                </a:rPr>
                              </m:ctrlPr>
                            </m:dPr>
                            <m:e>
                              <m:r>
                                <a:rPr lang="en-US" altLang="es-CO">
                                  <a:latin typeface="Cambria Math"/>
                                </a:rPr>
                                <m:t>1+</m:t>
                              </m:r>
                              <m:r>
                                <a:rPr lang="es-CO" altLang="es-CO" i="1">
                                  <a:latin typeface="Cambria Math"/>
                                </a:rPr>
                                <m:t>𝑦</m:t>
                              </m:r>
                            </m:e>
                          </m:d>
                        </m:e>
                        <m:sup>
                          <m:r>
                            <a:rPr lang="en-US" altLang="es-CO">
                              <a:latin typeface="Cambria Math"/>
                            </a:rPr>
                            <m:t>−</m:t>
                          </m:r>
                          <m:r>
                            <a:rPr lang="en-US" altLang="es-CO">
                              <a:latin typeface="Cambria Math"/>
                            </a:rPr>
                            <m:t>𝑇</m:t>
                          </m:r>
                          <m:r>
                            <a:rPr lang="en-US" altLang="es-CO">
                              <a:latin typeface="Cambria Math"/>
                            </a:rPr>
                            <m:t>−1</m:t>
                          </m:r>
                        </m:sup>
                      </m:sSup>
                      <m:r>
                        <a:rPr lang="en-US" altLang="es-CO">
                          <a:latin typeface="Cambria Math"/>
                        </a:rPr>
                        <m:t> </m:t>
                      </m:r>
                      <m:r>
                        <a:rPr lang="es-MX" altLang="es-CO">
                          <a:latin typeface="Cambria Math"/>
                        </a:rPr>
                        <m:t>=</m:t>
                      </m:r>
                      <m:r>
                        <a:rPr lang="en-US" altLang="es-CO">
                          <a:latin typeface="Cambria Math"/>
                        </a:rPr>
                        <m:t>−</m:t>
                      </m:r>
                      <m:d>
                        <m:dPr>
                          <m:ctrlPr>
                            <a:rPr lang="es-MX" altLang="es-CO" i="1">
                              <a:latin typeface="Cambria Math" panose="02040503050406030204" pitchFamily="18" charset="0"/>
                            </a:rPr>
                          </m:ctrlPr>
                        </m:dPr>
                        <m:e>
                          <m:f>
                            <m:fPr>
                              <m:ctrlPr>
                                <a:rPr lang="es-MX" altLang="es-CO" i="1">
                                  <a:latin typeface="Cambria Math" panose="02040503050406030204" pitchFamily="18" charset="0"/>
                                </a:rPr>
                              </m:ctrlPr>
                            </m:fPr>
                            <m:num>
                              <m:r>
                                <a:rPr lang="en-US" altLang="es-CO">
                                  <a:latin typeface="Cambria Math"/>
                                </a:rPr>
                                <m:t>𝑇</m:t>
                              </m:r>
                            </m:num>
                            <m:den>
                              <m:r>
                                <a:rPr lang="en-US" altLang="es-CO">
                                  <a:latin typeface="Cambria Math"/>
                                </a:rPr>
                                <m:t>1+</m:t>
                              </m:r>
                              <m:r>
                                <a:rPr lang="es-CO" altLang="es-CO" i="1">
                                  <a:latin typeface="Cambria Math"/>
                                </a:rPr>
                                <m:t>𝑦</m:t>
                              </m:r>
                            </m:den>
                          </m:f>
                        </m:e>
                      </m:d>
                      <m:r>
                        <a:rPr lang="en-US" altLang="es-CO">
                          <a:latin typeface="Cambria Math"/>
                        </a:rPr>
                        <m:t>𝐹</m:t>
                      </m:r>
                      <m:sSup>
                        <m:sSupPr>
                          <m:ctrlPr>
                            <a:rPr lang="en-US" altLang="es-CO" i="1">
                              <a:latin typeface="Cambria Math" panose="02040503050406030204" pitchFamily="18" charset="0"/>
                            </a:rPr>
                          </m:ctrlPr>
                        </m:sSupPr>
                        <m:e>
                          <m:d>
                            <m:dPr>
                              <m:ctrlPr>
                                <a:rPr lang="en-US" altLang="es-CO" i="1">
                                  <a:latin typeface="Cambria Math" panose="02040503050406030204" pitchFamily="18" charset="0"/>
                                </a:rPr>
                              </m:ctrlPr>
                            </m:dPr>
                            <m:e>
                              <m:r>
                                <a:rPr lang="en-US" altLang="es-CO">
                                  <a:latin typeface="Cambria Math"/>
                                </a:rPr>
                                <m:t>1+</m:t>
                              </m:r>
                              <m:r>
                                <a:rPr lang="es-CO" altLang="es-CO" i="1">
                                  <a:latin typeface="Cambria Math"/>
                                </a:rPr>
                                <m:t>𝑦</m:t>
                              </m:r>
                            </m:e>
                          </m:d>
                        </m:e>
                        <m:sup>
                          <m:r>
                            <a:rPr lang="en-US" altLang="es-CO">
                              <a:latin typeface="Cambria Math"/>
                            </a:rPr>
                            <m:t>−</m:t>
                          </m:r>
                          <m:r>
                            <a:rPr lang="en-US" altLang="es-CO">
                              <a:latin typeface="Cambria Math"/>
                            </a:rPr>
                            <m:t>𝑇</m:t>
                          </m:r>
                        </m:sup>
                      </m:sSup>
                      <m:r>
                        <a:rPr lang="es-MX" altLang="es-CO">
                          <a:latin typeface="Cambria Math"/>
                        </a:rPr>
                        <m:t>=</m:t>
                      </m:r>
                      <m:r>
                        <a:rPr lang="en-US" altLang="es-CO">
                          <a:latin typeface="Cambria Math"/>
                        </a:rPr>
                        <m:t>−</m:t>
                      </m:r>
                      <m:d>
                        <m:dPr>
                          <m:ctrlPr>
                            <a:rPr lang="es-MX" altLang="es-CO" i="1">
                              <a:latin typeface="Cambria Math" panose="02040503050406030204" pitchFamily="18" charset="0"/>
                            </a:rPr>
                          </m:ctrlPr>
                        </m:dPr>
                        <m:e>
                          <m:f>
                            <m:fPr>
                              <m:ctrlPr>
                                <a:rPr lang="es-MX" altLang="es-CO" i="1">
                                  <a:latin typeface="Cambria Math" panose="02040503050406030204" pitchFamily="18" charset="0"/>
                                </a:rPr>
                              </m:ctrlPr>
                            </m:fPr>
                            <m:num>
                              <m:r>
                                <a:rPr lang="en-US" altLang="es-CO">
                                  <a:latin typeface="Cambria Math"/>
                                </a:rPr>
                                <m:t>𝑇</m:t>
                              </m:r>
                            </m:num>
                            <m:den>
                              <m:r>
                                <a:rPr lang="en-US" altLang="es-CO">
                                  <a:latin typeface="Cambria Math"/>
                                </a:rPr>
                                <m:t>1+</m:t>
                              </m:r>
                              <m:r>
                                <a:rPr lang="es-CO" altLang="es-CO" i="1">
                                  <a:latin typeface="Cambria Math"/>
                                </a:rPr>
                                <m:t>𝑦</m:t>
                              </m:r>
                            </m:den>
                          </m:f>
                        </m:e>
                      </m:d>
                      <m:r>
                        <a:rPr lang="en-US" altLang="es-CO">
                          <a:latin typeface="Cambria Math"/>
                        </a:rPr>
                        <m:t>𝑓</m:t>
                      </m:r>
                      <m:r>
                        <a:rPr lang="en-US" altLang="es-CO">
                          <a:latin typeface="Cambria Math"/>
                        </a:rPr>
                        <m:t>(</m:t>
                      </m:r>
                      <m:r>
                        <a:rPr lang="en-US" altLang="es-CO">
                          <a:latin typeface="Cambria Math"/>
                        </a:rPr>
                        <m:t>𝑦</m:t>
                      </m:r>
                      <m:r>
                        <a:rPr lang="en-US" altLang="es-CO">
                          <a:latin typeface="Cambria Math"/>
                        </a:rPr>
                        <m:t>)</m:t>
                      </m:r>
                    </m:oMath>
                  </m:oMathPara>
                </a14:m>
                <a:endParaRPr lang="es-CO" altLang="es-CO"/>
              </a:p>
              <a:p>
                <a:endParaRPr lang="es-CO" altLang="es-CO"/>
              </a:p>
              <a:p>
                <a:r>
                  <a:rPr lang="es-CO" altLang="es-CO"/>
                  <a:t>La aproximación de primer orden nos dice cuanto es el cambio absoluto del precio en función al cambio del rendimiento:</a:t>
                </a:r>
              </a:p>
              <a:p>
                <a:pPr/>
                <a14:m>
                  <m:oMathPara xmlns:m="http://schemas.openxmlformats.org/officeDocument/2006/math">
                    <m:oMathParaPr>
                      <m:jc m:val="centerGroup"/>
                    </m:oMathParaPr>
                    <m:oMath xmlns:m="http://schemas.openxmlformats.org/officeDocument/2006/math">
                      <m:r>
                        <a:rPr lang="es-CO" altLang="es-CO">
                          <a:latin typeface="Cambria Math"/>
                        </a:rPr>
                        <m:t>∆</m:t>
                      </m:r>
                      <m:r>
                        <a:rPr lang="es-CO" altLang="es-CO">
                          <a:latin typeface="Cambria Math"/>
                        </a:rPr>
                        <m:t>𝑃</m:t>
                      </m:r>
                      <m:r>
                        <a:rPr lang="es-CO" altLang="es-CO" i="1">
                          <a:latin typeface="Cambria Math" panose="02040503050406030204" pitchFamily="18" charset="0"/>
                          <a:ea typeface="Cambria Math" panose="02040503050406030204" pitchFamily="18" charset="0"/>
                        </a:rPr>
                        <m:t>≈</m:t>
                      </m:r>
                      <m:r>
                        <a:rPr lang="es-CO" altLang="es-CO">
                          <a:latin typeface="Cambria Math"/>
                        </a:rPr>
                        <m:t>−</m:t>
                      </m:r>
                      <m:d>
                        <m:dPr>
                          <m:ctrlPr>
                            <a:rPr lang="es-CO" altLang="es-CO" i="1">
                              <a:latin typeface="Cambria Math" panose="02040503050406030204" pitchFamily="18" charset="0"/>
                            </a:rPr>
                          </m:ctrlPr>
                        </m:dPr>
                        <m:e>
                          <m:f>
                            <m:fPr>
                              <m:ctrlPr>
                                <a:rPr lang="es-CO" altLang="es-CO" i="1">
                                  <a:latin typeface="Cambria Math" panose="02040503050406030204" pitchFamily="18" charset="0"/>
                                </a:rPr>
                              </m:ctrlPr>
                            </m:fPr>
                            <m:num>
                              <m:r>
                                <a:rPr lang="es-CO" altLang="es-CO">
                                  <a:latin typeface="Cambria Math"/>
                                </a:rPr>
                                <m:t>𝑇</m:t>
                              </m:r>
                            </m:num>
                            <m:den>
                              <m:r>
                                <a:rPr lang="es-CO" altLang="es-CO">
                                  <a:latin typeface="Cambria Math"/>
                                </a:rPr>
                                <m:t>1+</m:t>
                              </m:r>
                              <m:r>
                                <a:rPr lang="es-CO" altLang="es-CO" i="1">
                                  <a:latin typeface="Cambria Math"/>
                                </a:rPr>
                                <m:t>𝑦</m:t>
                              </m:r>
                            </m:den>
                          </m:f>
                        </m:e>
                      </m:d>
                      <m:r>
                        <a:rPr lang="es-CO" altLang="es-CO">
                          <a:latin typeface="Cambria Math"/>
                        </a:rPr>
                        <m:t>𝑃</m:t>
                      </m:r>
                      <m:r>
                        <a:rPr lang="es-CO" altLang="es-CO">
                          <a:latin typeface="Cambria Math"/>
                        </a:rPr>
                        <m:t>∆</m:t>
                      </m:r>
                      <m:r>
                        <a:rPr lang="es-CO" altLang="es-CO">
                          <a:latin typeface="Cambria Math"/>
                        </a:rPr>
                        <m:t>𝑦</m:t>
                      </m:r>
                    </m:oMath>
                  </m:oMathPara>
                </a14:m>
                <a:endParaRPr lang="es-CO" altLang="es-CO"/>
              </a:p>
              <a:p>
                <a:endParaRPr lang="es-CO" altLang="es-CO"/>
              </a:p>
              <a:p>
                <a:r>
                  <a:rPr lang="es-CO" altLang="es-CO"/>
                  <a:t>El factor </a:t>
                </a:r>
                <a14:m>
                  <m:oMath xmlns:m="http://schemas.openxmlformats.org/officeDocument/2006/math">
                    <m:r>
                      <a:rPr lang="es-ES" altLang="es-CO" b="0" i="1" smtClean="0">
                        <a:latin typeface="Cambria Math" panose="02040503050406030204" pitchFamily="18" charset="0"/>
                      </a:rPr>
                      <m:t>𝑇</m:t>
                    </m:r>
                    <m:r>
                      <a:rPr lang="es-ES" altLang="es-CO" b="0" i="1" smtClean="0">
                        <a:latin typeface="Cambria Math" panose="02040503050406030204" pitchFamily="18" charset="0"/>
                      </a:rPr>
                      <m:t>/(1+</m:t>
                    </m:r>
                    <m:r>
                      <a:rPr lang="es-ES" altLang="es-CO" b="0" i="1" smtClean="0">
                        <a:latin typeface="Cambria Math" panose="02040503050406030204" pitchFamily="18" charset="0"/>
                      </a:rPr>
                      <m:t>𝑦</m:t>
                    </m:r>
                    <m:r>
                      <a:rPr lang="es-ES" altLang="es-CO" b="0" i="1" smtClean="0">
                        <a:latin typeface="Cambria Math" panose="02040503050406030204" pitchFamily="18" charset="0"/>
                      </a:rPr>
                      <m:t>)</m:t>
                    </m:r>
                  </m:oMath>
                </a14:m>
                <a:r>
                  <a:rPr lang="es-CO" altLang="es-CO"/>
                  <a:t> se denomina como la duración (modificada) del bono cero cupón.</a:t>
                </a:r>
              </a:p>
              <a:p>
                <a:pPr marL="285750" indent="-285750">
                  <a:buClr>
                    <a:schemeClr val="bg1">
                      <a:lumMod val="65000"/>
                    </a:schemeClr>
                  </a:buClr>
                  <a:buFont typeface="Arial" panose="020B0604020202020204" pitchFamily="34" charset="0"/>
                  <a:buChar char="•"/>
                </a:pPr>
                <a:r>
                  <a:rPr lang="es-CO" altLang="es-CO"/>
                  <a:t>Los precios se reducen cuando las tasas suben.</a:t>
                </a:r>
              </a:p>
              <a:p>
                <a:pPr marL="285750" indent="-285750">
                  <a:buClr>
                    <a:schemeClr val="bg1">
                      <a:lumMod val="65000"/>
                    </a:schemeClr>
                  </a:buClr>
                  <a:buFont typeface="Arial" panose="020B0604020202020204" pitchFamily="34" charset="0"/>
                  <a:buChar char="•"/>
                </a:pPr>
                <a:r>
                  <a:rPr lang="es-CO" altLang="es-CO"/>
                  <a:t>El cambio en precio es proporcional tanto al precio actual </a:t>
                </a:r>
                <a14:m>
                  <m:oMath xmlns:m="http://schemas.openxmlformats.org/officeDocument/2006/math">
                    <m:r>
                      <a:rPr lang="es-ES" altLang="es-CO" b="0" i="1" smtClean="0">
                        <a:latin typeface="Cambria Math" panose="02040503050406030204" pitchFamily="18" charset="0"/>
                      </a:rPr>
                      <m:t>(</m:t>
                    </m:r>
                    <m:r>
                      <a:rPr lang="es-ES" altLang="es-CO" b="0" i="1" smtClean="0">
                        <a:latin typeface="Cambria Math" panose="02040503050406030204" pitchFamily="18" charset="0"/>
                      </a:rPr>
                      <m:t>𝑃</m:t>
                    </m:r>
                    <m:r>
                      <a:rPr lang="es-ES" altLang="es-CO" b="0" i="1" smtClean="0">
                        <a:latin typeface="Cambria Math" panose="02040503050406030204" pitchFamily="18" charset="0"/>
                      </a:rPr>
                      <m:t>)</m:t>
                    </m:r>
                  </m:oMath>
                </a14:m>
                <a:r>
                  <a:rPr lang="es-CO" altLang="es-CO"/>
                  <a:t> como al vencimiento </a:t>
                </a:r>
                <a14:m>
                  <m:oMath xmlns:m="http://schemas.openxmlformats.org/officeDocument/2006/math">
                    <m:r>
                      <a:rPr lang="es-ES" altLang="es-CO" b="0" i="1" smtClean="0">
                        <a:latin typeface="Cambria Math" panose="02040503050406030204" pitchFamily="18" charset="0"/>
                      </a:rPr>
                      <m:t>(</m:t>
                    </m:r>
                    <m:r>
                      <a:rPr lang="es-ES" altLang="es-CO" b="0" i="1" smtClean="0">
                        <a:latin typeface="Cambria Math" panose="02040503050406030204" pitchFamily="18" charset="0"/>
                      </a:rPr>
                      <m:t>𝑇</m:t>
                    </m:r>
                    <m:r>
                      <a:rPr lang="es-ES" altLang="es-CO" b="0" i="1" smtClean="0">
                        <a:latin typeface="Cambria Math" panose="02040503050406030204" pitchFamily="18" charset="0"/>
                      </a:rPr>
                      <m:t>)</m:t>
                    </m:r>
                  </m:oMath>
                </a14:m>
                <a:r>
                  <a:rPr lang="es-CO" altLang="es-CO"/>
                  <a:t>.</a:t>
                </a:r>
              </a:p>
            </p:txBody>
          </p:sp>
        </mc:Choice>
        <mc:Fallback xmlns="">
          <p:sp>
            <p:nvSpPr>
              <p:cNvPr id="5" name="CuadroTexto 4">
                <a:extLst>
                  <a:ext uri="{FF2B5EF4-FFF2-40B4-BE49-F238E27FC236}">
                    <a16:creationId xmlns:a16="http://schemas.microsoft.com/office/drawing/2014/main" id="{333FE4B8-71BE-B798-68BC-B6AE58AA2EAE}"/>
                  </a:ext>
                </a:extLst>
              </p:cNvPr>
              <p:cNvSpPr txBox="1">
                <a:spLocks noRot="1" noChangeAspect="1" noMove="1" noResize="1" noEditPoints="1" noAdjustHandles="1" noChangeArrowheads="1" noChangeShapeType="1" noTextEdit="1"/>
              </p:cNvSpPr>
              <p:nvPr/>
            </p:nvSpPr>
            <p:spPr>
              <a:xfrm>
                <a:off x="1888221" y="1725432"/>
                <a:ext cx="8067683" cy="4384021"/>
              </a:xfrm>
              <a:prstGeom prst="rect">
                <a:avLst/>
              </a:prstGeom>
              <a:blipFill>
                <a:blip r:embed="rId3"/>
                <a:stretch>
                  <a:fillRect l="-680" t="-695" b="-1252"/>
                </a:stretch>
              </a:blipFill>
            </p:spPr>
            <p:txBody>
              <a:bodyPr/>
              <a:lstStyle/>
              <a:p>
                <a:r>
                  <a:rPr lang="en-US">
                    <a:noFill/>
                  </a:rPr>
                  <a:t> </a:t>
                </a:r>
              </a:p>
            </p:txBody>
          </p:sp>
        </mc:Fallback>
      </mc:AlternateContent>
    </p:spTree>
    <p:extLst>
      <p:ext uri="{BB962C8B-B14F-4D97-AF65-F5344CB8AC3E}">
        <p14:creationId xmlns:p14="http://schemas.microsoft.com/office/powerpoint/2010/main" val="249643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592782" y="593310"/>
            <a:ext cx="10658563" cy="8309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200">
                <a:solidFill>
                  <a:srgbClr val="1A3184"/>
                </a:solidFill>
                <a:latin typeface="Arial"/>
                <a:cs typeface="Arial"/>
              </a:rPr>
              <a:t>Mirada Rápida a bonos cero cupón (III)</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333FE4B8-71BE-B798-68BC-B6AE58AA2EAE}"/>
                  </a:ext>
                </a:extLst>
              </p:cNvPr>
              <p:cNvSpPr txBox="1"/>
              <p:nvPr/>
            </p:nvSpPr>
            <p:spPr>
              <a:xfrm>
                <a:off x="2404077" y="2059540"/>
                <a:ext cx="7035971" cy="32076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a:t>Cambio relativo en precio:</a:t>
                </a:r>
              </a:p>
              <a:p>
                <a:endParaRPr lang="es-CO" altLang="es-CO"/>
              </a:p>
              <a:p>
                <a:pPr/>
                <a14:m>
                  <m:oMathPara xmlns:m="http://schemas.openxmlformats.org/officeDocument/2006/math">
                    <m:oMathParaPr>
                      <m:jc m:val="centerGroup"/>
                    </m:oMathParaPr>
                    <m:oMath xmlns:m="http://schemas.openxmlformats.org/officeDocument/2006/math">
                      <m:f>
                        <m:fPr>
                          <m:ctrlPr>
                            <a:rPr lang="es-CO" altLang="es-CO" i="1">
                              <a:latin typeface="Cambria Math" panose="02040503050406030204" pitchFamily="18" charset="0"/>
                            </a:rPr>
                          </m:ctrlPr>
                        </m:fPr>
                        <m:num>
                          <m:r>
                            <a:rPr lang="es-CO" altLang="es-CO">
                              <a:latin typeface="Cambria Math"/>
                            </a:rPr>
                            <m:t>∆</m:t>
                          </m:r>
                          <m:r>
                            <a:rPr lang="es-CO" altLang="es-CO">
                              <a:latin typeface="Cambria Math"/>
                            </a:rPr>
                            <m:t>𝑃</m:t>
                          </m:r>
                        </m:num>
                        <m:den>
                          <m:r>
                            <a:rPr lang="es-CO" altLang="es-CO">
                              <a:latin typeface="Cambria Math"/>
                            </a:rPr>
                            <m:t>𝑃</m:t>
                          </m:r>
                        </m:den>
                      </m:f>
                      <m:r>
                        <a:rPr lang="es-CO" altLang="es-CO" i="1">
                          <a:latin typeface="Cambria Math" panose="02040503050406030204" pitchFamily="18" charset="0"/>
                          <a:ea typeface="Cambria Math" panose="02040503050406030204" pitchFamily="18" charset="0"/>
                        </a:rPr>
                        <m:t>≈</m:t>
                      </m:r>
                      <m:r>
                        <a:rPr lang="es-CO" altLang="es-CO">
                          <a:latin typeface="Cambria Math"/>
                        </a:rPr>
                        <m:t>−</m:t>
                      </m:r>
                      <m:d>
                        <m:dPr>
                          <m:ctrlPr>
                            <a:rPr lang="es-CO" altLang="es-CO" i="1">
                              <a:latin typeface="Cambria Math" panose="02040503050406030204" pitchFamily="18" charset="0"/>
                            </a:rPr>
                          </m:ctrlPr>
                        </m:dPr>
                        <m:e>
                          <m:f>
                            <m:fPr>
                              <m:ctrlPr>
                                <a:rPr lang="es-CO" altLang="es-CO" i="1">
                                  <a:latin typeface="Cambria Math" panose="02040503050406030204" pitchFamily="18" charset="0"/>
                                </a:rPr>
                              </m:ctrlPr>
                            </m:fPr>
                            <m:num>
                              <m:r>
                                <a:rPr lang="es-CO" altLang="es-CO">
                                  <a:latin typeface="Cambria Math"/>
                                </a:rPr>
                                <m:t>𝑇</m:t>
                              </m:r>
                            </m:num>
                            <m:den>
                              <m:r>
                                <a:rPr lang="es-CO" altLang="es-CO">
                                  <a:latin typeface="Cambria Math"/>
                                </a:rPr>
                                <m:t>1+</m:t>
                              </m:r>
                              <m:r>
                                <a:rPr lang="es-CO" altLang="es-CO" i="1">
                                  <a:latin typeface="Cambria Math"/>
                                </a:rPr>
                                <m:t>𝑦</m:t>
                              </m:r>
                            </m:den>
                          </m:f>
                        </m:e>
                      </m:d>
                      <m:r>
                        <a:rPr lang="es-CO" altLang="es-CO">
                          <a:latin typeface="Cambria Math"/>
                        </a:rPr>
                        <m:t>∆</m:t>
                      </m:r>
                      <m:r>
                        <a:rPr lang="es-CO" altLang="es-CO">
                          <a:latin typeface="Cambria Math"/>
                        </a:rPr>
                        <m:t>𝑦</m:t>
                      </m:r>
                    </m:oMath>
                  </m:oMathPara>
                </a14:m>
                <a:endParaRPr lang="es-CO" altLang="es-CO"/>
              </a:p>
              <a:p>
                <a:endParaRPr lang="es-CO"/>
              </a:p>
              <a:p>
                <a:r>
                  <a:rPr lang="es-CO"/>
                  <a:t>Lo anterior es una simplificación, ya que en general:</a:t>
                </a:r>
              </a:p>
              <a:p>
                <a:endParaRPr lang="es-CO"/>
              </a:p>
              <a:p>
                <a:pPr indent="-285750">
                  <a:buClr>
                    <a:srgbClr val="1A3184"/>
                  </a:buClr>
                  <a:buSzPct val="100000"/>
                  <a:buFont typeface="Arial" panose="020B0604020202020204" pitchFamily="34" charset="0"/>
                  <a:buChar char="•"/>
                </a:pPr>
                <a:r>
                  <a:rPr lang="es-CO"/>
                  <a:t>Los bonos generalmente no son cero cupón (aunque pueden ser expresados como un portafolio de bonos cero cupón).</a:t>
                </a:r>
              </a:p>
              <a:p>
                <a:pPr indent="-285750">
                  <a:buClr>
                    <a:srgbClr val="1A3184"/>
                  </a:buClr>
                  <a:buSzPct val="100000"/>
                  <a:buFont typeface="Arial" panose="020B0604020202020204" pitchFamily="34" charset="0"/>
                  <a:buChar char="•"/>
                </a:pPr>
                <a:endParaRPr lang="es-CO"/>
              </a:p>
              <a:p>
                <a:pPr indent="-285750">
                  <a:buClr>
                    <a:srgbClr val="1A3184"/>
                  </a:buClr>
                  <a:buSzPct val="100000"/>
                  <a:buFont typeface="Arial" panose="020B0604020202020204" pitchFamily="34" charset="0"/>
                  <a:buChar char="•"/>
                </a:pPr>
                <a:r>
                  <a:rPr lang="es-CO"/>
                  <a:t>El factor de tasa de interés es dependiente del plazo. </a:t>
                </a:r>
              </a:p>
            </p:txBody>
          </p:sp>
        </mc:Choice>
        <mc:Fallback xmlns="">
          <p:sp>
            <p:nvSpPr>
              <p:cNvPr id="5" name="CuadroTexto 4">
                <a:extLst>
                  <a:ext uri="{FF2B5EF4-FFF2-40B4-BE49-F238E27FC236}">
                    <a16:creationId xmlns:a16="http://schemas.microsoft.com/office/drawing/2014/main" id="{333FE4B8-71BE-B798-68BC-B6AE58AA2EAE}"/>
                  </a:ext>
                </a:extLst>
              </p:cNvPr>
              <p:cNvSpPr txBox="1">
                <a:spLocks noRot="1" noChangeAspect="1" noMove="1" noResize="1" noEditPoints="1" noAdjustHandles="1" noChangeArrowheads="1" noChangeShapeType="1" noTextEdit="1"/>
              </p:cNvSpPr>
              <p:nvPr/>
            </p:nvSpPr>
            <p:spPr>
              <a:xfrm>
                <a:off x="2404077" y="2059540"/>
                <a:ext cx="7035971" cy="3207673"/>
              </a:xfrm>
              <a:prstGeom prst="rect">
                <a:avLst/>
              </a:prstGeom>
              <a:blipFill>
                <a:blip r:embed="rId3"/>
                <a:stretch>
                  <a:fillRect l="-693" t="-1141" b="-2091"/>
                </a:stretch>
              </a:blipFill>
            </p:spPr>
            <p:txBody>
              <a:bodyPr/>
              <a:lstStyle/>
              <a:p>
                <a:r>
                  <a:rPr lang="en-US">
                    <a:noFill/>
                  </a:rPr>
                  <a:t> </a:t>
                </a:r>
              </a:p>
            </p:txBody>
          </p:sp>
        </mc:Fallback>
      </mc:AlternateContent>
    </p:spTree>
    <p:extLst>
      <p:ext uri="{BB962C8B-B14F-4D97-AF65-F5344CB8AC3E}">
        <p14:creationId xmlns:p14="http://schemas.microsoft.com/office/powerpoint/2010/main" val="319002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565979" y="158907"/>
            <a:ext cx="10658563" cy="73975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200">
                <a:solidFill>
                  <a:srgbClr val="1A3184"/>
                </a:solidFill>
                <a:latin typeface="Arial"/>
                <a:cs typeface="Arial"/>
              </a:rPr>
              <a:t>Duración modificada</a:t>
            </a:r>
            <a:endParaRPr lang="es-ES">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CF5A500E-0393-CDB3-77AC-AD3145D52329}"/>
                  </a:ext>
                </a:extLst>
              </p:cNvPr>
              <p:cNvSpPr txBox="1"/>
              <p:nvPr/>
            </p:nvSpPr>
            <p:spPr>
              <a:xfrm flipH="1">
                <a:off x="449872" y="1405713"/>
                <a:ext cx="5007975" cy="4204677"/>
              </a:xfrm>
              <a:prstGeom prst="rect">
                <a:avLst/>
              </a:prstGeom>
              <a:noFill/>
            </p:spPr>
            <p:txBody>
              <a:bodyPr wrap="square" lIns="91440" tIns="45720" rIns="91440" bIns="45720" rtlCol="0" anchor="t">
                <a:spAutoFit/>
              </a:bodyPr>
              <a:lstStyle/>
              <a:p>
                <a:r>
                  <a:rPr lang="es-CO" altLang="es-CO" sz="2000"/>
                  <a:t>La duración es otra medida de sensibilidad a la tasa de interés, se define con esta expresión:</a:t>
                </a:r>
              </a:p>
              <a:p>
                <a:endParaRPr lang="es-CO" altLang="es-CO" sz="2000"/>
              </a:p>
              <a:p>
                <a:pPr/>
                <a14:m>
                  <m:oMathPara xmlns:m="http://schemas.openxmlformats.org/officeDocument/2006/math">
                    <m:oMathParaPr>
                      <m:jc m:val="centerGroup"/>
                    </m:oMathParaPr>
                    <m:oMath xmlns:m="http://schemas.openxmlformats.org/officeDocument/2006/math">
                      <m:r>
                        <a:rPr lang="es-CO" altLang="es-CO" sz="2000">
                          <a:latin typeface="Cambria Math"/>
                        </a:rPr>
                        <m:t>𝐷</m:t>
                      </m:r>
                      <m:r>
                        <a:rPr lang="es-CO" altLang="es-CO" sz="2000">
                          <a:latin typeface="Cambria Math" panose="02040503050406030204" pitchFamily="18" charset="0"/>
                        </a:rPr>
                        <m:t>=−</m:t>
                      </m:r>
                      <m:f>
                        <m:fPr>
                          <m:ctrlPr>
                            <a:rPr lang="es-CO" altLang="es-CO" sz="2000" i="1">
                              <a:latin typeface="Cambria Math" panose="02040503050406030204" pitchFamily="18" charset="0"/>
                            </a:rPr>
                          </m:ctrlPr>
                        </m:fPr>
                        <m:num>
                          <m:r>
                            <a:rPr lang="es-CO" altLang="es-CO" sz="2000">
                              <a:latin typeface="Cambria Math" panose="02040503050406030204" pitchFamily="18" charset="0"/>
                            </a:rPr>
                            <m:t>1</m:t>
                          </m:r>
                        </m:num>
                        <m:den>
                          <m:r>
                            <a:rPr lang="es-CO" altLang="es-CO" sz="2000" i="1">
                              <a:latin typeface="Cambria Math" panose="02040503050406030204" pitchFamily="18" charset="0"/>
                            </a:rPr>
                            <m:t>𝑃</m:t>
                          </m:r>
                        </m:den>
                      </m:f>
                      <m:sSup>
                        <m:sSupPr>
                          <m:ctrlPr>
                            <a:rPr lang="es-CO" altLang="es-CO" sz="2000" i="1">
                              <a:latin typeface="Cambria Math" panose="02040503050406030204" pitchFamily="18" charset="0"/>
                            </a:rPr>
                          </m:ctrlPr>
                        </m:sSupPr>
                        <m:e>
                          <m:r>
                            <a:rPr lang="es-CO" altLang="es-CO" sz="2000" i="1">
                              <a:latin typeface="Cambria Math" panose="02040503050406030204" pitchFamily="18" charset="0"/>
                            </a:rPr>
                            <m:t>𝑓</m:t>
                          </m:r>
                        </m:e>
                        <m:sup>
                          <m:r>
                            <a:rPr lang="es-CO" altLang="es-CO" sz="2000">
                              <a:latin typeface="Cambria Math" panose="02040503050406030204" pitchFamily="18" charset="0"/>
                            </a:rPr>
                            <m:t>′</m:t>
                          </m:r>
                        </m:sup>
                      </m:sSup>
                      <m:r>
                        <a:rPr lang="es-CO" altLang="es-CO" sz="2000">
                          <a:latin typeface="Cambria Math" panose="02040503050406030204" pitchFamily="18" charset="0"/>
                        </a:rPr>
                        <m:t>(</m:t>
                      </m:r>
                      <m:r>
                        <m:rPr>
                          <m:sty m:val="p"/>
                        </m:rPr>
                        <a:rPr lang="es-CO" altLang="es-CO" sz="2000">
                          <a:latin typeface="Cambria Math" panose="02040503050406030204" pitchFamily="18" charset="0"/>
                        </a:rPr>
                        <m:t>y</m:t>
                      </m:r>
                      <m:r>
                        <a:rPr lang="es-CO" altLang="es-CO" sz="2000">
                          <a:latin typeface="Cambria Math" panose="02040503050406030204" pitchFamily="18" charset="0"/>
                        </a:rPr>
                        <m:t>)</m:t>
                      </m:r>
                    </m:oMath>
                  </m:oMathPara>
                </a14:m>
                <a:endParaRPr lang="es-CO" altLang="es-CO" sz="2000"/>
              </a:p>
              <a:p>
                <a:r>
                  <a:rPr lang="es-CO" altLang="es-CO" sz="2000"/>
                  <a:t>O bien</a:t>
                </a:r>
              </a:p>
              <a:p>
                <a:pPr/>
                <a14:m>
                  <m:oMathPara xmlns:m="http://schemas.openxmlformats.org/officeDocument/2006/math">
                    <m:oMathParaPr>
                      <m:jc m:val="centerGroup"/>
                    </m:oMathParaPr>
                    <m:oMath xmlns:m="http://schemas.openxmlformats.org/officeDocument/2006/math">
                      <m:r>
                        <a:rPr lang="es-CO" altLang="es-CO" sz="2000">
                          <a:latin typeface="Cambria Math"/>
                        </a:rPr>
                        <m:t>𝐷</m:t>
                      </m:r>
                      <m:r>
                        <a:rPr lang="es-CO" altLang="es-CO" sz="2000">
                          <a:latin typeface="Cambria Math"/>
                          <a:ea typeface="Cambria Math" panose="02040503050406030204" pitchFamily="18" charset="0"/>
                        </a:rPr>
                        <m:t>≈</m:t>
                      </m:r>
                      <m:r>
                        <a:rPr lang="es-CO" altLang="es-CO" sz="2000">
                          <a:latin typeface="Cambria Math"/>
                        </a:rPr>
                        <m:t>−</m:t>
                      </m:r>
                      <m:f>
                        <m:fPr>
                          <m:ctrlPr>
                            <a:rPr lang="es-CO" altLang="es-CO" sz="2000" i="1">
                              <a:latin typeface="Cambria Math" panose="02040503050406030204" pitchFamily="18" charset="0"/>
                            </a:rPr>
                          </m:ctrlPr>
                        </m:fPr>
                        <m:num>
                          <m:r>
                            <a:rPr lang="es-CO" altLang="es-CO" sz="2000">
                              <a:latin typeface="Cambria Math"/>
                            </a:rPr>
                            <m:t>1</m:t>
                          </m:r>
                        </m:num>
                        <m:den>
                          <m:r>
                            <a:rPr lang="es-CO" altLang="es-CO" sz="2000">
                              <a:latin typeface="Cambria Math"/>
                            </a:rPr>
                            <m:t>𝑃</m:t>
                          </m:r>
                        </m:den>
                      </m:f>
                      <m:f>
                        <m:fPr>
                          <m:ctrlPr>
                            <a:rPr lang="es-CO" altLang="es-CO" sz="2000" i="1">
                              <a:latin typeface="Cambria Math" panose="02040503050406030204" pitchFamily="18" charset="0"/>
                            </a:rPr>
                          </m:ctrlPr>
                        </m:fPr>
                        <m:num>
                          <m:r>
                            <a:rPr lang="es-CO" altLang="es-CO" sz="2000">
                              <a:latin typeface="Cambria Math"/>
                            </a:rPr>
                            <m:t>∆</m:t>
                          </m:r>
                          <m:r>
                            <a:rPr lang="es-CO" altLang="es-CO" sz="2000">
                              <a:latin typeface="Cambria Math"/>
                            </a:rPr>
                            <m:t>𝑃</m:t>
                          </m:r>
                        </m:num>
                        <m:den>
                          <m:r>
                            <a:rPr lang="es-CO" altLang="es-CO" sz="2000">
                              <a:latin typeface="Cambria Math"/>
                            </a:rPr>
                            <m:t>∆</m:t>
                          </m:r>
                          <m:r>
                            <a:rPr lang="es-CO" altLang="es-CO" sz="2000">
                              <a:latin typeface="Cambria Math"/>
                            </a:rPr>
                            <m:t>𝑦</m:t>
                          </m:r>
                        </m:den>
                      </m:f>
                    </m:oMath>
                  </m:oMathPara>
                </a14:m>
                <a:endParaRPr lang="es-CO" altLang="es-CO" sz="2000"/>
              </a:p>
              <a:p>
                <a:endParaRPr lang="es-CO" altLang="es-CO" sz="2000"/>
              </a:p>
              <a:p>
                <a:r>
                  <a:rPr lang="es-CO" altLang="es-CO" sz="2000"/>
                  <a:t>La duración mide el cambio relativo en precio que resulta de un cambio en </a:t>
                </a:r>
                <a14:m>
                  <m:oMath xmlns:m="http://schemas.openxmlformats.org/officeDocument/2006/math">
                    <m:r>
                      <a:rPr lang="es-CO" altLang="es-CO" sz="2000">
                        <a:latin typeface="Cambria Math"/>
                      </a:rPr>
                      <m:t>𝑦</m:t>
                    </m:r>
                  </m:oMath>
                </a14:m>
                <a:r>
                  <a:rPr lang="es-CO" altLang="es-CO" sz="2000"/>
                  <a:t>.</a:t>
                </a:r>
              </a:p>
              <a:p>
                <a:endParaRPr lang="es-CO" altLang="es-CO" sz="2000"/>
              </a:p>
              <a:p>
                <a:pPr algn="ctr"/>
                <a:r>
                  <a:rPr lang="es-CO" altLang="es-CO" sz="2000"/>
                  <a:t> </a:t>
                </a:r>
                <a14:m>
                  <m:oMath xmlns:m="http://schemas.openxmlformats.org/officeDocument/2006/math">
                    <m:r>
                      <a:rPr lang="es-CO" altLang="es-CO" sz="2000">
                        <a:latin typeface="Cambria Math" panose="02040503050406030204" pitchFamily="18" charset="0"/>
                      </a:rPr>
                      <m:t>−</m:t>
                    </m:r>
                    <m:r>
                      <a:rPr lang="es-CO" altLang="es-CO" sz="2000">
                        <a:latin typeface="Cambria Math"/>
                      </a:rPr>
                      <m:t>𝐷</m:t>
                    </m:r>
                    <m:r>
                      <a:rPr lang="es-CO" altLang="es-CO" sz="2000">
                        <a:latin typeface="Cambria Math"/>
                      </a:rPr>
                      <m:t>∆</m:t>
                    </m:r>
                    <m:r>
                      <a:rPr lang="es-CO" altLang="es-CO" sz="2000">
                        <a:latin typeface="Cambria Math"/>
                      </a:rPr>
                      <m:t>𝑦</m:t>
                    </m:r>
                    <m:r>
                      <a:rPr lang="es-CO" altLang="es-CO" sz="2000">
                        <a:latin typeface="Cambria Math"/>
                        <a:ea typeface="Cambria Math" panose="02040503050406030204" pitchFamily="18" charset="0"/>
                      </a:rPr>
                      <m:t>≈</m:t>
                    </m:r>
                    <m:f>
                      <m:fPr>
                        <m:ctrlPr>
                          <a:rPr lang="es-CO" altLang="es-CO" sz="2000" i="1">
                            <a:latin typeface="Cambria Math" panose="02040503050406030204" pitchFamily="18" charset="0"/>
                          </a:rPr>
                        </m:ctrlPr>
                      </m:fPr>
                      <m:num>
                        <m:r>
                          <a:rPr lang="es-CO" altLang="es-CO" sz="2000">
                            <a:latin typeface="Cambria Math"/>
                          </a:rPr>
                          <m:t>∆</m:t>
                        </m:r>
                        <m:r>
                          <m:rPr>
                            <m:sty m:val="p"/>
                          </m:rPr>
                          <a:rPr lang="es-CO" altLang="es-CO" sz="2000">
                            <a:latin typeface="Cambria Math" panose="02040503050406030204" pitchFamily="18" charset="0"/>
                          </a:rPr>
                          <m:t>P</m:t>
                        </m:r>
                      </m:num>
                      <m:den>
                        <m:r>
                          <m:rPr>
                            <m:sty m:val="p"/>
                          </m:rPr>
                          <a:rPr lang="es-CO" altLang="es-CO" sz="2000">
                            <a:latin typeface="Cambria Math" panose="02040503050406030204" pitchFamily="18" charset="0"/>
                          </a:rPr>
                          <m:t>P</m:t>
                        </m:r>
                      </m:den>
                    </m:f>
                  </m:oMath>
                </a14:m>
                <a:endParaRPr lang="es-CO" sz="2000">
                  <a:cs typeface="Calibri"/>
                </a:endParaRPr>
              </a:p>
            </p:txBody>
          </p:sp>
        </mc:Choice>
        <mc:Fallback xmlns="">
          <p:sp>
            <p:nvSpPr>
              <p:cNvPr id="3" name="CuadroTexto 2">
                <a:extLst>
                  <a:ext uri="{FF2B5EF4-FFF2-40B4-BE49-F238E27FC236}">
                    <a16:creationId xmlns:a16="http://schemas.microsoft.com/office/drawing/2014/main" id="{CF5A500E-0393-CDB3-77AC-AD3145D52329}"/>
                  </a:ext>
                </a:extLst>
              </p:cNvPr>
              <p:cNvSpPr txBox="1">
                <a:spLocks noRot="1" noChangeAspect="1" noMove="1" noResize="1" noEditPoints="1" noAdjustHandles="1" noChangeArrowheads="1" noChangeShapeType="1" noTextEdit="1"/>
              </p:cNvSpPr>
              <p:nvPr/>
            </p:nvSpPr>
            <p:spPr>
              <a:xfrm flipH="1">
                <a:off x="449872" y="1405713"/>
                <a:ext cx="5007975" cy="4204677"/>
              </a:xfrm>
              <a:prstGeom prst="rect">
                <a:avLst/>
              </a:prstGeom>
              <a:blipFill>
                <a:blip r:embed="rId3"/>
                <a:stretch>
                  <a:fillRect l="-1340" t="-871" r="-1949"/>
                </a:stretch>
              </a:blipFill>
            </p:spPr>
            <p:txBody>
              <a:bodyPr/>
              <a:lstStyle/>
              <a:p>
                <a:r>
                  <a:rPr lang="en-US">
                    <a:noFill/>
                  </a:rPr>
                  <a:t> </a:t>
                </a:r>
              </a:p>
            </p:txBody>
          </p:sp>
        </mc:Fallback>
      </mc:AlternateContent>
      <p:cxnSp>
        <p:nvCxnSpPr>
          <p:cNvPr id="13" name="Conector recto de flecha 12">
            <a:extLst>
              <a:ext uri="{FF2B5EF4-FFF2-40B4-BE49-F238E27FC236}">
                <a16:creationId xmlns:a16="http://schemas.microsoft.com/office/drawing/2014/main" id="{9859777C-3F15-A23B-F27F-0D4BFDC1A55D}"/>
              </a:ext>
            </a:extLst>
          </p:cNvPr>
          <p:cNvCxnSpPr/>
          <p:nvPr/>
        </p:nvCxnSpPr>
        <p:spPr>
          <a:xfrm>
            <a:off x="5807075" y="1506071"/>
            <a:ext cx="0" cy="4428564"/>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9" name="Picture 2">
            <a:extLst>
              <a:ext uri="{FF2B5EF4-FFF2-40B4-BE49-F238E27FC236}">
                <a16:creationId xmlns:a16="http://schemas.microsoft.com/office/drawing/2014/main" id="{DAC861A2-9569-0A1A-3C06-F2815F3803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0209" y="1653131"/>
            <a:ext cx="5867256" cy="3709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267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3033346" y="150422"/>
            <a:ext cx="5963781" cy="8309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200">
                <a:solidFill>
                  <a:srgbClr val="1A3184"/>
                </a:solidFill>
                <a:latin typeface="Arial"/>
                <a:cs typeface="Arial"/>
              </a:rPr>
              <a:t>DV01</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1500577" y="981419"/>
                <a:ext cx="9029318" cy="5698227"/>
              </a:xfrm>
              <a:prstGeom prst="rect">
                <a:avLst/>
              </a:prstGeom>
              <a:noFill/>
            </p:spPr>
            <p:txBody>
              <a:bodyPr wrap="square" lIns="91440" tIns="45720" rIns="91440" bIns="45720" rtlCol="0" anchor="t">
                <a:spAutoFit/>
              </a:bodyPr>
              <a:lstStyle/>
              <a:p>
                <a:r>
                  <a:rPr lang="es-ES" altLang="es-CO"/>
                  <a:t>El término DVO1 es la abreviación de “</a:t>
                </a:r>
                <a:r>
                  <a:rPr lang="es-ES" altLang="es-CO" err="1"/>
                  <a:t>dollar</a:t>
                </a:r>
                <a:r>
                  <a:rPr lang="es-ES" altLang="es-CO"/>
                  <a:t> </a:t>
                </a:r>
                <a:r>
                  <a:rPr lang="es-ES" altLang="es-CO" err="1"/>
                  <a:t>value</a:t>
                </a:r>
                <a:r>
                  <a:rPr lang="es-ES" altLang="es-CO"/>
                  <a:t> of </a:t>
                </a:r>
                <a:r>
                  <a:rPr lang="es-ES" altLang="es-CO" err="1"/>
                  <a:t>an</a:t>
                </a:r>
                <a:r>
                  <a:rPr lang="es-ES" altLang="es-CO"/>
                  <a:t> ’01”. Está definido como la variación del precio de un instrumento de renta fija ante una disminución de un punto básico en la tasa de interés (</a:t>
                </a:r>
                <a:r>
                  <a:rPr lang="es-ES" altLang="es-CO" err="1"/>
                  <a:t>Tuckman</a:t>
                </a:r>
                <a:r>
                  <a:rPr lang="es-ES" altLang="es-CO"/>
                  <a:t>, 2002). </a:t>
                </a:r>
                <a:r>
                  <a:rPr lang="es-CO"/>
                  <a:t>La cantidad ΔP/</a:t>
                </a:r>
                <a:r>
                  <a:rPr lang="es-CO" err="1"/>
                  <a:t>Δy</a:t>
                </a:r>
                <a:r>
                  <a:rPr lang="es-CO"/>
                  <a:t> representa la pendiente de la línea secante al grafico de la función de precio </a:t>
                </a:r>
                <a14:m>
                  <m:oMath xmlns:m="http://schemas.openxmlformats.org/officeDocument/2006/math">
                    <m:r>
                      <a:rPr lang="es-CO">
                        <a:latin typeface="Cambria Math"/>
                      </a:rPr>
                      <m:t>𝑓</m:t>
                    </m:r>
                  </m:oMath>
                </a14:m>
                <a:r>
                  <a:rPr lang="es-CO"/>
                  <a:t>. </a:t>
                </a:r>
                <a:endParaRPr lang="es-CO" altLang="es-CO"/>
              </a:p>
              <a:p>
                <a:endParaRPr lang="es-CO" altLang="es-CO"/>
              </a:p>
              <a:p>
                <a:r>
                  <a:rPr lang="es-CO" altLang="es-CO"/>
                  <a:t>Definición 1: </a:t>
                </a:r>
              </a:p>
              <a:p>
                <a:pPr/>
                <a14:m>
                  <m:oMathPara xmlns:m="http://schemas.openxmlformats.org/officeDocument/2006/math">
                    <m:oMathParaPr>
                      <m:jc m:val="centerGroup"/>
                    </m:oMathParaPr>
                    <m:oMath xmlns:m="http://schemas.openxmlformats.org/officeDocument/2006/math">
                      <m:r>
                        <m:rPr>
                          <m:sty m:val="p"/>
                        </m:rPr>
                        <a:rPr lang="es-CO" altLang="es-CO">
                          <a:latin typeface="Cambria Math" panose="02040503050406030204" pitchFamily="18" charset="0"/>
                        </a:rPr>
                        <m:t>DV</m:t>
                      </m:r>
                      <m:r>
                        <a:rPr lang="es-CO" altLang="es-CO">
                          <a:latin typeface="Cambria Math" panose="02040503050406030204" pitchFamily="18" charset="0"/>
                        </a:rPr>
                        <m:t>01=−</m:t>
                      </m:r>
                      <m:f>
                        <m:fPr>
                          <m:ctrlPr>
                            <a:rPr lang="es-CO" altLang="es-CO" i="1">
                              <a:latin typeface="Cambria Math" panose="02040503050406030204" pitchFamily="18" charset="0"/>
                            </a:rPr>
                          </m:ctrlPr>
                        </m:fPr>
                        <m:num>
                          <m:r>
                            <a:rPr lang="es-CO" altLang="es-CO">
                              <a:latin typeface="Cambria Math"/>
                            </a:rPr>
                            <m:t>∆</m:t>
                          </m:r>
                          <m:r>
                            <m:rPr>
                              <m:sty m:val="p"/>
                            </m:rPr>
                            <a:rPr lang="es-CO" altLang="es-CO">
                              <a:latin typeface="Cambria Math" panose="02040503050406030204" pitchFamily="18" charset="0"/>
                            </a:rPr>
                            <m:t>P</m:t>
                          </m:r>
                        </m:num>
                        <m:den>
                          <m:r>
                            <a:rPr lang="es-CO" altLang="es-CO" i="1">
                              <a:latin typeface="Cambria Math" panose="02040503050406030204" pitchFamily="18" charset="0"/>
                            </a:rPr>
                            <m:t>10000</m:t>
                          </m:r>
                          <m:r>
                            <m:rPr>
                              <m:sty m:val="p"/>
                            </m:rPr>
                            <a:rPr lang="es-CO" altLang="es-CO">
                              <a:latin typeface="Cambria Math" panose="02040503050406030204" pitchFamily="18" charset="0"/>
                            </a:rPr>
                            <m:t>Δ</m:t>
                          </m:r>
                          <m:r>
                            <a:rPr lang="es-CO" altLang="es-CO" i="1">
                              <a:latin typeface="Cambria Math" panose="02040503050406030204" pitchFamily="18" charset="0"/>
                            </a:rPr>
                            <m:t>𝑦</m:t>
                          </m:r>
                        </m:den>
                      </m:f>
                      <m:r>
                        <a:rPr lang="es-CO" altLang="es-CO" i="1">
                          <a:latin typeface="Cambria Math" panose="02040503050406030204" pitchFamily="18" charset="0"/>
                        </a:rPr>
                        <m:t> </m:t>
                      </m:r>
                    </m:oMath>
                  </m:oMathPara>
                </a14:m>
                <a:endParaRPr lang="es-CO" altLang="es-CO" i="1">
                  <a:latin typeface="Cambria Math" panose="02040503050406030204" pitchFamily="18" charset="0"/>
                </a:endParaRPr>
              </a:p>
              <a:p>
                <a:r>
                  <a:rPr lang="es-CO" altLang="es-CO"/>
                  <a:t>Definición 2:</a:t>
                </a:r>
              </a:p>
              <a:p>
                <a:pPr/>
                <a14:m>
                  <m:oMathPara xmlns:m="http://schemas.openxmlformats.org/officeDocument/2006/math">
                    <m:oMathParaPr>
                      <m:jc m:val="centerGroup"/>
                    </m:oMathParaPr>
                    <m:oMath xmlns:m="http://schemas.openxmlformats.org/officeDocument/2006/math">
                      <m:r>
                        <m:rPr>
                          <m:sty m:val="p"/>
                        </m:rPr>
                        <a:rPr lang="es-CO" altLang="es-CO">
                          <a:latin typeface="Cambria Math" panose="02040503050406030204" pitchFamily="18" charset="0"/>
                        </a:rPr>
                        <m:t>DV</m:t>
                      </m:r>
                      <m:r>
                        <a:rPr lang="es-CO" altLang="es-CO">
                          <a:latin typeface="Cambria Math" panose="02040503050406030204" pitchFamily="18" charset="0"/>
                        </a:rPr>
                        <m:t>01=−</m:t>
                      </m:r>
                      <m:f>
                        <m:fPr>
                          <m:ctrlPr>
                            <a:rPr lang="es-CO" altLang="es-CO" i="1">
                              <a:latin typeface="Cambria Math" panose="02040503050406030204" pitchFamily="18" charset="0"/>
                            </a:rPr>
                          </m:ctrlPr>
                        </m:fPr>
                        <m:num>
                          <m:r>
                            <m:rPr>
                              <m:sty m:val="p"/>
                            </m:rPr>
                            <a:rPr lang="es-CO" altLang="es-CO">
                              <a:latin typeface="Cambria Math" panose="02040503050406030204" pitchFamily="18" charset="0"/>
                            </a:rPr>
                            <m:t>dp</m:t>
                          </m:r>
                        </m:num>
                        <m:den>
                          <m:r>
                            <a:rPr lang="es-CO" altLang="es-CO" i="1">
                              <a:latin typeface="Cambria Math" panose="02040503050406030204" pitchFamily="18" charset="0"/>
                            </a:rPr>
                            <m:t>1000</m:t>
                          </m:r>
                          <m:r>
                            <m:rPr>
                              <m:sty m:val="p"/>
                            </m:rPr>
                            <a:rPr lang="es-CO" altLang="es-CO">
                              <a:latin typeface="Cambria Math" panose="02040503050406030204" pitchFamily="18" charset="0"/>
                            </a:rPr>
                            <m:t>d</m:t>
                          </m:r>
                          <m:r>
                            <a:rPr lang="es-CO" altLang="es-CO" i="1">
                              <a:latin typeface="Cambria Math" panose="02040503050406030204" pitchFamily="18" charset="0"/>
                            </a:rPr>
                            <m:t>𝑦</m:t>
                          </m:r>
                        </m:den>
                      </m:f>
                    </m:oMath>
                  </m:oMathPara>
                </a14:m>
                <a:endParaRPr lang="es-CO" altLang="es-CO" i="1">
                  <a:latin typeface="Cambria Math" panose="02040503050406030204" pitchFamily="18" charset="0"/>
                </a:endParaRPr>
              </a:p>
              <a:p>
                <a:endParaRPr lang="es-CO" altLang="es-CO"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s-CO" altLang="es-CO">
                          <a:latin typeface="Cambria Math" panose="02040503050406030204" pitchFamily="18" charset="0"/>
                        </a:rPr>
                        <m:t>DV</m:t>
                      </m:r>
                      <m:r>
                        <a:rPr lang="es-CO" altLang="es-CO">
                          <a:latin typeface="Cambria Math" panose="02040503050406030204" pitchFamily="18" charset="0"/>
                        </a:rPr>
                        <m:t>01</m:t>
                      </m:r>
                      <m:r>
                        <a:rPr lang="es-CO" altLang="es-CO" i="1">
                          <a:latin typeface="Cambria Math" panose="02040503050406030204" pitchFamily="18" charset="0"/>
                        </a:rPr>
                        <m:t> </m:t>
                      </m:r>
                      <m:r>
                        <a:rPr lang="es-CO" altLang="es-CO">
                          <a:latin typeface="Cambria Math" panose="02040503050406030204" pitchFamily="18" charset="0"/>
                        </a:rPr>
                        <m:t>=</m:t>
                      </m:r>
                      <m:f>
                        <m:fPr>
                          <m:ctrlPr>
                            <a:rPr lang="es-CO" altLang="es-CO" i="1">
                              <a:latin typeface="Cambria Math" panose="02040503050406030204" pitchFamily="18" charset="0"/>
                            </a:rPr>
                          </m:ctrlPr>
                        </m:fPr>
                        <m:num>
                          <m:r>
                            <m:rPr>
                              <m:sty m:val="p"/>
                            </m:rPr>
                            <a:rPr lang="es-CO" altLang="es-CO">
                              <a:latin typeface="Cambria Math" panose="02040503050406030204" pitchFamily="18" charset="0"/>
                            </a:rPr>
                            <m:t>D</m:t>
                          </m:r>
                          <m:r>
                            <a:rPr lang="es-CO" altLang="es-CO">
                              <a:latin typeface="Cambria Math" panose="02040503050406030204" pitchFamily="18" charset="0"/>
                            </a:rPr>
                            <m:t>∗</m:t>
                          </m:r>
                          <m:r>
                            <m:rPr>
                              <m:sty m:val="p"/>
                            </m:rPr>
                            <a:rPr lang="es-CO" altLang="es-CO">
                              <a:latin typeface="Cambria Math" panose="02040503050406030204" pitchFamily="18" charset="0"/>
                            </a:rPr>
                            <m:t>P</m:t>
                          </m:r>
                        </m:num>
                        <m:den>
                          <m:r>
                            <a:rPr lang="es-CO" altLang="es-CO" i="1">
                              <a:latin typeface="Cambria Math" panose="02040503050406030204" pitchFamily="18" charset="0"/>
                            </a:rPr>
                            <m:t>10000</m:t>
                          </m:r>
                        </m:den>
                      </m:f>
                    </m:oMath>
                  </m:oMathPara>
                </a14:m>
                <a:endParaRPr lang="es-CO" altLang="es-CO">
                  <a:latin typeface="Cambria Math"/>
                </a:endParaRPr>
              </a:p>
              <a:p>
                <a:endParaRPr lang="es-ES" altLang="es-CO"/>
              </a:p>
              <a:p>
                <a:r>
                  <a:rPr lang="es-ES" altLang="es-CO"/>
                  <a:t>La segunda definición tiene un significado importante:</a:t>
                </a:r>
              </a:p>
              <a:p>
                <a:pPr/>
                <a14:m>
                  <m:oMathPara xmlns:m="http://schemas.openxmlformats.org/officeDocument/2006/math">
                    <m:oMathParaPr>
                      <m:jc m:val="centerGroup"/>
                    </m:oMathParaPr>
                    <m:oMath xmlns:m="http://schemas.openxmlformats.org/officeDocument/2006/math">
                      <m:r>
                        <m:rPr>
                          <m:sty m:val="p"/>
                        </m:rPr>
                        <a:rPr lang="es-CO" altLang="es-CO">
                          <a:latin typeface="Cambria Math" panose="02040503050406030204" pitchFamily="18" charset="0"/>
                        </a:rPr>
                        <m:t>Δ</m:t>
                      </m:r>
                      <m:r>
                        <a:rPr lang="es-CO" altLang="es-CO" i="1">
                          <a:latin typeface="Cambria Math" panose="02040503050406030204" pitchFamily="18" charset="0"/>
                        </a:rPr>
                        <m:t>𝑃</m:t>
                      </m:r>
                      <m:r>
                        <a:rPr lang="es-CO" altLang="es-CO" dirty="0">
                          <a:latin typeface="Cambria Math" panose="02040503050406030204" pitchFamily="18" charset="0"/>
                        </a:rPr>
                        <m:t>≈</m:t>
                      </m:r>
                      <m:sSup>
                        <m:sSupPr>
                          <m:ctrlPr>
                            <a:rPr lang="es-CO" altLang="es-CO" i="1" dirty="0">
                              <a:latin typeface="Cambria Math" panose="02040503050406030204" pitchFamily="18" charset="0"/>
                            </a:rPr>
                          </m:ctrlPr>
                        </m:sSupPr>
                        <m:e>
                          <m:r>
                            <m:rPr>
                              <m:sty m:val="p"/>
                            </m:rPr>
                            <a:rPr lang="es-CO" altLang="es-CO" dirty="0">
                              <a:latin typeface="Cambria Math" panose="02040503050406030204" pitchFamily="18" charset="0"/>
                            </a:rPr>
                            <m:t>f</m:t>
                          </m:r>
                        </m:e>
                        <m:sup>
                          <m:r>
                            <a:rPr lang="es-CO" altLang="es-CO" dirty="0">
                              <a:latin typeface="Cambria Math" panose="02040503050406030204" pitchFamily="18" charset="0"/>
                            </a:rPr>
                            <m:t>′</m:t>
                          </m:r>
                        </m:sup>
                      </m:sSup>
                      <m:d>
                        <m:dPr>
                          <m:ctrlPr>
                            <a:rPr lang="es-CO" altLang="es-CO" i="1" dirty="0">
                              <a:latin typeface="Cambria Math" panose="02040503050406030204" pitchFamily="18" charset="0"/>
                            </a:rPr>
                          </m:ctrlPr>
                        </m:dPr>
                        <m:e>
                          <m:r>
                            <m:rPr>
                              <m:sty m:val="p"/>
                            </m:rPr>
                            <a:rPr lang="es-CO" altLang="es-CO" dirty="0">
                              <a:latin typeface="Cambria Math" panose="02040503050406030204" pitchFamily="18" charset="0"/>
                            </a:rPr>
                            <m:t>y</m:t>
                          </m:r>
                        </m:e>
                      </m:d>
                      <m:r>
                        <m:rPr>
                          <m:sty m:val="p"/>
                        </m:rPr>
                        <a:rPr lang="es-CO" altLang="es-CO" dirty="0">
                          <a:latin typeface="Cambria Math" panose="02040503050406030204" pitchFamily="18" charset="0"/>
                        </a:rPr>
                        <m:t>Δ</m:t>
                      </m:r>
                      <m:r>
                        <a:rPr lang="es-CO" altLang="es-CO" i="1" dirty="0">
                          <a:latin typeface="Cambria Math" panose="02040503050406030204" pitchFamily="18" charset="0"/>
                        </a:rPr>
                        <m:t>𝑦</m:t>
                      </m:r>
                    </m:oMath>
                  </m:oMathPara>
                </a14:m>
                <a:endParaRPr lang="es-CO" altLang="es-CO">
                  <a:latin typeface="Cambria Math"/>
                </a:endParaRPr>
              </a:p>
              <a:p>
                <a:endParaRPr lang="es-CO" altLang="es-CO">
                  <a:latin typeface="Cambria Math"/>
                </a:endParaRPr>
              </a:p>
              <a:p>
                <a:pPr/>
                <a14:m>
                  <m:oMathPara xmlns:m="http://schemas.openxmlformats.org/officeDocument/2006/math">
                    <m:oMathParaPr>
                      <m:jc m:val="centerGroup"/>
                    </m:oMathParaPr>
                    <m:oMath xmlns:m="http://schemas.openxmlformats.org/officeDocument/2006/math">
                      <m:r>
                        <m:rPr>
                          <m:sty m:val="p"/>
                        </m:rPr>
                        <a:rPr lang="es-CO" altLang="es-CO">
                          <a:latin typeface="Cambria Math" panose="02040503050406030204" pitchFamily="18" charset="0"/>
                        </a:rPr>
                        <m:t>Δ</m:t>
                      </m:r>
                      <m:r>
                        <a:rPr lang="es-CO" altLang="es-CO" i="1">
                          <a:latin typeface="Cambria Math" panose="02040503050406030204" pitchFamily="18" charset="0"/>
                        </a:rPr>
                        <m:t>𝑃</m:t>
                      </m:r>
                      <m:r>
                        <a:rPr lang="es-CO" altLang="es-CO" dirty="0">
                          <a:latin typeface="Cambria Math" panose="02040503050406030204" pitchFamily="18" charset="0"/>
                        </a:rPr>
                        <m:t>≈−</m:t>
                      </m:r>
                      <m:r>
                        <m:rPr>
                          <m:sty m:val="p"/>
                        </m:rPr>
                        <a:rPr lang="es-CO" altLang="es-CO" dirty="0">
                          <a:latin typeface="Cambria Math" panose="02040503050406030204" pitchFamily="18" charset="0"/>
                        </a:rPr>
                        <m:t>D</m:t>
                      </m:r>
                      <m:r>
                        <a:rPr lang="es-CO" altLang="es-CO" dirty="0">
                          <a:latin typeface="Cambria Math" panose="02040503050406030204" pitchFamily="18" charset="0"/>
                        </a:rPr>
                        <m:t>∗</m:t>
                      </m:r>
                      <m:r>
                        <m:rPr>
                          <m:sty m:val="p"/>
                        </m:rPr>
                        <a:rPr lang="es-CO" altLang="es-CO" dirty="0">
                          <a:latin typeface="Cambria Math" panose="02040503050406030204" pitchFamily="18" charset="0"/>
                        </a:rPr>
                        <m:t>PΔ</m:t>
                      </m:r>
                      <m:r>
                        <a:rPr lang="es-CO" altLang="es-CO" i="1" dirty="0">
                          <a:latin typeface="Cambria Math" panose="02040503050406030204" pitchFamily="18" charset="0"/>
                        </a:rPr>
                        <m:t>𝑦</m:t>
                      </m:r>
                      <m:r>
                        <a:rPr lang="es-CO" altLang="es-CO" i="1" dirty="0">
                          <a:latin typeface="Cambria Math" panose="02040503050406030204" pitchFamily="18" charset="0"/>
                        </a:rPr>
                        <m:t>=</m:t>
                      </m:r>
                      <m:r>
                        <a:rPr lang="es-CO" altLang="es-CO" dirty="0">
                          <a:latin typeface="Cambria Math" panose="02040503050406030204" pitchFamily="18" charset="0"/>
                        </a:rPr>
                        <m:t>−</m:t>
                      </m:r>
                      <m:r>
                        <m:rPr>
                          <m:sty m:val="p"/>
                        </m:rPr>
                        <a:rPr lang="es-CO" altLang="es-CO" dirty="0">
                          <a:latin typeface="Cambria Math" panose="02040503050406030204" pitchFamily="18" charset="0"/>
                        </a:rPr>
                        <m:t>D</m:t>
                      </m:r>
                      <m:r>
                        <a:rPr lang="es-CO" altLang="es-CO" dirty="0">
                          <a:latin typeface="Cambria Math" panose="02040503050406030204" pitchFamily="18" charset="0"/>
                        </a:rPr>
                        <m:t>∗</m:t>
                      </m:r>
                      <m:r>
                        <m:rPr>
                          <m:sty m:val="p"/>
                        </m:rPr>
                        <a:rPr lang="es-CO" altLang="es-CO" dirty="0">
                          <a:latin typeface="Cambria Math" panose="02040503050406030204" pitchFamily="18" charset="0"/>
                        </a:rPr>
                        <m:t>P</m:t>
                      </m:r>
                      <m:d>
                        <m:dPr>
                          <m:ctrlPr>
                            <a:rPr lang="es-CO" altLang="es-CO" i="1" dirty="0">
                              <a:latin typeface="Cambria Math" panose="02040503050406030204" pitchFamily="18" charset="0"/>
                            </a:rPr>
                          </m:ctrlPr>
                        </m:dPr>
                        <m:e>
                          <m:r>
                            <a:rPr lang="es-CO" altLang="es-CO" i="1" dirty="0">
                              <a:latin typeface="Cambria Math" panose="02040503050406030204" pitchFamily="18" charset="0"/>
                            </a:rPr>
                            <m:t>−</m:t>
                          </m:r>
                          <m:f>
                            <m:fPr>
                              <m:ctrlPr>
                                <a:rPr lang="es-CO" altLang="es-CO" i="1" dirty="0">
                                  <a:latin typeface="Cambria Math" panose="02040503050406030204" pitchFamily="18" charset="0"/>
                                </a:rPr>
                              </m:ctrlPr>
                            </m:fPr>
                            <m:num>
                              <m:r>
                                <a:rPr lang="es-CO" altLang="es-CO" i="1" dirty="0">
                                  <a:latin typeface="Cambria Math" panose="02040503050406030204" pitchFamily="18" charset="0"/>
                                </a:rPr>
                                <m:t>1</m:t>
                              </m:r>
                            </m:num>
                            <m:den>
                              <m:r>
                                <a:rPr lang="es-CO" altLang="es-CO" i="1" dirty="0">
                                  <a:latin typeface="Cambria Math" panose="02040503050406030204" pitchFamily="18" charset="0"/>
                                </a:rPr>
                                <m:t>10000</m:t>
                              </m:r>
                            </m:den>
                          </m:f>
                        </m:e>
                      </m:d>
                      <m:r>
                        <a:rPr lang="es-CO" altLang="es-CO" i="1" dirty="0">
                          <a:latin typeface="Cambria Math" panose="02040503050406030204" pitchFamily="18" charset="0"/>
                        </a:rPr>
                        <m:t>=</m:t>
                      </m:r>
                      <m:r>
                        <a:rPr lang="es-CO" altLang="es-CO" i="1" dirty="0">
                          <a:latin typeface="Cambria Math" panose="02040503050406030204" pitchFamily="18" charset="0"/>
                        </a:rPr>
                        <m:t>𝐷𝑉</m:t>
                      </m:r>
                      <m:r>
                        <a:rPr lang="es-CO" altLang="es-CO" i="1" dirty="0">
                          <a:latin typeface="Cambria Math" panose="02040503050406030204" pitchFamily="18" charset="0"/>
                        </a:rPr>
                        <m:t>01</m:t>
                      </m:r>
                    </m:oMath>
                  </m:oMathPara>
                </a14:m>
                <a:endParaRPr lang="es-CO" altLang="es-CO">
                  <a:latin typeface="Cambria Math"/>
                </a:endParaRPr>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500577" y="981419"/>
                <a:ext cx="9029318" cy="5698227"/>
              </a:xfrm>
              <a:prstGeom prst="rect">
                <a:avLst/>
              </a:prstGeom>
              <a:blipFill>
                <a:blip r:embed="rId3"/>
                <a:stretch>
                  <a:fillRect l="-540" t="-642"/>
                </a:stretch>
              </a:blipFill>
            </p:spPr>
            <p:txBody>
              <a:bodyPr/>
              <a:lstStyle/>
              <a:p>
                <a:r>
                  <a:rPr lang="en-US">
                    <a:noFill/>
                  </a:rPr>
                  <a:t> </a:t>
                </a:r>
              </a:p>
            </p:txBody>
          </p:sp>
        </mc:Fallback>
      </mc:AlternateContent>
    </p:spTree>
    <p:extLst>
      <p:ext uri="{BB962C8B-B14F-4D97-AF65-F5344CB8AC3E}">
        <p14:creationId xmlns:p14="http://schemas.microsoft.com/office/powerpoint/2010/main" val="317842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4">
            <a:extLst>
              <a:ext uri="{FF2B5EF4-FFF2-40B4-BE49-F238E27FC236}">
                <a16:creationId xmlns:a16="http://schemas.microsoft.com/office/drawing/2014/main" id="{77D718F3-6B55-0C59-152F-64E171DDA51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0000" contrast="-40000"/>
                    </a14:imgEffect>
                  </a14:imgLayer>
                </a14:imgProps>
              </a:ext>
              <a:ext uri="{28A0092B-C50C-407E-A947-70E740481C1C}">
                <a14:useLocalDpi xmlns:a14="http://schemas.microsoft.com/office/drawing/2010/main" val="0"/>
              </a:ext>
            </a:extLst>
          </a:blip>
          <a:stretch>
            <a:fillRect/>
          </a:stretch>
        </p:blipFill>
        <p:spPr>
          <a:xfrm>
            <a:off x="6620608" y="0"/>
            <a:ext cx="5569869" cy="6857999"/>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solidFill>
            <a:srgbClr val="1A3184"/>
          </a:solidFill>
        </p:spPr>
      </p:pic>
      <p:sp>
        <p:nvSpPr>
          <p:cNvPr id="41" name="Rectangle 11">
            <a:extLst>
              <a:ext uri="{FF2B5EF4-FFF2-40B4-BE49-F238E27FC236}">
                <a16:creationId xmlns:a16="http://schemas.microsoft.com/office/drawing/2014/main" id="{77978F65-EEBD-3F49-BFAF-CB09ABD6CA62}"/>
              </a:ext>
            </a:extLst>
          </p:cNvPr>
          <p:cNvSpPr txBox="1"/>
          <p:nvPr/>
        </p:nvSpPr>
        <p:spPr>
          <a:xfrm>
            <a:off x="362142" y="2676435"/>
            <a:ext cx="6171247" cy="12003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7200" dirty="0">
                <a:solidFill>
                  <a:srgbClr val="1A3184"/>
                </a:solidFill>
                <a:cs typeface="Arial" panose="020B0604020202020204" pitchFamily="34" charset="0"/>
              </a:rPr>
              <a:t>Convexidad</a:t>
            </a:r>
            <a:endParaRPr lang="es-CO" sz="7200" dirty="0">
              <a:solidFill>
                <a:srgbClr val="1A3184"/>
              </a:solidFill>
              <a:latin typeface="Arial" panose="020B0604020202020204" pitchFamily="34" charset="0"/>
              <a:cs typeface="Arial" panose="020B0604020202020204" pitchFamily="34" charset="0"/>
            </a:endParaRPr>
          </a:p>
        </p:txBody>
      </p:sp>
      <p:sp>
        <p:nvSpPr>
          <p:cNvPr id="2" name="CuadroTexto 1"/>
          <p:cNvSpPr txBox="1"/>
          <p:nvPr/>
        </p:nvSpPr>
        <p:spPr>
          <a:xfrm>
            <a:off x="8154328" y="-79653"/>
            <a:ext cx="1538655" cy="7017306"/>
          </a:xfrm>
          <a:prstGeom prst="rect">
            <a:avLst/>
          </a:prstGeom>
          <a:noFill/>
        </p:spPr>
        <p:txBody>
          <a:bodyPr wrap="square" rtlCol="0">
            <a:spAutoFit/>
          </a:bodyPr>
          <a:lstStyle/>
          <a:p>
            <a:r>
              <a:rPr lang="es-ES" sz="4500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rPr>
              <a:t>2</a:t>
            </a:r>
            <a:endParaRPr lang="en-US" sz="4500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endParaRPr>
          </a:p>
        </p:txBody>
      </p:sp>
    </p:spTree>
    <p:extLst>
      <p:ext uri="{BB962C8B-B14F-4D97-AF65-F5344CB8AC3E}">
        <p14:creationId xmlns:p14="http://schemas.microsoft.com/office/powerpoint/2010/main" val="48312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49"/>
          <p:cNvPicPr>
            <a:picLocks noChangeAspect="1" noChangeArrowheads="1"/>
          </p:cNvPicPr>
          <p:nvPr/>
        </p:nvPicPr>
        <p:blipFill rotWithShape="1">
          <a:blip r:embed="rId3">
            <a:extLst>
              <a:ext uri="{28A0092B-C50C-407E-A947-70E740481C1C}">
                <a14:useLocalDpi xmlns:a14="http://schemas.microsoft.com/office/drawing/2010/main" val="0"/>
              </a:ext>
            </a:extLst>
          </a:blip>
          <a:srcRect l="4645" r="2051" b="2984"/>
          <a:stretch/>
        </p:blipFill>
        <p:spPr bwMode="auto">
          <a:xfrm>
            <a:off x="3020008" y="2420057"/>
            <a:ext cx="5480501" cy="4204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778369" y="198761"/>
            <a:ext cx="5963781" cy="73975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200">
                <a:solidFill>
                  <a:srgbClr val="1A3184"/>
                </a:solidFill>
                <a:latin typeface="Arial"/>
                <a:cs typeface="Arial"/>
              </a:rPr>
              <a:t>Funciones convexas</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2203693" y="1096618"/>
                <a:ext cx="7113132" cy="1323439"/>
              </a:xfrm>
              <a:prstGeom prst="rect">
                <a:avLst/>
              </a:prstGeom>
              <a:noFill/>
            </p:spPr>
            <p:txBody>
              <a:bodyPr wrap="square" lIns="91440" tIns="45720" rIns="91440" bIns="45720" rtlCol="0" anchor="t">
                <a:spAutoFit/>
              </a:bodyPr>
              <a:lstStyle/>
              <a:p>
                <a:pPr marL="0" lvl="1" indent="0" algn="just">
                  <a:buNone/>
                </a:pPr>
                <a:r>
                  <a:rPr lang="es-CO" altLang="es-CO" sz="1600"/>
                  <a:t>En una variable, una función es convexa cuando el segmento de línea que une dos puntos (</a:t>
                </a:r>
                <a14:m>
                  <m:oMath xmlns:m="http://schemas.openxmlformats.org/officeDocument/2006/math">
                    <m:sSub>
                      <m:sSubPr>
                        <m:ctrlPr>
                          <a:rPr lang="es-CO" altLang="es-CO" sz="1600" i="1">
                            <a:latin typeface="Cambria Math" panose="02040503050406030204" pitchFamily="18" charset="0"/>
                          </a:rPr>
                        </m:ctrlPr>
                      </m:sSubPr>
                      <m:e>
                        <m:r>
                          <a:rPr lang="es-CO" altLang="es-CO" sz="1600">
                            <a:latin typeface="Cambria Math" panose="02040503050406030204" pitchFamily="18" charset="0"/>
                          </a:rPr>
                          <m:t>𝑥</m:t>
                        </m:r>
                      </m:e>
                      <m:sub>
                        <m:r>
                          <a:rPr lang="es-CO" altLang="es-CO" sz="1600">
                            <a:latin typeface="Cambria Math" panose="02040503050406030204" pitchFamily="18" charset="0"/>
                          </a:rPr>
                          <m:t>1</m:t>
                        </m:r>
                      </m:sub>
                    </m:sSub>
                  </m:oMath>
                </a14:m>
                <a:r>
                  <a:rPr lang="es-CO" altLang="es-CO" sz="1600"/>
                  <a:t>, </a:t>
                </a:r>
                <a14:m>
                  <m:oMath xmlns:m="http://schemas.openxmlformats.org/officeDocument/2006/math">
                    <m:r>
                      <a:rPr lang="es-CO" altLang="es-CO" sz="1600">
                        <a:latin typeface="Cambria Math" panose="02040503050406030204" pitchFamily="18" charset="0"/>
                      </a:rPr>
                      <m:t>𝑓</m:t>
                    </m:r>
                    <m:d>
                      <m:dPr>
                        <m:ctrlPr>
                          <a:rPr lang="es-CO" altLang="es-CO" sz="1600" i="1">
                            <a:latin typeface="Cambria Math" panose="02040503050406030204" pitchFamily="18" charset="0"/>
                          </a:rPr>
                        </m:ctrlPr>
                      </m:dPr>
                      <m:e>
                        <m:sSub>
                          <m:sSubPr>
                            <m:ctrlPr>
                              <a:rPr lang="es-CO" altLang="es-CO" sz="1600" i="1">
                                <a:latin typeface="Cambria Math" panose="02040503050406030204" pitchFamily="18" charset="0"/>
                              </a:rPr>
                            </m:ctrlPr>
                          </m:sSubPr>
                          <m:e>
                            <m:r>
                              <a:rPr lang="es-CO" altLang="es-CO" sz="1600">
                                <a:latin typeface="Cambria Math" panose="02040503050406030204" pitchFamily="18" charset="0"/>
                              </a:rPr>
                              <m:t>𝑥</m:t>
                            </m:r>
                          </m:e>
                          <m:sub>
                            <m:r>
                              <a:rPr lang="es-CO" altLang="es-CO" sz="1600">
                                <a:latin typeface="Cambria Math" panose="02040503050406030204" pitchFamily="18" charset="0"/>
                              </a:rPr>
                              <m:t>1</m:t>
                            </m:r>
                          </m:sub>
                        </m:sSub>
                      </m:e>
                    </m:d>
                  </m:oMath>
                </a14:m>
                <a:r>
                  <a:rPr lang="es-CO" altLang="es-CO" sz="1600"/>
                  <a:t> y </a:t>
                </a:r>
                <a14:m>
                  <m:oMath xmlns:m="http://schemas.openxmlformats.org/officeDocument/2006/math">
                    <m:sSub>
                      <m:sSubPr>
                        <m:ctrlPr>
                          <a:rPr lang="es-CO" altLang="es-CO" sz="1600" i="1">
                            <a:latin typeface="Cambria Math" panose="02040503050406030204" pitchFamily="18" charset="0"/>
                          </a:rPr>
                        </m:ctrlPr>
                      </m:sSubPr>
                      <m:e>
                        <m:r>
                          <a:rPr lang="es-CO" altLang="es-CO" sz="1600">
                            <a:latin typeface="Cambria Math" panose="02040503050406030204" pitchFamily="18" charset="0"/>
                          </a:rPr>
                          <m:t>𝑥</m:t>
                        </m:r>
                      </m:e>
                      <m:sub>
                        <m:r>
                          <a:rPr lang="es-CO" altLang="es-CO" sz="1600">
                            <a:latin typeface="Cambria Math" panose="02040503050406030204" pitchFamily="18" charset="0"/>
                          </a:rPr>
                          <m:t>2</m:t>
                        </m:r>
                      </m:sub>
                    </m:sSub>
                  </m:oMath>
                </a14:m>
                <a:r>
                  <a:rPr lang="es-CO" altLang="es-CO" sz="1600"/>
                  <a:t>, </a:t>
                </a:r>
                <a14:m>
                  <m:oMath xmlns:m="http://schemas.openxmlformats.org/officeDocument/2006/math">
                    <m:r>
                      <a:rPr lang="es-CO" altLang="es-CO" sz="1600">
                        <a:latin typeface="Cambria Math" panose="02040503050406030204" pitchFamily="18" charset="0"/>
                      </a:rPr>
                      <m:t>𝑓</m:t>
                    </m:r>
                    <m:r>
                      <a:rPr lang="es-CO" altLang="es-CO" sz="1600">
                        <a:latin typeface="Cambria Math" panose="02040503050406030204" pitchFamily="18" charset="0"/>
                      </a:rPr>
                      <m:t>(</m:t>
                    </m:r>
                    <m:sSub>
                      <m:sSubPr>
                        <m:ctrlPr>
                          <a:rPr lang="es-CO" altLang="es-CO" sz="1600" i="1">
                            <a:latin typeface="Cambria Math" panose="02040503050406030204" pitchFamily="18" charset="0"/>
                          </a:rPr>
                        </m:ctrlPr>
                      </m:sSubPr>
                      <m:e>
                        <m:r>
                          <a:rPr lang="es-CO" altLang="es-CO" sz="1600">
                            <a:latin typeface="Cambria Math" panose="02040503050406030204" pitchFamily="18" charset="0"/>
                          </a:rPr>
                          <m:t>𝑥</m:t>
                        </m:r>
                      </m:e>
                      <m:sub>
                        <m:r>
                          <a:rPr lang="es-CO" altLang="es-CO" sz="1600">
                            <a:latin typeface="Cambria Math" panose="02040503050406030204" pitchFamily="18" charset="0"/>
                          </a:rPr>
                          <m:t>2</m:t>
                        </m:r>
                      </m:sub>
                    </m:sSub>
                    <m:r>
                      <a:rPr lang="es-CO" altLang="es-CO" sz="1600">
                        <a:latin typeface="Cambria Math" panose="02040503050406030204" pitchFamily="18" charset="0"/>
                      </a:rPr>
                      <m:t>)</m:t>
                    </m:r>
                  </m:oMath>
                </a14:m>
                <a:r>
                  <a:rPr lang="es-CO" altLang="es-CO" sz="1600"/>
                  <a:t>) se sitúa por encima de la función. En otras palabras, es convexa si para todo </a:t>
                </a:r>
                <a14:m>
                  <m:oMath xmlns:m="http://schemas.openxmlformats.org/officeDocument/2006/math">
                    <m:sSub>
                      <m:sSubPr>
                        <m:ctrlPr>
                          <a:rPr lang="es-CO" altLang="es-CO" sz="1600" i="1">
                            <a:latin typeface="Cambria Math" panose="02040503050406030204" pitchFamily="18" charset="0"/>
                          </a:rPr>
                        </m:ctrlPr>
                      </m:sSubPr>
                      <m:e>
                        <m:r>
                          <a:rPr lang="es-CO" altLang="es-CO" sz="1600">
                            <a:latin typeface="Cambria Math" panose="02040503050406030204" pitchFamily="18" charset="0"/>
                          </a:rPr>
                          <m:t>𝑥</m:t>
                        </m:r>
                      </m:e>
                      <m:sub>
                        <m:r>
                          <a:rPr lang="es-CO" altLang="es-CO" sz="1600">
                            <a:latin typeface="Cambria Math" panose="02040503050406030204" pitchFamily="18" charset="0"/>
                          </a:rPr>
                          <m:t>1</m:t>
                        </m:r>
                      </m:sub>
                    </m:sSub>
                  </m:oMath>
                </a14:m>
                <a:r>
                  <a:rPr lang="es-CO" altLang="es-CO" sz="1600"/>
                  <a:t>, </a:t>
                </a:r>
                <a14:m>
                  <m:oMath xmlns:m="http://schemas.openxmlformats.org/officeDocument/2006/math">
                    <m:sSub>
                      <m:sSubPr>
                        <m:ctrlPr>
                          <a:rPr lang="es-CO" altLang="es-CO" sz="1600" i="1">
                            <a:latin typeface="Cambria Math" panose="02040503050406030204" pitchFamily="18" charset="0"/>
                          </a:rPr>
                        </m:ctrlPr>
                      </m:sSubPr>
                      <m:e>
                        <m:r>
                          <a:rPr lang="es-CO" altLang="es-CO" sz="1600">
                            <a:latin typeface="Cambria Math" panose="02040503050406030204" pitchFamily="18" charset="0"/>
                          </a:rPr>
                          <m:t>𝑥</m:t>
                        </m:r>
                      </m:e>
                      <m:sub>
                        <m:r>
                          <a:rPr lang="es-CO" altLang="es-CO" sz="1600">
                            <a:latin typeface="Cambria Math" panose="02040503050406030204" pitchFamily="18" charset="0"/>
                          </a:rPr>
                          <m:t>2</m:t>
                        </m:r>
                      </m:sub>
                    </m:sSub>
                  </m:oMath>
                </a14:m>
                <a:r>
                  <a:rPr lang="es-CO" altLang="es-CO" sz="1600"/>
                  <a:t> y para todo </a:t>
                </a:r>
                <a14:m>
                  <m:oMath xmlns:m="http://schemas.openxmlformats.org/officeDocument/2006/math">
                    <m:r>
                      <a:rPr lang="es-ES" altLang="es-CO" sz="1600" b="0" i="1" smtClean="0">
                        <a:latin typeface="Cambria Math" panose="02040503050406030204" pitchFamily="18" charset="0"/>
                      </a:rPr>
                      <m:t>0</m:t>
                    </m:r>
                    <m:r>
                      <a:rPr lang="es-ES" altLang="es-CO" sz="1600" b="0" i="1" smtClean="0">
                        <a:latin typeface="Cambria Math" panose="02040503050406030204" pitchFamily="18" charset="0"/>
                        <a:ea typeface="Cambria Math" panose="02040503050406030204" pitchFamily="18" charset="0"/>
                      </a:rPr>
                      <m:t>&lt;</m:t>
                    </m:r>
                    <m:r>
                      <a:rPr lang="es-CO" altLang="es-CO" sz="1600">
                        <a:latin typeface="Cambria Math" panose="02040503050406030204" pitchFamily="18" charset="0"/>
                      </a:rPr>
                      <m:t>∝</m:t>
                    </m:r>
                    <m:r>
                      <a:rPr lang="es-CO" altLang="es-CO" sz="1600" i="1" smtClean="0">
                        <a:latin typeface="Cambria Math" panose="02040503050406030204" pitchFamily="18" charset="0"/>
                        <a:ea typeface="Cambria Math" panose="02040503050406030204" pitchFamily="18" charset="0"/>
                      </a:rPr>
                      <m:t>&lt;</m:t>
                    </m:r>
                    <m:r>
                      <a:rPr lang="es-ES" altLang="es-CO" sz="1600" b="0" i="1" smtClean="0">
                        <a:latin typeface="Cambria Math" panose="02040503050406030204" pitchFamily="18" charset="0"/>
                        <a:ea typeface="Cambria Math" panose="02040503050406030204" pitchFamily="18" charset="0"/>
                      </a:rPr>
                      <m:t>1</m:t>
                    </m:r>
                  </m:oMath>
                </a14:m>
                <a:r>
                  <a:rPr lang="es-CO" altLang="es-CO" sz="1600"/>
                  <a:t> se cumple la desigualdad: </a:t>
                </a:r>
              </a:p>
              <a:p>
                <a:pPr marL="0" lvl="1" indent="0" algn="just">
                  <a:buNone/>
                </a:pPr>
                <a:endParaRPr lang="es-CO" altLang="es-CO" sz="1600"/>
              </a:p>
              <a:p>
                <a:pPr marL="509138" lvl="1" indent="0" algn="ctr">
                  <a:buNone/>
                </a:pPr>
                <a:r>
                  <a:rPr lang="es-CO" altLang="es-CO" sz="1600"/>
                  <a:t> </a:t>
                </a:r>
                <a14:m>
                  <m:oMath xmlns:m="http://schemas.openxmlformats.org/officeDocument/2006/math">
                    <m:r>
                      <a:rPr lang="es-CO" altLang="es-CO" sz="1600">
                        <a:latin typeface="Cambria Math" panose="02040503050406030204" pitchFamily="18" charset="0"/>
                      </a:rPr>
                      <m:t>𝐴𝑓</m:t>
                    </m:r>
                    <m:d>
                      <m:dPr>
                        <m:ctrlPr>
                          <a:rPr lang="es-CO" altLang="es-CO" sz="1600" i="1">
                            <a:latin typeface="Cambria Math" panose="02040503050406030204" pitchFamily="18" charset="0"/>
                          </a:rPr>
                        </m:ctrlPr>
                      </m:dPr>
                      <m:e>
                        <m:r>
                          <a:rPr lang="es-CO" altLang="es-CO" sz="1600">
                            <a:latin typeface="Cambria Math" panose="02040503050406030204" pitchFamily="18" charset="0"/>
                          </a:rPr>
                          <m:t>∝</m:t>
                        </m:r>
                        <m:sSub>
                          <m:sSubPr>
                            <m:ctrlPr>
                              <a:rPr lang="es-CO" altLang="es-CO" sz="1600" i="1">
                                <a:latin typeface="Cambria Math" panose="02040503050406030204" pitchFamily="18" charset="0"/>
                              </a:rPr>
                            </m:ctrlPr>
                          </m:sSubPr>
                          <m:e>
                            <m:r>
                              <a:rPr lang="es-CO" altLang="es-CO" sz="1600">
                                <a:latin typeface="Cambria Math" panose="02040503050406030204" pitchFamily="18" charset="0"/>
                              </a:rPr>
                              <m:t>𝑥</m:t>
                            </m:r>
                          </m:e>
                          <m:sub>
                            <m:r>
                              <a:rPr lang="es-CO" altLang="es-CO" sz="1600">
                                <a:latin typeface="Cambria Math" panose="02040503050406030204" pitchFamily="18" charset="0"/>
                              </a:rPr>
                              <m:t>1</m:t>
                            </m:r>
                          </m:sub>
                        </m:sSub>
                        <m:r>
                          <a:rPr lang="es-CO" altLang="es-CO" sz="1600">
                            <a:latin typeface="Cambria Math" panose="02040503050406030204" pitchFamily="18" charset="0"/>
                          </a:rPr>
                          <m:t>+</m:t>
                        </m:r>
                        <m:d>
                          <m:dPr>
                            <m:ctrlPr>
                              <a:rPr lang="es-CO" altLang="es-CO" sz="1600" i="1">
                                <a:latin typeface="Cambria Math" panose="02040503050406030204" pitchFamily="18" charset="0"/>
                              </a:rPr>
                            </m:ctrlPr>
                          </m:dPr>
                          <m:e>
                            <m:r>
                              <a:rPr lang="es-CO" altLang="es-CO" sz="1600">
                                <a:latin typeface="Cambria Math" panose="02040503050406030204" pitchFamily="18" charset="0"/>
                              </a:rPr>
                              <m:t>1−∝</m:t>
                            </m:r>
                          </m:e>
                        </m:d>
                        <m:sSub>
                          <m:sSubPr>
                            <m:ctrlPr>
                              <a:rPr lang="es-CO" altLang="es-CO" sz="1600" i="1">
                                <a:latin typeface="Cambria Math" panose="02040503050406030204" pitchFamily="18" charset="0"/>
                              </a:rPr>
                            </m:ctrlPr>
                          </m:sSubPr>
                          <m:e>
                            <m:r>
                              <a:rPr lang="es-CO" altLang="es-CO" sz="1600">
                                <a:latin typeface="Cambria Math" panose="02040503050406030204" pitchFamily="18" charset="0"/>
                              </a:rPr>
                              <m:t>𝑥</m:t>
                            </m:r>
                          </m:e>
                          <m:sub>
                            <m:r>
                              <a:rPr lang="es-CO" altLang="es-CO" sz="1600">
                                <a:latin typeface="Cambria Math" panose="02040503050406030204" pitchFamily="18" charset="0"/>
                              </a:rPr>
                              <m:t>2</m:t>
                            </m:r>
                          </m:sub>
                        </m:sSub>
                      </m:e>
                    </m:d>
                    <m:r>
                      <a:rPr lang="es-CO" altLang="es-CO" sz="1600">
                        <a:latin typeface="Cambria Math" panose="02040503050406030204" pitchFamily="18" charset="0"/>
                      </a:rPr>
                      <m:t>≤∝</m:t>
                    </m:r>
                    <m:r>
                      <a:rPr lang="es-CO" altLang="es-CO" sz="1600">
                        <a:latin typeface="Cambria Math" panose="02040503050406030204" pitchFamily="18" charset="0"/>
                      </a:rPr>
                      <m:t>𝑓</m:t>
                    </m:r>
                    <m:d>
                      <m:dPr>
                        <m:ctrlPr>
                          <a:rPr lang="es-CO" altLang="es-CO" sz="1600" i="1">
                            <a:latin typeface="Cambria Math" panose="02040503050406030204" pitchFamily="18" charset="0"/>
                          </a:rPr>
                        </m:ctrlPr>
                      </m:dPr>
                      <m:e>
                        <m:sSub>
                          <m:sSubPr>
                            <m:ctrlPr>
                              <a:rPr lang="es-CO" altLang="es-CO" sz="1600" i="1">
                                <a:latin typeface="Cambria Math" panose="02040503050406030204" pitchFamily="18" charset="0"/>
                              </a:rPr>
                            </m:ctrlPr>
                          </m:sSubPr>
                          <m:e>
                            <m:r>
                              <a:rPr lang="es-CO" altLang="es-CO" sz="1600">
                                <a:latin typeface="Cambria Math" panose="02040503050406030204" pitchFamily="18" charset="0"/>
                              </a:rPr>
                              <m:t>𝑥</m:t>
                            </m:r>
                          </m:e>
                          <m:sub>
                            <m:r>
                              <a:rPr lang="es-CO" altLang="es-CO" sz="1600">
                                <a:latin typeface="Cambria Math" panose="02040503050406030204" pitchFamily="18" charset="0"/>
                              </a:rPr>
                              <m:t>1</m:t>
                            </m:r>
                          </m:sub>
                        </m:sSub>
                      </m:e>
                    </m:d>
                    <m:r>
                      <a:rPr lang="es-CO" altLang="es-CO" sz="1600">
                        <a:latin typeface="Cambria Math" panose="02040503050406030204" pitchFamily="18" charset="0"/>
                      </a:rPr>
                      <m:t>+</m:t>
                    </m:r>
                    <m:d>
                      <m:dPr>
                        <m:ctrlPr>
                          <a:rPr lang="es-CO" altLang="es-CO" sz="1600" i="1">
                            <a:latin typeface="Cambria Math" panose="02040503050406030204" pitchFamily="18" charset="0"/>
                          </a:rPr>
                        </m:ctrlPr>
                      </m:dPr>
                      <m:e>
                        <m:r>
                          <a:rPr lang="es-CO" altLang="es-CO" sz="1600">
                            <a:latin typeface="Cambria Math" panose="02040503050406030204" pitchFamily="18" charset="0"/>
                          </a:rPr>
                          <m:t>1−∝</m:t>
                        </m:r>
                      </m:e>
                    </m:d>
                    <m:r>
                      <a:rPr lang="es-CO" altLang="es-CO" sz="1600">
                        <a:latin typeface="Cambria Math" panose="02040503050406030204" pitchFamily="18" charset="0"/>
                      </a:rPr>
                      <m:t>𝑓</m:t>
                    </m:r>
                    <m:r>
                      <a:rPr lang="es-CO" altLang="es-CO" sz="1600">
                        <a:latin typeface="Cambria Math" panose="02040503050406030204" pitchFamily="18" charset="0"/>
                      </a:rPr>
                      <m:t>(</m:t>
                    </m:r>
                    <m:sSub>
                      <m:sSubPr>
                        <m:ctrlPr>
                          <a:rPr lang="es-CO" altLang="es-CO" sz="1600" i="1">
                            <a:latin typeface="Cambria Math" panose="02040503050406030204" pitchFamily="18" charset="0"/>
                          </a:rPr>
                        </m:ctrlPr>
                      </m:sSubPr>
                      <m:e>
                        <m:r>
                          <a:rPr lang="es-CO" altLang="es-CO" sz="1600">
                            <a:latin typeface="Cambria Math" panose="02040503050406030204" pitchFamily="18" charset="0"/>
                          </a:rPr>
                          <m:t>𝑥</m:t>
                        </m:r>
                      </m:e>
                      <m:sub>
                        <m:r>
                          <a:rPr lang="es-CO" altLang="es-CO" sz="1600">
                            <a:latin typeface="Cambria Math" panose="02040503050406030204" pitchFamily="18" charset="0"/>
                          </a:rPr>
                          <m:t>2</m:t>
                        </m:r>
                      </m:sub>
                    </m:sSub>
                    <m:r>
                      <a:rPr lang="es-CO" altLang="es-CO" sz="1600">
                        <a:latin typeface="Cambria Math" panose="02040503050406030204" pitchFamily="18" charset="0"/>
                      </a:rPr>
                      <m:t>)</m:t>
                    </m:r>
                  </m:oMath>
                </a14:m>
                <a:endParaRPr lang="es-CO" altLang="es-CO" sz="1600"/>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2203693" y="1096618"/>
                <a:ext cx="7113132" cy="1323439"/>
              </a:xfrm>
              <a:prstGeom prst="rect">
                <a:avLst/>
              </a:prstGeom>
              <a:blipFill>
                <a:blip r:embed="rId4"/>
                <a:stretch>
                  <a:fillRect l="-428" t="-1382" r="-514" b="-1843"/>
                </a:stretch>
              </a:blipFill>
            </p:spPr>
            <p:txBody>
              <a:bodyPr/>
              <a:lstStyle/>
              <a:p>
                <a:r>
                  <a:rPr lang="en-US">
                    <a:noFill/>
                  </a:rPr>
                  <a:t> </a:t>
                </a:r>
              </a:p>
            </p:txBody>
          </p:sp>
        </mc:Fallback>
      </mc:AlternateContent>
    </p:spTree>
    <p:extLst>
      <p:ext uri="{BB962C8B-B14F-4D97-AF65-F5344CB8AC3E}">
        <p14:creationId xmlns:p14="http://schemas.microsoft.com/office/powerpoint/2010/main" val="47893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778364" y="1099946"/>
            <a:ext cx="5963781" cy="82067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600" dirty="0">
                <a:solidFill>
                  <a:srgbClr val="1A3184"/>
                </a:solidFill>
                <a:latin typeface="Arial"/>
                <a:cs typeface="Arial"/>
              </a:rPr>
              <a:t>Ejercicio de Clase</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2342853" y="2371502"/>
                <a:ext cx="6834802" cy="2862322"/>
              </a:xfrm>
              <a:prstGeom prst="rect">
                <a:avLst/>
              </a:prstGeom>
              <a:noFill/>
            </p:spPr>
            <p:txBody>
              <a:bodyPr wrap="square" lIns="91440" tIns="45720" rIns="91440" bIns="45720" rtlCol="0" anchor="t">
                <a:spAutoFit/>
              </a:bodyPr>
              <a:lstStyle/>
              <a:p>
                <a:pPr marL="0" lvl="1" indent="0">
                  <a:buNone/>
                </a:pPr>
                <a:r>
                  <a:rPr lang="es-CO" altLang="es-CO" sz="2000" dirty="0"/>
                  <a:t>Encuentre las condiciones para los parámetros de FV y T para las que el precio de un bono cupón es un bono es una función convexa en el dominio de tasas de interés positiva </a:t>
                </a:r>
                <a14:m>
                  <m:oMath xmlns:m="http://schemas.openxmlformats.org/officeDocument/2006/math">
                    <m:r>
                      <a:rPr lang="es-CO" altLang="es-CO" sz="2000" i="1">
                        <a:latin typeface="Cambria Math" panose="02040503050406030204" pitchFamily="18" charset="0"/>
                      </a:rPr>
                      <m:t>𝑦</m:t>
                    </m:r>
                    <m:r>
                      <a:rPr lang="es-CO" altLang="es-CO" sz="2000" i="1">
                        <a:latin typeface="Cambria Math" panose="02040503050406030204" pitchFamily="18" charset="0"/>
                      </a:rPr>
                      <m:t>&gt;0</m:t>
                    </m:r>
                  </m:oMath>
                </a14:m>
                <a:r>
                  <a:rPr lang="es-CO" altLang="es-CO" sz="2000" dirty="0"/>
                  <a:t>. </a:t>
                </a:r>
              </a:p>
              <a:p>
                <a:pPr marL="0" lvl="1" indent="0">
                  <a:buNone/>
                </a:pPr>
                <a:endParaRPr lang="es-CO" altLang="es-CO" sz="2000" dirty="0"/>
              </a:p>
              <a:p>
                <a:pPr marL="0" lvl="1" indent="0">
                  <a:buNone/>
                </a:pPr>
                <a:r>
                  <a:rPr lang="es-CO" altLang="es-CO" sz="2000" dirty="0" smtClean="0">
                    <a:solidFill>
                      <a:srgbClr val="1A3184"/>
                    </a:solidFill>
                  </a:rPr>
                  <a:t>Pista: Recuerde de sus clases de cálculo, que si la segunda derivada de la función es mayor o igual a cero (</a:t>
                </a:r>
                <a14:m>
                  <m:oMath xmlns:m="http://schemas.openxmlformats.org/officeDocument/2006/math">
                    <m:sSup>
                      <m:sSupPr>
                        <m:ctrlPr>
                          <a:rPr lang="es-CO" altLang="es-CO" sz="2000" b="0" i="1" smtClean="0">
                            <a:solidFill>
                              <a:srgbClr val="1A3184"/>
                            </a:solidFill>
                            <a:latin typeface="Cambria Math" panose="02040503050406030204" pitchFamily="18" charset="0"/>
                          </a:rPr>
                        </m:ctrlPr>
                      </m:sSupPr>
                      <m:e>
                        <m:r>
                          <a:rPr lang="es-CO" altLang="es-CO" sz="2000" b="0" i="1" smtClean="0">
                            <a:solidFill>
                              <a:srgbClr val="1A3184"/>
                            </a:solidFill>
                            <a:latin typeface="Cambria Math" panose="02040503050406030204" pitchFamily="18" charset="0"/>
                          </a:rPr>
                          <m:t>𝑓</m:t>
                        </m:r>
                      </m:e>
                      <m:sup>
                        <m:r>
                          <a:rPr lang="es-CO" altLang="es-CO" sz="2000" b="0" i="1" smtClean="0">
                            <a:solidFill>
                              <a:srgbClr val="1A3184"/>
                            </a:solidFill>
                            <a:latin typeface="Cambria Math" panose="02040503050406030204" pitchFamily="18" charset="0"/>
                          </a:rPr>
                          <m:t>′′</m:t>
                        </m:r>
                      </m:sup>
                    </m:sSup>
                    <m:d>
                      <m:dPr>
                        <m:ctrlPr>
                          <a:rPr lang="es-CO" altLang="es-CO" sz="2000" b="0" i="1" smtClean="0">
                            <a:solidFill>
                              <a:srgbClr val="1A3184"/>
                            </a:solidFill>
                            <a:latin typeface="Cambria Math" panose="02040503050406030204" pitchFamily="18" charset="0"/>
                          </a:rPr>
                        </m:ctrlPr>
                      </m:dPr>
                      <m:e>
                        <m:r>
                          <a:rPr lang="es-CO" altLang="es-CO" sz="2000" b="0" i="1" smtClean="0">
                            <a:solidFill>
                              <a:srgbClr val="1A3184"/>
                            </a:solidFill>
                            <a:latin typeface="Cambria Math" panose="02040503050406030204" pitchFamily="18" charset="0"/>
                          </a:rPr>
                          <m:t>𝑥</m:t>
                        </m:r>
                      </m:e>
                    </m:d>
                    <m:r>
                      <a:rPr lang="es-CO" altLang="es-CO" sz="2000" b="0" i="1" smtClean="0">
                        <a:solidFill>
                          <a:srgbClr val="1A3184"/>
                        </a:solidFill>
                        <a:latin typeface="Cambria Math" panose="02040503050406030204" pitchFamily="18" charset="0"/>
                      </a:rPr>
                      <m:t>≥0</m:t>
                    </m:r>
                  </m:oMath>
                </a14:m>
                <a:r>
                  <a:rPr lang="es-CO" altLang="es-CO" sz="2000" dirty="0">
                    <a:solidFill>
                      <a:srgbClr val="1A3184"/>
                    </a:solidFill>
                  </a:rPr>
                  <a:t>) para toda </a:t>
                </a:r>
                <a14:m>
                  <m:oMath xmlns:m="http://schemas.openxmlformats.org/officeDocument/2006/math">
                    <m:r>
                      <a:rPr lang="es-CO" altLang="es-CO" sz="2000" b="0" i="1" smtClean="0">
                        <a:solidFill>
                          <a:srgbClr val="1A3184"/>
                        </a:solidFill>
                        <a:latin typeface="Cambria Math" panose="02040503050406030204" pitchFamily="18" charset="0"/>
                      </a:rPr>
                      <m:t>𝑥</m:t>
                    </m:r>
                  </m:oMath>
                </a14:m>
                <a:r>
                  <a:rPr lang="es-CO" altLang="es-CO" sz="2000" dirty="0">
                    <a:solidFill>
                      <a:srgbClr val="1A3184"/>
                    </a:solidFill>
                  </a:rPr>
                  <a:t> en un intervalo </a:t>
                </a:r>
                <a14:m>
                  <m:oMath xmlns:m="http://schemas.openxmlformats.org/officeDocument/2006/math">
                    <m:r>
                      <a:rPr lang="es-CO" altLang="es-CO" sz="2000" b="0" i="1" smtClean="0">
                        <a:solidFill>
                          <a:srgbClr val="1A3184"/>
                        </a:solidFill>
                        <a:latin typeface="Cambria Math" panose="02040503050406030204" pitchFamily="18" charset="0"/>
                      </a:rPr>
                      <m:t>𝐼</m:t>
                    </m:r>
                  </m:oMath>
                </a14:m>
                <a:r>
                  <a:rPr lang="es-CO" altLang="es-CO" sz="2000" dirty="0">
                    <a:solidFill>
                      <a:srgbClr val="1A3184"/>
                    </a:solidFill>
                  </a:rPr>
                  <a:t>, la función </a:t>
                </a:r>
                <a14:m>
                  <m:oMath xmlns:m="http://schemas.openxmlformats.org/officeDocument/2006/math">
                    <m:r>
                      <a:rPr lang="es-CO" altLang="es-CO" sz="2000" b="0" i="1" smtClean="0">
                        <a:solidFill>
                          <a:srgbClr val="1A3184"/>
                        </a:solidFill>
                        <a:latin typeface="Cambria Math" panose="02040503050406030204" pitchFamily="18" charset="0"/>
                      </a:rPr>
                      <m:t>𝑓</m:t>
                    </m:r>
                  </m:oMath>
                </a14:m>
                <a:r>
                  <a:rPr lang="es-CO" altLang="es-CO" sz="2000" dirty="0">
                    <a:solidFill>
                      <a:srgbClr val="1A3184"/>
                    </a:solidFill>
                  </a:rPr>
                  <a:t> es continúa en ese intervalo.  </a:t>
                </a:r>
              </a:p>
              <a:p>
                <a:pPr marL="509138" lvl="1" indent="0">
                  <a:buNone/>
                </a:pPr>
                <a:endParaRPr lang="es-CO" altLang="es-CO" sz="2000" dirty="0"/>
              </a:p>
            </p:txBody>
          </p:sp>
        </mc:Choice>
        <mc:Fallback>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2342853" y="2371502"/>
                <a:ext cx="6834802" cy="2862322"/>
              </a:xfrm>
              <a:prstGeom prst="rect">
                <a:avLst/>
              </a:prstGeom>
              <a:blipFill>
                <a:blip r:embed="rId3"/>
                <a:stretch>
                  <a:fillRect l="-891" t="-1064" r="-1604"/>
                </a:stretch>
              </a:blipFill>
            </p:spPr>
            <p:txBody>
              <a:bodyPr/>
              <a:lstStyle/>
              <a:p>
                <a:r>
                  <a:rPr lang="en-US">
                    <a:noFill/>
                  </a:rPr>
                  <a:t> </a:t>
                </a:r>
              </a:p>
            </p:txBody>
          </p:sp>
        </mc:Fallback>
      </mc:AlternateContent>
    </p:spTree>
    <p:extLst>
      <p:ext uri="{BB962C8B-B14F-4D97-AF65-F5344CB8AC3E}">
        <p14:creationId xmlns:p14="http://schemas.microsoft.com/office/powerpoint/2010/main" val="270705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778364" y="1161491"/>
            <a:ext cx="5963781" cy="82067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600" dirty="0">
                <a:solidFill>
                  <a:srgbClr val="1A3184"/>
                </a:solidFill>
                <a:latin typeface="Arial"/>
                <a:cs typeface="Arial"/>
              </a:rPr>
              <a:t>Convexidad (I)</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1999196" y="2318749"/>
                <a:ext cx="7522116" cy="2911438"/>
              </a:xfrm>
              <a:prstGeom prst="rect">
                <a:avLst/>
              </a:prstGeom>
              <a:noFill/>
            </p:spPr>
            <p:txBody>
              <a:bodyPr wrap="square" lIns="91440" tIns="45720" rIns="91440" bIns="45720" rtlCol="0" anchor="t">
                <a:spAutoFit/>
              </a:bodyPr>
              <a:lstStyle/>
              <a:p>
                <a:r>
                  <a:rPr lang="es-CO" altLang="es-CO" dirty="0"/>
                  <a:t>La convexidad de un instrumento de renta fija mide el cambio en la sensibilidad del precio de un bono ante cambios en la tasa de interés. La definición matemática es:</a:t>
                </a:r>
              </a:p>
              <a:p>
                <a:endParaRPr lang="es-CO" altLang="es-CO" dirty="0"/>
              </a:p>
              <a:p>
                <a:pPr/>
                <a14:m>
                  <m:oMathPara xmlns:m="http://schemas.openxmlformats.org/officeDocument/2006/math">
                    <m:oMathParaPr>
                      <m:jc m:val="centerGroup"/>
                    </m:oMathParaPr>
                    <m:oMath xmlns:m="http://schemas.openxmlformats.org/officeDocument/2006/math">
                      <m:r>
                        <a:rPr lang="es-CO" altLang="es-CO">
                          <a:latin typeface="Cambria Math" panose="02040503050406030204" pitchFamily="18" charset="0"/>
                        </a:rPr>
                        <m:t>𝐶</m:t>
                      </m:r>
                      <m:r>
                        <a:rPr lang="es-CO" altLang="es-CO">
                          <a:latin typeface="Cambria Math" panose="02040503050406030204" pitchFamily="18" charset="0"/>
                        </a:rPr>
                        <m:t>=</m:t>
                      </m:r>
                      <m:f>
                        <m:fPr>
                          <m:ctrlPr>
                            <a:rPr lang="es-CO" altLang="es-CO" i="1">
                              <a:latin typeface="Cambria Math" panose="02040503050406030204" pitchFamily="18" charset="0"/>
                            </a:rPr>
                          </m:ctrlPr>
                        </m:fPr>
                        <m:num>
                          <m:r>
                            <a:rPr lang="es-CO" altLang="es-CO">
                              <a:latin typeface="Cambria Math" panose="02040503050406030204" pitchFamily="18" charset="0"/>
                            </a:rPr>
                            <m:t>𝑓</m:t>
                          </m:r>
                          <m:r>
                            <a:rPr lang="es-CO" altLang="es-CO">
                              <a:latin typeface="Cambria Math" panose="02040503050406030204" pitchFamily="18" charset="0"/>
                            </a:rPr>
                            <m:t>′′(</m:t>
                          </m:r>
                          <m:r>
                            <a:rPr lang="es-CO" altLang="es-CO">
                              <a:latin typeface="Cambria Math" panose="02040503050406030204" pitchFamily="18" charset="0"/>
                            </a:rPr>
                            <m:t>𝑦</m:t>
                          </m:r>
                          <m:r>
                            <a:rPr lang="es-CO" altLang="es-CO">
                              <a:latin typeface="Cambria Math" panose="02040503050406030204" pitchFamily="18" charset="0"/>
                            </a:rPr>
                            <m:t>)</m:t>
                          </m:r>
                        </m:num>
                        <m:den>
                          <m:r>
                            <a:rPr lang="es-CO" altLang="es-CO">
                              <a:latin typeface="Cambria Math" panose="02040503050406030204" pitchFamily="18" charset="0"/>
                            </a:rPr>
                            <m:t>𝑃</m:t>
                          </m:r>
                        </m:den>
                      </m:f>
                      <m:r>
                        <a:rPr lang="es-CO" altLang="es-CO">
                          <a:latin typeface="Cambria Math" panose="02040503050406030204" pitchFamily="18" charset="0"/>
                        </a:rPr>
                        <m:t>=</m:t>
                      </m:r>
                      <m:f>
                        <m:fPr>
                          <m:ctrlPr>
                            <a:rPr lang="es-CO" altLang="es-CO" i="1">
                              <a:latin typeface="Cambria Math" panose="02040503050406030204" pitchFamily="18" charset="0"/>
                            </a:rPr>
                          </m:ctrlPr>
                        </m:fPr>
                        <m:num>
                          <m:r>
                            <a:rPr lang="es-CO" altLang="es-CO">
                              <a:latin typeface="Cambria Math" panose="02040503050406030204" pitchFamily="18" charset="0"/>
                            </a:rPr>
                            <m:t>1</m:t>
                          </m:r>
                        </m:num>
                        <m:den>
                          <m:r>
                            <a:rPr lang="es-CO" altLang="es-CO">
                              <a:latin typeface="Cambria Math" panose="02040503050406030204" pitchFamily="18" charset="0"/>
                            </a:rPr>
                            <m:t>𝑃</m:t>
                          </m:r>
                        </m:den>
                      </m:f>
                      <m:f>
                        <m:fPr>
                          <m:ctrlPr>
                            <a:rPr lang="es-CO" altLang="es-CO" i="1">
                              <a:latin typeface="Cambria Math" panose="02040503050406030204" pitchFamily="18" charset="0"/>
                            </a:rPr>
                          </m:ctrlPr>
                        </m:fPr>
                        <m:num>
                          <m:sSup>
                            <m:sSupPr>
                              <m:ctrlPr>
                                <a:rPr lang="es-CO" altLang="es-CO" i="1">
                                  <a:latin typeface="Cambria Math" panose="02040503050406030204" pitchFamily="18" charset="0"/>
                                </a:rPr>
                              </m:ctrlPr>
                            </m:sSupPr>
                            <m:e>
                              <m:r>
                                <a:rPr lang="es-CO" altLang="es-CO">
                                  <a:latin typeface="Cambria Math" panose="02040503050406030204" pitchFamily="18" charset="0"/>
                                </a:rPr>
                                <m:t>𝑑</m:t>
                              </m:r>
                            </m:e>
                            <m:sup>
                              <m:r>
                                <a:rPr lang="es-CO" altLang="es-CO">
                                  <a:latin typeface="Cambria Math" panose="02040503050406030204" pitchFamily="18" charset="0"/>
                                </a:rPr>
                                <m:t>2</m:t>
                              </m:r>
                            </m:sup>
                          </m:sSup>
                          <m:r>
                            <a:rPr lang="es-CO" altLang="es-CO">
                              <a:latin typeface="Cambria Math" panose="02040503050406030204" pitchFamily="18" charset="0"/>
                            </a:rPr>
                            <m:t>𝑃</m:t>
                          </m:r>
                        </m:num>
                        <m:den>
                          <m:sSup>
                            <m:sSupPr>
                              <m:ctrlPr>
                                <a:rPr lang="es-CO" altLang="es-CO" i="1">
                                  <a:latin typeface="Cambria Math" panose="02040503050406030204" pitchFamily="18" charset="0"/>
                                </a:rPr>
                              </m:ctrlPr>
                            </m:sSupPr>
                            <m:e>
                              <m:r>
                                <a:rPr lang="es-CO" altLang="es-CO">
                                  <a:latin typeface="Cambria Math" panose="02040503050406030204" pitchFamily="18" charset="0"/>
                                </a:rPr>
                                <m:t>𝑑𝑦</m:t>
                              </m:r>
                            </m:e>
                            <m:sup>
                              <m:r>
                                <a:rPr lang="es-CO" altLang="es-CO">
                                  <a:latin typeface="Cambria Math" panose="02040503050406030204" pitchFamily="18" charset="0"/>
                                </a:rPr>
                                <m:t>2</m:t>
                              </m:r>
                            </m:sup>
                          </m:sSup>
                        </m:den>
                      </m:f>
                    </m:oMath>
                  </m:oMathPara>
                </a14:m>
                <a:endParaRPr lang="es-CO" altLang="es-CO" dirty="0"/>
              </a:p>
              <a:p>
                <a:endParaRPr lang="es-CO" altLang="es-CO" dirty="0"/>
              </a:p>
              <a:p>
                <a:r>
                  <a:rPr lang="es-CO" altLang="es-CO" dirty="0"/>
                  <a:t>Como siempre se asume que tenemos una expresión analítica para la función precio </a:t>
                </a:r>
                <a14:m>
                  <m:oMath xmlns:m="http://schemas.openxmlformats.org/officeDocument/2006/math">
                    <m:r>
                      <a:rPr lang="es-CO" altLang="es-CO">
                        <a:latin typeface="Cambria Math" panose="02040503050406030204" pitchFamily="18" charset="0"/>
                      </a:rPr>
                      <m:t>𝑓</m:t>
                    </m:r>
                    <m:d>
                      <m:dPr>
                        <m:ctrlPr>
                          <a:rPr lang="es-CO" altLang="es-CO" i="1">
                            <a:latin typeface="Cambria Math" panose="02040503050406030204" pitchFamily="18" charset="0"/>
                          </a:rPr>
                        </m:ctrlPr>
                      </m:dPr>
                      <m:e>
                        <m:r>
                          <a:rPr lang="es-CO" altLang="es-CO">
                            <a:latin typeface="Cambria Math" panose="02040503050406030204" pitchFamily="18" charset="0"/>
                          </a:rPr>
                          <m:t>𝑦</m:t>
                        </m:r>
                      </m:e>
                    </m:d>
                    <m:r>
                      <a:rPr lang="es-CO" altLang="es-CO">
                        <a:latin typeface="Cambria Math" panose="02040503050406030204" pitchFamily="18" charset="0"/>
                      </a:rPr>
                      <m:t>. </m:t>
                    </m:r>
                  </m:oMath>
                </a14:m>
                <a:r>
                  <a:rPr lang="es-CO" altLang="es-CO" dirty="0"/>
                  <a:t>Sin expresión analítica o formula, la convexidad se debe aproximar numéricamente.</a:t>
                </a:r>
              </a:p>
            </p:txBody>
          </p:sp>
        </mc:Choice>
        <mc:Fallback>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999196" y="2318749"/>
                <a:ext cx="7522116" cy="2911438"/>
              </a:xfrm>
              <a:prstGeom prst="rect">
                <a:avLst/>
              </a:prstGeom>
              <a:blipFill>
                <a:blip r:embed="rId3"/>
                <a:stretch>
                  <a:fillRect l="-729" t="-1046" b="-2301"/>
                </a:stretch>
              </a:blipFill>
            </p:spPr>
            <p:txBody>
              <a:bodyPr/>
              <a:lstStyle/>
              <a:p>
                <a:r>
                  <a:rPr lang="en-US">
                    <a:noFill/>
                  </a:rPr>
                  <a:t> </a:t>
                </a:r>
              </a:p>
            </p:txBody>
          </p:sp>
        </mc:Fallback>
      </mc:AlternateContent>
    </p:spTree>
    <p:extLst>
      <p:ext uri="{BB962C8B-B14F-4D97-AF65-F5344CB8AC3E}">
        <p14:creationId xmlns:p14="http://schemas.microsoft.com/office/powerpoint/2010/main" val="155677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778361" y="1038835"/>
            <a:ext cx="5963781" cy="8309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600" dirty="0">
                <a:solidFill>
                  <a:srgbClr val="1A3184"/>
                </a:solidFill>
                <a:latin typeface="Arial"/>
                <a:cs typeface="Arial"/>
              </a:rPr>
              <a:t>Convexidad (II)</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1922567" y="2219469"/>
                <a:ext cx="7675370" cy="3622530"/>
              </a:xfrm>
              <a:prstGeom prst="rect">
                <a:avLst/>
              </a:prstGeom>
              <a:noFill/>
            </p:spPr>
            <p:txBody>
              <a:bodyPr wrap="square" lIns="91440" tIns="45720" rIns="91440" bIns="45720" rtlCol="0" anchor="t">
                <a:spAutoFit/>
              </a:bodyPr>
              <a:lstStyle/>
              <a:p>
                <a:r>
                  <a:rPr lang="es-CO" altLang="es-CO" dirty="0"/>
                  <a:t>De esta manera, a movimientos de mayor magnitud en las tasas debemos considerar también la curvatura y no solo la tangencia en nuestras aproximaciones.</a:t>
                </a:r>
              </a:p>
              <a:p>
                <a:endParaRPr lang="es-CO" altLang="es-CO" dirty="0"/>
              </a:p>
              <a:p>
                <a:pPr marL="285750" indent="-285750">
                  <a:buClr>
                    <a:schemeClr val="accent4"/>
                  </a:buClr>
                  <a:buFont typeface="Arial" panose="020B0604020202020204" pitchFamily="34" charset="0"/>
                  <a:buChar char="•"/>
                </a:pPr>
                <a:r>
                  <a:rPr lang="es-MX" altLang="es-CO" dirty="0"/>
                  <a:t>Aproximación de primer orden:</a:t>
                </a:r>
              </a:p>
              <a:p>
                <a:pPr marL="285750" indent="-285750">
                  <a:buClr>
                    <a:srgbClr val="2905A1"/>
                  </a:buClr>
                  <a:buFont typeface="Arial" panose="020B0604020202020204" pitchFamily="34" charset="0"/>
                  <a:buChar char="•"/>
                </a:pPr>
                <a:endParaRPr lang="es-MX" altLang="es-CO" dirty="0"/>
              </a:p>
              <a:p>
                <a:pPr/>
                <a14:m>
                  <m:oMathPara xmlns:m="http://schemas.openxmlformats.org/officeDocument/2006/math">
                    <m:oMathParaPr>
                      <m:jc m:val="centerGroup"/>
                    </m:oMathParaPr>
                    <m:oMath xmlns:m="http://schemas.openxmlformats.org/officeDocument/2006/math">
                      <m:f>
                        <m:fPr>
                          <m:ctrlPr>
                            <a:rPr lang="es-MX" altLang="es-CO" i="1">
                              <a:latin typeface="Cambria Math" panose="02040503050406030204" pitchFamily="18" charset="0"/>
                            </a:rPr>
                          </m:ctrlPr>
                        </m:fPr>
                        <m:num>
                          <m:r>
                            <a:rPr lang="es-MX" altLang="es-CO">
                              <a:latin typeface="Cambria Math"/>
                            </a:rPr>
                            <m:t>∆</m:t>
                          </m:r>
                          <m:r>
                            <a:rPr lang="en-US" altLang="es-CO">
                              <a:latin typeface="Cambria Math"/>
                            </a:rPr>
                            <m:t>𝑃</m:t>
                          </m:r>
                        </m:num>
                        <m:den>
                          <m:r>
                            <a:rPr lang="en-US" altLang="es-CO">
                              <a:latin typeface="Cambria Math"/>
                            </a:rPr>
                            <m:t>𝑃</m:t>
                          </m:r>
                        </m:den>
                      </m:f>
                      <m:r>
                        <a:rPr lang="es-MX" altLang="es-CO">
                          <a:latin typeface="Cambria Math"/>
                        </a:rPr>
                        <m:t>=</m:t>
                      </m:r>
                      <m:r>
                        <a:rPr lang="en-US" altLang="es-CO">
                          <a:latin typeface="Cambria Math"/>
                        </a:rPr>
                        <m:t>−</m:t>
                      </m:r>
                      <m:r>
                        <a:rPr lang="en-US" altLang="es-CO">
                          <a:latin typeface="Cambria Math"/>
                        </a:rPr>
                        <m:t>𝐷</m:t>
                      </m:r>
                      <m:r>
                        <a:rPr lang="en-US" altLang="es-CO">
                          <a:latin typeface="Cambria Math"/>
                        </a:rPr>
                        <m:t>∆</m:t>
                      </m:r>
                      <m:r>
                        <a:rPr lang="en-US" altLang="es-CO">
                          <a:latin typeface="Cambria Math"/>
                        </a:rPr>
                        <m:t>𝑦</m:t>
                      </m:r>
                    </m:oMath>
                  </m:oMathPara>
                </a14:m>
                <a:endParaRPr lang="es-ES" altLang="es-CO" dirty="0"/>
              </a:p>
              <a:p>
                <a:endParaRPr lang="es-MX" altLang="es-CO" dirty="0"/>
              </a:p>
              <a:p>
                <a:pPr marL="285750" indent="-285750">
                  <a:buClr>
                    <a:schemeClr val="accent4"/>
                  </a:buClr>
                  <a:buFont typeface="Arial" panose="020B0604020202020204" pitchFamily="34" charset="0"/>
                  <a:buChar char="•"/>
                </a:pPr>
                <a:r>
                  <a:rPr lang="es-MX" altLang="es-CO" dirty="0"/>
                  <a:t>Aproximación de segundo orden:</a:t>
                </a:r>
              </a:p>
              <a:p>
                <a:pPr marL="285750" indent="-285750">
                  <a:buClr>
                    <a:srgbClr val="2905A1"/>
                  </a:buClr>
                  <a:buFont typeface="Arial" panose="020B0604020202020204" pitchFamily="34" charset="0"/>
                  <a:buChar char="•"/>
                </a:pPr>
                <a:endParaRPr lang="es-MX" altLang="es-CO" dirty="0"/>
              </a:p>
              <a:p>
                <a:pPr/>
                <a14:m>
                  <m:oMathPara xmlns:m="http://schemas.openxmlformats.org/officeDocument/2006/math">
                    <m:oMathParaPr>
                      <m:jc m:val="centerGroup"/>
                    </m:oMathParaPr>
                    <m:oMath xmlns:m="http://schemas.openxmlformats.org/officeDocument/2006/math">
                      <m:f>
                        <m:fPr>
                          <m:ctrlPr>
                            <a:rPr lang="es-MX" altLang="es-CO" i="1">
                              <a:latin typeface="Cambria Math" panose="02040503050406030204" pitchFamily="18" charset="0"/>
                            </a:rPr>
                          </m:ctrlPr>
                        </m:fPr>
                        <m:num>
                          <m:r>
                            <a:rPr lang="es-MX" altLang="es-CO">
                              <a:latin typeface="Cambria Math"/>
                            </a:rPr>
                            <m:t>∆</m:t>
                          </m:r>
                          <m:r>
                            <a:rPr lang="en-US" altLang="es-CO">
                              <a:latin typeface="Cambria Math"/>
                            </a:rPr>
                            <m:t>𝑃</m:t>
                          </m:r>
                        </m:num>
                        <m:den>
                          <m:r>
                            <a:rPr lang="en-US" altLang="es-CO">
                              <a:latin typeface="Cambria Math"/>
                            </a:rPr>
                            <m:t>𝑃</m:t>
                          </m:r>
                        </m:den>
                      </m:f>
                      <m:r>
                        <a:rPr lang="es-MX" altLang="es-CO">
                          <a:latin typeface="Cambria Math"/>
                        </a:rPr>
                        <m:t>=</m:t>
                      </m:r>
                      <m:r>
                        <a:rPr lang="en-US" altLang="es-CO">
                          <a:latin typeface="Cambria Math"/>
                        </a:rPr>
                        <m:t>−</m:t>
                      </m:r>
                      <m:r>
                        <a:rPr lang="en-US" altLang="es-CO">
                          <a:latin typeface="Cambria Math"/>
                        </a:rPr>
                        <m:t>𝐷</m:t>
                      </m:r>
                      <m:r>
                        <a:rPr lang="en-US" altLang="es-CO">
                          <a:latin typeface="Cambria Math"/>
                        </a:rPr>
                        <m:t>∆</m:t>
                      </m:r>
                      <m:r>
                        <a:rPr lang="en-US" altLang="es-CO">
                          <a:latin typeface="Cambria Math"/>
                        </a:rPr>
                        <m:t>𝑦</m:t>
                      </m:r>
                      <m:r>
                        <a:rPr lang="en-US" altLang="es-CO">
                          <a:latin typeface="Cambria Math"/>
                        </a:rPr>
                        <m:t>+</m:t>
                      </m:r>
                      <m:f>
                        <m:fPr>
                          <m:ctrlPr>
                            <a:rPr lang="en-US" altLang="es-CO" i="1">
                              <a:latin typeface="Cambria Math" panose="02040503050406030204" pitchFamily="18" charset="0"/>
                            </a:rPr>
                          </m:ctrlPr>
                        </m:fPr>
                        <m:num>
                          <m:r>
                            <a:rPr lang="en-US" altLang="es-CO">
                              <a:latin typeface="Cambria Math"/>
                            </a:rPr>
                            <m:t>1</m:t>
                          </m:r>
                        </m:num>
                        <m:den>
                          <m:r>
                            <a:rPr lang="en-US" altLang="es-CO">
                              <a:latin typeface="Cambria Math"/>
                            </a:rPr>
                            <m:t>2</m:t>
                          </m:r>
                        </m:den>
                      </m:f>
                      <m:r>
                        <a:rPr lang="en-US" altLang="es-CO">
                          <a:latin typeface="Cambria Math"/>
                        </a:rPr>
                        <m:t>𝐶</m:t>
                      </m:r>
                      <m:sSup>
                        <m:sSupPr>
                          <m:ctrlPr>
                            <a:rPr lang="es-MX" altLang="es-CO" i="1">
                              <a:latin typeface="Cambria Math" panose="02040503050406030204" pitchFamily="18" charset="0"/>
                            </a:rPr>
                          </m:ctrlPr>
                        </m:sSupPr>
                        <m:e>
                          <m:r>
                            <a:rPr lang="en-US" altLang="es-CO">
                              <a:latin typeface="Cambria Math"/>
                            </a:rPr>
                            <m:t>(∆</m:t>
                          </m:r>
                          <m:r>
                            <a:rPr lang="en-US" altLang="es-CO">
                              <a:latin typeface="Cambria Math"/>
                            </a:rPr>
                            <m:t>𝑦</m:t>
                          </m:r>
                          <m:r>
                            <a:rPr lang="en-US" altLang="es-CO">
                              <a:latin typeface="Cambria Math"/>
                            </a:rPr>
                            <m:t>)</m:t>
                          </m:r>
                        </m:e>
                        <m:sup>
                          <m:r>
                            <a:rPr lang="es-MX" altLang="es-CO">
                              <a:latin typeface="Cambria Math"/>
                            </a:rPr>
                            <m:t>2</m:t>
                          </m:r>
                        </m:sup>
                      </m:sSup>
                    </m:oMath>
                  </m:oMathPara>
                </a14:m>
                <a:endParaRPr lang="es-CO" altLang="es-CO" dirty="0"/>
              </a:p>
            </p:txBody>
          </p:sp>
        </mc:Choice>
        <mc:Fallback>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922567" y="2219469"/>
                <a:ext cx="7675370" cy="3622530"/>
              </a:xfrm>
              <a:prstGeom prst="rect">
                <a:avLst/>
              </a:prstGeom>
              <a:blipFill>
                <a:blip r:embed="rId3"/>
                <a:stretch>
                  <a:fillRect l="-635" t="-842"/>
                </a:stretch>
              </a:blipFill>
            </p:spPr>
            <p:txBody>
              <a:bodyPr/>
              <a:lstStyle/>
              <a:p>
                <a:r>
                  <a:rPr lang="en-US">
                    <a:noFill/>
                  </a:rPr>
                  <a:t> </a:t>
                </a:r>
              </a:p>
            </p:txBody>
          </p:sp>
        </mc:Fallback>
      </mc:AlternateContent>
    </p:spTree>
    <p:extLst>
      <p:ext uri="{BB962C8B-B14F-4D97-AF65-F5344CB8AC3E}">
        <p14:creationId xmlns:p14="http://schemas.microsoft.com/office/powerpoint/2010/main" val="623533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778362" y="445735"/>
            <a:ext cx="5963781" cy="8309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200">
                <a:solidFill>
                  <a:srgbClr val="1A3184"/>
                </a:solidFill>
                <a:latin typeface="Arial"/>
                <a:cs typeface="Arial"/>
              </a:rPr>
              <a:t>Convexidad (III)</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pic>
        <p:nvPicPr>
          <p:cNvPr id="1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956" y="1531948"/>
            <a:ext cx="8940464" cy="4951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29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F13C74B1-5B17-4795-BED0-7140497B44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1">
            <a:extLst>
              <a:ext uri="{FF2B5EF4-FFF2-40B4-BE49-F238E27FC236}">
                <a16:creationId xmlns:a16="http://schemas.microsoft.com/office/drawing/2014/main" id="{77978F65-EEBD-3F49-BFAF-CB09ABD6CA62}"/>
              </a:ext>
            </a:extLst>
          </p:cNvPr>
          <p:cNvSpPr txBox="1"/>
          <p:nvPr/>
        </p:nvSpPr>
        <p:spPr>
          <a:xfrm>
            <a:off x="1178477" y="656797"/>
            <a:ext cx="9831997" cy="77789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91440" tIns="45720" rIns="91440" bIns="45720" rtlCol="0" anchor="b">
            <a:norm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90000"/>
              </a:lnSpc>
              <a:spcBef>
                <a:spcPct val="0"/>
              </a:spcBef>
              <a:spcAft>
                <a:spcPts val="600"/>
              </a:spcAft>
            </a:pPr>
            <a:r>
              <a:rPr lang="es-CO" sz="4200">
                <a:solidFill>
                  <a:srgbClr val="1A3184"/>
                </a:solidFill>
                <a:latin typeface="Arial"/>
                <a:ea typeface="+mj-ea"/>
                <a:cs typeface="Arial"/>
              </a:rPr>
              <a:t>Objetivos</a:t>
            </a:r>
            <a:endParaRPr lang="en-US">
              <a:ea typeface="+mj-ea"/>
            </a:endParaRPr>
          </a:p>
        </p:txBody>
      </p:sp>
      <p:sp>
        <p:nvSpPr>
          <p:cNvPr id="6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5" name="Rectángulo 4">
            <a:extLst>
              <a:ext uri="{FF2B5EF4-FFF2-40B4-BE49-F238E27FC236}">
                <a16:creationId xmlns:a16="http://schemas.microsoft.com/office/drawing/2014/main" id="{0ACCE5A4-F54C-52BB-B48E-9132AC4EE497}"/>
              </a:ext>
            </a:extLst>
          </p:cNvPr>
          <p:cNvSpPr/>
          <p:nvPr/>
        </p:nvSpPr>
        <p:spPr>
          <a:xfrm>
            <a:off x="56571" y="2303502"/>
            <a:ext cx="4442603" cy="460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265A9F7C-8C51-87A4-5D15-ED9DFD1F24BA}"/>
              </a:ext>
            </a:extLst>
          </p:cNvPr>
          <p:cNvSpPr txBox="1"/>
          <p:nvPr/>
        </p:nvSpPr>
        <p:spPr>
          <a:xfrm>
            <a:off x="2624873" y="1681729"/>
            <a:ext cx="7098864" cy="4427724"/>
          </a:xfrm>
          <a:prstGeom prst="rect">
            <a:avLst/>
          </a:prstGeom>
        </p:spPr>
        <p:txBody>
          <a:bodyPr vert="horz" lIns="91440" tIns="45720" rIns="91440" bIns="45720" rtlCol="0" anchor="t">
            <a:noAutofit/>
          </a:bodyPr>
          <a:lstStyle/>
          <a:p>
            <a:pPr>
              <a:lnSpc>
                <a:spcPct val="90000"/>
              </a:lnSpc>
              <a:spcAft>
                <a:spcPts val="600"/>
              </a:spcAft>
            </a:pPr>
            <a:r>
              <a:rPr lang="es-CO" sz="2000">
                <a:latin typeface="Calibri" panose="020F0502020204030204" pitchFamily="34" charset="0"/>
                <a:ea typeface="Calibri" panose="020F0502020204030204" pitchFamily="34" charset="0"/>
                <a:cs typeface="Times New Roman" panose="02020603050405020304" pitchFamily="18" charset="0"/>
              </a:rPr>
              <a:t>OBJETIVO: Definir, calcular e interpretar los </a:t>
            </a:r>
            <a:r>
              <a:rPr lang="es-CO" sz="2000" i="1" err="1">
                <a:latin typeface="Calibri" panose="020F0502020204030204" pitchFamily="34" charset="0"/>
                <a:ea typeface="Calibri" panose="020F0502020204030204" pitchFamily="34" charset="0"/>
                <a:cs typeface="Times New Roman" panose="02020603050405020304" pitchFamily="18" charset="0"/>
              </a:rPr>
              <a:t>Analytics</a:t>
            </a:r>
            <a:r>
              <a:rPr lang="es-CO" sz="2000">
                <a:latin typeface="Calibri" panose="020F0502020204030204" pitchFamily="34" charset="0"/>
                <a:ea typeface="Calibri" panose="020F0502020204030204" pitchFamily="34" charset="0"/>
                <a:cs typeface="Times New Roman" panose="02020603050405020304" pitchFamily="18" charset="0"/>
              </a:rPr>
              <a:t> básicos en Renta Fija aplicados a bonos de cupón fijo. </a:t>
            </a:r>
          </a:p>
          <a:p>
            <a:pPr>
              <a:lnSpc>
                <a:spcPct val="90000"/>
              </a:lnSpc>
              <a:spcAft>
                <a:spcPts val="600"/>
              </a:spcAft>
            </a:pPr>
            <a:endParaRPr lang="es-CO" sz="2000">
              <a:latin typeface="Calibri" panose="020F0502020204030204" pitchFamily="34" charset="0"/>
              <a:ea typeface="Calibri" panose="020F0502020204030204" pitchFamily="34" charset="0"/>
              <a:cs typeface="Times New Roman" panose="02020603050405020304" pitchFamily="18" charset="0"/>
            </a:endParaRPr>
          </a:p>
          <a:p>
            <a:pPr>
              <a:lnSpc>
                <a:spcPct val="90000"/>
              </a:lnSpc>
              <a:spcAft>
                <a:spcPts val="600"/>
              </a:spcAft>
            </a:pPr>
            <a:r>
              <a:rPr lang="es-CO" sz="2000">
                <a:latin typeface="Calibri" panose="020F0502020204030204" pitchFamily="34" charset="0"/>
                <a:ea typeface="Calibri" panose="020F0502020204030204" pitchFamily="34" charset="0"/>
                <a:cs typeface="Times New Roman" panose="02020603050405020304" pitchFamily="18" charset="0"/>
              </a:rPr>
              <a:t>OBJETIVOS ESPECÍFICOS: </a:t>
            </a:r>
            <a:endParaRPr lang="en-US" sz="2000">
              <a:cs typeface="Calibri"/>
            </a:endParaRPr>
          </a:p>
          <a:p>
            <a:pPr marL="457200" lvl="0" indent="-457200">
              <a:lnSpc>
                <a:spcPct val="107000"/>
              </a:lnSpc>
              <a:buClr>
                <a:srgbClr val="1A3184"/>
              </a:buClr>
              <a:buFont typeface="+mj-lt"/>
              <a:buAutoNum type="arabicPeriod"/>
            </a:pPr>
            <a:r>
              <a:rPr lang="es-CO" sz="2000">
                <a:latin typeface="Calibri" panose="020F0502020204030204" pitchFamily="34" charset="0"/>
                <a:ea typeface="Calibri" panose="020F0502020204030204" pitchFamily="34" charset="0"/>
                <a:cs typeface="Times New Roman" panose="02020603050405020304" pitchFamily="18" charset="0"/>
              </a:rPr>
              <a:t>Entender cómo se construyen los </a:t>
            </a:r>
            <a:r>
              <a:rPr lang="es-CO" sz="2000" i="1" err="1">
                <a:latin typeface="Calibri" panose="020F0502020204030204" pitchFamily="34" charset="0"/>
                <a:ea typeface="Calibri" panose="020F0502020204030204" pitchFamily="34" charset="0"/>
                <a:cs typeface="Times New Roman" panose="02020603050405020304" pitchFamily="18" charset="0"/>
              </a:rPr>
              <a:t>Analytics</a:t>
            </a:r>
            <a:r>
              <a:rPr lang="es-CO" sz="2000">
                <a:latin typeface="Calibri" panose="020F0502020204030204" pitchFamily="34" charset="0"/>
                <a:ea typeface="Calibri" panose="020F0502020204030204" pitchFamily="34" charset="0"/>
                <a:cs typeface="Times New Roman" panose="02020603050405020304" pitchFamily="18" charset="0"/>
              </a:rPr>
              <a:t> en renta fija para saber interpretarlos sobre esta base.</a:t>
            </a:r>
          </a:p>
          <a:p>
            <a:pPr marL="457200" lvl="0" indent="-457200">
              <a:lnSpc>
                <a:spcPct val="107000"/>
              </a:lnSpc>
              <a:buClr>
                <a:srgbClr val="1A3184"/>
              </a:buClr>
              <a:buFont typeface="+mj-lt"/>
              <a:buAutoNum type="arabicPeriod"/>
            </a:pPr>
            <a:r>
              <a:rPr lang="es-CO" sz="2000">
                <a:latin typeface="Calibri" panose="020F0502020204030204" pitchFamily="34" charset="0"/>
                <a:ea typeface="Calibri" panose="020F0502020204030204" pitchFamily="34" charset="0"/>
                <a:cs typeface="Times New Roman" panose="02020603050405020304" pitchFamily="18" charset="0"/>
              </a:rPr>
              <a:t>Calcular los </a:t>
            </a:r>
            <a:r>
              <a:rPr lang="es-CO" sz="2000" i="1" err="1">
                <a:latin typeface="Calibri" panose="020F0502020204030204" pitchFamily="34" charset="0"/>
                <a:ea typeface="Calibri" panose="020F0502020204030204" pitchFamily="34" charset="0"/>
                <a:cs typeface="Times New Roman" panose="02020603050405020304" pitchFamily="18" charset="0"/>
              </a:rPr>
              <a:t>Analytics</a:t>
            </a:r>
            <a:r>
              <a:rPr lang="es-CO" sz="2000" i="1">
                <a:latin typeface="Calibri" panose="020F0502020204030204" pitchFamily="34" charset="0"/>
                <a:ea typeface="Calibri" panose="020F0502020204030204" pitchFamily="34" charset="0"/>
                <a:cs typeface="Times New Roman" panose="02020603050405020304" pitchFamily="18" charset="0"/>
              </a:rPr>
              <a:t> </a:t>
            </a:r>
            <a:r>
              <a:rPr lang="es-CO" sz="2000">
                <a:latin typeface="Calibri" panose="020F0502020204030204" pitchFamily="34" charset="0"/>
                <a:ea typeface="Calibri" panose="020F0502020204030204" pitchFamily="34" charset="0"/>
                <a:cs typeface="Times New Roman" panose="02020603050405020304" pitchFamily="18" charset="0"/>
              </a:rPr>
              <a:t>en Renta Fija básicos para bonos de cupón fijo.</a:t>
            </a:r>
          </a:p>
          <a:p>
            <a:pPr marL="457200" lvl="0" indent="-457200">
              <a:lnSpc>
                <a:spcPct val="107000"/>
              </a:lnSpc>
              <a:spcAft>
                <a:spcPts val="800"/>
              </a:spcAft>
              <a:buClr>
                <a:srgbClr val="1A3184"/>
              </a:buClr>
              <a:buFont typeface="+mj-lt"/>
              <a:buAutoNum type="arabicPeriod"/>
            </a:pPr>
            <a:r>
              <a:rPr lang="es-CO" sz="2000">
                <a:latin typeface="Calibri" panose="020F0502020204030204" pitchFamily="34" charset="0"/>
                <a:ea typeface="Calibri" panose="020F0502020204030204" pitchFamily="34" charset="0"/>
                <a:cs typeface="Times New Roman" panose="02020603050405020304" pitchFamily="18" charset="0"/>
              </a:rPr>
              <a:t>Emplear las métricas </a:t>
            </a:r>
            <a:r>
              <a:rPr lang="es-CO" sz="2000" err="1">
                <a:latin typeface="Calibri" panose="020F0502020204030204" pitchFamily="34" charset="0"/>
                <a:ea typeface="Calibri" panose="020F0502020204030204" pitchFamily="34" charset="0"/>
                <a:cs typeface="Times New Roman" panose="02020603050405020304" pitchFamily="18" charset="0"/>
              </a:rPr>
              <a:t>VaR</a:t>
            </a:r>
            <a:r>
              <a:rPr lang="es-CO" sz="2000">
                <a:latin typeface="Calibri" panose="020F0502020204030204" pitchFamily="34" charset="0"/>
                <a:ea typeface="Calibri" panose="020F0502020204030204" pitchFamily="34" charset="0"/>
                <a:cs typeface="Times New Roman" panose="02020603050405020304" pitchFamily="18" charset="0"/>
              </a:rPr>
              <a:t> y </a:t>
            </a:r>
            <a:r>
              <a:rPr lang="es-CO" sz="2000" err="1">
                <a:latin typeface="Calibri" panose="020F0502020204030204" pitchFamily="34" charset="0"/>
                <a:ea typeface="Calibri" panose="020F0502020204030204" pitchFamily="34" charset="0"/>
                <a:cs typeface="Times New Roman" panose="02020603050405020304" pitchFamily="18" charset="0"/>
              </a:rPr>
              <a:t>CVaR</a:t>
            </a:r>
            <a:r>
              <a:rPr lang="es-CO" sz="2000">
                <a:latin typeface="Calibri" panose="020F0502020204030204" pitchFamily="34" charset="0"/>
                <a:ea typeface="Calibri" panose="020F0502020204030204" pitchFamily="34" charset="0"/>
                <a:cs typeface="Times New Roman" panose="02020603050405020304" pitchFamily="18" charset="0"/>
              </a:rPr>
              <a:t> para analizar el riesgo de mercado al que esta expuesto un portafolio de activos financieros.  </a:t>
            </a:r>
          </a:p>
        </p:txBody>
      </p:sp>
    </p:spTree>
    <p:extLst>
      <p:ext uri="{BB962C8B-B14F-4D97-AF65-F5344CB8AC3E}">
        <p14:creationId xmlns:p14="http://schemas.microsoft.com/office/powerpoint/2010/main" val="96636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1342115" y="494519"/>
            <a:ext cx="8836276"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CO" sz="3200">
                <a:solidFill>
                  <a:srgbClr val="1A3184"/>
                </a:solidFill>
                <a:latin typeface="Arial"/>
                <a:cs typeface="Arial"/>
              </a:rPr>
              <a:t>Convexidad: aspectos a considerar</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3" name="CuadroTexto 2">
            <a:extLst>
              <a:ext uri="{FF2B5EF4-FFF2-40B4-BE49-F238E27FC236}">
                <a16:creationId xmlns:a16="http://schemas.microsoft.com/office/drawing/2014/main" id="{0581A8C6-76CA-9DBF-9878-AEDB5DC12D95}"/>
              </a:ext>
            </a:extLst>
          </p:cNvPr>
          <p:cNvSpPr txBox="1"/>
          <p:nvPr/>
        </p:nvSpPr>
        <p:spPr>
          <a:xfrm flipH="1">
            <a:off x="7401908" y="2836047"/>
            <a:ext cx="2955430" cy="2031325"/>
          </a:xfrm>
          <a:prstGeom prst="rect">
            <a:avLst/>
          </a:prstGeom>
          <a:noFill/>
        </p:spPr>
        <p:txBody>
          <a:bodyPr wrap="square" lIns="91440" tIns="45720" rIns="91440" bIns="45720" rtlCol="0" anchor="t">
            <a:spAutoFit/>
          </a:bodyPr>
          <a:lstStyle/>
          <a:p>
            <a:pPr>
              <a:buClr>
                <a:srgbClr val="1A3184"/>
              </a:buClr>
            </a:pPr>
            <a:r>
              <a:rPr lang="es-CO" altLang="es-CO" dirty="0"/>
              <a:t>La convexidad explica el hecho de que el efecto en el precio de un aumento de la tasa de interés sea cada vez menor. Bono con cupón del 8%, a 30 años. </a:t>
            </a:r>
          </a:p>
          <a:p>
            <a:endParaRPr lang="es-CO" altLang="es-CO" dirty="0"/>
          </a:p>
        </p:txBody>
      </p:sp>
      <p:pic>
        <p:nvPicPr>
          <p:cNvPr id="10" name="Picture 3">
            <a:extLst>
              <a:ext uri="{FF2B5EF4-FFF2-40B4-BE49-F238E27FC236}">
                <a16:creationId xmlns:a16="http://schemas.microsoft.com/office/drawing/2014/main" id="{2335B64E-F024-E5C0-7BBA-D58A33C0CE81}"/>
              </a:ext>
            </a:extLst>
          </p:cNvPr>
          <p:cNvPicPr>
            <a:picLocks noChangeAspect="1"/>
          </p:cNvPicPr>
          <p:nvPr/>
        </p:nvPicPr>
        <p:blipFill>
          <a:blip r:embed="rId3"/>
          <a:stretch>
            <a:fillRect/>
          </a:stretch>
        </p:blipFill>
        <p:spPr>
          <a:xfrm>
            <a:off x="645309" y="1430751"/>
            <a:ext cx="6021786" cy="3295214"/>
          </a:xfrm>
          <a:prstGeom prst="rect">
            <a:avLst/>
          </a:prstGeom>
        </p:spPr>
      </p:pic>
      <p:pic>
        <p:nvPicPr>
          <p:cNvPr id="11" name="Picture 6">
            <a:extLst>
              <a:ext uri="{FF2B5EF4-FFF2-40B4-BE49-F238E27FC236}">
                <a16:creationId xmlns:a16="http://schemas.microsoft.com/office/drawing/2014/main" id="{8F471E6C-344A-33FC-C735-41D3300784AD}"/>
              </a:ext>
            </a:extLst>
          </p:cNvPr>
          <p:cNvPicPr>
            <a:picLocks noChangeAspect="1"/>
          </p:cNvPicPr>
          <p:nvPr/>
        </p:nvPicPr>
        <p:blipFill>
          <a:blip r:embed="rId4"/>
          <a:stretch>
            <a:fillRect/>
          </a:stretch>
        </p:blipFill>
        <p:spPr>
          <a:xfrm>
            <a:off x="657562" y="4723847"/>
            <a:ext cx="5997279" cy="1647446"/>
          </a:xfrm>
          <a:prstGeom prst="rect">
            <a:avLst/>
          </a:prstGeom>
        </p:spPr>
      </p:pic>
    </p:spTree>
    <p:extLst>
      <p:ext uri="{BB962C8B-B14F-4D97-AF65-F5344CB8AC3E}">
        <p14:creationId xmlns:p14="http://schemas.microsoft.com/office/powerpoint/2010/main" val="34814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1342115" y="929734"/>
            <a:ext cx="8836276" cy="64633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CO" sz="3600" dirty="0">
                <a:solidFill>
                  <a:srgbClr val="1A3184"/>
                </a:solidFill>
                <a:latin typeface="Arial"/>
                <a:cs typeface="Arial"/>
              </a:rPr>
              <a:t>Convexidad: aspectos a considerar</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3" name="CuadroTexto 2">
            <a:extLst>
              <a:ext uri="{FF2B5EF4-FFF2-40B4-BE49-F238E27FC236}">
                <a16:creationId xmlns:a16="http://schemas.microsoft.com/office/drawing/2014/main" id="{0581A8C6-76CA-9DBF-9878-AEDB5DC12D95}"/>
              </a:ext>
            </a:extLst>
          </p:cNvPr>
          <p:cNvSpPr txBox="1"/>
          <p:nvPr/>
        </p:nvSpPr>
        <p:spPr>
          <a:xfrm flipH="1">
            <a:off x="2369436" y="2016043"/>
            <a:ext cx="6781633" cy="4247317"/>
          </a:xfrm>
          <a:prstGeom prst="rect">
            <a:avLst/>
          </a:prstGeom>
          <a:noFill/>
        </p:spPr>
        <p:txBody>
          <a:bodyPr wrap="square" lIns="91440" tIns="45720" rIns="91440" bIns="45720" rtlCol="0" anchor="t">
            <a:spAutoFit/>
          </a:bodyPr>
          <a:lstStyle/>
          <a:p>
            <a:pPr algn="just"/>
            <a:r>
              <a:rPr lang="es-CO" altLang="es-CO" dirty="0"/>
              <a:t>Es importante tener en cuenta:</a:t>
            </a:r>
          </a:p>
          <a:p>
            <a:pPr algn="just"/>
            <a:endParaRPr lang="es-CO" altLang="es-CO" dirty="0"/>
          </a:p>
          <a:p>
            <a:pPr marL="285750" indent="-285750" algn="just">
              <a:buClr>
                <a:schemeClr val="bg1">
                  <a:lumMod val="65000"/>
                </a:schemeClr>
              </a:buClr>
              <a:buFont typeface="Arial" panose="020B0604020202020204" pitchFamily="34" charset="0"/>
              <a:buChar char="•"/>
            </a:pPr>
            <a:r>
              <a:rPr lang="es-CO" altLang="es-CO" dirty="0"/>
              <a:t>Duración positiva significa que los precios se incrementan cuando las tasas caen y los precios caen cuando suben las tasas.</a:t>
            </a:r>
          </a:p>
          <a:p>
            <a:pPr marL="285750" indent="-285750" algn="just">
              <a:buClr>
                <a:schemeClr val="bg1">
                  <a:lumMod val="65000"/>
                </a:schemeClr>
              </a:buClr>
              <a:buFont typeface="Arial" panose="020B0604020202020204" pitchFamily="34" charset="0"/>
              <a:buChar char="•"/>
            </a:pPr>
            <a:endParaRPr lang="es-CO" altLang="es-CO" dirty="0"/>
          </a:p>
          <a:p>
            <a:pPr marL="285750" indent="-285750" algn="just">
              <a:buClr>
                <a:schemeClr val="bg1">
                  <a:lumMod val="65000"/>
                </a:schemeClr>
              </a:buClr>
              <a:buFont typeface="Arial" panose="020B0604020202020204" pitchFamily="34" charset="0"/>
              <a:buChar char="•"/>
            </a:pPr>
            <a:r>
              <a:rPr lang="es-CO" altLang="es-CO" dirty="0"/>
              <a:t>Duración negativa significa que los precios disminuyen cuando las tasas caen y los precios aumentan cuando las tasas suben</a:t>
            </a:r>
          </a:p>
          <a:p>
            <a:pPr marL="285750" indent="-285750" algn="just">
              <a:buClr>
                <a:schemeClr val="bg1">
                  <a:lumMod val="65000"/>
                </a:schemeClr>
              </a:buClr>
              <a:buFont typeface="Arial" panose="020B0604020202020204" pitchFamily="34" charset="0"/>
              <a:buChar char="•"/>
            </a:pPr>
            <a:endParaRPr lang="es-CO" altLang="es-CO" dirty="0"/>
          </a:p>
          <a:p>
            <a:pPr marL="285750" indent="-285750" algn="just">
              <a:buClr>
                <a:schemeClr val="bg1">
                  <a:lumMod val="65000"/>
                </a:schemeClr>
              </a:buClr>
              <a:buFont typeface="Arial" panose="020B0604020202020204" pitchFamily="34" charset="0"/>
              <a:buChar char="•"/>
            </a:pPr>
            <a:r>
              <a:rPr lang="es-CO" altLang="es-CO" dirty="0"/>
              <a:t>Convexidad positiva contribuye positivamente al precio a movimientos de las tasas </a:t>
            </a:r>
            <a:r>
              <a:rPr lang="es-CO" altLang="es-CO" u="sng" dirty="0"/>
              <a:t>sin importar su dirección</a:t>
            </a:r>
            <a:r>
              <a:rPr lang="es-CO" altLang="es-CO" dirty="0"/>
              <a:t> (i.e. Largo Volatilidad).</a:t>
            </a:r>
          </a:p>
          <a:p>
            <a:pPr marL="285750" indent="-285750" algn="just">
              <a:buClr>
                <a:schemeClr val="bg1">
                  <a:lumMod val="65000"/>
                </a:schemeClr>
              </a:buClr>
              <a:buFont typeface="Arial" panose="020B0604020202020204" pitchFamily="34" charset="0"/>
              <a:buChar char="•"/>
            </a:pPr>
            <a:endParaRPr lang="es-CO" altLang="es-CO" dirty="0"/>
          </a:p>
          <a:p>
            <a:pPr marL="285750" indent="-285750" algn="just">
              <a:buClr>
                <a:schemeClr val="bg1">
                  <a:lumMod val="65000"/>
                </a:schemeClr>
              </a:buClr>
              <a:buFont typeface="Arial" panose="020B0604020202020204" pitchFamily="34" charset="0"/>
              <a:buChar char="•"/>
            </a:pPr>
            <a:r>
              <a:rPr lang="es-CO" altLang="es-CO" dirty="0"/>
              <a:t>Convexidad negativa reduce el precio a cualquier movimiento de las tasas. (i.e. Corto Volatilidad).</a:t>
            </a:r>
          </a:p>
          <a:p>
            <a:endParaRPr lang="es-CO" altLang="es-CO" dirty="0"/>
          </a:p>
        </p:txBody>
      </p:sp>
    </p:spTree>
    <p:extLst>
      <p:ext uri="{BB962C8B-B14F-4D97-AF65-F5344CB8AC3E}">
        <p14:creationId xmlns:p14="http://schemas.microsoft.com/office/powerpoint/2010/main" val="2201489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4">
            <a:extLst>
              <a:ext uri="{FF2B5EF4-FFF2-40B4-BE49-F238E27FC236}">
                <a16:creationId xmlns:a16="http://schemas.microsoft.com/office/drawing/2014/main" id="{77D718F3-6B55-0C59-152F-64E171DDA51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0000" contrast="-40000"/>
                    </a14:imgEffect>
                  </a14:imgLayer>
                </a14:imgProps>
              </a:ext>
              <a:ext uri="{28A0092B-C50C-407E-A947-70E740481C1C}">
                <a14:useLocalDpi xmlns:a14="http://schemas.microsoft.com/office/drawing/2010/main" val="0"/>
              </a:ext>
            </a:extLst>
          </a:blip>
          <a:stretch>
            <a:fillRect/>
          </a:stretch>
        </p:blipFill>
        <p:spPr>
          <a:xfrm>
            <a:off x="6620608" y="0"/>
            <a:ext cx="5569869" cy="6857999"/>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solidFill>
            <a:srgbClr val="1A3184"/>
          </a:solidFill>
        </p:spPr>
      </p:pic>
      <p:sp>
        <p:nvSpPr>
          <p:cNvPr id="41" name="Rectangle 11">
            <a:extLst>
              <a:ext uri="{FF2B5EF4-FFF2-40B4-BE49-F238E27FC236}">
                <a16:creationId xmlns:a16="http://schemas.microsoft.com/office/drawing/2014/main" id="{77978F65-EEBD-3F49-BFAF-CB09ABD6CA62}"/>
              </a:ext>
            </a:extLst>
          </p:cNvPr>
          <p:cNvSpPr txBox="1"/>
          <p:nvPr/>
        </p:nvSpPr>
        <p:spPr>
          <a:xfrm>
            <a:off x="353177" y="2828835"/>
            <a:ext cx="6171247" cy="12003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7200" dirty="0">
                <a:solidFill>
                  <a:srgbClr val="1A3184"/>
                </a:solidFill>
              </a:rPr>
              <a:t>Cupón Fijo</a:t>
            </a:r>
            <a:endParaRPr lang="es-CO" sz="7200" dirty="0">
              <a:solidFill>
                <a:srgbClr val="1A3184"/>
              </a:solidFill>
              <a:latin typeface="Arial" panose="020B0604020202020204" pitchFamily="34" charset="0"/>
              <a:cs typeface="Arial" panose="020B0604020202020204" pitchFamily="34" charset="0"/>
            </a:endParaRPr>
          </a:p>
        </p:txBody>
      </p:sp>
      <p:sp>
        <p:nvSpPr>
          <p:cNvPr id="2" name="CuadroTexto 1"/>
          <p:cNvSpPr txBox="1"/>
          <p:nvPr/>
        </p:nvSpPr>
        <p:spPr>
          <a:xfrm>
            <a:off x="8154328" y="-79653"/>
            <a:ext cx="1538655" cy="7017306"/>
          </a:xfrm>
          <a:prstGeom prst="rect">
            <a:avLst/>
          </a:prstGeom>
          <a:noFill/>
        </p:spPr>
        <p:txBody>
          <a:bodyPr wrap="square" rtlCol="0">
            <a:spAutoFit/>
          </a:bodyPr>
          <a:lstStyle/>
          <a:p>
            <a:r>
              <a:rPr lang="es-ES" sz="4500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rPr>
              <a:t>3</a:t>
            </a:r>
            <a:endParaRPr lang="en-US" sz="4500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endParaRPr>
          </a:p>
        </p:txBody>
      </p:sp>
      <p:sp>
        <p:nvSpPr>
          <p:cNvPr id="10" name="Rectangle 11">
            <a:extLst>
              <a:ext uri="{FF2B5EF4-FFF2-40B4-BE49-F238E27FC236}">
                <a16:creationId xmlns:a16="http://schemas.microsoft.com/office/drawing/2014/main" id="{77978F65-EEBD-3F49-BFAF-CB09ABD6CA62}"/>
              </a:ext>
            </a:extLst>
          </p:cNvPr>
          <p:cNvSpPr txBox="1"/>
          <p:nvPr/>
        </p:nvSpPr>
        <p:spPr>
          <a:xfrm>
            <a:off x="1731192" y="2378530"/>
            <a:ext cx="3415215"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b="0">
                <a:solidFill>
                  <a:srgbClr val="1A3184"/>
                </a:solidFill>
              </a:rPr>
              <a:t>Bonos de </a:t>
            </a:r>
            <a:endParaRPr lang="es-CO" sz="3200">
              <a:solidFill>
                <a:srgbClr val="1A318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0249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1342115" y="598699"/>
            <a:ext cx="8836276"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CO" sz="3200">
                <a:solidFill>
                  <a:srgbClr val="1A3184"/>
                </a:solidFill>
                <a:latin typeface="Arial"/>
                <a:cs typeface="Arial"/>
              </a:rPr>
              <a:t>Bonos Tasa Fija (I)</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3" name="CuadroTexto 2">
            <a:extLst>
              <a:ext uri="{FF2B5EF4-FFF2-40B4-BE49-F238E27FC236}">
                <a16:creationId xmlns:a16="http://schemas.microsoft.com/office/drawing/2014/main" id="{0581A8C6-76CA-9DBF-9878-AEDB5DC12D95}"/>
              </a:ext>
            </a:extLst>
          </p:cNvPr>
          <p:cNvSpPr txBox="1"/>
          <p:nvPr/>
        </p:nvSpPr>
        <p:spPr>
          <a:xfrm flipH="1">
            <a:off x="1411075" y="1331235"/>
            <a:ext cx="8698356" cy="1815882"/>
          </a:xfrm>
          <a:prstGeom prst="rect">
            <a:avLst/>
          </a:prstGeom>
          <a:noFill/>
        </p:spPr>
        <p:txBody>
          <a:bodyPr wrap="square" lIns="91440" tIns="45720" rIns="91440" bIns="45720" rtlCol="0" anchor="t">
            <a:spAutoFit/>
          </a:bodyPr>
          <a:lstStyle/>
          <a:p>
            <a:r>
              <a:rPr lang="es-CO" altLang="es-CO" sz="1600"/>
              <a:t>El instrumento de renta fija mas común es un bono de cupón fijo, sus flujos de caja están predeterminados por una tasa de cupón (</a:t>
            </a:r>
            <a:r>
              <a:rPr lang="es-CO" altLang="es-CO" sz="1600" i="1"/>
              <a:t>c</a:t>
            </a:r>
            <a:r>
              <a:rPr lang="es-CO" altLang="es-CO" sz="1600"/>
              <a:t>). El caso mas común de este tipo de instrumentos son las Notas del Tesoro de Estados Unidos. Otros ejemplos son bonos de deuda soberana y de deuda privada (bonos corporativos).</a:t>
            </a:r>
          </a:p>
          <a:p>
            <a:endParaRPr lang="es-CO" altLang="es-CO" sz="1600"/>
          </a:p>
          <a:p>
            <a:r>
              <a:rPr lang="es-CO" altLang="es-CO" sz="1600"/>
              <a:t>La estructura de un bono de tasa fija es la siguiente: </a:t>
            </a:r>
          </a:p>
          <a:p>
            <a:endParaRPr lang="es-CO" altLang="es-CO" sz="1600"/>
          </a:p>
        </p:txBody>
      </p:sp>
      <p:pic>
        <p:nvPicPr>
          <p:cNvPr id="10" name="Picture 3">
            <a:extLst>
              <a:ext uri="{FF2B5EF4-FFF2-40B4-BE49-F238E27FC236}">
                <a16:creationId xmlns:a16="http://schemas.microsoft.com/office/drawing/2014/main" id="{DF77E090-0947-4843-8625-D24076F98139}"/>
              </a:ext>
            </a:extLst>
          </p:cNvPr>
          <p:cNvPicPr>
            <a:picLocks noChangeAspect="1"/>
          </p:cNvPicPr>
          <p:nvPr/>
        </p:nvPicPr>
        <p:blipFill>
          <a:blip r:embed="rId3"/>
          <a:stretch>
            <a:fillRect/>
          </a:stretch>
        </p:blipFill>
        <p:spPr>
          <a:xfrm>
            <a:off x="2635690" y="3049827"/>
            <a:ext cx="6249125" cy="3181762"/>
          </a:xfrm>
          <a:prstGeom prst="rect">
            <a:avLst/>
          </a:prstGeom>
        </p:spPr>
      </p:pic>
    </p:spTree>
    <p:extLst>
      <p:ext uri="{BB962C8B-B14F-4D97-AF65-F5344CB8AC3E}">
        <p14:creationId xmlns:p14="http://schemas.microsoft.com/office/powerpoint/2010/main" val="328597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1342115" y="598699"/>
            <a:ext cx="8836276"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CO" sz="3200">
                <a:solidFill>
                  <a:srgbClr val="1A3184"/>
                </a:solidFill>
                <a:latin typeface="Arial"/>
                <a:cs typeface="Arial"/>
              </a:rPr>
              <a:t>Bonos Tasa Fija (II)</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1889394" y="1542251"/>
                <a:ext cx="7741717" cy="4544386"/>
              </a:xfrm>
              <a:prstGeom prst="rect">
                <a:avLst/>
              </a:prstGeom>
              <a:noFill/>
            </p:spPr>
            <p:txBody>
              <a:bodyPr wrap="square" lIns="91440" tIns="45720" rIns="91440" bIns="45720" rtlCol="0" anchor="t">
                <a:spAutoFit/>
              </a:bodyPr>
              <a:lstStyle/>
              <a:p>
                <a:r>
                  <a:rPr lang="es-CO" altLang="es-CO" sz="1600"/>
                  <a:t>El precio de un bono tasa fija es el siguiente: </a:t>
                </a:r>
              </a:p>
              <a:p>
                <a:endParaRPr lang="es-CO" altLang="es-CO" sz="1600"/>
              </a:p>
              <a:p>
                <a:pPr/>
                <a14:m>
                  <m:oMathPara xmlns:m="http://schemas.openxmlformats.org/officeDocument/2006/math">
                    <m:oMathParaPr>
                      <m:jc m:val="centerGroup"/>
                    </m:oMathParaPr>
                    <m:oMath xmlns:m="http://schemas.openxmlformats.org/officeDocument/2006/math">
                      <m:r>
                        <a:rPr lang="es-CO" altLang="es-CO" sz="1600">
                          <a:latin typeface="Cambria Math"/>
                        </a:rPr>
                        <m:t>𝑃</m:t>
                      </m:r>
                      <m:r>
                        <a:rPr lang="es-CO" altLang="es-CO" sz="1600">
                          <a:latin typeface="Cambria Math"/>
                        </a:rPr>
                        <m:t>=</m:t>
                      </m:r>
                      <m:r>
                        <a:rPr lang="es-CO" altLang="es-CO" sz="1600">
                          <a:latin typeface="Cambria Math"/>
                        </a:rPr>
                        <m:t>𝑓</m:t>
                      </m:r>
                      <m:d>
                        <m:dPr>
                          <m:ctrlPr>
                            <a:rPr lang="es-CO" altLang="es-CO" sz="1600" i="1">
                              <a:latin typeface="Cambria Math" panose="02040503050406030204" pitchFamily="18" charset="0"/>
                            </a:rPr>
                          </m:ctrlPr>
                        </m:dPr>
                        <m:e>
                          <m:r>
                            <a:rPr lang="es-CO" altLang="es-CO" sz="1600">
                              <a:latin typeface="Cambria Math"/>
                            </a:rPr>
                            <m:t>𝑦</m:t>
                          </m:r>
                        </m:e>
                      </m:d>
                      <m:r>
                        <a:rPr lang="es-CO" altLang="es-CO" sz="1600">
                          <a:latin typeface="Cambria Math"/>
                        </a:rPr>
                        <m:t>=</m:t>
                      </m:r>
                      <m:d>
                        <m:dPr>
                          <m:begChr m:val="["/>
                          <m:endChr m:val="]"/>
                          <m:ctrlPr>
                            <a:rPr lang="es-CO" altLang="es-CO" sz="1600" i="1">
                              <a:latin typeface="Cambria Math" panose="02040503050406030204" pitchFamily="18" charset="0"/>
                            </a:rPr>
                          </m:ctrlPr>
                        </m:dPr>
                        <m:e>
                          <m:sSup>
                            <m:sSupPr>
                              <m:ctrlPr>
                                <a:rPr lang="es-CO" altLang="es-CO" sz="1600" i="1">
                                  <a:latin typeface="Cambria Math" panose="02040503050406030204" pitchFamily="18" charset="0"/>
                                </a:rPr>
                              </m:ctrlPr>
                            </m:sSupPr>
                            <m:e>
                              <m:d>
                                <m:dPr>
                                  <m:ctrlPr>
                                    <a:rPr lang="es-CO" altLang="es-CO" sz="1600" i="1">
                                      <a:latin typeface="Cambria Math" panose="02040503050406030204" pitchFamily="18" charset="0"/>
                                    </a:rPr>
                                  </m:ctrlPr>
                                </m:dPr>
                                <m:e>
                                  <m:r>
                                    <a:rPr lang="es-CO" altLang="es-CO" sz="1600">
                                      <a:latin typeface="Cambria Math"/>
                                    </a:rPr>
                                    <m:t>1+</m:t>
                                  </m:r>
                                  <m:r>
                                    <a:rPr lang="es-CO" altLang="es-CO" sz="1600" i="1">
                                      <a:latin typeface="Cambria Math"/>
                                    </a:rPr>
                                    <m:t>𝑦</m:t>
                                  </m:r>
                                </m:e>
                              </m:d>
                            </m:e>
                            <m:sup>
                              <m:r>
                                <a:rPr lang="es-CO" altLang="es-CO" sz="1600">
                                  <a:latin typeface="Cambria Math"/>
                                </a:rPr>
                                <m:t>−</m:t>
                              </m:r>
                              <m:r>
                                <a:rPr lang="es-CO" altLang="es-CO" sz="1600">
                                  <a:latin typeface="Cambria Math"/>
                                </a:rPr>
                                <m:t>𝑇</m:t>
                              </m:r>
                            </m:sup>
                          </m:sSup>
                          <m:r>
                            <a:rPr lang="es-CO" altLang="es-CO" sz="1600">
                              <a:latin typeface="Cambria Math"/>
                            </a:rPr>
                            <m:t>+</m:t>
                          </m:r>
                          <m:r>
                            <a:rPr lang="es-CO" altLang="es-CO" sz="1600" i="1">
                              <a:latin typeface="Cambria Math"/>
                            </a:rPr>
                            <m:t>𝑞</m:t>
                          </m:r>
                          <m:nary>
                            <m:naryPr>
                              <m:chr m:val="∑"/>
                              <m:ctrlPr>
                                <a:rPr lang="es-CO" altLang="es-CO" sz="1600" i="1">
                                  <a:latin typeface="Cambria Math" panose="02040503050406030204" pitchFamily="18" charset="0"/>
                                </a:rPr>
                              </m:ctrlPr>
                            </m:naryPr>
                            <m:sub>
                              <m:r>
                                <m:rPr>
                                  <m:brk m:alnAt="23"/>
                                </m:rPr>
                                <a:rPr lang="es-CO" altLang="es-CO" sz="1600">
                                  <a:latin typeface="Cambria Math"/>
                                </a:rPr>
                                <m:t>𝑖</m:t>
                              </m:r>
                              <m:r>
                                <a:rPr lang="es-CO" altLang="es-CO" sz="1600">
                                  <a:latin typeface="Cambria Math"/>
                                </a:rPr>
                                <m:t>=1</m:t>
                              </m:r>
                            </m:sub>
                            <m:sup>
                              <m:r>
                                <a:rPr lang="es-CO" altLang="es-CO" sz="1600">
                                  <a:latin typeface="Cambria Math"/>
                                </a:rPr>
                                <m:t>𝑇</m:t>
                              </m:r>
                            </m:sup>
                            <m:e>
                              <m:sSup>
                                <m:sSupPr>
                                  <m:ctrlPr>
                                    <a:rPr lang="es-CO" altLang="es-CO" sz="1600" i="1">
                                      <a:latin typeface="Cambria Math" panose="02040503050406030204" pitchFamily="18" charset="0"/>
                                    </a:rPr>
                                  </m:ctrlPr>
                                </m:sSupPr>
                                <m:e>
                                  <m:d>
                                    <m:dPr>
                                      <m:ctrlPr>
                                        <a:rPr lang="es-CO" altLang="es-CO" sz="1600" i="1">
                                          <a:latin typeface="Cambria Math" panose="02040503050406030204" pitchFamily="18" charset="0"/>
                                        </a:rPr>
                                      </m:ctrlPr>
                                    </m:dPr>
                                    <m:e>
                                      <m:r>
                                        <a:rPr lang="es-CO" altLang="es-CO" sz="1600">
                                          <a:latin typeface="Cambria Math"/>
                                        </a:rPr>
                                        <m:t>1+</m:t>
                                      </m:r>
                                      <m:r>
                                        <a:rPr lang="es-CO" altLang="es-CO" sz="1600" i="1">
                                          <a:latin typeface="Cambria Math"/>
                                        </a:rPr>
                                        <m:t>𝑦</m:t>
                                      </m:r>
                                    </m:e>
                                  </m:d>
                                </m:e>
                                <m:sup>
                                  <m:r>
                                    <a:rPr lang="es-CO" altLang="es-CO" sz="1600">
                                      <a:latin typeface="Cambria Math"/>
                                    </a:rPr>
                                    <m:t>−</m:t>
                                  </m:r>
                                  <m:r>
                                    <a:rPr lang="es-CO" altLang="es-CO" sz="1600">
                                      <a:latin typeface="Cambria Math"/>
                                    </a:rPr>
                                    <m:t>𝑖</m:t>
                                  </m:r>
                                </m:sup>
                              </m:sSup>
                            </m:e>
                          </m:nary>
                        </m:e>
                      </m:d>
                    </m:oMath>
                  </m:oMathPara>
                </a14:m>
                <a:endParaRPr lang="es-CO" altLang="es-CO" sz="1600"/>
              </a:p>
              <a:p>
                <a:endParaRPr lang="es-CO" altLang="es-CO" sz="1600"/>
              </a:p>
              <a:p>
                <a:r>
                  <a:rPr lang="es-CO" altLang="es-CO" sz="1600"/>
                  <a:t>El precio de un bono tasa fija puede expresarse como la suma (ponderada) de los precios de un portafolio de bonos cero cupón:   </a:t>
                </a:r>
              </a:p>
              <a:p>
                <a:pPr/>
                <a14:m>
                  <m:oMathPara xmlns:m="http://schemas.openxmlformats.org/officeDocument/2006/math">
                    <m:oMathParaPr>
                      <m:jc m:val="centerGroup"/>
                    </m:oMathParaPr>
                    <m:oMath xmlns:m="http://schemas.openxmlformats.org/officeDocument/2006/math">
                      <m:r>
                        <a:rPr lang="es-CO" altLang="es-CO" sz="1600" i="1">
                          <a:latin typeface="Cambria Math" panose="02040503050406030204" pitchFamily="18" charset="0"/>
                        </a:rPr>
                        <m:t>𝑃</m:t>
                      </m:r>
                      <m:r>
                        <a:rPr lang="es-CO" altLang="es-CO" sz="1600">
                          <a:latin typeface="Cambria Math" panose="02040503050406030204" pitchFamily="18" charset="0"/>
                        </a:rPr>
                        <m:t>=</m:t>
                      </m:r>
                      <m:nary>
                        <m:naryPr>
                          <m:chr m:val="∑"/>
                          <m:ctrlPr>
                            <a:rPr lang="es-CO" altLang="es-CO" sz="1600" i="1">
                              <a:latin typeface="Cambria Math" panose="02040503050406030204" pitchFamily="18" charset="0"/>
                            </a:rPr>
                          </m:ctrlPr>
                        </m:naryPr>
                        <m:sub>
                          <m:r>
                            <m:rPr>
                              <m:sty m:val="p"/>
                            </m:rPr>
                            <a:rPr lang="es-CO" altLang="es-CO" sz="1600">
                              <a:latin typeface="Cambria Math" panose="02040503050406030204" pitchFamily="18" charset="0"/>
                            </a:rPr>
                            <m:t>k</m:t>
                          </m:r>
                          <m:r>
                            <a:rPr lang="es-CO" altLang="es-CO" sz="1600">
                              <a:latin typeface="Cambria Math"/>
                            </a:rPr>
                            <m:t>=1</m:t>
                          </m:r>
                        </m:sub>
                        <m:sup>
                          <m:r>
                            <m:rPr>
                              <m:sty m:val="p"/>
                            </m:rPr>
                            <a:rPr lang="es-CO" altLang="es-CO" sz="1600">
                              <a:latin typeface="Cambria Math" panose="02040503050406030204" pitchFamily="18" charset="0"/>
                            </a:rPr>
                            <m:t>n</m:t>
                          </m:r>
                        </m:sup>
                        <m:e>
                          <m:r>
                            <a:rPr lang="es-CO" altLang="es-CO" sz="1600" i="1">
                              <a:latin typeface="Cambria Math" panose="02040503050406030204" pitchFamily="18" charset="0"/>
                            </a:rPr>
                            <m:t>𝑃</m:t>
                          </m:r>
                          <m:r>
                            <a:rPr lang="es-CO" altLang="es-CO" sz="1600" i="1">
                              <a:latin typeface="Cambria Math" panose="02040503050406030204" pitchFamily="18" charset="0"/>
                            </a:rPr>
                            <m:t>(</m:t>
                          </m:r>
                          <m:r>
                            <a:rPr lang="es-CO" altLang="es-CO" sz="1600" i="1">
                              <a:latin typeface="Cambria Math" panose="02040503050406030204" pitchFamily="18" charset="0"/>
                            </a:rPr>
                            <m:t>𝑓𝑙𝑢𝑗𝑜</m:t>
                          </m:r>
                          <m:r>
                            <a:rPr lang="es-CO" altLang="es-CO" sz="1600" i="1">
                              <a:latin typeface="Cambria Math" panose="02040503050406030204" pitchFamily="18" charset="0"/>
                            </a:rPr>
                            <m:t> </m:t>
                          </m:r>
                          <m:r>
                            <a:rPr lang="es-CO" altLang="es-CO" sz="1600" i="1">
                              <a:latin typeface="Cambria Math" panose="02040503050406030204" pitchFamily="18" charset="0"/>
                            </a:rPr>
                            <m:t>𝑘</m:t>
                          </m:r>
                          <m:r>
                            <a:rPr lang="es-CO" altLang="es-CO" sz="1600" i="1">
                              <a:latin typeface="Cambria Math" panose="02040503050406030204" pitchFamily="18" charset="0"/>
                            </a:rPr>
                            <m:t>)</m:t>
                          </m:r>
                        </m:e>
                      </m:nary>
                    </m:oMath>
                  </m:oMathPara>
                </a14:m>
                <a:endParaRPr lang="es-CO" altLang="es-CO" sz="1600"/>
              </a:p>
              <a:p>
                <a:endParaRPr lang="es-CO" altLang="es-CO" sz="1600"/>
              </a:p>
              <a:p>
                <a:r>
                  <a:rPr lang="es-CO" altLang="es-CO" sz="1600"/>
                  <a:t>Debido que tanto la duración como la convexidad son funciones lineales, la duración modificada del bono sería:</a:t>
                </a:r>
              </a:p>
              <a:p>
                <a:endParaRPr lang="es-CO" altLang="es-CO" sz="1600"/>
              </a:p>
              <a:p>
                <a:pPr/>
                <a14:m>
                  <m:oMathPara xmlns:m="http://schemas.openxmlformats.org/officeDocument/2006/math">
                    <m:oMathParaPr>
                      <m:jc m:val="centerGroup"/>
                    </m:oMathParaPr>
                    <m:oMath xmlns:m="http://schemas.openxmlformats.org/officeDocument/2006/math">
                      <m:r>
                        <a:rPr lang="es-CO" altLang="es-CO" sz="1600">
                          <a:latin typeface="Cambria Math"/>
                        </a:rPr>
                        <m:t>𝐷</m:t>
                      </m:r>
                      <m:r>
                        <a:rPr lang="es-CO" altLang="es-CO" sz="1600" i="1">
                          <a:latin typeface="Cambria Math" panose="02040503050406030204" pitchFamily="18" charset="0"/>
                        </a:rPr>
                        <m:t>𝑀</m:t>
                      </m:r>
                      <m:r>
                        <a:rPr lang="es-CO" altLang="es-CO" sz="1600">
                          <a:latin typeface="Cambria Math"/>
                        </a:rPr>
                        <m:t>=</m:t>
                      </m:r>
                      <m:f>
                        <m:fPr>
                          <m:ctrlPr>
                            <a:rPr lang="es-CO" altLang="es-CO" sz="1600" i="1">
                              <a:latin typeface="Cambria Math" panose="02040503050406030204" pitchFamily="18" charset="0"/>
                            </a:rPr>
                          </m:ctrlPr>
                        </m:fPr>
                        <m:num>
                          <m:r>
                            <a:rPr lang="es-CO" altLang="es-CO" sz="1600">
                              <a:latin typeface="Cambria Math" panose="02040503050406030204" pitchFamily="18" charset="0"/>
                            </a:rPr>
                            <m:t>1</m:t>
                          </m:r>
                        </m:num>
                        <m:den>
                          <m:r>
                            <a:rPr lang="es-CO" altLang="es-CO" sz="1600">
                              <a:latin typeface="Cambria Math" panose="02040503050406030204" pitchFamily="18" charset="0"/>
                            </a:rPr>
                            <m:t>(</m:t>
                          </m:r>
                          <m:r>
                            <a:rPr lang="es-CO" altLang="es-CO" sz="1600">
                              <a:latin typeface="Cambria Math"/>
                            </a:rPr>
                            <m:t>1+</m:t>
                          </m:r>
                          <m:r>
                            <a:rPr lang="es-CO" altLang="es-CO" sz="1600" i="1">
                              <a:latin typeface="Cambria Math"/>
                            </a:rPr>
                            <m:t>𝑦</m:t>
                          </m:r>
                          <m:r>
                            <a:rPr lang="es-CO" altLang="es-CO" sz="1600" i="1">
                              <a:latin typeface="Cambria Math" panose="02040503050406030204" pitchFamily="18" charset="0"/>
                            </a:rPr>
                            <m:t>)</m:t>
                          </m:r>
                        </m:den>
                      </m:f>
                      <m:d>
                        <m:dPr>
                          <m:begChr m:val="["/>
                          <m:endChr m:val="]"/>
                          <m:ctrlPr>
                            <a:rPr lang="es-CO" altLang="es-CO" sz="1600" i="1">
                              <a:latin typeface="Cambria Math" panose="02040503050406030204" pitchFamily="18" charset="0"/>
                            </a:rPr>
                          </m:ctrlPr>
                        </m:dPr>
                        <m:e>
                          <m:f>
                            <m:fPr>
                              <m:ctrlPr>
                                <a:rPr lang="es-CO" altLang="es-CO" sz="1600" i="1">
                                  <a:latin typeface="Cambria Math" panose="02040503050406030204" pitchFamily="18" charset="0"/>
                                </a:rPr>
                              </m:ctrlPr>
                            </m:fPr>
                            <m:num>
                              <m:r>
                                <a:rPr lang="es-CO" altLang="es-CO" sz="1600">
                                  <a:latin typeface="Cambria Math"/>
                                </a:rPr>
                                <m:t>𝑇</m:t>
                              </m:r>
                            </m:num>
                            <m:den>
                              <m:sSup>
                                <m:sSupPr>
                                  <m:ctrlPr>
                                    <a:rPr lang="es-CO" altLang="es-CO" sz="1600" i="1">
                                      <a:latin typeface="Cambria Math" panose="02040503050406030204" pitchFamily="18" charset="0"/>
                                    </a:rPr>
                                  </m:ctrlPr>
                                </m:sSupPr>
                                <m:e>
                                  <m:d>
                                    <m:dPr>
                                      <m:ctrlPr>
                                        <a:rPr lang="es-CO" altLang="es-CO" sz="1600" i="1">
                                          <a:latin typeface="Cambria Math" panose="02040503050406030204" pitchFamily="18" charset="0"/>
                                        </a:rPr>
                                      </m:ctrlPr>
                                    </m:dPr>
                                    <m:e>
                                      <m:r>
                                        <a:rPr lang="es-CO" altLang="es-CO" sz="1600">
                                          <a:latin typeface="Cambria Math"/>
                                        </a:rPr>
                                        <m:t>1+</m:t>
                                      </m:r>
                                      <m:r>
                                        <a:rPr lang="es-CO" altLang="es-CO" sz="1600" i="1">
                                          <a:latin typeface="Cambria Math"/>
                                        </a:rPr>
                                        <m:t>𝑦</m:t>
                                      </m:r>
                                    </m:e>
                                  </m:d>
                                </m:e>
                                <m:sup>
                                  <m:r>
                                    <a:rPr lang="es-CO" altLang="es-CO" sz="1600">
                                      <a:latin typeface="Cambria Math"/>
                                    </a:rPr>
                                    <m:t>𝑇</m:t>
                                  </m:r>
                                </m:sup>
                              </m:sSup>
                            </m:den>
                          </m:f>
                          <m:r>
                            <a:rPr lang="es-CO" altLang="es-CO" sz="1600">
                              <a:latin typeface="Cambria Math"/>
                            </a:rPr>
                            <m:t>+</m:t>
                          </m:r>
                          <m:r>
                            <a:rPr lang="es-CO" altLang="es-CO" sz="1600" i="1">
                              <a:latin typeface="Cambria Math"/>
                            </a:rPr>
                            <m:t>𝑞</m:t>
                          </m:r>
                          <m:nary>
                            <m:naryPr>
                              <m:chr m:val="∑"/>
                              <m:ctrlPr>
                                <a:rPr lang="es-CO" altLang="es-CO" sz="1600" i="1">
                                  <a:latin typeface="Cambria Math" panose="02040503050406030204" pitchFamily="18" charset="0"/>
                                </a:rPr>
                              </m:ctrlPr>
                            </m:naryPr>
                            <m:sub>
                              <m:r>
                                <m:rPr>
                                  <m:brk m:alnAt="23"/>
                                </m:rPr>
                                <a:rPr lang="es-CO" altLang="es-CO" sz="1600">
                                  <a:latin typeface="Cambria Math"/>
                                </a:rPr>
                                <m:t>𝑖</m:t>
                              </m:r>
                              <m:r>
                                <a:rPr lang="es-CO" altLang="es-CO" sz="1600">
                                  <a:latin typeface="Cambria Math"/>
                                </a:rPr>
                                <m:t>=1</m:t>
                              </m:r>
                            </m:sub>
                            <m:sup>
                              <m:r>
                                <a:rPr lang="es-CO" altLang="es-CO" sz="1600">
                                  <a:latin typeface="Cambria Math"/>
                                </a:rPr>
                                <m:t>𝑇</m:t>
                              </m:r>
                            </m:sup>
                            <m:e>
                              <m:f>
                                <m:fPr>
                                  <m:ctrlPr>
                                    <a:rPr lang="es-CO" altLang="es-CO" sz="1600" i="1">
                                      <a:latin typeface="Cambria Math" panose="02040503050406030204" pitchFamily="18" charset="0"/>
                                    </a:rPr>
                                  </m:ctrlPr>
                                </m:fPr>
                                <m:num>
                                  <m:r>
                                    <a:rPr lang="es-CO" altLang="es-CO" sz="1600" i="1">
                                      <a:latin typeface="Cambria Math"/>
                                    </a:rPr>
                                    <m:t>𝑖</m:t>
                                  </m:r>
                                </m:num>
                                <m:den>
                                  <m:sSup>
                                    <m:sSupPr>
                                      <m:ctrlPr>
                                        <a:rPr lang="es-CO" altLang="es-CO" sz="1600" i="1">
                                          <a:latin typeface="Cambria Math" panose="02040503050406030204" pitchFamily="18" charset="0"/>
                                        </a:rPr>
                                      </m:ctrlPr>
                                    </m:sSupPr>
                                    <m:e>
                                      <m:d>
                                        <m:dPr>
                                          <m:ctrlPr>
                                            <a:rPr lang="es-CO" altLang="es-CO" sz="1600" i="1">
                                              <a:latin typeface="Cambria Math" panose="02040503050406030204" pitchFamily="18" charset="0"/>
                                            </a:rPr>
                                          </m:ctrlPr>
                                        </m:dPr>
                                        <m:e>
                                          <m:r>
                                            <a:rPr lang="es-CO" altLang="es-CO" sz="1600">
                                              <a:latin typeface="Cambria Math"/>
                                            </a:rPr>
                                            <m:t>1+</m:t>
                                          </m:r>
                                          <m:r>
                                            <a:rPr lang="es-CO" altLang="es-CO" sz="1600" i="1">
                                              <a:latin typeface="Cambria Math"/>
                                            </a:rPr>
                                            <m:t>𝑦</m:t>
                                          </m:r>
                                        </m:e>
                                      </m:d>
                                    </m:e>
                                    <m:sup>
                                      <m:r>
                                        <a:rPr lang="es-CO" altLang="es-CO" sz="1600">
                                          <a:latin typeface="Cambria Math"/>
                                        </a:rPr>
                                        <m:t>𝑖</m:t>
                                      </m:r>
                                    </m:sup>
                                  </m:sSup>
                                </m:den>
                              </m:f>
                            </m:e>
                          </m:nary>
                        </m:e>
                      </m:d>
                    </m:oMath>
                  </m:oMathPara>
                </a14:m>
                <a:endParaRPr lang="es-CO" altLang="es-CO" sz="1600"/>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889394" y="1542251"/>
                <a:ext cx="7741717" cy="4544386"/>
              </a:xfrm>
              <a:prstGeom prst="rect">
                <a:avLst/>
              </a:prstGeom>
              <a:blipFill>
                <a:blip r:embed="rId3"/>
                <a:stretch>
                  <a:fillRect l="-472" t="-403"/>
                </a:stretch>
              </a:blipFill>
            </p:spPr>
            <p:txBody>
              <a:bodyPr/>
              <a:lstStyle/>
              <a:p>
                <a:r>
                  <a:rPr lang="en-US">
                    <a:noFill/>
                  </a:rPr>
                  <a:t> </a:t>
                </a:r>
              </a:p>
            </p:txBody>
          </p:sp>
        </mc:Fallback>
      </mc:AlternateContent>
    </p:spTree>
    <p:extLst>
      <p:ext uri="{BB962C8B-B14F-4D97-AF65-F5344CB8AC3E}">
        <p14:creationId xmlns:p14="http://schemas.microsoft.com/office/powerpoint/2010/main" val="344346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1342115" y="598699"/>
            <a:ext cx="8836276"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CO" sz="3200">
                <a:solidFill>
                  <a:srgbClr val="1A3184"/>
                </a:solidFill>
                <a:latin typeface="Arial"/>
                <a:cs typeface="Arial"/>
              </a:rPr>
              <a:t>Bonos Tasa Fija (III)</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1889394" y="1542251"/>
                <a:ext cx="7741717" cy="3049040"/>
              </a:xfrm>
              <a:prstGeom prst="rect">
                <a:avLst/>
              </a:prstGeom>
              <a:noFill/>
            </p:spPr>
            <p:txBody>
              <a:bodyPr wrap="square" lIns="91440" tIns="45720" rIns="91440" bIns="45720" rtlCol="0" anchor="t">
                <a:spAutoFit/>
              </a:bodyPr>
              <a:lstStyle/>
              <a:p>
                <a:r>
                  <a:rPr lang="es-CO" altLang="es-CO" sz="1600"/>
                  <a:t>Se puede clasificar según su valor de mercado: </a:t>
                </a:r>
              </a:p>
              <a:p>
                <a:endParaRPr lang="es-CO" altLang="es-CO" sz="1600"/>
              </a:p>
              <a:p>
                <a:pPr>
                  <a:lnSpc>
                    <a:spcPct val="107000"/>
                  </a:lnSpc>
                  <a:spcAft>
                    <a:spcPts val="800"/>
                  </a:spcAft>
                </a:pPr>
                <a14:m>
                  <m:oMathPara xmlns:m="http://schemas.openxmlformats.org/officeDocument/2006/math">
                    <m:oMathParaPr>
                      <m:jc m:val="centerGroup"/>
                    </m:oMathParaPr>
                    <m:oMath xmlns:m="http://schemas.openxmlformats.org/officeDocument/2006/math">
                      <m:r>
                        <a:rPr lang="es-CO" sz="2000" i="1">
                          <a:latin typeface="Cambria Math" panose="02040503050406030204" pitchFamily="18" charset="0"/>
                          <a:ea typeface="Times New Roman" panose="02020603050405020304" pitchFamily="18" charset="0"/>
                          <a:cs typeface="Times New Roman" panose="02020603050405020304" pitchFamily="18" charset="0"/>
                        </a:rPr>
                        <m:t>𝑐</m:t>
                      </m:r>
                      <m:r>
                        <a:rPr lang="es-CO" sz="2000" i="1">
                          <a:latin typeface="Cambria Math" panose="02040503050406030204" pitchFamily="18" charset="0"/>
                          <a:ea typeface="Times New Roman" panose="02020603050405020304" pitchFamily="18" charset="0"/>
                          <a:cs typeface="Times New Roman" panose="02020603050405020304" pitchFamily="18" charset="0"/>
                        </a:rPr>
                        <m:t>=</m:t>
                      </m:r>
                      <m:r>
                        <a:rPr lang="es-CO" sz="2000" i="1">
                          <a:latin typeface="Cambria Math" panose="02040503050406030204" pitchFamily="18" charset="0"/>
                          <a:ea typeface="Times New Roman" panose="02020603050405020304" pitchFamily="18" charset="0"/>
                          <a:cs typeface="Times New Roman" panose="02020603050405020304" pitchFamily="18" charset="0"/>
                        </a:rPr>
                        <m:t>𝐹</m:t>
                      </m:r>
                      <m:d>
                        <m:d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dPr>
                        <m:e>
                          <m:r>
                            <a:rPr lang="es-CO" sz="2000" i="1">
                              <a:latin typeface="Cambria Math" panose="02040503050406030204" pitchFamily="18" charset="0"/>
                              <a:ea typeface="Times New Roman" panose="02020603050405020304" pitchFamily="18" charset="0"/>
                              <a:cs typeface="Times New Roman" panose="02020603050405020304" pitchFamily="18" charset="0"/>
                            </a:rPr>
                            <m:t>𝑌𝑇𝑀</m:t>
                          </m:r>
                        </m:e>
                      </m:d>
                      <m:r>
                        <a:rPr lang="es-CO"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latin typeface="Cambria Math" panose="02040503050406030204" pitchFamily="18" charset="0"/>
                              <a:ea typeface="Times New Roman" panose="02020603050405020304" pitchFamily="18" charset="0"/>
                              <a:cs typeface="Times New Roman" panose="02020603050405020304" pitchFamily="18" charset="0"/>
                            </a:rPr>
                            <m:t>𝑃</m:t>
                          </m:r>
                        </m:e>
                        <m:sub>
                          <m:r>
                            <a:rPr lang="es-CO" sz="2000" i="1">
                              <a:latin typeface="Cambria Math" panose="02040503050406030204" pitchFamily="18" charset="0"/>
                              <a:ea typeface="Times New Roman" panose="02020603050405020304" pitchFamily="18" charset="0"/>
                              <a:cs typeface="Times New Roman" panose="02020603050405020304" pitchFamily="18" charset="0"/>
                            </a:rPr>
                            <m:t>0</m:t>
                          </m:r>
                        </m:sub>
                      </m:sSub>
                      <m:d>
                        <m:d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dPr>
                        <m:e>
                          <m:r>
                            <a:rPr lang="es-CO" sz="2000" i="1">
                              <a:latin typeface="Cambria Math" panose="02040503050406030204" pitchFamily="18" charset="0"/>
                              <a:ea typeface="Times New Roman" panose="02020603050405020304" pitchFamily="18" charset="0"/>
                              <a:cs typeface="Times New Roman" panose="02020603050405020304" pitchFamily="18" charset="0"/>
                            </a:rPr>
                            <m:t>𝑇</m:t>
                          </m:r>
                        </m:e>
                      </m:d>
                      <m:r>
                        <a:rPr lang="es-CO" sz="2000" i="1">
                          <a:latin typeface="Cambria Math" panose="02040503050406030204" pitchFamily="18" charset="0"/>
                          <a:ea typeface="Times New Roman" panose="02020603050405020304" pitchFamily="18" charset="0"/>
                          <a:cs typeface="Times New Roman" panose="02020603050405020304" pitchFamily="18" charset="0"/>
                        </a:rPr>
                        <m:t>=</m:t>
                      </m:r>
                      <m:r>
                        <a:rPr lang="es-CO" sz="2000" i="1">
                          <a:latin typeface="Cambria Math" panose="02040503050406030204" pitchFamily="18" charset="0"/>
                          <a:ea typeface="Times New Roman" panose="02020603050405020304" pitchFamily="18" charset="0"/>
                          <a:cs typeface="Times New Roman" panose="02020603050405020304" pitchFamily="18" charset="0"/>
                        </a:rPr>
                        <m:t>𝐹</m:t>
                      </m:r>
                      <m:r>
                        <a:rPr lang="es-CO" sz="2000" i="1">
                          <a:latin typeface="Cambria Math" panose="02040503050406030204" pitchFamily="18" charset="0"/>
                          <a:ea typeface="Times New Roman" panose="02020603050405020304" pitchFamily="18" charset="0"/>
                          <a:cs typeface="Times New Roman" panose="02020603050405020304" pitchFamily="18" charset="0"/>
                        </a:rPr>
                        <m:t>→</m:t>
                      </m:r>
                      <m:r>
                        <a:rPr lang="es-CO" sz="2000" i="1">
                          <a:latin typeface="Cambria Math" panose="02040503050406030204" pitchFamily="18" charset="0"/>
                          <a:ea typeface="Times New Roman" panose="02020603050405020304" pitchFamily="18" charset="0"/>
                          <a:cs typeface="Times New Roman" panose="02020603050405020304" pitchFamily="18" charset="0"/>
                        </a:rPr>
                        <m:t>𝑃𝑎𝑟</m:t>
                      </m:r>
                    </m:oMath>
                  </m:oMathPara>
                </a14:m>
                <a:endParaRPr lang="es-CO" sz="200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s-CO" sz="2000" i="1">
                          <a:latin typeface="Cambria Math" panose="02040503050406030204" pitchFamily="18" charset="0"/>
                          <a:ea typeface="Times New Roman" panose="02020603050405020304" pitchFamily="18" charset="0"/>
                          <a:cs typeface="Times New Roman" panose="02020603050405020304" pitchFamily="18" charset="0"/>
                        </a:rPr>
                        <m:t>𝑐</m:t>
                      </m:r>
                      <m:r>
                        <a:rPr lang="es-CO" sz="2000" i="1">
                          <a:latin typeface="Cambria Math" panose="02040503050406030204" pitchFamily="18" charset="0"/>
                          <a:ea typeface="Times New Roman" panose="02020603050405020304" pitchFamily="18" charset="0"/>
                          <a:cs typeface="Times New Roman" panose="02020603050405020304" pitchFamily="18" charset="0"/>
                        </a:rPr>
                        <m:t>&gt;</m:t>
                      </m:r>
                      <m:r>
                        <a:rPr lang="es-CO" sz="2000" i="1">
                          <a:latin typeface="Cambria Math" panose="02040503050406030204" pitchFamily="18" charset="0"/>
                          <a:ea typeface="Times New Roman" panose="02020603050405020304" pitchFamily="18" charset="0"/>
                          <a:cs typeface="Times New Roman" panose="02020603050405020304" pitchFamily="18" charset="0"/>
                        </a:rPr>
                        <m:t>𝐹</m:t>
                      </m:r>
                      <m:r>
                        <a:rPr lang="es-CO" sz="2000" i="1">
                          <a:latin typeface="Cambria Math" panose="02040503050406030204" pitchFamily="18" charset="0"/>
                          <a:ea typeface="Times New Roman" panose="02020603050405020304" pitchFamily="18" charset="0"/>
                          <a:cs typeface="Times New Roman" panose="02020603050405020304" pitchFamily="18" charset="0"/>
                        </a:rPr>
                        <m:t>(</m:t>
                      </m:r>
                      <m:r>
                        <a:rPr lang="es-CO" sz="2000" i="1">
                          <a:latin typeface="Cambria Math" panose="02040503050406030204" pitchFamily="18" charset="0"/>
                          <a:ea typeface="Times New Roman" panose="02020603050405020304" pitchFamily="18" charset="0"/>
                          <a:cs typeface="Times New Roman" panose="02020603050405020304" pitchFamily="18" charset="0"/>
                        </a:rPr>
                        <m:t>𝑌𝑇𝑀</m:t>
                      </m:r>
                      <m:r>
                        <a:rPr lang="es-CO"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latin typeface="Cambria Math" panose="02040503050406030204" pitchFamily="18" charset="0"/>
                              <a:ea typeface="Times New Roman" panose="02020603050405020304" pitchFamily="18" charset="0"/>
                              <a:cs typeface="Times New Roman" panose="02020603050405020304" pitchFamily="18" charset="0"/>
                            </a:rPr>
                            <m:t>𝑃</m:t>
                          </m:r>
                        </m:e>
                        <m:sub>
                          <m:r>
                            <a:rPr lang="es-CO" sz="2000" i="1">
                              <a:latin typeface="Cambria Math" panose="02040503050406030204" pitchFamily="18" charset="0"/>
                              <a:ea typeface="Times New Roman" panose="02020603050405020304" pitchFamily="18" charset="0"/>
                              <a:cs typeface="Times New Roman" panose="02020603050405020304" pitchFamily="18" charset="0"/>
                            </a:rPr>
                            <m:t>0</m:t>
                          </m:r>
                        </m:sub>
                      </m:sSub>
                      <m:d>
                        <m:d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dPr>
                        <m:e>
                          <m:r>
                            <a:rPr lang="es-CO" sz="2000" i="1">
                              <a:latin typeface="Cambria Math" panose="02040503050406030204" pitchFamily="18" charset="0"/>
                              <a:ea typeface="Times New Roman" panose="02020603050405020304" pitchFamily="18" charset="0"/>
                              <a:cs typeface="Times New Roman" panose="02020603050405020304" pitchFamily="18" charset="0"/>
                            </a:rPr>
                            <m:t>𝑇</m:t>
                          </m:r>
                        </m:e>
                      </m:d>
                      <m:r>
                        <a:rPr lang="es-CO" sz="2000" i="1">
                          <a:latin typeface="Cambria Math" panose="02040503050406030204" pitchFamily="18" charset="0"/>
                          <a:ea typeface="Times New Roman" panose="02020603050405020304" pitchFamily="18" charset="0"/>
                          <a:cs typeface="Times New Roman" panose="02020603050405020304" pitchFamily="18" charset="0"/>
                        </a:rPr>
                        <m:t>&gt;</m:t>
                      </m:r>
                      <m:r>
                        <a:rPr lang="es-CO" sz="2000" i="1">
                          <a:latin typeface="Cambria Math" panose="02040503050406030204" pitchFamily="18" charset="0"/>
                          <a:ea typeface="Times New Roman" panose="02020603050405020304" pitchFamily="18" charset="0"/>
                          <a:cs typeface="Times New Roman" panose="02020603050405020304" pitchFamily="18" charset="0"/>
                        </a:rPr>
                        <m:t>𝐹</m:t>
                      </m:r>
                      <m:r>
                        <a:rPr lang="es-CO" sz="2000" i="1">
                          <a:latin typeface="Cambria Math" panose="02040503050406030204" pitchFamily="18" charset="0"/>
                          <a:ea typeface="Times New Roman" panose="02020603050405020304" pitchFamily="18" charset="0"/>
                          <a:cs typeface="Times New Roman" panose="02020603050405020304" pitchFamily="18" charset="0"/>
                        </a:rPr>
                        <m:t>→</m:t>
                      </m:r>
                      <m:r>
                        <a:rPr lang="es-CO" sz="2000" i="1">
                          <a:latin typeface="Cambria Math" panose="02040503050406030204" pitchFamily="18" charset="0"/>
                          <a:ea typeface="Times New Roman" panose="02020603050405020304" pitchFamily="18" charset="0"/>
                          <a:cs typeface="Times New Roman" panose="02020603050405020304" pitchFamily="18" charset="0"/>
                        </a:rPr>
                        <m:t>𝑃𝑟𝑒𝑚𝑖𝑢𝑚</m:t>
                      </m:r>
                    </m:oMath>
                  </m:oMathPara>
                </a14:m>
                <a:endParaRPr lang="es-CO" sz="200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s-CO" sz="2000" i="1">
                          <a:latin typeface="Cambria Math" panose="02040503050406030204" pitchFamily="18" charset="0"/>
                          <a:ea typeface="Times New Roman" panose="02020603050405020304" pitchFamily="18" charset="0"/>
                          <a:cs typeface="Times New Roman" panose="02020603050405020304" pitchFamily="18" charset="0"/>
                        </a:rPr>
                        <m:t>𝑐</m:t>
                      </m:r>
                      <m:r>
                        <a:rPr lang="es-CO" sz="2000" i="1">
                          <a:latin typeface="Cambria Math" panose="02040503050406030204" pitchFamily="18" charset="0"/>
                          <a:ea typeface="Times New Roman" panose="02020603050405020304" pitchFamily="18" charset="0"/>
                          <a:cs typeface="Times New Roman" panose="02020603050405020304" pitchFamily="18" charset="0"/>
                        </a:rPr>
                        <m:t>&lt;</m:t>
                      </m:r>
                      <m:r>
                        <a:rPr lang="es-CO" sz="2000" i="1">
                          <a:latin typeface="Cambria Math" panose="02040503050406030204" pitchFamily="18" charset="0"/>
                          <a:ea typeface="Times New Roman" panose="02020603050405020304" pitchFamily="18" charset="0"/>
                          <a:cs typeface="Times New Roman" panose="02020603050405020304" pitchFamily="18" charset="0"/>
                        </a:rPr>
                        <m:t>𝐹</m:t>
                      </m:r>
                      <m:r>
                        <a:rPr lang="es-CO" sz="2000" i="1">
                          <a:latin typeface="Cambria Math" panose="02040503050406030204" pitchFamily="18" charset="0"/>
                          <a:ea typeface="Times New Roman" panose="02020603050405020304" pitchFamily="18" charset="0"/>
                          <a:cs typeface="Times New Roman" panose="02020603050405020304" pitchFamily="18" charset="0"/>
                        </a:rPr>
                        <m:t>(</m:t>
                      </m:r>
                      <m:r>
                        <a:rPr lang="es-CO" sz="2000" i="1">
                          <a:latin typeface="Cambria Math" panose="02040503050406030204" pitchFamily="18" charset="0"/>
                          <a:ea typeface="Times New Roman" panose="02020603050405020304" pitchFamily="18" charset="0"/>
                          <a:cs typeface="Times New Roman" panose="02020603050405020304" pitchFamily="18" charset="0"/>
                        </a:rPr>
                        <m:t>𝑌𝑇𝑀</m:t>
                      </m:r>
                      <m:r>
                        <a:rPr lang="es-CO"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i="1">
                              <a:latin typeface="Cambria Math" panose="02040503050406030204" pitchFamily="18" charset="0"/>
                              <a:ea typeface="Times New Roman" panose="02020603050405020304" pitchFamily="18" charset="0"/>
                            </a:rPr>
                          </m:ctrlPr>
                        </m:sSubPr>
                        <m:e>
                          <m:r>
                            <a:rPr lang="es-CO" sz="2000" i="1">
                              <a:latin typeface="Cambria Math" panose="02040503050406030204" pitchFamily="18" charset="0"/>
                              <a:ea typeface="Times New Roman" panose="02020603050405020304" pitchFamily="18" charset="0"/>
                              <a:cs typeface="Times New Roman" panose="02020603050405020304" pitchFamily="18" charset="0"/>
                            </a:rPr>
                            <m:t>𝑃</m:t>
                          </m:r>
                        </m:e>
                        <m:sub>
                          <m:r>
                            <a:rPr lang="es-CO" sz="2000" i="1">
                              <a:latin typeface="Cambria Math" panose="02040503050406030204" pitchFamily="18" charset="0"/>
                              <a:ea typeface="Times New Roman" panose="02020603050405020304" pitchFamily="18" charset="0"/>
                              <a:cs typeface="Times New Roman" panose="02020603050405020304" pitchFamily="18" charset="0"/>
                            </a:rPr>
                            <m:t>0</m:t>
                          </m:r>
                        </m:sub>
                      </m:sSub>
                      <m:d>
                        <m:dPr>
                          <m:ctrlPr>
                            <a:rPr lang="es-CO" i="1">
                              <a:latin typeface="Cambria Math" panose="02040503050406030204" pitchFamily="18" charset="0"/>
                              <a:ea typeface="Times New Roman" panose="02020603050405020304" pitchFamily="18" charset="0"/>
                            </a:rPr>
                          </m:ctrlPr>
                        </m:dPr>
                        <m:e>
                          <m:r>
                            <a:rPr lang="es-CO" sz="2000" i="1">
                              <a:latin typeface="Cambria Math" panose="02040503050406030204" pitchFamily="18" charset="0"/>
                              <a:ea typeface="Times New Roman" panose="02020603050405020304" pitchFamily="18" charset="0"/>
                              <a:cs typeface="Times New Roman" panose="02020603050405020304" pitchFamily="18" charset="0"/>
                            </a:rPr>
                            <m:t>𝑇</m:t>
                          </m:r>
                        </m:e>
                      </m:d>
                      <m:r>
                        <a:rPr lang="es-CO" sz="2000" i="1">
                          <a:latin typeface="Cambria Math" panose="02040503050406030204" pitchFamily="18" charset="0"/>
                          <a:ea typeface="Times New Roman" panose="02020603050405020304" pitchFamily="18" charset="0"/>
                          <a:cs typeface="Times New Roman" panose="02020603050405020304" pitchFamily="18" charset="0"/>
                        </a:rPr>
                        <m:t>&lt;</m:t>
                      </m:r>
                      <m:r>
                        <a:rPr lang="es-CO" sz="2000" i="1">
                          <a:latin typeface="Cambria Math" panose="02040503050406030204" pitchFamily="18" charset="0"/>
                          <a:ea typeface="Times New Roman" panose="02020603050405020304" pitchFamily="18" charset="0"/>
                          <a:cs typeface="Times New Roman" panose="02020603050405020304" pitchFamily="18" charset="0"/>
                        </a:rPr>
                        <m:t>𝐹</m:t>
                      </m:r>
                      <m:r>
                        <a:rPr lang="es-CO" sz="2000" i="1">
                          <a:latin typeface="Cambria Math" panose="02040503050406030204" pitchFamily="18" charset="0"/>
                          <a:ea typeface="Times New Roman" panose="02020603050405020304" pitchFamily="18" charset="0"/>
                          <a:cs typeface="Times New Roman" panose="02020603050405020304" pitchFamily="18" charset="0"/>
                        </a:rPr>
                        <m:t>→</m:t>
                      </m:r>
                      <m:r>
                        <a:rPr lang="es-CO" sz="2000" i="1">
                          <a:latin typeface="Cambria Math" panose="02040503050406030204" pitchFamily="18" charset="0"/>
                          <a:ea typeface="Times New Roman" panose="02020603050405020304" pitchFamily="18" charset="0"/>
                          <a:cs typeface="Times New Roman" panose="02020603050405020304" pitchFamily="18" charset="0"/>
                        </a:rPr>
                        <m:t>𝐷𝑖𝑠𝑐𝑜𝑢𝑛𝑡</m:t>
                      </m:r>
                    </m:oMath>
                  </m:oMathPara>
                </a14:m>
                <a:endParaRPr lang="es-CO" altLang="es-CO" sz="1600"/>
              </a:p>
              <a:p>
                <a:endParaRPr lang="es-CO" altLang="es-CO" sz="1600"/>
              </a:p>
              <a:p>
                <a:r>
                  <a:rPr lang="es-CO" altLang="es-CO" sz="1600"/>
                  <a:t>Ejercicio de clase: Muestre que la anterior relación se cumple.  </a:t>
                </a:r>
              </a:p>
              <a:p>
                <a:endParaRPr lang="es-CO" altLang="es-CO" sz="1600"/>
              </a:p>
              <a:p>
                <a:r>
                  <a:rPr lang="es-CO" altLang="es-CO" sz="1600"/>
                  <a:t>Pista: Use la fórmula de la anualidad. </a:t>
                </a:r>
              </a:p>
              <a:p>
                <a:endParaRPr lang="es-CO" altLang="es-CO" sz="2000"/>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889394" y="1542251"/>
                <a:ext cx="7741717" cy="3049040"/>
              </a:xfrm>
              <a:prstGeom prst="rect">
                <a:avLst/>
              </a:prstGeom>
              <a:blipFill>
                <a:blip r:embed="rId3"/>
                <a:stretch>
                  <a:fillRect l="-472" t="-600"/>
                </a:stretch>
              </a:blipFill>
            </p:spPr>
            <p:txBody>
              <a:bodyPr/>
              <a:lstStyle/>
              <a:p>
                <a:r>
                  <a:rPr lang="en-US">
                    <a:noFill/>
                  </a:rPr>
                  <a:t> </a:t>
                </a:r>
              </a:p>
            </p:txBody>
          </p:sp>
        </mc:Fallback>
      </mc:AlternateContent>
      <p:pic>
        <p:nvPicPr>
          <p:cNvPr id="10" name="Picture 2" descr="Annuity Formula | Calculation (Examples with Excel Template)">
            <a:extLst>
              <a:ext uri="{FF2B5EF4-FFF2-40B4-BE49-F238E27FC236}">
                <a16:creationId xmlns:a16="http://schemas.microsoft.com/office/drawing/2014/main" id="{D74CC7B8-F271-EFE9-C3DC-128196118C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665"/>
          <a:stretch/>
        </p:blipFill>
        <p:spPr bwMode="auto">
          <a:xfrm>
            <a:off x="3345173" y="4470904"/>
            <a:ext cx="4830159" cy="1745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71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1342114" y="1491113"/>
            <a:ext cx="8836276" cy="64633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CO" sz="3600" dirty="0">
                <a:solidFill>
                  <a:srgbClr val="1A3184"/>
                </a:solidFill>
                <a:latin typeface="Arial"/>
                <a:cs typeface="Arial"/>
              </a:rPr>
              <a:t>Duración de </a:t>
            </a:r>
            <a:r>
              <a:rPr lang="es-CO" sz="3600" dirty="0" err="1">
                <a:solidFill>
                  <a:srgbClr val="1A3184"/>
                </a:solidFill>
                <a:latin typeface="Arial"/>
                <a:cs typeface="Arial"/>
              </a:rPr>
              <a:t>Macaulay</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2386611" y="2562160"/>
                <a:ext cx="6747282" cy="2677656"/>
              </a:xfrm>
              <a:prstGeom prst="rect">
                <a:avLst/>
              </a:prstGeom>
              <a:noFill/>
            </p:spPr>
            <p:txBody>
              <a:bodyPr wrap="square" lIns="91440" tIns="45720" rIns="91440" bIns="45720" rtlCol="0" anchor="t">
                <a:spAutoFit/>
              </a:bodyPr>
              <a:lstStyle/>
              <a:p>
                <a:r>
                  <a:rPr lang="es-CO" altLang="es-CO" dirty="0"/>
                  <a:t>La duración de </a:t>
                </a:r>
                <a:r>
                  <a:rPr lang="es-CO" altLang="es-CO" dirty="0" err="1"/>
                  <a:t>Macaulay</a:t>
                </a:r>
                <a:r>
                  <a:rPr lang="es-CO" altLang="es-CO" dirty="0"/>
                  <a:t> se denota con </a:t>
                </a:r>
                <a14:m>
                  <m:oMath xmlns:m="http://schemas.openxmlformats.org/officeDocument/2006/math">
                    <m:sSub>
                      <m:sSubPr>
                        <m:ctrlPr>
                          <a:rPr lang="es-CO" altLang="es-CO" i="1">
                            <a:latin typeface="Cambria Math" panose="02040503050406030204" pitchFamily="18" charset="0"/>
                          </a:rPr>
                        </m:ctrlPr>
                      </m:sSubPr>
                      <m:e>
                        <m:r>
                          <a:rPr lang="es-CO" altLang="es-CO">
                            <a:latin typeface="Cambria Math"/>
                          </a:rPr>
                          <m:t>𝐷</m:t>
                        </m:r>
                      </m:e>
                      <m:sub>
                        <m:r>
                          <a:rPr lang="es-CO" altLang="es-CO">
                            <a:latin typeface="Cambria Math"/>
                          </a:rPr>
                          <m:t>𝑀𝑎𝑐</m:t>
                        </m:r>
                      </m:sub>
                    </m:sSub>
                  </m:oMath>
                </a14:m>
                <a:r>
                  <a:rPr lang="es-CO" altLang="es-CO" dirty="0"/>
                  <a:t>, puede ser expresada en términos de la duración modificada:</a:t>
                </a:r>
              </a:p>
              <a:p>
                <a:endParaRPr lang="es-CO" altLang="es-CO" dirty="0"/>
              </a:p>
              <a:p>
                <a:pPr/>
                <a14:m>
                  <m:oMathPara xmlns:m="http://schemas.openxmlformats.org/officeDocument/2006/math">
                    <m:oMathParaPr>
                      <m:jc m:val="centerGroup"/>
                    </m:oMathParaPr>
                    <m:oMath xmlns:m="http://schemas.openxmlformats.org/officeDocument/2006/math">
                      <m:sSub>
                        <m:sSubPr>
                          <m:ctrlPr>
                            <a:rPr lang="es-CO" altLang="es-CO" i="1">
                              <a:latin typeface="Cambria Math" panose="02040503050406030204" pitchFamily="18" charset="0"/>
                            </a:rPr>
                          </m:ctrlPr>
                        </m:sSubPr>
                        <m:e>
                          <m:r>
                            <a:rPr lang="es-CO" altLang="es-CO">
                              <a:latin typeface="Cambria Math"/>
                            </a:rPr>
                            <m:t>𝐷</m:t>
                          </m:r>
                        </m:e>
                        <m:sub>
                          <m:r>
                            <a:rPr lang="es-CO" altLang="es-CO">
                              <a:latin typeface="Cambria Math"/>
                            </a:rPr>
                            <m:t>𝑀𝑎𝑐</m:t>
                          </m:r>
                        </m:sub>
                      </m:sSub>
                      <m:r>
                        <a:rPr lang="es-CO" altLang="es-CO">
                          <a:latin typeface="Cambria Math"/>
                        </a:rPr>
                        <m:t>=</m:t>
                      </m:r>
                      <m:d>
                        <m:dPr>
                          <m:ctrlPr>
                            <a:rPr lang="es-CO" altLang="es-CO" i="1">
                              <a:latin typeface="Cambria Math" panose="02040503050406030204" pitchFamily="18" charset="0"/>
                            </a:rPr>
                          </m:ctrlPr>
                        </m:dPr>
                        <m:e>
                          <m:r>
                            <a:rPr lang="es-CO" altLang="es-CO">
                              <a:latin typeface="Cambria Math"/>
                            </a:rPr>
                            <m:t>1+</m:t>
                          </m:r>
                          <m:r>
                            <a:rPr lang="es-CO" altLang="es-CO" i="1">
                              <a:latin typeface="Cambria Math" panose="02040503050406030204" pitchFamily="18" charset="0"/>
                            </a:rPr>
                            <m:t>𝑦</m:t>
                          </m:r>
                        </m:e>
                      </m:d>
                      <m:sSub>
                        <m:sSubPr>
                          <m:ctrlPr>
                            <a:rPr lang="es-CO" altLang="es-CO" i="1">
                              <a:latin typeface="Cambria Math" panose="02040503050406030204" pitchFamily="18" charset="0"/>
                            </a:rPr>
                          </m:ctrlPr>
                        </m:sSubPr>
                        <m:e>
                          <m:r>
                            <a:rPr lang="es-CO" altLang="es-CO">
                              <a:latin typeface="Cambria Math"/>
                            </a:rPr>
                            <m:t>𝐷</m:t>
                          </m:r>
                        </m:e>
                        <m:sub>
                          <m:r>
                            <a:rPr lang="es-CO" altLang="es-CO">
                              <a:latin typeface="Cambria Math"/>
                            </a:rPr>
                            <m:t>𝑀𝑜𝑑</m:t>
                          </m:r>
                        </m:sub>
                      </m:sSub>
                    </m:oMath>
                  </m:oMathPara>
                </a14:m>
                <a:endParaRPr lang="es-CO" altLang="es-CO" dirty="0"/>
              </a:p>
              <a:p>
                <a:endParaRPr lang="es-CO" altLang="es-CO" dirty="0"/>
              </a:p>
              <a:p>
                <a:r>
                  <a:rPr lang="es-CO" altLang="es-CO" dirty="0"/>
                  <a:t>El valor numérico es cercano al de la duración modificada. La duración </a:t>
                </a:r>
                <a:r>
                  <a:rPr lang="es-CO" altLang="es-CO" dirty="0" err="1"/>
                  <a:t>Macaulay</a:t>
                </a:r>
                <a:r>
                  <a:rPr lang="es-CO" altLang="es-CO" dirty="0"/>
                  <a:t> tiene la propiedad de ser exactamente igual al periodo al vencimiento para un bono cero cupón. </a:t>
                </a:r>
              </a:p>
              <a:p>
                <a:endParaRPr lang="es-CO" altLang="es-CO" sz="2400" dirty="0"/>
              </a:p>
            </p:txBody>
          </p:sp>
        </mc:Choice>
        <mc:Fallback>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2386611" y="2562160"/>
                <a:ext cx="6747282" cy="2677656"/>
              </a:xfrm>
              <a:prstGeom prst="rect">
                <a:avLst/>
              </a:prstGeom>
              <a:blipFill>
                <a:blip r:embed="rId3"/>
                <a:stretch>
                  <a:fillRect l="-814" t="-1136" r="-1085"/>
                </a:stretch>
              </a:blipFill>
            </p:spPr>
            <p:txBody>
              <a:bodyPr/>
              <a:lstStyle/>
              <a:p>
                <a:r>
                  <a:rPr lang="en-US">
                    <a:noFill/>
                  </a:rPr>
                  <a:t> </a:t>
                </a:r>
              </a:p>
            </p:txBody>
          </p:sp>
        </mc:Fallback>
      </mc:AlternateContent>
    </p:spTree>
    <p:extLst>
      <p:ext uri="{BB962C8B-B14F-4D97-AF65-F5344CB8AC3E}">
        <p14:creationId xmlns:p14="http://schemas.microsoft.com/office/powerpoint/2010/main" val="20323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698973" y="328398"/>
            <a:ext cx="6192894" cy="10772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a:solidFill>
                  <a:srgbClr val="1A3184"/>
                </a:solidFill>
                <a:latin typeface="Arial"/>
                <a:cs typeface="Arial"/>
              </a:rPr>
              <a:t>Duración Modificada para bonos de cupón fijo</a:t>
            </a:r>
            <a:endParaRPr lang="es-CO" sz="320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3460811" y="1664809"/>
                <a:ext cx="4669217" cy="5014834"/>
              </a:xfrm>
              <a:prstGeom prst="rect">
                <a:avLst/>
              </a:prstGeom>
              <a:noFill/>
            </p:spPr>
            <p:txBody>
              <a:bodyPr wrap="square" lIns="91440" tIns="45720" rIns="91440" bIns="45720" rtlCol="0" anchor="t">
                <a:spAutoFit/>
              </a:bodyPr>
              <a:lstStyle/>
              <a:p>
                <a:pPr algn="just"/>
                <a:r>
                  <a:rPr lang="es-CO" altLang="es-CO"/>
                  <a:t>El precio del bono con cupones es:</a:t>
                </a:r>
              </a:p>
              <a:p>
                <a:pPr algn="ctr"/>
                <a:endParaRPr lang="es-CO" altLang="es-CO"/>
              </a:p>
              <a:p>
                <a:pPr algn="ctr"/>
                <a14:m>
                  <m:oMathPara xmlns:m="http://schemas.openxmlformats.org/officeDocument/2006/math">
                    <m:oMathParaPr>
                      <m:jc m:val="centerGroup"/>
                    </m:oMathParaPr>
                    <m:oMath xmlns:m="http://schemas.openxmlformats.org/officeDocument/2006/math">
                      <m:r>
                        <a:rPr lang="es-CO" altLang="es-CO">
                          <a:latin typeface="Cambria Math" panose="02040503050406030204" pitchFamily="18" charset="0"/>
                        </a:rPr>
                        <m:t>𝑃</m:t>
                      </m:r>
                      <m:r>
                        <a:rPr lang="es-CO" altLang="es-CO">
                          <a:latin typeface="Cambria Math" panose="02040503050406030204" pitchFamily="18" charset="0"/>
                        </a:rPr>
                        <m:t>=</m:t>
                      </m:r>
                      <m:r>
                        <a:rPr lang="es-CO" altLang="es-CO">
                          <a:latin typeface="Cambria Math" panose="02040503050406030204" pitchFamily="18" charset="0"/>
                        </a:rPr>
                        <m:t>𝑓</m:t>
                      </m:r>
                      <m:d>
                        <m:dPr>
                          <m:ctrlPr>
                            <a:rPr lang="es-CO" altLang="es-CO" i="1">
                              <a:latin typeface="Cambria Math" panose="02040503050406030204" pitchFamily="18" charset="0"/>
                            </a:rPr>
                          </m:ctrlPr>
                        </m:dPr>
                        <m:e>
                          <m:r>
                            <a:rPr lang="es-CO" altLang="es-CO">
                              <a:latin typeface="Cambria Math" panose="02040503050406030204" pitchFamily="18" charset="0"/>
                            </a:rPr>
                            <m:t>𝑦</m:t>
                          </m:r>
                        </m:e>
                      </m:d>
                      <m:r>
                        <a:rPr lang="es-CO" altLang="es-CO">
                          <a:latin typeface="Cambria Math" panose="02040503050406030204" pitchFamily="18" charset="0"/>
                        </a:rPr>
                        <m:t>=</m:t>
                      </m:r>
                      <m:r>
                        <a:rPr lang="es-CO" altLang="es-CO">
                          <a:latin typeface="Cambria Math" panose="02040503050406030204" pitchFamily="18" charset="0"/>
                        </a:rPr>
                        <m:t>𝐹</m:t>
                      </m:r>
                      <m:d>
                        <m:dPr>
                          <m:begChr m:val="["/>
                          <m:endChr m:val="]"/>
                          <m:ctrlPr>
                            <a:rPr lang="es-CO" altLang="es-CO" i="1">
                              <a:latin typeface="Cambria Math" panose="02040503050406030204" pitchFamily="18" charset="0"/>
                            </a:rPr>
                          </m:ctrlPr>
                        </m:dPr>
                        <m:e>
                          <m:sSup>
                            <m:sSupPr>
                              <m:ctrlPr>
                                <a:rPr lang="es-CO" altLang="es-CO" i="1">
                                  <a:latin typeface="Cambria Math" panose="02040503050406030204" pitchFamily="18" charset="0"/>
                                </a:rPr>
                              </m:ctrlPr>
                            </m:sSupPr>
                            <m:e>
                              <m:d>
                                <m:dPr>
                                  <m:ctrlPr>
                                    <a:rPr lang="es-CO" altLang="es-CO" i="1">
                                      <a:latin typeface="Cambria Math" panose="02040503050406030204" pitchFamily="18" charset="0"/>
                                    </a:rPr>
                                  </m:ctrlPr>
                                </m:dPr>
                                <m:e>
                                  <m:r>
                                    <a:rPr lang="es-CO" altLang="es-CO">
                                      <a:latin typeface="Cambria Math" panose="02040503050406030204" pitchFamily="18" charset="0"/>
                                    </a:rPr>
                                    <m:t>1+</m:t>
                                  </m:r>
                                  <m:r>
                                    <a:rPr lang="es-CO" altLang="es-CO" i="1">
                                      <a:latin typeface="Cambria Math" panose="02040503050406030204" pitchFamily="18" charset="0"/>
                                    </a:rPr>
                                    <m:t>𝑦</m:t>
                                  </m:r>
                                </m:e>
                              </m:d>
                            </m:e>
                            <m:sup>
                              <m:r>
                                <a:rPr lang="es-CO" altLang="es-CO">
                                  <a:latin typeface="Cambria Math" panose="02040503050406030204" pitchFamily="18" charset="0"/>
                                </a:rPr>
                                <m:t>−</m:t>
                              </m:r>
                              <m:r>
                                <a:rPr lang="es-CO" altLang="es-CO">
                                  <a:latin typeface="Cambria Math" panose="02040503050406030204" pitchFamily="18" charset="0"/>
                                </a:rPr>
                                <m:t>𝑇</m:t>
                              </m:r>
                            </m:sup>
                          </m:sSup>
                          <m:r>
                            <a:rPr lang="es-CO" altLang="es-CO">
                              <a:latin typeface="Cambria Math" panose="02040503050406030204" pitchFamily="18" charset="0"/>
                            </a:rPr>
                            <m:t>+</m:t>
                          </m:r>
                          <m:r>
                            <a:rPr lang="es-CO" altLang="es-CO" i="1">
                              <a:latin typeface="Cambria Math" panose="02040503050406030204" pitchFamily="18" charset="0"/>
                            </a:rPr>
                            <m:t>𝑞</m:t>
                          </m:r>
                          <m:nary>
                            <m:naryPr>
                              <m:chr m:val="∑"/>
                              <m:ctrlPr>
                                <a:rPr lang="es-CO" altLang="es-CO" i="1">
                                  <a:latin typeface="Cambria Math" panose="02040503050406030204" pitchFamily="18" charset="0"/>
                                </a:rPr>
                              </m:ctrlPr>
                            </m:naryPr>
                            <m:sub>
                              <m:r>
                                <m:rPr>
                                  <m:brk m:alnAt="23"/>
                                </m:rPr>
                                <a:rPr lang="es-CO" altLang="es-CO">
                                  <a:latin typeface="Cambria Math" panose="02040503050406030204" pitchFamily="18" charset="0"/>
                                </a:rPr>
                                <m:t>𝑖</m:t>
                              </m:r>
                              <m:r>
                                <a:rPr lang="es-CO" altLang="es-CO">
                                  <a:latin typeface="Cambria Math" panose="02040503050406030204" pitchFamily="18" charset="0"/>
                                </a:rPr>
                                <m:t>=1</m:t>
                              </m:r>
                            </m:sub>
                            <m:sup>
                              <m:r>
                                <a:rPr lang="es-CO" altLang="es-CO">
                                  <a:latin typeface="Cambria Math" panose="02040503050406030204" pitchFamily="18" charset="0"/>
                                </a:rPr>
                                <m:t>𝑇</m:t>
                              </m:r>
                            </m:sup>
                            <m:e>
                              <m:sSup>
                                <m:sSupPr>
                                  <m:ctrlPr>
                                    <a:rPr lang="es-CO" altLang="es-CO" i="1">
                                      <a:latin typeface="Cambria Math" panose="02040503050406030204" pitchFamily="18" charset="0"/>
                                    </a:rPr>
                                  </m:ctrlPr>
                                </m:sSupPr>
                                <m:e>
                                  <m:d>
                                    <m:dPr>
                                      <m:ctrlPr>
                                        <a:rPr lang="es-CO" altLang="es-CO" i="1">
                                          <a:latin typeface="Cambria Math" panose="02040503050406030204" pitchFamily="18" charset="0"/>
                                        </a:rPr>
                                      </m:ctrlPr>
                                    </m:dPr>
                                    <m:e>
                                      <m:r>
                                        <a:rPr lang="es-CO" altLang="es-CO">
                                          <a:latin typeface="Cambria Math" panose="02040503050406030204" pitchFamily="18" charset="0"/>
                                        </a:rPr>
                                        <m:t>1+</m:t>
                                      </m:r>
                                      <m:r>
                                        <a:rPr lang="es-CO" altLang="es-CO" i="1">
                                          <a:latin typeface="Cambria Math" panose="02040503050406030204" pitchFamily="18" charset="0"/>
                                        </a:rPr>
                                        <m:t>𝑦</m:t>
                                      </m:r>
                                    </m:e>
                                  </m:d>
                                </m:e>
                                <m:sup>
                                  <m:r>
                                    <a:rPr lang="es-CO" altLang="es-CO">
                                      <a:latin typeface="Cambria Math" panose="02040503050406030204" pitchFamily="18" charset="0"/>
                                    </a:rPr>
                                    <m:t>−</m:t>
                                  </m:r>
                                  <m:r>
                                    <a:rPr lang="es-CO" altLang="es-CO">
                                      <a:latin typeface="Cambria Math" panose="02040503050406030204" pitchFamily="18" charset="0"/>
                                    </a:rPr>
                                    <m:t>𝑖</m:t>
                                  </m:r>
                                </m:sup>
                              </m:sSup>
                            </m:e>
                          </m:nary>
                        </m:e>
                      </m:d>
                    </m:oMath>
                  </m:oMathPara>
                </a14:m>
                <a:endParaRPr lang="es-CO" altLang="es-CO"/>
              </a:p>
              <a:p>
                <a:pPr algn="just"/>
                <a:endParaRPr lang="es-CO" altLang="es-CO"/>
              </a:p>
              <a:p>
                <a:pPr algn="just"/>
                <a:r>
                  <a:rPr lang="es-CO" altLang="es-CO"/>
                  <a:t>Sabemos que </a:t>
                </a:r>
              </a:p>
              <a:p>
                <a:pPr algn="just"/>
                <a:endParaRPr lang="es-CO" altLang="es-CO"/>
              </a:p>
              <a:p>
                <a:pPr algn="just"/>
                <a14:m>
                  <m:oMathPara xmlns:m="http://schemas.openxmlformats.org/officeDocument/2006/math">
                    <m:oMathParaPr>
                      <m:jc m:val="centerGroup"/>
                    </m:oMathParaPr>
                    <m:oMath xmlns:m="http://schemas.openxmlformats.org/officeDocument/2006/math">
                      <m:sSub>
                        <m:sSubPr>
                          <m:ctrlPr>
                            <a:rPr lang="es-CO" altLang="es-CO" i="1">
                              <a:latin typeface="Cambria Math" panose="02040503050406030204" pitchFamily="18" charset="0"/>
                            </a:rPr>
                          </m:ctrlPr>
                        </m:sSubPr>
                        <m:e>
                          <m:r>
                            <a:rPr lang="en-US" altLang="es-CO">
                              <a:latin typeface="Cambria Math" panose="02040503050406030204" pitchFamily="18" charset="0"/>
                            </a:rPr>
                            <m:t> </m:t>
                          </m:r>
                          <m:r>
                            <a:rPr lang="en-US" altLang="es-CO">
                              <a:latin typeface="Cambria Math" panose="02040503050406030204" pitchFamily="18" charset="0"/>
                            </a:rPr>
                            <m:t>𝐷</m:t>
                          </m:r>
                        </m:e>
                        <m:sub>
                          <m:r>
                            <a:rPr lang="en-US" altLang="es-CO">
                              <a:latin typeface="Cambria Math" panose="02040503050406030204" pitchFamily="18" charset="0"/>
                            </a:rPr>
                            <m:t>𝑀𝑜𝑑</m:t>
                          </m:r>
                        </m:sub>
                      </m:sSub>
                      <m:r>
                        <a:rPr lang="en-US" altLang="es-CO">
                          <a:latin typeface="Cambria Math" panose="02040503050406030204" pitchFamily="18" charset="0"/>
                        </a:rPr>
                        <m:t>=</m:t>
                      </m:r>
                      <m:r>
                        <a:rPr lang="es-CO" altLang="es-CO">
                          <a:latin typeface="Cambria Math" panose="02040503050406030204" pitchFamily="18" charset="0"/>
                        </a:rPr>
                        <m:t>−</m:t>
                      </m:r>
                      <m:f>
                        <m:fPr>
                          <m:ctrlPr>
                            <a:rPr lang="es-CO" altLang="es-CO" i="1">
                              <a:latin typeface="Cambria Math" panose="02040503050406030204" pitchFamily="18" charset="0"/>
                            </a:rPr>
                          </m:ctrlPr>
                        </m:fPr>
                        <m:num>
                          <m:sSup>
                            <m:sSupPr>
                              <m:ctrlPr>
                                <a:rPr lang="es-CO" i="1">
                                  <a:latin typeface="Cambria Math" panose="02040503050406030204" pitchFamily="18" charset="0"/>
                                </a:rPr>
                              </m:ctrlPr>
                            </m:sSupPr>
                            <m:e>
                              <m:r>
                                <a:rPr lang="es-CO">
                                  <a:latin typeface="Cambria Math" panose="02040503050406030204" pitchFamily="18" charset="0"/>
                                </a:rPr>
                                <m:t>𝑓</m:t>
                              </m:r>
                            </m:e>
                            <m:sup>
                              <m:r>
                                <a:rPr lang="es-CO">
                                  <a:latin typeface="Cambria Math" panose="02040503050406030204" pitchFamily="18" charset="0"/>
                                </a:rPr>
                                <m:t>′</m:t>
                              </m:r>
                            </m:sup>
                          </m:sSup>
                          <m:r>
                            <a:rPr lang="es-CO">
                              <a:latin typeface="Cambria Math" panose="02040503050406030204" pitchFamily="18" charset="0"/>
                            </a:rPr>
                            <m:t>(</m:t>
                          </m:r>
                          <m:r>
                            <a:rPr lang="es-CO">
                              <a:latin typeface="Cambria Math" panose="02040503050406030204" pitchFamily="18" charset="0"/>
                            </a:rPr>
                            <m:t>𝑦</m:t>
                          </m:r>
                          <m:r>
                            <a:rPr lang="es-CO">
                              <a:latin typeface="Cambria Math" panose="02040503050406030204" pitchFamily="18" charset="0"/>
                            </a:rPr>
                            <m:t>)</m:t>
                          </m:r>
                        </m:num>
                        <m:den>
                          <m:r>
                            <a:rPr lang="es-CO" altLang="es-CO">
                              <a:latin typeface="Cambria Math" panose="02040503050406030204" pitchFamily="18" charset="0"/>
                            </a:rPr>
                            <m:t>𝑃</m:t>
                          </m:r>
                        </m:den>
                      </m:f>
                    </m:oMath>
                  </m:oMathPara>
                </a14:m>
                <a:endParaRPr lang="es-CO" altLang="es-CO"/>
              </a:p>
              <a:p>
                <a:pPr algn="just"/>
                <a:endParaRPr lang="es-CO" altLang="es-CO"/>
              </a:p>
              <a:p>
                <a:pPr algn="just"/>
                <a:r>
                  <a:rPr lang="es-CO" altLang="es-CO"/>
                  <a:t>Por lo tanto</a:t>
                </a:r>
              </a:p>
              <a:p>
                <a:pPr algn="ctr"/>
                <a:endParaRPr lang="es-CO" altLang="es-CO"/>
              </a:p>
              <a:p>
                <a:pPr algn="ctr"/>
                <a14:m>
                  <m:oMathPara xmlns:m="http://schemas.openxmlformats.org/officeDocument/2006/math">
                    <m:oMathParaPr>
                      <m:jc m:val="centerGroup"/>
                    </m:oMathParaPr>
                    <m:oMath xmlns:m="http://schemas.openxmlformats.org/officeDocument/2006/math">
                      <m:sSub>
                        <m:sSubPr>
                          <m:ctrlPr>
                            <a:rPr lang="es-CO" altLang="es-CO" i="1">
                              <a:latin typeface="Cambria Math" panose="02040503050406030204" pitchFamily="18" charset="0"/>
                            </a:rPr>
                          </m:ctrlPr>
                        </m:sSubPr>
                        <m:e>
                          <m:r>
                            <a:rPr lang="es-CO" altLang="es-CO">
                              <a:latin typeface="Cambria Math" panose="02040503050406030204" pitchFamily="18" charset="0"/>
                            </a:rPr>
                            <m:t>𝐷</m:t>
                          </m:r>
                        </m:e>
                        <m:sub>
                          <m:r>
                            <a:rPr lang="es-CO" altLang="es-CO">
                              <a:latin typeface="Cambria Math" panose="02040503050406030204" pitchFamily="18" charset="0"/>
                            </a:rPr>
                            <m:t>𝑀</m:t>
                          </m:r>
                          <m:r>
                            <a:rPr lang="en-US" altLang="es-CO">
                              <a:latin typeface="Cambria Math" panose="02040503050406030204" pitchFamily="18" charset="0"/>
                            </a:rPr>
                            <m:t>𝑜𝑑</m:t>
                          </m:r>
                        </m:sub>
                      </m:sSub>
                      <m:r>
                        <a:rPr lang="es-CO" altLang="es-CO">
                          <a:latin typeface="Cambria Math" panose="02040503050406030204" pitchFamily="18" charset="0"/>
                        </a:rPr>
                        <m:t>=</m:t>
                      </m:r>
                      <m:f>
                        <m:fPr>
                          <m:ctrlPr>
                            <a:rPr lang="es-CO" altLang="es-CO" i="1">
                              <a:latin typeface="Cambria Math" panose="02040503050406030204" pitchFamily="18" charset="0"/>
                            </a:rPr>
                          </m:ctrlPr>
                        </m:fPr>
                        <m:num>
                          <m:r>
                            <a:rPr lang="en-US" altLang="es-CO">
                              <a:latin typeface="Cambria Math" panose="02040503050406030204" pitchFamily="18" charset="0"/>
                            </a:rPr>
                            <m:t>𝐹</m:t>
                          </m:r>
                        </m:num>
                        <m:den>
                          <m:r>
                            <a:rPr lang="en-US" altLang="es-CO">
                              <a:latin typeface="Cambria Math" panose="02040503050406030204" pitchFamily="18" charset="0"/>
                            </a:rPr>
                            <m:t>𝑃</m:t>
                          </m:r>
                        </m:den>
                      </m:f>
                      <m:r>
                        <a:rPr lang="es-CO" altLang="es-CO">
                          <a:latin typeface="Cambria Math" panose="02040503050406030204" pitchFamily="18" charset="0"/>
                        </a:rPr>
                        <m:t>×</m:t>
                      </m:r>
                      <m:f>
                        <m:fPr>
                          <m:ctrlPr>
                            <a:rPr lang="es-CO" altLang="es-CO" i="1">
                              <a:latin typeface="Cambria Math" panose="02040503050406030204" pitchFamily="18" charset="0"/>
                            </a:rPr>
                          </m:ctrlPr>
                        </m:fPr>
                        <m:num>
                          <m:r>
                            <a:rPr lang="en-US" altLang="es-CO">
                              <a:latin typeface="Cambria Math" panose="02040503050406030204" pitchFamily="18" charset="0"/>
                            </a:rPr>
                            <m:t>1</m:t>
                          </m:r>
                        </m:num>
                        <m:den>
                          <m:r>
                            <a:rPr lang="en-US" altLang="es-CO">
                              <a:latin typeface="Cambria Math" panose="02040503050406030204" pitchFamily="18" charset="0"/>
                            </a:rPr>
                            <m:t>1+</m:t>
                          </m:r>
                          <m:r>
                            <a:rPr lang="es-CO" altLang="es-CO" i="1">
                              <a:latin typeface="Cambria Math" panose="02040503050406030204" pitchFamily="18" charset="0"/>
                            </a:rPr>
                            <m:t>𝑦</m:t>
                          </m:r>
                        </m:den>
                      </m:f>
                      <m:d>
                        <m:dPr>
                          <m:begChr m:val="["/>
                          <m:endChr m:val="]"/>
                          <m:ctrlPr>
                            <a:rPr lang="es-CO" altLang="es-CO" i="1">
                              <a:latin typeface="Cambria Math" panose="02040503050406030204" pitchFamily="18" charset="0"/>
                            </a:rPr>
                          </m:ctrlPr>
                        </m:dPr>
                        <m:e>
                          <m:f>
                            <m:fPr>
                              <m:ctrlPr>
                                <a:rPr lang="es-CO" altLang="es-CO" i="1">
                                  <a:latin typeface="Cambria Math" panose="02040503050406030204" pitchFamily="18" charset="0"/>
                                </a:rPr>
                              </m:ctrlPr>
                            </m:fPr>
                            <m:num>
                              <m:r>
                                <a:rPr lang="en-US" altLang="es-CO">
                                  <a:latin typeface="Cambria Math" panose="02040503050406030204" pitchFamily="18" charset="0"/>
                                </a:rPr>
                                <m:t>𝑇</m:t>
                              </m:r>
                            </m:num>
                            <m:den>
                              <m:sSup>
                                <m:sSupPr>
                                  <m:ctrlPr>
                                    <a:rPr lang="es-CO" altLang="es-CO" i="1">
                                      <a:latin typeface="Cambria Math" panose="02040503050406030204" pitchFamily="18" charset="0"/>
                                    </a:rPr>
                                  </m:ctrlPr>
                                </m:sSupPr>
                                <m:e>
                                  <m:d>
                                    <m:dPr>
                                      <m:ctrlPr>
                                        <a:rPr lang="es-CO" altLang="es-CO" i="1">
                                          <a:latin typeface="Cambria Math" panose="02040503050406030204" pitchFamily="18" charset="0"/>
                                        </a:rPr>
                                      </m:ctrlPr>
                                    </m:dPr>
                                    <m:e>
                                      <m:r>
                                        <a:rPr lang="en-US" altLang="es-CO">
                                          <a:latin typeface="Cambria Math" panose="02040503050406030204" pitchFamily="18" charset="0"/>
                                        </a:rPr>
                                        <m:t>1+</m:t>
                                      </m:r>
                                      <m:r>
                                        <a:rPr lang="es-CO" altLang="es-CO" i="1">
                                          <a:latin typeface="Cambria Math" panose="02040503050406030204" pitchFamily="18" charset="0"/>
                                        </a:rPr>
                                        <m:t>𝑦</m:t>
                                      </m:r>
                                    </m:e>
                                  </m:d>
                                </m:e>
                                <m:sup>
                                  <m:r>
                                    <a:rPr lang="en-US" altLang="es-CO">
                                      <a:latin typeface="Cambria Math" panose="02040503050406030204" pitchFamily="18" charset="0"/>
                                    </a:rPr>
                                    <m:t>𝑇</m:t>
                                  </m:r>
                                </m:sup>
                              </m:sSup>
                            </m:den>
                          </m:f>
                          <m:r>
                            <a:rPr lang="en-US" altLang="es-CO">
                              <a:latin typeface="Cambria Math" panose="02040503050406030204" pitchFamily="18" charset="0"/>
                            </a:rPr>
                            <m:t>+</m:t>
                          </m:r>
                          <m:r>
                            <a:rPr lang="es-CO" altLang="es-CO" i="1">
                              <a:latin typeface="Cambria Math" panose="02040503050406030204" pitchFamily="18" charset="0"/>
                            </a:rPr>
                            <m:t>𝑞</m:t>
                          </m:r>
                          <m:nary>
                            <m:naryPr>
                              <m:chr m:val="∑"/>
                              <m:ctrlPr>
                                <a:rPr lang="en-US" altLang="es-CO" i="1">
                                  <a:latin typeface="Cambria Math" panose="02040503050406030204" pitchFamily="18" charset="0"/>
                                </a:rPr>
                              </m:ctrlPr>
                            </m:naryPr>
                            <m:sub>
                              <m:r>
                                <m:rPr>
                                  <m:brk m:alnAt="23"/>
                                </m:rPr>
                                <a:rPr lang="en-US" altLang="es-CO">
                                  <a:latin typeface="Cambria Math" panose="02040503050406030204" pitchFamily="18" charset="0"/>
                                </a:rPr>
                                <m:t>𝑖</m:t>
                              </m:r>
                              <m:r>
                                <a:rPr lang="en-US" altLang="es-CO">
                                  <a:latin typeface="Cambria Math" panose="02040503050406030204" pitchFamily="18" charset="0"/>
                                </a:rPr>
                                <m:t>=1</m:t>
                              </m:r>
                            </m:sub>
                            <m:sup>
                              <m:r>
                                <a:rPr lang="en-US" altLang="es-CO">
                                  <a:latin typeface="Cambria Math" panose="02040503050406030204" pitchFamily="18" charset="0"/>
                                </a:rPr>
                                <m:t>𝑇</m:t>
                              </m:r>
                            </m:sup>
                            <m:e>
                              <m:f>
                                <m:fPr>
                                  <m:ctrlPr>
                                    <a:rPr lang="en-US" altLang="es-CO" i="1">
                                      <a:latin typeface="Cambria Math" panose="02040503050406030204" pitchFamily="18" charset="0"/>
                                    </a:rPr>
                                  </m:ctrlPr>
                                </m:fPr>
                                <m:num>
                                  <m:r>
                                    <a:rPr lang="es-CO" altLang="es-CO" i="1">
                                      <a:latin typeface="Cambria Math" panose="02040503050406030204" pitchFamily="18" charset="0"/>
                                    </a:rPr>
                                    <m:t>𝑖</m:t>
                                  </m:r>
                                </m:num>
                                <m:den>
                                  <m:sSup>
                                    <m:sSupPr>
                                      <m:ctrlPr>
                                        <a:rPr lang="en-US" altLang="es-CO" i="1">
                                          <a:latin typeface="Cambria Math" panose="02040503050406030204" pitchFamily="18" charset="0"/>
                                        </a:rPr>
                                      </m:ctrlPr>
                                    </m:sSupPr>
                                    <m:e>
                                      <m:d>
                                        <m:dPr>
                                          <m:ctrlPr>
                                            <a:rPr lang="en-US" altLang="es-CO" i="1">
                                              <a:latin typeface="Cambria Math" panose="02040503050406030204" pitchFamily="18" charset="0"/>
                                            </a:rPr>
                                          </m:ctrlPr>
                                        </m:dPr>
                                        <m:e>
                                          <m:r>
                                            <a:rPr lang="en-US" altLang="es-CO">
                                              <a:latin typeface="Cambria Math" panose="02040503050406030204" pitchFamily="18" charset="0"/>
                                            </a:rPr>
                                            <m:t>1+</m:t>
                                          </m:r>
                                          <m:r>
                                            <a:rPr lang="es-CO" altLang="es-CO" i="1">
                                              <a:latin typeface="Cambria Math" panose="02040503050406030204" pitchFamily="18" charset="0"/>
                                            </a:rPr>
                                            <m:t>𝑦</m:t>
                                          </m:r>
                                        </m:e>
                                      </m:d>
                                    </m:e>
                                    <m:sup>
                                      <m:r>
                                        <a:rPr lang="en-US" altLang="es-CO">
                                          <a:latin typeface="Cambria Math" panose="02040503050406030204" pitchFamily="18" charset="0"/>
                                        </a:rPr>
                                        <m:t>𝑖</m:t>
                                      </m:r>
                                    </m:sup>
                                  </m:sSup>
                                </m:den>
                              </m:f>
                            </m:e>
                          </m:nary>
                        </m:e>
                      </m:d>
                    </m:oMath>
                  </m:oMathPara>
                </a14:m>
                <a:endParaRPr lang="es-CO" altLang="es-CO"/>
              </a:p>
              <a:p>
                <a:endParaRPr lang="es-CO" altLang="es-CO" sz="2400"/>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3460811" y="1664809"/>
                <a:ext cx="4669217" cy="5014834"/>
              </a:xfrm>
              <a:prstGeom prst="rect">
                <a:avLst/>
              </a:prstGeom>
              <a:blipFill>
                <a:blip r:embed="rId3"/>
                <a:stretch>
                  <a:fillRect l="-1175" t="-608"/>
                </a:stretch>
              </a:blipFill>
            </p:spPr>
            <p:txBody>
              <a:bodyPr/>
              <a:lstStyle/>
              <a:p>
                <a:r>
                  <a:rPr lang="en-US">
                    <a:noFill/>
                  </a:rPr>
                  <a:t> </a:t>
                </a:r>
              </a:p>
            </p:txBody>
          </p:sp>
        </mc:Fallback>
      </mc:AlternateContent>
    </p:spTree>
    <p:extLst>
      <p:ext uri="{BB962C8B-B14F-4D97-AF65-F5344CB8AC3E}">
        <p14:creationId xmlns:p14="http://schemas.microsoft.com/office/powerpoint/2010/main" val="98684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698973" y="328398"/>
            <a:ext cx="6192894" cy="10772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a:solidFill>
                  <a:srgbClr val="1A3184"/>
                </a:solidFill>
                <a:latin typeface="Arial"/>
                <a:cs typeface="Arial"/>
              </a:rPr>
              <a:t>Duración Modificada y Duración Efectiva</a:t>
            </a:r>
            <a:endParaRPr lang="es-CO" sz="320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2171310" y="1963748"/>
                <a:ext cx="7248220" cy="4244239"/>
              </a:xfrm>
              <a:prstGeom prst="rect">
                <a:avLst/>
              </a:prstGeom>
              <a:noFill/>
            </p:spPr>
            <p:txBody>
              <a:bodyPr wrap="square" lIns="91440" tIns="45720" rIns="91440" bIns="45720" rtlCol="0" anchor="t">
                <a:spAutoFit/>
              </a:bodyPr>
              <a:lstStyle/>
              <a:p>
                <a:pPr algn="just"/>
                <a:r>
                  <a:rPr lang="es-CO" altLang="es-CO"/>
                  <a:t>Ya se definió duración modificada como: </a:t>
                </a:r>
              </a:p>
              <a:p>
                <a:pPr algn="just"/>
                <a:endParaRPr lang="es-CO" altLang="es-CO"/>
              </a:p>
              <a:p>
                <a:pPr algn="ctr"/>
                <a:r>
                  <a:rPr lang="es-CO" altLang="es-CO" sz="2000"/>
                  <a:t>  </a:t>
                </a:r>
                <a14:m>
                  <m:oMath xmlns:m="http://schemas.openxmlformats.org/officeDocument/2006/math">
                    <m:r>
                      <a:rPr lang="es-CO" altLang="es-CO" sz="2000">
                        <a:latin typeface="Cambria Math"/>
                      </a:rPr>
                      <m:t>𝐷</m:t>
                    </m:r>
                    <m:r>
                      <a:rPr lang="es-CO" altLang="es-CO" sz="2000">
                        <a:latin typeface="Cambria Math"/>
                      </a:rPr>
                      <m:t>=−</m:t>
                    </m:r>
                    <m:f>
                      <m:fPr>
                        <m:ctrlPr>
                          <a:rPr lang="es-CO" altLang="es-CO" sz="2000" i="1">
                            <a:latin typeface="Cambria Math" panose="02040503050406030204" pitchFamily="18" charset="0"/>
                          </a:rPr>
                        </m:ctrlPr>
                      </m:fPr>
                      <m:num>
                        <m:sSup>
                          <m:sSupPr>
                            <m:ctrlPr>
                              <a:rPr lang="es-CO" sz="2000" i="1">
                                <a:latin typeface="Cambria Math" panose="02040503050406030204" pitchFamily="18" charset="0"/>
                              </a:rPr>
                            </m:ctrlPr>
                          </m:sSupPr>
                          <m:e>
                            <m:r>
                              <a:rPr lang="es-CO" sz="2000">
                                <a:latin typeface="Cambria Math"/>
                              </a:rPr>
                              <m:t>𝑓</m:t>
                            </m:r>
                          </m:e>
                          <m:sup>
                            <m:r>
                              <a:rPr lang="es-CO" sz="2000">
                                <a:latin typeface="Cambria Math"/>
                              </a:rPr>
                              <m:t>′</m:t>
                            </m:r>
                          </m:sup>
                        </m:sSup>
                        <m:r>
                          <a:rPr lang="es-CO" sz="2000">
                            <a:latin typeface="Cambria Math"/>
                          </a:rPr>
                          <m:t>(</m:t>
                        </m:r>
                        <m:r>
                          <a:rPr lang="es-CO" sz="2000">
                            <a:latin typeface="Cambria Math"/>
                          </a:rPr>
                          <m:t>𝑦</m:t>
                        </m:r>
                        <m:r>
                          <a:rPr lang="es-CO" sz="2000">
                            <a:latin typeface="Cambria Math"/>
                          </a:rPr>
                          <m:t>)</m:t>
                        </m:r>
                      </m:num>
                      <m:den>
                        <m:r>
                          <a:rPr lang="es-CO" sz="2000" i="1">
                            <a:latin typeface="Cambria Math" panose="02040503050406030204" pitchFamily="18" charset="0"/>
                          </a:rPr>
                          <m:t>𝑃</m:t>
                        </m:r>
                        <m:r>
                          <a:rPr lang="es-CO" sz="2000">
                            <a:latin typeface="Cambria Math" panose="02040503050406030204" pitchFamily="18" charset="0"/>
                          </a:rPr>
                          <m:t>(1+</m:t>
                        </m:r>
                        <m:r>
                          <m:rPr>
                            <m:sty m:val="p"/>
                          </m:rPr>
                          <a:rPr lang="es-CO" sz="2000">
                            <a:latin typeface="Cambria Math" panose="02040503050406030204" pitchFamily="18" charset="0"/>
                          </a:rPr>
                          <m:t>y</m:t>
                        </m:r>
                        <m:r>
                          <a:rPr lang="es-CO" sz="2000">
                            <a:latin typeface="Cambria Math" panose="02040503050406030204" pitchFamily="18" charset="0"/>
                          </a:rPr>
                          <m:t>)</m:t>
                        </m:r>
                        <m:r>
                          <a:rPr lang="es-CO" altLang="es-CO" sz="2000" i="1">
                            <a:latin typeface="Cambria Math"/>
                          </a:rPr>
                          <m:t> </m:t>
                        </m:r>
                      </m:den>
                    </m:f>
                  </m:oMath>
                </a14:m>
                <a:endParaRPr lang="es-CO" altLang="es-CO"/>
              </a:p>
              <a:p>
                <a:pPr algn="ctr"/>
                <a:endParaRPr lang="es-CO" altLang="es-CO"/>
              </a:p>
              <a:p>
                <a:pPr algn="just"/>
                <a:r>
                  <a:rPr lang="es-CO" altLang="es-CO"/>
                  <a:t>Donde </a:t>
                </a:r>
                <a14:m>
                  <m:oMath xmlns:m="http://schemas.openxmlformats.org/officeDocument/2006/math">
                    <m:r>
                      <a:rPr lang="es-CO" altLang="es-CO">
                        <a:latin typeface="Cambria Math"/>
                      </a:rPr>
                      <m:t>𝑃</m:t>
                    </m:r>
                    <m:r>
                      <a:rPr lang="es-CO" altLang="es-CO">
                        <a:latin typeface="Cambria Math"/>
                      </a:rPr>
                      <m:t>=</m:t>
                    </m:r>
                    <m:r>
                      <a:rPr lang="es-CO" altLang="es-CO">
                        <a:latin typeface="Cambria Math"/>
                      </a:rPr>
                      <m:t>𝑓</m:t>
                    </m:r>
                    <m:d>
                      <m:dPr>
                        <m:ctrlPr>
                          <a:rPr lang="es-CO" altLang="es-CO" i="1">
                            <a:latin typeface="Cambria Math" panose="02040503050406030204" pitchFamily="18" charset="0"/>
                          </a:rPr>
                        </m:ctrlPr>
                      </m:dPr>
                      <m:e>
                        <m:r>
                          <a:rPr lang="es-CO" altLang="es-CO">
                            <a:latin typeface="Cambria Math"/>
                          </a:rPr>
                          <m:t>𝑦</m:t>
                        </m:r>
                      </m:e>
                    </m:d>
                    <m:r>
                      <a:rPr lang="es-CO" altLang="es-CO">
                        <a:latin typeface="Cambria Math"/>
                      </a:rPr>
                      <m:t>, </m:t>
                    </m:r>
                  </m:oMath>
                </a14:m>
                <a:r>
                  <a:rPr lang="es-CO" altLang="es-CO"/>
                  <a:t>e </a:t>
                </a:r>
                <a14:m>
                  <m:oMath xmlns:m="http://schemas.openxmlformats.org/officeDocument/2006/math">
                    <m:r>
                      <a:rPr lang="es-CO" altLang="es-CO">
                        <a:latin typeface="Cambria Math"/>
                      </a:rPr>
                      <m:t>𝑦</m:t>
                    </m:r>
                  </m:oMath>
                </a14:m>
                <a:r>
                  <a:rPr lang="es-CO" altLang="es-CO"/>
                  <a:t> es un factor de tasa de interés. </a:t>
                </a:r>
              </a:p>
              <a:p>
                <a:pPr algn="just"/>
                <a:endParaRPr lang="es-CO" altLang="es-CO"/>
              </a:p>
              <a:p>
                <a:pPr algn="just"/>
                <a:r>
                  <a:rPr lang="es-CO" altLang="es-CO"/>
                  <a:t>El término duración efectiva frecuentemente se refiere a las situaciones en las que la tasa cupón de un instrumento es diferente a su propio rendimiento al vencimiento (ejemplo: bonos de tasa flotante), o cuando se presenta opcionalidad. En este caso la Duración Efectiva </a:t>
                </a:r>
                <a14:m>
                  <m:oMath xmlns:m="http://schemas.openxmlformats.org/officeDocument/2006/math">
                    <m:r>
                      <a:rPr lang="es-ES" altLang="es-CO" b="0" i="1" smtClean="0">
                        <a:latin typeface="Cambria Math" panose="02040503050406030204" pitchFamily="18" charset="0"/>
                      </a:rPr>
                      <m:t>(</m:t>
                    </m:r>
                    <m:sSub>
                      <m:sSubPr>
                        <m:ctrlPr>
                          <a:rPr lang="es-ES" altLang="es-CO" b="0" i="1" smtClean="0">
                            <a:latin typeface="Cambria Math" panose="02040503050406030204" pitchFamily="18" charset="0"/>
                          </a:rPr>
                        </m:ctrlPr>
                      </m:sSubPr>
                      <m:e>
                        <m:r>
                          <a:rPr lang="es-ES" altLang="es-CO" b="0" i="1" smtClean="0">
                            <a:latin typeface="Cambria Math" panose="02040503050406030204" pitchFamily="18" charset="0"/>
                          </a:rPr>
                          <m:t>𝐷</m:t>
                        </m:r>
                      </m:e>
                      <m:sub>
                        <m:r>
                          <a:rPr lang="es-ES" altLang="es-CO" b="0" i="1" smtClean="0">
                            <a:latin typeface="Cambria Math" panose="02040503050406030204" pitchFamily="18" charset="0"/>
                          </a:rPr>
                          <m:t>𝑒𝑓𝑓</m:t>
                        </m:r>
                      </m:sub>
                    </m:sSub>
                    <m:r>
                      <a:rPr lang="es-ES" altLang="es-CO" b="0" i="1" smtClean="0">
                        <a:latin typeface="Cambria Math" panose="02040503050406030204" pitchFamily="18" charset="0"/>
                      </a:rPr>
                      <m:t>)</m:t>
                    </m:r>
                  </m:oMath>
                </a14:m>
                <a:r>
                  <a:rPr lang="es-CO" altLang="es-CO"/>
                  <a:t> se define de la siguiente manera:</a:t>
                </a:r>
              </a:p>
              <a:p>
                <a:pPr algn="ctr"/>
                <a:r>
                  <a:rPr lang="es-CO" altLang="es-CO"/>
                  <a:t> </a:t>
                </a:r>
                <a14:m>
                  <m:oMath xmlns:m="http://schemas.openxmlformats.org/officeDocument/2006/math">
                    <m:sSub>
                      <m:sSubPr>
                        <m:ctrlPr>
                          <a:rPr lang="es-CO" altLang="es-CO" sz="2000" i="1">
                            <a:latin typeface="Cambria Math" panose="02040503050406030204" pitchFamily="18" charset="0"/>
                          </a:rPr>
                        </m:ctrlPr>
                      </m:sSubPr>
                      <m:e>
                        <m:r>
                          <a:rPr lang="es-CO" altLang="es-CO" sz="2000" i="1">
                            <a:latin typeface="Cambria Math" panose="02040503050406030204" pitchFamily="18" charset="0"/>
                          </a:rPr>
                          <m:t>𝐷</m:t>
                        </m:r>
                      </m:e>
                      <m:sub>
                        <m:r>
                          <a:rPr lang="es-CO" altLang="es-CO" sz="2000" i="1">
                            <a:latin typeface="Cambria Math" panose="02040503050406030204" pitchFamily="18" charset="0"/>
                          </a:rPr>
                          <m:t>𝑒𝑓𝑓</m:t>
                        </m:r>
                      </m:sub>
                    </m:sSub>
                    <m:r>
                      <a:rPr lang="es-CO" altLang="es-CO" sz="2000">
                        <a:latin typeface="Cambria Math"/>
                      </a:rPr>
                      <m:t>=</m:t>
                    </m:r>
                    <m:f>
                      <m:fPr>
                        <m:ctrlPr>
                          <a:rPr lang="es-CO" altLang="es-CO" sz="2000" i="1">
                            <a:latin typeface="Cambria Math" panose="02040503050406030204" pitchFamily="18" charset="0"/>
                          </a:rPr>
                        </m:ctrlPr>
                      </m:fPr>
                      <m:num>
                        <m:r>
                          <a:rPr lang="es-CO" altLang="es-CO" sz="2000" i="1">
                            <a:latin typeface="Cambria Math" panose="02040503050406030204" pitchFamily="18" charset="0"/>
                          </a:rPr>
                          <m:t>𝑃</m:t>
                        </m:r>
                        <m:d>
                          <m:dPr>
                            <m:ctrlPr>
                              <a:rPr lang="es-CO" altLang="es-CO" sz="2000" i="1">
                                <a:latin typeface="Cambria Math" panose="02040503050406030204" pitchFamily="18" charset="0"/>
                              </a:rPr>
                            </m:ctrlPr>
                          </m:dPr>
                          <m:e>
                            <m:r>
                              <a:rPr lang="es-CO" altLang="es-CO" sz="2000" i="1">
                                <a:latin typeface="Cambria Math" panose="02040503050406030204" pitchFamily="18" charset="0"/>
                              </a:rPr>
                              <m:t>𝑦</m:t>
                            </m:r>
                            <m:r>
                              <a:rPr lang="es-CO" altLang="es-CO" sz="2000" i="1">
                                <a:latin typeface="Cambria Math" panose="02040503050406030204" pitchFamily="18" charset="0"/>
                              </a:rPr>
                              <m:t>−</m:t>
                            </m:r>
                            <m:r>
                              <m:rPr>
                                <m:sty m:val="p"/>
                              </m:rPr>
                              <a:rPr lang="el-GR" altLang="es-CO" sz="2000" i="1">
                                <a:latin typeface="Cambria Math" panose="02040503050406030204" pitchFamily="18" charset="0"/>
                                <a:ea typeface="Cambria Math" panose="02040503050406030204" pitchFamily="18" charset="0"/>
                              </a:rPr>
                              <m:t>Δ</m:t>
                            </m:r>
                            <m:r>
                              <a:rPr lang="es-CO" altLang="es-CO" sz="2000" i="1">
                                <a:latin typeface="Cambria Math" panose="02040503050406030204" pitchFamily="18" charset="0"/>
                                <a:ea typeface="Cambria Math" panose="02040503050406030204" pitchFamily="18" charset="0"/>
                              </a:rPr>
                              <m:t>𝑦</m:t>
                            </m:r>
                          </m:e>
                        </m:d>
                        <m:r>
                          <a:rPr lang="es-CO" altLang="es-CO" sz="2000" i="1">
                            <a:latin typeface="Cambria Math" panose="02040503050406030204" pitchFamily="18" charset="0"/>
                            <a:ea typeface="Cambria Math" panose="02040503050406030204" pitchFamily="18" charset="0"/>
                          </a:rPr>
                          <m:t>+</m:t>
                        </m:r>
                        <m:r>
                          <a:rPr lang="es-CO" altLang="es-CO" sz="2000" i="1">
                            <a:latin typeface="Cambria Math" panose="02040503050406030204" pitchFamily="18" charset="0"/>
                            <a:ea typeface="Cambria Math" panose="02040503050406030204" pitchFamily="18" charset="0"/>
                          </a:rPr>
                          <m:t>𝑃</m:t>
                        </m:r>
                        <m:r>
                          <a:rPr lang="es-CO" altLang="es-CO" sz="2000" i="1">
                            <a:latin typeface="Cambria Math" panose="02040503050406030204" pitchFamily="18" charset="0"/>
                            <a:ea typeface="Cambria Math" panose="02040503050406030204" pitchFamily="18" charset="0"/>
                          </a:rPr>
                          <m:t>(</m:t>
                        </m:r>
                        <m:r>
                          <a:rPr lang="es-CO" altLang="es-CO" sz="2000" i="1">
                            <a:latin typeface="Cambria Math" panose="02040503050406030204" pitchFamily="18" charset="0"/>
                          </a:rPr>
                          <m:t>𝑦</m:t>
                        </m:r>
                        <m:r>
                          <a:rPr lang="es-CO" altLang="es-CO" sz="2000" i="1">
                            <a:latin typeface="Cambria Math" panose="02040503050406030204" pitchFamily="18" charset="0"/>
                          </a:rPr>
                          <m:t>+</m:t>
                        </m:r>
                        <m:r>
                          <m:rPr>
                            <m:sty m:val="p"/>
                          </m:rPr>
                          <a:rPr lang="el-GR" altLang="es-CO" sz="2000" i="1">
                            <a:latin typeface="Cambria Math" panose="02040503050406030204" pitchFamily="18" charset="0"/>
                            <a:ea typeface="Cambria Math" panose="02040503050406030204" pitchFamily="18" charset="0"/>
                          </a:rPr>
                          <m:t>Δ</m:t>
                        </m:r>
                        <m:r>
                          <a:rPr lang="es-CO" altLang="es-CO" sz="2000" i="1">
                            <a:latin typeface="Cambria Math" panose="02040503050406030204" pitchFamily="18" charset="0"/>
                            <a:ea typeface="Cambria Math" panose="02040503050406030204" pitchFamily="18" charset="0"/>
                          </a:rPr>
                          <m:t>𝑦</m:t>
                        </m:r>
                        <m:r>
                          <a:rPr lang="es-CO" altLang="es-CO" sz="2000" i="1">
                            <a:latin typeface="Cambria Math" panose="02040503050406030204" pitchFamily="18" charset="0"/>
                            <a:ea typeface="Cambria Math" panose="02040503050406030204" pitchFamily="18" charset="0"/>
                          </a:rPr>
                          <m:t>)</m:t>
                        </m:r>
                      </m:num>
                      <m:den>
                        <m:r>
                          <a:rPr lang="es-CO" altLang="es-CO" sz="2000" i="1">
                            <a:latin typeface="Cambria Math" panose="02040503050406030204" pitchFamily="18" charset="0"/>
                          </a:rPr>
                          <m:t>2</m:t>
                        </m:r>
                        <m:r>
                          <m:rPr>
                            <m:sty m:val="p"/>
                          </m:rPr>
                          <a:rPr lang="el-GR" altLang="es-CO" sz="2000" i="1">
                            <a:latin typeface="Cambria Math" panose="02040503050406030204" pitchFamily="18" charset="0"/>
                            <a:ea typeface="Cambria Math" panose="02040503050406030204" pitchFamily="18" charset="0"/>
                          </a:rPr>
                          <m:t>Δ</m:t>
                        </m:r>
                        <m:r>
                          <a:rPr lang="es-CO" altLang="es-CO" sz="2000" i="1">
                            <a:latin typeface="Cambria Math" panose="02040503050406030204" pitchFamily="18" charset="0"/>
                            <a:ea typeface="Cambria Math" panose="02040503050406030204" pitchFamily="18" charset="0"/>
                          </a:rPr>
                          <m:t>𝑦</m:t>
                        </m:r>
                      </m:den>
                    </m:f>
                  </m:oMath>
                </a14:m>
                <a:endParaRPr lang="es-CO" altLang="es-CO"/>
              </a:p>
              <a:p>
                <a:endParaRPr lang="es-CO" altLang="es-CO" sz="2400"/>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2171310" y="1963748"/>
                <a:ext cx="7248220" cy="4244239"/>
              </a:xfrm>
              <a:prstGeom prst="rect">
                <a:avLst/>
              </a:prstGeom>
              <a:blipFill>
                <a:blip r:embed="rId3"/>
                <a:stretch>
                  <a:fillRect l="-673" t="-718" r="-757"/>
                </a:stretch>
              </a:blipFill>
            </p:spPr>
            <p:txBody>
              <a:bodyPr/>
              <a:lstStyle/>
              <a:p>
                <a:r>
                  <a:rPr lang="en-US">
                    <a:noFill/>
                  </a:rPr>
                  <a:t> </a:t>
                </a:r>
              </a:p>
            </p:txBody>
          </p:sp>
        </mc:Fallback>
      </mc:AlternateContent>
    </p:spTree>
    <p:extLst>
      <p:ext uri="{BB962C8B-B14F-4D97-AF65-F5344CB8AC3E}">
        <p14:creationId xmlns:p14="http://schemas.microsoft.com/office/powerpoint/2010/main" val="1141800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698973" y="328398"/>
            <a:ext cx="6192894" cy="10772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a:solidFill>
                  <a:srgbClr val="1A3184"/>
                </a:solidFill>
                <a:latin typeface="Arial"/>
                <a:cs typeface="Arial"/>
              </a:rPr>
              <a:t>Convexidad para bonos de cupón fijo</a:t>
            </a:r>
            <a:endParaRPr lang="es-CO" sz="320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1904628" y="1585235"/>
                <a:ext cx="7781583" cy="5041765"/>
              </a:xfrm>
              <a:prstGeom prst="rect">
                <a:avLst/>
              </a:prstGeom>
              <a:noFill/>
            </p:spPr>
            <p:txBody>
              <a:bodyPr wrap="square" lIns="91440" tIns="45720" rIns="91440" bIns="45720" rtlCol="0" anchor="t">
                <a:spAutoFit/>
              </a:bodyPr>
              <a:lstStyle/>
              <a:p>
                <a:pPr algn="just"/>
                <a:r>
                  <a:rPr lang="es-CO" altLang="es-CO"/>
                  <a:t>Se calculan la primera y segunda derivada:</a:t>
                </a:r>
              </a:p>
              <a:p>
                <a:pPr algn="ctr"/>
                <a:endParaRPr lang="es-CO" altLang="es-CO"/>
              </a:p>
              <a:p>
                <a:pPr algn="ctr"/>
                <a14:m>
                  <m:oMathPara xmlns:m="http://schemas.openxmlformats.org/officeDocument/2006/math">
                    <m:oMathParaPr>
                      <m:jc m:val="centerGroup"/>
                    </m:oMathParaPr>
                    <m:oMath xmlns:m="http://schemas.openxmlformats.org/officeDocument/2006/math">
                      <m:r>
                        <a:rPr lang="es-CO" altLang="es-CO" i="1">
                          <a:latin typeface="Cambria Math"/>
                        </a:rPr>
                        <m:t>𝑓</m:t>
                      </m:r>
                      <m:r>
                        <a:rPr lang="es-CO" altLang="es-CO" i="1">
                          <a:latin typeface="Cambria Math"/>
                        </a:rPr>
                        <m:t>′(</m:t>
                      </m:r>
                      <m:r>
                        <a:rPr lang="es-CO" altLang="es-CO" i="1">
                          <a:latin typeface="Cambria Math"/>
                        </a:rPr>
                        <m:t>𝑦</m:t>
                      </m:r>
                      <m:r>
                        <a:rPr lang="es-CO" altLang="es-CO" i="1">
                          <a:latin typeface="Cambria Math"/>
                        </a:rPr>
                        <m:t>)</m:t>
                      </m:r>
                      <m:r>
                        <a:rPr lang="es-CO" altLang="es-CO">
                          <a:latin typeface="Cambria Math"/>
                        </a:rPr>
                        <m:t>=−</m:t>
                      </m:r>
                      <m:f>
                        <m:fPr>
                          <m:ctrlPr>
                            <a:rPr lang="es-CO" altLang="es-CO" i="1">
                              <a:latin typeface="Cambria Math" panose="02040503050406030204" pitchFamily="18" charset="0"/>
                            </a:rPr>
                          </m:ctrlPr>
                        </m:fPr>
                        <m:num>
                          <m:r>
                            <a:rPr lang="en-US" altLang="es-CO">
                              <a:latin typeface="Cambria Math"/>
                            </a:rPr>
                            <m:t>𝐹</m:t>
                          </m:r>
                        </m:num>
                        <m:den>
                          <m:r>
                            <a:rPr lang="en-US" altLang="es-CO">
                              <a:latin typeface="Cambria Math"/>
                            </a:rPr>
                            <m:t>1+</m:t>
                          </m:r>
                          <m:r>
                            <a:rPr lang="es-CO" altLang="es-CO">
                              <a:latin typeface="Cambria Math"/>
                            </a:rPr>
                            <m:t>𝑦</m:t>
                          </m:r>
                        </m:den>
                      </m:f>
                      <m:d>
                        <m:dPr>
                          <m:begChr m:val="["/>
                          <m:endChr m:val="]"/>
                          <m:ctrlPr>
                            <a:rPr lang="es-CO" altLang="es-CO" i="1">
                              <a:latin typeface="Cambria Math" panose="02040503050406030204" pitchFamily="18" charset="0"/>
                            </a:rPr>
                          </m:ctrlPr>
                        </m:dPr>
                        <m:e>
                          <m:f>
                            <m:fPr>
                              <m:ctrlPr>
                                <a:rPr lang="es-CO" altLang="es-CO" i="1">
                                  <a:latin typeface="Cambria Math" panose="02040503050406030204" pitchFamily="18" charset="0"/>
                                </a:rPr>
                              </m:ctrlPr>
                            </m:fPr>
                            <m:num>
                              <m:r>
                                <a:rPr lang="en-US" altLang="es-CO">
                                  <a:latin typeface="Cambria Math"/>
                                </a:rPr>
                                <m:t>𝑇</m:t>
                              </m:r>
                            </m:num>
                            <m:den>
                              <m:sSup>
                                <m:sSupPr>
                                  <m:ctrlPr>
                                    <a:rPr lang="es-CO" altLang="es-CO" i="1">
                                      <a:latin typeface="Cambria Math" panose="02040503050406030204" pitchFamily="18" charset="0"/>
                                    </a:rPr>
                                  </m:ctrlPr>
                                </m:sSupPr>
                                <m:e>
                                  <m:d>
                                    <m:dPr>
                                      <m:ctrlPr>
                                        <a:rPr lang="es-CO" altLang="es-CO" i="1">
                                          <a:latin typeface="Cambria Math" panose="02040503050406030204" pitchFamily="18" charset="0"/>
                                        </a:rPr>
                                      </m:ctrlPr>
                                    </m:dPr>
                                    <m:e>
                                      <m:r>
                                        <a:rPr lang="en-US" altLang="es-CO">
                                          <a:latin typeface="Cambria Math"/>
                                        </a:rPr>
                                        <m:t>1+</m:t>
                                      </m:r>
                                      <m:r>
                                        <a:rPr lang="es-CO" altLang="es-CO">
                                          <a:latin typeface="Cambria Math"/>
                                        </a:rPr>
                                        <m:t>𝑦</m:t>
                                      </m:r>
                                    </m:e>
                                  </m:d>
                                </m:e>
                                <m:sup>
                                  <m:r>
                                    <a:rPr lang="en-US" altLang="es-CO">
                                      <a:latin typeface="Cambria Math"/>
                                    </a:rPr>
                                    <m:t>𝑇</m:t>
                                  </m:r>
                                </m:sup>
                              </m:sSup>
                            </m:den>
                          </m:f>
                          <m:r>
                            <a:rPr lang="en-US" altLang="es-CO">
                              <a:latin typeface="Cambria Math"/>
                            </a:rPr>
                            <m:t>+</m:t>
                          </m:r>
                          <m:r>
                            <a:rPr lang="es-CO" altLang="es-CO">
                              <a:latin typeface="Cambria Math"/>
                            </a:rPr>
                            <m:t>𝑞</m:t>
                          </m:r>
                          <m:nary>
                            <m:naryPr>
                              <m:chr m:val="∑"/>
                              <m:ctrlPr>
                                <a:rPr lang="en-US" altLang="es-CO" i="1">
                                  <a:latin typeface="Cambria Math" panose="02040503050406030204" pitchFamily="18" charset="0"/>
                                </a:rPr>
                              </m:ctrlPr>
                            </m:naryPr>
                            <m:sub>
                              <m:r>
                                <m:rPr>
                                  <m:brk m:alnAt="23"/>
                                </m:rPr>
                                <a:rPr lang="en-US" altLang="es-CO">
                                  <a:latin typeface="Cambria Math"/>
                                </a:rPr>
                                <m:t>𝑖</m:t>
                              </m:r>
                              <m:r>
                                <a:rPr lang="en-US" altLang="es-CO">
                                  <a:latin typeface="Cambria Math"/>
                                </a:rPr>
                                <m:t>=1</m:t>
                              </m:r>
                            </m:sub>
                            <m:sup>
                              <m:r>
                                <a:rPr lang="en-US" altLang="es-CO">
                                  <a:latin typeface="Cambria Math"/>
                                </a:rPr>
                                <m:t>𝑇</m:t>
                              </m:r>
                            </m:sup>
                            <m:e>
                              <m:f>
                                <m:fPr>
                                  <m:ctrlPr>
                                    <a:rPr lang="en-US" altLang="es-CO" i="1">
                                      <a:latin typeface="Cambria Math" panose="02040503050406030204" pitchFamily="18" charset="0"/>
                                    </a:rPr>
                                  </m:ctrlPr>
                                </m:fPr>
                                <m:num>
                                  <m:r>
                                    <a:rPr lang="es-CO" altLang="es-CO">
                                      <a:latin typeface="Cambria Math"/>
                                    </a:rPr>
                                    <m:t>𝑖</m:t>
                                  </m:r>
                                </m:num>
                                <m:den>
                                  <m:sSup>
                                    <m:sSupPr>
                                      <m:ctrlPr>
                                        <a:rPr lang="en-US" altLang="es-CO" i="1">
                                          <a:latin typeface="Cambria Math" panose="02040503050406030204" pitchFamily="18" charset="0"/>
                                        </a:rPr>
                                      </m:ctrlPr>
                                    </m:sSupPr>
                                    <m:e>
                                      <m:d>
                                        <m:dPr>
                                          <m:ctrlPr>
                                            <a:rPr lang="en-US" altLang="es-CO" i="1">
                                              <a:latin typeface="Cambria Math" panose="02040503050406030204" pitchFamily="18" charset="0"/>
                                            </a:rPr>
                                          </m:ctrlPr>
                                        </m:dPr>
                                        <m:e>
                                          <m:r>
                                            <a:rPr lang="en-US" altLang="es-CO">
                                              <a:latin typeface="Cambria Math"/>
                                            </a:rPr>
                                            <m:t>1+</m:t>
                                          </m:r>
                                          <m:r>
                                            <a:rPr lang="es-CO" altLang="es-CO">
                                              <a:latin typeface="Cambria Math"/>
                                            </a:rPr>
                                            <m:t>𝑦</m:t>
                                          </m:r>
                                        </m:e>
                                      </m:d>
                                    </m:e>
                                    <m:sup>
                                      <m:r>
                                        <a:rPr lang="en-US" altLang="es-CO">
                                          <a:latin typeface="Cambria Math"/>
                                        </a:rPr>
                                        <m:t>𝑖</m:t>
                                      </m:r>
                                    </m:sup>
                                  </m:sSup>
                                </m:den>
                              </m:f>
                            </m:e>
                          </m:nary>
                        </m:e>
                      </m:d>
                    </m:oMath>
                  </m:oMathPara>
                </a14:m>
                <a:endParaRPr lang="es-CO" altLang="es-CO"/>
              </a:p>
              <a:p>
                <a:pPr algn="ctr"/>
                <a:endParaRPr lang="es-CO" altLang="es-CO"/>
              </a:p>
              <a:p>
                <a:pPr algn="ctr"/>
                <a14:m>
                  <m:oMathPara xmlns:m="http://schemas.openxmlformats.org/officeDocument/2006/math">
                    <m:oMathParaPr>
                      <m:jc m:val="centerGroup"/>
                    </m:oMathParaPr>
                    <m:oMath xmlns:m="http://schemas.openxmlformats.org/officeDocument/2006/math">
                      <m:r>
                        <a:rPr lang="es-CO" altLang="es-CO" i="1">
                          <a:latin typeface="Cambria Math"/>
                        </a:rPr>
                        <m:t>𝑓</m:t>
                      </m:r>
                      <m:r>
                        <a:rPr lang="es-CO" altLang="es-CO" i="1">
                          <a:latin typeface="Cambria Math"/>
                        </a:rPr>
                        <m:t>′′(</m:t>
                      </m:r>
                      <m:r>
                        <a:rPr lang="es-CO" altLang="es-CO" i="1">
                          <a:latin typeface="Cambria Math"/>
                        </a:rPr>
                        <m:t>𝑦</m:t>
                      </m:r>
                      <m:r>
                        <a:rPr lang="es-CO" altLang="es-CO" i="1">
                          <a:latin typeface="Cambria Math"/>
                        </a:rPr>
                        <m:t>)</m:t>
                      </m:r>
                      <m:r>
                        <a:rPr lang="es-CO" altLang="es-CO">
                          <a:latin typeface="Cambria Math"/>
                        </a:rPr>
                        <m:t>=</m:t>
                      </m:r>
                      <m:f>
                        <m:fPr>
                          <m:ctrlPr>
                            <a:rPr lang="es-CO" altLang="es-CO" i="1">
                              <a:latin typeface="Cambria Math" panose="02040503050406030204" pitchFamily="18" charset="0"/>
                            </a:rPr>
                          </m:ctrlPr>
                        </m:fPr>
                        <m:num>
                          <m:r>
                            <a:rPr lang="en-US" altLang="es-CO">
                              <a:latin typeface="Cambria Math"/>
                            </a:rPr>
                            <m:t>𝐹</m:t>
                          </m:r>
                        </m:num>
                        <m:den>
                          <m:sSup>
                            <m:sSupPr>
                              <m:ctrlPr>
                                <a:rPr lang="en-US" altLang="es-CO" i="1">
                                  <a:latin typeface="Cambria Math" panose="02040503050406030204" pitchFamily="18" charset="0"/>
                                </a:rPr>
                              </m:ctrlPr>
                            </m:sSupPr>
                            <m:e>
                              <m:r>
                                <a:rPr lang="es-CO" altLang="es-CO" i="1">
                                  <a:latin typeface="Cambria Math"/>
                                </a:rPr>
                                <m:t>(1+</m:t>
                              </m:r>
                              <m:r>
                                <a:rPr lang="es-CO" altLang="es-CO" i="1">
                                  <a:latin typeface="Cambria Math"/>
                                </a:rPr>
                                <m:t>𝑦</m:t>
                              </m:r>
                              <m:r>
                                <a:rPr lang="es-CO" altLang="es-CO" i="1">
                                  <a:latin typeface="Cambria Math"/>
                                </a:rPr>
                                <m:t>)</m:t>
                              </m:r>
                            </m:e>
                            <m:sup>
                              <m:r>
                                <a:rPr lang="es-CO" altLang="es-CO" i="1">
                                  <a:latin typeface="Cambria Math"/>
                                </a:rPr>
                                <m:t>2</m:t>
                              </m:r>
                            </m:sup>
                          </m:sSup>
                        </m:den>
                      </m:f>
                      <m:d>
                        <m:dPr>
                          <m:begChr m:val="["/>
                          <m:endChr m:val="]"/>
                          <m:ctrlPr>
                            <a:rPr lang="es-CO" altLang="es-CO" i="1">
                              <a:latin typeface="Cambria Math" panose="02040503050406030204" pitchFamily="18" charset="0"/>
                            </a:rPr>
                          </m:ctrlPr>
                        </m:dPr>
                        <m:e>
                          <m:f>
                            <m:fPr>
                              <m:ctrlPr>
                                <a:rPr lang="es-CO" altLang="es-CO" i="1">
                                  <a:latin typeface="Cambria Math" panose="02040503050406030204" pitchFamily="18" charset="0"/>
                                </a:rPr>
                              </m:ctrlPr>
                            </m:fPr>
                            <m:num>
                              <m:r>
                                <a:rPr lang="en-US" altLang="es-CO">
                                  <a:latin typeface="Cambria Math"/>
                                </a:rPr>
                                <m:t>𝑇</m:t>
                              </m:r>
                              <m:r>
                                <a:rPr lang="es-CO" altLang="es-CO">
                                  <a:latin typeface="Cambria Math"/>
                                </a:rPr>
                                <m:t>(</m:t>
                              </m:r>
                              <m:r>
                                <m:rPr>
                                  <m:sty m:val="p"/>
                                </m:rPr>
                                <a:rPr lang="es-CO" altLang="es-CO">
                                  <a:latin typeface="Cambria Math"/>
                                </a:rPr>
                                <m:t>T</m:t>
                              </m:r>
                              <m:r>
                                <a:rPr lang="es-CO" altLang="es-CO">
                                  <a:latin typeface="Cambria Math"/>
                                </a:rPr>
                                <m:t>+1)</m:t>
                              </m:r>
                            </m:num>
                            <m:den>
                              <m:sSup>
                                <m:sSupPr>
                                  <m:ctrlPr>
                                    <a:rPr lang="es-CO" altLang="es-CO" i="1">
                                      <a:latin typeface="Cambria Math" panose="02040503050406030204" pitchFamily="18" charset="0"/>
                                    </a:rPr>
                                  </m:ctrlPr>
                                </m:sSupPr>
                                <m:e>
                                  <m:d>
                                    <m:dPr>
                                      <m:ctrlPr>
                                        <a:rPr lang="es-CO" altLang="es-CO" i="1">
                                          <a:latin typeface="Cambria Math" panose="02040503050406030204" pitchFamily="18" charset="0"/>
                                        </a:rPr>
                                      </m:ctrlPr>
                                    </m:dPr>
                                    <m:e>
                                      <m:r>
                                        <a:rPr lang="en-US" altLang="es-CO">
                                          <a:latin typeface="Cambria Math"/>
                                        </a:rPr>
                                        <m:t>1+</m:t>
                                      </m:r>
                                      <m:r>
                                        <a:rPr lang="es-CO" altLang="es-CO">
                                          <a:latin typeface="Cambria Math"/>
                                        </a:rPr>
                                        <m:t>𝑦</m:t>
                                      </m:r>
                                    </m:e>
                                  </m:d>
                                </m:e>
                                <m:sup>
                                  <m:r>
                                    <a:rPr lang="en-US" altLang="es-CO">
                                      <a:latin typeface="Cambria Math"/>
                                    </a:rPr>
                                    <m:t>𝑇</m:t>
                                  </m:r>
                                </m:sup>
                              </m:sSup>
                            </m:den>
                          </m:f>
                          <m:r>
                            <a:rPr lang="en-US" altLang="es-CO">
                              <a:latin typeface="Cambria Math"/>
                            </a:rPr>
                            <m:t>+</m:t>
                          </m:r>
                          <m:r>
                            <a:rPr lang="es-CO" altLang="es-CO">
                              <a:latin typeface="Cambria Math"/>
                            </a:rPr>
                            <m:t>𝑞</m:t>
                          </m:r>
                          <m:nary>
                            <m:naryPr>
                              <m:chr m:val="∑"/>
                              <m:ctrlPr>
                                <a:rPr lang="en-US" altLang="es-CO" i="1">
                                  <a:latin typeface="Cambria Math" panose="02040503050406030204" pitchFamily="18" charset="0"/>
                                </a:rPr>
                              </m:ctrlPr>
                            </m:naryPr>
                            <m:sub>
                              <m:r>
                                <m:rPr>
                                  <m:brk m:alnAt="23"/>
                                </m:rPr>
                                <a:rPr lang="en-US" altLang="es-CO">
                                  <a:latin typeface="Cambria Math"/>
                                </a:rPr>
                                <m:t>𝑖</m:t>
                              </m:r>
                              <m:r>
                                <a:rPr lang="en-US" altLang="es-CO">
                                  <a:latin typeface="Cambria Math"/>
                                </a:rPr>
                                <m:t>=1</m:t>
                              </m:r>
                            </m:sub>
                            <m:sup>
                              <m:r>
                                <a:rPr lang="en-US" altLang="es-CO">
                                  <a:latin typeface="Cambria Math"/>
                                </a:rPr>
                                <m:t>𝑇</m:t>
                              </m:r>
                            </m:sup>
                            <m:e>
                              <m:f>
                                <m:fPr>
                                  <m:ctrlPr>
                                    <a:rPr lang="en-US" altLang="es-CO" i="1">
                                      <a:latin typeface="Cambria Math" panose="02040503050406030204" pitchFamily="18" charset="0"/>
                                    </a:rPr>
                                  </m:ctrlPr>
                                </m:fPr>
                                <m:num>
                                  <m:r>
                                    <a:rPr lang="es-CO" altLang="es-CO">
                                      <a:latin typeface="Cambria Math"/>
                                    </a:rPr>
                                    <m:t>𝑖</m:t>
                                  </m:r>
                                  <m:r>
                                    <a:rPr lang="es-CO" altLang="es-CO">
                                      <a:latin typeface="Cambria Math"/>
                                    </a:rPr>
                                    <m:t>(</m:t>
                                  </m:r>
                                  <m:r>
                                    <m:rPr>
                                      <m:sty m:val="p"/>
                                    </m:rPr>
                                    <a:rPr lang="es-CO" altLang="es-CO">
                                      <a:latin typeface="Cambria Math"/>
                                    </a:rPr>
                                    <m:t>i</m:t>
                                  </m:r>
                                  <m:r>
                                    <a:rPr lang="es-CO" altLang="es-CO">
                                      <a:latin typeface="Cambria Math"/>
                                    </a:rPr>
                                    <m:t>+1)</m:t>
                                  </m:r>
                                </m:num>
                                <m:den>
                                  <m:sSup>
                                    <m:sSupPr>
                                      <m:ctrlPr>
                                        <a:rPr lang="en-US" altLang="es-CO" i="1">
                                          <a:latin typeface="Cambria Math" panose="02040503050406030204" pitchFamily="18" charset="0"/>
                                        </a:rPr>
                                      </m:ctrlPr>
                                    </m:sSupPr>
                                    <m:e>
                                      <m:d>
                                        <m:dPr>
                                          <m:ctrlPr>
                                            <a:rPr lang="en-US" altLang="es-CO" i="1">
                                              <a:latin typeface="Cambria Math" panose="02040503050406030204" pitchFamily="18" charset="0"/>
                                            </a:rPr>
                                          </m:ctrlPr>
                                        </m:dPr>
                                        <m:e>
                                          <m:r>
                                            <a:rPr lang="en-US" altLang="es-CO">
                                              <a:latin typeface="Cambria Math"/>
                                            </a:rPr>
                                            <m:t>1+</m:t>
                                          </m:r>
                                          <m:r>
                                            <a:rPr lang="es-CO" altLang="es-CO">
                                              <a:latin typeface="Cambria Math"/>
                                            </a:rPr>
                                            <m:t>𝑦</m:t>
                                          </m:r>
                                        </m:e>
                                      </m:d>
                                    </m:e>
                                    <m:sup>
                                      <m:r>
                                        <a:rPr lang="en-US" altLang="es-CO">
                                          <a:latin typeface="Cambria Math"/>
                                        </a:rPr>
                                        <m:t>𝑖</m:t>
                                      </m:r>
                                    </m:sup>
                                  </m:sSup>
                                </m:den>
                              </m:f>
                            </m:e>
                          </m:nary>
                        </m:e>
                      </m:d>
                    </m:oMath>
                  </m:oMathPara>
                </a14:m>
                <a:endParaRPr lang="es-CO" altLang="es-CO"/>
              </a:p>
              <a:p>
                <a:pPr algn="ctr"/>
                <a:endParaRPr lang="es-CO" altLang="es-CO"/>
              </a:p>
              <a:p>
                <a:pPr algn="just"/>
                <a:r>
                  <a:rPr lang="es-CO" altLang="es-CO"/>
                  <a:t>Donde </a:t>
                </a:r>
                <a14:m>
                  <m:oMath xmlns:m="http://schemas.openxmlformats.org/officeDocument/2006/math">
                    <m:r>
                      <a:rPr lang="es-ES" altLang="es-CO" b="0" i="1" smtClean="0">
                        <a:latin typeface="Cambria Math" panose="02040503050406030204" pitchFamily="18" charset="0"/>
                      </a:rPr>
                      <m:t>𝐹</m:t>
                    </m:r>
                  </m:oMath>
                </a14:m>
                <a:r>
                  <a:rPr lang="es-CO" altLang="es-CO"/>
                  <a:t> es el valor facial (nominal) y </a:t>
                </a:r>
                <a14:m>
                  <m:oMath xmlns:m="http://schemas.openxmlformats.org/officeDocument/2006/math">
                    <m:r>
                      <a:rPr lang="es-ES" altLang="es-CO" b="0" i="1" smtClean="0">
                        <a:latin typeface="Cambria Math" panose="02040503050406030204" pitchFamily="18" charset="0"/>
                      </a:rPr>
                      <m:t>𝑞</m:t>
                    </m:r>
                  </m:oMath>
                </a14:m>
                <a:r>
                  <a:rPr lang="es-CO" altLang="es-CO"/>
                  <a:t> el cupón. Como </a:t>
                </a:r>
                <a14:m>
                  <m:oMath xmlns:m="http://schemas.openxmlformats.org/officeDocument/2006/math">
                    <m:r>
                      <a:rPr lang="es-ES" altLang="es-CO" b="0" i="1" smtClean="0">
                        <a:latin typeface="Cambria Math" panose="02040503050406030204" pitchFamily="18" charset="0"/>
                      </a:rPr>
                      <m:t>𝐶</m:t>
                    </m:r>
                    <m:r>
                      <a:rPr lang="es-ES" altLang="es-CO" b="0" i="1" smtClean="0">
                        <a:latin typeface="Cambria Math" panose="02040503050406030204" pitchFamily="18" charset="0"/>
                      </a:rPr>
                      <m:t>=</m:t>
                    </m:r>
                    <m:r>
                      <a:rPr lang="es-ES" altLang="es-CO" b="0" i="1" smtClean="0">
                        <a:latin typeface="Cambria Math" panose="02040503050406030204" pitchFamily="18" charset="0"/>
                      </a:rPr>
                      <m:t>𝑓</m:t>
                    </m:r>
                    <m:r>
                      <a:rPr lang="es-ES" altLang="es-CO" b="0" i="1" smtClean="0">
                        <a:latin typeface="Cambria Math" panose="02040503050406030204" pitchFamily="18" charset="0"/>
                      </a:rPr>
                      <m:t>′′(</m:t>
                    </m:r>
                    <m:r>
                      <a:rPr lang="es-ES" altLang="es-CO" b="0" i="1" smtClean="0">
                        <a:latin typeface="Cambria Math" panose="02040503050406030204" pitchFamily="18" charset="0"/>
                      </a:rPr>
                      <m:t>𝑦</m:t>
                    </m:r>
                    <m:r>
                      <a:rPr lang="es-ES" altLang="es-CO" b="0" i="1" smtClean="0">
                        <a:latin typeface="Cambria Math" panose="02040503050406030204" pitchFamily="18" charset="0"/>
                      </a:rPr>
                      <m:t>)/</m:t>
                    </m:r>
                    <m:r>
                      <a:rPr lang="es-ES" altLang="es-CO" b="0" i="1" smtClean="0">
                        <a:latin typeface="Cambria Math" panose="02040503050406030204" pitchFamily="18" charset="0"/>
                      </a:rPr>
                      <m:t>𝑃</m:t>
                    </m:r>
                  </m:oMath>
                </a14:m>
                <a:r>
                  <a:rPr lang="es-CO" altLang="es-CO"/>
                  <a:t>, tenemos que:</a:t>
                </a:r>
              </a:p>
              <a:p>
                <a:pPr algn="ctr"/>
                <a:endParaRPr lang="en-US" altLang="es-CO"/>
              </a:p>
              <a:p>
                <a:pPr algn="ctr"/>
                <a14:m>
                  <m:oMathPara xmlns:m="http://schemas.openxmlformats.org/officeDocument/2006/math">
                    <m:oMathParaPr>
                      <m:jc m:val="centerGroup"/>
                    </m:oMathParaPr>
                    <m:oMath xmlns:m="http://schemas.openxmlformats.org/officeDocument/2006/math">
                      <m:r>
                        <a:rPr lang="en-US" altLang="es-CO">
                          <a:latin typeface="Cambria Math"/>
                        </a:rPr>
                        <m:t>𝐶</m:t>
                      </m:r>
                      <m:r>
                        <a:rPr lang="es-CO" altLang="es-CO">
                          <a:latin typeface="Cambria Math"/>
                        </a:rPr>
                        <m:t>=</m:t>
                      </m:r>
                      <m:f>
                        <m:fPr>
                          <m:ctrlPr>
                            <a:rPr lang="es-CO" altLang="es-CO" i="1">
                              <a:latin typeface="Cambria Math" panose="02040503050406030204" pitchFamily="18" charset="0"/>
                            </a:rPr>
                          </m:ctrlPr>
                        </m:fPr>
                        <m:num>
                          <m:r>
                            <a:rPr lang="en-US" altLang="es-CO">
                              <a:latin typeface="Cambria Math"/>
                            </a:rPr>
                            <m:t>𝐹</m:t>
                          </m:r>
                        </m:num>
                        <m:den>
                          <m:r>
                            <a:rPr lang="en-US" altLang="es-CO">
                              <a:latin typeface="Cambria Math"/>
                            </a:rPr>
                            <m:t>𝑃</m:t>
                          </m:r>
                          <m:sSup>
                            <m:sSupPr>
                              <m:ctrlPr>
                                <a:rPr lang="es-CO" altLang="es-CO" i="1">
                                  <a:latin typeface="Cambria Math" panose="02040503050406030204" pitchFamily="18" charset="0"/>
                                </a:rPr>
                              </m:ctrlPr>
                            </m:sSupPr>
                            <m:e>
                              <m:d>
                                <m:dPr>
                                  <m:ctrlPr>
                                    <a:rPr lang="es-CO" altLang="es-CO" i="1">
                                      <a:latin typeface="Cambria Math" panose="02040503050406030204" pitchFamily="18" charset="0"/>
                                    </a:rPr>
                                  </m:ctrlPr>
                                </m:dPr>
                                <m:e>
                                  <m:r>
                                    <a:rPr lang="en-US" altLang="es-CO">
                                      <a:latin typeface="Cambria Math"/>
                                    </a:rPr>
                                    <m:t>1+</m:t>
                                  </m:r>
                                  <m:r>
                                    <a:rPr lang="es-CO" altLang="es-CO">
                                      <a:latin typeface="Cambria Math"/>
                                    </a:rPr>
                                    <m:t>𝑦</m:t>
                                  </m:r>
                                </m:e>
                              </m:d>
                            </m:e>
                            <m:sup>
                              <m:r>
                                <a:rPr lang="en-US" altLang="es-CO">
                                  <a:latin typeface="Cambria Math"/>
                                </a:rPr>
                                <m:t>2</m:t>
                              </m:r>
                            </m:sup>
                          </m:sSup>
                        </m:den>
                      </m:f>
                      <m:d>
                        <m:dPr>
                          <m:begChr m:val="["/>
                          <m:endChr m:val="]"/>
                          <m:ctrlPr>
                            <a:rPr lang="es-CO" altLang="es-CO" i="1">
                              <a:latin typeface="Cambria Math" panose="02040503050406030204" pitchFamily="18" charset="0"/>
                            </a:rPr>
                          </m:ctrlPr>
                        </m:dPr>
                        <m:e>
                          <m:f>
                            <m:fPr>
                              <m:ctrlPr>
                                <a:rPr lang="es-CO" altLang="es-CO" i="1">
                                  <a:latin typeface="Cambria Math" panose="02040503050406030204" pitchFamily="18" charset="0"/>
                                </a:rPr>
                              </m:ctrlPr>
                            </m:fPr>
                            <m:num>
                              <m:r>
                                <a:rPr lang="en-US" altLang="es-CO">
                                  <a:latin typeface="Cambria Math"/>
                                </a:rPr>
                                <m:t>𝑇</m:t>
                              </m:r>
                              <m:d>
                                <m:dPr>
                                  <m:ctrlPr>
                                    <a:rPr lang="en-US" altLang="es-CO" i="1">
                                      <a:latin typeface="Cambria Math" panose="02040503050406030204" pitchFamily="18" charset="0"/>
                                    </a:rPr>
                                  </m:ctrlPr>
                                </m:dPr>
                                <m:e>
                                  <m:r>
                                    <a:rPr lang="en-US" altLang="es-CO">
                                      <a:latin typeface="Cambria Math"/>
                                    </a:rPr>
                                    <m:t>𝑇</m:t>
                                  </m:r>
                                  <m:r>
                                    <a:rPr lang="en-US" altLang="es-CO">
                                      <a:latin typeface="Cambria Math"/>
                                    </a:rPr>
                                    <m:t>+1</m:t>
                                  </m:r>
                                </m:e>
                              </m:d>
                            </m:num>
                            <m:den>
                              <m:sSup>
                                <m:sSupPr>
                                  <m:ctrlPr>
                                    <a:rPr lang="es-CO" altLang="es-CO" i="1">
                                      <a:latin typeface="Cambria Math" panose="02040503050406030204" pitchFamily="18" charset="0"/>
                                    </a:rPr>
                                  </m:ctrlPr>
                                </m:sSupPr>
                                <m:e>
                                  <m:d>
                                    <m:dPr>
                                      <m:ctrlPr>
                                        <a:rPr lang="es-CO" altLang="es-CO" i="1">
                                          <a:latin typeface="Cambria Math" panose="02040503050406030204" pitchFamily="18" charset="0"/>
                                        </a:rPr>
                                      </m:ctrlPr>
                                    </m:dPr>
                                    <m:e>
                                      <m:r>
                                        <a:rPr lang="en-US" altLang="es-CO">
                                          <a:latin typeface="Cambria Math"/>
                                        </a:rPr>
                                        <m:t>1+</m:t>
                                      </m:r>
                                      <m:r>
                                        <a:rPr lang="es-CO" altLang="es-CO">
                                          <a:latin typeface="Cambria Math"/>
                                        </a:rPr>
                                        <m:t>𝑦</m:t>
                                      </m:r>
                                    </m:e>
                                  </m:d>
                                </m:e>
                                <m:sup>
                                  <m:r>
                                    <a:rPr lang="en-US" altLang="es-CO">
                                      <a:latin typeface="Cambria Math"/>
                                    </a:rPr>
                                    <m:t>𝑇</m:t>
                                  </m:r>
                                </m:sup>
                              </m:sSup>
                            </m:den>
                          </m:f>
                          <m:r>
                            <a:rPr lang="en-US" altLang="es-CO">
                              <a:latin typeface="Cambria Math"/>
                            </a:rPr>
                            <m:t>+</m:t>
                          </m:r>
                          <m:r>
                            <a:rPr lang="es-CO" altLang="es-CO">
                              <a:latin typeface="Cambria Math"/>
                            </a:rPr>
                            <m:t>𝑞</m:t>
                          </m:r>
                          <m:nary>
                            <m:naryPr>
                              <m:chr m:val="∑"/>
                              <m:ctrlPr>
                                <a:rPr lang="en-US" altLang="es-CO" i="1">
                                  <a:latin typeface="Cambria Math" panose="02040503050406030204" pitchFamily="18" charset="0"/>
                                </a:rPr>
                              </m:ctrlPr>
                            </m:naryPr>
                            <m:sub>
                              <m:r>
                                <m:rPr>
                                  <m:brk m:alnAt="23"/>
                                </m:rPr>
                                <a:rPr lang="en-US" altLang="es-CO">
                                  <a:latin typeface="Cambria Math"/>
                                </a:rPr>
                                <m:t>𝑖</m:t>
                              </m:r>
                              <m:r>
                                <a:rPr lang="en-US" altLang="es-CO">
                                  <a:latin typeface="Cambria Math"/>
                                </a:rPr>
                                <m:t>=1</m:t>
                              </m:r>
                            </m:sub>
                            <m:sup>
                              <m:r>
                                <a:rPr lang="en-US" altLang="es-CO">
                                  <a:latin typeface="Cambria Math"/>
                                </a:rPr>
                                <m:t>𝑇</m:t>
                              </m:r>
                            </m:sup>
                            <m:e>
                              <m:f>
                                <m:fPr>
                                  <m:ctrlPr>
                                    <a:rPr lang="en-US" altLang="es-CO" i="1">
                                      <a:latin typeface="Cambria Math" panose="02040503050406030204" pitchFamily="18" charset="0"/>
                                    </a:rPr>
                                  </m:ctrlPr>
                                </m:fPr>
                                <m:num>
                                  <m:r>
                                    <a:rPr lang="en-US" altLang="es-CO">
                                      <a:latin typeface="Cambria Math"/>
                                    </a:rPr>
                                    <m:t>𝑖</m:t>
                                  </m:r>
                                  <m:d>
                                    <m:dPr>
                                      <m:ctrlPr>
                                        <a:rPr lang="en-US" altLang="es-CO" i="1">
                                          <a:latin typeface="Cambria Math" panose="02040503050406030204" pitchFamily="18" charset="0"/>
                                        </a:rPr>
                                      </m:ctrlPr>
                                    </m:dPr>
                                    <m:e>
                                      <m:r>
                                        <a:rPr lang="en-US" altLang="es-CO">
                                          <a:latin typeface="Cambria Math"/>
                                        </a:rPr>
                                        <m:t>𝑖</m:t>
                                      </m:r>
                                      <m:r>
                                        <a:rPr lang="en-US" altLang="es-CO">
                                          <a:latin typeface="Cambria Math"/>
                                        </a:rPr>
                                        <m:t>+1</m:t>
                                      </m:r>
                                    </m:e>
                                  </m:d>
                                </m:num>
                                <m:den>
                                  <m:sSup>
                                    <m:sSupPr>
                                      <m:ctrlPr>
                                        <a:rPr lang="en-US" altLang="es-CO" i="1">
                                          <a:latin typeface="Cambria Math" panose="02040503050406030204" pitchFamily="18" charset="0"/>
                                        </a:rPr>
                                      </m:ctrlPr>
                                    </m:sSupPr>
                                    <m:e>
                                      <m:d>
                                        <m:dPr>
                                          <m:ctrlPr>
                                            <a:rPr lang="en-US" altLang="es-CO" i="1">
                                              <a:latin typeface="Cambria Math" panose="02040503050406030204" pitchFamily="18" charset="0"/>
                                            </a:rPr>
                                          </m:ctrlPr>
                                        </m:dPr>
                                        <m:e>
                                          <m:r>
                                            <a:rPr lang="en-US" altLang="es-CO">
                                              <a:latin typeface="Cambria Math"/>
                                            </a:rPr>
                                            <m:t>1+</m:t>
                                          </m:r>
                                          <m:r>
                                            <a:rPr lang="es-CO" altLang="es-CO">
                                              <a:latin typeface="Cambria Math"/>
                                            </a:rPr>
                                            <m:t>𝑦</m:t>
                                          </m:r>
                                        </m:e>
                                      </m:d>
                                    </m:e>
                                    <m:sup>
                                      <m:r>
                                        <a:rPr lang="en-US" altLang="es-CO">
                                          <a:latin typeface="Cambria Math"/>
                                        </a:rPr>
                                        <m:t>𝑖</m:t>
                                      </m:r>
                                    </m:sup>
                                  </m:sSup>
                                </m:den>
                              </m:f>
                            </m:e>
                          </m:nary>
                        </m:e>
                      </m:d>
                    </m:oMath>
                  </m:oMathPara>
                </a14:m>
                <a:endParaRPr lang="es-CO" altLang="es-CO"/>
              </a:p>
              <a:p>
                <a:endParaRPr lang="es-CO" altLang="es-CO" sz="2400"/>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904628" y="1585235"/>
                <a:ext cx="7781583" cy="5041765"/>
              </a:xfrm>
              <a:prstGeom prst="rect">
                <a:avLst/>
              </a:prstGeom>
              <a:blipFill>
                <a:blip r:embed="rId3"/>
                <a:stretch>
                  <a:fillRect l="-626" t="-605" r="-626"/>
                </a:stretch>
              </a:blipFill>
            </p:spPr>
            <p:txBody>
              <a:bodyPr/>
              <a:lstStyle/>
              <a:p>
                <a:r>
                  <a:rPr lang="en-US">
                    <a:noFill/>
                  </a:rPr>
                  <a:t> </a:t>
                </a:r>
              </a:p>
            </p:txBody>
          </p:sp>
        </mc:Fallback>
      </mc:AlternateContent>
    </p:spTree>
    <p:extLst>
      <p:ext uri="{BB962C8B-B14F-4D97-AF65-F5344CB8AC3E}">
        <p14:creationId xmlns:p14="http://schemas.microsoft.com/office/powerpoint/2010/main" val="162639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11">
            <a:extLst>
              <a:ext uri="{FF2B5EF4-FFF2-40B4-BE49-F238E27FC236}">
                <a16:creationId xmlns:a16="http://schemas.microsoft.com/office/drawing/2014/main" id="{77978F65-EEBD-3F49-BFAF-CB09ABD6CA62}"/>
              </a:ext>
            </a:extLst>
          </p:cNvPr>
          <p:cNvSpPr txBox="1"/>
          <p:nvPr/>
        </p:nvSpPr>
        <p:spPr>
          <a:xfrm>
            <a:off x="1178477" y="604045"/>
            <a:ext cx="9831997" cy="77789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91440" tIns="45720" rIns="91440" bIns="45720" rtlCol="0" anchor="b">
            <a:normAutofit fontScale="85000" lnSpcReduction="10000"/>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CO" sz="4400">
                <a:solidFill>
                  <a:srgbClr val="1A3184"/>
                </a:solidFill>
              </a:rPr>
              <a:t>Analítica de Instrumentos en Renta Fija</a:t>
            </a:r>
            <a:endParaRPr lang="es-CO" sz="4400">
              <a:solidFill>
                <a:srgbClr val="1A3184"/>
              </a:solidFill>
              <a:latin typeface="Arial" panose="020B0604020202020204" pitchFamily="34" charset="0"/>
              <a:cs typeface="Arial" panose="020B0604020202020204" pitchFamily="34" charset="0"/>
            </a:endParaRPr>
          </a:p>
        </p:txBody>
      </p:sp>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5" name="Rectángulo 4">
            <a:extLst>
              <a:ext uri="{FF2B5EF4-FFF2-40B4-BE49-F238E27FC236}">
                <a16:creationId xmlns:a16="http://schemas.microsoft.com/office/drawing/2014/main" id="{0ACCE5A4-F54C-52BB-B48E-9132AC4EE497}"/>
              </a:ext>
            </a:extLst>
          </p:cNvPr>
          <p:cNvSpPr/>
          <p:nvPr/>
        </p:nvSpPr>
        <p:spPr>
          <a:xfrm>
            <a:off x="56571" y="2303502"/>
            <a:ext cx="4442603" cy="460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265A9F7C-8C51-87A4-5D15-ED9DFD1F24BA}"/>
              </a:ext>
            </a:extLst>
          </p:cNvPr>
          <p:cNvSpPr txBox="1"/>
          <p:nvPr/>
        </p:nvSpPr>
        <p:spPr>
          <a:xfrm>
            <a:off x="1558347" y="2023942"/>
            <a:ext cx="9072255" cy="4427724"/>
          </a:xfrm>
          <a:prstGeom prst="rect">
            <a:avLst/>
          </a:prstGeom>
        </p:spPr>
        <p:txBody>
          <a:bodyPr vert="horz" lIns="91440" tIns="45720" rIns="91440" bIns="45720" rtlCol="0" anchor="t">
            <a:noAutofit/>
          </a:bodyPr>
          <a:lstStyle/>
          <a:p>
            <a:r>
              <a:rPr lang="es-CO" sz="2000" b="1"/>
              <a:t>Qué es un </a:t>
            </a:r>
            <a:r>
              <a:rPr lang="es-CO" sz="2000" b="1" i="1" err="1"/>
              <a:t>Analytic</a:t>
            </a:r>
            <a:r>
              <a:rPr lang="es-CO" sz="2000" b="1"/>
              <a:t>?</a:t>
            </a:r>
          </a:p>
          <a:p>
            <a:endParaRPr lang="es-CO" sz="2000"/>
          </a:p>
          <a:p>
            <a:r>
              <a:rPr lang="es-CO" sz="2000" u="sng"/>
              <a:t>De acuerdo a INFORMS:</a:t>
            </a:r>
          </a:p>
          <a:p>
            <a:r>
              <a:rPr lang="es-CO" sz="2000" i="1" err="1"/>
              <a:t>Analytics</a:t>
            </a:r>
            <a:r>
              <a:rPr lang="es-CO" sz="2000"/>
              <a:t> es la aplicación de métodos científicos y matemáticos al estudio y análisis de problemas que involucren sistemas complejos. Adicionalmente, los </a:t>
            </a:r>
            <a:r>
              <a:rPr lang="es-CO" sz="2000" i="1" err="1"/>
              <a:t>Analytics</a:t>
            </a:r>
            <a:r>
              <a:rPr lang="es-CO" sz="2000" i="1"/>
              <a:t> </a:t>
            </a:r>
            <a:r>
              <a:rPr lang="es-CO" sz="2000"/>
              <a:t>ayudan a lograr los objetivos de negocio a través de la creación de modelos predictivos y de la optimización del negocio para lograr un mejor desempeño.</a:t>
            </a:r>
          </a:p>
          <a:p>
            <a:endParaRPr lang="es-CO" sz="2000" u="sng"/>
          </a:p>
          <a:p>
            <a:r>
              <a:rPr lang="es-CO" sz="2000" u="sng"/>
              <a:t>Qué son los </a:t>
            </a:r>
            <a:r>
              <a:rPr lang="es-CO" sz="2000" i="1" u="sng" err="1"/>
              <a:t>Analytics</a:t>
            </a:r>
            <a:r>
              <a:rPr lang="es-CO" sz="2000" u="sng"/>
              <a:t> en renta fija?</a:t>
            </a:r>
          </a:p>
          <a:p>
            <a:r>
              <a:rPr lang="es-CO" sz="2000"/>
              <a:t>Los </a:t>
            </a:r>
            <a:r>
              <a:rPr lang="es-CO" sz="2000" i="1" err="1"/>
              <a:t>Analytics</a:t>
            </a:r>
            <a:r>
              <a:rPr lang="es-CO" sz="2000"/>
              <a:t> en renta fija serían la aplicación de métodos científicos y matemáticos al estudio y análisis de instrumentos de renta fija. </a:t>
            </a:r>
          </a:p>
          <a:p>
            <a:pPr>
              <a:lnSpc>
                <a:spcPct val="90000"/>
              </a:lnSpc>
              <a:spcAft>
                <a:spcPts val="600"/>
              </a:spcAft>
            </a:pPr>
            <a:endParaRPr lang="es-CO" sz="2000" b="1"/>
          </a:p>
        </p:txBody>
      </p:sp>
      <p:sp>
        <p:nvSpPr>
          <p:cNvPr id="14" name="Rectangle 11">
            <a:extLst>
              <a:ext uri="{FF2B5EF4-FFF2-40B4-BE49-F238E27FC236}">
                <a16:creationId xmlns:a16="http://schemas.microsoft.com/office/drawing/2014/main" id="{6C41AD1A-10EA-D3AF-F536-80BF4106DAE3}"/>
              </a:ext>
            </a:extLst>
          </p:cNvPr>
          <p:cNvSpPr txBox="1"/>
          <p:nvPr/>
        </p:nvSpPr>
        <p:spPr>
          <a:xfrm>
            <a:off x="4700288" y="1246044"/>
            <a:ext cx="2788374" cy="553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2000" b="0">
                <a:solidFill>
                  <a:srgbClr val="1A3184"/>
                </a:solidFill>
              </a:rPr>
              <a:t>Aproximación Básica</a:t>
            </a:r>
          </a:p>
        </p:txBody>
      </p:sp>
    </p:spTree>
    <p:extLst>
      <p:ext uri="{BB962C8B-B14F-4D97-AF65-F5344CB8AC3E}">
        <p14:creationId xmlns:p14="http://schemas.microsoft.com/office/powerpoint/2010/main" val="338288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698973" y="1326356"/>
            <a:ext cx="6192894" cy="64633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Convexidad efectiva</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2997815" y="2534804"/>
                <a:ext cx="5595210" cy="2406236"/>
              </a:xfrm>
              <a:prstGeom prst="rect">
                <a:avLst/>
              </a:prstGeom>
              <a:noFill/>
            </p:spPr>
            <p:txBody>
              <a:bodyPr wrap="square" lIns="91440" tIns="45720" rIns="91440" bIns="45720" rtlCol="0" anchor="t">
                <a:spAutoFit/>
              </a:bodyPr>
              <a:lstStyle/>
              <a:p>
                <a:r>
                  <a:rPr lang="es-CO" altLang="es-CO" sz="2000" dirty="0"/>
                  <a:t>Del mismo modo cuando los flujos de caja no son fijos, se puede calcular de manera numérica la convexidad:</a:t>
                </a:r>
              </a:p>
              <a:p>
                <a:endParaRPr lang="en-US" altLang="es-CO" sz="2000" dirty="0"/>
              </a:p>
              <a:p>
                <a:pPr/>
                <a14:m>
                  <m:oMathPara xmlns:m="http://schemas.openxmlformats.org/officeDocument/2006/math">
                    <m:oMathParaPr>
                      <m:jc m:val="centerGroup"/>
                    </m:oMathParaPr>
                    <m:oMath xmlns:m="http://schemas.openxmlformats.org/officeDocument/2006/math">
                      <m:sSub>
                        <m:sSubPr>
                          <m:ctrlPr>
                            <a:rPr lang="en-US" altLang="es-CO" sz="2000" i="1">
                              <a:latin typeface="Cambria Math" panose="02040503050406030204" pitchFamily="18" charset="0"/>
                            </a:rPr>
                          </m:ctrlPr>
                        </m:sSubPr>
                        <m:e>
                          <m:r>
                            <a:rPr lang="es-CO" altLang="es-CO" sz="2000" i="1">
                              <a:latin typeface="Cambria Math" panose="02040503050406030204" pitchFamily="18" charset="0"/>
                            </a:rPr>
                            <m:t>𝐶</m:t>
                          </m:r>
                        </m:e>
                        <m:sub>
                          <m:r>
                            <a:rPr lang="es-CO" altLang="es-CO" sz="2000" i="1">
                              <a:latin typeface="Cambria Math" panose="02040503050406030204" pitchFamily="18" charset="0"/>
                            </a:rPr>
                            <m:t>𝑒𝑓𝑓</m:t>
                          </m:r>
                        </m:sub>
                      </m:sSub>
                      <m:r>
                        <a:rPr lang="es-CO" altLang="es-CO" sz="2000">
                          <a:latin typeface="Cambria Math"/>
                        </a:rPr>
                        <m:t>=</m:t>
                      </m:r>
                      <m:f>
                        <m:fPr>
                          <m:ctrlPr>
                            <a:rPr lang="es-CO" altLang="es-CO" sz="2000" i="1">
                              <a:latin typeface="Cambria Math" panose="02040503050406030204" pitchFamily="18" charset="0"/>
                            </a:rPr>
                          </m:ctrlPr>
                        </m:fPr>
                        <m:num>
                          <m:r>
                            <a:rPr lang="es-CO" altLang="es-CO" sz="2000" i="1">
                              <a:latin typeface="Cambria Math" panose="02040503050406030204" pitchFamily="18" charset="0"/>
                            </a:rPr>
                            <m:t>𝑃</m:t>
                          </m:r>
                          <m:d>
                            <m:dPr>
                              <m:ctrlPr>
                                <a:rPr lang="es-CO" altLang="es-CO" sz="2000" i="1">
                                  <a:latin typeface="Cambria Math" panose="02040503050406030204" pitchFamily="18" charset="0"/>
                                </a:rPr>
                              </m:ctrlPr>
                            </m:dPr>
                            <m:e>
                              <m:r>
                                <a:rPr lang="es-CO" altLang="es-CO" sz="2000" i="1">
                                  <a:latin typeface="Cambria Math" panose="02040503050406030204" pitchFamily="18" charset="0"/>
                                </a:rPr>
                                <m:t>𝑦</m:t>
                              </m:r>
                              <m:r>
                                <a:rPr lang="es-CO" altLang="es-CO" sz="2000" i="1">
                                  <a:latin typeface="Cambria Math" panose="02040503050406030204" pitchFamily="18" charset="0"/>
                                </a:rPr>
                                <m:t>+∆</m:t>
                              </m:r>
                              <m:r>
                                <a:rPr lang="es-CO" altLang="es-CO" sz="2000" i="1">
                                  <a:latin typeface="Cambria Math" panose="02040503050406030204" pitchFamily="18" charset="0"/>
                                  <a:ea typeface="Cambria Math" panose="02040503050406030204" pitchFamily="18" charset="0"/>
                                </a:rPr>
                                <m:t>𝑦</m:t>
                              </m:r>
                            </m:e>
                          </m:d>
                          <m:r>
                            <a:rPr lang="es-CO" altLang="es-CO" sz="2000" i="1">
                              <a:latin typeface="Cambria Math" panose="02040503050406030204" pitchFamily="18" charset="0"/>
                              <a:ea typeface="Cambria Math" panose="02040503050406030204" pitchFamily="18" charset="0"/>
                            </a:rPr>
                            <m:t>+</m:t>
                          </m:r>
                          <m:r>
                            <a:rPr lang="es-CO" altLang="es-CO" sz="2000" i="1">
                              <a:latin typeface="Cambria Math" panose="02040503050406030204" pitchFamily="18" charset="0"/>
                            </a:rPr>
                            <m:t>𝑃</m:t>
                          </m:r>
                          <m:d>
                            <m:dPr>
                              <m:ctrlPr>
                                <a:rPr lang="es-CO" altLang="es-CO" sz="2000" i="1">
                                  <a:latin typeface="Cambria Math" panose="02040503050406030204" pitchFamily="18" charset="0"/>
                                </a:rPr>
                              </m:ctrlPr>
                            </m:dPr>
                            <m:e>
                              <m:r>
                                <a:rPr lang="es-CO" altLang="es-CO" sz="2000" i="1">
                                  <a:latin typeface="Cambria Math" panose="02040503050406030204" pitchFamily="18" charset="0"/>
                                </a:rPr>
                                <m:t>𝑦</m:t>
                              </m:r>
                              <m:r>
                                <a:rPr lang="es-CO" altLang="es-CO" sz="2000" i="1">
                                  <a:latin typeface="Cambria Math" panose="02040503050406030204" pitchFamily="18" charset="0"/>
                                </a:rPr>
                                <m:t>−∆</m:t>
                              </m:r>
                              <m:r>
                                <a:rPr lang="es-CO" altLang="es-CO" sz="2000" i="1">
                                  <a:latin typeface="Cambria Math" panose="02040503050406030204" pitchFamily="18" charset="0"/>
                                  <a:ea typeface="Cambria Math" panose="02040503050406030204" pitchFamily="18" charset="0"/>
                                </a:rPr>
                                <m:t>𝑦</m:t>
                              </m:r>
                            </m:e>
                          </m:d>
                          <m:r>
                            <a:rPr lang="es-CO" altLang="es-CO" sz="2000" i="1">
                              <a:latin typeface="Cambria Math" panose="02040503050406030204" pitchFamily="18" charset="0"/>
                              <a:ea typeface="Cambria Math" panose="02040503050406030204" pitchFamily="18" charset="0"/>
                            </a:rPr>
                            <m:t>−2</m:t>
                          </m:r>
                          <m:r>
                            <a:rPr lang="es-CO" altLang="es-CO" sz="2000" i="1">
                              <a:latin typeface="Cambria Math" panose="02040503050406030204" pitchFamily="18" charset="0"/>
                              <a:ea typeface="Cambria Math" panose="02040503050406030204" pitchFamily="18" charset="0"/>
                            </a:rPr>
                            <m:t>𝑃</m:t>
                          </m:r>
                          <m:r>
                            <a:rPr lang="es-CO" altLang="es-CO" sz="2000" i="1">
                              <a:latin typeface="Cambria Math" panose="02040503050406030204" pitchFamily="18" charset="0"/>
                              <a:ea typeface="Cambria Math" panose="02040503050406030204" pitchFamily="18" charset="0"/>
                            </a:rPr>
                            <m:t>(</m:t>
                          </m:r>
                          <m:r>
                            <a:rPr lang="es-CO" altLang="es-CO" sz="2000" i="1">
                              <a:latin typeface="Cambria Math" panose="02040503050406030204" pitchFamily="18" charset="0"/>
                              <a:ea typeface="Cambria Math" panose="02040503050406030204" pitchFamily="18" charset="0"/>
                            </a:rPr>
                            <m:t>𝑦</m:t>
                          </m:r>
                          <m:r>
                            <a:rPr lang="es-CO" altLang="es-CO" sz="2000" i="1">
                              <a:latin typeface="Cambria Math" panose="02040503050406030204" pitchFamily="18" charset="0"/>
                              <a:ea typeface="Cambria Math" panose="02040503050406030204" pitchFamily="18" charset="0"/>
                            </a:rPr>
                            <m:t>)</m:t>
                          </m:r>
                        </m:num>
                        <m:den>
                          <m:sSup>
                            <m:sSupPr>
                              <m:ctrlPr>
                                <a:rPr lang="es-CO" altLang="es-CO" sz="2000" i="1">
                                  <a:latin typeface="Cambria Math" panose="02040503050406030204" pitchFamily="18" charset="0"/>
                                </a:rPr>
                              </m:ctrlPr>
                            </m:sSupPr>
                            <m:e>
                              <m:r>
                                <a:rPr lang="es-CO" altLang="es-CO" sz="2000" i="1">
                                  <a:latin typeface="Cambria Math" panose="02040503050406030204" pitchFamily="18" charset="0"/>
                                </a:rPr>
                                <m:t>2(</m:t>
                              </m:r>
                              <m:r>
                                <a:rPr lang="es-CO" altLang="es-CO" sz="2000" i="1">
                                  <a:latin typeface="Cambria Math" panose="02040503050406030204" pitchFamily="18" charset="0"/>
                                  <a:ea typeface="Cambria Math" panose="02040503050406030204" pitchFamily="18" charset="0"/>
                                </a:rPr>
                                <m:t>∆</m:t>
                              </m:r>
                              <m:r>
                                <a:rPr lang="es-CO" altLang="es-CO" sz="2000" i="1">
                                  <a:latin typeface="Cambria Math" panose="02040503050406030204" pitchFamily="18" charset="0"/>
                                  <a:ea typeface="Cambria Math" panose="02040503050406030204" pitchFamily="18" charset="0"/>
                                </a:rPr>
                                <m:t>𝑦</m:t>
                              </m:r>
                              <m:r>
                                <a:rPr lang="es-CO" altLang="es-CO" sz="2000" i="1">
                                  <a:latin typeface="Cambria Math" panose="02040503050406030204" pitchFamily="18" charset="0"/>
                                </a:rPr>
                                <m:t>)</m:t>
                              </m:r>
                            </m:e>
                            <m:sup>
                              <m:r>
                                <a:rPr lang="es-CO" altLang="es-CO" sz="2000" i="1">
                                  <a:latin typeface="Cambria Math" panose="02040503050406030204" pitchFamily="18" charset="0"/>
                                </a:rPr>
                                <m:t>2</m:t>
                              </m:r>
                            </m:sup>
                          </m:sSup>
                        </m:den>
                      </m:f>
                    </m:oMath>
                  </m:oMathPara>
                </a14:m>
                <a:endParaRPr lang="es-CO" altLang="es-CO" sz="2000" dirty="0"/>
              </a:p>
              <a:p>
                <a:endParaRPr lang="es-CO" altLang="es-CO" sz="2800" dirty="0"/>
              </a:p>
            </p:txBody>
          </p:sp>
        </mc:Choice>
        <mc:Fallback>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2997815" y="2534804"/>
                <a:ext cx="5595210" cy="2406236"/>
              </a:xfrm>
              <a:prstGeom prst="rect">
                <a:avLst/>
              </a:prstGeom>
              <a:blipFill>
                <a:blip r:embed="rId3"/>
                <a:stretch>
                  <a:fillRect l="-1198" t="-1519"/>
                </a:stretch>
              </a:blipFill>
            </p:spPr>
            <p:txBody>
              <a:bodyPr/>
              <a:lstStyle/>
              <a:p>
                <a:r>
                  <a:rPr lang="en-US">
                    <a:noFill/>
                  </a:rPr>
                  <a:t> </a:t>
                </a:r>
              </a:p>
            </p:txBody>
          </p:sp>
        </mc:Fallback>
      </mc:AlternateContent>
    </p:spTree>
    <p:extLst>
      <p:ext uri="{BB962C8B-B14F-4D97-AF65-F5344CB8AC3E}">
        <p14:creationId xmlns:p14="http://schemas.microsoft.com/office/powerpoint/2010/main" val="1044746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698973" y="820803"/>
            <a:ext cx="6192894"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a:solidFill>
                  <a:srgbClr val="1A3184"/>
                </a:solidFill>
                <a:latin typeface="Arial"/>
                <a:cs typeface="Arial"/>
              </a:rPr>
              <a:t>Anotación Importante</a:t>
            </a:r>
            <a:endParaRPr lang="es-CO" sz="320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3" name="CuadroTexto 2">
            <a:extLst>
              <a:ext uri="{FF2B5EF4-FFF2-40B4-BE49-F238E27FC236}">
                <a16:creationId xmlns:a16="http://schemas.microsoft.com/office/drawing/2014/main" id="{0581A8C6-76CA-9DBF-9878-AEDB5DC12D95}"/>
              </a:ext>
            </a:extLst>
          </p:cNvPr>
          <p:cNvSpPr txBox="1"/>
          <p:nvPr/>
        </p:nvSpPr>
        <p:spPr>
          <a:xfrm flipH="1">
            <a:off x="2282712" y="1941909"/>
            <a:ext cx="7025416" cy="4339650"/>
          </a:xfrm>
          <a:prstGeom prst="rect">
            <a:avLst/>
          </a:prstGeom>
          <a:noFill/>
        </p:spPr>
        <p:txBody>
          <a:bodyPr wrap="square" lIns="91440" tIns="45720" rIns="91440" bIns="45720" rtlCol="0" anchor="t">
            <a:spAutoFit/>
          </a:bodyPr>
          <a:lstStyle/>
          <a:p>
            <a:pPr algn="just"/>
            <a:r>
              <a:rPr lang="es-CO" altLang="es-CO"/>
              <a:t>Para dos portafolios con el mismo precio y la misma duración, cuando los cambios en las tasas son pequeños los cambios en los precios serán aproximadamente iguales. Con esta simple idea se suelen construir las coberturas.</a:t>
            </a:r>
          </a:p>
          <a:p>
            <a:pPr algn="just"/>
            <a:endParaRPr lang="es-CO" altLang="es-CO"/>
          </a:p>
          <a:p>
            <a:pPr marL="285750" indent="-285750" algn="just">
              <a:buClr>
                <a:srgbClr val="1A3184"/>
              </a:buClr>
              <a:buFont typeface="Arial" panose="020B0604020202020204" pitchFamily="34" charset="0"/>
              <a:buChar char="•"/>
            </a:pPr>
            <a:r>
              <a:rPr lang="es-CO" altLang="es-CO">
                <a:sym typeface="Wingdings" panose="05000000000000000000" pitchFamily="2" charset="2"/>
              </a:rPr>
              <a:t>Recordemos que tanto la duración como la convexidad son funciones lineales, por lo que la duración (y convexidad) de un portafolio es la suma ponderada de las duraciones (y convexidades) de los instrumentos de renta fija que los componen. </a:t>
            </a:r>
            <a:endParaRPr lang="es-CO" altLang="es-CO"/>
          </a:p>
          <a:p>
            <a:pPr marL="285750" indent="-285750" algn="just">
              <a:buClr>
                <a:srgbClr val="1A3184"/>
              </a:buClr>
              <a:buFont typeface="Arial" panose="020B0604020202020204" pitchFamily="34" charset="0"/>
              <a:buChar char="•"/>
            </a:pPr>
            <a:endParaRPr lang="es-CO" altLang="es-CO"/>
          </a:p>
          <a:p>
            <a:pPr marL="285750" indent="-285750" algn="just">
              <a:buClr>
                <a:srgbClr val="1A3184"/>
              </a:buClr>
              <a:buFont typeface="Arial" panose="020B0604020202020204" pitchFamily="34" charset="0"/>
              <a:buChar char="•"/>
            </a:pPr>
            <a:r>
              <a:rPr lang="es-CO" altLang="es-CO"/>
              <a:t>El portafolio de convexidad (positiva) mayor tendrá mejor desempeño si hay un cambio significativo en la tasa, sin importar la dirección (cambio positivo o negativo). </a:t>
            </a:r>
          </a:p>
          <a:p>
            <a:endParaRPr lang="es-CO" altLang="es-CO"/>
          </a:p>
          <a:p>
            <a:endParaRPr lang="es-CO" altLang="es-CO" sz="2400"/>
          </a:p>
        </p:txBody>
      </p:sp>
    </p:spTree>
    <p:extLst>
      <p:ext uri="{BB962C8B-B14F-4D97-AF65-F5344CB8AC3E}">
        <p14:creationId xmlns:p14="http://schemas.microsoft.com/office/powerpoint/2010/main" val="216336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4">
            <a:extLst>
              <a:ext uri="{FF2B5EF4-FFF2-40B4-BE49-F238E27FC236}">
                <a16:creationId xmlns:a16="http://schemas.microsoft.com/office/drawing/2014/main" id="{77D718F3-6B55-0C59-152F-64E171DDA51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0000" contrast="-40000"/>
                    </a14:imgEffect>
                  </a14:imgLayer>
                </a14:imgProps>
              </a:ext>
              <a:ext uri="{28A0092B-C50C-407E-A947-70E740481C1C}">
                <a14:useLocalDpi xmlns:a14="http://schemas.microsoft.com/office/drawing/2010/main" val="0"/>
              </a:ext>
            </a:extLst>
          </a:blip>
          <a:stretch>
            <a:fillRect/>
          </a:stretch>
        </p:blipFill>
        <p:spPr>
          <a:xfrm>
            <a:off x="6620608" y="0"/>
            <a:ext cx="5569869" cy="6857999"/>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solidFill>
            <a:srgbClr val="1A3184"/>
          </a:solidFill>
        </p:spPr>
      </p:pic>
      <p:sp>
        <p:nvSpPr>
          <p:cNvPr id="41" name="Rectangle 11">
            <a:extLst>
              <a:ext uri="{FF2B5EF4-FFF2-40B4-BE49-F238E27FC236}">
                <a16:creationId xmlns:a16="http://schemas.microsoft.com/office/drawing/2014/main" id="{77978F65-EEBD-3F49-BFAF-CB09ABD6CA62}"/>
              </a:ext>
            </a:extLst>
          </p:cNvPr>
          <p:cNvSpPr txBox="1"/>
          <p:nvPr/>
        </p:nvSpPr>
        <p:spPr>
          <a:xfrm>
            <a:off x="353175" y="2670917"/>
            <a:ext cx="6171247" cy="212365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6600">
                <a:solidFill>
                  <a:srgbClr val="1A3184"/>
                </a:solidFill>
              </a:rPr>
              <a:t>Spot y Forward</a:t>
            </a:r>
            <a:endParaRPr lang="es-CO" sz="6600">
              <a:solidFill>
                <a:srgbClr val="1A3184"/>
              </a:solidFill>
              <a:latin typeface="Arial" panose="020B0604020202020204" pitchFamily="34" charset="0"/>
              <a:cs typeface="Arial" panose="020B0604020202020204" pitchFamily="34" charset="0"/>
            </a:endParaRPr>
          </a:p>
        </p:txBody>
      </p:sp>
      <p:sp>
        <p:nvSpPr>
          <p:cNvPr id="2" name="CuadroTexto 1"/>
          <p:cNvSpPr txBox="1"/>
          <p:nvPr/>
        </p:nvSpPr>
        <p:spPr>
          <a:xfrm>
            <a:off x="8154328" y="-79653"/>
            <a:ext cx="1538655" cy="7017306"/>
          </a:xfrm>
          <a:prstGeom prst="rect">
            <a:avLst/>
          </a:prstGeom>
          <a:noFill/>
        </p:spPr>
        <p:txBody>
          <a:bodyPr wrap="square" rtlCol="0">
            <a:spAutoFit/>
          </a:bodyPr>
          <a:lstStyle/>
          <a:p>
            <a:r>
              <a:rPr lang="es-ES" sz="4500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rPr>
              <a:t>4</a:t>
            </a:r>
            <a:endParaRPr lang="en-US" sz="4500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endParaRPr>
          </a:p>
        </p:txBody>
      </p:sp>
      <p:sp>
        <p:nvSpPr>
          <p:cNvPr id="10" name="Rectangle 11">
            <a:extLst>
              <a:ext uri="{FF2B5EF4-FFF2-40B4-BE49-F238E27FC236}">
                <a16:creationId xmlns:a16="http://schemas.microsoft.com/office/drawing/2014/main" id="{77978F65-EEBD-3F49-BFAF-CB09ABD6CA62}"/>
              </a:ext>
            </a:extLst>
          </p:cNvPr>
          <p:cNvSpPr txBox="1"/>
          <p:nvPr/>
        </p:nvSpPr>
        <p:spPr>
          <a:xfrm>
            <a:off x="1731192" y="2270953"/>
            <a:ext cx="3415215"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b="0">
                <a:solidFill>
                  <a:srgbClr val="1A3184"/>
                </a:solidFill>
              </a:rPr>
              <a:t>Tasa</a:t>
            </a:r>
            <a:endParaRPr lang="es-CO" sz="3200">
              <a:solidFill>
                <a:srgbClr val="1A318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7537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149733" y="3032915"/>
            <a:ext cx="6192894"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err="1">
                <a:solidFill>
                  <a:srgbClr val="1A3184"/>
                </a:solidFill>
                <a:latin typeface="Arial"/>
                <a:cs typeface="Arial"/>
              </a:rPr>
              <a:t>Treasury</a:t>
            </a:r>
            <a:r>
              <a:rPr lang="es-ES" sz="3200">
                <a:solidFill>
                  <a:srgbClr val="1A3184"/>
                </a:solidFill>
                <a:latin typeface="Arial"/>
                <a:cs typeface="Arial"/>
              </a:rPr>
              <a:t> </a:t>
            </a:r>
            <a:r>
              <a:rPr lang="es-ES" sz="3200" err="1">
                <a:solidFill>
                  <a:srgbClr val="1A3184"/>
                </a:solidFill>
                <a:latin typeface="Arial"/>
                <a:cs typeface="Arial"/>
              </a:rPr>
              <a:t>Strips</a:t>
            </a:r>
            <a:endParaRPr lang="es-CO" sz="320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pic>
        <p:nvPicPr>
          <p:cNvPr id="10" name="Picture 3">
            <a:extLst>
              <a:ext uri="{FF2B5EF4-FFF2-40B4-BE49-F238E27FC236}">
                <a16:creationId xmlns:a16="http://schemas.microsoft.com/office/drawing/2014/main" id="{76D9D8EB-A140-41CA-B748-26AA8D43DB7A}"/>
              </a:ext>
            </a:extLst>
          </p:cNvPr>
          <p:cNvPicPr>
            <a:picLocks noChangeAspect="1"/>
          </p:cNvPicPr>
          <p:nvPr/>
        </p:nvPicPr>
        <p:blipFill>
          <a:blip r:embed="rId3"/>
          <a:stretch>
            <a:fillRect/>
          </a:stretch>
        </p:blipFill>
        <p:spPr>
          <a:xfrm>
            <a:off x="5486971" y="507328"/>
            <a:ext cx="3955968" cy="6220724"/>
          </a:xfrm>
          <a:prstGeom prst="rect">
            <a:avLst/>
          </a:prstGeom>
        </p:spPr>
      </p:pic>
    </p:spTree>
    <p:extLst>
      <p:ext uri="{BB962C8B-B14F-4D97-AF65-F5344CB8AC3E}">
        <p14:creationId xmlns:p14="http://schemas.microsoft.com/office/powerpoint/2010/main" val="3563850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698973" y="504655"/>
            <a:ext cx="6192894" cy="10772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n-US" sz="3200" err="1">
                <a:solidFill>
                  <a:srgbClr val="1A3184"/>
                </a:solidFill>
                <a:latin typeface="Arial"/>
                <a:cs typeface="Arial"/>
              </a:rPr>
              <a:t>Tasas</a:t>
            </a:r>
            <a:r>
              <a:rPr lang="en-US" sz="3200">
                <a:solidFill>
                  <a:srgbClr val="1A3184"/>
                </a:solidFill>
                <a:latin typeface="Arial"/>
                <a:cs typeface="Arial"/>
              </a:rPr>
              <a:t> Spot, Forward y Discount Factors.</a:t>
            </a:r>
            <a:endParaRPr lang="es-CO" sz="320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1766899" y="1906740"/>
                <a:ext cx="8057042" cy="4778552"/>
              </a:xfrm>
              <a:prstGeom prst="rect">
                <a:avLst/>
              </a:prstGeom>
              <a:noFill/>
            </p:spPr>
            <p:txBody>
              <a:bodyPr wrap="square" lIns="91440" tIns="45720" rIns="91440" bIns="45720" rtlCol="0" anchor="t">
                <a:spAutoFit/>
              </a:bodyPr>
              <a:lstStyle/>
              <a:p>
                <a:r>
                  <a:rPr lang="es-CO" altLang="es-CO"/>
                  <a:t>Definimos las tasas SPOT y(t) en términos relativos al precio de mercado de los ceros:</a:t>
                </a:r>
              </a:p>
              <a:p>
                <a:pPr/>
                <a14:m>
                  <m:oMathPara xmlns:m="http://schemas.openxmlformats.org/officeDocument/2006/math">
                    <m:oMathParaPr>
                      <m:jc m:val="centerGroup"/>
                    </m:oMathParaPr>
                    <m:oMath xmlns:m="http://schemas.openxmlformats.org/officeDocument/2006/math">
                      <m:r>
                        <a:rPr lang="es-CO" altLang="es-CO" i="1">
                          <a:latin typeface="Cambria Math" panose="02040503050406030204" pitchFamily="18" charset="0"/>
                        </a:rPr>
                        <m:t>𝑝</m:t>
                      </m:r>
                      <m:d>
                        <m:dPr>
                          <m:ctrlPr>
                            <a:rPr lang="es-CO" altLang="es-CO" i="1">
                              <a:latin typeface="Cambria Math" panose="02040503050406030204" pitchFamily="18" charset="0"/>
                            </a:rPr>
                          </m:ctrlPr>
                        </m:dPr>
                        <m:e>
                          <m:r>
                            <a:rPr lang="es-CO" altLang="es-CO" i="1">
                              <a:latin typeface="Cambria Math" panose="02040503050406030204" pitchFamily="18" charset="0"/>
                            </a:rPr>
                            <m:t>𝑡</m:t>
                          </m:r>
                        </m:e>
                      </m:d>
                      <m:r>
                        <a:rPr lang="es-CO" altLang="es-CO" i="1">
                          <a:latin typeface="Cambria Math" panose="02040503050406030204" pitchFamily="18" charset="0"/>
                        </a:rPr>
                        <m:t>=</m:t>
                      </m:r>
                      <m:f>
                        <m:fPr>
                          <m:ctrlPr>
                            <a:rPr lang="es-CO" altLang="es-CO" i="1">
                              <a:latin typeface="Cambria Math" panose="02040503050406030204" pitchFamily="18" charset="0"/>
                            </a:rPr>
                          </m:ctrlPr>
                        </m:fPr>
                        <m:num>
                          <m:r>
                            <a:rPr lang="es-CO" altLang="es-CO" i="1">
                              <a:latin typeface="Cambria Math" panose="02040503050406030204" pitchFamily="18" charset="0"/>
                            </a:rPr>
                            <m:t>100</m:t>
                          </m:r>
                        </m:num>
                        <m:den>
                          <m:sSup>
                            <m:sSupPr>
                              <m:ctrlPr>
                                <a:rPr lang="es-CO" altLang="es-CO" i="1">
                                  <a:latin typeface="Cambria Math" panose="02040503050406030204" pitchFamily="18" charset="0"/>
                                </a:rPr>
                              </m:ctrlPr>
                            </m:sSupPr>
                            <m:e>
                              <m:d>
                                <m:dPr>
                                  <m:ctrlPr>
                                    <a:rPr lang="es-CO" altLang="es-CO" i="1">
                                      <a:latin typeface="Cambria Math" panose="02040503050406030204" pitchFamily="18" charset="0"/>
                                    </a:rPr>
                                  </m:ctrlPr>
                                </m:dPr>
                                <m:e>
                                  <m:r>
                                    <a:rPr lang="es-CO" altLang="es-CO" i="1">
                                      <a:latin typeface="Cambria Math" panose="02040503050406030204" pitchFamily="18" charset="0"/>
                                    </a:rPr>
                                    <m:t>1+</m:t>
                                  </m:r>
                                  <m:r>
                                    <a:rPr lang="es-CO" altLang="es-CO" i="1">
                                      <a:latin typeface="Cambria Math" panose="02040503050406030204" pitchFamily="18" charset="0"/>
                                    </a:rPr>
                                    <m:t>𝑦</m:t>
                                  </m:r>
                                  <m:d>
                                    <m:dPr>
                                      <m:ctrlPr>
                                        <a:rPr lang="es-CO" altLang="es-CO" i="1">
                                          <a:latin typeface="Cambria Math" panose="02040503050406030204" pitchFamily="18" charset="0"/>
                                        </a:rPr>
                                      </m:ctrlPr>
                                    </m:dPr>
                                    <m:e>
                                      <m:r>
                                        <a:rPr lang="es-CO" altLang="es-CO" i="1">
                                          <a:latin typeface="Cambria Math" panose="02040503050406030204" pitchFamily="18" charset="0"/>
                                        </a:rPr>
                                        <m:t>𝑡</m:t>
                                      </m:r>
                                    </m:e>
                                  </m:d>
                                </m:e>
                              </m:d>
                            </m:e>
                            <m:sup>
                              <m:r>
                                <a:rPr lang="es-CO" altLang="es-CO" i="1">
                                  <a:latin typeface="Cambria Math" panose="02040503050406030204" pitchFamily="18" charset="0"/>
                                </a:rPr>
                                <m:t>𝑡</m:t>
                              </m:r>
                            </m:sup>
                          </m:sSup>
                        </m:den>
                      </m:f>
                    </m:oMath>
                  </m:oMathPara>
                </a14:m>
                <a:endParaRPr lang="es-CO" altLang="es-CO"/>
              </a:p>
              <a:p>
                <a:endParaRPr lang="es-CO" altLang="es-CO"/>
              </a:p>
              <a:p>
                <a:r>
                  <a:rPr lang="es-CO" altLang="es-CO"/>
                  <a:t>Definimos el </a:t>
                </a:r>
                <a:r>
                  <a:rPr lang="es-CO" altLang="es-CO" err="1"/>
                  <a:t>discount</a:t>
                </a:r>
                <a:r>
                  <a:rPr lang="es-CO" altLang="es-CO"/>
                  <a:t> factor como el precio hoy de un peso (originado por un tesoro americano hoy) en el futuro. </a:t>
                </a:r>
              </a:p>
              <a:p>
                <a:pPr/>
                <a14:m>
                  <m:oMathPara xmlns:m="http://schemas.openxmlformats.org/officeDocument/2006/math">
                    <m:oMathParaPr>
                      <m:jc m:val="centerGroup"/>
                    </m:oMathParaPr>
                    <m:oMath xmlns:m="http://schemas.openxmlformats.org/officeDocument/2006/math">
                      <m:r>
                        <a:rPr lang="es-CO" altLang="es-CO" i="1">
                          <a:latin typeface="Cambria Math" panose="02040503050406030204" pitchFamily="18" charset="0"/>
                        </a:rPr>
                        <m:t>𝑑</m:t>
                      </m:r>
                      <m:d>
                        <m:dPr>
                          <m:ctrlPr>
                            <a:rPr lang="es-CO" altLang="es-CO" i="1">
                              <a:latin typeface="Cambria Math" panose="02040503050406030204" pitchFamily="18" charset="0"/>
                            </a:rPr>
                          </m:ctrlPr>
                        </m:dPr>
                        <m:e>
                          <m:r>
                            <a:rPr lang="es-CO" altLang="es-CO" i="1">
                              <a:latin typeface="Cambria Math" panose="02040503050406030204" pitchFamily="18" charset="0"/>
                            </a:rPr>
                            <m:t>𝑡</m:t>
                          </m:r>
                        </m:e>
                      </m:d>
                      <m:r>
                        <a:rPr lang="es-CO" altLang="es-CO" i="1">
                          <a:latin typeface="Cambria Math" panose="02040503050406030204" pitchFamily="18" charset="0"/>
                        </a:rPr>
                        <m:t>=</m:t>
                      </m:r>
                      <m:f>
                        <m:fPr>
                          <m:ctrlPr>
                            <a:rPr lang="es-CO" altLang="es-CO" i="1">
                              <a:latin typeface="Cambria Math" panose="02040503050406030204" pitchFamily="18" charset="0"/>
                            </a:rPr>
                          </m:ctrlPr>
                        </m:fPr>
                        <m:num>
                          <m:r>
                            <a:rPr lang="es-CO" altLang="es-CO" i="1">
                              <a:latin typeface="Cambria Math" panose="02040503050406030204" pitchFamily="18" charset="0"/>
                            </a:rPr>
                            <m:t>𝑝</m:t>
                          </m:r>
                          <m:d>
                            <m:dPr>
                              <m:ctrlPr>
                                <a:rPr lang="es-CO" altLang="es-CO" i="1">
                                  <a:latin typeface="Cambria Math" panose="02040503050406030204" pitchFamily="18" charset="0"/>
                                </a:rPr>
                              </m:ctrlPr>
                            </m:dPr>
                            <m:e>
                              <m:r>
                                <a:rPr lang="es-CO" altLang="es-CO" i="1">
                                  <a:latin typeface="Cambria Math" panose="02040503050406030204" pitchFamily="18" charset="0"/>
                                </a:rPr>
                                <m:t>𝑡</m:t>
                              </m:r>
                            </m:e>
                          </m:d>
                        </m:num>
                        <m:den>
                          <m:r>
                            <a:rPr lang="es-CO" altLang="es-CO" i="1">
                              <a:latin typeface="Cambria Math" panose="02040503050406030204" pitchFamily="18" charset="0"/>
                            </a:rPr>
                            <m:t>100</m:t>
                          </m:r>
                        </m:den>
                      </m:f>
                    </m:oMath>
                  </m:oMathPara>
                </a14:m>
                <a:endParaRPr lang="es-CO" altLang="es-CO"/>
              </a:p>
              <a:p>
                <a:endParaRPr lang="es-CO" altLang="es-CO"/>
              </a:p>
              <a:p>
                <a:r>
                  <a:rPr lang="es-CO" altLang="es-CO"/>
                  <a:t>Las tasas forward como la tasa de rendimiento marginal de mantener invertido un periodo adicional. </a:t>
                </a:r>
              </a:p>
              <a:p>
                <a:pPr/>
                <a14:m>
                  <m:oMathPara xmlns:m="http://schemas.openxmlformats.org/officeDocument/2006/math">
                    <m:oMathParaPr>
                      <m:jc m:val="centerGroup"/>
                    </m:oMathParaPr>
                    <m:oMath xmlns:m="http://schemas.openxmlformats.org/officeDocument/2006/math">
                      <m:r>
                        <a:rPr lang="es-CO" altLang="es-CO" i="1">
                          <a:latin typeface="Cambria Math" panose="02040503050406030204" pitchFamily="18" charset="0"/>
                        </a:rPr>
                        <m:t>𝑓</m:t>
                      </m:r>
                      <m:d>
                        <m:dPr>
                          <m:ctrlPr>
                            <a:rPr lang="es-CO" altLang="es-CO" i="1">
                              <a:latin typeface="Cambria Math" panose="02040503050406030204" pitchFamily="18" charset="0"/>
                            </a:rPr>
                          </m:ctrlPr>
                        </m:dPr>
                        <m:e>
                          <m:r>
                            <a:rPr lang="es-CO" altLang="es-CO" i="1">
                              <a:latin typeface="Cambria Math" panose="02040503050406030204" pitchFamily="18" charset="0"/>
                            </a:rPr>
                            <m:t>𝑡</m:t>
                          </m:r>
                        </m:e>
                      </m:d>
                      <m:r>
                        <a:rPr lang="es-CO" altLang="es-CO" i="1">
                          <a:latin typeface="Cambria Math" panose="02040503050406030204" pitchFamily="18" charset="0"/>
                        </a:rPr>
                        <m:t>=</m:t>
                      </m:r>
                      <m:f>
                        <m:fPr>
                          <m:ctrlPr>
                            <a:rPr lang="es-CO" altLang="es-CO" i="1">
                              <a:latin typeface="Cambria Math" panose="02040503050406030204" pitchFamily="18" charset="0"/>
                            </a:rPr>
                          </m:ctrlPr>
                        </m:fPr>
                        <m:num>
                          <m:r>
                            <a:rPr lang="es-CO" altLang="es-CO" i="1">
                              <a:latin typeface="Cambria Math" panose="02040503050406030204" pitchFamily="18" charset="0"/>
                            </a:rPr>
                            <m:t>(1+</m:t>
                          </m:r>
                          <m:r>
                            <a:rPr lang="es-CO" altLang="es-CO" i="1">
                              <a:latin typeface="Cambria Math" panose="02040503050406030204" pitchFamily="18" charset="0"/>
                            </a:rPr>
                            <m:t>𝑆</m:t>
                          </m:r>
                          <m:r>
                            <a:rPr lang="es-CO" altLang="es-CO" i="1">
                              <a:latin typeface="Cambria Math" panose="02040503050406030204" pitchFamily="18" charset="0"/>
                            </a:rPr>
                            <m:t>(</m:t>
                          </m:r>
                          <m:r>
                            <a:rPr lang="es-CO" altLang="es-CO" i="1">
                              <a:latin typeface="Cambria Math" panose="02040503050406030204" pitchFamily="18" charset="0"/>
                            </a:rPr>
                            <m:t>𝑡</m:t>
                          </m:r>
                          <m:r>
                            <a:rPr lang="es-CO" altLang="es-CO" i="1">
                              <a:latin typeface="Cambria Math" panose="02040503050406030204" pitchFamily="18" charset="0"/>
                            </a:rPr>
                            <m:t>)</m:t>
                          </m:r>
                        </m:num>
                        <m:den>
                          <m:d>
                            <m:dPr>
                              <m:ctrlPr>
                                <a:rPr lang="es-CO" altLang="es-CO" i="1">
                                  <a:latin typeface="Cambria Math" panose="02040503050406030204" pitchFamily="18" charset="0"/>
                                </a:rPr>
                              </m:ctrlPr>
                            </m:dPr>
                            <m:e>
                              <m:r>
                                <a:rPr lang="es-CO" altLang="es-CO" i="1">
                                  <a:latin typeface="Cambria Math" panose="02040503050406030204" pitchFamily="18" charset="0"/>
                                </a:rPr>
                                <m:t>1+</m:t>
                              </m:r>
                              <m:r>
                                <a:rPr lang="es-CO" altLang="es-CO" i="1">
                                  <a:latin typeface="Cambria Math" panose="02040503050406030204" pitchFamily="18" charset="0"/>
                                </a:rPr>
                                <m:t>𝑆</m:t>
                              </m:r>
                              <m:d>
                                <m:dPr>
                                  <m:ctrlPr>
                                    <a:rPr lang="es-CO" altLang="es-CO" i="1">
                                      <a:latin typeface="Cambria Math" panose="02040503050406030204" pitchFamily="18" charset="0"/>
                                    </a:rPr>
                                  </m:ctrlPr>
                                </m:dPr>
                                <m:e>
                                  <m:r>
                                    <a:rPr lang="es-CO" altLang="es-CO" i="1">
                                      <a:latin typeface="Cambria Math" panose="02040503050406030204" pitchFamily="18" charset="0"/>
                                    </a:rPr>
                                    <m:t>𝑡</m:t>
                                  </m:r>
                                  <m:r>
                                    <a:rPr lang="es-CO" altLang="es-CO" i="1">
                                      <a:latin typeface="Cambria Math" panose="02040503050406030204" pitchFamily="18" charset="0"/>
                                    </a:rPr>
                                    <m:t>−1</m:t>
                                  </m:r>
                                </m:e>
                              </m:d>
                            </m:e>
                          </m:d>
                        </m:den>
                      </m:f>
                      <m:r>
                        <a:rPr lang="es-CO" altLang="es-CO" i="1">
                          <a:latin typeface="Cambria Math" panose="02040503050406030204" pitchFamily="18" charset="0"/>
                        </a:rPr>
                        <m:t>−1 </m:t>
                      </m:r>
                    </m:oMath>
                  </m:oMathPara>
                </a14:m>
                <a:endParaRPr lang="es-CO" altLang="es-CO"/>
              </a:p>
              <a:p>
                <a:endParaRPr lang="es-CO" altLang="es-CO"/>
              </a:p>
              <a:p>
                <a:endParaRPr lang="es-CO" altLang="es-CO" sz="2400"/>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766899" y="1906740"/>
                <a:ext cx="8057042" cy="4778552"/>
              </a:xfrm>
              <a:prstGeom prst="rect">
                <a:avLst/>
              </a:prstGeom>
              <a:blipFill>
                <a:blip r:embed="rId3"/>
                <a:stretch>
                  <a:fillRect l="-681" t="-765" r="-530"/>
                </a:stretch>
              </a:blipFill>
            </p:spPr>
            <p:txBody>
              <a:bodyPr/>
              <a:lstStyle/>
              <a:p>
                <a:r>
                  <a:rPr lang="en-US">
                    <a:noFill/>
                  </a:rPr>
                  <a:t> </a:t>
                </a:r>
              </a:p>
            </p:txBody>
          </p:sp>
        </mc:Fallback>
      </mc:AlternateContent>
    </p:spTree>
    <p:extLst>
      <p:ext uri="{BB962C8B-B14F-4D97-AF65-F5344CB8AC3E}">
        <p14:creationId xmlns:p14="http://schemas.microsoft.com/office/powerpoint/2010/main" val="3120662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4633192" y="3047656"/>
                <a:ext cx="8057042" cy="1708160"/>
              </a:xfrm>
              <a:prstGeom prst="rect">
                <a:avLst/>
              </a:prstGeom>
              <a:noFill/>
            </p:spPr>
            <p:txBody>
              <a:bodyPr wrap="square" lIns="91440" tIns="45720" rIns="91440" bIns="45720" rtlCol="0" anchor="t">
                <a:spAutoFit/>
              </a:bodyPr>
              <a:lstStyle/>
              <a:p>
                <a:pPr algn="just">
                  <a:lnSpc>
                    <a:spcPct val="150000"/>
                  </a:lnSpc>
                </a:pPr>
                <a14:m>
                  <m:oMathPara xmlns:m="http://schemas.openxmlformats.org/officeDocument/2006/math">
                    <m:oMathParaPr>
                      <m:jc m:val="centerGroup"/>
                    </m:oMathParaPr>
                    <m:oMath xmlns:m="http://schemas.openxmlformats.org/officeDocument/2006/math">
                      <m:r>
                        <a:rPr lang="es-CO" altLang="es-CO" i="1">
                          <a:latin typeface="Cambria Math" panose="02040503050406030204" pitchFamily="18" charset="0"/>
                        </a:rPr>
                        <m:t>𝑓</m:t>
                      </m:r>
                      <m:d>
                        <m:dPr>
                          <m:ctrlPr>
                            <a:rPr lang="es-CO" altLang="es-CO" i="1">
                              <a:latin typeface="Cambria Math" panose="02040503050406030204" pitchFamily="18" charset="0"/>
                            </a:rPr>
                          </m:ctrlPr>
                        </m:dPr>
                        <m:e>
                          <m:r>
                            <a:rPr lang="es-CO" altLang="es-CO" i="1">
                              <a:latin typeface="Cambria Math" panose="02040503050406030204" pitchFamily="18" charset="0"/>
                            </a:rPr>
                            <m:t>𝑡</m:t>
                          </m:r>
                        </m:e>
                      </m:d>
                      <m:r>
                        <a:rPr lang="es-CO" altLang="es-CO" i="1">
                          <a:latin typeface="Cambria Math" panose="02040503050406030204" pitchFamily="18" charset="0"/>
                        </a:rPr>
                        <m:t>&gt;</m:t>
                      </m:r>
                      <m:r>
                        <a:rPr lang="es-CO" altLang="es-CO" i="1">
                          <a:latin typeface="Cambria Math" panose="02040503050406030204" pitchFamily="18" charset="0"/>
                        </a:rPr>
                        <m:t>𝑦</m:t>
                      </m:r>
                      <m:d>
                        <m:dPr>
                          <m:ctrlPr>
                            <a:rPr lang="es-CO" altLang="es-CO" i="1">
                              <a:latin typeface="Cambria Math" panose="02040503050406030204" pitchFamily="18" charset="0"/>
                            </a:rPr>
                          </m:ctrlPr>
                        </m:dPr>
                        <m:e>
                          <m:r>
                            <a:rPr lang="es-CO" altLang="es-CO" i="1">
                              <a:latin typeface="Cambria Math" panose="02040503050406030204" pitchFamily="18" charset="0"/>
                            </a:rPr>
                            <m:t>𝑡</m:t>
                          </m:r>
                        </m:e>
                      </m:d>
                      <m:r>
                        <a:rPr lang="es-CO" altLang="es-CO" i="1">
                          <a:latin typeface="Cambria Math" panose="02040503050406030204" pitchFamily="18" charset="0"/>
                        </a:rPr>
                        <m:t> </m:t>
                      </m:r>
                      <m:r>
                        <a:rPr lang="es-CO" altLang="es-CO" i="1">
                          <a:latin typeface="Cambria Math" panose="02040503050406030204" pitchFamily="18" charset="0"/>
                          <a:ea typeface="Cambria Math" panose="02040503050406030204" pitchFamily="18" charset="0"/>
                        </a:rPr>
                        <m:t>↔</m:t>
                      </m:r>
                      <m:r>
                        <a:rPr lang="es-CO" altLang="es-CO" i="1">
                          <a:latin typeface="Cambria Math" panose="02040503050406030204" pitchFamily="18" charset="0"/>
                        </a:rPr>
                        <m:t> </m:t>
                      </m:r>
                      <m:r>
                        <a:rPr lang="es-CO" altLang="es-CO" i="1">
                          <a:latin typeface="Cambria Math" panose="02040503050406030204" pitchFamily="18" charset="0"/>
                        </a:rPr>
                        <m:t>𝑦</m:t>
                      </m:r>
                      <m:d>
                        <m:dPr>
                          <m:ctrlPr>
                            <a:rPr lang="es-CO" altLang="es-CO" i="1">
                              <a:latin typeface="Cambria Math" panose="02040503050406030204" pitchFamily="18" charset="0"/>
                            </a:rPr>
                          </m:ctrlPr>
                        </m:dPr>
                        <m:e>
                          <m:r>
                            <a:rPr lang="es-CO" altLang="es-CO" i="1">
                              <a:latin typeface="Cambria Math" panose="02040503050406030204" pitchFamily="18" charset="0"/>
                            </a:rPr>
                            <m:t>𝑡</m:t>
                          </m:r>
                        </m:e>
                      </m:d>
                      <m:r>
                        <a:rPr lang="es-CO" altLang="es-CO" i="1">
                          <a:latin typeface="Cambria Math" panose="02040503050406030204" pitchFamily="18" charset="0"/>
                        </a:rPr>
                        <m:t>&gt;</m:t>
                      </m:r>
                      <m:r>
                        <a:rPr lang="es-CO" altLang="es-CO" i="1">
                          <a:latin typeface="Cambria Math" panose="02040503050406030204" pitchFamily="18" charset="0"/>
                        </a:rPr>
                        <m:t>𝑦</m:t>
                      </m:r>
                      <m:d>
                        <m:dPr>
                          <m:ctrlPr>
                            <a:rPr lang="es-CO" altLang="es-CO" i="1">
                              <a:latin typeface="Cambria Math" panose="02040503050406030204" pitchFamily="18" charset="0"/>
                            </a:rPr>
                          </m:ctrlPr>
                        </m:dPr>
                        <m:e>
                          <m:r>
                            <a:rPr lang="es-CO" altLang="es-CO" i="1">
                              <a:latin typeface="Cambria Math" panose="02040503050406030204" pitchFamily="18" charset="0"/>
                            </a:rPr>
                            <m:t>𝑡</m:t>
                          </m:r>
                          <m:r>
                            <a:rPr lang="es-CO" altLang="es-CO" i="1">
                              <a:latin typeface="Cambria Math" panose="02040503050406030204" pitchFamily="18" charset="0"/>
                            </a:rPr>
                            <m:t>−1</m:t>
                          </m:r>
                        </m:e>
                      </m:d>
                      <m:r>
                        <a:rPr lang="es-CO" altLang="es-CO" i="1">
                          <a:latin typeface="Cambria Math" panose="02040503050406030204" pitchFamily="18" charset="0"/>
                        </a:rPr>
                        <m:t> </m:t>
                      </m:r>
                      <m:r>
                        <a:rPr lang="es-CO" altLang="es-CO" i="1">
                          <a:latin typeface="Cambria Math" panose="02040503050406030204" pitchFamily="18" charset="0"/>
                        </a:rPr>
                        <m:t>𝑝𝑒𝑛𝑑𝑖𝑒𝑛𝑡𝑒</m:t>
                      </m:r>
                      <m:r>
                        <a:rPr lang="es-CO" altLang="es-CO" i="1">
                          <a:latin typeface="Cambria Math" panose="02040503050406030204" pitchFamily="18" charset="0"/>
                        </a:rPr>
                        <m:t> </m:t>
                      </m:r>
                      <m:r>
                        <a:rPr lang="es-CO" altLang="es-CO" i="1">
                          <a:latin typeface="Cambria Math" panose="02040503050406030204" pitchFamily="18" charset="0"/>
                        </a:rPr>
                        <m:t>𝑝𝑜𝑠𝑖𝑡𝑖𝑣𝑎</m:t>
                      </m:r>
                    </m:oMath>
                  </m:oMathPara>
                </a14:m>
                <a:endParaRPr lang="es-CO" altLang="es-CO"/>
              </a:p>
              <a:p>
                <a:pPr algn="just">
                  <a:lnSpc>
                    <a:spcPct val="150000"/>
                  </a:lnSpc>
                </a:pPr>
                <a14:m>
                  <m:oMathPara xmlns:m="http://schemas.openxmlformats.org/officeDocument/2006/math">
                    <m:oMathParaPr>
                      <m:jc m:val="centerGroup"/>
                    </m:oMathParaPr>
                    <m:oMath xmlns:m="http://schemas.openxmlformats.org/officeDocument/2006/math">
                      <m:r>
                        <a:rPr lang="es-CO" altLang="es-CO" i="1">
                          <a:latin typeface="Cambria Math" panose="02040503050406030204" pitchFamily="18" charset="0"/>
                        </a:rPr>
                        <m:t>𝑓</m:t>
                      </m:r>
                      <m:d>
                        <m:dPr>
                          <m:ctrlPr>
                            <a:rPr lang="es-CO" altLang="es-CO" i="1">
                              <a:latin typeface="Cambria Math" panose="02040503050406030204" pitchFamily="18" charset="0"/>
                            </a:rPr>
                          </m:ctrlPr>
                        </m:dPr>
                        <m:e>
                          <m:r>
                            <a:rPr lang="es-CO" altLang="es-CO" i="1">
                              <a:latin typeface="Cambria Math" panose="02040503050406030204" pitchFamily="18" charset="0"/>
                            </a:rPr>
                            <m:t>𝑡</m:t>
                          </m:r>
                        </m:e>
                      </m:d>
                      <m:r>
                        <a:rPr lang="es-CO" altLang="es-CO" i="1">
                          <a:latin typeface="Cambria Math" panose="02040503050406030204" pitchFamily="18" charset="0"/>
                        </a:rPr>
                        <m:t>)=</m:t>
                      </m:r>
                      <m:r>
                        <a:rPr lang="es-CO" altLang="es-CO" i="1">
                          <a:latin typeface="Cambria Math" panose="02040503050406030204" pitchFamily="18" charset="0"/>
                        </a:rPr>
                        <m:t>𝑦</m:t>
                      </m:r>
                      <m:d>
                        <m:dPr>
                          <m:ctrlPr>
                            <a:rPr lang="es-CO" altLang="es-CO" i="1">
                              <a:latin typeface="Cambria Math" panose="02040503050406030204" pitchFamily="18" charset="0"/>
                            </a:rPr>
                          </m:ctrlPr>
                        </m:dPr>
                        <m:e>
                          <m:r>
                            <a:rPr lang="es-CO" altLang="es-CO" i="1">
                              <a:latin typeface="Cambria Math" panose="02040503050406030204" pitchFamily="18" charset="0"/>
                            </a:rPr>
                            <m:t>𝑡</m:t>
                          </m:r>
                        </m:e>
                      </m:d>
                      <m:r>
                        <a:rPr lang="es-CO" altLang="es-CO" i="1">
                          <a:latin typeface="Cambria Math" panose="02040503050406030204" pitchFamily="18" charset="0"/>
                        </a:rPr>
                        <m:t> </m:t>
                      </m:r>
                      <m:r>
                        <a:rPr lang="es-CO" altLang="es-CO" i="1">
                          <a:latin typeface="Cambria Math" panose="02040503050406030204" pitchFamily="18" charset="0"/>
                          <a:ea typeface="Cambria Math" panose="02040503050406030204" pitchFamily="18" charset="0"/>
                        </a:rPr>
                        <m:t>↔</m:t>
                      </m:r>
                      <m:r>
                        <a:rPr lang="es-CO" altLang="es-CO" i="1">
                          <a:latin typeface="Cambria Math" panose="02040503050406030204" pitchFamily="18" charset="0"/>
                        </a:rPr>
                        <m:t> </m:t>
                      </m:r>
                      <m:r>
                        <a:rPr lang="es-CO" altLang="es-CO" i="1">
                          <a:latin typeface="Cambria Math" panose="02040503050406030204" pitchFamily="18" charset="0"/>
                        </a:rPr>
                        <m:t>𝑦</m:t>
                      </m:r>
                      <m:d>
                        <m:dPr>
                          <m:ctrlPr>
                            <a:rPr lang="es-CO" altLang="es-CO" i="1">
                              <a:latin typeface="Cambria Math" panose="02040503050406030204" pitchFamily="18" charset="0"/>
                            </a:rPr>
                          </m:ctrlPr>
                        </m:dPr>
                        <m:e>
                          <m:r>
                            <a:rPr lang="es-CO" altLang="es-CO" i="1">
                              <a:latin typeface="Cambria Math" panose="02040503050406030204" pitchFamily="18" charset="0"/>
                            </a:rPr>
                            <m:t>𝑡</m:t>
                          </m:r>
                        </m:e>
                      </m:d>
                      <m:r>
                        <a:rPr lang="es-CO" altLang="es-CO" i="1">
                          <a:latin typeface="Cambria Math" panose="02040503050406030204" pitchFamily="18" charset="0"/>
                        </a:rPr>
                        <m:t>=</m:t>
                      </m:r>
                      <m:r>
                        <a:rPr lang="es-CO" altLang="es-CO" i="1">
                          <a:latin typeface="Cambria Math" panose="02040503050406030204" pitchFamily="18" charset="0"/>
                        </a:rPr>
                        <m:t>𝑦</m:t>
                      </m:r>
                      <m:d>
                        <m:dPr>
                          <m:ctrlPr>
                            <a:rPr lang="es-CO" altLang="es-CO" i="1">
                              <a:latin typeface="Cambria Math" panose="02040503050406030204" pitchFamily="18" charset="0"/>
                            </a:rPr>
                          </m:ctrlPr>
                        </m:dPr>
                        <m:e>
                          <m:r>
                            <a:rPr lang="es-CO" altLang="es-CO" i="1">
                              <a:latin typeface="Cambria Math" panose="02040503050406030204" pitchFamily="18" charset="0"/>
                            </a:rPr>
                            <m:t>𝑡</m:t>
                          </m:r>
                          <m:r>
                            <a:rPr lang="es-CO" altLang="es-CO" i="1">
                              <a:latin typeface="Cambria Math" panose="02040503050406030204" pitchFamily="18" charset="0"/>
                            </a:rPr>
                            <m:t>−1</m:t>
                          </m:r>
                        </m:e>
                      </m:d>
                      <m:r>
                        <a:rPr lang="es-CO" altLang="es-CO" i="1">
                          <a:latin typeface="Cambria Math" panose="02040503050406030204" pitchFamily="18" charset="0"/>
                        </a:rPr>
                        <m:t> </m:t>
                      </m:r>
                      <m:r>
                        <a:rPr lang="es-CO" altLang="es-CO" i="1">
                          <a:latin typeface="Cambria Math" panose="02040503050406030204" pitchFamily="18" charset="0"/>
                        </a:rPr>
                        <m:t>𝑝𝑒𝑛𝑑𝑖𝑒𝑛𝑡𝑒</m:t>
                      </m:r>
                      <m:r>
                        <a:rPr lang="es-CO" altLang="es-CO" i="1">
                          <a:latin typeface="Cambria Math" panose="02040503050406030204" pitchFamily="18" charset="0"/>
                        </a:rPr>
                        <m:t> </m:t>
                      </m:r>
                      <m:r>
                        <a:rPr lang="es-CO" altLang="es-CO" i="1">
                          <a:latin typeface="Cambria Math" panose="02040503050406030204" pitchFamily="18" charset="0"/>
                        </a:rPr>
                        <m:t>𝑐𝑒𝑟𝑐𝑎𝑛𝑎</m:t>
                      </m:r>
                      <m:r>
                        <a:rPr lang="es-CO" altLang="es-CO" i="1">
                          <a:latin typeface="Cambria Math" panose="02040503050406030204" pitchFamily="18" charset="0"/>
                        </a:rPr>
                        <m:t> </m:t>
                      </m:r>
                      <m:r>
                        <a:rPr lang="es-CO" altLang="es-CO" i="1">
                          <a:latin typeface="Cambria Math" panose="02040503050406030204" pitchFamily="18" charset="0"/>
                        </a:rPr>
                        <m:t>𝑎</m:t>
                      </m:r>
                      <m:r>
                        <a:rPr lang="es-CO" altLang="es-CO" i="1">
                          <a:latin typeface="Cambria Math" panose="02040503050406030204" pitchFamily="18" charset="0"/>
                        </a:rPr>
                        <m:t> </m:t>
                      </m:r>
                      <m:r>
                        <a:rPr lang="es-CO" altLang="es-CO" i="1">
                          <a:latin typeface="Cambria Math" panose="02040503050406030204" pitchFamily="18" charset="0"/>
                        </a:rPr>
                        <m:t>𝑐𝑒𝑟𝑜</m:t>
                      </m:r>
                    </m:oMath>
                  </m:oMathPara>
                </a14:m>
                <a:endParaRPr lang="es-CO" altLang="es-CO"/>
              </a:p>
              <a:p>
                <a:pPr algn="just">
                  <a:lnSpc>
                    <a:spcPct val="150000"/>
                  </a:lnSpc>
                </a:pPr>
                <a14:m>
                  <m:oMathPara xmlns:m="http://schemas.openxmlformats.org/officeDocument/2006/math">
                    <m:oMathParaPr>
                      <m:jc m:val="centerGroup"/>
                    </m:oMathParaPr>
                    <m:oMath xmlns:m="http://schemas.openxmlformats.org/officeDocument/2006/math">
                      <m:r>
                        <a:rPr lang="es-CO" altLang="es-CO" i="1">
                          <a:latin typeface="Cambria Math" panose="02040503050406030204" pitchFamily="18" charset="0"/>
                        </a:rPr>
                        <m:t>𝑓</m:t>
                      </m:r>
                      <m:d>
                        <m:dPr>
                          <m:ctrlPr>
                            <a:rPr lang="es-CO" altLang="es-CO" i="1">
                              <a:latin typeface="Cambria Math" panose="02040503050406030204" pitchFamily="18" charset="0"/>
                            </a:rPr>
                          </m:ctrlPr>
                        </m:dPr>
                        <m:e>
                          <m:r>
                            <a:rPr lang="es-CO" altLang="es-CO" i="1">
                              <a:latin typeface="Cambria Math" panose="02040503050406030204" pitchFamily="18" charset="0"/>
                            </a:rPr>
                            <m:t>𝑡</m:t>
                          </m:r>
                        </m:e>
                      </m:d>
                      <m:r>
                        <a:rPr lang="es-CO" altLang="es-CO" i="1">
                          <a:latin typeface="Cambria Math" panose="02040503050406030204" pitchFamily="18" charset="0"/>
                        </a:rPr>
                        <m:t>&lt;</m:t>
                      </m:r>
                      <m:r>
                        <a:rPr lang="es-CO" altLang="es-CO" i="1">
                          <a:latin typeface="Cambria Math" panose="02040503050406030204" pitchFamily="18" charset="0"/>
                        </a:rPr>
                        <m:t>𝑦</m:t>
                      </m:r>
                      <m:d>
                        <m:dPr>
                          <m:ctrlPr>
                            <a:rPr lang="es-CO" altLang="es-CO" i="1">
                              <a:latin typeface="Cambria Math" panose="02040503050406030204" pitchFamily="18" charset="0"/>
                            </a:rPr>
                          </m:ctrlPr>
                        </m:dPr>
                        <m:e>
                          <m:r>
                            <a:rPr lang="es-CO" altLang="es-CO" i="1">
                              <a:latin typeface="Cambria Math" panose="02040503050406030204" pitchFamily="18" charset="0"/>
                            </a:rPr>
                            <m:t>𝑡</m:t>
                          </m:r>
                        </m:e>
                      </m:d>
                      <m:r>
                        <a:rPr lang="es-CO" altLang="es-CO" i="1">
                          <a:latin typeface="Cambria Math" panose="02040503050406030204" pitchFamily="18" charset="0"/>
                        </a:rPr>
                        <m:t> </m:t>
                      </m:r>
                      <m:r>
                        <a:rPr lang="es-CO" altLang="es-CO" i="1">
                          <a:latin typeface="Cambria Math" panose="02040503050406030204" pitchFamily="18" charset="0"/>
                          <a:ea typeface="Cambria Math" panose="02040503050406030204" pitchFamily="18" charset="0"/>
                        </a:rPr>
                        <m:t>↔</m:t>
                      </m:r>
                      <m:r>
                        <a:rPr lang="es-CO" altLang="es-CO" i="1">
                          <a:latin typeface="Cambria Math" panose="02040503050406030204" pitchFamily="18" charset="0"/>
                        </a:rPr>
                        <m:t> </m:t>
                      </m:r>
                      <m:r>
                        <a:rPr lang="es-CO" altLang="es-CO" i="1">
                          <a:latin typeface="Cambria Math" panose="02040503050406030204" pitchFamily="18" charset="0"/>
                        </a:rPr>
                        <m:t>𝑦</m:t>
                      </m:r>
                      <m:d>
                        <m:dPr>
                          <m:ctrlPr>
                            <a:rPr lang="es-CO" altLang="es-CO" i="1">
                              <a:latin typeface="Cambria Math" panose="02040503050406030204" pitchFamily="18" charset="0"/>
                            </a:rPr>
                          </m:ctrlPr>
                        </m:dPr>
                        <m:e>
                          <m:r>
                            <a:rPr lang="es-CO" altLang="es-CO" i="1">
                              <a:latin typeface="Cambria Math" panose="02040503050406030204" pitchFamily="18" charset="0"/>
                            </a:rPr>
                            <m:t>𝑡</m:t>
                          </m:r>
                        </m:e>
                      </m:d>
                      <m:r>
                        <a:rPr lang="es-CO" altLang="es-CO" i="1">
                          <a:latin typeface="Cambria Math" panose="02040503050406030204" pitchFamily="18" charset="0"/>
                        </a:rPr>
                        <m:t>&lt;</m:t>
                      </m:r>
                      <m:r>
                        <a:rPr lang="es-CO" altLang="es-CO" i="1">
                          <a:latin typeface="Cambria Math" panose="02040503050406030204" pitchFamily="18" charset="0"/>
                        </a:rPr>
                        <m:t>𝑦</m:t>
                      </m:r>
                      <m:d>
                        <m:dPr>
                          <m:ctrlPr>
                            <a:rPr lang="es-CO" altLang="es-CO" i="1">
                              <a:latin typeface="Cambria Math" panose="02040503050406030204" pitchFamily="18" charset="0"/>
                            </a:rPr>
                          </m:ctrlPr>
                        </m:dPr>
                        <m:e>
                          <m:r>
                            <a:rPr lang="es-CO" altLang="es-CO" i="1">
                              <a:latin typeface="Cambria Math" panose="02040503050406030204" pitchFamily="18" charset="0"/>
                            </a:rPr>
                            <m:t>𝑡</m:t>
                          </m:r>
                          <m:r>
                            <a:rPr lang="es-CO" altLang="es-CO" i="1">
                              <a:latin typeface="Cambria Math" panose="02040503050406030204" pitchFamily="18" charset="0"/>
                            </a:rPr>
                            <m:t>−1</m:t>
                          </m:r>
                        </m:e>
                      </m:d>
                      <m:r>
                        <a:rPr lang="es-CO" altLang="es-CO" i="1">
                          <a:latin typeface="Cambria Math" panose="02040503050406030204" pitchFamily="18" charset="0"/>
                        </a:rPr>
                        <m:t> </m:t>
                      </m:r>
                      <m:r>
                        <a:rPr lang="es-CO" altLang="es-CO" i="1">
                          <a:latin typeface="Cambria Math" panose="02040503050406030204" pitchFamily="18" charset="0"/>
                        </a:rPr>
                        <m:t>𝑝𝑒𝑛𝑑𝑖𝑒𝑛𝑡𝑒</m:t>
                      </m:r>
                      <m:r>
                        <a:rPr lang="es-CO" altLang="es-CO" i="1">
                          <a:latin typeface="Cambria Math" panose="02040503050406030204" pitchFamily="18" charset="0"/>
                        </a:rPr>
                        <m:t> </m:t>
                      </m:r>
                      <m:r>
                        <a:rPr lang="es-CO" altLang="es-CO" i="1">
                          <a:latin typeface="Cambria Math" panose="02040503050406030204" pitchFamily="18" charset="0"/>
                        </a:rPr>
                        <m:t>𝑛𝑒𝑔𝑎𝑡𝑖𝑣𝑎</m:t>
                      </m:r>
                    </m:oMath>
                  </m:oMathPara>
                </a14:m>
                <a:endParaRPr lang="es-CO" altLang="es-CO"/>
              </a:p>
              <a:p>
                <a:endParaRPr lang="es-CO" altLang="es-CO" sz="2400"/>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4633192" y="3047656"/>
                <a:ext cx="8057042" cy="1708160"/>
              </a:xfrm>
              <a:prstGeom prst="rect">
                <a:avLst/>
              </a:prstGeom>
              <a:blipFill>
                <a:blip r:embed="rId3"/>
                <a:stretch>
                  <a:fillRect/>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68E8DC78-76FB-C2CF-970A-ABA30750AE70}"/>
              </a:ext>
            </a:extLst>
          </p:cNvPr>
          <p:cNvPicPr>
            <a:picLocks noChangeAspect="1"/>
          </p:cNvPicPr>
          <p:nvPr/>
        </p:nvPicPr>
        <p:blipFill>
          <a:blip r:embed="rId4"/>
          <a:stretch>
            <a:fillRect/>
          </a:stretch>
        </p:blipFill>
        <p:spPr>
          <a:xfrm>
            <a:off x="653660" y="1961473"/>
            <a:ext cx="4742865" cy="3880526"/>
          </a:xfrm>
          <a:prstGeom prst="rect">
            <a:avLst/>
          </a:prstGeom>
        </p:spPr>
      </p:pic>
      <p:sp>
        <p:nvSpPr>
          <p:cNvPr id="11" name="Rectangle 11">
            <a:extLst>
              <a:ext uri="{FF2B5EF4-FFF2-40B4-BE49-F238E27FC236}">
                <a16:creationId xmlns:a16="http://schemas.microsoft.com/office/drawing/2014/main" id="{77978F65-EEBD-3F49-BFAF-CB09ABD6CA62}"/>
              </a:ext>
            </a:extLst>
          </p:cNvPr>
          <p:cNvSpPr txBox="1"/>
          <p:nvPr/>
        </p:nvSpPr>
        <p:spPr>
          <a:xfrm>
            <a:off x="953833" y="804676"/>
            <a:ext cx="9627842"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n-US" sz="3200" err="1">
                <a:solidFill>
                  <a:srgbClr val="1A3184"/>
                </a:solidFill>
                <a:latin typeface="Arial"/>
                <a:cs typeface="Arial"/>
              </a:rPr>
              <a:t>Tasas</a:t>
            </a:r>
            <a:r>
              <a:rPr lang="en-US" sz="3200">
                <a:solidFill>
                  <a:srgbClr val="1A3184"/>
                </a:solidFill>
                <a:latin typeface="Arial"/>
                <a:cs typeface="Arial"/>
              </a:rPr>
              <a:t> Spot, Forward y Discount Factors.</a:t>
            </a:r>
            <a:endParaRPr lang="es-CO" sz="3200">
              <a:solidFill>
                <a:srgbClr val="1A3184"/>
              </a:solidFill>
              <a:latin typeface="Arial"/>
              <a:cs typeface="Arial"/>
            </a:endParaRPr>
          </a:p>
        </p:txBody>
      </p:sp>
    </p:spTree>
    <p:extLst>
      <p:ext uri="{BB962C8B-B14F-4D97-AF65-F5344CB8AC3E}">
        <p14:creationId xmlns:p14="http://schemas.microsoft.com/office/powerpoint/2010/main" val="2276381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953833" y="804676"/>
            <a:ext cx="9627842"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n-US" sz="3200" err="1">
                <a:solidFill>
                  <a:srgbClr val="1A3184"/>
                </a:solidFill>
                <a:latin typeface="Arial"/>
                <a:cs typeface="Arial"/>
              </a:rPr>
              <a:t>Tasas</a:t>
            </a:r>
            <a:r>
              <a:rPr lang="en-US" sz="3200">
                <a:solidFill>
                  <a:srgbClr val="1A3184"/>
                </a:solidFill>
                <a:latin typeface="Arial"/>
                <a:cs typeface="Arial"/>
              </a:rPr>
              <a:t> Spot, Forward y Discount Factors.</a:t>
            </a:r>
            <a:endParaRPr lang="es-CO" sz="320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1137478" y="2608999"/>
                <a:ext cx="4243413" cy="1702197"/>
              </a:xfrm>
              <a:prstGeom prst="rect">
                <a:avLst/>
              </a:prstGeom>
              <a:noFill/>
            </p:spPr>
            <p:txBody>
              <a:bodyPr wrap="square" lIns="91440" tIns="45720" rIns="91440" bIns="45720" rtlCol="0" anchor="t">
                <a:spAutoFit/>
              </a:bodyPr>
              <a:lstStyle/>
              <a:p>
                <a:r>
                  <a:rPr lang="es-CO" altLang="es-CO"/>
                  <a:t>Note que también es posible definir la tasa forward de la siguiente manera:</a:t>
                </a:r>
              </a:p>
              <a:p>
                <a:endParaRPr lang="es-CO" altLang="es-CO"/>
              </a:p>
              <a:p>
                <a:pPr/>
                <a14:m>
                  <m:oMathPara xmlns:m="http://schemas.openxmlformats.org/officeDocument/2006/math">
                    <m:oMathParaPr>
                      <m:jc m:val="centerGroup"/>
                    </m:oMathParaPr>
                    <m:oMath xmlns:m="http://schemas.openxmlformats.org/officeDocument/2006/math">
                      <m:r>
                        <a:rPr lang="es-CO" altLang="es-CO" i="1">
                          <a:latin typeface="Cambria Math" panose="02040503050406030204" pitchFamily="18" charset="0"/>
                        </a:rPr>
                        <m:t>𝑠</m:t>
                      </m:r>
                      <m:d>
                        <m:dPr>
                          <m:ctrlPr>
                            <a:rPr lang="es-CO" altLang="es-CO" i="1">
                              <a:latin typeface="Cambria Math" panose="02040503050406030204" pitchFamily="18" charset="0"/>
                            </a:rPr>
                          </m:ctrlPr>
                        </m:dPr>
                        <m:e>
                          <m:r>
                            <a:rPr lang="es-CO" altLang="es-CO" i="1">
                              <a:latin typeface="Cambria Math" panose="02040503050406030204" pitchFamily="18" charset="0"/>
                            </a:rPr>
                            <m:t>𝑡</m:t>
                          </m:r>
                        </m:e>
                      </m:d>
                      <m:r>
                        <a:rPr lang="es-CO" altLang="es-CO" i="1">
                          <a:latin typeface="Cambria Math" panose="02040503050406030204" pitchFamily="18" charset="0"/>
                        </a:rPr>
                        <m:t>=</m:t>
                      </m:r>
                      <m:nary>
                        <m:naryPr>
                          <m:chr m:val="∏"/>
                          <m:ctrlPr>
                            <a:rPr lang="es-CO" altLang="es-CO" i="1">
                              <a:latin typeface="Cambria Math" panose="02040503050406030204" pitchFamily="18" charset="0"/>
                            </a:rPr>
                          </m:ctrlPr>
                        </m:naryPr>
                        <m:sub>
                          <m:r>
                            <m:rPr>
                              <m:brk m:alnAt="23"/>
                            </m:rPr>
                            <a:rPr lang="es-CO" altLang="es-CO" i="1">
                              <a:latin typeface="Cambria Math" panose="02040503050406030204" pitchFamily="18" charset="0"/>
                            </a:rPr>
                            <m:t>𝑡</m:t>
                          </m:r>
                          <m:r>
                            <a:rPr lang="es-CO" altLang="es-CO" i="1">
                              <a:latin typeface="Cambria Math" panose="02040503050406030204" pitchFamily="18" charset="0"/>
                            </a:rPr>
                            <m:t>=1</m:t>
                          </m:r>
                        </m:sub>
                        <m:sup>
                          <m:r>
                            <a:rPr lang="es-CO" altLang="es-CO" i="1">
                              <a:latin typeface="Cambria Math" panose="02040503050406030204" pitchFamily="18" charset="0"/>
                            </a:rPr>
                            <m:t>𝑇</m:t>
                          </m:r>
                        </m:sup>
                        <m:e>
                          <m:d>
                            <m:dPr>
                              <m:ctrlPr>
                                <a:rPr lang="es-CO" altLang="es-CO" i="1">
                                  <a:latin typeface="Cambria Math" panose="02040503050406030204" pitchFamily="18" charset="0"/>
                                </a:rPr>
                              </m:ctrlPr>
                            </m:dPr>
                            <m:e>
                              <m:r>
                                <a:rPr lang="es-CO" altLang="es-CO" i="1">
                                  <a:latin typeface="Cambria Math" panose="02040503050406030204" pitchFamily="18" charset="0"/>
                                </a:rPr>
                                <m:t>1+</m:t>
                              </m:r>
                              <m:r>
                                <a:rPr lang="es-CO" altLang="es-CO" i="1">
                                  <a:latin typeface="Cambria Math" panose="02040503050406030204" pitchFamily="18" charset="0"/>
                                </a:rPr>
                                <m:t>𝑓</m:t>
                              </m:r>
                              <m:d>
                                <m:dPr>
                                  <m:ctrlPr>
                                    <a:rPr lang="es-CO" altLang="es-CO" i="1">
                                      <a:latin typeface="Cambria Math" panose="02040503050406030204" pitchFamily="18" charset="0"/>
                                    </a:rPr>
                                  </m:ctrlPr>
                                </m:dPr>
                                <m:e>
                                  <m:r>
                                    <a:rPr lang="es-CO" altLang="es-CO" i="1">
                                      <a:latin typeface="Cambria Math" panose="02040503050406030204" pitchFamily="18" charset="0"/>
                                    </a:rPr>
                                    <m:t>𝑡</m:t>
                                  </m:r>
                                </m:e>
                              </m:d>
                            </m:e>
                          </m:d>
                        </m:e>
                      </m:nary>
                    </m:oMath>
                  </m:oMathPara>
                </a14:m>
                <a:endParaRPr lang="es-CO" altLang="es-CO" sz="2400"/>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137478" y="2608999"/>
                <a:ext cx="4243413" cy="1702197"/>
              </a:xfrm>
              <a:prstGeom prst="rect">
                <a:avLst/>
              </a:prstGeom>
              <a:blipFill>
                <a:blip r:embed="rId3"/>
                <a:stretch>
                  <a:fillRect l="-1293" t="-2151" r="-431"/>
                </a:stretch>
              </a:blipFill>
            </p:spPr>
            <p:txBody>
              <a:bodyPr/>
              <a:lstStyle/>
              <a:p>
                <a:r>
                  <a:rPr lang="en-US">
                    <a:noFill/>
                  </a:rPr>
                  <a:t> </a:t>
                </a:r>
              </a:p>
            </p:txBody>
          </p:sp>
        </mc:Fallback>
      </mc:AlternateContent>
      <p:pic>
        <p:nvPicPr>
          <p:cNvPr id="11" name="Picture 3">
            <a:extLst>
              <a:ext uri="{FF2B5EF4-FFF2-40B4-BE49-F238E27FC236}">
                <a16:creationId xmlns:a16="http://schemas.microsoft.com/office/drawing/2014/main" id="{4A7D2495-8B5A-7C5A-8D11-F52D81E9AB23}"/>
              </a:ext>
            </a:extLst>
          </p:cNvPr>
          <p:cNvPicPr>
            <a:picLocks noChangeAspect="1"/>
          </p:cNvPicPr>
          <p:nvPr/>
        </p:nvPicPr>
        <p:blipFill>
          <a:blip r:embed="rId4"/>
          <a:stretch>
            <a:fillRect/>
          </a:stretch>
        </p:blipFill>
        <p:spPr>
          <a:xfrm>
            <a:off x="6339253" y="2477114"/>
            <a:ext cx="5115389" cy="2332408"/>
          </a:xfrm>
          <a:prstGeom prst="rect">
            <a:avLst/>
          </a:prstGeom>
        </p:spPr>
      </p:pic>
      <p:cxnSp>
        <p:nvCxnSpPr>
          <p:cNvPr id="4" name="Conector recto 3"/>
          <p:cNvCxnSpPr/>
          <p:nvPr/>
        </p:nvCxnSpPr>
        <p:spPr>
          <a:xfrm>
            <a:off x="5767754" y="2242038"/>
            <a:ext cx="0" cy="29366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252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953833" y="804676"/>
            <a:ext cx="9627842"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n-US" sz="3200" err="1">
                <a:solidFill>
                  <a:srgbClr val="1A3184"/>
                </a:solidFill>
                <a:latin typeface="Arial"/>
                <a:cs typeface="Arial"/>
              </a:rPr>
              <a:t>Tasas</a:t>
            </a:r>
            <a:r>
              <a:rPr lang="en-US" sz="3200">
                <a:solidFill>
                  <a:srgbClr val="1A3184"/>
                </a:solidFill>
                <a:latin typeface="Arial"/>
                <a:cs typeface="Arial"/>
              </a:rPr>
              <a:t> Spot, Forward y Discount Factors.</a:t>
            </a:r>
            <a:endParaRPr lang="es-CO" sz="320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1137478" y="2608999"/>
                <a:ext cx="4243413" cy="1702197"/>
              </a:xfrm>
              <a:prstGeom prst="rect">
                <a:avLst/>
              </a:prstGeom>
              <a:noFill/>
            </p:spPr>
            <p:txBody>
              <a:bodyPr wrap="square" lIns="91440" tIns="45720" rIns="91440" bIns="45720" rtlCol="0" anchor="t">
                <a:spAutoFit/>
              </a:bodyPr>
              <a:lstStyle/>
              <a:p>
                <a:r>
                  <a:rPr lang="es-CO" altLang="es-CO"/>
                  <a:t>Note que también es posible definir la tasa forward de la siguiente manera:</a:t>
                </a:r>
              </a:p>
              <a:p>
                <a:endParaRPr lang="es-CO" altLang="es-CO"/>
              </a:p>
              <a:p>
                <a:pPr/>
                <a14:m>
                  <m:oMathPara xmlns:m="http://schemas.openxmlformats.org/officeDocument/2006/math">
                    <m:oMathParaPr>
                      <m:jc m:val="centerGroup"/>
                    </m:oMathParaPr>
                    <m:oMath xmlns:m="http://schemas.openxmlformats.org/officeDocument/2006/math">
                      <m:r>
                        <a:rPr lang="es-CO" altLang="es-CO" i="1">
                          <a:latin typeface="Cambria Math" panose="02040503050406030204" pitchFamily="18" charset="0"/>
                        </a:rPr>
                        <m:t>𝑠</m:t>
                      </m:r>
                      <m:d>
                        <m:dPr>
                          <m:ctrlPr>
                            <a:rPr lang="es-CO" altLang="es-CO" i="1">
                              <a:latin typeface="Cambria Math" panose="02040503050406030204" pitchFamily="18" charset="0"/>
                            </a:rPr>
                          </m:ctrlPr>
                        </m:dPr>
                        <m:e>
                          <m:r>
                            <a:rPr lang="es-CO" altLang="es-CO" i="1">
                              <a:latin typeface="Cambria Math" panose="02040503050406030204" pitchFamily="18" charset="0"/>
                            </a:rPr>
                            <m:t>𝑡</m:t>
                          </m:r>
                        </m:e>
                      </m:d>
                      <m:r>
                        <a:rPr lang="es-CO" altLang="es-CO" i="1">
                          <a:latin typeface="Cambria Math" panose="02040503050406030204" pitchFamily="18" charset="0"/>
                        </a:rPr>
                        <m:t>=</m:t>
                      </m:r>
                      <m:nary>
                        <m:naryPr>
                          <m:chr m:val="∏"/>
                          <m:ctrlPr>
                            <a:rPr lang="es-CO" altLang="es-CO" i="1">
                              <a:latin typeface="Cambria Math" panose="02040503050406030204" pitchFamily="18" charset="0"/>
                            </a:rPr>
                          </m:ctrlPr>
                        </m:naryPr>
                        <m:sub>
                          <m:r>
                            <m:rPr>
                              <m:brk m:alnAt="23"/>
                            </m:rPr>
                            <a:rPr lang="es-CO" altLang="es-CO" i="1">
                              <a:latin typeface="Cambria Math" panose="02040503050406030204" pitchFamily="18" charset="0"/>
                            </a:rPr>
                            <m:t>𝑡</m:t>
                          </m:r>
                          <m:r>
                            <a:rPr lang="es-CO" altLang="es-CO" i="1">
                              <a:latin typeface="Cambria Math" panose="02040503050406030204" pitchFamily="18" charset="0"/>
                            </a:rPr>
                            <m:t>=1</m:t>
                          </m:r>
                        </m:sub>
                        <m:sup>
                          <m:r>
                            <a:rPr lang="es-CO" altLang="es-CO" i="1">
                              <a:latin typeface="Cambria Math" panose="02040503050406030204" pitchFamily="18" charset="0"/>
                            </a:rPr>
                            <m:t>𝑇</m:t>
                          </m:r>
                        </m:sup>
                        <m:e>
                          <m:d>
                            <m:dPr>
                              <m:ctrlPr>
                                <a:rPr lang="es-CO" altLang="es-CO" i="1">
                                  <a:latin typeface="Cambria Math" panose="02040503050406030204" pitchFamily="18" charset="0"/>
                                </a:rPr>
                              </m:ctrlPr>
                            </m:dPr>
                            <m:e>
                              <m:r>
                                <a:rPr lang="es-CO" altLang="es-CO" i="1">
                                  <a:latin typeface="Cambria Math" panose="02040503050406030204" pitchFamily="18" charset="0"/>
                                </a:rPr>
                                <m:t>1+</m:t>
                              </m:r>
                              <m:r>
                                <a:rPr lang="es-CO" altLang="es-CO" i="1">
                                  <a:latin typeface="Cambria Math" panose="02040503050406030204" pitchFamily="18" charset="0"/>
                                </a:rPr>
                                <m:t>𝑓</m:t>
                              </m:r>
                              <m:d>
                                <m:dPr>
                                  <m:ctrlPr>
                                    <a:rPr lang="es-CO" altLang="es-CO" i="1">
                                      <a:latin typeface="Cambria Math" panose="02040503050406030204" pitchFamily="18" charset="0"/>
                                    </a:rPr>
                                  </m:ctrlPr>
                                </m:dPr>
                                <m:e>
                                  <m:r>
                                    <a:rPr lang="es-CO" altLang="es-CO" i="1">
                                      <a:latin typeface="Cambria Math" panose="02040503050406030204" pitchFamily="18" charset="0"/>
                                    </a:rPr>
                                    <m:t>𝑡</m:t>
                                  </m:r>
                                </m:e>
                              </m:d>
                            </m:e>
                          </m:d>
                        </m:e>
                      </m:nary>
                    </m:oMath>
                  </m:oMathPara>
                </a14:m>
                <a:endParaRPr lang="es-CO" altLang="es-CO" sz="2400"/>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137478" y="2608999"/>
                <a:ext cx="4243413" cy="1702197"/>
              </a:xfrm>
              <a:prstGeom prst="rect">
                <a:avLst/>
              </a:prstGeom>
              <a:blipFill>
                <a:blip r:embed="rId3"/>
                <a:stretch>
                  <a:fillRect l="-1293" t="-2151" r="-431"/>
                </a:stretch>
              </a:blipFill>
            </p:spPr>
            <p:txBody>
              <a:bodyPr/>
              <a:lstStyle/>
              <a:p>
                <a:r>
                  <a:rPr lang="en-US">
                    <a:noFill/>
                  </a:rPr>
                  <a:t> </a:t>
                </a:r>
              </a:p>
            </p:txBody>
          </p:sp>
        </mc:Fallback>
      </mc:AlternateContent>
      <p:pic>
        <p:nvPicPr>
          <p:cNvPr id="11" name="Picture 3">
            <a:extLst>
              <a:ext uri="{FF2B5EF4-FFF2-40B4-BE49-F238E27FC236}">
                <a16:creationId xmlns:a16="http://schemas.microsoft.com/office/drawing/2014/main" id="{4A7D2495-8B5A-7C5A-8D11-F52D81E9AB23}"/>
              </a:ext>
            </a:extLst>
          </p:cNvPr>
          <p:cNvPicPr>
            <a:picLocks noChangeAspect="1"/>
          </p:cNvPicPr>
          <p:nvPr/>
        </p:nvPicPr>
        <p:blipFill>
          <a:blip r:embed="rId4"/>
          <a:stretch>
            <a:fillRect/>
          </a:stretch>
        </p:blipFill>
        <p:spPr>
          <a:xfrm>
            <a:off x="6339253" y="2477114"/>
            <a:ext cx="5115389" cy="2332408"/>
          </a:xfrm>
          <a:prstGeom prst="rect">
            <a:avLst/>
          </a:prstGeom>
        </p:spPr>
      </p:pic>
      <p:cxnSp>
        <p:nvCxnSpPr>
          <p:cNvPr id="4" name="Conector recto 3"/>
          <p:cNvCxnSpPr/>
          <p:nvPr/>
        </p:nvCxnSpPr>
        <p:spPr>
          <a:xfrm>
            <a:off x="5767754" y="2242038"/>
            <a:ext cx="0" cy="29366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93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4">
            <a:extLst>
              <a:ext uri="{FF2B5EF4-FFF2-40B4-BE49-F238E27FC236}">
                <a16:creationId xmlns:a16="http://schemas.microsoft.com/office/drawing/2014/main" id="{77D718F3-6B55-0C59-152F-64E171DDA51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0000" contrast="-40000"/>
                    </a14:imgEffect>
                  </a14:imgLayer>
                </a14:imgProps>
              </a:ext>
              <a:ext uri="{28A0092B-C50C-407E-A947-70E740481C1C}">
                <a14:useLocalDpi xmlns:a14="http://schemas.microsoft.com/office/drawing/2010/main" val="0"/>
              </a:ext>
            </a:extLst>
          </a:blip>
          <a:stretch>
            <a:fillRect/>
          </a:stretch>
        </p:blipFill>
        <p:spPr>
          <a:xfrm>
            <a:off x="6620608" y="0"/>
            <a:ext cx="5569869" cy="6857999"/>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solidFill>
            <a:srgbClr val="1A3184"/>
          </a:solidFill>
        </p:spPr>
      </p:pic>
      <p:sp>
        <p:nvSpPr>
          <p:cNvPr id="41" name="Rectangle 11">
            <a:extLst>
              <a:ext uri="{FF2B5EF4-FFF2-40B4-BE49-F238E27FC236}">
                <a16:creationId xmlns:a16="http://schemas.microsoft.com/office/drawing/2014/main" id="{77978F65-EEBD-3F49-BFAF-CB09ABD6CA62}"/>
              </a:ext>
            </a:extLst>
          </p:cNvPr>
          <p:cNvSpPr txBox="1"/>
          <p:nvPr/>
        </p:nvSpPr>
        <p:spPr>
          <a:xfrm>
            <a:off x="353177" y="2670917"/>
            <a:ext cx="6171247" cy="212365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6600">
                <a:solidFill>
                  <a:srgbClr val="1A3184"/>
                </a:solidFill>
              </a:rPr>
              <a:t>Riesgo de Mercado</a:t>
            </a:r>
            <a:endParaRPr lang="es-CO" sz="6600">
              <a:solidFill>
                <a:srgbClr val="1A3184"/>
              </a:solidFill>
              <a:latin typeface="Arial" panose="020B0604020202020204" pitchFamily="34" charset="0"/>
              <a:cs typeface="Arial" panose="020B0604020202020204" pitchFamily="34" charset="0"/>
            </a:endParaRPr>
          </a:p>
        </p:txBody>
      </p:sp>
      <p:sp>
        <p:nvSpPr>
          <p:cNvPr id="2" name="CuadroTexto 1"/>
          <p:cNvSpPr txBox="1"/>
          <p:nvPr/>
        </p:nvSpPr>
        <p:spPr>
          <a:xfrm>
            <a:off x="8154328" y="-79653"/>
            <a:ext cx="1538655" cy="7017306"/>
          </a:xfrm>
          <a:prstGeom prst="rect">
            <a:avLst/>
          </a:prstGeom>
          <a:noFill/>
        </p:spPr>
        <p:txBody>
          <a:bodyPr wrap="square" rtlCol="0">
            <a:spAutoFit/>
          </a:bodyPr>
          <a:lstStyle/>
          <a:p>
            <a:r>
              <a:rPr lang="es-ES" sz="4500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rPr>
              <a:t>5</a:t>
            </a:r>
            <a:endParaRPr lang="en-US" sz="4500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endParaRPr>
          </a:p>
        </p:txBody>
      </p:sp>
      <p:sp>
        <p:nvSpPr>
          <p:cNvPr id="10" name="Rectangle 11">
            <a:extLst>
              <a:ext uri="{FF2B5EF4-FFF2-40B4-BE49-F238E27FC236}">
                <a16:creationId xmlns:a16="http://schemas.microsoft.com/office/drawing/2014/main" id="{77978F65-EEBD-3F49-BFAF-CB09ABD6CA62}"/>
              </a:ext>
            </a:extLst>
          </p:cNvPr>
          <p:cNvSpPr txBox="1"/>
          <p:nvPr/>
        </p:nvSpPr>
        <p:spPr>
          <a:xfrm>
            <a:off x="1731192" y="2190271"/>
            <a:ext cx="3415215"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b="0">
                <a:solidFill>
                  <a:srgbClr val="1A3184"/>
                </a:solidFill>
              </a:rPr>
              <a:t>Medidas de</a:t>
            </a:r>
            <a:endParaRPr lang="es-CO" sz="3200">
              <a:solidFill>
                <a:srgbClr val="1A318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2585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953833" y="1099213"/>
            <a:ext cx="9627842" cy="64633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n-US" sz="3600" dirty="0">
                <a:solidFill>
                  <a:srgbClr val="1A3184"/>
                </a:solidFill>
                <a:latin typeface="Arial"/>
                <a:cs typeface="Arial"/>
              </a:rPr>
              <a:t>Valor </a:t>
            </a:r>
            <a:r>
              <a:rPr lang="en-US" sz="3600" dirty="0" err="1">
                <a:solidFill>
                  <a:srgbClr val="1A3184"/>
                </a:solidFill>
                <a:latin typeface="Arial"/>
                <a:cs typeface="Arial"/>
              </a:rPr>
              <a:t>en</a:t>
            </a:r>
            <a:r>
              <a:rPr lang="en-US" sz="3600" dirty="0">
                <a:solidFill>
                  <a:srgbClr val="1A3184"/>
                </a:solidFill>
                <a:latin typeface="Arial"/>
                <a:cs typeface="Arial"/>
              </a:rPr>
              <a:t> </a:t>
            </a:r>
            <a:r>
              <a:rPr lang="en-US" sz="3600" dirty="0" err="1">
                <a:solidFill>
                  <a:srgbClr val="1A3184"/>
                </a:solidFill>
                <a:latin typeface="Arial"/>
                <a:cs typeface="Arial"/>
              </a:rPr>
              <a:t>Riesgo</a:t>
            </a:r>
            <a:r>
              <a:rPr lang="en-US" sz="3600" dirty="0">
                <a:solidFill>
                  <a:srgbClr val="1A3184"/>
                </a:solidFill>
                <a:latin typeface="Arial"/>
                <a:cs typeface="Arial"/>
              </a:rPr>
              <a:t> (</a:t>
            </a:r>
            <a:r>
              <a:rPr lang="en-US" sz="3600" dirty="0" err="1">
                <a:solidFill>
                  <a:srgbClr val="1A3184"/>
                </a:solidFill>
                <a:latin typeface="Arial"/>
                <a:cs typeface="Arial"/>
              </a:rPr>
              <a:t>VaR</a:t>
            </a:r>
            <a:r>
              <a:rPr lang="en-US" sz="3600" dirty="0">
                <a:solidFill>
                  <a:srgbClr val="1A3184"/>
                </a:solidFill>
                <a:latin typeface="Arial"/>
                <a:cs typeface="Arial"/>
              </a:rPr>
              <a:t>)</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2082333" y="2239509"/>
                <a:ext cx="7370842" cy="3293209"/>
              </a:xfrm>
              <a:prstGeom prst="rect">
                <a:avLst/>
              </a:prstGeom>
              <a:noFill/>
            </p:spPr>
            <p:txBody>
              <a:bodyPr wrap="square" lIns="91440" tIns="45720" rIns="91440" bIns="45720" rtlCol="0" anchor="t">
                <a:spAutoFit/>
              </a:bodyPr>
              <a:lstStyle/>
              <a:p>
                <a:r>
                  <a:rPr lang="es-ES" altLang="es-CO" sz="2000" dirty="0"/>
                  <a:t>Definición: es el valor del retorno tal que la probabilidad de que se obtengan retornos aún menores sea menor a un nivel dado de tolerancia.</a:t>
                </a:r>
              </a:p>
              <a:p>
                <a:endParaRPr lang="es-ES" altLang="es-CO" sz="2000" dirty="0"/>
              </a:p>
              <a:p>
                <a:r>
                  <a:rPr lang="es-ES" altLang="es-CO" sz="2000" dirty="0"/>
                  <a:t>La fórmula para el cálculo del </a:t>
                </a:r>
                <a:r>
                  <a:rPr lang="es-ES" altLang="es-CO" sz="2000" dirty="0" err="1"/>
                  <a:t>VaR</a:t>
                </a:r>
                <a:r>
                  <a:rPr lang="es-ES" altLang="es-CO" sz="2000" dirty="0"/>
                  <a:t> es la siguiente:</a:t>
                </a:r>
              </a:p>
              <a:p>
                <a:endParaRPr lang="es-ES" altLang="es-CO" sz="2000" dirty="0"/>
              </a:p>
              <a:p>
                <a:pPr/>
                <a14:m>
                  <m:oMathPara xmlns:m="http://schemas.openxmlformats.org/officeDocument/2006/math">
                    <m:oMathParaPr>
                      <m:jc m:val="centerGroup"/>
                    </m:oMathParaPr>
                    <m:oMath xmlns:m="http://schemas.openxmlformats.org/officeDocument/2006/math">
                      <m:r>
                        <a:rPr lang="es-ES" altLang="es-CO" sz="2000" b="0" i="1" smtClean="0">
                          <a:latin typeface="Cambria Math" panose="02040503050406030204" pitchFamily="18" charset="0"/>
                          <a:ea typeface="Cambria Math" panose="02040503050406030204" pitchFamily="18" charset="0"/>
                        </a:rPr>
                        <m:t>𝑉𝑎𝑟</m:t>
                      </m:r>
                      <m:r>
                        <a:rPr lang="es-ES" altLang="es-CO" sz="2000" b="0" i="1" smtClean="0">
                          <a:latin typeface="Cambria Math" panose="02040503050406030204" pitchFamily="18" charset="0"/>
                          <a:ea typeface="Cambria Math" panose="02040503050406030204" pitchFamily="18" charset="0"/>
                        </a:rPr>
                        <m:t>(1−</m:t>
                      </m:r>
                      <m:r>
                        <m:rPr>
                          <m:sty m:val="p"/>
                        </m:rPr>
                        <a:rPr lang="es-ES" altLang="es-CO" sz="2000" i="1" dirty="0">
                          <a:latin typeface="Cambria Math" panose="02040503050406030204" pitchFamily="18" charset="0"/>
                          <a:ea typeface="Cambria Math" panose="02040503050406030204" pitchFamily="18" charset="0"/>
                        </a:rPr>
                        <m:t>α</m:t>
                      </m:r>
                      <m:r>
                        <a:rPr lang="es-ES" altLang="es-CO" sz="2000" b="0" i="1" dirty="0" smtClean="0">
                          <a:latin typeface="Cambria Math" panose="02040503050406030204" pitchFamily="18" charset="0"/>
                          <a:ea typeface="Cambria Math" panose="02040503050406030204" pitchFamily="18" charset="0"/>
                        </a:rPr>
                        <m:t>)={</m:t>
                      </m:r>
                      <m:r>
                        <a:rPr lang="es-ES" altLang="es-CO" sz="2000" b="0" i="1" dirty="0" smtClean="0">
                          <a:latin typeface="Cambria Math" panose="02040503050406030204" pitchFamily="18" charset="0"/>
                          <a:ea typeface="Cambria Math" panose="02040503050406030204" pitchFamily="18" charset="0"/>
                        </a:rPr>
                        <m:t>𝑥</m:t>
                      </m:r>
                      <m:r>
                        <a:rPr lang="es-ES" altLang="es-CO" sz="2000" b="0" i="1" dirty="0" smtClean="0">
                          <a:latin typeface="Cambria Math" panose="02040503050406030204" pitchFamily="18" charset="0"/>
                          <a:ea typeface="Cambria Math" panose="02040503050406030204" pitchFamily="18" charset="0"/>
                        </a:rPr>
                        <m:t>|</m:t>
                      </m:r>
                      <m:r>
                        <a:rPr lang="es-ES" altLang="es-CO" sz="2000" b="0" i="1" dirty="0" smtClean="0">
                          <a:latin typeface="Cambria Math" panose="02040503050406030204" pitchFamily="18" charset="0"/>
                          <a:ea typeface="Cambria Math" panose="02040503050406030204" pitchFamily="18" charset="0"/>
                        </a:rPr>
                        <m:t>𝑃𝑟𝑜𝑏</m:t>
                      </m:r>
                      <m:d>
                        <m:dPr>
                          <m:begChr m:val="["/>
                          <m:endChr m:val="]"/>
                          <m:ctrlPr>
                            <a:rPr lang="es-ES" altLang="es-CO" sz="2000" b="0" i="1" dirty="0" smtClean="0">
                              <a:latin typeface="Cambria Math" panose="02040503050406030204" pitchFamily="18" charset="0"/>
                              <a:ea typeface="Cambria Math" panose="02040503050406030204" pitchFamily="18" charset="0"/>
                            </a:rPr>
                          </m:ctrlPr>
                        </m:dPr>
                        <m:e>
                          <m:r>
                            <a:rPr lang="es-ES" altLang="es-CO" sz="2000" b="0" i="1" dirty="0" smtClean="0">
                              <a:latin typeface="Cambria Math" panose="02040503050406030204" pitchFamily="18" charset="0"/>
                              <a:ea typeface="Cambria Math" panose="02040503050406030204" pitchFamily="18" charset="0"/>
                            </a:rPr>
                            <m:t>𝑃</m:t>
                          </m:r>
                          <m:r>
                            <a:rPr lang="es-ES" altLang="es-CO" sz="2000" b="0" i="1" dirty="0" smtClean="0">
                              <a:latin typeface="Cambria Math" panose="02040503050406030204" pitchFamily="18" charset="0"/>
                              <a:ea typeface="Cambria Math" panose="02040503050406030204" pitchFamily="18" charset="0"/>
                            </a:rPr>
                            <m:t>&amp;</m:t>
                          </m:r>
                          <m:r>
                            <a:rPr lang="es-ES" altLang="es-CO" sz="2000" b="0" i="1" dirty="0" smtClean="0">
                              <a:latin typeface="Cambria Math" panose="02040503050406030204" pitchFamily="18" charset="0"/>
                              <a:ea typeface="Cambria Math" panose="02040503050406030204" pitchFamily="18" charset="0"/>
                            </a:rPr>
                            <m:t>𝐺</m:t>
                          </m:r>
                          <m:r>
                            <a:rPr lang="es-ES" altLang="es-CO" sz="2000" b="0" i="1" dirty="0" smtClean="0">
                              <a:latin typeface="Cambria Math" panose="02040503050406030204" pitchFamily="18" charset="0"/>
                              <a:ea typeface="Cambria Math" panose="02040503050406030204" pitchFamily="18" charset="0"/>
                            </a:rPr>
                            <m:t>≤</m:t>
                          </m:r>
                          <m:r>
                            <a:rPr lang="es-ES" altLang="es-CO" sz="2000" b="0" i="1" dirty="0" smtClean="0">
                              <a:latin typeface="Cambria Math" panose="02040503050406030204" pitchFamily="18" charset="0"/>
                              <a:ea typeface="Cambria Math" panose="02040503050406030204" pitchFamily="18" charset="0"/>
                            </a:rPr>
                            <m:t>𝑥</m:t>
                          </m:r>
                        </m:e>
                      </m:d>
                      <m:r>
                        <a:rPr lang="es-ES" altLang="es-CO" sz="2000" b="0" i="1" dirty="0" smtClean="0">
                          <a:latin typeface="Cambria Math" panose="02040503050406030204" pitchFamily="18" charset="0"/>
                          <a:ea typeface="Cambria Math" panose="02040503050406030204" pitchFamily="18" charset="0"/>
                        </a:rPr>
                        <m:t>=</m:t>
                      </m:r>
                      <m:r>
                        <m:rPr>
                          <m:sty m:val="p"/>
                        </m:rPr>
                        <a:rPr lang="el-GR" altLang="es-CO" sz="2000" i="0" dirty="0" smtClean="0">
                          <a:latin typeface="Cambria Math" panose="02040503050406030204" pitchFamily="18" charset="0"/>
                          <a:ea typeface="Cambria Math" panose="02040503050406030204" pitchFamily="18" charset="0"/>
                        </a:rPr>
                        <m:t>α</m:t>
                      </m:r>
                      <m:r>
                        <a:rPr lang="es-ES" altLang="es-CO" sz="2000" b="0" i="0" dirty="0" smtClean="0">
                          <a:latin typeface="Cambria Math" panose="02040503050406030204" pitchFamily="18" charset="0"/>
                          <a:ea typeface="Cambria Math" panose="02040503050406030204" pitchFamily="18" charset="0"/>
                        </a:rPr>
                        <m:t>}</m:t>
                      </m:r>
                    </m:oMath>
                  </m:oMathPara>
                </a14:m>
                <a:endParaRPr lang="es-ES" altLang="es-CO" sz="2000" i="1" dirty="0"/>
              </a:p>
              <a:p>
                <a:endParaRPr lang="es-ES" altLang="es-CO" sz="2000" dirty="0"/>
              </a:p>
              <a:p>
                <a:r>
                  <a:rPr lang="es-ES" altLang="es-CO" sz="2000" dirty="0"/>
                  <a:t>Donde 1-α es el nivel de confianza (en porcentaje).</a:t>
                </a:r>
              </a:p>
              <a:p>
                <a:endParaRPr lang="es-CO" altLang="es-CO" sz="2800" dirty="0"/>
              </a:p>
            </p:txBody>
          </p:sp>
        </mc:Choice>
        <mc:Fallback>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2082333" y="2239509"/>
                <a:ext cx="7370842" cy="3293209"/>
              </a:xfrm>
              <a:prstGeom prst="rect">
                <a:avLst/>
              </a:prstGeom>
              <a:blipFill>
                <a:blip r:embed="rId3"/>
                <a:stretch>
                  <a:fillRect l="-910" t="-924"/>
                </a:stretch>
              </a:blipFill>
            </p:spPr>
            <p:txBody>
              <a:bodyPr/>
              <a:lstStyle/>
              <a:p>
                <a:r>
                  <a:rPr lang="en-US">
                    <a:noFill/>
                  </a:rPr>
                  <a:t> </a:t>
                </a:r>
              </a:p>
            </p:txBody>
          </p:sp>
        </mc:Fallback>
      </mc:AlternateContent>
    </p:spTree>
    <p:extLst>
      <p:ext uri="{BB962C8B-B14F-4D97-AF65-F5344CB8AC3E}">
        <p14:creationId xmlns:p14="http://schemas.microsoft.com/office/powerpoint/2010/main" val="326150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3546013" y="656797"/>
            <a:ext cx="5102135" cy="98251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4400" dirty="0">
                <a:solidFill>
                  <a:srgbClr val="1A3184"/>
                </a:solidFill>
                <a:latin typeface="Arial" panose="020B0604020202020204" pitchFamily="34" charset="0"/>
                <a:cs typeface="Arial" panose="020B0604020202020204" pitchFamily="34" charset="0"/>
              </a:rPr>
              <a:t>Contenido</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2" name="CuadroTexto 1">
            <a:extLst>
              <a:ext uri="{FF2B5EF4-FFF2-40B4-BE49-F238E27FC236}">
                <a16:creationId xmlns:a16="http://schemas.microsoft.com/office/drawing/2014/main" id="{265A9F7C-8C51-87A4-5D15-ED9DFD1F24BA}"/>
              </a:ext>
            </a:extLst>
          </p:cNvPr>
          <p:cNvSpPr txBox="1"/>
          <p:nvPr/>
        </p:nvSpPr>
        <p:spPr>
          <a:xfrm flipH="1">
            <a:off x="4218469" y="1517909"/>
            <a:ext cx="3757221" cy="4832092"/>
          </a:xfrm>
          <a:prstGeom prst="rect">
            <a:avLst/>
          </a:prstGeom>
          <a:noFill/>
        </p:spPr>
        <p:txBody>
          <a:bodyPr wrap="square" lIns="91440" tIns="45720" rIns="91440" bIns="45720" rtlCol="0" anchor="t">
            <a:spAutoFit/>
          </a:bodyPr>
          <a:lstStyle/>
          <a:p>
            <a:pPr>
              <a:buClr>
                <a:schemeClr val="bg1">
                  <a:lumMod val="65000"/>
                </a:schemeClr>
              </a:buClr>
            </a:pPr>
            <a:endParaRPr lang="es-CO" sz="2800" dirty="0"/>
          </a:p>
          <a:p>
            <a:pPr marL="457200" indent="-457200">
              <a:buClr>
                <a:schemeClr val="bg1">
                  <a:lumMod val="65000"/>
                </a:schemeClr>
              </a:buClr>
              <a:buFont typeface="+mj-lt"/>
              <a:buAutoNum type="arabicPeriod"/>
            </a:pPr>
            <a:r>
              <a:rPr lang="es-CO" sz="2800" dirty="0"/>
              <a:t>Duración</a:t>
            </a:r>
          </a:p>
          <a:p>
            <a:pPr marL="457200" indent="-457200">
              <a:buClr>
                <a:schemeClr val="bg1">
                  <a:lumMod val="65000"/>
                </a:schemeClr>
              </a:buClr>
              <a:buFont typeface="+mj-lt"/>
              <a:buAutoNum type="arabicPeriod"/>
            </a:pPr>
            <a:endParaRPr lang="es-CO" sz="2800" dirty="0"/>
          </a:p>
          <a:p>
            <a:pPr marL="457200" indent="-457200">
              <a:buClr>
                <a:schemeClr val="bg1">
                  <a:lumMod val="65000"/>
                </a:schemeClr>
              </a:buClr>
              <a:buFont typeface="+mj-lt"/>
              <a:buAutoNum type="arabicPeriod"/>
            </a:pPr>
            <a:r>
              <a:rPr lang="es-CO" sz="2800" dirty="0"/>
              <a:t>Convexidad</a:t>
            </a:r>
          </a:p>
          <a:p>
            <a:pPr marL="457200" indent="-457200">
              <a:buClr>
                <a:schemeClr val="bg1">
                  <a:lumMod val="65000"/>
                </a:schemeClr>
              </a:buClr>
              <a:buFont typeface="+mj-lt"/>
              <a:buAutoNum type="arabicPeriod"/>
            </a:pPr>
            <a:endParaRPr lang="es-CO" sz="2800" dirty="0"/>
          </a:p>
          <a:p>
            <a:pPr marL="457200" indent="-457200">
              <a:buClr>
                <a:schemeClr val="bg1">
                  <a:lumMod val="65000"/>
                </a:schemeClr>
              </a:buClr>
              <a:buFont typeface="+mj-lt"/>
              <a:buAutoNum type="arabicPeriod"/>
            </a:pPr>
            <a:r>
              <a:rPr lang="es-CO" sz="2800" dirty="0"/>
              <a:t>Bonos de cupón fijo</a:t>
            </a:r>
          </a:p>
          <a:p>
            <a:pPr marL="457200" indent="-457200">
              <a:buClr>
                <a:schemeClr val="bg1">
                  <a:lumMod val="65000"/>
                </a:schemeClr>
              </a:buClr>
              <a:buFont typeface="+mj-lt"/>
              <a:buAutoNum type="arabicPeriod"/>
            </a:pPr>
            <a:endParaRPr lang="es-CO" sz="2800" dirty="0"/>
          </a:p>
          <a:p>
            <a:pPr marL="457200" indent="-457200">
              <a:buClr>
                <a:schemeClr val="bg1">
                  <a:lumMod val="65000"/>
                </a:schemeClr>
              </a:buClr>
              <a:buFont typeface="+mj-lt"/>
              <a:buAutoNum type="arabicPeriod"/>
            </a:pPr>
            <a:r>
              <a:rPr lang="es-CO" sz="2800" dirty="0"/>
              <a:t>Tasas Spot y forward</a:t>
            </a:r>
          </a:p>
          <a:p>
            <a:pPr marL="457200" indent="-457200">
              <a:buClr>
                <a:schemeClr val="bg1">
                  <a:lumMod val="65000"/>
                </a:schemeClr>
              </a:buClr>
              <a:buFont typeface="+mj-lt"/>
              <a:buAutoNum type="arabicPeriod"/>
            </a:pPr>
            <a:endParaRPr lang="es-CO" sz="2800" dirty="0"/>
          </a:p>
          <a:p>
            <a:pPr marL="457200" indent="-457200">
              <a:buClr>
                <a:schemeClr val="bg1">
                  <a:lumMod val="65000"/>
                </a:schemeClr>
              </a:buClr>
              <a:buFont typeface="+mj-lt"/>
              <a:buAutoNum type="arabicPeriod"/>
            </a:pPr>
            <a:r>
              <a:rPr lang="es-CO" sz="2800" dirty="0"/>
              <a:t>Medidas de riesgo de mercado</a:t>
            </a:r>
          </a:p>
        </p:txBody>
      </p:sp>
    </p:spTree>
    <p:extLst>
      <p:ext uri="{BB962C8B-B14F-4D97-AF65-F5344CB8AC3E}">
        <p14:creationId xmlns:p14="http://schemas.microsoft.com/office/powerpoint/2010/main" val="404541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953833" y="328398"/>
            <a:ext cx="9627842"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n-US" sz="3200">
                <a:solidFill>
                  <a:srgbClr val="1A3184"/>
                </a:solidFill>
                <a:latin typeface="Arial"/>
                <a:cs typeface="Arial"/>
              </a:rPr>
              <a:t>Valor </a:t>
            </a:r>
            <a:r>
              <a:rPr lang="en-US" sz="3200" err="1">
                <a:solidFill>
                  <a:srgbClr val="1A3184"/>
                </a:solidFill>
                <a:latin typeface="Arial"/>
                <a:cs typeface="Arial"/>
              </a:rPr>
              <a:t>en</a:t>
            </a:r>
            <a:r>
              <a:rPr lang="en-US" sz="3200">
                <a:solidFill>
                  <a:srgbClr val="1A3184"/>
                </a:solidFill>
                <a:latin typeface="Arial"/>
                <a:cs typeface="Arial"/>
              </a:rPr>
              <a:t> </a:t>
            </a:r>
            <a:r>
              <a:rPr lang="en-US" sz="3200" err="1">
                <a:solidFill>
                  <a:srgbClr val="1A3184"/>
                </a:solidFill>
                <a:latin typeface="Arial"/>
                <a:cs typeface="Arial"/>
              </a:rPr>
              <a:t>Riesgo</a:t>
            </a:r>
            <a:r>
              <a:rPr lang="en-US" sz="3200">
                <a:solidFill>
                  <a:srgbClr val="1A3184"/>
                </a:solidFill>
                <a:latin typeface="Arial"/>
                <a:cs typeface="Arial"/>
              </a:rPr>
              <a:t> (</a:t>
            </a:r>
            <a:r>
              <a:rPr lang="en-US" sz="3200" err="1">
                <a:solidFill>
                  <a:srgbClr val="1A3184"/>
                </a:solidFill>
                <a:latin typeface="Arial"/>
                <a:cs typeface="Arial"/>
              </a:rPr>
              <a:t>gráfica</a:t>
            </a:r>
            <a:r>
              <a:rPr lang="en-US" sz="3200">
                <a:solidFill>
                  <a:srgbClr val="1A3184"/>
                </a:solidFill>
                <a:latin typeface="Arial"/>
                <a:cs typeface="Arial"/>
              </a:rPr>
              <a:t>)</a:t>
            </a:r>
            <a:endParaRPr lang="es-CO" sz="320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3" name="CuadroTexto 2">
            <a:extLst>
              <a:ext uri="{FF2B5EF4-FFF2-40B4-BE49-F238E27FC236}">
                <a16:creationId xmlns:a16="http://schemas.microsoft.com/office/drawing/2014/main" id="{0581A8C6-76CA-9DBF-9878-AEDB5DC12D95}"/>
              </a:ext>
            </a:extLst>
          </p:cNvPr>
          <p:cNvSpPr txBox="1"/>
          <p:nvPr/>
        </p:nvSpPr>
        <p:spPr>
          <a:xfrm flipH="1">
            <a:off x="8998946" y="2672546"/>
            <a:ext cx="2439845" cy="2123658"/>
          </a:xfrm>
          <a:prstGeom prst="rect">
            <a:avLst/>
          </a:prstGeom>
          <a:noFill/>
        </p:spPr>
        <p:txBody>
          <a:bodyPr wrap="square" lIns="91440" tIns="45720" rIns="91440" bIns="45720" rtlCol="0" anchor="t">
            <a:spAutoFit/>
          </a:bodyPr>
          <a:lstStyle/>
          <a:p>
            <a:r>
              <a:rPr lang="es-CO" altLang="es-CO">
                <a:solidFill>
                  <a:srgbClr val="1A3184"/>
                </a:solidFill>
              </a:rPr>
              <a:t>Nota: </a:t>
            </a:r>
            <a:r>
              <a:rPr lang="es-ES" altLang="es-CO">
                <a:solidFill>
                  <a:srgbClr val="1A3184"/>
                </a:solidFill>
              </a:rPr>
              <a:t>para calcular el Valor en riesgo es necesario conocer la distribución de probabilidad de los retornos.</a:t>
            </a:r>
          </a:p>
          <a:p>
            <a:endParaRPr lang="es-CO" altLang="es-CO" sz="2400">
              <a:solidFill>
                <a:srgbClr val="1A3184"/>
              </a:solidFill>
            </a:endParaRPr>
          </a:p>
        </p:txBody>
      </p:sp>
      <p:graphicFrame>
        <p:nvGraphicFramePr>
          <p:cNvPr id="10" name="Object 1"/>
          <p:cNvGraphicFramePr>
            <a:graphicFrameLocks noChangeAspect="1"/>
          </p:cNvGraphicFramePr>
          <p:nvPr>
            <p:extLst>
              <p:ext uri="{D42A27DB-BD31-4B8C-83A1-F6EECF244321}">
                <p14:modId xmlns:p14="http://schemas.microsoft.com/office/powerpoint/2010/main" val="3928715925"/>
              </p:ext>
            </p:extLst>
          </p:nvPr>
        </p:nvGraphicFramePr>
        <p:xfrm>
          <a:off x="953833" y="1664432"/>
          <a:ext cx="7684092" cy="4177567"/>
        </p:xfrm>
        <a:graphic>
          <a:graphicData uri="http://schemas.openxmlformats.org/presentationml/2006/ole">
            <mc:AlternateContent xmlns:mc="http://schemas.openxmlformats.org/markup-compatibility/2006">
              <mc:Choice xmlns:v="urn:schemas-microsoft-com:vml" Requires="v">
                <p:oleObj spid="_x0000_s95234" name="Gráfico" r:id="rId4" imgW="7772400" imgH="4114884" progId="MSGraph.Chart.8">
                  <p:embed followColorScheme="full"/>
                </p:oleObj>
              </mc:Choice>
              <mc:Fallback>
                <p:oleObj name="Gráfico" r:id="rId4" imgW="7772400" imgH="4114884" progId="MSGraph.Chart.8">
                  <p:embed followColorScheme="full"/>
                  <p:pic>
                    <p:nvPicPr>
                      <p:cNvPr id="1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3833" y="1664432"/>
                        <a:ext cx="7684092" cy="4177567"/>
                      </a:xfrm>
                      <a:prstGeom prst="rect">
                        <a:avLst/>
                      </a:prstGeom>
                      <a:noFill/>
                      <a:ln>
                        <a:noFill/>
                      </a:ln>
                    </p:spPr>
                  </p:pic>
                </p:oleObj>
              </mc:Fallback>
            </mc:AlternateContent>
          </a:graphicData>
        </a:graphic>
      </p:graphicFrame>
      <p:cxnSp>
        <p:nvCxnSpPr>
          <p:cNvPr id="11" name="Straight Connector 6"/>
          <p:cNvCxnSpPr/>
          <p:nvPr/>
        </p:nvCxnSpPr>
        <p:spPr>
          <a:xfrm>
            <a:off x="3595188" y="1976803"/>
            <a:ext cx="0" cy="2819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Conector recto de flecha 3"/>
          <p:cNvCxnSpPr/>
          <p:nvPr/>
        </p:nvCxnSpPr>
        <p:spPr>
          <a:xfrm flipV="1">
            <a:off x="2613991" y="4882417"/>
            <a:ext cx="905608" cy="606669"/>
          </a:xfrm>
          <a:prstGeom prst="straightConnector1">
            <a:avLst/>
          </a:prstGeom>
          <a:ln w="19050">
            <a:solidFill>
              <a:srgbClr val="EFB81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0581A8C6-76CA-9DBF-9878-AEDB5DC12D95}"/>
              </a:ext>
            </a:extLst>
          </p:cNvPr>
          <p:cNvSpPr txBox="1"/>
          <p:nvPr/>
        </p:nvSpPr>
        <p:spPr>
          <a:xfrm flipH="1">
            <a:off x="524693" y="5447026"/>
            <a:ext cx="2819060" cy="1384995"/>
          </a:xfrm>
          <a:prstGeom prst="rect">
            <a:avLst/>
          </a:prstGeom>
          <a:noFill/>
        </p:spPr>
        <p:txBody>
          <a:bodyPr wrap="square" lIns="91440" tIns="45720" rIns="91440" bIns="45720" rtlCol="0" anchor="t">
            <a:spAutoFit/>
          </a:bodyPr>
          <a:lstStyle/>
          <a:p>
            <a:pPr algn="ctr">
              <a:defRPr/>
            </a:pPr>
            <a:r>
              <a:rPr lang="es-CO" sz="1600"/>
              <a:t>Pérdida máxima durante un período con un nivel de confianza dado . Típicamente un 95 o 99%.  </a:t>
            </a:r>
          </a:p>
          <a:p>
            <a:endParaRPr lang="es-CO" altLang="es-CO" sz="2000">
              <a:solidFill>
                <a:srgbClr val="1A3184"/>
              </a:solidFill>
            </a:endParaRPr>
          </a:p>
        </p:txBody>
      </p:sp>
    </p:spTree>
    <p:extLst>
      <p:ext uri="{BB962C8B-B14F-4D97-AF65-F5344CB8AC3E}">
        <p14:creationId xmlns:p14="http://schemas.microsoft.com/office/powerpoint/2010/main" val="6103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3368603" y="656797"/>
            <a:ext cx="5154544" cy="10772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a:solidFill>
                  <a:srgbClr val="1A3184"/>
                </a:solidFill>
                <a:latin typeface="Arial"/>
                <a:cs typeface="Arial"/>
              </a:rPr>
              <a:t>Valor en Riesgo: metodologías de cálculo</a:t>
            </a:r>
            <a:endParaRPr lang="es-CO" sz="320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3" name="CuadroTexto 2">
            <a:extLst>
              <a:ext uri="{FF2B5EF4-FFF2-40B4-BE49-F238E27FC236}">
                <a16:creationId xmlns:a16="http://schemas.microsoft.com/office/drawing/2014/main" id="{0581A8C6-76CA-9DBF-9878-AEDB5DC12D95}"/>
              </a:ext>
            </a:extLst>
          </p:cNvPr>
          <p:cNvSpPr txBox="1"/>
          <p:nvPr/>
        </p:nvSpPr>
        <p:spPr>
          <a:xfrm flipH="1">
            <a:off x="2433410" y="2230158"/>
            <a:ext cx="7024931" cy="3785652"/>
          </a:xfrm>
          <a:prstGeom prst="rect">
            <a:avLst/>
          </a:prstGeom>
          <a:noFill/>
        </p:spPr>
        <p:txBody>
          <a:bodyPr wrap="square" lIns="91440" tIns="45720" rIns="91440" bIns="45720" rtlCol="0" anchor="t">
            <a:spAutoFit/>
          </a:bodyPr>
          <a:lstStyle/>
          <a:p>
            <a:pPr algn="just"/>
            <a:r>
              <a:rPr lang="es-ES" altLang="es-CO"/>
              <a:t>Usualmente se consideran tres formas para calcular el </a:t>
            </a:r>
            <a:r>
              <a:rPr lang="es-ES" altLang="es-CO" err="1"/>
              <a:t>VaR</a:t>
            </a:r>
            <a:r>
              <a:rPr lang="es-ES" altLang="es-CO"/>
              <a:t>:</a:t>
            </a:r>
          </a:p>
          <a:p>
            <a:pPr algn="just"/>
            <a:endParaRPr lang="es-ES" altLang="es-CO"/>
          </a:p>
          <a:p>
            <a:pPr marL="285750" indent="-285750" algn="just">
              <a:buClr>
                <a:schemeClr val="bg1">
                  <a:lumMod val="65000"/>
                </a:schemeClr>
              </a:buClr>
              <a:buFont typeface="Arial" panose="020B0604020202020204" pitchFamily="34" charset="0"/>
              <a:buChar char="•"/>
            </a:pPr>
            <a:r>
              <a:rPr lang="es-ES" altLang="es-CO"/>
              <a:t>Delta-Normal: se supone que los retornos de los bonos que componen el portafolio se distribuyen como una normal multivariada.</a:t>
            </a:r>
          </a:p>
          <a:p>
            <a:pPr marL="285750" indent="-285750" algn="just">
              <a:buClr>
                <a:schemeClr val="bg1">
                  <a:lumMod val="65000"/>
                </a:schemeClr>
              </a:buClr>
              <a:buFont typeface="Arial" panose="020B0604020202020204" pitchFamily="34" charset="0"/>
              <a:buChar char="•"/>
            </a:pPr>
            <a:endParaRPr lang="es-ES" altLang="es-CO"/>
          </a:p>
          <a:p>
            <a:pPr marL="285750" indent="-285750" algn="just">
              <a:buClr>
                <a:schemeClr val="bg1">
                  <a:lumMod val="65000"/>
                </a:schemeClr>
              </a:buClr>
              <a:buFont typeface="Arial" panose="020B0604020202020204" pitchFamily="34" charset="0"/>
              <a:buChar char="•"/>
            </a:pPr>
            <a:r>
              <a:rPr lang="es-ES" altLang="es-CO"/>
              <a:t>Simulación histórica: se simula el portafolio con los retornos observados, por lo que el </a:t>
            </a:r>
            <a:r>
              <a:rPr lang="es-ES" altLang="es-CO" err="1"/>
              <a:t>VaR</a:t>
            </a:r>
            <a:r>
              <a:rPr lang="es-ES" altLang="es-CO"/>
              <a:t> es el percentil de la distribución empírica.</a:t>
            </a:r>
          </a:p>
          <a:p>
            <a:pPr marL="285750" indent="-285750" algn="just">
              <a:buClr>
                <a:schemeClr val="bg1">
                  <a:lumMod val="65000"/>
                </a:schemeClr>
              </a:buClr>
              <a:buFont typeface="Arial" panose="020B0604020202020204" pitchFamily="34" charset="0"/>
              <a:buChar char="•"/>
            </a:pPr>
            <a:endParaRPr lang="es-ES" altLang="es-CO"/>
          </a:p>
          <a:p>
            <a:pPr marL="285750" indent="-285750" algn="just">
              <a:buClr>
                <a:schemeClr val="bg1">
                  <a:lumMod val="65000"/>
                </a:schemeClr>
              </a:buClr>
              <a:buFont typeface="Arial" panose="020B0604020202020204" pitchFamily="34" charset="0"/>
              <a:buChar char="•"/>
            </a:pPr>
            <a:r>
              <a:rPr lang="es-ES" altLang="es-CO"/>
              <a:t>Métodos de Montecarlo: se asignan distribuciones de probabilidad a los retornos de los bonos y se calculan trayectorias mediante simulación de Montecarlo.</a:t>
            </a:r>
          </a:p>
          <a:p>
            <a:endParaRPr lang="es-CO" altLang="es-CO" sz="2400">
              <a:solidFill>
                <a:srgbClr val="1A3184"/>
              </a:solidFill>
            </a:endParaRPr>
          </a:p>
        </p:txBody>
      </p:sp>
    </p:spTree>
    <p:extLst>
      <p:ext uri="{BB962C8B-B14F-4D97-AF65-F5344CB8AC3E}">
        <p14:creationId xmlns:p14="http://schemas.microsoft.com/office/powerpoint/2010/main" val="1395428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3368603" y="656797"/>
            <a:ext cx="5154544" cy="10772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a:solidFill>
                  <a:srgbClr val="1A3184"/>
                </a:solidFill>
                <a:latin typeface="Arial"/>
                <a:cs typeface="Arial"/>
              </a:rPr>
              <a:t>Valor en Riesgo Condicional (C-</a:t>
            </a:r>
            <a:r>
              <a:rPr lang="es-ES" sz="3200" err="1">
                <a:solidFill>
                  <a:srgbClr val="1A3184"/>
                </a:solidFill>
                <a:latin typeface="Arial"/>
                <a:cs typeface="Arial"/>
              </a:rPr>
              <a:t>VaR</a:t>
            </a:r>
            <a:r>
              <a:rPr lang="es-ES" sz="3200">
                <a:solidFill>
                  <a:srgbClr val="1A3184"/>
                </a:solidFill>
                <a:latin typeface="Arial"/>
                <a:cs typeface="Arial"/>
              </a:rPr>
              <a:t>)</a:t>
            </a:r>
            <a:endParaRPr lang="es-CO" sz="320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2234492" y="2335665"/>
                <a:ext cx="7287578" cy="3276153"/>
              </a:xfrm>
              <a:prstGeom prst="rect">
                <a:avLst/>
              </a:prstGeom>
              <a:noFill/>
            </p:spPr>
            <p:txBody>
              <a:bodyPr wrap="square" lIns="91440" tIns="45720" rIns="91440" bIns="45720" rtlCol="0" anchor="t">
                <a:spAutoFit/>
              </a:bodyPr>
              <a:lstStyle/>
              <a:p>
                <a:r>
                  <a:rPr lang="es-ES" altLang="es-CO"/>
                  <a:t>Definición: el C-</a:t>
                </a:r>
                <a:r>
                  <a:rPr lang="es-ES" altLang="es-CO" err="1"/>
                  <a:t>VaR</a:t>
                </a:r>
                <a:r>
                  <a:rPr lang="es-ES" altLang="es-CO"/>
                  <a:t> es el valor esperado del retorno de un portafolio, dado un  nivel de pérdida (o ganancia).</a:t>
                </a:r>
              </a:p>
              <a:p>
                <a:endParaRPr lang="es-ES" altLang="es-CO"/>
              </a:p>
              <a:p>
                <a:r>
                  <a:rPr lang="es-ES" altLang="es-CO"/>
                  <a:t>La fórmula para calcular esta métrica es la siguiente:</a:t>
                </a:r>
              </a:p>
              <a:p>
                <a:endParaRPr lang="es-ES" altLang="es-CO"/>
              </a:p>
              <a:p>
                <a:pPr/>
                <a14:m>
                  <m:oMathPara xmlns:m="http://schemas.openxmlformats.org/officeDocument/2006/math">
                    <m:oMathParaPr>
                      <m:jc m:val="centerGroup"/>
                    </m:oMathParaPr>
                    <m:oMath xmlns:m="http://schemas.openxmlformats.org/officeDocument/2006/math">
                      <m:r>
                        <a:rPr lang="es-CO" altLang="es-CO" i="1">
                          <a:latin typeface="Cambria Math" panose="02040503050406030204" pitchFamily="18" charset="0"/>
                          <a:ea typeface="Cambria Math"/>
                        </a:rPr>
                        <m:t>𝐶𝑉𝑎𝑅</m:t>
                      </m:r>
                      <m:r>
                        <a:rPr lang="es-CO" altLang="es-CO" i="1">
                          <a:latin typeface="Cambria Math" panose="02040503050406030204" pitchFamily="18" charset="0"/>
                          <a:ea typeface="Cambria Math"/>
                        </a:rPr>
                        <m:t>(</m:t>
                      </m:r>
                      <m:r>
                        <a:rPr lang="es-CO" altLang="es-CO" i="1">
                          <a:latin typeface="Cambria Math" panose="02040503050406030204" pitchFamily="18" charset="0"/>
                          <a:ea typeface="Cambria Math"/>
                        </a:rPr>
                        <m:t>𝑥</m:t>
                      </m:r>
                      <m:r>
                        <a:rPr lang="es-CO" altLang="es-CO" i="1">
                          <a:latin typeface="Cambria Math" panose="02040503050406030204" pitchFamily="18" charset="0"/>
                          <a:ea typeface="Cambria Math"/>
                        </a:rPr>
                        <m:t>) =</m:t>
                      </m:r>
                      <m:nary>
                        <m:naryPr>
                          <m:ctrlPr>
                            <a:rPr lang="es-CO" altLang="es-CO" i="1">
                              <a:latin typeface="Cambria Math" panose="02040503050406030204" pitchFamily="18" charset="0"/>
                              <a:ea typeface="Cambria Math"/>
                            </a:rPr>
                          </m:ctrlPr>
                        </m:naryPr>
                        <m:sub>
                          <m:r>
                            <m:rPr>
                              <m:brk m:alnAt="23"/>
                            </m:rPr>
                            <a:rPr lang="es-CO" altLang="es-CO" i="1">
                              <a:latin typeface="Cambria Math" panose="02040503050406030204" pitchFamily="18" charset="0"/>
                              <a:ea typeface="Cambria Math"/>
                            </a:rPr>
                            <m:t>−</m:t>
                          </m:r>
                          <m:r>
                            <a:rPr lang="es-CO" altLang="es-CO" i="1">
                              <a:latin typeface="Cambria Math" panose="02040503050406030204" pitchFamily="18" charset="0"/>
                              <a:ea typeface="Cambria Math" panose="02040503050406030204" pitchFamily="18" charset="0"/>
                            </a:rPr>
                            <m:t>∞</m:t>
                          </m:r>
                        </m:sub>
                        <m:sup>
                          <m:r>
                            <a:rPr lang="es-CO" altLang="es-CO" i="1">
                              <a:latin typeface="Cambria Math" panose="02040503050406030204" pitchFamily="18" charset="0"/>
                              <a:ea typeface="Cambria Math"/>
                            </a:rPr>
                            <m:t>𝑥</m:t>
                          </m:r>
                        </m:sup>
                        <m:e>
                          <m:r>
                            <a:rPr lang="es-CO" altLang="es-CO" i="1">
                              <a:latin typeface="Cambria Math" panose="02040503050406030204" pitchFamily="18" charset="0"/>
                              <a:ea typeface="Cambria Math"/>
                            </a:rPr>
                            <m:t>𝑟</m:t>
                          </m:r>
                          <m:r>
                            <a:rPr lang="es-CO" altLang="es-CO" i="1">
                              <a:latin typeface="Cambria Math" panose="02040503050406030204" pitchFamily="18" charset="0"/>
                              <a:ea typeface="Cambria Math" panose="02040503050406030204" pitchFamily="18" charset="0"/>
                            </a:rPr>
                            <m:t>∙</m:t>
                          </m:r>
                          <m:sSub>
                            <m:sSubPr>
                              <m:ctrlPr>
                                <a:rPr lang="es-CO" altLang="es-CO" i="1">
                                  <a:latin typeface="Cambria Math" panose="02040503050406030204" pitchFamily="18" charset="0"/>
                                  <a:ea typeface="Cambria Math" panose="02040503050406030204" pitchFamily="18" charset="0"/>
                                </a:rPr>
                              </m:ctrlPr>
                            </m:sSubPr>
                            <m:e>
                              <m:r>
                                <a:rPr lang="es-CO" altLang="es-CO" i="1">
                                  <a:latin typeface="Cambria Math" panose="02040503050406030204" pitchFamily="18" charset="0"/>
                                  <a:ea typeface="Cambria Math" panose="02040503050406030204" pitchFamily="18" charset="0"/>
                                </a:rPr>
                                <m:t>𝑓</m:t>
                              </m:r>
                            </m:e>
                            <m:sub>
                              <m:r>
                                <a:rPr lang="es-CO" altLang="es-CO" i="1">
                                  <a:latin typeface="Cambria Math" panose="02040503050406030204" pitchFamily="18" charset="0"/>
                                  <a:ea typeface="Cambria Math" panose="02040503050406030204" pitchFamily="18" charset="0"/>
                                </a:rPr>
                                <m:t>𝑟</m:t>
                              </m:r>
                              <m:r>
                                <a:rPr lang="es-CO" altLang="es-CO" i="1">
                                  <a:latin typeface="Cambria Math" panose="02040503050406030204" pitchFamily="18" charset="0"/>
                                  <a:ea typeface="Cambria Math" panose="02040503050406030204" pitchFamily="18" charset="0"/>
                                </a:rPr>
                                <m:t>≤</m:t>
                              </m:r>
                              <m:r>
                                <a:rPr lang="es-CO" altLang="es-CO" i="1">
                                  <a:latin typeface="Cambria Math" panose="02040503050406030204" pitchFamily="18" charset="0"/>
                                  <a:ea typeface="Cambria Math" panose="02040503050406030204" pitchFamily="18" charset="0"/>
                                </a:rPr>
                                <m:t>𝑥</m:t>
                              </m:r>
                            </m:sub>
                          </m:sSub>
                          <m:d>
                            <m:dPr>
                              <m:ctrlPr>
                                <a:rPr lang="es-CO" altLang="es-CO" i="1">
                                  <a:latin typeface="Cambria Math" panose="02040503050406030204" pitchFamily="18" charset="0"/>
                                  <a:ea typeface="Cambria Math" panose="02040503050406030204" pitchFamily="18" charset="0"/>
                                </a:rPr>
                              </m:ctrlPr>
                            </m:dPr>
                            <m:e>
                              <m:r>
                                <a:rPr lang="es-CO" altLang="es-CO" i="1">
                                  <a:latin typeface="Cambria Math" panose="02040503050406030204" pitchFamily="18" charset="0"/>
                                  <a:ea typeface="Cambria Math" panose="02040503050406030204" pitchFamily="18" charset="0"/>
                                </a:rPr>
                                <m:t>𝑟</m:t>
                              </m:r>
                            </m:e>
                          </m:d>
                          <m:r>
                            <a:rPr lang="es-CO" altLang="es-CO" i="1">
                              <a:latin typeface="Cambria Math" panose="02040503050406030204" pitchFamily="18" charset="0"/>
                              <a:ea typeface="Cambria Math" panose="02040503050406030204" pitchFamily="18" charset="0"/>
                            </a:rPr>
                            <m:t>𝑑𝑟</m:t>
                          </m:r>
                        </m:e>
                      </m:nary>
                    </m:oMath>
                  </m:oMathPara>
                </a14:m>
                <a:endParaRPr lang="es-ES" altLang="es-CO"/>
              </a:p>
              <a:p>
                <a:endParaRPr lang="es-ES" altLang="es-CO"/>
              </a:p>
              <a:p>
                <a:r>
                  <a:rPr lang="es-ES" altLang="es-CO"/>
                  <a:t>Donde r es el retorno del portafolio y </a:t>
                </a:r>
                <a14:m>
                  <m:oMath xmlns:m="http://schemas.openxmlformats.org/officeDocument/2006/math">
                    <m:sSub>
                      <m:sSubPr>
                        <m:ctrlPr>
                          <a:rPr lang="es-ES" altLang="es-CO" i="1" smtClean="0">
                            <a:latin typeface="Cambria Math" panose="02040503050406030204" pitchFamily="18" charset="0"/>
                          </a:rPr>
                        </m:ctrlPr>
                      </m:sSubPr>
                      <m:e>
                        <m:r>
                          <a:rPr lang="es-ES" altLang="es-CO" b="0" i="1" smtClean="0">
                            <a:latin typeface="Cambria Math" panose="02040503050406030204" pitchFamily="18" charset="0"/>
                          </a:rPr>
                          <m:t>𝑓</m:t>
                        </m:r>
                      </m:e>
                      <m:sub>
                        <m:r>
                          <a:rPr lang="es-ES" altLang="es-CO" b="0" i="1" smtClean="0">
                            <a:latin typeface="Cambria Math" panose="02040503050406030204" pitchFamily="18" charset="0"/>
                          </a:rPr>
                          <m:t>𝑟</m:t>
                        </m:r>
                        <m:r>
                          <a:rPr lang="es-ES" altLang="es-CO" b="0" i="1" smtClean="0">
                            <a:latin typeface="Cambria Math" panose="02040503050406030204" pitchFamily="18" charset="0"/>
                            <a:ea typeface="Cambria Math" panose="02040503050406030204" pitchFamily="18" charset="0"/>
                          </a:rPr>
                          <m:t>≤</m:t>
                        </m:r>
                        <m:r>
                          <a:rPr lang="es-ES" altLang="es-CO" b="0" i="1" smtClean="0">
                            <a:latin typeface="Cambria Math" panose="02040503050406030204" pitchFamily="18" charset="0"/>
                            <a:ea typeface="Cambria Math" panose="02040503050406030204" pitchFamily="18" charset="0"/>
                          </a:rPr>
                          <m:t>𝑥</m:t>
                        </m:r>
                      </m:sub>
                    </m:sSub>
                  </m:oMath>
                </a14:m>
                <a:r>
                  <a:rPr lang="es-ES" altLang="es-CO"/>
                  <a:t> es la distribución de probabilidad condicionada a que el </a:t>
                </a:r>
                <a:r>
                  <a:rPr lang="es-ES" altLang="es-CO" i="1"/>
                  <a:t>r</a:t>
                </a:r>
                <a:r>
                  <a:rPr lang="es-ES" altLang="es-CO"/>
                  <a:t> es menor que </a:t>
                </a:r>
                <a:r>
                  <a:rPr lang="es-ES" altLang="es-CO" i="1"/>
                  <a:t>x</a:t>
                </a:r>
                <a:r>
                  <a:rPr lang="es-ES" altLang="es-CO"/>
                  <a:t>.</a:t>
                </a:r>
              </a:p>
              <a:p>
                <a:endParaRPr lang="es-CO" altLang="es-CO" sz="2400">
                  <a:solidFill>
                    <a:srgbClr val="1A3184"/>
                  </a:solidFill>
                </a:endParaRPr>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2234492" y="2335665"/>
                <a:ext cx="7287578" cy="3276153"/>
              </a:xfrm>
              <a:prstGeom prst="rect">
                <a:avLst/>
              </a:prstGeom>
              <a:blipFill>
                <a:blip r:embed="rId3"/>
                <a:stretch>
                  <a:fillRect l="-753" t="-929" r="-418"/>
                </a:stretch>
              </a:blipFill>
            </p:spPr>
            <p:txBody>
              <a:bodyPr/>
              <a:lstStyle/>
              <a:p>
                <a:r>
                  <a:rPr lang="en-US">
                    <a:noFill/>
                  </a:rPr>
                  <a:t> </a:t>
                </a:r>
              </a:p>
            </p:txBody>
          </p:sp>
        </mc:Fallback>
      </mc:AlternateContent>
    </p:spTree>
    <p:extLst>
      <p:ext uri="{BB962C8B-B14F-4D97-AF65-F5344CB8AC3E}">
        <p14:creationId xmlns:p14="http://schemas.microsoft.com/office/powerpoint/2010/main" val="253814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3368603" y="656797"/>
            <a:ext cx="5154544" cy="10772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a:solidFill>
                  <a:srgbClr val="1A3184"/>
                </a:solidFill>
                <a:latin typeface="Arial"/>
                <a:cs typeface="Arial"/>
              </a:rPr>
              <a:t>Valor en Riesgo Condicional (cont.)</a:t>
            </a:r>
            <a:endParaRPr lang="es-CO" sz="320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3" name="CuadroTexto 2">
            <a:extLst>
              <a:ext uri="{FF2B5EF4-FFF2-40B4-BE49-F238E27FC236}">
                <a16:creationId xmlns:a16="http://schemas.microsoft.com/office/drawing/2014/main" id="{0581A8C6-76CA-9DBF-9878-AEDB5DC12D95}"/>
              </a:ext>
            </a:extLst>
          </p:cNvPr>
          <p:cNvSpPr txBox="1"/>
          <p:nvPr/>
        </p:nvSpPr>
        <p:spPr>
          <a:xfrm flipH="1">
            <a:off x="1699813" y="2133441"/>
            <a:ext cx="8492123" cy="4062651"/>
          </a:xfrm>
          <a:prstGeom prst="rect">
            <a:avLst/>
          </a:prstGeom>
          <a:noFill/>
        </p:spPr>
        <p:txBody>
          <a:bodyPr wrap="square" lIns="91440" tIns="45720" rIns="91440" bIns="45720" rtlCol="0" anchor="t">
            <a:spAutoFit/>
          </a:bodyPr>
          <a:lstStyle/>
          <a:p>
            <a:pPr marL="285750" indent="-285750" algn="just">
              <a:buClr>
                <a:schemeClr val="accent4"/>
              </a:buClr>
              <a:buFont typeface="Arial" panose="020B0604020202020204" pitchFamily="34" charset="0"/>
              <a:buChar char="•"/>
            </a:pPr>
            <a:r>
              <a:rPr lang="es-ES" altLang="es-CO"/>
              <a:t>El nivel de confianza del C-</a:t>
            </a:r>
            <a:r>
              <a:rPr lang="es-ES" altLang="es-CO" err="1"/>
              <a:t>VaR</a:t>
            </a:r>
            <a:r>
              <a:rPr lang="es-ES" altLang="es-CO"/>
              <a:t> es definido por el </a:t>
            </a:r>
            <a:r>
              <a:rPr lang="es-ES" altLang="es-CO" err="1"/>
              <a:t>VaR</a:t>
            </a:r>
            <a:r>
              <a:rPr lang="es-ES" altLang="es-CO"/>
              <a:t>. Sin embargo, se puede asignar un nivel arbitrario de P&amp;G para calcular el C-</a:t>
            </a:r>
            <a:r>
              <a:rPr lang="es-ES" altLang="es-CO" err="1"/>
              <a:t>VaR</a:t>
            </a:r>
            <a:r>
              <a:rPr lang="es-ES" altLang="es-CO"/>
              <a:t>.</a:t>
            </a:r>
          </a:p>
          <a:p>
            <a:pPr marL="285750" indent="-285750" algn="just">
              <a:buClr>
                <a:schemeClr val="accent4"/>
              </a:buClr>
              <a:buFont typeface="Arial" panose="020B0604020202020204" pitchFamily="34" charset="0"/>
              <a:buChar char="•"/>
            </a:pPr>
            <a:endParaRPr lang="es-ES" altLang="es-CO"/>
          </a:p>
          <a:p>
            <a:pPr marL="285750" indent="-285750" algn="just">
              <a:buClr>
                <a:schemeClr val="accent4"/>
              </a:buClr>
              <a:buFont typeface="Arial" panose="020B0604020202020204" pitchFamily="34" charset="0"/>
              <a:buChar char="•"/>
            </a:pPr>
            <a:r>
              <a:rPr lang="es-ES" altLang="es-CO"/>
              <a:t>El C-</a:t>
            </a:r>
            <a:r>
              <a:rPr lang="es-ES" altLang="es-CO" err="1"/>
              <a:t>VaR</a:t>
            </a:r>
            <a:r>
              <a:rPr lang="es-ES" altLang="es-CO"/>
              <a:t> es una medida coherente de riesgo, es decir, que la suma de los C-</a:t>
            </a:r>
            <a:r>
              <a:rPr lang="es-ES" altLang="es-CO" err="1"/>
              <a:t>VaR</a:t>
            </a:r>
            <a:r>
              <a:rPr lang="es-ES" altLang="es-CO"/>
              <a:t> de los bonos de un portafolio siempre es mayor </a:t>
            </a:r>
            <a:r>
              <a:rPr lang="es-ES" altLang="es-CO" err="1"/>
              <a:t>ó</a:t>
            </a:r>
            <a:r>
              <a:rPr lang="es-ES" altLang="es-CO"/>
              <a:t> igual al C-</a:t>
            </a:r>
            <a:r>
              <a:rPr lang="es-ES" altLang="es-CO" err="1"/>
              <a:t>VaR</a:t>
            </a:r>
            <a:r>
              <a:rPr lang="es-ES" altLang="es-CO"/>
              <a:t> del portafolio (beneficio de diversificación). El </a:t>
            </a:r>
            <a:r>
              <a:rPr lang="es-ES" altLang="es-CO" err="1"/>
              <a:t>VaR</a:t>
            </a:r>
            <a:r>
              <a:rPr lang="es-ES" altLang="es-CO"/>
              <a:t> no siempre cumple con esta condición.</a:t>
            </a:r>
          </a:p>
          <a:p>
            <a:pPr marL="285750" indent="-285750" algn="just">
              <a:buClr>
                <a:schemeClr val="accent4"/>
              </a:buClr>
              <a:buFont typeface="Arial" panose="020B0604020202020204" pitchFamily="34" charset="0"/>
              <a:buChar char="•"/>
            </a:pPr>
            <a:endParaRPr lang="es-ES" altLang="es-CO"/>
          </a:p>
          <a:p>
            <a:pPr marL="285750" indent="-285750" algn="just">
              <a:buClr>
                <a:schemeClr val="accent4"/>
              </a:buClr>
              <a:buFont typeface="Arial" panose="020B0604020202020204" pitchFamily="34" charset="0"/>
              <a:buChar char="•"/>
            </a:pPr>
            <a:r>
              <a:rPr lang="es-ES" altLang="es-CO"/>
              <a:t>Al igual que el </a:t>
            </a:r>
            <a:r>
              <a:rPr lang="es-ES" altLang="es-CO" err="1"/>
              <a:t>VaR</a:t>
            </a:r>
            <a:r>
              <a:rPr lang="es-ES" altLang="es-CO"/>
              <a:t>, el C-</a:t>
            </a:r>
            <a:r>
              <a:rPr lang="es-ES" altLang="es-CO" err="1"/>
              <a:t>VaR</a:t>
            </a:r>
            <a:r>
              <a:rPr lang="es-ES" altLang="es-CO"/>
              <a:t> puede ser calculado de maneras diferentes (delta-normal, simulación histórica, etc.).</a:t>
            </a:r>
            <a:r>
              <a:rPr lang="es-CO" altLang="es-CO"/>
              <a:t>  </a:t>
            </a:r>
          </a:p>
          <a:p>
            <a:pPr marL="285750" indent="-285750" algn="just">
              <a:buClr>
                <a:schemeClr val="accent4"/>
              </a:buClr>
              <a:buFont typeface="Arial" panose="020B0604020202020204" pitchFamily="34" charset="0"/>
              <a:buChar char="•"/>
            </a:pPr>
            <a:endParaRPr lang="es-CO" altLang="es-CO"/>
          </a:p>
          <a:p>
            <a:pPr marL="285750" indent="-285750" algn="just">
              <a:buClr>
                <a:schemeClr val="accent4"/>
              </a:buClr>
              <a:buFont typeface="Arial" panose="020B0604020202020204" pitchFamily="34" charset="0"/>
              <a:buChar char="•"/>
            </a:pPr>
            <a:r>
              <a:rPr lang="es-CO" altLang="es-CO"/>
              <a:t>Otro punto a favor del C-</a:t>
            </a:r>
            <a:r>
              <a:rPr lang="es-CO" altLang="es-CO" err="1"/>
              <a:t>VaR</a:t>
            </a:r>
            <a:r>
              <a:rPr lang="es-CO" altLang="es-CO"/>
              <a:t> es que es al optimizar un portafolio a partir de esta métrica de riesgo se puede, mediante una transformación, tener un problema de optimización lineal. Esto no es posible con el </a:t>
            </a:r>
            <a:r>
              <a:rPr lang="es-CO" altLang="es-CO" err="1"/>
              <a:t>VaR</a:t>
            </a:r>
            <a:r>
              <a:rPr lang="es-CO" altLang="es-CO"/>
              <a:t>.</a:t>
            </a:r>
          </a:p>
          <a:p>
            <a:endParaRPr lang="es-CO" altLang="es-CO" sz="2400">
              <a:solidFill>
                <a:srgbClr val="1A3184"/>
              </a:solidFill>
            </a:endParaRPr>
          </a:p>
        </p:txBody>
      </p:sp>
    </p:spTree>
    <p:extLst>
      <p:ext uri="{BB962C8B-B14F-4D97-AF65-F5344CB8AC3E}">
        <p14:creationId xmlns:p14="http://schemas.microsoft.com/office/powerpoint/2010/main" val="399591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1881943" y="395187"/>
            <a:ext cx="8184489" cy="52322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2800">
                <a:solidFill>
                  <a:srgbClr val="1A3184"/>
                </a:solidFill>
                <a:latin typeface="Arial"/>
                <a:cs typeface="Arial"/>
              </a:rPr>
              <a:t>Valor en Riesgo Condicional (gráfica)</a:t>
            </a:r>
            <a:endParaRPr lang="es-CO" sz="280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3" name="CuadroTexto 2">
            <a:extLst>
              <a:ext uri="{FF2B5EF4-FFF2-40B4-BE49-F238E27FC236}">
                <a16:creationId xmlns:a16="http://schemas.microsoft.com/office/drawing/2014/main" id="{0581A8C6-76CA-9DBF-9878-AEDB5DC12D95}"/>
              </a:ext>
            </a:extLst>
          </p:cNvPr>
          <p:cNvSpPr txBox="1"/>
          <p:nvPr/>
        </p:nvSpPr>
        <p:spPr>
          <a:xfrm flipH="1">
            <a:off x="5974188" y="4082538"/>
            <a:ext cx="4391942" cy="1938992"/>
          </a:xfrm>
          <a:prstGeom prst="rect">
            <a:avLst/>
          </a:prstGeom>
          <a:noFill/>
        </p:spPr>
        <p:txBody>
          <a:bodyPr wrap="square" lIns="91440" tIns="45720" rIns="91440" bIns="45720" rtlCol="0" anchor="t">
            <a:spAutoFit/>
          </a:bodyPr>
          <a:lstStyle/>
          <a:p>
            <a:r>
              <a:rPr lang="es-CO" altLang="es-CO" sz="2000"/>
              <a:t>El C-</a:t>
            </a:r>
            <a:r>
              <a:rPr lang="es-CO" altLang="es-CO" sz="2000" err="1"/>
              <a:t>VaR</a:t>
            </a:r>
            <a:r>
              <a:rPr lang="es-CO" altLang="es-CO" sz="2000"/>
              <a:t> </a:t>
            </a:r>
            <a:r>
              <a:rPr lang="es-ES" altLang="es-CO" sz="2000"/>
              <a:t>mide el tamaño de la cola inferior de la distribución del P&amp;G. Es  una buena medida de riesgo para distribuciones de colas anchas </a:t>
            </a:r>
            <a:r>
              <a:rPr lang="es-ES" altLang="es-CO" sz="2000" err="1"/>
              <a:t>ó</a:t>
            </a:r>
            <a:r>
              <a:rPr lang="es-ES" altLang="es-CO" sz="2000"/>
              <a:t> que se desvíen de la normalidad.</a:t>
            </a:r>
          </a:p>
          <a:p>
            <a:endParaRPr lang="es-CO" altLang="es-CO" sz="2000">
              <a:solidFill>
                <a:srgbClr val="1A3184"/>
              </a:solidFill>
            </a:endParaRPr>
          </a:p>
        </p:txBody>
      </p:sp>
      <p:graphicFrame>
        <p:nvGraphicFramePr>
          <p:cNvPr id="10" name="Object 3"/>
          <p:cNvGraphicFramePr>
            <a:graphicFrameLocks noChangeAspect="1"/>
          </p:cNvGraphicFramePr>
          <p:nvPr>
            <p:extLst>
              <p:ext uri="{D42A27DB-BD31-4B8C-83A1-F6EECF244321}">
                <p14:modId xmlns:p14="http://schemas.microsoft.com/office/powerpoint/2010/main" val="956353849"/>
              </p:ext>
            </p:extLst>
          </p:nvPr>
        </p:nvGraphicFramePr>
        <p:xfrm>
          <a:off x="4319034" y="1320181"/>
          <a:ext cx="4766953" cy="2592592"/>
        </p:xfrm>
        <a:graphic>
          <a:graphicData uri="http://schemas.openxmlformats.org/presentationml/2006/ole">
            <mc:AlternateContent xmlns:mc="http://schemas.openxmlformats.org/markup-compatibility/2006">
              <mc:Choice xmlns:v="urn:schemas-microsoft-com:vml" Requires="v">
                <p:oleObj spid="_x0000_s103426" name="Gráfico" r:id="rId4" imgW="7772400" imgH="4114884" progId="MSGraph.Chart.8">
                  <p:embed followColorScheme="full"/>
                </p:oleObj>
              </mc:Choice>
              <mc:Fallback>
                <p:oleObj name="Gráfico" r:id="rId4" imgW="7772400" imgH="4114884" progId="MSGraph.Chart.8">
                  <p:embed followColorScheme="full"/>
                  <p:pic>
                    <p:nvPicPr>
                      <p:cNvPr id="1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9034" y="1320181"/>
                        <a:ext cx="4766953" cy="2592592"/>
                      </a:xfrm>
                      <a:prstGeom prst="rect">
                        <a:avLst/>
                      </a:prstGeom>
                      <a:noFill/>
                      <a:ln>
                        <a:noFill/>
                      </a:ln>
                    </p:spPr>
                  </p:pic>
                </p:oleObj>
              </mc:Fallback>
            </mc:AlternateContent>
          </a:graphicData>
        </a:graphic>
      </p:graphicFrame>
      <p:cxnSp>
        <p:nvCxnSpPr>
          <p:cNvPr id="11" name="9 Conector recto"/>
          <p:cNvCxnSpPr/>
          <p:nvPr/>
        </p:nvCxnSpPr>
        <p:spPr>
          <a:xfrm>
            <a:off x="5974188" y="1575159"/>
            <a:ext cx="0" cy="1683971"/>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15838" y="1575159"/>
            <a:ext cx="990600" cy="307777"/>
          </a:xfrm>
          <a:prstGeom prst="rect">
            <a:avLst/>
          </a:prstGeom>
          <a:noFill/>
        </p:spPr>
        <p:txBody>
          <a:bodyPr wrap="square" rtlCol="0">
            <a:spAutoFit/>
          </a:bodyPr>
          <a:lstStyle/>
          <a:p>
            <a:r>
              <a:rPr lang="es-CO" sz="1400" err="1">
                <a:solidFill>
                  <a:srgbClr val="1A3184"/>
                </a:solidFill>
              </a:rPr>
              <a:t>VaR</a:t>
            </a:r>
            <a:r>
              <a:rPr lang="es-CO" sz="1400">
                <a:solidFill>
                  <a:srgbClr val="1A3184"/>
                </a:solidFill>
              </a:rPr>
              <a:t>(1-α)</a:t>
            </a:r>
            <a:endParaRPr lang="en-US" sz="1400">
              <a:solidFill>
                <a:srgbClr val="1A3184"/>
              </a:solidFill>
            </a:endParaRPr>
          </a:p>
        </p:txBody>
      </p:sp>
      <p:cxnSp>
        <p:nvCxnSpPr>
          <p:cNvPr id="14" name="Conector recto de flecha 13"/>
          <p:cNvCxnSpPr/>
          <p:nvPr/>
        </p:nvCxnSpPr>
        <p:spPr>
          <a:xfrm flipV="1">
            <a:off x="4999329" y="3329591"/>
            <a:ext cx="905608" cy="606669"/>
          </a:xfrm>
          <a:prstGeom prst="straightConnector1">
            <a:avLst/>
          </a:prstGeom>
          <a:ln w="19050">
            <a:solidFill>
              <a:srgbClr val="EFB810"/>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4201" y="3474745"/>
            <a:ext cx="3383045" cy="2511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Elipse 3"/>
          <p:cNvSpPr/>
          <p:nvPr/>
        </p:nvSpPr>
        <p:spPr>
          <a:xfrm>
            <a:off x="1533776" y="2900261"/>
            <a:ext cx="3560885" cy="3560885"/>
          </a:xfrm>
          <a:prstGeom prst="ellipse">
            <a:avLst/>
          </a:prstGeom>
          <a:noFill/>
          <a:ln>
            <a:solidFill>
              <a:srgbClr val="EFB81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6709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1881942" y="859384"/>
            <a:ext cx="8184489" cy="52322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2800">
                <a:solidFill>
                  <a:srgbClr val="1A3184"/>
                </a:solidFill>
                <a:latin typeface="Arial"/>
                <a:cs typeface="Arial"/>
              </a:rPr>
              <a:t>Anexo 1: </a:t>
            </a:r>
            <a:r>
              <a:rPr lang="es-ES" sz="2800" err="1">
                <a:solidFill>
                  <a:srgbClr val="1A3184"/>
                </a:solidFill>
                <a:latin typeface="Arial"/>
                <a:cs typeface="Arial"/>
              </a:rPr>
              <a:t>VaR</a:t>
            </a:r>
            <a:r>
              <a:rPr lang="es-ES" sz="2800">
                <a:solidFill>
                  <a:srgbClr val="1A3184"/>
                </a:solidFill>
                <a:latin typeface="Arial"/>
                <a:cs typeface="Arial"/>
              </a:rPr>
              <a:t> &amp; C-</a:t>
            </a:r>
            <a:r>
              <a:rPr lang="es-ES" sz="2800" err="1">
                <a:solidFill>
                  <a:srgbClr val="1A3184"/>
                </a:solidFill>
                <a:latin typeface="Arial"/>
                <a:cs typeface="Arial"/>
              </a:rPr>
              <a:t>VaR</a:t>
            </a:r>
            <a:r>
              <a:rPr lang="es-ES" sz="2800">
                <a:solidFill>
                  <a:srgbClr val="1A3184"/>
                </a:solidFill>
                <a:latin typeface="Arial"/>
                <a:cs typeface="Arial"/>
              </a:rPr>
              <a:t> Delta-Normal</a:t>
            </a:r>
            <a:endParaRPr lang="es-CO" sz="280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2126314" y="1905600"/>
                <a:ext cx="7695746" cy="3936399"/>
              </a:xfrm>
              <a:prstGeom prst="rect">
                <a:avLst/>
              </a:prstGeom>
              <a:noFill/>
            </p:spPr>
            <p:txBody>
              <a:bodyPr wrap="square" lIns="91440" tIns="45720" rIns="91440" bIns="45720" rtlCol="0" anchor="t">
                <a:spAutoFit/>
              </a:bodyPr>
              <a:lstStyle/>
              <a:p>
                <a:pPr algn="just"/>
                <a:r>
                  <a:rPr lang="es-CO" altLang="es-CO" sz="2000"/>
                  <a:t>En el método Delta-Normal se asume que la distribución de los retornos del portafolio es una normal multivariada. Bajo este supuesto tanto el </a:t>
                </a:r>
                <a:r>
                  <a:rPr lang="es-CO" altLang="es-CO" sz="2000" err="1"/>
                  <a:t>VaR</a:t>
                </a:r>
                <a:r>
                  <a:rPr lang="es-CO" altLang="es-CO" sz="2000"/>
                  <a:t> como el C-</a:t>
                </a:r>
                <a:r>
                  <a:rPr lang="es-CO" altLang="es-CO" sz="2000" err="1"/>
                  <a:t>VaR</a:t>
                </a:r>
                <a:r>
                  <a:rPr lang="es-CO" altLang="es-CO" sz="2000"/>
                  <a:t> de un portafolio tienen una expresión cerrada:</a:t>
                </a:r>
              </a:p>
              <a:p>
                <a:pPr algn="just"/>
                <a:endParaRPr lang="es-CO" altLang="es-CO" sz="2000"/>
              </a:p>
              <a:p>
                <a:pPr algn="ctr"/>
                <a14:m>
                  <m:oMathPara xmlns:m="http://schemas.openxmlformats.org/officeDocument/2006/math">
                    <m:oMathParaPr>
                      <m:jc m:val="centerGroup"/>
                    </m:oMathParaPr>
                    <m:oMath xmlns:m="http://schemas.openxmlformats.org/officeDocument/2006/math">
                      <m:sSub>
                        <m:sSubPr>
                          <m:ctrlPr>
                            <a:rPr lang="es-CO" altLang="es-CO" sz="2000" i="1">
                              <a:latin typeface="Cambria Math" panose="02040503050406030204" pitchFamily="18" charset="0"/>
                              <a:ea typeface="Cambria Math"/>
                            </a:rPr>
                          </m:ctrlPr>
                        </m:sSubPr>
                        <m:e>
                          <m:r>
                            <a:rPr lang="es-CO" altLang="es-CO" sz="2000" i="1">
                              <a:latin typeface="Cambria Math"/>
                              <a:ea typeface="Cambria Math"/>
                            </a:rPr>
                            <m:t>𝑉𝑎𝑅</m:t>
                          </m:r>
                        </m:e>
                        <m:sub>
                          <m:r>
                            <a:rPr lang="es-CO" altLang="es-CO" sz="2000" i="1">
                              <a:latin typeface="Cambria Math"/>
                              <a:ea typeface="Cambria Math"/>
                            </a:rPr>
                            <m:t>1−</m:t>
                          </m:r>
                          <m:r>
                            <a:rPr lang="es-CO" altLang="es-CO" sz="2000" i="1">
                              <a:latin typeface="Cambria Math"/>
                              <a:ea typeface="Cambria Math"/>
                            </a:rPr>
                            <m:t>𝛼</m:t>
                          </m:r>
                        </m:sub>
                      </m:sSub>
                      <m:r>
                        <a:rPr lang="es-CO" altLang="es-CO" sz="2000" i="1">
                          <a:latin typeface="Cambria Math"/>
                          <a:ea typeface="Cambria Math"/>
                        </a:rPr>
                        <m:t>=</m:t>
                      </m:r>
                      <m:sSup>
                        <m:sSupPr>
                          <m:ctrlPr>
                            <a:rPr lang="es-CO" altLang="es-CO" sz="2000" i="1">
                              <a:latin typeface="Cambria Math" panose="02040503050406030204" pitchFamily="18" charset="0"/>
                              <a:ea typeface="Cambria Math"/>
                            </a:rPr>
                          </m:ctrlPr>
                        </m:sSupPr>
                        <m:e>
                          <m:r>
                            <a:rPr lang="es-CO" altLang="es-CO" sz="2000" i="1">
                              <a:latin typeface="Cambria Math"/>
                              <a:ea typeface="Cambria Math"/>
                            </a:rPr>
                            <m:t>𝜇</m:t>
                          </m:r>
                          <m:r>
                            <a:rPr lang="es-CO" altLang="es-CO" sz="2000" i="1">
                              <a:latin typeface="Cambria Math"/>
                              <a:ea typeface="Cambria Math"/>
                            </a:rPr>
                            <m:t>+</m:t>
                          </m:r>
                          <m:r>
                            <a:rPr lang="es-CO" altLang="es-CO" sz="2000" i="1">
                              <a:latin typeface="Cambria Math"/>
                              <a:ea typeface="Cambria Math"/>
                            </a:rPr>
                            <m:t>𝜎</m:t>
                          </m:r>
                          <m:r>
                            <a:rPr lang="es-CO" altLang="es-CO" sz="2000" i="1">
                              <a:latin typeface="Cambria Math"/>
                              <a:ea typeface="Cambria Math"/>
                            </a:rPr>
                            <m:t>∙</m:t>
                          </m:r>
                          <m:r>
                            <m:rPr>
                              <m:sty m:val="p"/>
                            </m:rPr>
                            <a:rPr lang="el-GR" altLang="es-CO" sz="2000" i="1">
                              <a:latin typeface="Cambria Math"/>
                              <a:ea typeface="Cambria Math"/>
                            </a:rPr>
                            <m:t>Φ</m:t>
                          </m:r>
                        </m:e>
                        <m:sup>
                          <m:r>
                            <a:rPr lang="es-CO" altLang="es-CO" sz="2000" i="1">
                              <a:latin typeface="Cambria Math"/>
                              <a:ea typeface="Cambria Math"/>
                            </a:rPr>
                            <m:t>−1</m:t>
                          </m:r>
                        </m:sup>
                      </m:sSup>
                      <m:d>
                        <m:dPr>
                          <m:ctrlPr>
                            <a:rPr lang="es-CO" altLang="es-CO" sz="2000" i="1">
                              <a:latin typeface="Cambria Math" panose="02040503050406030204" pitchFamily="18" charset="0"/>
                              <a:ea typeface="Cambria Math"/>
                            </a:rPr>
                          </m:ctrlPr>
                        </m:dPr>
                        <m:e>
                          <m:r>
                            <a:rPr lang="es-CO" altLang="es-CO" sz="2000" i="1">
                              <a:latin typeface="Cambria Math"/>
                              <a:ea typeface="Cambria Math"/>
                            </a:rPr>
                            <m:t>𝛼</m:t>
                          </m:r>
                        </m:e>
                      </m:d>
                    </m:oMath>
                  </m:oMathPara>
                </a14:m>
                <a:endParaRPr lang="es-CO" altLang="es-CO" sz="2000">
                  <a:ea typeface="Cambria Math"/>
                </a:endParaRPr>
              </a:p>
              <a:p>
                <a:pPr algn="ctr"/>
                <a14:m>
                  <m:oMath xmlns:m="http://schemas.openxmlformats.org/officeDocument/2006/math">
                    <m:sSub>
                      <m:sSubPr>
                        <m:ctrlPr>
                          <a:rPr lang="es-CO" altLang="es-CO" sz="2000" i="1">
                            <a:latin typeface="Cambria Math" panose="02040503050406030204" pitchFamily="18" charset="0"/>
                            <a:ea typeface="Cambria Math"/>
                          </a:rPr>
                        </m:ctrlPr>
                      </m:sSubPr>
                      <m:e>
                        <m:r>
                          <a:rPr lang="es-CO" altLang="es-CO" sz="2000" i="1">
                            <a:latin typeface="Cambria Math"/>
                            <a:ea typeface="Cambria Math"/>
                          </a:rPr>
                          <m:t>𝐶𝑉𝑎𝑅</m:t>
                        </m:r>
                      </m:e>
                      <m:sub>
                        <m:r>
                          <a:rPr lang="es-CO" altLang="es-CO" sz="2000" i="1">
                            <a:latin typeface="Cambria Math"/>
                            <a:ea typeface="Cambria Math"/>
                          </a:rPr>
                          <m:t>1−</m:t>
                        </m:r>
                        <m:r>
                          <a:rPr lang="es-CO" altLang="es-CO" sz="2000" i="1">
                            <a:latin typeface="Cambria Math"/>
                            <a:ea typeface="Cambria Math"/>
                          </a:rPr>
                          <m:t>𝛼</m:t>
                        </m:r>
                      </m:sub>
                    </m:sSub>
                    <m:r>
                      <a:rPr lang="es-CO" altLang="es-CO" sz="2000" i="1">
                        <a:latin typeface="Cambria Math"/>
                        <a:ea typeface="Cambria Math"/>
                      </a:rPr>
                      <m:t>=</m:t>
                    </m:r>
                    <m:r>
                      <a:rPr lang="es-CO" altLang="es-CO" sz="2000" i="1">
                        <a:latin typeface="Cambria Math"/>
                        <a:ea typeface="Cambria Math"/>
                      </a:rPr>
                      <m:t>𝜇</m:t>
                    </m:r>
                    <m:r>
                      <a:rPr lang="es-CO" altLang="es-CO" sz="2000" i="1">
                        <a:latin typeface="Cambria Math"/>
                        <a:ea typeface="Cambria Math"/>
                      </a:rPr>
                      <m:t>−</m:t>
                    </m:r>
                    <m:f>
                      <m:fPr>
                        <m:ctrlPr>
                          <a:rPr lang="es-CO" altLang="es-CO" sz="2000" i="1">
                            <a:latin typeface="Cambria Math" panose="02040503050406030204" pitchFamily="18" charset="0"/>
                            <a:ea typeface="Cambria Math"/>
                          </a:rPr>
                        </m:ctrlPr>
                      </m:fPr>
                      <m:num>
                        <m:r>
                          <a:rPr lang="es-CO" altLang="es-CO" sz="2000" i="1">
                            <a:latin typeface="Cambria Math"/>
                            <a:ea typeface="Cambria Math"/>
                          </a:rPr>
                          <m:t>𝜎</m:t>
                        </m:r>
                      </m:num>
                      <m:den>
                        <m:r>
                          <a:rPr lang="es-CO" altLang="es-CO" sz="2000" i="1">
                            <a:latin typeface="Cambria Math"/>
                            <a:ea typeface="Cambria Math"/>
                          </a:rPr>
                          <m:t>𝛼</m:t>
                        </m:r>
                      </m:den>
                    </m:f>
                    <m:r>
                      <a:rPr lang="es-CO" altLang="es-CO" sz="2000" i="1">
                        <a:latin typeface="Cambria Math"/>
                        <a:ea typeface="Cambria Math"/>
                      </a:rPr>
                      <m:t>𝜙</m:t>
                    </m:r>
                    <m:r>
                      <a:rPr lang="es-CO" altLang="es-CO" sz="2000" i="1">
                        <a:latin typeface="Cambria Math"/>
                        <a:ea typeface="Cambria Math"/>
                      </a:rPr>
                      <m:t>[</m:t>
                    </m:r>
                    <m:sSup>
                      <m:sSupPr>
                        <m:ctrlPr>
                          <a:rPr lang="es-CO" altLang="es-CO" sz="2000" i="1">
                            <a:latin typeface="Cambria Math" panose="02040503050406030204" pitchFamily="18" charset="0"/>
                            <a:ea typeface="Cambria Math"/>
                          </a:rPr>
                        </m:ctrlPr>
                      </m:sSupPr>
                      <m:e>
                        <m:r>
                          <m:rPr>
                            <m:sty m:val="p"/>
                          </m:rPr>
                          <a:rPr lang="el-GR" altLang="es-CO" sz="2000" i="1">
                            <a:latin typeface="Cambria Math"/>
                            <a:ea typeface="Cambria Math"/>
                          </a:rPr>
                          <m:t>Φ</m:t>
                        </m:r>
                      </m:e>
                      <m:sup>
                        <m:r>
                          <a:rPr lang="es-CO" altLang="es-CO" sz="2000" i="1">
                            <a:latin typeface="Cambria Math"/>
                            <a:ea typeface="Cambria Math"/>
                          </a:rPr>
                          <m:t>−1</m:t>
                        </m:r>
                      </m:sup>
                    </m:sSup>
                    <m:d>
                      <m:dPr>
                        <m:ctrlPr>
                          <a:rPr lang="es-CO" altLang="es-CO" sz="2000" i="1">
                            <a:latin typeface="Cambria Math" panose="02040503050406030204" pitchFamily="18" charset="0"/>
                            <a:ea typeface="Cambria Math"/>
                          </a:rPr>
                        </m:ctrlPr>
                      </m:dPr>
                      <m:e>
                        <m:r>
                          <a:rPr lang="es-CO" altLang="es-CO" sz="2000" i="1">
                            <a:latin typeface="Cambria Math"/>
                            <a:ea typeface="Cambria Math"/>
                          </a:rPr>
                          <m:t>𝛼</m:t>
                        </m:r>
                      </m:e>
                    </m:d>
                  </m:oMath>
                </a14:m>
                <a:r>
                  <a:rPr lang="es-ES" altLang="es-CO" sz="2000"/>
                  <a:t>]</a:t>
                </a:r>
              </a:p>
              <a:p>
                <a:pPr algn="just"/>
                <a:endParaRPr lang="es-CO" altLang="es-CO" sz="2000"/>
              </a:p>
              <a:p>
                <a:pPr algn="just"/>
                <a:r>
                  <a:rPr lang="es-CO" altLang="es-CO" sz="2000"/>
                  <a:t>Donde </a:t>
                </a:r>
                <a:r>
                  <a:rPr lang="el-GR" altLang="es-CO" sz="2000" i="1"/>
                  <a:t>Φ</a:t>
                </a:r>
                <a:r>
                  <a:rPr lang="es-CO" altLang="es-CO" sz="2000" i="1" baseline="30000"/>
                  <a:t>-1</a:t>
                </a:r>
                <a:r>
                  <a:rPr lang="es-CO" altLang="es-CO" sz="2000" i="1"/>
                  <a:t>(x)</a:t>
                </a:r>
                <a:r>
                  <a:rPr lang="es-CO" altLang="es-CO" sz="2000"/>
                  <a:t> es la inversa de la función acumulativa y </a:t>
                </a:r>
                <a:r>
                  <a:rPr lang="el-GR" altLang="es-CO" sz="2000" i="1"/>
                  <a:t>φ</a:t>
                </a:r>
                <a:r>
                  <a:rPr lang="es-CO" altLang="es-CO" sz="2000" i="1"/>
                  <a:t>(x)</a:t>
                </a:r>
                <a:r>
                  <a:rPr lang="es-CO" altLang="es-CO" sz="2000"/>
                  <a:t> es la función de densidad de probabilidad de la distribución normal estándar:</a:t>
                </a:r>
              </a:p>
              <a:p>
                <a:pPr algn="just"/>
                <a:endParaRPr lang="es-CO" altLang="es-CO" sz="2000"/>
              </a:p>
              <a:p>
                <a:pPr algn="just"/>
                <a14:m>
                  <m:oMathPara xmlns:m="http://schemas.openxmlformats.org/officeDocument/2006/math">
                    <m:oMathParaPr>
                      <m:jc m:val="centerGroup"/>
                    </m:oMathParaPr>
                    <m:oMath xmlns:m="http://schemas.openxmlformats.org/officeDocument/2006/math">
                      <m:r>
                        <a:rPr lang="es-CO" altLang="es-CO" sz="2000" i="1">
                          <a:latin typeface="Cambria Math"/>
                          <a:ea typeface="Cambria Math"/>
                        </a:rPr>
                        <m:t>𝜙</m:t>
                      </m:r>
                      <m:d>
                        <m:dPr>
                          <m:ctrlPr>
                            <a:rPr lang="es-CO" altLang="es-CO" sz="2000" i="1">
                              <a:latin typeface="Cambria Math" panose="02040503050406030204" pitchFamily="18" charset="0"/>
                              <a:ea typeface="Cambria Math"/>
                            </a:rPr>
                          </m:ctrlPr>
                        </m:dPr>
                        <m:e>
                          <m:r>
                            <a:rPr lang="es-CO" altLang="es-CO" sz="2000" i="1">
                              <a:latin typeface="Cambria Math"/>
                              <a:ea typeface="Cambria Math"/>
                            </a:rPr>
                            <m:t>𝑥</m:t>
                          </m:r>
                        </m:e>
                      </m:d>
                      <m:r>
                        <a:rPr lang="es-CO" altLang="es-CO" sz="2000" i="1">
                          <a:latin typeface="Cambria Math"/>
                          <a:ea typeface="Cambria Math"/>
                        </a:rPr>
                        <m:t>=</m:t>
                      </m:r>
                      <m:f>
                        <m:fPr>
                          <m:ctrlPr>
                            <a:rPr lang="es-CO" altLang="es-CO" sz="2000" i="1">
                              <a:latin typeface="Cambria Math" panose="02040503050406030204" pitchFamily="18" charset="0"/>
                              <a:ea typeface="Cambria Math"/>
                            </a:rPr>
                          </m:ctrlPr>
                        </m:fPr>
                        <m:num>
                          <m:r>
                            <a:rPr lang="es-CO" altLang="es-CO" sz="2000" i="1">
                              <a:latin typeface="Cambria Math"/>
                              <a:ea typeface="Cambria Math"/>
                            </a:rPr>
                            <m:t>1</m:t>
                          </m:r>
                        </m:num>
                        <m:den>
                          <m:rad>
                            <m:radPr>
                              <m:degHide m:val="on"/>
                              <m:ctrlPr>
                                <a:rPr lang="es-CO" altLang="es-CO" sz="2000" i="1">
                                  <a:latin typeface="Cambria Math" panose="02040503050406030204" pitchFamily="18" charset="0"/>
                                  <a:ea typeface="Cambria Math"/>
                                </a:rPr>
                              </m:ctrlPr>
                            </m:radPr>
                            <m:deg/>
                            <m:e>
                              <m:r>
                                <a:rPr lang="es-CO" altLang="es-CO" sz="2000" i="1">
                                  <a:latin typeface="Cambria Math"/>
                                  <a:ea typeface="Cambria Math"/>
                                </a:rPr>
                                <m:t>2</m:t>
                              </m:r>
                              <m:r>
                                <a:rPr lang="es-CO" altLang="es-CO" sz="2000" i="1">
                                  <a:latin typeface="Cambria Math"/>
                                  <a:ea typeface="Cambria Math"/>
                                </a:rPr>
                                <m:t>𝜋</m:t>
                              </m:r>
                            </m:e>
                          </m:rad>
                        </m:den>
                      </m:f>
                      <m:sSup>
                        <m:sSupPr>
                          <m:ctrlPr>
                            <a:rPr lang="es-CO" altLang="es-CO" sz="2000" i="1">
                              <a:latin typeface="Cambria Math" panose="02040503050406030204" pitchFamily="18" charset="0"/>
                              <a:ea typeface="Cambria Math"/>
                            </a:rPr>
                          </m:ctrlPr>
                        </m:sSupPr>
                        <m:e>
                          <m:r>
                            <a:rPr lang="es-CO" altLang="es-CO" sz="2000" i="1">
                              <a:latin typeface="Cambria Math"/>
                              <a:ea typeface="Cambria Math"/>
                            </a:rPr>
                            <m:t>𝑒</m:t>
                          </m:r>
                        </m:e>
                        <m:sup>
                          <m:r>
                            <a:rPr lang="es-CO" altLang="es-CO" sz="2000" i="1">
                              <a:latin typeface="Cambria Math"/>
                              <a:ea typeface="Cambria Math"/>
                            </a:rPr>
                            <m:t>−</m:t>
                          </m:r>
                          <m:f>
                            <m:fPr>
                              <m:ctrlPr>
                                <a:rPr lang="es-CO" altLang="es-CO" sz="2000" i="1">
                                  <a:latin typeface="Cambria Math" panose="02040503050406030204" pitchFamily="18" charset="0"/>
                                  <a:ea typeface="Cambria Math"/>
                                </a:rPr>
                              </m:ctrlPr>
                            </m:fPr>
                            <m:num>
                              <m:sSup>
                                <m:sSupPr>
                                  <m:ctrlPr>
                                    <a:rPr lang="es-CO" altLang="es-CO" sz="2000" i="1">
                                      <a:latin typeface="Cambria Math" panose="02040503050406030204" pitchFamily="18" charset="0"/>
                                      <a:ea typeface="Cambria Math"/>
                                    </a:rPr>
                                  </m:ctrlPr>
                                </m:sSupPr>
                                <m:e>
                                  <m:r>
                                    <a:rPr lang="es-CO" altLang="es-CO" sz="2000" i="1">
                                      <a:latin typeface="Cambria Math"/>
                                      <a:ea typeface="Cambria Math"/>
                                    </a:rPr>
                                    <m:t>𝑥</m:t>
                                  </m:r>
                                </m:e>
                                <m:sup>
                                  <m:r>
                                    <a:rPr lang="es-CO" altLang="es-CO" sz="2000" i="1">
                                      <a:latin typeface="Cambria Math"/>
                                      <a:ea typeface="Cambria Math"/>
                                    </a:rPr>
                                    <m:t>2</m:t>
                                  </m:r>
                                </m:sup>
                              </m:sSup>
                            </m:num>
                            <m:den>
                              <m:r>
                                <a:rPr lang="es-CO" altLang="es-CO" sz="2000" i="1">
                                  <a:latin typeface="Cambria Math"/>
                                  <a:ea typeface="Cambria Math"/>
                                </a:rPr>
                                <m:t>2</m:t>
                              </m:r>
                            </m:den>
                          </m:f>
                        </m:sup>
                      </m:sSup>
                    </m:oMath>
                  </m:oMathPara>
                </a14:m>
                <a:endParaRPr lang="es-CO" altLang="es-CO" sz="2000">
                  <a:solidFill>
                    <a:srgbClr val="1A3184"/>
                  </a:solidFill>
                </a:endParaRPr>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2126314" y="1905600"/>
                <a:ext cx="7695746" cy="3936399"/>
              </a:xfrm>
              <a:prstGeom prst="rect">
                <a:avLst/>
              </a:prstGeom>
              <a:blipFill>
                <a:blip r:embed="rId3"/>
                <a:stretch>
                  <a:fillRect l="-872" t="-930" r="-792"/>
                </a:stretch>
              </a:blipFill>
            </p:spPr>
            <p:txBody>
              <a:bodyPr/>
              <a:lstStyle/>
              <a:p>
                <a:r>
                  <a:rPr lang="en-US">
                    <a:noFill/>
                  </a:rPr>
                  <a:t> </a:t>
                </a:r>
              </a:p>
            </p:txBody>
          </p:sp>
        </mc:Fallback>
      </mc:AlternateContent>
    </p:spTree>
    <p:extLst>
      <p:ext uri="{BB962C8B-B14F-4D97-AF65-F5344CB8AC3E}">
        <p14:creationId xmlns:p14="http://schemas.microsoft.com/office/powerpoint/2010/main" val="330648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1887916" y="545683"/>
            <a:ext cx="8184489" cy="52322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2800">
                <a:solidFill>
                  <a:srgbClr val="1A3184"/>
                </a:solidFill>
                <a:latin typeface="Arial"/>
                <a:cs typeface="Arial"/>
              </a:rPr>
              <a:t>Anexo 2: </a:t>
            </a:r>
            <a:r>
              <a:rPr lang="es-ES" sz="2800" err="1">
                <a:solidFill>
                  <a:srgbClr val="1A3184"/>
                </a:solidFill>
                <a:latin typeface="Arial"/>
                <a:cs typeface="Arial"/>
              </a:rPr>
              <a:t>VaR</a:t>
            </a:r>
            <a:r>
              <a:rPr lang="es-ES" sz="2800">
                <a:solidFill>
                  <a:srgbClr val="1A3184"/>
                </a:solidFill>
                <a:latin typeface="Arial"/>
                <a:cs typeface="Arial"/>
              </a:rPr>
              <a:t> &amp; C-</a:t>
            </a:r>
            <a:r>
              <a:rPr lang="es-ES" sz="2800" err="1">
                <a:solidFill>
                  <a:srgbClr val="1A3184"/>
                </a:solidFill>
                <a:latin typeface="Arial"/>
                <a:cs typeface="Arial"/>
              </a:rPr>
              <a:t>VaR</a:t>
            </a:r>
            <a:r>
              <a:rPr lang="es-ES" sz="2800">
                <a:solidFill>
                  <a:srgbClr val="1A3184"/>
                </a:solidFill>
                <a:latin typeface="Arial"/>
                <a:cs typeface="Arial"/>
              </a:rPr>
              <a:t> de Monte-Carlo</a:t>
            </a:r>
            <a:endParaRPr lang="es-CO" sz="280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565979" y="1423972"/>
                <a:ext cx="10828364" cy="4926029"/>
              </a:xfrm>
              <a:prstGeom prst="rect">
                <a:avLst/>
              </a:prstGeom>
              <a:noFill/>
            </p:spPr>
            <p:txBody>
              <a:bodyPr wrap="square" lIns="91440" tIns="45720" rIns="91440" bIns="45720" rtlCol="0" anchor="t">
                <a:spAutoFit/>
              </a:bodyPr>
              <a:lstStyle/>
              <a:p>
                <a:r>
                  <a:rPr lang="es-CO" altLang="es-CO" sz="2000"/>
                  <a:t>La idea principal es generar escenarios de retornos a partir distribuciones de probabilidad arbitrarias. </a:t>
                </a:r>
              </a:p>
              <a:p>
                <a:endParaRPr lang="es-CO" altLang="es-CO" sz="2000"/>
              </a:p>
              <a:p>
                <a:pPr marL="457200" indent="-457200">
                  <a:buClr>
                    <a:srgbClr val="1A3184"/>
                  </a:buClr>
                  <a:buFont typeface="+mj-lt"/>
                  <a:buAutoNum type="arabicPeriod"/>
                </a:pPr>
                <a:r>
                  <a:rPr lang="es-CO" altLang="es-CO" sz="2000"/>
                  <a:t>El primer paso es generar los escenarios por medio de simulaciones de Monte Carlo. Hay que recordar que esto implica distribuciones multivariadas, por lo que no solamente las marginales sino también la estructura de dependencia debe ser modelada (cópula).</a:t>
                </a:r>
              </a:p>
              <a:p>
                <a:pPr marL="457200" indent="-457200">
                  <a:buClr>
                    <a:srgbClr val="1A3184"/>
                  </a:buClr>
                  <a:buFont typeface="+mj-lt"/>
                  <a:buAutoNum type="arabicPeriod"/>
                </a:pPr>
                <a:endParaRPr lang="es-CO" altLang="es-CO" sz="2000"/>
              </a:p>
              <a:p>
                <a:pPr marL="457200" indent="-457200">
                  <a:buClr>
                    <a:srgbClr val="1A3184"/>
                  </a:buClr>
                  <a:buFont typeface="+mj-lt"/>
                  <a:buAutoNum type="arabicPeriod"/>
                </a:pPr>
                <a:r>
                  <a:rPr lang="es-CO" altLang="es-CO" sz="2000"/>
                  <a:t>A partir de los retornos simulados se calcula (el vector de) los retornos del portafolio, sumándolos de manera ponderada: </a:t>
                </a:r>
                <a14:m>
                  <m:oMath xmlns:m="http://schemas.openxmlformats.org/officeDocument/2006/math">
                    <m:sSub>
                      <m:sSubPr>
                        <m:ctrlPr>
                          <a:rPr lang="es-CO" altLang="es-CO" sz="2000" i="1" smtClean="0">
                            <a:latin typeface="Cambria Math" panose="02040503050406030204" pitchFamily="18" charset="0"/>
                          </a:rPr>
                        </m:ctrlPr>
                      </m:sSubPr>
                      <m:e>
                        <m:r>
                          <a:rPr lang="es-ES" altLang="es-CO" sz="2000" b="0" i="1" smtClean="0">
                            <a:latin typeface="Cambria Math" panose="02040503050406030204" pitchFamily="18" charset="0"/>
                          </a:rPr>
                          <m:t>𝑅</m:t>
                        </m:r>
                      </m:e>
                      <m:sub>
                        <m:r>
                          <a:rPr lang="es-ES" altLang="es-CO" sz="2000" b="0" i="1" smtClean="0">
                            <a:latin typeface="Cambria Math" panose="02040503050406030204" pitchFamily="18" charset="0"/>
                          </a:rPr>
                          <m:t>𝑝</m:t>
                        </m:r>
                        <m:r>
                          <a:rPr lang="es-ES" altLang="es-CO" sz="2000" b="0" i="1" smtClean="0">
                            <a:latin typeface="Cambria Math" panose="02040503050406030204" pitchFamily="18" charset="0"/>
                          </a:rPr>
                          <m:t>,</m:t>
                        </m:r>
                        <m:r>
                          <a:rPr lang="es-ES" altLang="es-CO" sz="2000" b="0" i="1" smtClean="0">
                            <a:latin typeface="Cambria Math" panose="02040503050406030204" pitchFamily="18" charset="0"/>
                          </a:rPr>
                          <m:t>𝑡</m:t>
                        </m:r>
                      </m:sub>
                    </m:sSub>
                    <m:r>
                      <a:rPr lang="es-ES" altLang="es-CO" sz="2000" b="0" i="1" smtClean="0">
                        <a:latin typeface="Cambria Math" panose="02040503050406030204" pitchFamily="18" charset="0"/>
                      </a:rPr>
                      <m:t>=</m:t>
                    </m:r>
                    <m:sSub>
                      <m:sSubPr>
                        <m:ctrlPr>
                          <a:rPr lang="es-ES" altLang="es-CO" sz="2000" b="0" i="1" smtClean="0">
                            <a:latin typeface="Cambria Math" panose="02040503050406030204" pitchFamily="18" charset="0"/>
                          </a:rPr>
                        </m:ctrlPr>
                      </m:sSubPr>
                      <m:e>
                        <m:r>
                          <a:rPr lang="es-ES" altLang="es-CO" sz="2000" b="0" i="1" smtClean="0">
                            <a:latin typeface="Cambria Math" panose="02040503050406030204" pitchFamily="18" charset="0"/>
                          </a:rPr>
                          <m:t>𝑤</m:t>
                        </m:r>
                      </m:e>
                      <m:sub>
                        <m:r>
                          <a:rPr lang="es-ES" altLang="es-CO" sz="2000" b="0" i="1" smtClean="0">
                            <a:latin typeface="Cambria Math" panose="02040503050406030204" pitchFamily="18" charset="0"/>
                          </a:rPr>
                          <m:t>1</m:t>
                        </m:r>
                      </m:sub>
                    </m:sSub>
                    <m:sSub>
                      <m:sSubPr>
                        <m:ctrlPr>
                          <a:rPr lang="es-ES" altLang="es-CO" sz="2000" b="0" i="1" smtClean="0">
                            <a:latin typeface="Cambria Math" panose="02040503050406030204" pitchFamily="18" charset="0"/>
                          </a:rPr>
                        </m:ctrlPr>
                      </m:sSubPr>
                      <m:e>
                        <m:r>
                          <a:rPr lang="es-ES" altLang="es-CO" sz="2000" b="0" i="1" smtClean="0">
                            <a:latin typeface="Cambria Math" panose="02040503050406030204" pitchFamily="18" charset="0"/>
                          </a:rPr>
                          <m:t>𝑅</m:t>
                        </m:r>
                      </m:e>
                      <m:sub>
                        <m:r>
                          <a:rPr lang="es-ES" altLang="es-CO" sz="2000" b="0" i="1" smtClean="0">
                            <a:latin typeface="Cambria Math" panose="02040503050406030204" pitchFamily="18" charset="0"/>
                          </a:rPr>
                          <m:t>1,</m:t>
                        </m:r>
                        <m:r>
                          <a:rPr lang="es-ES" altLang="es-CO" sz="2000" b="0" i="1" smtClean="0">
                            <a:latin typeface="Cambria Math" panose="02040503050406030204" pitchFamily="18" charset="0"/>
                          </a:rPr>
                          <m:t>𝑡</m:t>
                        </m:r>
                      </m:sub>
                    </m:sSub>
                    <m:r>
                      <a:rPr lang="es-ES" altLang="es-CO" sz="2000" b="0" i="1" smtClean="0">
                        <a:latin typeface="Cambria Math" panose="02040503050406030204" pitchFamily="18" charset="0"/>
                      </a:rPr>
                      <m:t>+…+</m:t>
                    </m:r>
                    <m:sSub>
                      <m:sSubPr>
                        <m:ctrlPr>
                          <a:rPr lang="es-ES" altLang="es-CO" sz="2000" b="0" i="1" smtClean="0">
                            <a:latin typeface="Cambria Math" panose="02040503050406030204" pitchFamily="18" charset="0"/>
                          </a:rPr>
                        </m:ctrlPr>
                      </m:sSubPr>
                      <m:e>
                        <m:r>
                          <a:rPr lang="es-ES" altLang="es-CO" sz="2000" b="0" i="1" smtClean="0">
                            <a:latin typeface="Cambria Math" panose="02040503050406030204" pitchFamily="18" charset="0"/>
                          </a:rPr>
                          <m:t>𝑤</m:t>
                        </m:r>
                      </m:e>
                      <m:sub>
                        <m:r>
                          <a:rPr lang="es-ES" altLang="es-CO" sz="2000" b="0" i="1" smtClean="0">
                            <a:latin typeface="Cambria Math" panose="02040503050406030204" pitchFamily="18" charset="0"/>
                          </a:rPr>
                          <m:t>𝑚</m:t>
                        </m:r>
                      </m:sub>
                    </m:sSub>
                    <m:sSub>
                      <m:sSubPr>
                        <m:ctrlPr>
                          <a:rPr lang="es-ES" altLang="es-CO" sz="2000" b="0" i="1" smtClean="0">
                            <a:latin typeface="Cambria Math" panose="02040503050406030204" pitchFamily="18" charset="0"/>
                          </a:rPr>
                        </m:ctrlPr>
                      </m:sSubPr>
                      <m:e>
                        <m:r>
                          <a:rPr lang="es-ES" altLang="es-CO" sz="2000" b="0" i="1" smtClean="0">
                            <a:latin typeface="Cambria Math" panose="02040503050406030204" pitchFamily="18" charset="0"/>
                          </a:rPr>
                          <m:t>𝑅</m:t>
                        </m:r>
                      </m:e>
                      <m:sub>
                        <m:r>
                          <a:rPr lang="es-ES" altLang="es-CO" sz="2000" b="0" i="1" smtClean="0">
                            <a:latin typeface="Cambria Math" panose="02040503050406030204" pitchFamily="18" charset="0"/>
                          </a:rPr>
                          <m:t>𝑚</m:t>
                        </m:r>
                        <m:r>
                          <a:rPr lang="es-ES" altLang="es-CO" sz="2000" b="0" i="1" smtClean="0">
                            <a:latin typeface="Cambria Math" panose="02040503050406030204" pitchFamily="18" charset="0"/>
                          </a:rPr>
                          <m:t>,</m:t>
                        </m:r>
                        <m:r>
                          <a:rPr lang="es-ES" altLang="es-CO" sz="2000" b="0" i="1" smtClean="0">
                            <a:latin typeface="Cambria Math" panose="02040503050406030204" pitchFamily="18" charset="0"/>
                          </a:rPr>
                          <m:t>𝑡</m:t>
                        </m:r>
                      </m:sub>
                    </m:sSub>
                  </m:oMath>
                </a14:m>
                <a:endParaRPr lang="es-CO" altLang="es-CO" sz="2000"/>
              </a:p>
              <a:p>
                <a:pPr marL="457200" indent="-457200">
                  <a:buClr>
                    <a:srgbClr val="1A3184"/>
                  </a:buClr>
                  <a:buFont typeface="+mj-lt"/>
                  <a:buAutoNum type="arabicPeriod"/>
                </a:pPr>
                <a:endParaRPr lang="es-CO" altLang="es-CO" sz="2000"/>
              </a:p>
              <a:p>
                <a:pPr marL="457200" indent="-457200">
                  <a:buClr>
                    <a:srgbClr val="1A3184"/>
                  </a:buClr>
                  <a:buFont typeface="+mj-lt"/>
                  <a:buAutoNum type="arabicPeriod"/>
                </a:pPr>
                <a:r>
                  <a:rPr lang="es-CO" altLang="es-CO" sz="2000"/>
                  <a:t>Se calcula el </a:t>
                </a:r>
                <a:r>
                  <a:rPr lang="es-CO" altLang="es-CO" sz="2000" err="1"/>
                  <a:t>VaR</a:t>
                </a:r>
                <a:r>
                  <a:rPr lang="es-CO" altLang="es-CO" sz="2000"/>
                  <a:t> y C-Var de la siguiente manera:</a:t>
                </a:r>
              </a:p>
              <a:p>
                <a:pPr/>
                <a14:m>
                  <m:oMathPara xmlns:m="http://schemas.openxmlformats.org/officeDocument/2006/math">
                    <m:oMathParaPr>
                      <m:jc m:val="centerGroup"/>
                    </m:oMathParaPr>
                    <m:oMath xmlns:m="http://schemas.openxmlformats.org/officeDocument/2006/math">
                      <m:sSub>
                        <m:sSubPr>
                          <m:ctrlPr>
                            <a:rPr lang="es-CO" altLang="es-CO" i="1">
                              <a:latin typeface="Cambria Math" panose="02040503050406030204" pitchFamily="18" charset="0"/>
                              <a:ea typeface="Cambria Math"/>
                            </a:rPr>
                          </m:ctrlPr>
                        </m:sSubPr>
                        <m:e>
                          <m:r>
                            <a:rPr lang="es-CO" altLang="es-CO" i="1">
                              <a:latin typeface="Cambria Math"/>
                              <a:ea typeface="Cambria Math"/>
                            </a:rPr>
                            <m:t>𝑉𝑎𝑅</m:t>
                          </m:r>
                        </m:e>
                        <m:sub>
                          <m:r>
                            <a:rPr lang="es-CO" altLang="es-CO" i="1">
                              <a:latin typeface="Cambria Math"/>
                              <a:ea typeface="Cambria Math"/>
                            </a:rPr>
                            <m:t>1−</m:t>
                          </m:r>
                          <m:r>
                            <a:rPr lang="es-CO" altLang="es-CO" i="1">
                              <a:latin typeface="Cambria Math"/>
                              <a:ea typeface="Cambria Math"/>
                            </a:rPr>
                            <m:t>𝛼</m:t>
                          </m:r>
                        </m:sub>
                      </m:sSub>
                      <m:r>
                        <a:rPr lang="es-CO" altLang="es-CO" i="1">
                          <a:latin typeface="Cambria Math"/>
                          <a:ea typeface="Cambria Math"/>
                        </a:rPr>
                        <m:t>=</m:t>
                      </m:r>
                      <m:r>
                        <a:rPr lang="es-CO" altLang="es-CO" i="1">
                          <a:latin typeface="Cambria Math" panose="02040503050406030204" pitchFamily="18" charset="0"/>
                          <a:ea typeface="Cambria Math"/>
                        </a:rPr>
                        <m:t>{</m:t>
                      </m:r>
                      <m:r>
                        <m:rPr>
                          <m:sty m:val="p"/>
                        </m:rPr>
                        <a:rPr lang="es-CO" altLang="es-CO">
                          <a:latin typeface="Cambria Math" panose="02040503050406030204" pitchFamily="18" charset="0"/>
                          <a:ea typeface="Cambria Math"/>
                        </a:rPr>
                        <m:t>min</m:t>
                      </m:r>
                      <m:r>
                        <a:rPr lang="es-CO" altLang="es-CO" i="1">
                          <a:latin typeface="Cambria Math" panose="02040503050406030204" pitchFamily="18" charset="0"/>
                          <a:ea typeface="Cambria Math"/>
                        </a:rPr>
                        <m:t>⁡(</m:t>
                      </m:r>
                      <m:r>
                        <a:rPr lang="es-CO" altLang="es-CO" i="1">
                          <a:latin typeface="Cambria Math" panose="02040503050406030204" pitchFamily="18" charset="0"/>
                          <a:ea typeface="Cambria Math"/>
                        </a:rPr>
                        <m:t>𝑥</m:t>
                      </m:r>
                      <m:r>
                        <a:rPr lang="es-CO" altLang="es-CO" i="1">
                          <a:latin typeface="Cambria Math" panose="02040503050406030204" pitchFamily="18" charset="0"/>
                          <a:ea typeface="Cambria Math"/>
                        </a:rPr>
                        <m:t>)|</m:t>
                      </m:r>
                      <m:f>
                        <m:fPr>
                          <m:ctrlPr>
                            <a:rPr lang="es-CO" altLang="es-CO" i="1">
                              <a:latin typeface="Cambria Math" panose="02040503050406030204" pitchFamily="18" charset="0"/>
                              <a:ea typeface="Cambria Math"/>
                            </a:rPr>
                          </m:ctrlPr>
                        </m:fPr>
                        <m:num>
                          <m:r>
                            <a:rPr lang="es-CO" altLang="es-CO" i="1">
                              <a:latin typeface="Cambria Math" panose="02040503050406030204" pitchFamily="18" charset="0"/>
                              <a:ea typeface="Cambria Math"/>
                            </a:rPr>
                            <m:t>1</m:t>
                          </m:r>
                        </m:num>
                        <m:den>
                          <m:r>
                            <a:rPr lang="es-CO" altLang="es-CO" i="1">
                              <a:latin typeface="Cambria Math" panose="02040503050406030204" pitchFamily="18" charset="0"/>
                              <a:ea typeface="Cambria Math"/>
                            </a:rPr>
                            <m:t>𝑇</m:t>
                          </m:r>
                        </m:den>
                      </m:f>
                      <m:nary>
                        <m:naryPr>
                          <m:chr m:val="∑"/>
                          <m:ctrlPr>
                            <a:rPr lang="es-CO" altLang="es-CO" i="1">
                              <a:latin typeface="Cambria Math" panose="02040503050406030204" pitchFamily="18" charset="0"/>
                              <a:ea typeface="Cambria Math"/>
                            </a:rPr>
                          </m:ctrlPr>
                        </m:naryPr>
                        <m:sub>
                          <m:r>
                            <m:rPr>
                              <m:brk m:alnAt="23"/>
                            </m:rPr>
                            <a:rPr lang="es-CO" altLang="es-CO" i="1">
                              <a:latin typeface="Cambria Math" panose="02040503050406030204" pitchFamily="18" charset="0"/>
                              <a:ea typeface="Cambria Math"/>
                            </a:rPr>
                            <m:t>𝑡</m:t>
                          </m:r>
                          <m:r>
                            <a:rPr lang="es-CO" altLang="es-CO" i="1">
                              <a:latin typeface="Cambria Math" panose="02040503050406030204" pitchFamily="18" charset="0"/>
                              <a:ea typeface="Cambria Math"/>
                            </a:rPr>
                            <m:t>=0</m:t>
                          </m:r>
                        </m:sub>
                        <m:sup>
                          <m:r>
                            <a:rPr lang="es-CO" altLang="es-CO" i="1">
                              <a:latin typeface="Cambria Math" panose="02040503050406030204" pitchFamily="18" charset="0"/>
                              <a:ea typeface="Cambria Math"/>
                            </a:rPr>
                            <m:t>𝑇</m:t>
                          </m:r>
                        </m:sup>
                        <m:e>
                          <m:r>
                            <a:rPr lang="es-CO" altLang="es-CO" i="1">
                              <a:latin typeface="Cambria Math" panose="02040503050406030204" pitchFamily="18" charset="0"/>
                              <a:ea typeface="Cambria Math"/>
                            </a:rPr>
                            <m:t>1</m:t>
                          </m:r>
                          <m:d>
                            <m:dPr>
                              <m:ctrlPr>
                                <a:rPr lang="es-CO" altLang="es-CO" i="1">
                                  <a:latin typeface="Cambria Math" panose="02040503050406030204" pitchFamily="18" charset="0"/>
                                  <a:ea typeface="Cambria Math"/>
                                </a:rPr>
                              </m:ctrlPr>
                            </m:dPr>
                            <m:e>
                              <m:sSub>
                                <m:sSubPr>
                                  <m:ctrlPr>
                                    <a:rPr lang="es-CO" altLang="es-CO" i="1">
                                      <a:latin typeface="Cambria Math" panose="02040503050406030204" pitchFamily="18" charset="0"/>
                                      <a:ea typeface="Cambria Math"/>
                                    </a:rPr>
                                  </m:ctrlPr>
                                </m:sSubPr>
                                <m:e>
                                  <m:r>
                                    <a:rPr lang="es-CO" altLang="es-CO" i="1">
                                      <a:latin typeface="Cambria Math" panose="02040503050406030204" pitchFamily="18" charset="0"/>
                                      <a:ea typeface="Cambria Math"/>
                                    </a:rPr>
                                    <m:t>𝑅</m:t>
                                  </m:r>
                                </m:e>
                                <m:sub>
                                  <m:r>
                                    <a:rPr lang="es-CO" altLang="es-CO" i="1">
                                      <a:latin typeface="Cambria Math" panose="02040503050406030204" pitchFamily="18" charset="0"/>
                                      <a:ea typeface="Cambria Math"/>
                                    </a:rPr>
                                    <m:t>𝑝</m:t>
                                  </m:r>
                                  <m:r>
                                    <a:rPr lang="es-CO" altLang="es-CO" i="1">
                                      <a:latin typeface="Cambria Math" panose="02040503050406030204" pitchFamily="18" charset="0"/>
                                      <a:ea typeface="Cambria Math"/>
                                    </a:rPr>
                                    <m:t>,</m:t>
                                  </m:r>
                                  <m:r>
                                    <a:rPr lang="es-CO" altLang="es-CO" i="1">
                                      <a:latin typeface="Cambria Math" panose="02040503050406030204" pitchFamily="18" charset="0"/>
                                      <a:ea typeface="Cambria Math"/>
                                    </a:rPr>
                                    <m:t>𝑡</m:t>
                                  </m:r>
                                </m:sub>
                              </m:sSub>
                              <m:r>
                                <a:rPr lang="es-CO" altLang="es-CO" i="1">
                                  <a:latin typeface="Cambria Math" panose="02040503050406030204" pitchFamily="18" charset="0"/>
                                  <a:ea typeface="Cambria Math" panose="02040503050406030204" pitchFamily="18" charset="0"/>
                                </a:rPr>
                                <m:t>≤</m:t>
                              </m:r>
                              <m:r>
                                <a:rPr lang="es-CO" altLang="es-CO" i="1">
                                  <a:latin typeface="Cambria Math" panose="02040503050406030204" pitchFamily="18" charset="0"/>
                                  <a:ea typeface="Cambria Math" panose="02040503050406030204" pitchFamily="18" charset="0"/>
                                </a:rPr>
                                <m:t>𝑥</m:t>
                              </m:r>
                            </m:e>
                          </m:d>
                          <m:r>
                            <a:rPr lang="es-CO" altLang="es-CO" i="1">
                              <a:latin typeface="Cambria Math" panose="02040503050406030204" pitchFamily="18" charset="0"/>
                              <a:ea typeface="Cambria Math"/>
                            </a:rPr>
                            <m:t>=</m:t>
                          </m:r>
                          <m:r>
                            <a:rPr lang="es-CO" altLang="es-CO" i="1">
                              <a:latin typeface="Cambria Math" panose="02040503050406030204" pitchFamily="18" charset="0"/>
                              <a:ea typeface="Cambria Math" panose="02040503050406030204" pitchFamily="18" charset="0"/>
                            </a:rPr>
                            <m:t>𝛼</m:t>
                          </m:r>
                        </m:e>
                      </m:nary>
                      <m:r>
                        <a:rPr lang="es-CO" altLang="es-CO" i="1">
                          <a:latin typeface="Cambria Math" panose="02040503050406030204" pitchFamily="18" charset="0"/>
                          <a:ea typeface="Cambria Math"/>
                        </a:rPr>
                        <m:t>}</m:t>
                      </m:r>
                    </m:oMath>
                  </m:oMathPara>
                </a14:m>
                <a:endParaRPr lang="es-CO" altLang="es-CO">
                  <a:ea typeface="Cambria Math"/>
                </a:endParaRPr>
              </a:p>
              <a:p>
                <a:endParaRPr lang="es-CO" altLang="es-CO">
                  <a:ea typeface="Cambria Math"/>
                </a:endParaRPr>
              </a:p>
              <a:p>
                <a:pPr/>
                <a14:m>
                  <m:oMathPara xmlns:m="http://schemas.openxmlformats.org/officeDocument/2006/math">
                    <m:oMathParaPr>
                      <m:jc m:val="centerGroup"/>
                    </m:oMathParaPr>
                    <m:oMath xmlns:m="http://schemas.openxmlformats.org/officeDocument/2006/math">
                      <m:sSub>
                        <m:sSubPr>
                          <m:ctrlPr>
                            <a:rPr lang="es-CO" altLang="es-CO" i="1">
                              <a:latin typeface="Cambria Math" panose="02040503050406030204" pitchFamily="18" charset="0"/>
                              <a:ea typeface="Cambria Math"/>
                            </a:rPr>
                          </m:ctrlPr>
                        </m:sSubPr>
                        <m:e>
                          <m:r>
                            <a:rPr lang="es-CO" altLang="es-CO" i="1">
                              <a:latin typeface="Cambria Math"/>
                              <a:ea typeface="Cambria Math"/>
                            </a:rPr>
                            <m:t>𝐶𝑉𝑎𝑅</m:t>
                          </m:r>
                        </m:e>
                        <m:sub>
                          <m:r>
                            <a:rPr lang="es-CO" altLang="es-CO" i="1">
                              <a:latin typeface="Cambria Math"/>
                              <a:ea typeface="Cambria Math"/>
                            </a:rPr>
                            <m:t>1−</m:t>
                          </m:r>
                          <m:r>
                            <a:rPr lang="es-CO" altLang="es-CO" i="1">
                              <a:latin typeface="Cambria Math"/>
                              <a:ea typeface="Cambria Math"/>
                            </a:rPr>
                            <m:t>𝛼</m:t>
                          </m:r>
                        </m:sub>
                      </m:sSub>
                      <m:r>
                        <a:rPr lang="es-CO" altLang="es-CO" i="1">
                          <a:latin typeface="Cambria Math"/>
                          <a:ea typeface="Cambria Math"/>
                        </a:rPr>
                        <m:t>=</m:t>
                      </m:r>
                      <m:f>
                        <m:fPr>
                          <m:ctrlPr>
                            <a:rPr lang="es-CO" altLang="es-CO" i="1">
                              <a:latin typeface="Cambria Math" panose="02040503050406030204" pitchFamily="18" charset="0"/>
                              <a:ea typeface="Cambria Math"/>
                            </a:rPr>
                          </m:ctrlPr>
                        </m:fPr>
                        <m:num>
                          <m:nary>
                            <m:naryPr>
                              <m:chr m:val="∑"/>
                              <m:ctrlPr>
                                <a:rPr lang="es-CO" altLang="es-CO" i="1">
                                  <a:latin typeface="Cambria Math" panose="02040503050406030204" pitchFamily="18" charset="0"/>
                                  <a:ea typeface="Cambria Math"/>
                                </a:rPr>
                              </m:ctrlPr>
                            </m:naryPr>
                            <m:sub>
                              <m:r>
                                <m:rPr>
                                  <m:brk m:alnAt="23"/>
                                </m:rPr>
                                <a:rPr lang="es-CO" altLang="es-CO" i="1">
                                  <a:latin typeface="Cambria Math" panose="02040503050406030204" pitchFamily="18" charset="0"/>
                                  <a:ea typeface="Cambria Math"/>
                                </a:rPr>
                                <m:t>𝑡</m:t>
                              </m:r>
                              <m:r>
                                <a:rPr lang="es-CO" altLang="es-CO" i="1">
                                  <a:latin typeface="Cambria Math" panose="02040503050406030204" pitchFamily="18" charset="0"/>
                                  <a:ea typeface="Cambria Math"/>
                                </a:rPr>
                                <m:t>=0</m:t>
                              </m:r>
                            </m:sub>
                            <m:sup>
                              <m:r>
                                <a:rPr lang="es-CO" altLang="es-CO" i="1">
                                  <a:latin typeface="Cambria Math" panose="02040503050406030204" pitchFamily="18" charset="0"/>
                                  <a:ea typeface="Cambria Math"/>
                                </a:rPr>
                                <m:t>𝑇</m:t>
                              </m:r>
                            </m:sup>
                            <m:e>
                              <m:r>
                                <a:rPr lang="es-CO" altLang="es-CO" i="1">
                                  <a:latin typeface="Cambria Math" panose="02040503050406030204" pitchFamily="18" charset="0"/>
                                  <a:ea typeface="Cambria Math"/>
                                </a:rPr>
                                <m:t>1</m:t>
                              </m:r>
                              <m:d>
                                <m:dPr>
                                  <m:ctrlPr>
                                    <a:rPr lang="es-CO" altLang="es-CO" i="1">
                                      <a:latin typeface="Cambria Math" panose="02040503050406030204" pitchFamily="18" charset="0"/>
                                      <a:ea typeface="Cambria Math"/>
                                    </a:rPr>
                                  </m:ctrlPr>
                                </m:dPr>
                                <m:e>
                                  <m:sSub>
                                    <m:sSubPr>
                                      <m:ctrlPr>
                                        <a:rPr lang="es-CO" altLang="es-CO" i="1">
                                          <a:latin typeface="Cambria Math" panose="02040503050406030204" pitchFamily="18" charset="0"/>
                                          <a:ea typeface="Cambria Math"/>
                                        </a:rPr>
                                      </m:ctrlPr>
                                    </m:sSubPr>
                                    <m:e>
                                      <m:r>
                                        <a:rPr lang="es-CO" altLang="es-CO" i="1">
                                          <a:latin typeface="Cambria Math" panose="02040503050406030204" pitchFamily="18" charset="0"/>
                                          <a:ea typeface="Cambria Math"/>
                                        </a:rPr>
                                        <m:t>𝑅</m:t>
                                      </m:r>
                                    </m:e>
                                    <m:sub>
                                      <m:r>
                                        <a:rPr lang="es-CO" altLang="es-CO" i="1">
                                          <a:latin typeface="Cambria Math" panose="02040503050406030204" pitchFamily="18" charset="0"/>
                                          <a:ea typeface="Cambria Math"/>
                                        </a:rPr>
                                        <m:t>𝑝</m:t>
                                      </m:r>
                                      <m:r>
                                        <a:rPr lang="es-CO" altLang="es-CO" i="1">
                                          <a:latin typeface="Cambria Math" panose="02040503050406030204" pitchFamily="18" charset="0"/>
                                          <a:ea typeface="Cambria Math"/>
                                        </a:rPr>
                                        <m:t>,</m:t>
                                      </m:r>
                                      <m:r>
                                        <a:rPr lang="es-CO" altLang="es-CO" i="1">
                                          <a:latin typeface="Cambria Math" panose="02040503050406030204" pitchFamily="18" charset="0"/>
                                          <a:ea typeface="Cambria Math"/>
                                        </a:rPr>
                                        <m:t>𝑡</m:t>
                                      </m:r>
                                    </m:sub>
                                  </m:sSub>
                                  <m:r>
                                    <a:rPr lang="es-CO" altLang="es-CO" i="1">
                                      <a:latin typeface="Cambria Math" panose="02040503050406030204" pitchFamily="18" charset="0"/>
                                      <a:ea typeface="Cambria Math" panose="02040503050406030204" pitchFamily="18" charset="0"/>
                                    </a:rPr>
                                    <m:t>≤</m:t>
                                  </m:r>
                                  <m:r>
                                    <a:rPr lang="es-CO" altLang="es-CO" i="1">
                                      <a:latin typeface="Cambria Math" panose="02040503050406030204" pitchFamily="18" charset="0"/>
                                      <a:ea typeface="Cambria Math" panose="02040503050406030204" pitchFamily="18" charset="0"/>
                                    </a:rPr>
                                    <m:t>𝑥</m:t>
                                  </m:r>
                                </m:e>
                              </m:d>
                              <m:r>
                                <a:rPr lang="es-CO" altLang="es-CO" i="1">
                                  <a:latin typeface="Cambria Math" panose="02040503050406030204" pitchFamily="18" charset="0"/>
                                  <a:ea typeface="Cambria Math" panose="02040503050406030204" pitchFamily="18" charset="0"/>
                                </a:rPr>
                                <m:t>∙</m:t>
                              </m:r>
                              <m:sSub>
                                <m:sSubPr>
                                  <m:ctrlPr>
                                    <a:rPr lang="es-CO" altLang="es-CO" i="1">
                                      <a:latin typeface="Cambria Math" panose="02040503050406030204" pitchFamily="18" charset="0"/>
                                      <a:ea typeface="Cambria Math"/>
                                    </a:rPr>
                                  </m:ctrlPr>
                                </m:sSubPr>
                                <m:e>
                                  <m:r>
                                    <a:rPr lang="es-CO" altLang="es-CO" i="1">
                                      <a:latin typeface="Cambria Math" panose="02040503050406030204" pitchFamily="18" charset="0"/>
                                      <a:ea typeface="Cambria Math"/>
                                    </a:rPr>
                                    <m:t>𝑅</m:t>
                                  </m:r>
                                </m:e>
                                <m:sub>
                                  <m:r>
                                    <a:rPr lang="es-CO" altLang="es-CO" i="1">
                                      <a:latin typeface="Cambria Math" panose="02040503050406030204" pitchFamily="18" charset="0"/>
                                      <a:ea typeface="Cambria Math"/>
                                    </a:rPr>
                                    <m:t>𝑝</m:t>
                                  </m:r>
                                  <m:r>
                                    <a:rPr lang="es-CO" altLang="es-CO" i="1">
                                      <a:latin typeface="Cambria Math" panose="02040503050406030204" pitchFamily="18" charset="0"/>
                                      <a:ea typeface="Cambria Math"/>
                                    </a:rPr>
                                    <m:t>,</m:t>
                                  </m:r>
                                  <m:r>
                                    <a:rPr lang="es-CO" altLang="es-CO" i="1">
                                      <a:latin typeface="Cambria Math" panose="02040503050406030204" pitchFamily="18" charset="0"/>
                                      <a:ea typeface="Cambria Math"/>
                                    </a:rPr>
                                    <m:t>𝑡</m:t>
                                  </m:r>
                                </m:sub>
                              </m:sSub>
                            </m:e>
                          </m:nary>
                        </m:num>
                        <m:den>
                          <m:nary>
                            <m:naryPr>
                              <m:chr m:val="∑"/>
                              <m:ctrlPr>
                                <a:rPr lang="es-CO" altLang="es-CO" i="1">
                                  <a:latin typeface="Cambria Math" panose="02040503050406030204" pitchFamily="18" charset="0"/>
                                  <a:ea typeface="Cambria Math"/>
                                </a:rPr>
                              </m:ctrlPr>
                            </m:naryPr>
                            <m:sub>
                              <m:r>
                                <m:rPr>
                                  <m:brk m:alnAt="23"/>
                                </m:rPr>
                                <a:rPr lang="es-CO" altLang="es-CO" i="1">
                                  <a:latin typeface="Cambria Math" panose="02040503050406030204" pitchFamily="18" charset="0"/>
                                  <a:ea typeface="Cambria Math"/>
                                </a:rPr>
                                <m:t>𝑡</m:t>
                              </m:r>
                              <m:r>
                                <a:rPr lang="es-CO" altLang="es-CO" i="1">
                                  <a:latin typeface="Cambria Math" panose="02040503050406030204" pitchFamily="18" charset="0"/>
                                  <a:ea typeface="Cambria Math"/>
                                </a:rPr>
                                <m:t>=0</m:t>
                              </m:r>
                            </m:sub>
                            <m:sup>
                              <m:r>
                                <a:rPr lang="es-CO" altLang="es-CO" i="1">
                                  <a:latin typeface="Cambria Math" panose="02040503050406030204" pitchFamily="18" charset="0"/>
                                  <a:ea typeface="Cambria Math"/>
                                </a:rPr>
                                <m:t>𝑇</m:t>
                              </m:r>
                            </m:sup>
                            <m:e>
                              <m:r>
                                <a:rPr lang="es-CO" altLang="es-CO" i="1">
                                  <a:latin typeface="Cambria Math" panose="02040503050406030204" pitchFamily="18" charset="0"/>
                                  <a:ea typeface="Cambria Math"/>
                                </a:rPr>
                                <m:t>1</m:t>
                              </m:r>
                              <m:d>
                                <m:dPr>
                                  <m:ctrlPr>
                                    <a:rPr lang="es-CO" altLang="es-CO" i="1">
                                      <a:latin typeface="Cambria Math" panose="02040503050406030204" pitchFamily="18" charset="0"/>
                                      <a:ea typeface="Cambria Math"/>
                                    </a:rPr>
                                  </m:ctrlPr>
                                </m:dPr>
                                <m:e>
                                  <m:sSub>
                                    <m:sSubPr>
                                      <m:ctrlPr>
                                        <a:rPr lang="es-CO" altLang="es-CO" i="1">
                                          <a:latin typeface="Cambria Math" panose="02040503050406030204" pitchFamily="18" charset="0"/>
                                          <a:ea typeface="Cambria Math"/>
                                        </a:rPr>
                                      </m:ctrlPr>
                                    </m:sSubPr>
                                    <m:e>
                                      <m:r>
                                        <a:rPr lang="es-CO" altLang="es-CO" i="1">
                                          <a:latin typeface="Cambria Math" panose="02040503050406030204" pitchFamily="18" charset="0"/>
                                          <a:ea typeface="Cambria Math"/>
                                        </a:rPr>
                                        <m:t>𝑅</m:t>
                                      </m:r>
                                    </m:e>
                                    <m:sub>
                                      <m:r>
                                        <a:rPr lang="es-CO" altLang="es-CO" i="1">
                                          <a:latin typeface="Cambria Math" panose="02040503050406030204" pitchFamily="18" charset="0"/>
                                          <a:ea typeface="Cambria Math"/>
                                        </a:rPr>
                                        <m:t>𝑝</m:t>
                                      </m:r>
                                      <m:r>
                                        <a:rPr lang="es-CO" altLang="es-CO" i="1">
                                          <a:latin typeface="Cambria Math" panose="02040503050406030204" pitchFamily="18" charset="0"/>
                                          <a:ea typeface="Cambria Math"/>
                                        </a:rPr>
                                        <m:t>,</m:t>
                                      </m:r>
                                      <m:r>
                                        <a:rPr lang="es-CO" altLang="es-CO" i="1">
                                          <a:latin typeface="Cambria Math" panose="02040503050406030204" pitchFamily="18" charset="0"/>
                                          <a:ea typeface="Cambria Math"/>
                                        </a:rPr>
                                        <m:t>𝑡</m:t>
                                      </m:r>
                                    </m:sub>
                                  </m:sSub>
                                  <m:r>
                                    <a:rPr lang="es-CO" altLang="es-CO" i="1">
                                      <a:latin typeface="Cambria Math" panose="02040503050406030204" pitchFamily="18" charset="0"/>
                                      <a:ea typeface="Cambria Math" panose="02040503050406030204" pitchFamily="18" charset="0"/>
                                    </a:rPr>
                                    <m:t>≤</m:t>
                                  </m:r>
                                  <m:r>
                                    <a:rPr lang="es-CO" altLang="es-CO" i="1">
                                      <a:latin typeface="Cambria Math" panose="02040503050406030204" pitchFamily="18" charset="0"/>
                                      <a:ea typeface="Cambria Math" panose="02040503050406030204" pitchFamily="18" charset="0"/>
                                    </a:rPr>
                                    <m:t>𝑥</m:t>
                                  </m:r>
                                </m:e>
                              </m:d>
                            </m:e>
                          </m:nary>
                        </m:den>
                      </m:f>
                    </m:oMath>
                  </m:oMathPara>
                </a14:m>
                <a:endParaRPr lang="es-CO" altLang="es-CO" sz="2000">
                  <a:solidFill>
                    <a:srgbClr val="1A3184"/>
                  </a:solidFill>
                </a:endParaRPr>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565979" y="1423972"/>
                <a:ext cx="10828364" cy="4926029"/>
              </a:xfrm>
              <a:prstGeom prst="rect">
                <a:avLst/>
              </a:prstGeom>
              <a:blipFill>
                <a:blip r:embed="rId3"/>
                <a:stretch>
                  <a:fillRect l="-619" t="-743" r="-56"/>
                </a:stretch>
              </a:blipFill>
            </p:spPr>
            <p:txBody>
              <a:bodyPr/>
              <a:lstStyle/>
              <a:p>
                <a:r>
                  <a:rPr lang="en-US">
                    <a:noFill/>
                  </a:rPr>
                  <a:t> </a:t>
                </a:r>
              </a:p>
            </p:txBody>
          </p:sp>
        </mc:Fallback>
      </mc:AlternateContent>
    </p:spTree>
    <p:extLst>
      <p:ext uri="{BB962C8B-B14F-4D97-AF65-F5344CB8AC3E}">
        <p14:creationId xmlns:p14="http://schemas.microsoft.com/office/powerpoint/2010/main" val="130168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1131956" y="883861"/>
            <a:ext cx="8184489" cy="52322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l">
              <a:lnSpc>
                <a:spcPct val="100000"/>
              </a:lnSpc>
            </a:pPr>
            <a:r>
              <a:rPr lang="es-ES" sz="2800">
                <a:solidFill>
                  <a:srgbClr val="1A3184"/>
                </a:solidFill>
                <a:latin typeface="Arial"/>
                <a:cs typeface="Arial"/>
              </a:rPr>
              <a:t>Referencias</a:t>
            </a:r>
            <a:endParaRPr lang="es-CO" sz="280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3" name="CuadroTexto 2">
            <a:extLst>
              <a:ext uri="{FF2B5EF4-FFF2-40B4-BE49-F238E27FC236}">
                <a16:creationId xmlns:a16="http://schemas.microsoft.com/office/drawing/2014/main" id="{0581A8C6-76CA-9DBF-9878-AEDB5DC12D95}"/>
              </a:ext>
            </a:extLst>
          </p:cNvPr>
          <p:cNvSpPr txBox="1"/>
          <p:nvPr/>
        </p:nvSpPr>
        <p:spPr>
          <a:xfrm flipH="1">
            <a:off x="1131956" y="1599288"/>
            <a:ext cx="10828364" cy="830997"/>
          </a:xfrm>
          <a:prstGeom prst="rect">
            <a:avLst/>
          </a:prstGeom>
          <a:noFill/>
        </p:spPr>
        <p:txBody>
          <a:bodyPr wrap="square" lIns="91440" tIns="45720" rIns="91440" bIns="45720" rtlCol="0" anchor="t">
            <a:spAutoFit/>
          </a:bodyPr>
          <a:lstStyle/>
          <a:p>
            <a:pPr fontAlgn="base"/>
            <a:r>
              <a:rPr lang="en-US" sz="1600"/>
              <a:t>Bolder, D. J. (2015). Fixed-income portfolio analytics. </a:t>
            </a:r>
            <a:r>
              <a:rPr lang="en-US" sz="1600" i="1" err="1"/>
              <a:t>Suiza</a:t>
            </a:r>
            <a:r>
              <a:rPr lang="en-US" sz="1600" i="1"/>
              <a:t>: Springer</a:t>
            </a:r>
            <a:r>
              <a:rPr lang="en-US" sz="1600"/>
              <a:t>. </a:t>
            </a:r>
          </a:p>
          <a:p>
            <a:pPr fontAlgn="base"/>
            <a:endParaRPr lang="en-US" sz="1600"/>
          </a:p>
          <a:p>
            <a:pPr fontAlgn="base"/>
            <a:r>
              <a:rPr lang="en-US" sz="1600"/>
              <a:t>Tuckman, B (2002). Fixed Income Securities Tools for Today’s Markets. John Wiley &amp; Sons, Inc.  </a:t>
            </a:r>
          </a:p>
        </p:txBody>
      </p:sp>
      <p:pic>
        <p:nvPicPr>
          <p:cNvPr id="3074" name="Picture 2" descr="Fixed Income Securities: Tools for Today's Markets (Pre-Owned Paperback  9780471063223) by Bruce Tuckman - Walmart.com">
            <a:extLst>
              <a:ext uri="{FF2B5EF4-FFF2-40B4-BE49-F238E27FC236}">
                <a16:creationId xmlns:a16="http://schemas.microsoft.com/office/drawing/2014/main" id="{EA004E37-82DE-5383-8FCC-A1A65F4A39B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887445" y="2421642"/>
            <a:ext cx="4234314" cy="423431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ixed-Income Portfolio Analytics: A Practical Guide to Implementing,  Monitoring and Understanding Fixed-Income Portfolios | SpringerLink">
            <a:extLst>
              <a:ext uri="{FF2B5EF4-FFF2-40B4-BE49-F238E27FC236}">
                <a16:creationId xmlns:a16="http://schemas.microsoft.com/office/drawing/2014/main" id="{80933D56-5104-B31E-5DD2-17D2D7D0FA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125" y="2430285"/>
            <a:ext cx="2813075" cy="4234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497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 name="Rectangle 8"/>
          <p:cNvSpPr/>
          <p:nvPr/>
        </p:nvSpPr>
        <p:spPr>
          <a:xfrm>
            <a:off x="0" y="0"/>
            <a:ext cx="12192000" cy="6858000"/>
          </a:xfrm>
          <a:prstGeom prst="rect">
            <a:avLst/>
          </a:prstGeom>
          <a:gradFill>
            <a:gsLst>
              <a:gs pos="23000">
                <a:srgbClr val="112261"/>
              </a:gs>
              <a:gs pos="100000">
                <a:srgbClr val="1A3184"/>
              </a:gs>
            </a:gsLst>
            <a:lin ang="5400000"/>
          </a:gradFill>
          <a:ln w="12700">
            <a:solidFill>
              <a:srgbClr val="32538F"/>
            </a:solidFill>
            <a:miter/>
          </a:ln>
        </p:spPr>
        <p:txBody>
          <a:bodyPr lIns="60959" rIns="60959" anchor="ctr"/>
          <a:lstStyle/>
          <a:p>
            <a:pPr algn="ctr">
              <a:defRPr sz="1000">
                <a:solidFill>
                  <a:srgbClr val="FFFFFF"/>
                </a:solidFill>
              </a:defRPr>
            </a:pPr>
            <a:endParaRPr sz="1333"/>
          </a:p>
        </p:txBody>
      </p:sp>
      <p:sp>
        <p:nvSpPr>
          <p:cNvPr id="1722" name="Freeform: Shape 13"/>
          <p:cNvSpPr/>
          <p:nvPr/>
        </p:nvSpPr>
        <p:spPr>
          <a:xfrm>
            <a:off x="6256726" y="2307897"/>
            <a:ext cx="5935277" cy="4543784"/>
          </a:xfrm>
          <a:custGeom>
            <a:avLst/>
            <a:gdLst/>
            <a:ahLst/>
            <a:cxnLst>
              <a:cxn ang="0">
                <a:pos x="wd2" y="hd2"/>
              </a:cxn>
              <a:cxn ang="5400000">
                <a:pos x="wd2" y="hd2"/>
              </a:cxn>
              <a:cxn ang="10800000">
                <a:pos x="wd2" y="hd2"/>
              </a:cxn>
              <a:cxn ang="16200000">
                <a:pos x="wd2" y="hd2"/>
              </a:cxn>
            </a:cxnLst>
            <a:rect l="0" t="0" r="r" b="b"/>
            <a:pathLst>
              <a:path w="21600" h="21600" extrusionOk="0">
                <a:moveTo>
                  <a:pt x="17675" y="0"/>
                </a:moveTo>
                <a:lnTo>
                  <a:pt x="21600" y="0"/>
                </a:lnTo>
                <a:lnTo>
                  <a:pt x="21600" y="21600"/>
                </a:lnTo>
                <a:lnTo>
                  <a:pt x="2557" y="21600"/>
                </a:lnTo>
                <a:lnTo>
                  <a:pt x="0" y="21595"/>
                </a:lnTo>
                <a:lnTo>
                  <a:pt x="14654" y="1687"/>
                </a:lnTo>
                <a:cubicBezTo>
                  <a:pt x="15482" y="618"/>
                  <a:pt x="16558" y="0"/>
                  <a:pt x="17675" y="0"/>
                </a:cubicBezTo>
                <a:close/>
              </a:path>
            </a:pathLst>
          </a:custGeom>
          <a:gradFill>
            <a:gsLst>
              <a:gs pos="26000">
                <a:srgbClr val="112261"/>
              </a:gs>
              <a:gs pos="99000">
                <a:srgbClr val="1A3184"/>
              </a:gs>
            </a:gsLst>
            <a:lin ang="5400000"/>
          </a:gradFill>
          <a:ln w="12700">
            <a:miter lim="400000"/>
          </a:ln>
        </p:spPr>
        <p:txBody>
          <a:bodyPr lIns="60959" rIns="60959" anchor="ctr"/>
          <a:lstStyle/>
          <a:p>
            <a:pPr algn="ctr">
              <a:defRPr sz="1000">
                <a:solidFill>
                  <a:srgbClr val="FFFFFF"/>
                </a:solidFill>
              </a:defRPr>
            </a:pPr>
            <a:endParaRPr sz="1333"/>
          </a:p>
        </p:txBody>
      </p:sp>
      <p:sp>
        <p:nvSpPr>
          <p:cNvPr id="1723" name="Freeform: Shape 14"/>
          <p:cNvSpPr/>
          <p:nvPr/>
        </p:nvSpPr>
        <p:spPr>
          <a:xfrm>
            <a:off x="7303813" y="2993890"/>
            <a:ext cx="4888193" cy="3864111"/>
          </a:xfrm>
          <a:custGeom>
            <a:avLst/>
            <a:gdLst/>
            <a:ahLst/>
            <a:cxnLst>
              <a:cxn ang="0">
                <a:pos x="wd2" y="hd2"/>
              </a:cxn>
              <a:cxn ang="5400000">
                <a:pos x="wd2" y="hd2"/>
              </a:cxn>
              <a:cxn ang="10800000">
                <a:pos x="wd2" y="hd2"/>
              </a:cxn>
              <a:cxn ang="16200000">
                <a:pos x="wd2" y="hd2"/>
              </a:cxn>
            </a:cxnLst>
            <a:rect l="0" t="0" r="r" b="b"/>
            <a:pathLst>
              <a:path w="21600" h="21600" extrusionOk="0">
                <a:moveTo>
                  <a:pt x="18774" y="0"/>
                </a:moveTo>
                <a:lnTo>
                  <a:pt x="21600" y="0"/>
                </a:lnTo>
                <a:lnTo>
                  <a:pt x="21600" y="21600"/>
                </a:lnTo>
                <a:lnTo>
                  <a:pt x="0" y="21600"/>
                </a:lnTo>
                <a:lnTo>
                  <a:pt x="14773" y="2162"/>
                </a:lnTo>
                <a:cubicBezTo>
                  <a:pt x="15870" y="792"/>
                  <a:pt x="17295" y="0"/>
                  <a:pt x="18774" y="0"/>
                </a:cubicBezTo>
                <a:close/>
              </a:path>
            </a:pathLst>
          </a:custGeom>
          <a:gradFill>
            <a:gsLst>
              <a:gs pos="0">
                <a:srgbClr val="1A3184"/>
              </a:gs>
              <a:gs pos="61000">
                <a:srgbClr val="0C1A51"/>
              </a:gs>
            </a:gsLst>
            <a:lin ang="5400000"/>
          </a:gradFill>
          <a:ln w="12700">
            <a:miter lim="400000"/>
          </a:ln>
        </p:spPr>
        <p:txBody>
          <a:bodyPr lIns="60959" rIns="60959" anchor="ctr"/>
          <a:lstStyle/>
          <a:p>
            <a:pPr algn="ctr">
              <a:defRPr sz="1000">
                <a:solidFill>
                  <a:srgbClr val="FFFFFF"/>
                </a:solidFill>
              </a:defRPr>
            </a:pPr>
            <a:endParaRPr sz="1333"/>
          </a:p>
        </p:txBody>
      </p:sp>
      <p:grpSp>
        <p:nvGrpSpPr>
          <p:cNvPr id="1726" name="Group 1"/>
          <p:cNvGrpSpPr/>
          <p:nvPr/>
        </p:nvGrpSpPr>
        <p:grpSpPr>
          <a:xfrm>
            <a:off x="-13244" y="-3"/>
            <a:ext cx="5909695" cy="3429004"/>
            <a:chOff x="0" y="0"/>
            <a:chExt cx="4432270" cy="2571751"/>
          </a:xfrm>
        </p:grpSpPr>
        <p:sp>
          <p:nvSpPr>
            <p:cNvPr id="1724" name="Freeform 10"/>
            <p:cNvSpPr/>
            <p:nvPr/>
          </p:nvSpPr>
          <p:spPr>
            <a:xfrm>
              <a:off x="0" y="-1"/>
              <a:ext cx="4432271" cy="2571753"/>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0C1A5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1725" name="Freeform 10"/>
            <p:cNvSpPr/>
            <p:nvPr/>
          </p:nvSpPr>
          <p:spPr>
            <a:xfrm>
              <a:off x="9932" y="5480"/>
              <a:ext cx="3265511" cy="1894759"/>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1727" name="Freeform 22"/>
          <p:cNvSpPr/>
          <p:nvPr/>
        </p:nvSpPr>
        <p:spPr>
          <a:xfrm>
            <a:off x="1092429" y="-1"/>
            <a:ext cx="5568836" cy="4324353"/>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a:gsLst>
              <a:gs pos="0">
                <a:srgbClr val="1A3184"/>
              </a:gs>
              <a:gs pos="58000">
                <a:srgbClr val="0C1A51"/>
              </a:gs>
            </a:gsLst>
            <a:lin ang="5400000"/>
          </a:gradFill>
          <a:ln w="12700">
            <a:miter lim="400000"/>
          </a:ln>
        </p:spPr>
        <p:txBody>
          <a:bodyPr lIns="60959" rIns="60959"/>
          <a:lstStyle/>
          <a:p>
            <a:pPr>
              <a:defRPr sz="1000"/>
            </a:pPr>
            <a:endParaRPr sz="1333"/>
          </a:p>
        </p:txBody>
      </p:sp>
      <p:sp>
        <p:nvSpPr>
          <p:cNvPr id="1728" name="Freeform 22"/>
          <p:cNvSpPr/>
          <p:nvPr/>
        </p:nvSpPr>
        <p:spPr>
          <a:xfrm>
            <a:off x="4984763" y="3960363"/>
            <a:ext cx="3731535" cy="2897640"/>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a:gsLst>
              <a:gs pos="26000">
                <a:srgbClr val="0C1A51"/>
              </a:gs>
              <a:gs pos="100000">
                <a:srgbClr val="1A3184"/>
              </a:gs>
            </a:gsLst>
            <a:lin ang="5400000"/>
          </a:gradFill>
          <a:ln w="12700">
            <a:miter lim="400000"/>
          </a:ln>
        </p:spPr>
        <p:txBody>
          <a:bodyPr lIns="60959" rIns="60959"/>
          <a:lstStyle/>
          <a:p>
            <a:pPr>
              <a:defRPr sz="1000"/>
            </a:pPr>
            <a:endParaRPr sz="1333"/>
          </a:p>
        </p:txBody>
      </p:sp>
      <p:sp>
        <p:nvSpPr>
          <p:cNvPr id="1729" name="Freeform 22"/>
          <p:cNvSpPr/>
          <p:nvPr/>
        </p:nvSpPr>
        <p:spPr>
          <a:xfrm>
            <a:off x="5330381" y="2"/>
            <a:ext cx="2428284" cy="1885629"/>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a:gsLst>
              <a:gs pos="0">
                <a:srgbClr val="1A3184"/>
              </a:gs>
              <a:gs pos="100000">
                <a:srgbClr val="0C1A51"/>
              </a:gs>
            </a:gsLst>
            <a:lin ang="5400000"/>
          </a:gradFill>
          <a:ln w="12700">
            <a:miter lim="400000"/>
          </a:ln>
        </p:spPr>
        <p:txBody>
          <a:bodyPr lIns="60959" rIns="60959"/>
          <a:lstStyle/>
          <a:p>
            <a:pPr>
              <a:defRPr sz="1000"/>
            </a:pPr>
            <a:endParaRPr sz="1333"/>
          </a:p>
        </p:txBody>
      </p:sp>
      <p:pic>
        <p:nvPicPr>
          <p:cNvPr id="12" name="Graphic 11">
            <a:extLst>
              <a:ext uri="{FF2B5EF4-FFF2-40B4-BE49-F238E27FC236}">
                <a16:creationId xmlns:a16="http://schemas.microsoft.com/office/drawing/2014/main" id="{C24D9B2C-6CB7-9242-9BC8-E1F0A176FB04}"/>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091481" y="1217810"/>
            <a:ext cx="4009039" cy="2560159"/>
          </a:xfrm>
          <a:prstGeom prst="rect">
            <a:avLst/>
          </a:prstGeom>
        </p:spPr>
      </p:pic>
      <p:cxnSp>
        <p:nvCxnSpPr>
          <p:cNvPr id="3" name="Straight Connector 2">
            <a:extLst>
              <a:ext uri="{FF2B5EF4-FFF2-40B4-BE49-F238E27FC236}">
                <a16:creationId xmlns:a16="http://schemas.microsoft.com/office/drawing/2014/main" id="{CD832DDD-1B83-8E4F-8FD7-3CF9E8F6F0E4}"/>
              </a:ext>
            </a:extLst>
          </p:cNvPr>
          <p:cNvCxnSpPr/>
          <p:nvPr/>
        </p:nvCxnSpPr>
        <p:spPr>
          <a:xfrm>
            <a:off x="343584" y="4149364"/>
            <a:ext cx="11478027" cy="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554052202"/>
      </p:ext>
    </p:extLst>
  </p:cSld>
  <p:clrMapOvr>
    <a:masterClrMapping/>
  </p:clrMapOvr>
  <mc:AlternateContent xmlns:mc="http://schemas.openxmlformats.org/markup-compatibility/2006" xmlns:p14="http://schemas.microsoft.com/office/powerpoint/2010/main">
    <mc:Choice Requires="p14">
      <p:transition spd="slow" p14:dur="225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4">
            <a:extLst>
              <a:ext uri="{FF2B5EF4-FFF2-40B4-BE49-F238E27FC236}">
                <a16:creationId xmlns:a16="http://schemas.microsoft.com/office/drawing/2014/main" id="{77D718F3-6B55-0C59-152F-64E171DDA51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0000" contrast="-40000"/>
                    </a14:imgEffect>
                  </a14:imgLayer>
                </a14:imgProps>
              </a:ext>
              <a:ext uri="{28A0092B-C50C-407E-A947-70E740481C1C}">
                <a14:useLocalDpi xmlns:a14="http://schemas.microsoft.com/office/drawing/2010/main" val="0"/>
              </a:ext>
            </a:extLst>
          </a:blip>
          <a:stretch>
            <a:fillRect/>
          </a:stretch>
        </p:blipFill>
        <p:spPr>
          <a:xfrm>
            <a:off x="6620608" y="0"/>
            <a:ext cx="5569869" cy="6857999"/>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solidFill>
            <a:srgbClr val="1A3184"/>
          </a:solidFill>
        </p:spPr>
      </p:pic>
      <p:sp>
        <p:nvSpPr>
          <p:cNvPr id="41" name="Rectangle 11">
            <a:extLst>
              <a:ext uri="{FF2B5EF4-FFF2-40B4-BE49-F238E27FC236}">
                <a16:creationId xmlns:a16="http://schemas.microsoft.com/office/drawing/2014/main" id="{77978F65-EEBD-3F49-BFAF-CB09ABD6CA62}"/>
              </a:ext>
            </a:extLst>
          </p:cNvPr>
          <p:cNvSpPr txBox="1"/>
          <p:nvPr/>
        </p:nvSpPr>
        <p:spPr>
          <a:xfrm>
            <a:off x="362142" y="2614880"/>
            <a:ext cx="6171247" cy="132343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8000" dirty="0">
                <a:solidFill>
                  <a:srgbClr val="1A3184"/>
                </a:solidFill>
                <a:cs typeface="Arial" panose="020B0604020202020204" pitchFamily="34" charset="0"/>
              </a:rPr>
              <a:t>Duración</a:t>
            </a:r>
            <a:endParaRPr lang="es-CO" sz="8000" dirty="0">
              <a:solidFill>
                <a:srgbClr val="1A3184"/>
              </a:solidFill>
              <a:latin typeface="Arial" panose="020B0604020202020204" pitchFamily="34" charset="0"/>
              <a:cs typeface="Arial" panose="020B0604020202020204" pitchFamily="34" charset="0"/>
            </a:endParaRPr>
          </a:p>
        </p:txBody>
      </p:sp>
      <p:sp>
        <p:nvSpPr>
          <p:cNvPr id="2" name="CuadroTexto 1"/>
          <p:cNvSpPr txBox="1"/>
          <p:nvPr/>
        </p:nvSpPr>
        <p:spPr>
          <a:xfrm>
            <a:off x="8154328" y="-79653"/>
            <a:ext cx="1538655" cy="7017306"/>
          </a:xfrm>
          <a:prstGeom prst="rect">
            <a:avLst/>
          </a:prstGeom>
          <a:noFill/>
        </p:spPr>
        <p:txBody>
          <a:bodyPr wrap="square" rtlCol="0">
            <a:spAutoFit/>
          </a:bodyPr>
          <a:lstStyle/>
          <a:p>
            <a:r>
              <a:rPr lang="es-ES" sz="4500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rPr>
              <a:t>1</a:t>
            </a:r>
            <a:endParaRPr lang="en-US" sz="4500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endParaRPr>
          </a:p>
        </p:txBody>
      </p:sp>
    </p:spTree>
    <p:extLst>
      <p:ext uri="{BB962C8B-B14F-4D97-AF65-F5344CB8AC3E}">
        <p14:creationId xmlns:p14="http://schemas.microsoft.com/office/powerpoint/2010/main" val="18773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653162" y="445735"/>
            <a:ext cx="10658563" cy="73975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ES" sz="3200">
                <a:solidFill>
                  <a:srgbClr val="1A3184"/>
                </a:solidFill>
                <a:latin typeface="Arial"/>
                <a:cs typeface="Arial"/>
              </a:rPr>
              <a:t>Sensibilidad del precio: Modelos de un factor</a:t>
            </a:r>
            <a:endParaRPr lang="es-CO" sz="320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265A9F7C-8C51-87A4-5D15-ED9DFD1F24BA}"/>
                  </a:ext>
                </a:extLst>
              </p:cNvPr>
              <p:cNvSpPr txBox="1"/>
              <p:nvPr/>
            </p:nvSpPr>
            <p:spPr>
              <a:xfrm flipH="1">
                <a:off x="930938" y="1792646"/>
                <a:ext cx="10103009" cy="4496616"/>
              </a:xfrm>
              <a:prstGeom prst="rect">
                <a:avLst/>
              </a:prstGeom>
              <a:noFill/>
            </p:spPr>
            <p:txBody>
              <a:bodyPr wrap="square" lIns="91440" tIns="45720" rIns="91440" bIns="45720" rtlCol="0" anchor="t">
                <a:spAutoFit/>
              </a:bodyPr>
              <a:lstStyle/>
              <a:p>
                <a:r>
                  <a:rPr lang="es-CO"/>
                  <a:t>En el análisis financiero se busca modelar el comportamiento del precio de un activo usando factores que expliquen sus fluctuaciones:</a:t>
                </a:r>
              </a:p>
              <a:p>
                <a:endParaRPr lang="es-CO" i="1">
                  <a:latin typeface="Cambria Math"/>
                </a:endParaRPr>
              </a:p>
              <a:p>
                <a:pPr/>
                <a14:m>
                  <m:oMathPara xmlns:m="http://schemas.openxmlformats.org/officeDocument/2006/math">
                    <m:oMathParaPr>
                      <m:jc m:val="centerGroup"/>
                    </m:oMathParaPr>
                    <m:oMath xmlns:m="http://schemas.openxmlformats.org/officeDocument/2006/math">
                      <m:r>
                        <a:rPr lang="es-CO" i="1">
                          <a:latin typeface="Cambria Math"/>
                        </a:rPr>
                        <m:t>𝑃</m:t>
                      </m:r>
                      <m:r>
                        <a:rPr lang="es-CO" i="1">
                          <a:latin typeface="Cambria Math"/>
                        </a:rPr>
                        <m:t>=</m:t>
                      </m:r>
                      <m:sSub>
                        <m:sSubPr>
                          <m:ctrlPr>
                            <a:rPr lang="es-CO" i="1">
                              <a:latin typeface="Cambria Math" panose="02040503050406030204" pitchFamily="18" charset="0"/>
                            </a:rPr>
                          </m:ctrlPr>
                        </m:sSubPr>
                        <m:e>
                          <m:r>
                            <a:rPr lang="es-CO" i="1">
                              <a:latin typeface="Cambria Math" panose="02040503050406030204" pitchFamily="18" charset="0"/>
                            </a:rPr>
                            <m:t>𝛽</m:t>
                          </m:r>
                        </m:e>
                        <m:sub>
                          <m:r>
                            <a:rPr lang="es-CO" i="1">
                              <a:latin typeface="Cambria Math" panose="02040503050406030204" pitchFamily="18" charset="0"/>
                            </a:rPr>
                            <m:t>0</m:t>
                          </m:r>
                        </m:sub>
                      </m:sSub>
                      <m:r>
                        <a:rPr lang="es-CO" i="1">
                          <a:latin typeface="Cambria Math" panose="02040503050406030204" pitchFamily="18" charset="0"/>
                        </a:rPr>
                        <m:t>+</m:t>
                      </m:r>
                      <m:sSub>
                        <m:sSubPr>
                          <m:ctrlPr>
                            <a:rPr lang="es-CO" i="1">
                              <a:latin typeface="Cambria Math" panose="02040503050406030204" pitchFamily="18" charset="0"/>
                            </a:rPr>
                          </m:ctrlPr>
                        </m:sSubPr>
                        <m:e>
                          <m:r>
                            <a:rPr lang="es-CO" i="1">
                              <a:latin typeface="Cambria Math" panose="02040503050406030204" pitchFamily="18" charset="0"/>
                            </a:rPr>
                            <m:t>𝛽</m:t>
                          </m:r>
                        </m:e>
                        <m:sub>
                          <m:r>
                            <a:rPr lang="es-CO" i="1">
                              <a:latin typeface="Cambria Math" panose="02040503050406030204" pitchFamily="18" charset="0"/>
                            </a:rPr>
                            <m:t>1</m:t>
                          </m:r>
                        </m:sub>
                      </m:sSub>
                      <m:sSub>
                        <m:sSubPr>
                          <m:ctrlPr>
                            <a:rPr lang="es-CO" i="1">
                              <a:latin typeface="Cambria Math" panose="02040503050406030204" pitchFamily="18" charset="0"/>
                            </a:rPr>
                          </m:ctrlPr>
                        </m:sSubPr>
                        <m:e>
                          <m:r>
                            <a:rPr lang="es-CO" i="1">
                              <a:latin typeface="Cambria Math" panose="02040503050406030204" pitchFamily="18" charset="0"/>
                            </a:rPr>
                            <m:t>𝑓</m:t>
                          </m:r>
                        </m:e>
                        <m:sub>
                          <m:r>
                            <a:rPr lang="es-CO" i="1">
                              <a:latin typeface="Cambria Math" panose="02040503050406030204" pitchFamily="18" charset="0"/>
                            </a:rPr>
                            <m:t>1</m:t>
                          </m:r>
                        </m:sub>
                      </m:sSub>
                      <m:r>
                        <a:rPr lang="es-CO" i="1">
                          <a:latin typeface="Cambria Math" panose="02040503050406030204" pitchFamily="18" charset="0"/>
                        </a:rPr>
                        <m:t>+</m:t>
                      </m:r>
                      <m:sSub>
                        <m:sSubPr>
                          <m:ctrlPr>
                            <a:rPr lang="es-CO" i="1">
                              <a:latin typeface="Cambria Math" panose="02040503050406030204" pitchFamily="18" charset="0"/>
                            </a:rPr>
                          </m:ctrlPr>
                        </m:sSubPr>
                        <m:e>
                          <m:r>
                            <a:rPr lang="es-CO" i="1">
                              <a:latin typeface="Cambria Math" panose="02040503050406030204" pitchFamily="18" charset="0"/>
                            </a:rPr>
                            <m:t>𝛽</m:t>
                          </m:r>
                        </m:e>
                        <m:sub>
                          <m:r>
                            <a:rPr lang="es-CO" i="1">
                              <a:latin typeface="Cambria Math" panose="02040503050406030204" pitchFamily="18" charset="0"/>
                            </a:rPr>
                            <m:t>2</m:t>
                          </m:r>
                        </m:sub>
                      </m:sSub>
                      <m:sSub>
                        <m:sSubPr>
                          <m:ctrlPr>
                            <a:rPr lang="es-CO" i="1">
                              <a:latin typeface="Cambria Math" panose="02040503050406030204" pitchFamily="18" charset="0"/>
                            </a:rPr>
                          </m:ctrlPr>
                        </m:sSubPr>
                        <m:e>
                          <m:r>
                            <a:rPr lang="es-CO" i="1">
                              <a:latin typeface="Cambria Math" panose="02040503050406030204" pitchFamily="18" charset="0"/>
                            </a:rPr>
                            <m:t>𝑓</m:t>
                          </m:r>
                        </m:e>
                        <m:sub>
                          <m:r>
                            <a:rPr lang="es-CO" i="1">
                              <a:latin typeface="Cambria Math" panose="02040503050406030204" pitchFamily="18" charset="0"/>
                            </a:rPr>
                            <m:t>2</m:t>
                          </m:r>
                        </m:sub>
                      </m:sSub>
                    </m:oMath>
                  </m:oMathPara>
                </a14:m>
                <a:endParaRPr lang="es-CO"/>
              </a:p>
              <a:p>
                <a:endParaRPr lang="es-CO"/>
              </a:p>
              <a:p>
                <a:r>
                  <a:rPr lang="es-CO"/>
                  <a:t>En renta fija la primera variable que trabajaremos será el “</a:t>
                </a:r>
                <a:r>
                  <a:rPr lang="es-CO" err="1"/>
                  <a:t>yield</a:t>
                </a:r>
                <a:r>
                  <a:rPr lang="es-CO"/>
                  <a:t>” o “tasa de interés”. Sin entrar en detalles sobre cuál tasa de interés usar. Suponga que el precio de un activo está determinado por el “</a:t>
                </a:r>
                <a:r>
                  <a:rPr lang="es-CO" err="1"/>
                  <a:t>yield</a:t>
                </a:r>
                <a:r>
                  <a:rPr lang="es-CO"/>
                  <a:t>” :</a:t>
                </a:r>
              </a:p>
              <a:p>
                <a:endParaRPr lang="es-CO"/>
              </a:p>
              <a:p>
                <a:pPr algn="ctr"/>
                <a14:m>
                  <m:oMathPara xmlns:m="http://schemas.openxmlformats.org/officeDocument/2006/math">
                    <m:oMathParaPr>
                      <m:jc m:val="centerGroup"/>
                    </m:oMathParaPr>
                    <m:oMath xmlns:m="http://schemas.openxmlformats.org/officeDocument/2006/math">
                      <m:r>
                        <a:rPr lang="es-CO" i="1">
                          <a:latin typeface="Cambria Math"/>
                        </a:rPr>
                        <m:t>𝑃</m:t>
                      </m:r>
                      <m:r>
                        <a:rPr lang="es-CO" i="1">
                          <a:latin typeface="Cambria Math"/>
                        </a:rPr>
                        <m:t>=</m:t>
                      </m:r>
                      <m:r>
                        <a:rPr lang="es-CO" i="1">
                          <a:latin typeface="Cambria Math"/>
                        </a:rPr>
                        <m:t>𝑓</m:t>
                      </m:r>
                      <m:r>
                        <a:rPr lang="es-CO" i="1">
                          <a:latin typeface="Cambria Math"/>
                        </a:rPr>
                        <m:t>(</m:t>
                      </m:r>
                      <m:r>
                        <a:rPr lang="es-CO" i="1">
                          <a:latin typeface="Cambria Math"/>
                        </a:rPr>
                        <m:t>𝑦</m:t>
                      </m:r>
                      <m:r>
                        <a:rPr lang="es-CO" i="1">
                          <a:latin typeface="Cambria Math"/>
                        </a:rPr>
                        <m:t>)</m:t>
                      </m:r>
                    </m:oMath>
                  </m:oMathPara>
                </a14:m>
                <a:endParaRPr lang="es-CO"/>
              </a:p>
              <a:p>
                <a:pPr algn="ctr"/>
                <a:endParaRPr lang="es-CO"/>
              </a:p>
              <a:p>
                <a:pPr>
                  <a:buClr>
                    <a:schemeClr val="tx1"/>
                  </a:buClr>
                </a:pPr>
                <a:r>
                  <a:rPr lang="es-CO"/>
                  <a:t>Suponga además que no hay ninguna otra variable que incida en el precio de este activo. Hay dos preguntas que surgen: </a:t>
                </a:r>
              </a:p>
              <a:p>
                <a:pPr>
                  <a:buClr>
                    <a:schemeClr val="tx1"/>
                  </a:buClr>
                </a:pPr>
                <a:endParaRPr lang="es-CO"/>
              </a:p>
              <a:p>
                <a:pPr>
                  <a:buClr>
                    <a:schemeClr val="tx1"/>
                  </a:buClr>
                </a:pPr>
                <a:r>
                  <a:rPr lang="es-CO"/>
                  <a:t>¿Cuánto cambia el precio del activo financiero cuando se mueve la tasa de interés </a:t>
                </a:r>
                <a14:m>
                  <m:oMath xmlns:m="http://schemas.openxmlformats.org/officeDocument/2006/math">
                    <m:r>
                      <a:rPr lang="es-ES" b="0" i="1" smtClean="0">
                        <a:latin typeface="Cambria Math" panose="02040503050406030204" pitchFamily="18" charset="0"/>
                      </a:rPr>
                      <m:t>(</m:t>
                    </m:r>
                    <m:r>
                      <a:rPr lang="es-ES" b="0" i="1" smtClean="0">
                        <a:latin typeface="Cambria Math" panose="02040503050406030204" pitchFamily="18" charset="0"/>
                      </a:rPr>
                      <m:t>𝑦</m:t>
                    </m:r>
                    <m:r>
                      <a:rPr lang="es-ES" b="0" i="1" smtClean="0">
                        <a:latin typeface="Cambria Math" panose="02040503050406030204" pitchFamily="18" charset="0"/>
                      </a:rPr>
                      <m:t>)</m:t>
                    </m:r>
                  </m:oMath>
                </a14:m>
                <a:r>
                  <a:rPr lang="es-CO"/>
                  <a:t>?</a:t>
                </a:r>
              </a:p>
              <a:p>
                <a:pPr>
                  <a:buClr>
                    <a:schemeClr val="tx1"/>
                  </a:buClr>
                </a:pPr>
                <a:r>
                  <a:rPr lang="es-CO"/>
                  <a:t>¿Cuál es el retorno de un activo cuando se mueve el </a:t>
                </a:r>
                <a:r>
                  <a:rPr lang="es-CO" err="1"/>
                  <a:t>yield</a:t>
                </a:r>
                <a:r>
                  <a:rPr lang="es-CO"/>
                  <a:t> </a:t>
                </a:r>
                <a14:m>
                  <m:oMath xmlns:m="http://schemas.openxmlformats.org/officeDocument/2006/math">
                    <m:r>
                      <a:rPr lang="es-ES" b="0" i="1" smtClean="0">
                        <a:latin typeface="Cambria Math" panose="02040503050406030204" pitchFamily="18" charset="0"/>
                      </a:rPr>
                      <m:t>(</m:t>
                    </m:r>
                    <m:r>
                      <a:rPr lang="es-ES" b="0" i="1" smtClean="0">
                        <a:latin typeface="Cambria Math" panose="02040503050406030204" pitchFamily="18" charset="0"/>
                      </a:rPr>
                      <m:t>𝑦</m:t>
                    </m:r>
                    <m:r>
                      <a:rPr lang="es-ES" b="0" i="1" smtClean="0">
                        <a:latin typeface="Cambria Math" panose="02040503050406030204" pitchFamily="18" charset="0"/>
                      </a:rPr>
                      <m:t>)</m:t>
                    </m:r>
                  </m:oMath>
                </a14:m>
                <a:r>
                  <a:rPr lang="es-CO"/>
                  <a:t>?</a:t>
                </a:r>
              </a:p>
              <a:p>
                <a:pPr marL="57150">
                  <a:lnSpc>
                    <a:spcPct val="90000"/>
                  </a:lnSpc>
                  <a:spcAft>
                    <a:spcPts val="600"/>
                  </a:spcAft>
                </a:pPr>
                <a:endParaRPr lang="es-CO">
                  <a:cs typeface="Calibri" panose="020F0502020204030204"/>
                </a:endParaRPr>
              </a:p>
            </p:txBody>
          </p:sp>
        </mc:Choice>
        <mc:Fallback xmlns="">
          <p:sp>
            <p:nvSpPr>
              <p:cNvPr id="2" name="CuadroTexto 1">
                <a:extLst>
                  <a:ext uri="{FF2B5EF4-FFF2-40B4-BE49-F238E27FC236}">
                    <a16:creationId xmlns:a16="http://schemas.microsoft.com/office/drawing/2014/main" id="{265A9F7C-8C51-87A4-5D15-ED9DFD1F24BA}"/>
                  </a:ext>
                </a:extLst>
              </p:cNvPr>
              <p:cNvSpPr txBox="1">
                <a:spLocks noRot="1" noChangeAspect="1" noMove="1" noResize="1" noEditPoints="1" noAdjustHandles="1" noChangeArrowheads="1" noChangeShapeType="1" noTextEdit="1"/>
              </p:cNvSpPr>
              <p:nvPr/>
            </p:nvSpPr>
            <p:spPr>
              <a:xfrm flipH="1">
                <a:off x="930938" y="1792646"/>
                <a:ext cx="10103009" cy="4496616"/>
              </a:xfrm>
              <a:prstGeom prst="rect">
                <a:avLst/>
              </a:prstGeom>
              <a:blipFill>
                <a:blip r:embed="rId3"/>
                <a:stretch>
                  <a:fillRect l="-543" t="-678"/>
                </a:stretch>
              </a:blipFill>
            </p:spPr>
            <p:txBody>
              <a:bodyPr/>
              <a:lstStyle/>
              <a:p>
                <a:r>
                  <a:rPr lang="en-US">
                    <a:noFill/>
                  </a:rPr>
                  <a:t> </a:t>
                </a:r>
              </a:p>
            </p:txBody>
          </p:sp>
        </mc:Fallback>
      </mc:AlternateContent>
      <p:sp>
        <p:nvSpPr>
          <p:cNvPr id="11" name="Rectangle 11">
            <a:extLst>
              <a:ext uri="{FF2B5EF4-FFF2-40B4-BE49-F238E27FC236}">
                <a16:creationId xmlns:a16="http://schemas.microsoft.com/office/drawing/2014/main" id="{6C41AD1A-10EA-D3AF-F536-80BF4106DAE3}"/>
              </a:ext>
            </a:extLst>
          </p:cNvPr>
          <p:cNvSpPr txBox="1"/>
          <p:nvPr/>
        </p:nvSpPr>
        <p:spPr>
          <a:xfrm>
            <a:off x="4588256" y="1052892"/>
            <a:ext cx="2788374" cy="553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2000" b="0">
                <a:solidFill>
                  <a:srgbClr val="1A3184"/>
                </a:solidFill>
              </a:rPr>
              <a:t>Aproximación Básica</a:t>
            </a:r>
          </a:p>
        </p:txBody>
      </p:sp>
    </p:spTree>
    <p:extLst>
      <p:ext uri="{BB962C8B-B14F-4D97-AF65-F5344CB8AC3E}">
        <p14:creationId xmlns:p14="http://schemas.microsoft.com/office/powerpoint/2010/main" val="1053326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565979" y="162129"/>
            <a:ext cx="10658563" cy="7397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ES" sz="3200">
                <a:solidFill>
                  <a:srgbClr val="1A3184"/>
                </a:solidFill>
                <a:latin typeface="Arial"/>
                <a:cs typeface="Arial"/>
              </a:rPr>
              <a:t>Sensibilidad del precio: Modelos de un factor</a:t>
            </a:r>
            <a:endParaRPr lang="es-CO" sz="320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265A9F7C-8C51-87A4-5D15-ED9DFD1F24BA}"/>
                  </a:ext>
                </a:extLst>
              </p:cNvPr>
              <p:cNvSpPr txBox="1"/>
              <p:nvPr/>
            </p:nvSpPr>
            <p:spPr>
              <a:xfrm flipH="1">
                <a:off x="524788" y="1332111"/>
                <a:ext cx="10740941" cy="5314275"/>
              </a:xfrm>
              <a:prstGeom prst="rect">
                <a:avLst/>
              </a:prstGeom>
              <a:noFill/>
            </p:spPr>
            <p:txBody>
              <a:bodyPr wrap="square" lIns="91440" tIns="45720" rIns="91440" bIns="45720" rtlCol="0" anchor="t">
                <a:spAutoFit/>
              </a:bodyPr>
              <a:lstStyle/>
              <a:p>
                <a:pPr>
                  <a:buClr>
                    <a:schemeClr val="tx1"/>
                  </a:buClr>
                </a:pPr>
                <a:r>
                  <a:rPr lang="es-CO"/>
                  <a:t>Sea f una función continua diferenciable, se cumple:</a:t>
                </a:r>
              </a:p>
              <a:p>
                <a:pPr>
                  <a:buClr>
                    <a:schemeClr val="tx1"/>
                  </a:buClr>
                </a:pPr>
                <a:endParaRPr lang="es-CO" sz="2400" i="1">
                  <a:latin typeface="Cambria Math" panose="02040503050406030204" pitchFamily="18" charset="0"/>
                  <a:ea typeface="Calibri" panose="020F0502020204030204" pitchFamily="34" charset="0"/>
                  <a:cs typeface="Times New Roman" panose="02020603050405020304" pitchFamily="18" charset="0"/>
                </a:endParaRPr>
              </a:p>
              <a:p>
                <a:pPr>
                  <a:buClr>
                    <a:schemeClr val="tx1"/>
                  </a:buClr>
                </a:pPr>
                <a14:m>
                  <m:oMathPara xmlns:m="http://schemas.openxmlformats.org/officeDocument/2006/math">
                    <m:oMathParaPr>
                      <m:jc m:val="centerGroup"/>
                    </m:oMathParaPr>
                    <m:oMath xmlns:m="http://schemas.openxmlformats.org/officeDocument/2006/math">
                      <m:r>
                        <a:rPr lang="es-CO" i="1">
                          <a:latin typeface="Cambria Math" panose="02040503050406030204" pitchFamily="18" charset="0"/>
                          <a:ea typeface="Calibri" panose="020F0502020204030204" pitchFamily="34" charset="0"/>
                          <a:cs typeface="Times New Roman" panose="02020603050405020304" pitchFamily="18" charset="0"/>
                        </a:rPr>
                        <m:t>𝑓</m:t>
                      </m:r>
                      <m:d>
                        <m:dPr>
                          <m:ctrlPr>
                            <a:rPr lang="es-CO" i="1">
                              <a:latin typeface="Cambria Math" panose="02040503050406030204" pitchFamily="18" charset="0"/>
                              <a:ea typeface="Calibri" panose="020F0502020204030204" pitchFamily="34" charset="0"/>
                              <a:cs typeface="Times New Roman" panose="02020603050405020304" pitchFamily="18" charset="0"/>
                            </a:rPr>
                          </m:ctrlPr>
                        </m:dPr>
                        <m:e>
                          <m:r>
                            <a:rPr lang="es-CO" i="1">
                              <a:latin typeface="Cambria Math" panose="02040503050406030204" pitchFamily="18" charset="0"/>
                              <a:ea typeface="Calibri" panose="020F0502020204030204" pitchFamily="34" charset="0"/>
                              <a:cs typeface="Times New Roman" panose="02020603050405020304" pitchFamily="18" charset="0"/>
                            </a:rPr>
                            <m:t>𝑦</m:t>
                          </m:r>
                        </m:e>
                      </m:d>
                      <m:r>
                        <a:rPr lang="es-CO" i="1">
                          <a:latin typeface="Cambria Math" panose="02040503050406030204" pitchFamily="18" charset="0"/>
                          <a:ea typeface="Times New Roman" panose="02020603050405020304" pitchFamily="18" charset="0"/>
                          <a:cs typeface="Times New Roman" panose="02020603050405020304" pitchFamily="18" charset="0"/>
                        </a:rPr>
                        <m:t>=</m:t>
                      </m:r>
                      <m:r>
                        <a:rPr lang="es-CO" i="1">
                          <a:latin typeface="Cambria Math" panose="02040503050406030204" pitchFamily="18" charset="0"/>
                          <a:ea typeface="Times New Roman" panose="02020603050405020304" pitchFamily="18" charset="0"/>
                          <a:cs typeface="Times New Roman" panose="02020603050405020304" pitchFamily="18" charset="0"/>
                        </a:rPr>
                        <m:t>𝑓</m:t>
                      </m:r>
                      <m:d>
                        <m:dPr>
                          <m:ctrlPr>
                            <a:rPr lang="es-CO" i="1">
                              <a:latin typeface="Cambria Math" panose="02040503050406030204" pitchFamily="18" charset="0"/>
                              <a:ea typeface="Times New Roman" panose="02020603050405020304" pitchFamily="18" charset="0"/>
                              <a:cs typeface="Times New Roman" panose="02020603050405020304" pitchFamily="18" charset="0"/>
                            </a:rPr>
                          </m:ctrlPr>
                        </m:dPr>
                        <m:e>
                          <m:r>
                            <a:rPr lang="es-CO" i="1">
                              <a:latin typeface="Cambria Math" panose="02040503050406030204" pitchFamily="18" charset="0"/>
                              <a:ea typeface="Times New Roman" panose="02020603050405020304" pitchFamily="18" charset="0"/>
                              <a:cs typeface="Times New Roman" panose="02020603050405020304" pitchFamily="18" charset="0"/>
                            </a:rPr>
                            <m:t>𝑎</m:t>
                          </m:r>
                        </m:e>
                      </m:d>
                      <m:r>
                        <a:rPr lang="es-CO" i="1">
                          <a:latin typeface="Cambria Math" panose="02040503050406030204" pitchFamily="18" charset="0"/>
                          <a:ea typeface="Times New Roman" panose="02020603050405020304" pitchFamily="18" charset="0"/>
                          <a:cs typeface="Times New Roman" panose="02020603050405020304" pitchFamily="18" charset="0"/>
                        </a:rPr>
                        <m:t>+</m:t>
                      </m:r>
                      <m:f>
                        <m:fPr>
                          <m:ctrlPr>
                            <a:rPr lang="es-CO" i="1">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i="1">
                                  <a:latin typeface="Cambria Math" panose="02040503050406030204" pitchFamily="18" charset="0"/>
                                  <a:ea typeface="Times New Roman" panose="02020603050405020304" pitchFamily="18" charset="0"/>
                                  <a:cs typeface="Times New Roman" panose="02020603050405020304" pitchFamily="18" charset="0"/>
                                </a:rPr>
                              </m:ctrlPr>
                            </m:sSupPr>
                            <m:e>
                              <m:r>
                                <a:rPr lang="es-CO" i="1">
                                  <a:latin typeface="Cambria Math" panose="02040503050406030204" pitchFamily="18" charset="0"/>
                                  <a:ea typeface="Times New Roman" panose="02020603050405020304" pitchFamily="18" charset="0"/>
                                  <a:cs typeface="Times New Roman" panose="02020603050405020304" pitchFamily="18" charset="0"/>
                                </a:rPr>
                                <m:t>𝑓</m:t>
                              </m:r>
                            </m:e>
                            <m:sup>
                              <m:r>
                                <a:rPr lang="es-CO" i="1">
                                  <a:latin typeface="Cambria Math" panose="02040503050406030204" pitchFamily="18" charset="0"/>
                                  <a:ea typeface="Times New Roman" panose="02020603050405020304" pitchFamily="18" charset="0"/>
                                  <a:cs typeface="Times New Roman" panose="02020603050405020304" pitchFamily="18" charset="0"/>
                                </a:rPr>
                                <m:t>′</m:t>
                              </m:r>
                            </m:sup>
                          </m:sSup>
                          <m:d>
                            <m:dPr>
                              <m:ctrlPr>
                                <a:rPr lang="es-CO" i="1">
                                  <a:latin typeface="Cambria Math" panose="02040503050406030204" pitchFamily="18" charset="0"/>
                                  <a:ea typeface="Times New Roman" panose="02020603050405020304" pitchFamily="18" charset="0"/>
                                  <a:cs typeface="Times New Roman" panose="02020603050405020304" pitchFamily="18" charset="0"/>
                                </a:rPr>
                              </m:ctrlPr>
                            </m:dPr>
                            <m:e>
                              <m:r>
                                <a:rPr lang="es-CO" i="1">
                                  <a:latin typeface="Cambria Math" panose="02040503050406030204" pitchFamily="18" charset="0"/>
                                  <a:ea typeface="Times New Roman" panose="02020603050405020304" pitchFamily="18" charset="0"/>
                                  <a:cs typeface="Times New Roman" panose="02020603050405020304" pitchFamily="18" charset="0"/>
                                </a:rPr>
                                <m:t>𝑎</m:t>
                              </m:r>
                            </m:e>
                          </m:d>
                        </m:num>
                        <m:den>
                          <m:r>
                            <a:rPr lang="es-CO" i="1">
                              <a:latin typeface="Cambria Math" panose="02040503050406030204" pitchFamily="18" charset="0"/>
                              <a:ea typeface="Times New Roman" panose="02020603050405020304" pitchFamily="18" charset="0"/>
                              <a:cs typeface="Times New Roman" panose="02020603050405020304" pitchFamily="18" charset="0"/>
                            </a:rPr>
                            <m:t>1!</m:t>
                          </m:r>
                        </m:den>
                      </m:f>
                      <m:d>
                        <m:dPr>
                          <m:ctrlPr>
                            <a:rPr lang="es-CO" i="1">
                              <a:latin typeface="Cambria Math" panose="02040503050406030204" pitchFamily="18" charset="0"/>
                              <a:ea typeface="Times New Roman" panose="02020603050405020304" pitchFamily="18" charset="0"/>
                              <a:cs typeface="Times New Roman" panose="02020603050405020304" pitchFamily="18" charset="0"/>
                            </a:rPr>
                          </m:ctrlPr>
                        </m:dPr>
                        <m:e>
                          <m:r>
                            <a:rPr lang="es-CO" i="1">
                              <a:latin typeface="Cambria Math" panose="02040503050406030204" pitchFamily="18" charset="0"/>
                              <a:ea typeface="Times New Roman" panose="02020603050405020304" pitchFamily="18" charset="0"/>
                              <a:cs typeface="Times New Roman" panose="02020603050405020304" pitchFamily="18" charset="0"/>
                            </a:rPr>
                            <m:t>𝑦</m:t>
                          </m:r>
                          <m:r>
                            <a:rPr lang="es-CO" i="1">
                              <a:latin typeface="Cambria Math" panose="02040503050406030204" pitchFamily="18" charset="0"/>
                              <a:ea typeface="Times New Roman" panose="02020603050405020304" pitchFamily="18" charset="0"/>
                              <a:cs typeface="Times New Roman" panose="02020603050405020304" pitchFamily="18" charset="0"/>
                            </a:rPr>
                            <m:t>−</m:t>
                          </m:r>
                          <m:r>
                            <a:rPr lang="es-CO" i="1">
                              <a:latin typeface="Cambria Math" panose="02040503050406030204" pitchFamily="18" charset="0"/>
                              <a:ea typeface="Times New Roman" panose="02020603050405020304" pitchFamily="18" charset="0"/>
                              <a:cs typeface="Times New Roman" panose="02020603050405020304" pitchFamily="18" charset="0"/>
                            </a:rPr>
                            <m:t>𝑎</m:t>
                          </m:r>
                        </m:e>
                      </m:d>
                      <m:r>
                        <a:rPr lang="es-CO" i="1">
                          <a:latin typeface="Cambria Math" panose="02040503050406030204" pitchFamily="18" charset="0"/>
                          <a:ea typeface="Times New Roman" panose="02020603050405020304" pitchFamily="18" charset="0"/>
                          <a:cs typeface="Times New Roman" panose="02020603050405020304" pitchFamily="18" charset="0"/>
                        </a:rPr>
                        <m:t>+</m:t>
                      </m:r>
                      <m:f>
                        <m:fPr>
                          <m:ctrlPr>
                            <a:rPr lang="es-CO" i="1">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i="1">
                                  <a:latin typeface="Cambria Math" panose="02040503050406030204" pitchFamily="18" charset="0"/>
                                  <a:ea typeface="Times New Roman" panose="02020603050405020304" pitchFamily="18" charset="0"/>
                                  <a:cs typeface="Times New Roman" panose="02020603050405020304" pitchFamily="18" charset="0"/>
                                </a:rPr>
                              </m:ctrlPr>
                            </m:sSupPr>
                            <m:e>
                              <m:r>
                                <a:rPr lang="es-CO" i="1">
                                  <a:latin typeface="Cambria Math" panose="02040503050406030204" pitchFamily="18" charset="0"/>
                                  <a:ea typeface="Times New Roman" panose="02020603050405020304" pitchFamily="18" charset="0"/>
                                  <a:cs typeface="Times New Roman" panose="02020603050405020304" pitchFamily="18" charset="0"/>
                                </a:rPr>
                                <m:t>𝑓</m:t>
                              </m:r>
                            </m:e>
                            <m:sup>
                              <m:r>
                                <a:rPr lang="es-CO" i="1">
                                  <a:latin typeface="Cambria Math" panose="02040503050406030204" pitchFamily="18" charset="0"/>
                                  <a:ea typeface="Times New Roman" panose="02020603050405020304" pitchFamily="18" charset="0"/>
                                  <a:cs typeface="Times New Roman" panose="02020603050405020304" pitchFamily="18" charset="0"/>
                                </a:rPr>
                                <m:t>′′</m:t>
                              </m:r>
                            </m:sup>
                          </m:sSup>
                          <m:d>
                            <m:dPr>
                              <m:ctrlPr>
                                <a:rPr lang="es-CO" i="1">
                                  <a:latin typeface="Cambria Math" panose="02040503050406030204" pitchFamily="18" charset="0"/>
                                  <a:ea typeface="Times New Roman" panose="02020603050405020304" pitchFamily="18" charset="0"/>
                                  <a:cs typeface="Times New Roman" panose="02020603050405020304" pitchFamily="18" charset="0"/>
                                </a:rPr>
                              </m:ctrlPr>
                            </m:dPr>
                            <m:e>
                              <m:r>
                                <a:rPr lang="es-CO" i="1">
                                  <a:latin typeface="Cambria Math" panose="02040503050406030204" pitchFamily="18" charset="0"/>
                                  <a:ea typeface="Times New Roman" panose="02020603050405020304" pitchFamily="18" charset="0"/>
                                  <a:cs typeface="Times New Roman" panose="02020603050405020304" pitchFamily="18" charset="0"/>
                                </a:rPr>
                                <m:t>𝑎</m:t>
                              </m:r>
                            </m:e>
                          </m:d>
                        </m:num>
                        <m:den>
                          <m:r>
                            <a:rPr lang="es-CO" i="1">
                              <a:latin typeface="Cambria Math" panose="02040503050406030204" pitchFamily="18" charset="0"/>
                              <a:ea typeface="Times New Roman" panose="02020603050405020304" pitchFamily="18" charset="0"/>
                              <a:cs typeface="Times New Roman" panose="02020603050405020304" pitchFamily="18" charset="0"/>
                            </a:rPr>
                            <m:t>2!</m:t>
                          </m:r>
                        </m:den>
                      </m:f>
                      <m:sSup>
                        <m:sSupPr>
                          <m:ctrlPr>
                            <a:rPr lang="es-CO"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s-CO" i="1">
                                  <a:latin typeface="Cambria Math" panose="02040503050406030204" pitchFamily="18" charset="0"/>
                                  <a:ea typeface="Times New Roman" panose="02020603050405020304" pitchFamily="18" charset="0"/>
                                  <a:cs typeface="Times New Roman" panose="02020603050405020304" pitchFamily="18" charset="0"/>
                                </a:rPr>
                              </m:ctrlPr>
                            </m:dPr>
                            <m:e>
                              <m:r>
                                <a:rPr lang="es-CO" i="1">
                                  <a:latin typeface="Cambria Math" panose="02040503050406030204" pitchFamily="18" charset="0"/>
                                  <a:ea typeface="Times New Roman" panose="02020603050405020304" pitchFamily="18" charset="0"/>
                                  <a:cs typeface="Times New Roman" panose="02020603050405020304" pitchFamily="18" charset="0"/>
                                </a:rPr>
                                <m:t>𝑦</m:t>
                              </m:r>
                              <m:r>
                                <a:rPr lang="es-CO" i="1">
                                  <a:latin typeface="Cambria Math" panose="02040503050406030204" pitchFamily="18" charset="0"/>
                                  <a:ea typeface="Times New Roman" panose="02020603050405020304" pitchFamily="18" charset="0"/>
                                  <a:cs typeface="Times New Roman" panose="02020603050405020304" pitchFamily="18" charset="0"/>
                                </a:rPr>
                                <m:t>−</m:t>
                              </m:r>
                              <m:r>
                                <a:rPr lang="es-CO" i="1">
                                  <a:latin typeface="Cambria Math" panose="02040503050406030204" pitchFamily="18" charset="0"/>
                                  <a:ea typeface="Times New Roman" panose="02020603050405020304" pitchFamily="18" charset="0"/>
                                  <a:cs typeface="Times New Roman" panose="02020603050405020304" pitchFamily="18" charset="0"/>
                                </a:rPr>
                                <m:t>𝑎</m:t>
                              </m:r>
                            </m:e>
                          </m:d>
                        </m:e>
                        <m:sup>
                          <m:r>
                            <a:rPr lang="es-CO" i="1">
                              <a:latin typeface="Cambria Math" panose="02040503050406030204" pitchFamily="18" charset="0"/>
                              <a:ea typeface="Times New Roman" panose="02020603050405020304" pitchFamily="18" charset="0"/>
                              <a:cs typeface="Times New Roman" panose="02020603050405020304" pitchFamily="18" charset="0"/>
                            </a:rPr>
                            <m:t>2</m:t>
                          </m:r>
                        </m:sup>
                      </m:sSup>
                      <m:r>
                        <a:rPr lang="es-CO" i="1">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undOvr"/>
                          <m:ctrlPr>
                            <a:rPr lang="es-CO" i="1">
                              <a:latin typeface="Cambria Math" panose="02040503050406030204" pitchFamily="18" charset="0"/>
                              <a:ea typeface="Times New Roman" panose="02020603050405020304" pitchFamily="18" charset="0"/>
                              <a:cs typeface="Times New Roman" panose="02020603050405020304" pitchFamily="18" charset="0"/>
                            </a:rPr>
                          </m:ctrlPr>
                        </m:naryPr>
                        <m:sub>
                          <m:r>
                            <a:rPr lang="es-CO" i="1">
                              <a:latin typeface="Cambria Math" panose="02040503050406030204" pitchFamily="18" charset="0"/>
                              <a:ea typeface="Times New Roman" panose="02020603050405020304" pitchFamily="18" charset="0"/>
                              <a:cs typeface="Times New Roman" panose="02020603050405020304" pitchFamily="18" charset="0"/>
                            </a:rPr>
                            <m:t>𝑛</m:t>
                          </m:r>
                          <m:r>
                            <a:rPr lang="es-CO" i="1">
                              <a:latin typeface="Cambria Math" panose="02040503050406030204" pitchFamily="18" charset="0"/>
                              <a:ea typeface="Times New Roman" panose="02020603050405020304" pitchFamily="18" charset="0"/>
                              <a:cs typeface="Times New Roman" panose="02020603050405020304" pitchFamily="18" charset="0"/>
                            </a:rPr>
                            <m:t>=0</m:t>
                          </m:r>
                        </m:sub>
                        <m:sup>
                          <m:r>
                            <a:rPr lang="es-CO" i="1">
                              <a:latin typeface="Cambria Math" panose="02040503050406030204" pitchFamily="18" charset="0"/>
                              <a:ea typeface="Times New Roman" panose="02020603050405020304" pitchFamily="18" charset="0"/>
                              <a:cs typeface="Times New Roman" panose="02020603050405020304" pitchFamily="18" charset="0"/>
                            </a:rPr>
                            <m:t>∞</m:t>
                          </m:r>
                        </m:sup>
                        <m:e>
                          <m:f>
                            <m:fPr>
                              <m:ctrlPr>
                                <a:rPr lang="es-CO" i="1">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i="1">
                                      <a:latin typeface="Cambria Math" panose="02040503050406030204" pitchFamily="18" charset="0"/>
                                      <a:ea typeface="Times New Roman" panose="02020603050405020304" pitchFamily="18" charset="0"/>
                                      <a:cs typeface="Times New Roman" panose="02020603050405020304" pitchFamily="18" charset="0"/>
                                    </a:rPr>
                                  </m:ctrlPr>
                                </m:sSupPr>
                                <m:e>
                                  <m:r>
                                    <a:rPr lang="es-CO" i="1">
                                      <a:latin typeface="Cambria Math" panose="02040503050406030204" pitchFamily="18" charset="0"/>
                                      <a:ea typeface="Times New Roman" panose="02020603050405020304" pitchFamily="18" charset="0"/>
                                      <a:cs typeface="Times New Roman" panose="02020603050405020304" pitchFamily="18" charset="0"/>
                                    </a:rPr>
                                    <m:t>𝑓</m:t>
                                  </m:r>
                                </m:e>
                                <m:sup>
                                  <m:d>
                                    <m:dPr>
                                      <m:ctrlPr>
                                        <a:rPr lang="es-CO" i="1">
                                          <a:latin typeface="Cambria Math" panose="02040503050406030204" pitchFamily="18" charset="0"/>
                                          <a:ea typeface="Times New Roman" panose="02020603050405020304" pitchFamily="18" charset="0"/>
                                          <a:cs typeface="Times New Roman" panose="02020603050405020304" pitchFamily="18" charset="0"/>
                                        </a:rPr>
                                      </m:ctrlPr>
                                    </m:dPr>
                                    <m:e>
                                      <m:r>
                                        <a:rPr lang="es-CO" i="1">
                                          <a:latin typeface="Cambria Math" panose="02040503050406030204" pitchFamily="18" charset="0"/>
                                          <a:ea typeface="Times New Roman" panose="02020603050405020304" pitchFamily="18" charset="0"/>
                                          <a:cs typeface="Times New Roman" panose="02020603050405020304" pitchFamily="18" charset="0"/>
                                        </a:rPr>
                                        <m:t>𝑛</m:t>
                                      </m:r>
                                    </m:e>
                                  </m:d>
                                </m:sup>
                              </m:sSup>
                              <m:d>
                                <m:dPr>
                                  <m:ctrlPr>
                                    <a:rPr lang="es-CO" i="1">
                                      <a:latin typeface="Cambria Math" panose="02040503050406030204" pitchFamily="18" charset="0"/>
                                      <a:ea typeface="Times New Roman" panose="02020603050405020304" pitchFamily="18" charset="0"/>
                                      <a:cs typeface="Times New Roman" panose="02020603050405020304" pitchFamily="18" charset="0"/>
                                    </a:rPr>
                                  </m:ctrlPr>
                                </m:dPr>
                                <m:e>
                                  <m:r>
                                    <a:rPr lang="es-CO" i="1">
                                      <a:latin typeface="Cambria Math" panose="02040503050406030204" pitchFamily="18" charset="0"/>
                                      <a:ea typeface="Times New Roman" panose="02020603050405020304" pitchFamily="18" charset="0"/>
                                      <a:cs typeface="Times New Roman" panose="02020603050405020304" pitchFamily="18" charset="0"/>
                                    </a:rPr>
                                    <m:t>𝑎</m:t>
                                  </m:r>
                                </m:e>
                              </m:d>
                            </m:num>
                            <m:den>
                              <m:r>
                                <a:rPr lang="es-CO" i="1">
                                  <a:latin typeface="Cambria Math" panose="02040503050406030204" pitchFamily="18" charset="0"/>
                                  <a:ea typeface="Times New Roman" panose="02020603050405020304" pitchFamily="18" charset="0"/>
                                  <a:cs typeface="Times New Roman" panose="02020603050405020304" pitchFamily="18" charset="0"/>
                                </a:rPr>
                                <m:t>𝑛</m:t>
                              </m:r>
                              <m:r>
                                <a:rPr lang="es-CO" i="1">
                                  <a:latin typeface="Cambria Math" panose="02040503050406030204" pitchFamily="18" charset="0"/>
                                  <a:ea typeface="Times New Roman" panose="02020603050405020304" pitchFamily="18" charset="0"/>
                                  <a:cs typeface="Times New Roman" panose="02020603050405020304" pitchFamily="18" charset="0"/>
                                </a:rPr>
                                <m:t>!</m:t>
                              </m:r>
                            </m:den>
                          </m:f>
                        </m:e>
                      </m:nary>
                      <m:sSup>
                        <m:sSupPr>
                          <m:ctrlPr>
                            <a:rPr lang="es-CO"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s-CO" i="1">
                                  <a:latin typeface="Cambria Math" panose="02040503050406030204" pitchFamily="18" charset="0"/>
                                  <a:ea typeface="Times New Roman" panose="02020603050405020304" pitchFamily="18" charset="0"/>
                                  <a:cs typeface="Times New Roman" panose="02020603050405020304" pitchFamily="18" charset="0"/>
                                </a:rPr>
                              </m:ctrlPr>
                            </m:dPr>
                            <m:e>
                              <m:r>
                                <a:rPr lang="es-CO" i="1">
                                  <a:latin typeface="Cambria Math" panose="02040503050406030204" pitchFamily="18" charset="0"/>
                                  <a:ea typeface="Times New Roman" panose="02020603050405020304" pitchFamily="18" charset="0"/>
                                  <a:cs typeface="Times New Roman" panose="02020603050405020304" pitchFamily="18" charset="0"/>
                                </a:rPr>
                                <m:t>𝑦</m:t>
                              </m:r>
                              <m:r>
                                <a:rPr lang="es-CO" i="1">
                                  <a:latin typeface="Cambria Math" panose="02040503050406030204" pitchFamily="18" charset="0"/>
                                  <a:ea typeface="Times New Roman" panose="02020603050405020304" pitchFamily="18" charset="0"/>
                                  <a:cs typeface="Times New Roman" panose="02020603050405020304" pitchFamily="18" charset="0"/>
                                </a:rPr>
                                <m:t>−</m:t>
                              </m:r>
                              <m:r>
                                <a:rPr lang="es-CO" i="1">
                                  <a:latin typeface="Cambria Math" panose="02040503050406030204" pitchFamily="18" charset="0"/>
                                  <a:ea typeface="Times New Roman" panose="02020603050405020304" pitchFamily="18" charset="0"/>
                                  <a:cs typeface="Times New Roman" panose="02020603050405020304" pitchFamily="18" charset="0"/>
                                </a:rPr>
                                <m:t>𝑎</m:t>
                              </m:r>
                            </m:e>
                          </m:d>
                        </m:e>
                        <m:sup>
                          <m:r>
                            <a:rPr lang="es-CO" i="1">
                              <a:latin typeface="Cambria Math" panose="02040503050406030204" pitchFamily="18" charset="0"/>
                              <a:ea typeface="Times New Roman" panose="02020603050405020304" pitchFamily="18" charset="0"/>
                              <a:cs typeface="Times New Roman" panose="02020603050405020304" pitchFamily="18" charset="0"/>
                            </a:rPr>
                            <m:t>𝑛</m:t>
                          </m:r>
                        </m:sup>
                      </m:sSup>
                    </m:oMath>
                  </m:oMathPara>
                </a14:m>
                <a:endParaRPr lang="es-CO" sz="2400">
                  <a:latin typeface="Calibri" panose="020F0502020204030204" pitchFamily="34" charset="0"/>
                  <a:ea typeface="Calibri" panose="020F0502020204030204" pitchFamily="34" charset="0"/>
                  <a:cs typeface="Times New Roman" panose="02020603050405020304" pitchFamily="18" charset="0"/>
                </a:endParaRPr>
              </a:p>
              <a:p>
                <a:pPr>
                  <a:buClr>
                    <a:schemeClr val="tx1"/>
                  </a:buClr>
                </a:pPr>
                <a:endParaRPr lang="es-CO" sz="2400">
                  <a:latin typeface="Calibri" panose="020F0502020204030204" pitchFamily="34" charset="0"/>
                  <a:ea typeface="Calibri" panose="020F0502020204030204" pitchFamily="34" charset="0"/>
                  <a:cs typeface="Times New Roman" panose="02020603050405020304" pitchFamily="18" charset="0"/>
                </a:endParaRPr>
              </a:p>
              <a:p>
                <a:pPr>
                  <a:buClr>
                    <a:schemeClr val="tx1"/>
                  </a:buClr>
                </a:pPr>
                <a:r>
                  <a:rPr lang="es-CO"/>
                  <a:t>¿Qué es lo que logramos al usar esta aproximación?</a:t>
                </a:r>
              </a:p>
              <a:p>
                <a:pPr>
                  <a:buClr>
                    <a:schemeClr val="tx1"/>
                  </a:buClr>
                </a:pPr>
                <a:r>
                  <a:rPr lang="es-CO"/>
                  <a:t>Si nos damos cuenta podemos reescribir la ecuación así;</a:t>
                </a:r>
              </a:p>
              <a:p>
                <a:pPr>
                  <a:buClr>
                    <a:schemeClr val="tx1"/>
                  </a:buClr>
                </a:pPr>
                <a:endParaRPr lang="es-CO"/>
              </a:p>
              <a:p>
                <a:pPr>
                  <a:buClr>
                    <a:schemeClr val="tx1"/>
                  </a:buClr>
                </a:pPr>
                <a14:m>
                  <m:oMathPara xmlns:m="http://schemas.openxmlformats.org/officeDocument/2006/math">
                    <m:oMathParaPr>
                      <m:jc m:val="centerGroup"/>
                    </m:oMathParaPr>
                    <m:oMath xmlns:m="http://schemas.openxmlformats.org/officeDocument/2006/math">
                      <m:r>
                        <a:rPr lang="es-CO" i="1">
                          <a:latin typeface="Cambria Math" panose="02040503050406030204" pitchFamily="18" charset="0"/>
                          <a:ea typeface="Calibri" panose="020F0502020204030204" pitchFamily="34" charset="0"/>
                          <a:cs typeface="Times New Roman" panose="02020603050405020304" pitchFamily="18" charset="0"/>
                        </a:rPr>
                        <m:t>𝑓</m:t>
                      </m:r>
                      <m:d>
                        <m:dPr>
                          <m:ctrlPr>
                            <a:rPr lang="es-CO" i="1">
                              <a:latin typeface="Cambria Math" panose="02040503050406030204" pitchFamily="18" charset="0"/>
                              <a:ea typeface="Calibri" panose="020F0502020204030204" pitchFamily="34" charset="0"/>
                              <a:cs typeface="Times New Roman" panose="02020603050405020304" pitchFamily="18" charset="0"/>
                            </a:rPr>
                          </m:ctrlPr>
                        </m:dPr>
                        <m:e>
                          <m:r>
                            <a:rPr lang="es-CO" i="1">
                              <a:latin typeface="Cambria Math" panose="02040503050406030204" pitchFamily="18" charset="0"/>
                              <a:ea typeface="Calibri" panose="020F0502020204030204" pitchFamily="34" charset="0"/>
                              <a:cs typeface="Times New Roman" panose="02020603050405020304" pitchFamily="18" charset="0"/>
                            </a:rPr>
                            <m:t>𝑥</m:t>
                          </m:r>
                        </m:e>
                      </m:d>
                      <m:r>
                        <a:rPr lang="es-CO" i="1">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s-CO" i="1">
                              <a:latin typeface="Cambria Math" panose="02040503050406030204" pitchFamily="18" charset="0"/>
                              <a:ea typeface="Times New Roman" panose="02020603050405020304" pitchFamily="18" charset="0"/>
                              <a:cs typeface="Times New Roman" panose="02020603050405020304" pitchFamily="18" charset="0"/>
                            </a:rPr>
                          </m:ctrlPr>
                        </m:naryPr>
                        <m:sub>
                          <m:r>
                            <a:rPr lang="es-CO" i="1">
                              <a:latin typeface="Cambria Math" panose="02040503050406030204" pitchFamily="18" charset="0"/>
                              <a:ea typeface="Times New Roman" panose="02020603050405020304" pitchFamily="18" charset="0"/>
                              <a:cs typeface="Times New Roman" panose="02020603050405020304" pitchFamily="18" charset="0"/>
                            </a:rPr>
                            <m:t>𝑛</m:t>
                          </m:r>
                          <m:r>
                            <a:rPr lang="es-CO" i="1">
                              <a:latin typeface="Cambria Math" panose="02040503050406030204" pitchFamily="18" charset="0"/>
                              <a:ea typeface="Times New Roman" panose="02020603050405020304" pitchFamily="18" charset="0"/>
                              <a:cs typeface="Times New Roman" panose="02020603050405020304" pitchFamily="18" charset="0"/>
                            </a:rPr>
                            <m:t>=0</m:t>
                          </m:r>
                        </m:sub>
                        <m:sup>
                          <m:r>
                            <a:rPr lang="es-CO" i="1">
                              <a:latin typeface="Cambria Math" panose="02040503050406030204" pitchFamily="18" charset="0"/>
                              <a:ea typeface="Times New Roman" panose="02020603050405020304" pitchFamily="18" charset="0"/>
                              <a:cs typeface="Times New Roman" panose="02020603050405020304" pitchFamily="18" charset="0"/>
                            </a:rPr>
                            <m:t>∞</m:t>
                          </m:r>
                        </m:sup>
                        <m:e>
                          <m:sSub>
                            <m:sSubPr>
                              <m:ctrlPr>
                                <a:rPr lang="es-CO" i="1">
                                  <a:latin typeface="Cambria Math" panose="02040503050406030204" pitchFamily="18" charset="0"/>
                                  <a:ea typeface="Times New Roman" panose="02020603050405020304" pitchFamily="18" charset="0"/>
                                  <a:cs typeface="Times New Roman" panose="02020603050405020304" pitchFamily="18" charset="0"/>
                                </a:rPr>
                              </m:ctrlPr>
                            </m:sSubPr>
                            <m:e>
                              <m:r>
                                <a:rPr lang="es-CO" i="1">
                                  <a:latin typeface="Cambria Math" panose="02040503050406030204" pitchFamily="18" charset="0"/>
                                  <a:ea typeface="Times New Roman" panose="02020603050405020304" pitchFamily="18" charset="0"/>
                                  <a:cs typeface="Times New Roman" panose="02020603050405020304" pitchFamily="18" charset="0"/>
                                </a:rPr>
                                <m:t>𝛼</m:t>
                              </m:r>
                            </m:e>
                            <m:sub>
                              <m:r>
                                <a:rPr lang="es-CO" i="1">
                                  <a:latin typeface="Cambria Math" panose="02040503050406030204" pitchFamily="18" charset="0"/>
                                  <a:ea typeface="Times New Roman" panose="02020603050405020304" pitchFamily="18" charset="0"/>
                                  <a:cs typeface="Times New Roman" panose="02020603050405020304" pitchFamily="18" charset="0"/>
                                </a:rPr>
                                <m:t>0</m:t>
                              </m:r>
                            </m:sub>
                          </m:sSub>
                        </m:e>
                      </m:nary>
                      <m:sSup>
                        <m:sSupPr>
                          <m:ctrlPr>
                            <a:rPr lang="es-CO"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s-CO" i="1">
                                  <a:latin typeface="Cambria Math" panose="02040503050406030204" pitchFamily="18" charset="0"/>
                                  <a:ea typeface="Times New Roman" panose="02020603050405020304" pitchFamily="18" charset="0"/>
                                  <a:cs typeface="Times New Roman" panose="02020603050405020304" pitchFamily="18" charset="0"/>
                                </a:rPr>
                              </m:ctrlPr>
                            </m:dPr>
                            <m:e>
                              <m:r>
                                <a:rPr lang="es-CO" i="1">
                                  <a:latin typeface="Cambria Math" panose="02040503050406030204" pitchFamily="18" charset="0"/>
                                  <a:ea typeface="Times New Roman" panose="02020603050405020304" pitchFamily="18" charset="0"/>
                                  <a:cs typeface="Times New Roman" panose="02020603050405020304" pitchFamily="18" charset="0"/>
                                </a:rPr>
                                <m:t>𝑥</m:t>
                              </m:r>
                              <m:r>
                                <a:rPr lang="es-CO" i="1">
                                  <a:latin typeface="Cambria Math" panose="02040503050406030204" pitchFamily="18" charset="0"/>
                                  <a:ea typeface="Times New Roman" panose="02020603050405020304" pitchFamily="18" charset="0"/>
                                  <a:cs typeface="Times New Roman" panose="02020603050405020304" pitchFamily="18" charset="0"/>
                                </a:rPr>
                                <m:t>−</m:t>
                              </m:r>
                              <m:r>
                                <a:rPr lang="es-CO" i="1">
                                  <a:latin typeface="Cambria Math" panose="02040503050406030204" pitchFamily="18" charset="0"/>
                                  <a:ea typeface="Times New Roman" panose="02020603050405020304" pitchFamily="18" charset="0"/>
                                  <a:cs typeface="Times New Roman" panose="02020603050405020304" pitchFamily="18" charset="0"/>
                                </a:rPr>
                                <m:t>𝑎</m:t>
                              </m:r>
                            </m:e>
                          </m:d>
                        </m:e>
                        <m:sup>
                          <m:r>
                            <a:rPr lang="es-CO" i="1">
                              <a:latin typeface="Cambria Math" panose="02040503050406030204" pitchFamily="18" charset="0"/>
                              <a:ea typeface="Times New Roman" panose="02020603050405020304" pitchFamily="18" charset="0"/>
                              <a:cs typeface="Times New Roman" panose="02020603050405020304" pitchFamily="18" charset="0"/>
                            </a:rPr>
                            <m:t>𝑛</m:t>
                          </m:r>
                        </m:sup>
                      </m:sSup>
                    </m:oMath>
                  </m:oMathPara>
                </a14:m>
                <a:endParaRPr lang="es-CO">
                  <a:latin typeface="Calibri" panose="020F0502020204030204" pitchFamily="34" charset="0"/>
                  <a:ea typeface="Calibri" panose="020F0502020204030204" pitchFamily="34" charset="0"/>
                  <a:cs typeface="Times New Roman" panose="02020603050405020304" pitchFamily="18" charset="0"/>
                </a:endParaRPr>
              </a:p>
              <a:p>
                <a:pPr>
                  <a:buClr>
                    <a:schemeClr val="tx1"/>
                  </a:buClr>
                </a:pPr>
                <a:endParaRPr lang="es-CO">
                  <a:latin typeface="Calibri" panose="020F0502020204030204" pitchFamily="34" charset="0"/>
                  <a:ea typeface="Calibri" panose="020F0502020204030204" pitchFamily="34" charset="0"/>
                  <a:cs typeface="Times New Roman" panose="02020603050405020304" pitchFamily="18" charset="0"/>
                </a:endParaRPr>
              </a:p>
              <a:p>
                <a:pPr>
                  <a:buClr>
                    <a:schemeClr val="tx1"/>
                  </a:buClr>
                </a:pPr>
                <a:r>
                  <a:rPr lang="es-CO"/>
                  <a:t>Lo que logramos entonces es aproximar el valor de una función en algún punto x con base a su valor en algún otro punto a. Particularmente para la función p que habíamos definido: </a:t>
                </a:r>
              </a:p>
              <a:p>
                <a:pPr>
                  <a:buClr>
                    <a:schemeClr val="tx1"/>
                  </a:buClr>
                </a:pPr>
                <a:endParaRPr lang="es-CO"/>
              </a:p>
              <a:p>
                <a:pPr>
                  <a:buClr>
                    <a:schemeClr val="tx1"/>
                  </a:buClr>
                </a:pPr>
                <a14:m>
                  <m:oMathPara xmlns:m="http://schemas.openxmlformats.org/officeDocument/2006/math">
                    <m:oMathParaPr>
                      <m:jc m:val="centerGroup"/>
                    </m:oMathParaPr>
                    <m:oMath xmlns:m="http://schemas.openxmlformats.org/officeDocument/2006/math">
                      <m:r>
                        <m:rPr>
                          <m:sty m:val="p"/>
                        </m:rPr>
                        <a:rPr lang="es-CO">
                          <a:latin typeface="Cambria Math" panose="02040503050406030204" pitchFamily="18" charset="0"/>
                        </a:rPr>
                        <m:t>Δ</m:t>
                      </m:r>
                      <m:r>
                        <a:rPr lang="es-CO" i="1">
                          <a:latin typeface="Cambria Math" panose="02040503050406030204" pitchFamily="18" charset="0"/>
                        </a:rPr>
                        <m:t>𝑃</m:t>
                      </m:r>
                      <m:r>
                        <a:rPr lang="es-CO" i="1">
                          <a:latin typeface="Cambria Math" panose="02040503050406030204" pitchFamily="18" charset="0"/>
                        </a:rPr>
                        <m:t>=</m:t>
                      </m:r>
                      <m:nary>
                        <m:naryPr>
                          <m:chr m:val="∑"/>
                          <m:ctrlPr>
                            <a:rPr lang="es-CO" altLang="es-CO" i="1">
                              <a:latin typeface="Cambria Math" panose="02040503050406030204" pitchFamily="18" charset="0"/>
                            </a:rPr>
                          </m:ctrlPr>
                        </m:naryPr>
                        <m:sub>
                          <m:r>
                            <m:rPr>
                              <m:brk m:alnAt="23"/>
                            </m:rPr>
                            <a:rPr lang="es-CO" altLang="es-CO" i="1">
                              <a:latin typeface="Cambria Math"/>
                            </a:rPr>
                            <m:t>𝑖</m:t>
                          </m:r>
                          <m:r>
                            <a:rPr lang="es-CO" altLang="es-CO" i="1">
                              <a:latin typeface="Cambria Math"/>
                            </a:rPr>
                            <m:t>=1</m:t>
                          </m:r>
                        </m:sub>
                        <m:sup>
                          <m:r>
                            <a:rPr lang="es-CO" altLang="es-CO" i="1">
                              <a:latin typeface="Cambria Math" panose="02040503050406030204" pitchFamily="18" charset="0"/>
                            </a:rPr>
                            <m:t>𝑛</m:t>
                          </m:r>
                        </m:sup>
                        <m:e>
                          <m:sSup>
                            <m:sSupPr>
                              <m:ctrlPr>
                                <a:rPr lang="es-CO" altLang="es-CO" i="1">
                                  <a:latin typeface="Cambria Math" panose="02040503050406030204" pitchFamily="18" charset="0"/>
                                </a:rPr>
                              </m:ctrlPr>
                            </m:sSupPr>
                            <m:e>
                              <m:f>
                                <m:fPr>
                                  <m:ctrlPr>
                                    <a:rPr lang="es-CO" altLang="es-CO" i="1">
                                      <a:latin typeface="Cambria Math" panose="02040503050406030204" pitchFamily="18" charset="0"/>
                                    </a:rPr>
                                  </m:ctrlPr>
                                </m:fPr>
                                <m:num>
                                  <m:r>
                                    <a:rPr lang="es-CO" altLang="es-CO">
                                      <a:latin typeface="Cambria Math"/>
                                    </a:rPr>
                                    <m:t>1</m:t>
                                  </m:r>
                                </m:num>
                                <m:den>
                                  <m:r>
                                    <m:rPr>
                                      <m:sty m:val="p"/>
                                    </m:rPr>
                                    <a:rPr lang="es-CO" altLang="es-CO">
                                      <a:latin typeface="Cambria Math"/>
                                    </a:rPr>
                                    <m:t>i</m:t>
                                  </m:r>
                                  <m:r>
                                    <a:rPr lang="es-CO" altLang="es-CO">
                                      <a:latin typeface="Cambria Math"/>
                                    </a:rPr>
                                    <m:t>!</m:t>
                                  </m:r>
                                </m:den>
                              </m:f>
                              <m:sSup>
                                <m:sSupPr>
                                  <m:ctrlPr>
                                    <a:rPr lang="es-CO" altLang="es-CO" i="1">
                                      <a:latin typeface="Cambria Math" panose="02040503050406030204" pitchFamily="18" charset="0"/>
                                    </a:rPr>
                                  </m:ctrlPr>
                                </m:sSupPr>
                                <m:e>
                                  <m:r>
                                    <a:rPr lang="es-CO" altLang="es-CO" i="1">
                                      <a:latin typeface="Cambria Math"/>
                                    </a:rPr>
                                    <m:t>𝑓</m:t>
                                  </m:r>
                                </m:e>
                                <m:sup>
                                  <m:d>
                                    <m:dPr>
                                      <m:ctrlPr>
                                        <a:rPr lang="es-CO" altLang="es-CO" i="1">
                                          <a:latin typeface="Cambria Math" panose="02040503050406030204" pitchFamily="18" charset="0"/>
                                        </a:rPr>
                                      </m:ctrlPr>
                                    </m:dPr>
                                    <m:e>
                                      <m:r>
                                        <a:rPr lang="es-CO" altLang="es-CO" i="1">
                                          <a:latin typeface="Cambria Math"/>
                                        </a:rPr>
                                        <m:t>𝑖</m:t>
                                      </m:r>
                                    </m:e>
                                  </m:d>
                                </m:sup>
                              </m:sSup>
                              <m:r>
                                <a:rPr lang="es-CO" altLang="es-CO">
                                  <a:latin typeface="Cambria Math"/>
                                </a:rPr>
                                <m:t>(</m:t>
                              </m:r>
                              <m:r>
                                <m:rPr>
                                  <m:sty m:val="p"/>
                                </m:rPr>
                                <a:rPr lang="es-CO" altLang="es-CO">
                                  <a:latin typeface="Cambria Math" panose="02040503050406030204" pitchFamily="18" charset="0"/>
                                </a:rPr>
                                <m:t>y</m:t>
                              </m:r>
                              <m:r>
                                <a:rPr lang="es-CO" altLang="es-CO">
                                  <a:latin typeface="Cambria Math" panose="02040503050406030204" pitchFamily="18" charset="0"/>
                                </a:rPr>
                                <m:t>−</m:t>
                              </m:r>
                              <m:sSub>
                                <m:sSubPr>
                                  <m:ctrlPr>
                                    <a:rPr lang="es-CO" altLang="es-CO" i="1">
                                      <a:latin typeface="Cambria Math" panose="02040503050406030204" pitchFamily="18" charset="0"/>
                                    </a:rPr>
                                  </m:ctrlPr>
                                </m:sSubPr>
                                <m:e>
                                  <m:r>
                                    <m:rPr>
                                      <m:sty m:val="p"/>
                                    </m:rPr>
                                    <a:rPr lang="es-CO" altLang="es-CO">
                                      <a:latin typeface="Cambria Math" panose="02040503050406030204" pitchFamily="18" charset="0"/>
                                    </a:rPr>
                                    <m:t>y</m:t>
                                  </m:r>
                                </m:e>
                                <m:sub>
                                  <m:r>
                                    <a:rPr lang="es-CO" altLang="es-CO">
                                      <a:latin typeface="Cambria Math" panose="02040503050406030204" pitchFamily="18" charset="0"/>
                                    </a:rPr>
                                    <m:t>0</m:t>
                                  </m:r>
                                </m:sub>
                              </m:sSub>
                              <m:r>
                                <a:rPr lang="es-CO" altLang="es-CO">
                                  <a:latin typeface="Cambria Math"/>
                                </a:rPr>
                                <m:t>)</m:t>
                              </m:r>
                            </m:e>
                            <m:sup>
                              <m:r>
                                <a:rPr lang="es-CO" altLang="es-CO" i="1">
                                  <a:latin typeface="Cambria Math"/>
                                </a:rPr>
                                <m:t>𝑖</m:t>
                              </m:r>
                            </m:sup>
                          </m:sSup>
                        </m:e>
                      </m:nary>
                      <m:r>
                        <a:rPr lang="es-CO" altLang="es-CO" i="1">
                          <a:latin typeface="Cambria Math" panose="02040503050406030204" pitchFamily="18" charset="0"/>
                        </a:rPr>
                        <m:t>=</m:t>
                      </m:r>
                      <m:nary>
                        <m:naryPr>
                          <m:chr m:val="∑"/>
                          <m:ctrlPr>
                            <a:rPr lang="es-CO" altLang="es-CO" i="1">
                              <a:latin typeface="Cambria Math" panose="02040503050406030204" pitchFamily="18" charset="0"/>
                            </a:rPr>
                          </m:ctrlPr>
                        </m:naryPr>
                        <m:sub>
                          <m:r>
                            <m:rPr>
                              <m:brk m:alnAt="23"/>
                            </m:rPr>
                            <a:rPr lang="es-CO" altLang="es-CO" i="1">
                              <a:latin typeface="Cambria Math"/>
                            </a:rPr>
                            <m:t>𝑖</m:t>
                          </m:r>
                          <m:r>
                            <a:rPr lang="es-CO" altLang="es-CO" i="1">
                              <a:latin typeface="Cambria Math"/>
                            </a:rPr>
                            <m:t>=1</m:t>
                          </m:r>
                        </m:sub>
                        <m:sup>
                          <m:r>
                            <a:rPr lang="es-CO" altLang="es-CO" i="1">
                              <a:latin typeface="Cambria Math" panose="02040503050406030204" pitchFamily="18" charset="0"/>
                            </a:rPr>
                            <m:t>𝑛</m:t>
                          </m:r>
                        </m:sup>
                        <m:e>
                          <m:sSup>
                            <m:sSupPr>
                              <m:ctrlPr>
                                <a:rPr lang="es-CO" altLang="es-CO" i="1">
                                  <a:latin typeface="Cambria Math" panose="02040503050406030204" pitchFamily="18" charset="0"/>
                                </a:rPr>
                              </m:ctrlPr>
                            </m:sSupPr>
                            <m:e>
                              <m:f>
                                <m:fPr>
                                  <m:ctrlPr>
                                    <a:rPr lang="es-CO" altLang="es-CO" i="1">
                                      <a:latin typeface="Cambria Math" panose="02040503050406030204" pitchFamily="18" charset="0"/>
                                    </a:rPr>
                                  </m:ctrlPr>
                                </m:fPr>
                                <m:num>
                                  <m:r>
                                    <a:rPr lang="es-CO" altLang="es-CO">
                                      <a:latin typeface="Cambria Math"/>
                                    </a:rPr>
                                    <m:t>1</m:t>
                                  </m:r>
                                </m:num>
                                <m:den>
                                  <m:r>
                                    <m:rPr>
                                      <m:sty m:val="p"/>
                                    </m:rPr>
                                    <a:rPr lang="es-CO" altLang="es-CO">
                                      <a:latin typeface="Cambria Math"/>
                                    </a:rPr>
                                    <m:t>i</m:t>
                                  </m:r>
                                  <m:r>
                                    <a:rPr lang="es-CO" altLang="es-CO">
                                      <a:latin typeface="Cambria Math"/>
                                    </a:rPr>
                                    <m:t>!</m:t>
                                  </m:r>
                                </m:den>
                              </m:f>
                              <m:sSup>
                                <m:sSupPr>
                                  <m:ctrlPr>
                                    <a:rPr lang="es-CO" altLang="es-CO" i="1">
                                      <a:latin typeface="Cambria Math" panose="02040503050406030204" pitchFamily="18" charset="0"/>
                                    </a:rPr>
                                  </m:ctrlPr>
                                </m:sSupPr>
                                <m:e>
                                  <m:r>
                                    <a:rPr lang="es-CO" altLang="es-CO" i="1">
                                      <a:latin typeface="Cambria Math"/>
                                    </a:rPr>
                                    <m:t>𝑓</m:t>
                                  </m:r>
                                </m:e>
                                <m:sup>
                                  <m:d>
                                    <m:dPr>
                                      <m:ctrlPr>
                                        <a:rPr lang="es-CO" altLang="es-CO" i="1">
                                          <a:latin typeface="Cambria Math" panose="02040503050406030204" pitchFamily="18" charset="0"/>
                                        </a:rPr>
                                      </m:ctrlPr>
                                    </m:dPr>
                                    <m:e>
                                      <m:r>
                                        <a:rPr lang="es-CO" altLang="es-CO" i="1">
                                          <a:latin typeface="Cambria Math"/>
                                        </a:rPr>
                                        <m:t>𝑖</m:t>
                                      </m:r>
                                    </m:e>
                                  </m:d>
                                </m:sup>
                              </m:sSup>
                              <m:r>
                                <a:rPr lang="es-CO" altLang="es-CO">
                                  <a:latin typeface="Cambria Math"/>
                                </a:rPr>
                                <m:t>(</m:t>
                              </m:r>
                              <m:r>
                                <m:rPr>
                                  <m:sty m:val="p"/>
                                </m:rPr>
                                <a:rPr lang="es-CO" altLang="es-CO">
                                  <a:latin typeface="Cambria Math" panose="02040503050406030204" pitchFamily="18" charset="0"/>
                                </a:rPr>
                                <m:t>Δ</m:t>
                              </m:r>
                              <m:r>
                                <a:rPr lang="es-CO" altLang="es-CO" i="1">
                                  <a:latin typeface="Cambria Math" panose="02040503050406030204" pitchFamily="18" charset="0"/>
                                </a:rPr>
                                <m:t>𝑦</m:t>
                              </m:r>
                              <m:r>
                                <a:rPr lang="es-CO" altLang="es-CO">
                                  <a:latin typeface="Cambria Math"/>
                                </a:rPr>
                                <m:t>)</m:t>
                              </m:r>
                            </m:e>
                            <m:sup>
                              <m:r>
                                <a:rPr lang="es-CO" altLang="es-CO" i="1">
                                  <a:latin typeface="Cambria Math"/>
                                </a:rPr>
                                <m:t>𝑖</m:t>
                              </m:r>
                            </m:sup>
                          </m:sSup>
                        </m:e>
                      </m:nary>
                    </m:oMath>
                  </m:oMathPara>
                </a14:m>
                <a:endParaRPr lang="es-CO" b="1"/>
              </a:p>
            </p:txBody>
          </p:sp>
        </mc:Choice>
        <mc:Fallback xmlns="">
          <p:sp>
            <p:nvSpPr>
              <p:cNvPr id="2" name="CuadroTexto 1">
                <a:extLst>
                  <a:ext uri="{FF2B5EF4-FFF2-40B4-BE49-F238E27FC236}">
                    <a16:creationId xmlns:a16="http://schemas.microsoft.com/office/drawing/2014/main" id="{265A9F7C-8C51-87A4-5D15-ED9DFD1F24BA}"/>
                  </a:ext>
                </a:extLst>
              </p:cNvPr>
              <p:cNvSpPr txBox="1">
                <a:spLocks noRot="1" noChangeAspect="1" noMove="1" noResize="1" noEditPoints="1" noAdjustHandles="1" noChangeArrowheads="1" noChangeShapeType="1" noTextEdit="1"/>
              </p:cNvSpPr>
              <p:nvPr/>
            </p:nvSpPr>
            <p:spPr>
              <a:xfrm flipH="1">
                <a:off x="524788" y="1332111"/>
                <a:ext cx="10740941" cy="5314275"/>
              </a:xfrm>
              <a:prstGeom prst="rect">
                <a:avLst/>
              </a:prstGeom>
              <a:blipFill>
                <a:blip r:embed="rId3"/>
                <a:stretch>
                  <a:fillRect l="-454" t="-689"/>
                </a:stretch>
              </a:blipFill>
            </p:spPr>
            <p:txBody>
              <a:bodyPr/>
              <a:lstStyle/>
              <a:p>
                <a:r>
                  <a:rPr lang="en-US">
                    <a:noFill/>
                  </a:rPr>
                  <a:t> </a:t>
                </a:r>
              </a:p>
            </p:txBody>
          </p:sp>
        </mc:Fallback>
      </mc:AlternateContent>
      <p:sp>
        <p:nvSpPr>
          <p:cNvPr id="14" name="Rectangle 11">
            <a:extLst>
              <a:ext uri="{FF2B5EF4-FFF2-40B4-BE49-F238E27FC236}">
                <a16:creationId xmlns:a16="http://schemas.microsoft.com/office/drawing/2014/main" id="{6C41AD1A-10EA-D3AF-F536-80BF4106DAE3}"/>
              </a:ext>
            </a:extLst>
          </p:cNvPr>
          <p:cNvSpPr txBox="1"/>
          <p:nvPr/>
        </p:nvSpPr>
        <p:spPr>
          <a:xfrm>
            <a:off x="4501072" y="711314"/>
            <a:ext cx="2788374" cy="496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2000" b="0">
                <a:solidFill>
                  <a:srgbClr val="1A3184"/>
                </a:solidFill>
              </a:rPr>
              <a:t>La serie de Taylor</a:t>
            </a:r>
          </a:p>
        </p:txBody>
      </p:sp>
    </p:spTree>
    <p:extLst>
      <p:ext uri="{BB962C8B-B14F-4D97-AF65-F5344CB8AC3E}">
        <p14:creationId xmlns:p14="http://schemas.microsoft.com/office/powerpoint/2010/main" val="183554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565979" y="162129"/>
            <a:ext cx="10658563" cy="7397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ES" sz="3200">
                <a:solidFill>
                  <a:srgbClr val="1A3184"/>
                </a:solidFill>
                <a:latin typeface="Arial"/>
                <a:cs typeface="Arial"/>
              </a:rPr>
              <a:t>Sensibilidad del precio: Modelos de un factor</a:t>
            </a:r>
            <a:endParaRPr lang="es-CO" sz="320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265A9F7C-8C51-87A4-5D15-ED9DFD1F24BA}"/>
                  </a:ext>
                </a:extLst>
              </p:cNvPr>
              <p:cNvSpPr txBox="1"/>
              <p:nvPr/>
            </p:nvSpPr>
            <p:spPr>
              <a:xfrm flipH="1">
                <a:off x="2228144" y="1451068"/>
                <a:ext cx="7334230" cy="5099409"/>
              </a:xfrm>
              <a:prstGeom prst="rect">
                <a:avLst/>
              </a:prstGeom>
              <a:noFill/>
            </p:spPr>
            <p:txBody>
              <a:bodyPr wrap="square" lIns="91440" tIns="45720" rIns="91440" bIns="45720" rtlCol="0" anchor="t">
                <a:spAutoFit/>
              </a:bodyPr>
              <a:lstStyle/>
              <a:p>
                <a:r>
                  <a:rPr lang="es-CO"/>
                  <a:t>Suponga que el precio de un activo de renta fija esta dado por:    </a:t>
                </a:r>
                <a14:m>
                  <m:oMath xmlns:m="http://schemas.openxmlformats.org/officeDocument/2006/math">
                    <m:r>
                      <a:rPr lang="es-CO" i="1">
                        <a:latin typeface="Cambria Math"/>
                      </a:rPr>
                      <m:t>𝑃</m:t>
                    </m:r>
                    <m:r>
                      <a:rPr lang="es-CO" i="1">
                        <a:latin typeface="Cambria Math"/>
                      </a:rPr>
                      <m:t>=</m:t>
                    </m:r>
                    <m:r>
                      <a:rPr lang="es-CO" i="1">
                        <a:latin typeface="Cambria Math"/>
                      </a:rPr>
                      <m:t>𝑓</m:t>
                    </m:r>
                    <m:r>
                      <a:rPr lang="es-CO" i="1">
                        <a:latin typeface="Cambria Math"/>
                      </a:rPr>
                      <m:t>(</m:t>
                    </m:r>
                    <m:r>
                      <a:rPr lang="es-CO" i="1">
                        <a:latin typeface="Cambria Math"/>
                      </a:rPr>
                      <m:t>𝑦</m:t>
                    </m:r>
                    <m:r>
                      <a:rPr lang="es-CO" i="1">
                        <a:latin typeface="Cambria Math"/>
                      </a:rPr>
                      <m:t>)</m:t>
                    </m:r>
                  </m:oMath>
                </a14:m>
                <a:endParaRPr lang="es-CO"/>
              </a:p>
              <a:p>
                <a:pPr algn="ctr"/>
                <a:endParaRPr lang="es-CO"/>
              </a:p>
              <a:p>
                <a:r>
                  <a:rPr lang="es-CO"/>
                  <a:t>Usamos entonces ecuaciones de Taylor para dar respuesta a esa pregunta.</a:t>
                </a:r>
              </a:p>
              <a:p>
                <a:endParaRPr lang="es-CO"/>
              </a:p>
              <a:p>
                <a:pPr marL="285750" indent="-285750">
                  <a:buClr>
                    <a:schemeClr val="accent4"/>
                  </a:buClr>
                  <a:buFont typeface="Arial" panose="020B0604020202020204" pitchFamily="34" charset="0"/>
                  <a:buChar char="•"/>
                </a:pPr>
                <a:r>
                  <a:rPr lang="es-CO" altLang="es-CO"/>
                  <a:t>Aproximación de primer orden:     </a:t>
                </a:r>
                <a14:m>
                  <m:oMath xmlns:m="http://schemas.openxmlformats.org/officeDocument/2006/math">
                    <m:r>
                      <a:rPr lang="es-CO" altLang="es-CO">
                        <a:latin typeface="Cambria Math"/>
                      </a:rPr>
                      <m:t>∆</m:t>
                    </m:r>
                    <m:r>
                      <a:rPr lang="es-CO" altLang="es-CO">
                        <a:latin typeface="Cambria Math"/>
                      </a:rPr>
                      <m:t>𝑃</m:t>
                    </m:r>
                    <m:r>
                      <a:rPr lang="es-CO" altLang="es-CO">
                        <a:latin typeface="Cambria Math"/>
                      </a:rPr>
                      <m:t>=</m:t>
                    </m:r>
                    <m:r>
                      <a:rPr lang="es-CO" altLang="es-CO">
                        <a:latin typeface="Cambria Math"/>
                      </a:rPr>
                      <m:t>𝑓</m:t>
                    </m:r>
                    <m:r>
                      <a:rPr lang="es-CO" altLang="es-CO">
                        <a:latin typeface="Cambria Math"/>
                      </a:rPr>
                      <m:t>′(</m:t>
                    </m:r>
                    <m:r>
                      <a:rPr lang="es-CO" altLang="es-CO">
                        <a:latin typeface="Cambria Math"/>
                      </a:rPr>
                      <m:t>𝑦</m:t>
                    </m:r>
                    <m:r>
                      <a:rPr lang="es-CO" altLang="es-CO">
                        <a:latin typeface="Cambria Math"/>
                      </a:rPr>
                      <m:t>)∆</m:t>
                    </m:r>
                    <m:r>
                      <a:rPr lang="es-CO" altLang="es-CO">
                        <a:latin typeface="Cambria Math"/>
                      </a:rPr>
                      <m:t>𝑦</m:t>
                    </m:r>
                  </m:oMath>
                </a14:m>
                <a:endParaRPr lang="es-CO" altLang="es-CO"/>
              </a:p>
              <a:p>
                <a:pPr>
                  <a:buClr>
                    <a:schemeClr val="tx1"/>
                  </a:buClr>
                </a:pPr>
                <a:endParaRPr lang="es-CO" altLang="es-CO"/>
              </a:p>
              <a:p>
                <a:pPr marL="285750" indent="-285750">
                  <a:buClr>
                    <a:schemeClr val="accent4"/>
                  </a:buClr>
                  <a:buFont typeface="Arial" panose="020B0604020202020204" pitchFamily="34" charset="0"/>
                  <a:buChar char="•"/>
                </a:pPr>
                <a:r>
                  <a:rPr lang="es-CO" altLang="es-CO"/>
                  <a:t>Aproximación de segundo orden:   </a:t>
                </a:r>
                <a14:m>
                  <m:oMath xmlns:m="http://schemas.openxmlformats.org/officeDocument/2006/math">
                    <m:r>
                      <a:rPr lang="es-CO" altLang="es-CO">
                        <a:latin typeface="Cambria Math"/>
                      </a:rPr>
                      <m:t>∆</m:t>
                    </m:r>
                    <m:r>
                      <a:rPr lang="es-CO" altLang="es-CO">
                        <a:latin typeface="Cambria Math"/>
                      </a:rPr>
                      <m:t>𝑃</m:t>
                    </m:r>
                    <m:r>
                      <a:rPr lang="es-CO" altLang="es-CO" i="1">
                        <a:latin typeface="Cambria Math" panose="02040503050406030204" pitchFamily="18" charset="0"/>
                        <a:ea typeface="Cambria Math" panose="02040503050406030204" pitchFamily="18" charset="0"/>
                      </a:rPr>
                      <m:t>≈</m:t>
                    </m:r>
                    <m:sSup>
                      <m:sSupPr>
                        <m:ctrlPr>
                          <a:rPr lang="es-CO" altLang="es-CO" i="1">
                            <a:latin typeface="Cambria Math" panose="02040503050406030204" pitchFamily="18" charset="0"/>
                          </a:rPr>
                        </m:ctrlPr>
                      </m:sSupPr>
                      <m:e>
                        <m:r>
                          <a:rPr lang="es-CO" altLang="es-CO">
                            <a:latin typeface="Cambria Math"/>
                          </a:rPr>
                          <m:t>𝑓</m:t>
                        </m:r>
                      </m:e>
                      <m:sup>
                        <m:r>
                          <a:rPr lang="es-CO" altLang="es-CO">
                            <a:latin typeface="Cambria Math"/>
                          </a:rPr>
                          <m:t>′</m:t>
                        </m:r>
                      </m:sup>
                    </m:sSup>
                    <m:d>
                      <m:dPr>
                        <m:ctrlPr>
                          <a:rPr lang="es-CO" altLang="es-CO" i="1">
                            <a:latin typeface="Cambria Math" panose="02040503050406030204" pitchFamily="18" charset="0"/>
                          </a:rPr>
                        </m:ctrlPr>
                      </m:dPr>
                      <m:e>
                        <m:r>
                          <a:rPr lang="es-CO" altLang="es-CO">
                            <a:latin typeface="Cambria Math"/>
                          </a:rPr>
                          <m:t>𝑦</m:t>
                        </m:r>
                      </m:e>
                    </m:d>
                    <m:r>
                      <a:rPr lang="es-CO" altLang="es-CO">
                        <a:latin typeface="Cambria Math"/>
                      </a:rPr>
                      <m:t>∆</m:t>
                    </m:r>
                    <m:r>
                      <a:rPr lang="es-CO" altLang="es-CO">
                        <a:latin typeface="Cambria Math"/>
                      </a:rPr>
                      <m:t>𝑦</m:t>
                    </m:r>
                    <m:r>
                      <a:rPr lang="es-CO" altLang="es-CO">
                        <a:latin typeface="Cambria Math"/>
                      </a:rPr>
                      <m:t>+</m:t>
                    </m:r>
                    <m:f>
                      <m:fPr>
                        <m:ctrlPr>
                          <a:rPr lang="es-CO" altLang="es-CO" i="1">
                            <a:latin typeface="Cambria Math" panose="02040503050406030204" pitchFamily="18" charset="0"/>
                          </a:rPr>
                        </m:ctrlPr>
                      </m:fPr>
                      <m:num>
                        <m:r>
                          <a:rPr lang="es-CO" altLang="es-CO">
                            <a:latin typeface="Cambria Math"/>
                          </a:rPr>
                          <m:t>1</m:t>
                        </m:r>
                      </m:num>
                      <m:den>
                        <m:r>
                          <a:rPr lang="es-CO" altLang="es-CO">
                            <a:latin typeface="Cambria Math"/>
                          </a:rPr>
                          <m:t>2</m:t>
                        </m:r>
                      </m:den>
                    </m:f>
                    <m:r>
                      <a:rPr lang="es-CO" altLang="es-CO">
                        <a:latin typeface="Cambria Math"/>
                      </a:rPr>
                      <m:t>𝑓</m:t>
                    </m:r>
                    <m:r>
                      <a:rPr lang="es-CO" altLang="es-CO">
                        <a:latin typeface="Cambria Math"/>
                      </a:rPr>
                      <m:t>′′(</m:t>
                    </m:r>
                    <m:r>
                      <a:rPr lang="es-CO" altLang="es-CO">
                        <a:latin typeface="Cambria Math"/>
                      </a:rPr>
                      <m:t>𝑦</m:t>
                    </m:r>
                    <m:r>
                      <a:rPr lang="es-CO" altLang="es-CO">
                        <a:latin typeface="Cambria Math"/>
                      </a:rPr>
                      <m:t>)</m:t>
                    </m:r>
                    <m:sSup>
                      <m:sSupPr>
                        <m:ctrlPr>
                          <a:rPr lang="es-CO" altLang="es-CO" i="1">
                            <a:latin typeface="Cambria Math" panose="02040503050406030204" pitchFamily="18" charset="0"/>
                          </a:rPr>
                        </m:ctrlPr>
                      </m:sSupPr>
                      <m:e>
                        <m:r>
                          <a:rPr lang="es-CO" altLang="es-CO">
                            <a:latin typeface="Cambria Math"/>
                          </a:rPr>
                          <m:t>(∆</m:t>
                        </m:r>
                        <m:r>
                          <a:rPr lang="es-CO" altLang="es-CO">
                            <a:latin typeface="Cambria Math"/>
                          </a:rPr>
                          <m:t>𝑦</m:t>
                        </m:r>
                        <m:r>
                          <a:rPr lang="es-CO" altLang="es-CO">
                            <a:latin typeface="Cambria Math"/>
                          </a:rPr>
                          <m:t>)</m:t>
                        </m:r>
                      </m:e>
                      <m:sup>
                        <m:r>
                          <a:rPr lang="es-CO" altLang="es-CO">
                            <a:latin typeface="Cambria Math"/>
                          </a:rPr>
                          <m:t>2</m:t>
                        </m:r>
                      </m:sup>
                    </m:sSup>
                  </m:oMath>
                </a14:m>
                <a:endParaRPr lang="es-CO"/>
              </a:p>
              <a:p>
                <a:pPr>
                  <a:buClr>
                    <a:schemeClr val="tx1"/>
                  </a:buClr>
                </a:pPr>
                <a:endParaRPr lang="es-CO"/>
              </a:p>
              <a:p>
                <a:pPr algn="ctr">
                  <a:buClr>
                    <a:schemeClr val="tx1"/>
                  </a:buClr>
                </a:pPr>
                <a:r>
                  <a:rPr lang="es-CO"/>
                  <a:t>Dividiendo por P</a:t>
                </a:r>
              </a:p>
              <a:p>
                <a:pPr algn="ctr">
                  <a:buClr>
                    <a:schemeClr val="tx1"/>
                  </a:buClr>
                </a:pPr>
                <a:endParaRPr lang="es-CO"/>
              </a:p>
              <a:p>
                <a:pPr>
                  <a:buClr>
                    <a:schemeClr val="tx1"/>
                  </a:buClr>
                </a:pPr>
                <a14:m>
                  <m:oMathPara xmlns:m="http://schemas.openxmlformats.org/officeDocument/2006/math">
                    <m:oMathParaPr>
                      <m:jc m:val="centerGroup"/>
                    </m:oMathParaPr>
                    <m:oMath xmlns:m="http://schemas.openxmlformats.org/officeDocument/2006/math">
                      <m:f>
                        <m:fPr>
                          <m:ctrlPr>
                            <a:rPr lang="es-CO" altLang="es-CO" i="1">
                              <a:latin typeface="Cambria Math" panose="02040503050406030204" pitchFamily="18" charset="0"/>
                            </a:rPr>
                          </m:ctrlPr>
                        </m:fPr>
                        <m:num>
                          <m:r>
                            <a:rPr lang="es-CO" altLang="es-CO">
                              <a:latin typeface="Cambria Math"/>
                            </a:rPr>
                            <m:t>∆</m:t>
                          </m:r>
                          <m:r>
                            <a:rPr lang="es-CO" altLang="es-CO">
                              <a:latin typeface="Cambria Math"/>
                            </a:rPr>
                            <m:t>𝑃</m:t>
                          </m:r>
                        </m:num>
                        <m:den>
                          <m:r>
                            <a:rPr lang="es-CO" altLang="es-CO" i="1">
                              <a:latin typeface="Cambria Math" panose="02040503050406030204" pitchFamily="18" charset="0"/>
                            </a:rPr>
                            <m:t>𝑃</m:t>
                          </m:r>
                        </m:den>
                      </m:f>
                      <m:r>
                        <a:rPr lang="es-CO" altLang="es-CO" i="1">
                          <a:latin typeface="Cambria Math" panose="02040503050406030204" pitchFamily="18" charset="0"/>
                          <a:ea typeface="Cambria Math" panose="02040503050406030204" pitchFamily="18" charset="0"/>
                        </a:rPr>
                        <m:t>≈</m:t>
                      </m:r>
                      <m:f>
                        <m:fPr>
                          <m:ctrlPr>
                            <a:rPr lang="es-CO" altLang="es-CO" i="1">
                              <a:latin typeface="Cambria Math" panose="02040503050406030204" pitchFamily="18" charset="0"/>
                            </a:rPr>
                          </m:ctrlPr>
                        </m:fPr>
                        <m:num>
                          <m:sSup>
                            <m:sSupPr>
                              <m:ctrlPr>
                                <a:rPr lang="es-CO" altLang="es-CO" i="1">
                                  <a:latin typeface="Cambria Math" panose="02040503050406030204" pitchFamily="18" charset="0"/>
                                </a:rPr>
                              </m:ctrlPr>
                            </m:sSupPr>
                            <m:e>
                              <m:r>
                                <a:rPr lang="es-CO" altLang="es-CO">
                                  <a:latin typeface="Cambria Math"/>
                                </a:rPr>
                                <m:t>𝑓</m:t>
                              </m:r>
                            </m:e>
                            <m:sup>
                              <m:r>
                                <a:rPr lang="es-CO" altLang="es-CO">
                                  <a:latin typeface="Cambria Math"/>
                                </a:rPr>
                                <m:t>′</m:t>
                              </m:r>
                            </m:sup>
                          </m:sSup>
                          <m:d>
                            <m:dPr>
                              <m:ctrlPr>
                                <a:rPr lang="es-CO" altLang="es-CO" i="1">
                                  <a:latin typeface="Cambria Math" panose="02040503050406030204" pitchFamily="18" charset="0"/>
                                </a:rPr>
                              </m:ctrlPr>
                            </m:dPr>
                            <m:e>
                              <m:r>
                                <a:rPr lang="es-CO" altLang="es-CO">
                                  <a:latin typeface="Cambria Math"/>
                                </a:rPr>
                                <m:t>𝑦</m:t>
                              </m:r>
                            </m:e>
                          </m:d>
                        </m:num>
                        <m:den>
                          <m:r>
                            <a:rPr lang="es-CO" altLang="es-CO" i="1">
                              <a:latin typeface="Cambria Math" panose="02040503050406030204" pitchFamily="18" charset="0"/>
                            </a:rPr>
                            <m:t>𝑃</m:t>
                          </m:r>
                        </m:den>
                      </m:f>
                      <m:r>
                        <a:rPr lang="es-CO" altLang="es-CO">
                          <a:latin typeface="Cambria Math"/>
                        </a:rPr>
                        <m:t>∆</m:t>
                      </m:r>
                      <m:r>
                        <a:rPr lang="es-CO" altLang="es-CO">
                          <a:latin typeface="Cambria Math"/>
                        </a:rPr>
                        <m:t>𝑦</m:t>
                      </m:r>
                      <m:r>
                        <a:rPr lang="es-CO" altLang="es-CO">
                          <a:latin typeface="Cambria Math"/>
                        </a:rPr>
                        <m:t>+</m:t>
                      </m:r>
                      <m:f>
                        <m:fPr>
                          <m:ctrlPr>
                            <a:rPr lang="es-CO" altLang="es-CO" i="1">
                              <a:latin typeface="Cambria Math" panose="02040503050406030204" pitchFamily="18" charset="0"/>
                            </a:rPr>
                          </m:ctrlPr>
                        </m:fPr>
                        <m:num>
                          <m:r>
                            <a:rPr lang="es-CO" altLang="es-CO">
                              <a:latin typeface="Cambria Math"/>
                            </a:rPr>
                            <m:t>1</m:t>
                          </m:r>
                        </m:num>
                        <m:den>
                          <m:r>
                            <a:rPr lang="es-CO" altLang="es-CO">
                              <a:latin typeface="Cambria Math"/>
                            </a:rPr>
                            <m:t>2</m:t>
                          </m:r>
                        </m:den>
                      </m:f>
                      <m:f>
                        <m:fPr>
                          <m:ctrlPr>
                            <a:rPr lang="es-CO" altLang="es-CO" i="1">
                              <a:latin typeface="Cambria Math" panose="02040503050406030204" pitchFamily="18" charset="0"/>
                            </a:rPr>
                          </m:ctrlPr>
                        </m:fPr>
                        <m:num>
                          <m:sSup>
                            <m:sSupPr>
                              <m:ctrlPr>
                                <a:rPr lang="es-CO" altLang="es-CO" i="1">
                                  <a:latin typeface="Cambria Math" panose="02040503050406030204" pitchFamily="18" charset="0"/>
                                </a:rPr>
                              </m:ctrlPr>
                            </m:sSupPr>
                            <m:e>
                              <m:r>
                                <a:rPr lang="es-CO" altLang="es-CO">
                                  <a:latin typeface="Cambria Math"/>
                                </a:rPr>
                                <m:t>𝑓</m:t>
                              </m:r>
                            </m:e>
                            <m:sup>
                              <m:r>
                                <a:rPr lang="es-CO" altLang="es-CO" i="1">
                                  <a:latin typeface="Cambria Math"/>
                                </a:rPr>
                                <m:t>′</m:t>
                              </m:r>
                              <m:r>
                                <a:rPr lang="es-CO" altLang="es-CO">
                                  <a:latin typeface="Cambria Math"/>
                                </a:rPr>
                                <m:t>′</m:t>
                              </m:r>
                            </m:sup>
                          </m:sSup>
                          <m:d>
                            <m:dPr>
                              <m:ctrlPr>
                                <a:rPr lang="es-CO" altLang="es-CO" i="1">
                                  <a:latin typeface="Cambria Math" panose="02040503050406030204" pitchFamily="18" charset="0"/>
                                </a:rPr>
                              </m:ctrlPr>
                            </m:dPr>
                            <m:e>
                              <m:r>
                                <a:rPr lang="es-CO" altLang="es-CO">
                                  <a:latin typeface="Cambria Math"/>
                                </a:rPr>
                                <m:t>𝑦</m:t>
                              </m:r>
                            </m:e>
                          </m:d>
                        </m:num>
                        <m:den>
                          <m:r>
                            <a:rPr lang="es-CO" altLang="es-CO" i="1">
                              <a:latin typeface="Cambria Math" panose="02040503050406030204" pitchFamily="18" charset="0"/>
                            </a:rPr>
                            <m:t>𝑃</m:t>
                          </m:r>
                        </m:den>
                      </m:f>
                      <m:sSup>
                        <m:sSupPr>
                          <m:ctrlPr>
                            <a:rPr lang="es-CO" altLang="es-CO" i="1">
                              <a:latin typeface="Cambria Math" panose="02040503050406030204" pitchFamily="18" charset="0"/>
                            </a:rPr>
                          </m:ctrlPr>
                        </m:sSupPr>
                        <m:e>
                          <m:d>
                            <m:dPr>
                              <m:ctrlPr>
                                <a:rPr lang="es-CO" altLang="es-CO" i="1">
                                  <a:latin typeface="Cambria Math" panose="02040503050406030204" pitchFamily="18" charset="0"/>
                                </a:rPr>
                              </m:ctrlPr>
                            </m:dPr>
                            <m:e>
                              <m:r>
                                <a:rPr lang="es-CO" altLang="es-CO">
                                  <a:latin typeface="Cambria Math"/>
                                </a:rPr>
                                <m:t>∆</m:t>
                              </m:r>
                              <m:r>
                                <a:rPr lang="es-CO" altLang="es-CO">
                                  <a:latin typeface="Cambria Math"/>
                                </a:rPr>
                                <m:t>𝑦</m:t>
                              </m:r>
                            </m:e>
                          </m:d>
                        </m:e>
                        <m:sup>
                          <m:r>
                            <a:rPr lang="es-CO" altLang="es-CO">
                              <a:latin typeface="Cambria Math"/>
                            </a:rPr>
                            <m:t>2</m:t>
                          </m:r>
                        </m:sup>
                      </m:sSup>
                    </m:oMath>
                  </m:oMathPara>
                </a14:m>
                <a:endParaRPr lang="es-ES" altLang="es-CO"/>
              </a:p>
              <a:p>
                <a:pPr>
                  <a:buClr>
                    <a:schemeClr val="tx1"/>
                  </a:buClr>
                </a:pPr>
                <a:endParaRPr lang="es-CO"/>
              </a:p>
              <a:p>
                <a:pPr>
                  <a:buClr>
                    <a:schemeClr val="tx1"/>
                  </a:buClr>
                </a:pPr>
                <a:endParaRPr lang="es-CO"/>
              </a:p>
              <a:p>
                <a:pPr marL="285750" indent="-285750">
                  <a:buClr>
                    <a:schemeClr val="accent4"/>
                  </a:buClr>
                  <a:buFont typeface="Arial" panose="020B0604020202020204" pitchFamily="34" charset="0"/>
                  <a:buChar char="•"/>
                </a:pPr>
                <a:r>
                  <a:rPr lang="es-CO"/>
                  <a:t>Aproximación de n-</a:t>
                </a:r>
                <a:r>
                  <a:rPr lang="es-CO" err="1"/>
                  <a:t>ésimo</a:t>
                </a:r>
                <a:r>
                  <a:rPr lang="es-CO"/>
                  <a:t> orden:</a:t>
                </a:r>
              </a:p>
              <a:p>
                <a:pPr/>
                <a14:m>
                  <m:oMathPara xmlns:m="http://schemas.openxmlformats.org/officeDocument/2006/math">
                    <m:oMathParaPr>
                      <m:jc m:val="centerGroup"/>
                    </m:oMathParaPr>
                    <m:oMath xmlns:m="http://schemas.openxmlformats.org/officeDocument/2006/math">
                      <m:r>
                        <a:rPr lang="es-CO" altLang="es-CO">
                          <a:latin typeface="Cambria Math"/>
                        </a:rPr>
                        <m:t>∆</m:t>
                      </m:r>
                      <m:r>
                        <a:rPr lang="es-CO" altLang="es-CO">
                          <a:latin typeface="Cambria Math"/>
                        </a:rPr>
                        <m:t>𝑃</m:t>
                      </m:r>
                      <m:r>
                        <a:rPr lang="es-CO" altLang="es-CO">
                          <a:latin typeface="Cambria Math"/>
                        </a:rPr>
                        <m:t>=</m:t>
                      </m:r>
                      <m:nary>
                        <m:naryPr>
                          <m:chr m:val="∑"/>
                          <m:ctrlPr>
                            <a:rPr lang="es-CO" altLang="es-CO" i="1">
                              <a:latin typeface="Cambria Math" panose="02040503050406030204" pitchFamily="18" charset="0"/>
                            </a:rPr>
                          </m:ctrlPr>
                        </m:naryPr>
                        <m:sub>
                          <m:r>
                            <m:rPr>
                              <m:brk m:alnAt="23"/>
                            </m:rPr>
                            <a:rPr lang="es-CO" altLang="es-CO" i="1">
                              <a:latin typeface="Cambria Math"/>
                            </a:rPr>
                            <m:t>𝑖</m:t>
                          </m:r>
                          <m:r>
                            <a:rPr lang="es-CO" altLang="es-CO" i="1">
                              <a:latin typeface="Cambria Math"/>
                            </a:rPr>
                            <m:t>=1</m:t>
                          </m:r>
                        </m:sub>
                        <m:sup>
                          <m:r>
                            <a:rPr lang="es-CO" altLang="es-CO" i="1">
                              <a:latin typeface="Cambria Math" panose="02040503050406030204" pitchFamily="18" charset="0"/>
                            </a:rPr>
                            <m:t>𝑛</m:t>
                          </m:r>
                        </m:sup>
                        <m:e>
                          <m:sSup>
                            <m:sSupPr>
                              <m:ctrlPr>
                                <a:rPr lang="es-CO" altLang="es-CO" i="1">
                                  <a:latin typeface="Cambria Math" panose="02040503050406030204" pitchFamily="18" charset="0"/>
                                </a:rPr>
                              </m:ctrlPr>
                            </m:sSupPr>
                            <m:e>
                              <m:f>
                                <m:fPr>
                                  <m:ctrlPr>
                                    <a:rPr lang="es-CO" altLang="es-CO" i="1">
                                      <a:latin typeface="Cambria Math" panose="02040503050406030204" pitchFamily="18" charset="0"/>
                                    </a:rPr>
                                  </m:ctrlPr>
                                </m:fPr>
                                <m:num>
                                  <m:r>
                                    <a:rPr lang="es-CO" altLang="es-CO">
                                      <a:latin typeface="Cambria Math"/>
                                    </a:rPr>
                                    <m:t>1</m:t>
                                  </m:r>
                                </m:num>
                                <m:den>
                                  <m:r>
                                    <m:rPr>
                                      <m:sty m:val="p"/>
                                    </m:rPr>
                                    <a:rPr lang="es-CO" altLang="es-CO">
                                      <a:latin typeface="Cambria Math"/>
                                    </a:rPr>
                                    <m:t>i</m:t>
                                  </m:r>
                                  <m:r>
                                    <a:rPr lang="es-CO" altLang="es-CO">
                                      <a:latin typeface="Cambria Math"/>
                                    </a:rPr>
                                    <m:t>!</m:t>
                                  </m:r>
                                </m:den>
                              </m:f>
                              <m:sSup>
                                <m:sSupPr>
                                  <m:ctrlPr>
                                    <a:rPr lang="es-CO" altLang="es-CO" i="1">
                                      <a:latin typeface="Cambria Math" panose="02040503050406030204" pitchFamily="18" charset="0"/>
                                    </a:rPr>
                                  </m:ctrlPr>
                                </m:sSupPr>
                                <m:e>
                                  <m:r>
                                    <a:rPr lang="es-CO" altLang="es-CO" i="1">
                                      <a:latin typeface="Cambria Math"/>
                                    </a:rPr>
                                    <m:t>𝑓</m:t>
                                  </m:r>
                                </m:e>
                                <m:sup>
                                  <m:d>
                                    <m:dPr>
                                      <m:ctrlPr>
                                        <a:rPr lang="es-CO" altLang="es-CO" i="1">
                                          <a:latin typeface="Cambria Math" panose="02040503050406030204" pitchFamily="18" charset="0"/>
                                        </a:rPr>
                                      </m:ctrlPr>
                                    </m:dPr>
                                    <m:e>
                                      <m:r>
                                        <a:rPr lang="es-CO" altLang="es-CO" i="1">
                                          <a:latin typeface="Cambria Math"/>
                                        </a:rPr>
                                        <m:t>𝑖</m:t>
                                      </m:r>
                                    </m:e>
                                  </m:d>
                                </m:sup>
                              </m:sSup>
                              <m:r>
                                <a:rPr lang="es-CO" altLang="es-CO">
                                  <a:latin typeface="Cambria Math"/>
                                </a:rPr>
                                <m:t>(</m:t>
                              </m:r>
                              <m:r>
                                <a:rPr lang="es-CO" altLang="es-CO" i="1">
                                  <a:latin typeface="Cambria Math"/>
                                  <a:ea typeface="Cambria Math"/>
                                </a:rPr>
                                <m:t>∆</m:t>
                              </m:r>
                              <m:r>
                                <m:rPr>
                                  <m:sty m:val="p"/>
                                </m:rPr>
                                <a:rPr lang="es-CO" altLang="es-CO">
                                  <a:latin typeface="Cambria Math"/>
                                </a:rPr>
                                <m:t>y</m:t>
                              </m:r>
                              <m:r>
                                <a:rPr lang="es-CO" altLang="es-CO">
                                  <a:latin typeface="Cambria Math"/>
                                </a:rPr>
                                <m:t>)</m:t>
                              </m:r>
                            </m:e>
                            <m:sup>
                              <m:r>
                                <a:rPr lang="es-CO" altLang="es-CO" i="1">
                                  <a:latin typeface="Cambria Math"/>
                                </a:rPr>
                                <m:t>𝑖</m:t>
                              </m:r>
                            </m:sup>
                          </m:sSup>
                        </m:e>
                      </m:nary>
                    </m:oMath>
                  </m:oMathPara>
                </a14:m>
                <a:endParaRPr lang="es-CO" b="1"/>
              </a:p>
            </p:txBody>
          </p:sp>
        </mc:Choice>
        <mc:Fallback xmlns="">
          <p:sp>
            <p:nvSpPr>
              <p:cNvPr id="2" name="CuadroTexto 1">
                <a:extLst>
                  <a:ext uri="{FF2B5EF4-FFF2-40B4-BE49-F238E27FC236}">
                    <a16:creationId xmlns:a16="http://schemas.microsoft.com/office/drawing/2014/main" id="{265A9F7C-8C51-87A4-5D15-ED9DFD1F24BA}"/>
                  </a:ext>
                </a:extLst>
              </p:cNvPr>
              <p:cNvSpPr txBox="1">
                <a:spLocks noRot="1" noChangeAspect="1" noMove="1" noResize="1" noEditPoints="1" noAdjustHandles="1" noChangeArrowheads="1" noChangeShapeType="1" noTextEdit="1"/>
              </p:cNvSpPr>
              <p:nvPr/>
            </p:nvSpPr>
            <p:spPr>
              <a:xfrm flipH="1">
                <a:off x="2228144" y="1451068"/>
                <a:ext cx="7334230" cy="5099409"/>
              </a:xfrm>
              <a:prstGeom prst="rect">
                <a:avLst/>
              </a:prstGeom>
              <a:blipFill>
                <a:blip r:embed="rId3"/>
                <a:stretch>
                  <a:fillRect l="-748" t="-597"/>
                </a:stretch>
              </a:blipFill>
            </p:spPr>
            <p:txBody>
              <a:bodyPr/>
              <a:lstStyle/>
              <a:p>
                <a:r>
                  <a:rPr lang="en-US">
                    <a:noFill/>
                  </a:rPr>
                  <a:t> </a:t>
                </a:r>
              </a:p>
            </p:txBody>
          </p:sp>
        </mc:Fallback>
      </mc:AlternateContent>
      <p:sp>
        <p:nvSpPr>
          <p:cNvPr id="14" name="Rectangle 11">
            <a:extLst>
              <a:ext uri="{FF2B5EF4-FFF2-40B4-BE49-F238E27FC236}">
                <a16:creationId xmlns:a16="http://schemas.microsoft.com/office/drawing/2014/main" id="{6C41AD1A-10EA-D3AF-F536-80BF4106DAE3}"/>
              </a:ext>
            </a:extLst>
          </p:cNvPr>
          <p:cNvSpPr txBox="1"/>
          <p:nvPr/>
        </p:nvSpPr>
        <p:spPr>
          <a:xfrm>
            <a:off x="4501072" y="711314"/>
            <a:ext cx="2788374" cy="496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2000" b="0">
                <a:solidFill>
                  <a:srgbClr val="1A3184"/>
                </a:solidFill>
              </a:rPr>
              <a:t>Aproximación Básica</a:t>
            </a:r>
          </a:p>
        </p:txBody>
      </p:sp>
    </p:spTree>
    <p:extLst>
      <p:ext uri="{BB962C8B-B14F-4D97-AF65-F5344CB8AC3E}">
        <p14:creationId xmlns:p14="http://schemas.microsoft.com/office/powerpoint/2010/main" val="401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592782" y="238828"/>
            <a:ext cx="10658563" cy="73975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200">
                <a:solidFill>
                  <a:srgbClr val="1A3184"/>
                </a:solidFill>
                <a:latin typeface="Arial"/>
                <a:cs typeface="Arial"/>
              </a:rPr>
              <a:t>Mirada Rápida a bonos cero cupón (I)</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2" name="CuadroTexto 1">
            <a:extLst>
              <a:ext uri="{FF2B5EF4-FFF2-40B4-BE49-F238E27FC236}">
                <a16:creationId xmlns:a16="http://schemas.microsoft.com/office/drawing/2014/main" id="{265A9F7C-8C51-87A4-5D15-ED9DFD1F24BA}"/>
              </a:ext>
            </a:extLst>
          </p:cNvPr>
          <p:cNvSpPr txBox="1"/>
          <p:nvPr/>
        </p:nvSpPr>
        <p:spPr>
          <a:xfrm flipH="1">
            <a:off x="2371997" y="1152825"/>
            <a:ext cx="7821984" cy="400110"/>
          </a:xfrm>
          <a:prstGeom prst="rect">
            <a:avLst/>
          </a:prstGeom>
          <a:noFill/>
        </p:spPr>
        <p:txBody>
          <a:bodyPr wrap="square" lIns="91440" tIns="45720" rIns="91440" bIns="45720" rtlCol="0" anchor="t">
            <a:spAutoFit/>
          </a:bodyPr>
          <a:lstStyle/>
          <a:p>
            <a:r>
              <a:rPr lang="es-MX" altLang="es-CO" sz="2000">
                <a:solidFill>
                  <a:srgbClr val="1A3184"/>
                </a:solidFill>
              </a:rPr>
              <a:t>Un bono cero cupón es un instrumento con un solo flujo de caja:</a:t>
            </a:r>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333FE4B8-71BE-B798-68BC-B6AE58AA2EAE}"/>
                  </a:ext>
                </a:extLst>
              </p:cNvPr>
              <p:cNvSpPr txBox="1"/>
              <p:nvPr/>
            </p:nvSpPr>
            <p:spPr>
              <a:xfrm>
                <a:off x="486744" y="4939024"/>
                <a:ext cx="1087063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MX" altLang="es-CO"/>
                  <a:t>El</a:t>
                </a:r>
                <a:r>
                  <a:rPr lang="es-MX" altLang="es-CO">
                    <a:solidFill>
                      <a:srgbClr val="000000"/>
                    </a:solidFill>
                  </a:rPr>
                  <a:t> </a:t>
                </a:r>
                <a:r>
                  <a:rPr lang="es-MX" altLang="es-CO"/>
                  <a:t>precio de un bono cero cupón con nominal </a:t>
                </a:r>
                <a14:m>
                  <m:oMath xmlns:m="http://schemas.openxmlformats.org/officeDocument/2006/math">
                    <m:r>
                      <a:rPr lang="en-US" altLang="es-CO">
                        <a:latin typeface="Cambria Math"/>
                      </a:rPr>
                      <m:t>𝐹</m:t>
                    </m:r>
                  </m:oMath>
                </a14:m>
                <a:r>
                  <a:rPr lang="es-MX" altLang="es-CO"/>
                  <a:t> y vencimiento </a:t>
                </a:r>
                <a14:m>
                  <m:oMath xmlns:m="http://schemas.openxmlformats.org/officeDocument/2006/math">
                    <m:r>
                      <a:rPr lang="en-US" altLang="es-CO">
                        <a:latin typeface="Cambria Math"/>
                      </a:rPr>
                      <m:t>𝑇</m:t>
                    </m:r>
                  </m:oMath>
                </a14:m>
                <a:r>
                  <a:rPr lang="es-MX" altLang="es-CO"/>
                  <a:t> esta dado por:</a:t>
                </a:r>
              </a:p>
              <a:p>
                <a:pPr algn="ctr"/>
                <a:endParaRPr lang="es-CO" altLang="es-CO"/>
              </a:p>
              <a:p>
                <a:pPr algn="ctr"/>
                <a14:m>
                  <m:oMathPara xmlns:m="http://schemas.openxmlformats.org/officeDocument/2006/math">
                    <m:oMathParaPr>
                      <m:jc m:val="centerGroup"/>
                    </m:oMathParaPr>
                    <m:oMath xmlns:m="http://schemas.openxmlformats.org/officeDocument/2006/math">
                      <m:r>
                        <a:rPr lang="en-US" altLang="es-CO">
                          <a:latin typeface="Cambria Math"/>
                        </a:rPr>
                        <m:t>𝑃</m:t>
                      </m:r>
                      <m:r>
                        <a:rPr lang="en-US" altLang="es-CO">
                          <a:latin typeface="Cambria Math"/>
                        </a:rPr>
                        <m:t>=</m:t>
                      </m:r>
                      <m:r>
                        <a:rPr lang="en-US" altLang="es-CO">
                          <a:latin typeface="Cambria Math"/>
                        </a:rPr>
                        <m:t>𝑓</m:t>
                      </m:r>
                      <m:d>
                        <m:dPr>
                          <m:ctrlPr>
                            <a:rPr lang="en-US" altLang="es-CO" i="1">
                              <a:latin typeface="Cambria Math" panose="02040503050406030204" pitchFamily="18" charset="0"/>
                            </a:rPr>
                          </m:ctrlPr>
                        </m:dPr>
                        <m:e>
                          <m:r>
                            <a:rPr lang="en-US" altLang="es-CO">
                              <a:latin typeface="Cambria Math"/>
                            </a:rPr>
                            <m:t>𝑦</m:t>
                          </m:r>
                        </m:e>
                      </m:d>
                      <m:r>
                        <a:rPr lang="en-US" altLang="es-CO">
                          <a:latin typeface="Cambria Math"/>
                        </a:rPr>
                        <m:t>=</m:t>
                      </m:r>
                      <m:r>
                        <a:rPr lang="en-US" altLang="es-CO">
                          <a:latin typeface="Cambria Math"/>
                        </a:rPr>
                        <m:t>𝐹</m:t>
                      </m:r>
                      <m:sSup>
                        <m:sSupPr>
                          <m:ctrlPr>
                            <a:rPr lang="en-US" altLang="es-CO" i="1">
                              <a:latin typeface="Cambria Math" panose="02040503050406030204" pitchFamily="18" charset="0"/>
                            </a:rPr>
                          </m:ctrlPr>
                        </m:sSupPr>
                        <m:e>
                          <m:d>
                            <m:dPr>
                              <m:ctrlPr>
                                <a:rPr lang="en-US" altLang="es-CO" i="1">
                                  <a:latin typeface="Cambria Math" panose="02040503050406030204" pitchFamily="18" charset="0"/>
                                </a:rPr>
                              </m:ctrlPr>
                            </m:dPr>
                            <m:e>
                              <m:r>
                                <a:rPr lang="en-US" altLang="es-CO">
                                  <a:latin typeface="Cambria Math"/>
                                </a:rPr>
                                <m:t>1+</m:t>
                              </m:r>
                              <m:r>
                                <a:rPr lang="es-CO" altLang="es-CO" i="1">
                                  <a:latin typeface="Cambria Math"/>
                                </a:rPr>
                                <m:t>𝑦</m:t>
                              </m:r>
                            </m:e>
                          </m:d>
                        </m:e>
                        <m:sup>
                          <m:r>
                            <a:rPr lang="en-US" altLang="es-CO">
                              <a:latin typeface="Cambria Math"/>
                            </a:rPr>
                            <m:t>−</m:t>
                          </m:r>
                          <m:r>
                            <a:rPr lang="en-US" altLang="es-CO">
                              <a:latin typeface="Cambria Math"/>
                            </a:rPr>
                            <m:t>𝑇</m:t>
                          </m:r>
                        </m:sup>
                      </m:sSup>
                    </m:oMath>
                  </m:oMathPara>
                </a14:m>
                <a:endParaRPr lang="es-MX" altLang="es-CO"/>
              </a:p>
              <a:p>
                <a:pPr algn="ctr"/>
                <a:endParaRPr lang="es-MX" altLang="es-CO"/>
              </a:p>
              <a:p>
                <a:pPr algn="ctr"/>
                <a:r>
                  <a:rPr lang="es-MX" altLang="es-CO"/>
                  <a:t>Donde </a:t>
                </a:r>
                <a14:m>
                  <m:oMath xmlns:m="http://schemas.openxmlformats.org/officeDocument/2006/math">
                    <m:r>
                      <a:rPr lang="es-ES" altLang="es-CO" b="0" i="1" smtClean="0">
                        <a:latin typeface="Cambria Math" panose="02040503050406030204" pitchFamily="18" charset="0"/>
                      </a:rPr>
                      <m:t>𝐹</m:t>
                    </m:r>
                  </m:oMath>
                </a14:m>
                <a:r>
                  <a:rPr lang="es-MX" altLang="es-CO"/>
                  <a:t> es el principal (= 100 por convención) y </a:t>
                </a:r>
                <a14:m>
                  <m:oMath xmlns:m="http://schemas.openxmlformats.org/officeDocument/2006/math">
                    <m:r>
                      <a:rPr lang="es-ES" altLang="es-CO" b="0" i="1" smtClean="0">
                        <a:latin typeface="Cambria Math" panose="02040503050406030204" pitchFamily="18" charset="0"/>
                      </a:rPr>
                      <m:t>𝑦</m:t>
                    </m:r>
                  </m:oMath>
                </a14:m>
                <a:r>
                  <a:rPr lang="es-MX" altLang="es-CO"/>
                  <a:t> es el rendimiento del bono.</a:t>
                </a:r>
              </a:p>
            </p:txBody>
          </p:sp>
        </mc:Choice>
        <mc:Fallback xmlns="">
          <p:sp>
            <p:nvSpPr>
              <p:cNvPr id="5" name="CuadroTexto 4">
                <a:extLst>
                  <a:ext uri="{FF2B5EF4-FFF2-40B4-BE49-F238E27FC236}">
                    <a16:creationId xmlns:a16="http://schemas.microsoft.com/office/drawing/2014/main" id="{333FE4B8-71BE-B798-68BC-B6AE58AA2EAE}"/>
                  </a:ext>
                </a:extLst>
              </p:cNvPr>
              <p:cNvSpPr txBox="1">
                <a:spLocks noRot="1" noChangeAspect="1" noMove="1" noResize="1" noEditPoints="1" noAdjustHandles="1" noChangeArrowheads="1" noChangeShapeType="1" noTextEdit="1"/>
              </p:cNvSpPr>
              <p:nvPr/>
            </p:nvSpPr>
            <p:spPr>
              <a:xfrm>
                <a:off x="486744" y="4939024"/>
                <a:ext cx="10870637" cy="1477328"/>
              </a:xfrm>
              <a:prstGeom prst="rect">
                <a:avLst/>
              </a:prstGeom>
              <a:blipFill>
                <a:blip r:embed="rId3"/>
                <a:stretch>
                  <a:fillRect t="-2058" b="-5350"/>
                </a:stretch>
              </a:blipFill>
            </p:spPr>
            <p:txBody>
              <a:bodyPr/>
              <a:lstStyle/>
              <a:p>
                <a:r>
                  <a:rPr lang="en-US">
                    <a:noFill/>
                  </a:rPr>
                  <a:t> </a:t>
                </a:r>
              </a:p>
            </p:txBody>
          </p:sp>
        </mc:Fallback>
      </mc:AlternateContent>
      <p:graphicFrame>
        <p:nvGraphicFramePr>
          <p:cNvPr id="12" name="Chart 3">
            <a:extLst>
              <a:ext uri="{FF2B5EF4-FFF2-40B4-BE49-F238E27FC236}">
                <a16:creationId xmlns:a16="http://schemas.microsoft.com/office/drawing/2014/main" id="{6CD733E6-7FDD-4752-BFEB-174555C20A36}"/>
              </a:ext>
            </a:extLst>
          </p:cNvPr>
          <p:cNvGraphicFramePr>
            <a:graphicFrameLocks/>
          </p:cNvGraphicFramePr>
          <p:nvPr>
            <p:extLst>
              <p:ext uri="{D42A27DB-BD31-4B8C-83A1-F6EECF244321}">
                <p14:modId xmlns:p14="http://schemas.microsoft.com/office/powerpoint/2010/main" val="1104831102"/>
              </p:ext>
            </p:extLst>
          </p:nvPr>
        </p:nvGraphicFramePr>
        <p:xfrm>
          <a:off x="3457147" y="1727156"/>
          <a:ext cx="5651684" cy="297338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40232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0795DC1C12F97D43B6F43514F1EF1288" ma:contentTypeVersion="10" ma:contentTypeDescription="Crear nuevo documento." ma:contentTypeScope="" ma:versionID="05141dced9a48e4e302dd57cb3ab5fef">
  <xsd:schema xmlns:xsd="http://www.w3.org/2001/XMLSchema" xmlns:xs="http://www.w3.org/2001/XMLSchema" xmlns:p="http://schemas.microsoft.com/office/2006/metadata/properties" xmlns:ns3="f105a18c-f1b5-457e-8caf-8e59dd9618ba" xmlns:ns4="769f9823-2d1b-4141-9a95-a27efe7bdabc" targetNamespace="http://schemas.microsoft.com/office/2006/metadata/properties" ma:root="true" ma:fieldsID="e46759a0e3843dcbf3a8f689f52ee5f3" ns3:_="" ns4:_="">
    <xsd:import namespace="f105a18c-f1b5-457e-8caf-8e59dd9618ba"/>
    <xsd:import namespace="769f9823-2d1b-4141-9a95-a27efe7bdab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05a18c-f1b5-457e-8caf-8e59dd9618ba"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69f9823-2d1b-4141-9a95-a27efe7bdab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52A539-F9EE-4485-B741-75B5F66C695A}">
  <ds:schemaRefs>
    <ds:schemaRef ds:uri="http://schemas.microsoft.com/office/infopath/2007/PartnerControls"/>
    <ds:schemaRef ds:uri="http://purl.org/dc/terms/"/>
    <ds:schemaRef ds:uri="http://schemas.openxmlformats.org/package/2006/metadata/core-properties"/>
    <ds:schemaRef ds:uri="http://purl.org/dc/dcmitype/"/>
    <ds:schemaRef ds:uri="f105a18c-f1b5-457e-8caf-8e59dd9618ba"/>
    <ds:schemaRef ds:uri="http://schemas.microsoft.com/office/2006/documentManagement/types"/>
    <ds:schemaRef ds:uri="http://www.w3.org/XML/1998/namespace"/>
    <ds:schemaRef ds:uri="769f9823-2d1b-4141-9a95-a27efe7bdabc"/>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C935D421-8F86-4FE0-BE1B-F0D2D062C488}">
  <ds:schemaRefs>
    <ds:schemaRef ds:uri="769f9823-2d1b-4141-9a95-a27efe7bdabc"/>
    <ds:schemaRef ds:uri="f105a18c-f1b5-457e-8caf-8e59dd9618b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C2BF195-E872-4F3E-B6BC-7726BFD8CD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1785</Words>
  <Application>Microsoft Office PowerPoint</Application>
  <PresentationFormat>Panorámica</PresentationFormat>
  <Paragraphs>332</Paragraphs>
  <Slides>48</Slides>
  <Notes>46</Notes>
  <HiddenSlides>0</HiddenSlides>
  <MMClips>0</MMClips>
  <ScaleCrop>false</ScaleCrop>
  <HeadingPairs>
    <vt:vector size="8" baseType="variant">
      <vt:variant>
        <vt:lpstr>Fuentes usadas</vt:lpstr>
      </vt:variant>
      <vt:variant>
        <vt:i4>12</vt:i4>
      </vt:variant>
      <vt:variant>
        <vt:lpstr>Tema</vt:lpstr>
      </vt:variant>
      <vt:variant>
        <vt:i4>1</vt:i4>
      </vt:variant>
      <vt:variant>
        <vt:lpstr>Servidores OLE incrustados</vt:lpstr>
      </vt:variant>
      <vt:variant>
        <vt:i4>1</vt:i4>
      </vt:variant>
      <vt:variant>
        <vt:lpstr>Títulos de diapositiva</vt:lpstr>
      </vt:variant>
      <vt:variant>
        <vt:i4>48</vt:i4>
      </vt:variant>
    </vt:vector>
  </HeadingPairs>
  <TitlesOfParts>
    <vt:vector size="62" baseType="lpstr">
      <vt:lpstr>Yu Gothic UI Semibold</vt:lpstr>
      <vt:lpstr>Arial</vt:lpstr>
      <vt:lpstr>Calibri</vt:lpstr>
      <vt:lpstr>Calibri Light</vt:lpstr>
      <vt:lpstr>Cambria Math</vt:lpstr>
      <vt:lpstr>Century Gothic</vt:lpstr>
      <vt:lpstr>Ebrima</vt:lpstr>
      <vt:lpstr>Open Sans</vt:lpstr>
      <vt:lpstr>Segoe UI</vt:lpstr>
      <vt:lpstr>Times New Roman</vt:lpstr>
      <vt:lpstr>Verdana</vt:lpstr>
      <vt:lpstr>Wingdings</vt:lpstr>
      <vt:lpstr>Tema de Office</vt:lpstr>
      <vt:lpstr>Gráfico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Propuesta programa de becas FLAR</dc:title>
  <dc:creator>Marilin Huertas Ruiz</dc:creator>
  <cp:lastModifiedBy>Michelle Natalia Picon Salinas</cp:lastModifiedBy>
  <cp:revision>2</cp:revision>
  <dcterms:created xsi:type="dcterms:W3CDTF">2022-07-05T23:54:33Z</dcterms:created>
  <dcterms:modified xsi:type="dcterms:W3CDTF">2023-02-14T21:47:23Z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0x0101000795DC1C12F97D43B6F43514F1EF1288</vt:lpwstr>
  </property>
</Properties>
</file>