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rts/chart1.xml" ContentType="application/vnd.openxmlformats-officedocument.drawingml.chart+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4"/>
  </p:notesMasterIdLst>
  <p:sldIdLst>
    <p:sldId id="373" r:id="rId5"/>
    <p:sldId id="366" r:id="rId6"/>
    <p:sldId id="375" r:id="rId7"/>
    <p:sldId id="374" r:id="rId8"/>
    <p:sldId id="381" r:id="rId9"/>
    <p:sldId id="405" r:id="rId10"/>
    <p:sldId id="382" r:id="rId11"/>
    <p:sldId id="406" r:id="rId12"/>
    <p:sldId id="383" r:id="rId13"/>
    <p:sldId id="407" r:id="rId14"/>
    <p:sldId id="408" r:id="rId15"/>
    <p:sldId id="409" r:id="rId16"/>
    <p:sldId id="378" r:id="rId17"/>
    <p:sldId id="379" r:id="rId18"/>
    <p:sldId id="410" r:id="rId19"/>
    <p:sldId id="386" r:id="rId20"/>
    <p:sldId id="387" r:id="rId21"/>
    <p:sldId id="388" r:id="rId22"/>
    <p:sldId id="411" r:id="rId23"/>
    <p:sldId id="412" r:id="rId24"/>
    <p:sldId id="413" r:id="rId25"/>
    <p:sldId id="414" r:id="rId26"/>
    <p:sldId id="385" r:id="rId27"/>
    <p:sldId id="389" r:id="rId28"/>
    <p:sldId id="391" r:id="rId29"/>
    <p:sldId id="392" r:id="rId30"/>
    <p:sldId id="390" r:id="rId31"/>
    <p:sldId id="393" r:id="rId32"/>
    <p:sldId id="394" r:id="rId33"/>
    <p:sldId id="415" r:id="rId34"/>
    <p:sldId id="395" r:id="rId35"/>
    <p:sldId id="397" r:id="rId36"/>
    <p:sldId id="398" r:id="rId37"/>
    <p:sldId id="399" r:id="rId38"/>
    <p:sldId id="396" r:id="rId39"/>
    <p:sldId id="400" r:id="rId40"/>
    <p:sldId id="401" r:id="rId41"/>
    <p:sldId id="402" r:id="rId42"/>
    <p:sldId id="404" r:id="rId43"/>
    <p:sldId id="416" r:id="rId44"/>
    <p:sldId id="423" r:id="rId45"/>
    <p:sldId id="425" r:id="rId46"/>
    <p:sldId id="426" r:id="rId47"/>
    <p:sldId id="418" r:id="rId48"/>
    <p:sldId id="419" r:id="rId49"/>
    <p:sldId id="420" r:id="rId50"/>
    <p:sldId id="421" r:id="rId51"/>
    <p:sldId id="422" r:id="rId52"/>
    <p:sldId id="314" r:id="rId5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945EF22-4AD9-D2FB-EE95-5553B872301F}" name="Katheryne Díaz Caro" initials="KC" userId="S::gdiaz@flar.net::871b6e40-7985-419d-b7b2-fb6f2ab98702" providerId="AD"/>
  <p188:author id="{BA0DAFEF-67A7-DF0E-B4D6-B7121DA3EDBE}" name="Marilin Huertas Ruiz" initials="MHR" userId="S::mhuertas@flar.net::a79d6648-6c6c-49e7-8b08-8c939bee177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3184"/>
    <a:srgbClr val="506EDC"/>
    <a:srgbClr val="EFB8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CA4FA3-783F-483E-AAB8-8BF20471A335}" v="249" dt="2023-02-16T19:23:08.767"/>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bleStyles" Target="tableStyles.xml"/><Relationship Id="rId5" Type="http://schemas.openxmlformats.org/officeDocument/2006/relationships/slide" Target="slides/slide1.xml"/><Relationship Id="rId61" Type="http://schemas.microsoft.com/office/2018/10/relationships/authors" Target="author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elle Natalia Picon Salinas" userId="S::mpicon@flar.net::2587e1e9-9f21-4b7b-b919-8ef356ce05c7" providerId="AD" clId="Web-{5A386EB6-7BF4-D1C7-FC75-4F65A653AA3E}"/>
    <pc:docChg chg="modSld">
      <pc:chgData name="Michelle Natalia Picon Salinas" userId="S::mpicon@flar.net::2587e1e9-9f21-4b7b-b919-8ef356ce05c7" providerId="AD" clId="Web-{5A386EB6-7BF4-D1C7-FC75-4F65A653AA3E}" dt="2023-01-11T19:40:01.675" v="11" actId="1076"/>
      <pc:docMkLst>
        <pc:docMk/>
      </pc:docMkLst>
      <pc:sldChg chg="modSp">
        <pc:chgData name="Michelle Natalia Picon Salinas" userId="S::mpicon@flar.net::2587e1e9-9f21-4b7b-b919-8ef356ce05c7" providerId="AD" clId="Web-{5A386EB6-7BF4-D1C7-FC75-4F65A653AA3E}" dt="2023-01-11T19:39:36.018" v="7" actId="20577"/>
        <pc:sldMkLst>
          <pc:docMk/>
          <pc:sldMk cId="2149944305" sldId="376"/>
        </pc:sldMkLst>
        <pc:spChg chg="mod">
          <ac:chgData name="Michelle Natalia Picon Salinas" userId="S::mpicon@flar.net::2587e1e9-9f21-4b7b-b919-8ef356ce05c7" providerId="AD" clId="Web-{5A386EB6-7BF4-D1C7-FC75-4F65A653AA3E}" dt="2023-01-11T19:39:36.018" v="7" actId="20577"/>
          <ac:spMkLst>
            <pc:docMk/>
            <pc:sldMk cId="2149944305" sldId="376"/>
            <ac:spMk id="3" creationId="{B4E2EB60-1ECD-4176-924B-2C82BD540605}"/>
          </ac:spMkLst>
        </pc:spChg>
      </pc:sldChg>
      <pc:sldChg chg="addSp modSp">
        <pc:chgData name="Michelle Natalia Picon Salinas" userId="S::mpicon@flar.net::2587e1e9-9f21-4b7b-b919-8ef356ce05c7" providerId="AD" clId="Web-{5A386EB6-7BF4-D1C7-FC75-4F65A653AA3E}" dt="2023-01-11T19:40:01.675" v="11" actId="1076"/>
        <pc:sldMkLst>
          <pc:docMk/>
          <pc:sldMk cId="2082673487" sldId="378"/>
        </pc:sldMkLst>
        <pc:spChg chg="add mod">
          <ac:chgData name="Michelle Natalia Picon Salinas" userId="S::mpicon@flar.net::2587e1e9-9f21-4b7b-b919-8ef356ce05c7" providerId="AD" clId="Web-{5A386EB6-7BF4-D1C7-FC75-4F65A653AA3E}" dt="2023-01-11T19:40:01.675" v="11" actId="1076"/>
          <ac:spMkLst>
            <pc:docMk/>
            <pc:sldMk cId="2082673487" sldId="378"/>
            <ac:spMk id="3" creationId="{CF5A500E-0393-CDB3-77AC-AD3145D52329}"/>
          </ac:spMkLst>
        </pc:spChg>
      </pc:sldChg>
    </pc:docChg>
  </pc:docChgLst>
  <pc:docChgLst>
    <pc:chgData name="Michelle Natalia Picon Salinas" userId="S::mpicon@flar.net::2587e1e9-9f21-4b7b-b919-8ef356ce05c7" providerId="AD" clId="Web-{A2E53449-EB61-A459-C6D3-5D53AC0F1134}"/>
    <pc:docChg chg="addSld delSld modSld">
      <pc:chgData name="Michelle Natalia Picon Salinas" userId="S::mpicon@flar.net::2587e1e9-9f21-4b7b-b919-8ef356ce05c7" providerId="AD" clId="Web-{A2E53449-EB61-A459-C6D3-5D53AC0F1134}" dt="2023-01-11T21:21:17.465" v="825"/>
      <pc:docMkLst>
        <pc:docMk/>
      </pc:docMkLst>
      <pc:sldChg chg="addSp delSp modSp">
        <pc:chgData name="Michelle Natalia Picon Salinas" userId="S::mpicon@flar.net::2587e1e9-9f21-4b7b-b919-8ef356ce05c7" providerId="AD" clId="Web-{A2E53449-EB61-A459-C6D3-5D53AC0F1134}" dt="2023-01-11T20:26:20.669" v="623"/>
        <pc:sldMkLst>
          <pc:docMk/>
          <pc:sldMk cId="2082673487" sldId="378"/>
        </pc:sldMkLst>
        <pc:spChg chg="del">
          <ac:chgData name="Michelle Natalia Picon Salinas" userId="S::mpicon@flar.net::2587e1e9-9f21-4b7b-b919-8ef356ce05c7" providerId="AD" clId="Web-{A2E53449-EB61-A459-C6D3-5D53AC0F1134}" dt="2023-01-11T20:10:04.267" v="298"/>
          <ac:spMkLst>
            <pc:docMk/>
            <pc:sldMk cId="2082673487" sldId="378"/>
            <ac:spMk id="2" creationId="{265A9F7C-8C51-87A4-5D15-ED9DFD1F24BA}"/>
          </ac:spMkLst>
        </pc:spChg>
        <pc:spChg chg="mod">
          <ac:chgData name="Michelle Natalia Picon Salinas" userId="S::mpicon@flar.net::2587e1e9-9f21-4b7b-b919-8ef356ce05c7" providerId="AD" clId="Web-{A2E53449-EB61-A459-C6D3-5D53AC0F1134}" dt="2023-01-11T20:23:21.477" v="617" actId="1076"/>
          <ac:spMkLst>
            <pc:docMk/>
            <pc:sldMk cId="2082673487" sldId="378"/>
            <ac:spMk id="3" creationId="{CF5A500E-0393-CDB3-77AC-AD3145D52329}"/>
          </ac:spMkLst>
        </pc:spChg>
        <pc:spChg chg="add mod">
          <ac:chgData name="Michelle Natalia Picon Salinas" userId="S::mpicon@flar.net::2587e1e9-9f21-4b7b-b919-8ef356ce05c7" providerId="AD" clId="Web-{A2E53449-EB61-A459-C6D3-5D53AC0F1134}" dt="2023-01-11T20:22:15.147" v="602" actId="1076"/>
          <ac:spMkLst>
            <pc:docMk/>
            <pc:sldMk cId="2082673487" sldId="378"/>
            <ac:spMk id="4" creationId="{D54C717F-C6E1-E3D7-A10A-3F40CD05F381}"/>
          </ac:spMkLst>
        </pc:spChg>
        <pc:spChg chg="add mod">
          <ac:chgData name="Michelle Natalia Picon Salinas" userId="S::mpicon@flar.net::2587e1e9-9f21-4b7b-b919-8ef356ce05c7" providerId="AD" clId="Web-{A2E53449-EB61-A459-C6D3-5D53AC0F1134}" dt="2023-01-11T20:22:15.162" v="603" actId="1076"/>
          <ac:spMkLst>
            <pc:docMk/>
            <pc:sldMk cId="2082673487" sldId="378"/>
            <ac:spMk id="5" creationId="{ADE0D04B-FFF1-C490-E370-8C00714A1486}"/>
          </ac:spMkLst>
        </pc:spChg>
        <pc:spChg chg="add mod">
          <ac:chgData name="Michelle Natalia Picon Salinas" userId="S::mpicon@flar.net::2587e1e9-9f21-4b7b-b919-8ef356ce05c7" providerId="AD" clId="Web-{A2E53449-EB61-A459-C6D3-5D53AC0F1134}" dt="2023-01-11T20:22:15.178" v="604" actId="1076"/>
          <ac:spMkLst>
            <pc:docMk/>
            <pc:sldMk cId="2082673487" sldId="378"/>
            <ac:spMk id="6" creationId="{BD36B2BE-B1D3-27BE-827E-533A619A970F}"/>
          </ac:spMkLst>
        </pc:spChg>
        <pc:spChg chg="add mod">
          <ac:chgData name="Michelle Natalia Picon Salinas" userId="S::mpicon@flar.net::2587e1e9-9f21-4b7b-b919-8ef356ce05c7" providerId="AD" clId="Web-{A2E53449-EB61-A459-C6D3-5D53AC0F1134}" dt="2023-01-11T20:22:15.194" v="605" actId="1076"/>
          <ac:spMkLst>
            <pc:docMk/>
            <pc:sldMk cId="2082673487" sldId="378"/>
            <ac:spMk id="7" creationId="{60D86C05-07D6-E8FD-AA5D-470038E93DD1}"/>
          </ac:spMkLst>
        </pc:spChg>
        <pc:spChg chg="add mod">
          <ac:chgData name="Michelle Natalia Picon Salinas" userId="S::mpicon@flar.net::2587e1e9-9f21-4b7b-b919-8ef356ce05c7" providerId="AD" clId="Web-{A2E53449-EB61-A459-C6D3-5D53AC0F1134}" dt="2023-01-11T20:22:15.209" v="606" actId="1076"/>
          <ac:spMkLst>
            <pc:docMk/>
            <pc:sldMk cId="2082673487" sldId="378"/>
            <ac:spMk id="8" creationId="{9C11E59A-38CC-68F4-7AD0-A495BF4854A4}"/>
          </ac:spMkLst>
        </pc:spChg>
        <pc:spChg chg="add mod">
          <ac:chgData name="Michelle Natalia Picon Salinas" userId="S::mpicon@flar.net::2587e1e9-9f21-4b7b-b919-8ef356ce05c7" providerId="AD" clId="Web-{A2E53449-EB61-A459-C6D3-5D53AC0F1134}" dt="2023-01-11T20:22:15.225" v="607" actId="1076"/>
          <ac:spMkLst>
            <pc:docMk/>
            <pc:sldMk cId="2082673487" sldId="378"/>
            <ac:spMk id="9" creationId="{2B790C23-AA09-8B9B-3F59-5EF69256D6F7}"/>
          </ac:spMkLst>
        </pc:spChg>
        <pc:spChg chg="add mod">
          <ac:chgData name="Michelle Natalia Picon Salinas" userId="S::mpicon@flar.net::2587e1e9-9f21-4b7b-b919-8ef356ce05c7" providerId="AD" clId="Web-{A2E53449-EB61-A459-C6D3-5D53AC0F1134}" dt="2023-01-11T20:22:15.225" v="608" actId="1076"/>
          <ac:spMkLst>
            <pc:docMk/>
            <pc:sldMk cId="2082673487" sldId="378"/>
            <ac:spMk id="10" creationId="{8B760169-C717-0495-CB98-9FAB01621E35}"/>
          </ac:spMkLst>
        </pc:spChg>
        <pc:spChg chg="add mod">
          <ac:chgData name="Michelle Natalia Picon Salinas" userId="S::mpicon@flar.net::2587e1e9-9f21-4b7b-b919-8ef356ce05c7" providerId="AD" clId="Web-{A2E53449-EB61-A459-C6D3-5D53AC0F1134}" dt="2023-01-11T20:22:15.241" v="609" actId="1076"/>
          <ac:spMkLst>
            <pc:docMk/>
            <pc:sldMk cId="2082673487" sldId="378"/>
            <ac:spMk id="11" creationId="{E4E263BE-122A-58F9-4080-E0BA34D74A64}"/>
          </ac:spMkLst>
        </pc:spChg>
        <pc:spChg chg="mod">
          <ac:chgData name="Michelle Natalia Picon Salinas" userId="S::mpicon@flar.net::2587e1e9-9f21-4b7b-b919-8ef356ce05c7" providerId="AD" clId="Web-{A2E53449-EB61-A459-C6D3-5D53AC0F1134}" dt="2023-01-11T20:24:43.182" v="619" actId="1076"/>
          <ac:spMkLst>
            <pc:docMk/>
            <pc:sldMk cId="2082673487" sldId="378"/>
            <ac:spMk id="41" creationId="{77978F65-EEBD-3F49-BFAF-CB09ABD6CA62}"/>
          </ac:spMkLst>
        </pc:spChg>
        <pc:picChg chg="add del mod">
          <ac:chgData name="Michelle Natalia Picon Salinas" userId="S::mpicon@flar.net::2587e1e9-9f21-4b7b-b919-8ef356ce05c7" providerId="AD" clId="Web-{A2E53449-EB61-A459-C6D3-5D53AC0F1134}" dt="2023-01-11T20:21:46.662" v="598"/>
          <ac:picMkLst>
            <pc:docMk/>
            <pc:sldMk cId="2082673487" sldId="378"/>
            <ac:picMk id="12" creationId="{8CE21214-FE84-788F-4C3B-1740F96A6BC9}"/>
          </ac:picMkLst>
        </pc:picChg>
        <pc:picChg chg="add del mod">
          <ac:chgData name="Michelle Natalia Picon Salinas" userId="S::mpicon@flar.net::2587e1e9-9f21-4b7b-b919-8ef356ce05c7" providerId="AD" clId="Web-{A2E53449-EB61-A459-C6D3-5D53AC0F1134}" dt="2023-01-11T20:26:20.669" v="623"/>
          <ac:picMkLst>
            <pc:docMk/>
            <pc:sldMk cId="2082673487" sldId="378"/>
            <ac:picMk id="14" creationId="{CBCD8814-49C3-6264-75A3-C3AC1C8E3141}"/>
          </ac:picMkLst>
        </pc:picChg>
        <pc:cxnChg chg="add mod">
          <ac:chgData name="Michelle Natalia Picon Salinas" userId="S::mpicon@flar.net::2587e1e9-9f21-4b7b-b919-8ef356ce05c7" providerId="AD" clId="Web-{A2E53449-EB61-A459-C6D3-5D53AC0F1134}" dt="2023-01-11T20:23:15.023" v="616" actId="1076"/>
          <ac:cxnSpMkLst>
            <pc:docMk/>
            <pc:sldMk cId="2082673487" sldId="378"/>
            <ac:cxnSpMk id="13" creationId="{9859777C-3F15-A23B-F27F-0D4BFDC1A55D}"/>
          </ac:cxnSpMkLst>
        </pc:cxnChg>
      </pc:sldChg>
      <pc:sldChg chg="addSp delSp modSp">
        <pc:chgData name="Michelle Natalia Picon Salinas" userId="S::mpicon@flar.net::2587e1e9-9f21-4b7b-b919-8ef356ce05c7" providerId="AD" clId="Web-{A2E53449-EB61-A459-C6D3-5D53AC0F1134}" dt="2023-01-11T21:21:17.465" v="825"/>
        <pc:sldMkLst>
          <pc:docMk/>
          <pc:sldMk cId="3178428224" sldId="379"/>
        </pc:sldMkLst>
        <pc:spChg chg="del mod">
          <ac:chgData name="Michelle Natalia Picon Salinas" userId="S::mpicon@flar.net::2587e1e9-9f21-4b7b-b919-8ef356ce05c7" providerId="AD" clId="Web-{A2E53449-EB61-A459-C6D3-5D53AC0F1134}" dt="2023-01-11T21:12:08.371" v="801"/>
          <ac:spMkLst>
            <pc:docMk/>
            <pc:sldMk cId="3178428224" sldId="379"/>
            <ac:spMk id="2" creationId="{265A9F7C-8C51-87A4-5D15-ED9DFD1F24BA}"/>
          </ac:spMkLst>
        </pc:spChg>
        <pc:spChg chg="add mod">
          <ac:chgData name="Michelle Natalia Picon Salinas" userId="S::mpicon@flar.net::2587e1e9-9f21-4b7b-b919-8ef356ce05c7" providerId="AD" clId="Web-{A2E53449-EB61-A459-C6D3-5D53AC0F1134}" dt="2023-01-11T21:17:37.593" v="808" actId="14100"/>
          <ac:spMkLst>
            <pc:docMk/>
            <pc:sldMk cId="3178428224" sldId="379"/>
            <ac:spMk id="3" creationId="{0581A8C6-76CA-9DBF-9878-AEDB5DC12D95}"/>
          </ac:spMkLst>
        </pc:spChg>
        <pc:picChg chg="add mod modCrop">
          <ac:chgData name="Michelle Natalia Picon Salinas" userId="S::mpicon@flar.net::2587e1e9-9f21-4b7b-b919-8ef356ce05c7" providerId="AD" clId="Web-{A2E53449-EB61-A459-C6D3-5D53AC0F1134}" dt="2023-01-11T21:19:18.349" v="815" actId="1076"/>
          <ac:picMkLst>
            <pc:docMk/>
            <pc:sldMk cId="3178428224" sldId="379"/>
            <ac:picMk id="4" creationId="{EA42CA76-0C01-6B7A-816A-701EDA1138B0}"/>
          </ac:picMkLst>
        </pc:picChg>
        <pc:picChg chg="add mod">
          <ac:chgData name="Michelle Natalia Picon Salinas" userId="S::mpicon@flar.net::2587e1e9-9f21-4b7b-b919-8ef356ce05c7" providerId="AD" clId="Web-{A2E53449-EB61-A459-C6D3-5D53AC0F1134}" dt="2023-01-11T21:19:16.302" v="814" actId="1076"/>
          <ac:picMkLst>
            <pc:docMk/>
            <pc:sldMk cId="3178428224" sldId="379"/>
            <ac:picMk id="5" creationId="{E9962E19-1075-D0ED-B085-BDD7CBC705BC}"/>
          </ac:picMkLst>
        </pc:picChg>
        <pc:picChg chg="add mod ord modCrop">
          <ac:chgData name="Michelle Natalia Picon Salinas" userId="S::mpicon@flar.net::2587e1e9-9f21-4b7b-b919-8ef356ce05c7" providerId="AD" clId="Web-{A2E53449-EB61-A459-C6D3-5D53AC0F1134}" dt="2023-01-11T21:21:17.465" v="825"/>
          <ac:picMkLst>
            <pc:docMk/>
            <pc:sldMk cId="3178428224" sldId="379"/>
            <ac:picMk id="6" creationId="{8B414A64-0882-0E49-8CF0-3404224505F1}"/>
          </ac:picMkLst>
        </pc:picChg>
      </pc:sldChg>
      <pc:sldChg chg="delSp add del replId">
        <pc:chgData name="Michelle Natalia Picon Salinas" userId="S::mpicon@flar.net::2587e1e9-9f21-4b7b-b919-8ef356ce05c7" providerId="AD" clId="Web-{A2E53449-EB61-A459-C6D3-5D53AC0F1134}" dt="2023-01-11T20:28:51.126" v="635"/>
        <pc:sldMkLst>
          <pc:docMk/>
          <pc:sldMk cId="150116149" sldId="380"/>
        </pc:sldMkLst>
        <pc:spChg chg="del">
          <ac:chgData name="Michelle Natalia Picon Salinas" userId="S::mpicon@flar.net::2587e1e9-9f21-4b7b-b919-8ef356ce05c7" providerId="AD" clId="Web-{A2E53449-EB61-A459-C6D3-5D53AC0F1134}" dt="2023-01-11T20:28:30.516" v="631"/>
          <ac:spMkLst>
            <pc:docMk/>
            <pc:sldMk cId="150116149" sldId="380"/>
            <ac:spMk id="3" creationId="{CF5A500E-0393-CDB3-77AC-AD3145D52329}"/>
          </ac:spMkLst>
        </pc:spChg>
        <pc:spChg chg="del">
          <ac:chgData name="Michelle Natalia Picon Salinas" userId="S::mpicon@flar.net::2587e1e9-9f21-4b7b-b919-8ef356ce05c7" providerId="AD" clId="Web-{A2E53449-EB61-A459-C6D3-5D53AC0F1134}" dt="2023-01-11T20:28:36.720" v="634"/>
          <ac:spMkLst>
            <pc:docMk/>
            <pc:sldMk cId="150116149" sldId="380"/>
            <ac:spMk id="4" creationId="{D54C717F-C6E1-E3D7-A10A-3F40CD05F381}"/>
          </ac:spMkLst>
        </pc:spChg>
        <pc:spChg chg="del">
          <ac:chgData name="Michelle Natalia Picon Salinas" userId="S::mpicon@flar.net::2587e1e9-9f21-4b7b-b919-8ef356ce05c7" providerId="AD" clId="Web-{A2E53449-EB61-A459-C6D3-5D53AC0F1134}" dt="2023-01-11T20:28:30.516" v="630"/>
          <ac:spMkLst>
            <pc:docMk/>
            <pc:sldMk cId="150116149" sldId="380"/>
            <ac:spMk id="5" creationId="{ADE0D04B-FFF1-C490-E370-8C00714A1486}"/>
          </ac:spMkLst>
        </pc:spChg>
        <pc:spChg chg="del">
          <ac:chgData name="Michelle Natalia Picon Salinas" userId="S::mpicon@flar.net::2587e1e9-9f21-4b7b-b919-8ef356ce05c7" providerId="AD" clId="Web-{A2E53449-EB61-A459-C6D3-5D53AC0F1134}" dt="2023-01-11T20:28:30.516" v="629"/>
          <ac:spMkLst>
            <pc:docMk/>
            <pc:sldMk cId="150116149" sldId="380"/>
            <ac:spMk id="6" creationId="{BD36B2BE-B1D3-27BE-827E-533A619A970F}"/>
          </ac:spMkLst>
        </pc:spChg>
        <pc:spChg chg="del">
          <ac:chgData name="Michelle Natalia Picon Salinas" userId="S::mpicon@flar.net::2587e1e9-9f21-4b7b-b919-8ef356ce05c7" providerId="AD" clId="Web-{A2E53449-EB61-A459-C6D3-5D53AC0F1134}" dt="2023-01-11T20:28:30.516" v="628"/>
          <ac:spMkLst>
            <pc:docMk/>
            <pc:sldMk cId="150116149" sldId="380"/>
            <ac:spMk id="7" creationId="{60D86C05-07D6-E8FD-AA5D-470038E93DD1}"/>
          </ac:spMkLst>
        </pc:spChg>
        <pc:spChg chg="del">
          <ac:chgData name="Michelle Natalia Picon Salinas" userId="S::mpicon@flar.net::2587e1e9-9f21-4b7b-b919-8ef356ce05c7" providerId="AD" clId="Web-{A2E53449-EB61-A459-C6D3-5D53AC0F1134}" dt="2023-01-11T20:28:36.720" v="633"/>
          <ac:spMkLst>
            <pc:docMk/>
            <pc:sldMk cId="150116149" sldId="380"/>
            <ac:spMk id="8" creationId="{9C11E59A-38CC-68F4-7AD0-A495BF4854A4}"/>
          </ac:spMkLst>
        </pc:spChg>
        <pc:spChg chg="del">
          <ac:chgData name="Michelle Natalia Picon Salinas" userId="S::mpicon@flar.net::2587e1e9-9f21-4b7b-b919-8ef356ce05c7" providerId="AD" clId="Web-{A2E53449-EB61-A459-C6D3-5D53AC0F1134}" dt="2023-01-11T20:28:30.516" v="627"/>
          <ac:spMkLst>
            <pc:docMk/>
            <pc:sldMk cId="150116149" sldId="380"/>
            <ac:spMk id="9" creationId="{2B790C23-AA09-8B9B-3F59-5EF69256D6F7}"/>
          </ac:spMkLst>
        </pc:spChg>
        <pc:spChg chg="del">
          <ac:chgData name="Michelle Natalia Picon Salinas" userId="S::mpicon@flar.net::2587e1e9-9f21-4b7b-b919-8ef356ce05c7" providerId="AD" clId="Web-{A2E53449-EB61-A459-C6D3-5D53AC0F1134}" dt="2023-01-11T20:28:30.516" v="626"/>
          <ac:spMkLst>
            <pc:docMk/>
            <pc:sldMk cId="150116149" sldId="380"/>
            <ac:spMk id="10" creationId="{8B760169-C717-0495-CB98-9FAB01621E35}"/>
          </ac:spMkLst>
        </pc:spChg>
        <pc:spChg chg="del">
          <ac:chgData name="Michelle Natalia Picon Salinas" userId="S::mpicon@flar.net::2587e1e9-9f21-4b7b-b919-8ef356ce05c7" providerId="AD" clId="Web-{A2E53449-EB61-A459-C6D3-5D53AC0F1134}" dt="2023-01-11T20:28:30.516" v="625"/>
          <ac:spMkLst>
            <pc:docMk/>
            <pc:sldMk cId="150116149" sldId="380"/>
            <ac:spMk id="11" creationId="{E4E263BE-122A-58F9-4080-E0BA34D74A64}"/>
          </ac:spMkLst>
        </pc:spChg>
        <pc:cxnChg chg="del">
          <ac:chgData name="Michelle Natalia Picon Salinas" userId="S::mpicon@flar.net::2587e1e9-9f21-4b7b-b919-8ef356ce05c7" providerId="AD" clId="Web-{A2E53449-EB61-A459-C6D3-5D53AC0F1134}" dt="2023-01-11T20:28:36.720" v="632"/>
          <ac:cxnSpMkLst>
            <pc:docMk/>
            <pc:sldMk cId="150116149" sldId="380"/>
            <ac:cxnSpMk id="13" creationId="{9859777C-3F15-A23B-F27F-0D4BFDC1A55D}"/>
          </ac:cxnSpMkLst>
        </pc:cxnChg>
      </pc:sldChg>
    </pc:docChg>
  </pc:docChgLst>
  <pc:docChgLst>
    <pc:chgData name="Katheryne Díaz Caro" userId="S::gdiaz@flar.net::871b6e40-7985-419d-b7b2-fb6f2ab98702" providerId="AD" clId="Web-{5A4FD356-7C00-3FA3-2DB7-8FA07619979A}"/>
    <pc:docChg chg="mod addSld delSld modSld sldOrd">
      <pc:chgData name="Katheryne Díaz Caro" userId="S::gdiaz@flar.net::871b6e40-7985-419d-b7b2-fb6f2ab98702" providerId="AD" clId="Web-{5A4FD356-7C00-3FA3-2DB7-8FA07619979A}" dt="2023-01-12T21:42:32.944" v="1501"/>
      <pc:docMkLst>
        <pc:docMk/>
      </pc:docMkLst>
      <pc:sldChg chg="addSp delSp modSp mod setBg">
        <pc:chgData name="Katheryne Díaz Caro" userId="S::gdiaz@flar.net::871b6e40-7985-419d-b7b2-fb6f2ab98702" providerId="AD" clId="Web-{5A4FD356-7C00-3FA3-2DB7-8FA07619979A}" dt="2023-01-12T16:37:32.984" v="1480" actId="20577"/>
        <pc:sldMkLst>
          <pc:docMk/>
          <pc:sldMk cId="966361483" sldId="366"/>
        </pc:sldMkLst>
        <pc:spChg chg="mod ord">
          <ac:chgData name="Katheryne Díaz Caro" userId="S::gdiaz@flar.net::871b6e40-7985-419d-b7b2-fb6f2ab98702" providerId="AD" clId="Web-{5A4FD356-7C00-3FA3-2DB7-8FA07619979A}" dt="2023-01-12T16:37:32.984" v="1480" actId="20577"/>
          <ac:spMkLst>
            <pc:docMk/>
            <pc:sldMk cId="966361483" sldId="366"/>
            <ac:spMk id="2" creationId="{265A9F7C-8C51-87A4-5D15-ED9DFD1F24BA}"/>
          </ac:spMkLst>
        </pc:spChg>
        <pc:spChg chg="add mod">
          <ac:chgData name="Katheryne Díaz Caro" userId="S::gdiaz@flar.net::871b6e40-7985-419d-b7b2-fb6f2ab98702" providerId="AD" clId="Web-{5A4FD356-7C00-3FA3-2DB7-8FA07619979A}" dt="2023-01-12T14:36:52.177" v="552" actId="1076"/>
          <ac:spMkLst>
            <pc:docMk/>
            <pc:sldMk cId="966361483" sldId="366"/>
            <ac:spMk id="5" creationId="{0ACCE5A4-F54C-52BB-B48E-9132AC4EE497}"/>
          </ac:spMkLst>
        </pc:spChg>
        <pc:spChg chg="mod">
          <ac:chgData name="Katheryne Díaz Caro" userId="S::gdiaz@flar.net::871b6e40-7985-419d-b7b2-fb6f2ab98702" providerId="AD" clId="Web-{5A4FD356-7C00-3FA3-2DB7-8FA07619979A}" dt="2023-01-12T14:39:35.290" v="596" actId="1076"/>
          <ac:spMkLst>
            <pc:docMk/>
            <pc:sldMk cId="966361483" sldId="366"/>
            <ac:spMk id="41" creationId="{77978F65-EEBD-3F49-BFAF-CB09ABD6CA62}"/>
          </ac:spMkLst>
        </pc:spChg>
        <pc:spChg chg="add">
          <ac:chgData name="Katheryne Díaz Caro" userId="S::gdiaz@flar.net::871b6e40-7985-419d-b7b2-fb6f2ab98702" providerId="AD" clId="Web-{5A4FD356-7C00-3FA3-2DB7-8FA07619979A}" dt="2023-01-12T14:35:42.050" v="525"/>
          <ac:spMkLst>
            <pc:docMk/>
            <pc:sldMk cId="966361483" sldId="366"/>
            <ac:spMk id="60" creationId="{F13C74B1-5B17-4795-BED0-7140497B445A}"/>
          </ac:spMkLst>
        </pc:spChg>
        <pc:spChg chg="add">
          <ac:chgData name="Katheryne Díaz Caro" userId="S::gdiaz@flar.net::871b6e40-7985-419d-b7b2-fb6f2ab98702" providerId="AD" clId="Web-{5A4FD356-7C00-3FA3-2DB7-8FA07619979A}" dt="2023-01-12T14:35:42.050" v="525"/>
          <ac:spMkLst>
            <pc:docMk/>
            <pc:sldMk cId="966361483" sldId="366"/>
            <ac:spMk id="62" creationId="{D4974D33-8DC5-464E-8C6D-BE58F0669C17}"/>
          </ac:spMkLst>
        </pc:spChg>
        <pc:grpChg chg="ord">
          <ac:chgData name="Katheryne Díaz Caro" userId="S::gdiaz@flar.net::871b6e40-7985-419d-b7b2-fb6f2ab98702" providerId="AD" clId="Web-{5A4FD356-7C00-3FA3-2DB7-8FA07619979A}" dt="2023-01-12T14:35:42.050" v="525"/>
          <ac:grpSpMkLst>
            <pc:docMk/>
            <pc:sldMk cId="966361483" sldId="366"/>
            <ac:grpSpMk id="42" creationId="{31B21711-F07A-7348-837B-E9450B0E7881}"/>
          </ac:grpSpMkLst>
        </pc:grpChg>
        <pc:grpChg chg="ord">
          <ac:chgData name="Katheryne Díaz Caro" userId="S::gdiaz@flar.net::871b6e40-7985-419d-b7b2-fb6f2ab98702" providerId="AD" clId="Web-{5A4FD356-7C00-3FA3-2DB7-8FA07619979A}" dt="2023-01-12T14:35:42.050" v="525"/>
          <ac:grpSpMkLst>
            <pc:docMk/>
            <pc:sldMk cId="966361483" sldId="366"/>
            <ac:grpSpMk id="53" creationId="{65D1A515-556A-1A41-A266-CF4B07C15E4A}"/>
          </ac:grpSpMkLst>
        </pc:grpChg>
        <pc:picChg chg="add del mod">
          <ac:chgData name="Katheryne Díaz Caro" userId="S::gdiaz@flar.net::871b6e40-7985-419d-b7b2-fb6f2ab98702" providerId="AD" clId="Web-{5A4FD356-7C00-3FA3-2DB7-8FA07619979A}" dt="2023-01-12T14:34:51.362" v="520"/>
          <ac:picMkLst>
            <pc:docMk/>
            <pc:sldMk cId="966361483" sldId="366"/>
            <ac:picMk id="3" creationId="{F8962D14-D60C-04D0-5B7D-E9B4FFF4AC98}"/>
          </ac:picMkLst>
        </pc:picChg>
        <pc:picChg chg="add del mod">
          <ac:chgData name="Katheryne Díaz Caro" userId="S::gdiaz@flar.net::871b6e40-7985-419d-b7b2-fb6f2ab98702" providerId="AD" clId="Web-{5A4FD356-7C00-3FA3-2DB7-8FA07619979A}" dt="2023-01-12T14:39:20.086" v="593"/>
          <ac:picMkLst>
            <pc:docMk/>
            <pc:sldMk cId="966361483" sldId="366"/>
            <ac:picMk id="4" creationId="{B49CA4E5-84FA-D60A-88C2-093FA913F2E0}"/>
          </ac:picMkLst>
        </pc:picChg>
      </pc:sldChg>
      <pc:sldChg chg="modSp">
        <pc:chgData name="Katheryne Díaz Caro" userId="S::gdiaz@flar.net::871b6e40-7985-419d-b7b2-fb6f2ab98702" providerId="AD" clId="Web-{5A4FD356-7C00-3FA3-2DB7-8FA07619979A}" dt="2023-01-12T14:18:38.841" v="387" actId="20577"/>
        <pc:sldMkLst>
          <pc:docMk/>
          <pc:sldMk cId="2744549316" sldId="373"/>
        </pc:sldMkLst>
        <pc:spChg chg="mod">
          <ac:chgData name="Katheryne Díaz Caro" userId="S::gdiaz@flar.net::871b6e40-7985-419d-b7b2-fb6f2ab98702" providerId="AD" clId="Web-{5A4FD356-7C00-3FA3-2DB7-8FA07619979A}" dt="2023-01-12T14:18:21.669" v="383" actId="20577"/>
          <ac:spMkLst>
            <pc:docMk/>
            <pc:sldMk cId="2744549316" sldId="373"/>
            <ac:spMk id="23" creationId="{C20D9D3A-55DE-3743-93C0-5030CD85885B}"/>
          </ac:spMkLst>
        </pc:spChg>
        <pc:spChg chg="mod">
          <ac:chgData name="Katheryne Díaz Caro" userId="S::gdiaz@flar.net::871b6e40-7985-419d-b7b2-fb6f2ab98702" providerId="AD" clId="Web-{5A4FD356-7C00-3FA3-2DB7-8FA07619979A}" dt="2023-01-12T14:18:38.841" v="387" actId="20577"/>
          <ac:spMkLst>
            <pc:docMk/>
            <pc:sldMk cId="2744549316" sldId="373"/>
            <ac:spMk id="24" creationId="{F6605C6D-372C-464C-B655-863DA9524B1E}"/>
          </ac:spMkLst>
        </pc:spChg>
        <pc:spChg chg="mod">
          <ac:chgData name="Katheryne Díaz Caro" userId="S::gdiaz@flar.net::871b6e40-7985-419d-b7b2-fb6f2ab98702" providerId="AD" clId="Web-{5A4FD356-7C00-3FA3-2DB7-8FA07619979A}" dt="2023-01-12T14:17:50.575" v="367" actId="1076"/>
          <ac:spMkLst>
            <pc:docMk/>
            <pc:sldMk cId="2744549316" sldId="373"/>
            <ac:spMk id="320" creationId="{00000000-0000-0000-0000-000000000000}"/>
          </ac:spMkLst>
        </pc:spChg>
      </pc:sldChg>
      <pc:sldChg chg="addSp modSp addCm">
        <pc:chgData name="Katheryne Díaz Caro" userId="S::gdiaz@flar.net::871b6e40-7985-419d-b7b2-fb6f2ab98702" providerId="AD" clId="Web-{5A4FD356-7C00-3FA3-2DB7-8FA07619979A}" dt="2023-01-12T21:42:32.944" v="1501"/>
        <pc:sldMkLst>
          <pc:docMk/>
          <pc:sldMk cId="2257149529" sldId="374"/>
        </pc:sldMkLst>
        <pc:spChg chg="mod">
          <ac:chgData name="Katheryne Díaz Caro" userId="S::gdiaz@flar.net::871b6e40-7985-419d-b7b2-fb6f2ab98702" providerId="AD" clId="Web-{5A4FD356-7C00-3FA3-2DB7-8FA07619979A}" dt="2023-01-12T14:42:01.699" v="636" actId="20577"/>
          <ac:spMkLst>
            <pc:docMk/>
            <pc:sldMk cId="2257149529" sldId="374"/>
            <ac:spMk id="2" creationId="{265A9F7C-8C51-87A4-5D15-ED9DFD1F24BA}"/>
          </ac:spMkLst>
        </pc:spChg>
        <pc:spChg chg="add mod">
          <ac:chgData name="Katheryne Díaz Caro" userId="S::gdiaz@flar.net::871b6e40-7985-419d-b7b2-fb6f2ab98702" providerId="AD" clId="Web-{5A4FD356-7C00-3FA3-2DB7-8FA07619979A}" dt="2023-01-12T14:44:11.780" v="644" actId="1076"/>
          <ac:spMkLst>
            <pc:docMk/>
            <pc:sldMk cId="2257149529" sldId="374"/>
            <ac:spMk id="3" creationId="{6C41AD1A-10EA-D3AF-F536-80BF4106DAE3}"/>
          </ac:spMkLst>
        </pc:spChg>
        <pc:spChg chg="add mod">
          <ac:chgData name="Katheryne Díaz Caro" userId="S::gdiaz@flar.net::871b6e40-7985-419d-b7b2-fb6f2ab98702" providerId="AD" clId="Web-{5A4FD356-7C00-3FA3-2DB7-8FA07619979A}" dt="2023-01-12T14:44:17.202" v="645" actId="1076"/>
          <ac:spMkLst>
            <pc:docMk/>
            <pc:sldMk cId="2257149529" sldId="374"/>
            <ac:spMk id="4" creationId="{2A2BCA48-C663-BF5B-9804-A2D5162E3D9F}"/>
          </ac:spMkLst>
        </pc:spChg>
        <pc:picChg chg="add mod">
          <ac:chgData name="Katheryne Díaz Caro" userId="S::gdiaz@flar.net::871b6e40-7985-419d-b7b2-fb6f2ab98702" providerId="AD" clId="Web-{5A4FD356-7C00-3FA3-2DB7-8FA07619979A}" dt="2023-01-12T14:41:43.371" v="627" actId="14100"/>
          <ac:picMkLst>
            <pc:docMk/>
            <pc:sldMk cId="2257149529" sldId="374"/>
            <ac:picMk id="6" creationId="{77D718F3-6B55-0C59-152F-64E171DDA517}"/>
          </ac:picMkLst>
        </pc:picChg>
        <pc:extLst>
          <p:ext xmlns:p="http://schemas.openxmlformats.org/presentationml/2006/main" uri="{D6D511B9-2390-475A-947B-AFAB55BFBCF1}">
            <pc226:cmChg xmlns:pc226="http://schemas.microsoft.com/office/powerpoint/2022/06/main/command" chg="add">
              <pc226:chgData name="Katheryne Díaz Caro" userId="S::gdiaz@flar.net::871b6e40-7985-419d-b7b2-fb6f2ab98702" providerId="AD" clId="Web-{5A4FD356-7C00-3FA3-2DB7-8FA07619979A}" dt="2023-01-12T21:42:32.944" v="1501"/>
              <pc2:cmMkLst xmlns:pc2="http://schemas.microsoft.com/office/powerpoint/2019/9/main/command">
                <pc:docMk/>
                <pc:sldMk cId="2257149529" sldId="374"/>
                <pc2:cmMk id="{263B317A-41A6-45CA-B063-1F85755CF463}"/>
              </pc2:cmMkLst>
            </pc226:cmChg>
          </p:ext>
        </pc:extLst>
      </pc:sldChg>
      <pc:sldChg chg="addSp modSp">
        <pc:chgData name="Katheryne Díaz Caro" userId="S::gdiaz@flar.net::871b6e40-7985-419d-b7b2-fb6f2ab98702" providerId="AD" clId="Web-{5A4FD356-7C00-3FA3-2DB7-8FA07619979A}" dt="2023-01-12T16:07:02.664" v="1100" actId="1076"/>
        <pc:sldMkLst>
          <pc:docMk/>
          <pc:sldMk cId="4045417683" sldId="375"/>
        </pc:sldMkLst>
        <pc:spChg chg="mod">
          <ac:chgData name="Katheryne Díaz Caro" userId="S::gdiaz@flar.net::871b6e40-7985-419d-b7b2-fb6f2ab98702" providerId="AD" clId="Web-{5A4FD356-7C00-3FA3-2DB7-8FA07619979A}" dt="2023-01-12T14:49:04.849" v="748" actId="20577"/>
          <ac:spMkLst>
            <pc:docMk/>
            <pc:sldMk cId="4045417683" sldId="375"/>
            <ac:spMk id="2" creationId="{265A9F7C-8C51-87A4-5D15-ED9DFD1F24BA}"/>
          </ac:spMkLst>
        </pc:spChg>
        <pc:spChg chg="add mod">
          <ac:chgData name="Katheryne Díaz Caro" userId="S::gdiaz@flar.net::871b6e40-7985-419d-b7b2-fb6f2ab98702" providerId="AD" clId="Web-{5A4FD356-7C00-3FA3-2DB7-8FA07619979A}" dt="2023-01-12T16:07:02.664" v="1100" actId="1076"/>
          <ac:spMkLst>
            <pc:docMk/>
            <pc:sldMk cId="4045417683" sldId="375"/>
            <ac:spMk id="3" creationId="{D192E017-2629-34BF-326E-35B0E0C4CFBD}"/>
          </ac:spMkLst>
        </pc:spChg>
      </pc:sldChg>
      <pc:sldChg chg="addSp modSp del">
        <pc:chgData name="Katheryne Díaz Caro" userId="S::gdiaz@flar.net::871b6e40-7985-419d-b7b2-fb6f2ab98702" providerId="AD" clId="Web-{5A4FD356-7C00-3FA3-2DB7-8FA07619979A}" dt="2023-01-12T15:01:00.879" v="875"/>
        <pc:sldMkLst>
          <pc:docMk/>
          <pc:sldMk cId="2149944305" sldId="376"/>
        </pc:sldMkLst>
        <pc:spChg chg="add mod">
          <ac:chgData name="Katheryne Díaz Caro" userId="S::gdiaz@flar.net::871b6e40-7985-419d-b7b2-fb6f2ab98702" providerId="AD" clId="Web-{5A4FD356-7C00-3FA3-2DB7-8FA07619979A}" dt="2023-01-11T22:55:40.023" v="269" actId="1076"/>
          <ac:spMkLst>
            <pc:docMk/>
            <pc:sldMk cId="2149944305" sldId="376"/>
            <ac:spMk id="2" creationId="{D78CA6CF-329D-0574-5175-79AACC5CCA74}"/>
          </ac:spMkLst>
        </pc:spChg>
        <pc:spChg chg="mod">
          <ac:chgData name="Katheryne Díaz Caro" userId="S::gdiaz@flar.net::871b6e40-7985-419d-b7b2-fb6f2ab98702" providerId="AD" clId="Web-{5A4FD356-7C00-3FA3-2DB7-8FA07619979A}" dt="2023-01-11T22:54:17.599" v="227" actId="20577"/>
          <ac:spMkLst>
            <pc:docMk/>
            <pc:sldMk cId="2149944305" sldId="376"/>
            <ac:spMk id="3" creationId="{B4E2EB60-1ECD-4176-924B-2C82BD540605}"/>
          </ac:spMkLst>
        </pc:spChg>
        <pc:picChg chg="mod">
          <ac:chgData name="Katheryne Díaz Caro" userId="S::gdiaz@flar.net::871b6e40-7985-419d-b7b2-fb6f2ab98702" providerId="AD" clId="Web-{5A4FD356-7C00-3FA3-2DB7-8FA07619979A}" dt="2023-01-11T22:55:37.086" v="268" actId="1076"/>
          <ac:picMkLst>
            <pc:docMk/>
            <pc:sldMk cId="2149944305" sldId="376"/>
            <ac:picMk id="4" creationId="{72552065-B406-BE97-E334-F8B99A41BC82}"/>
          </ac:picMkLst>
        </pc:picChg>
      </pc:sldChg>
      <pc:sldChg chg="modSp del">
        <pc:chgData name="Katheryne Díaz Caro" userId="S::gdiaz@flar.net::871b6e40-7985-419d-b7b2-fb6f2ab98702" providerId="AD" clId="Web-{5A4FD356-7C00-3FA3-2DB7-8FA07619979A}" dt="2023-01-12T15:47:35.249" v="1025"/>
        <pc:sldMkLst>
          <pc:docMk/>
          <pc:sldMk cId="4132633312" sldId="377"/>
        </pc:sldMkLst>
        <pc:spChg chg="mod">
          <ac:chgData name="Katheryne Díaz Caro" userId="S::gdiaz@flar.net::871b6e40-7985-419d-b7b2-fb6f2ab98702" providerId="AD" clId="Web-{5A4FD356-7C00-3FA3-2DB7-8FA07619979A}" dt="2023-01-11T22:56:09.368" v="273" actId="20577"/>
          <ac:spMkLst>
            <pc:docMk/>
            <pc:sldMk cId="4132633312" sldId="377"/>
            <ac:spMk id="3" creationId="{D1750E5A-11DD-7CFC-131F-521EE33282C2}"/>
          </ac:spMkLst>
        </pc:spChg>
      </pc:sldChg>
      <pc:sldChg chg="addSp delSp modSp">
        <pc:chgData name="Katheryne Díaz Caro" userId="S::gdiaz@flar.net::871b6e40-7985-419d-b7b2-fb6f2ab98702" providerId="AD" clId="Web-{5A4FD356-7C00-3FA3-2DB7-8FA07619979A}" dt="2023-01-12T16:18:45.273" v="1244" actId="1076"/>
        <pc:sldMkLst>
          <pc:docMk/>
          <pc:sldMk cId="2082673487" sldId="378"/>
        </pc:sldMkLst>
        <pc:spChg chg="add del mod">
          <ac:chgData name="Katheryne Díaz Caro" userId="S::gdiaz@flar.net::871b6e40-7985-419d-b7b2-fb6f2ab98702" providerId="AD" clId="Web-{5A4FD356-7C00-3FA3-2DB7-8FA07619979A}" dt="2023-01-12T16:13:34.860" v="1162"/>
          <ac:spMkLst>
            <pc:docMk/>
            <pc:sldMk cId="2082673487" sldId="378"/>
            <ac:spMk id="2" creationId="{D0A21E6D-1BAF-9685-9444-4E86B924181A}"/>
          </ac:spMkLst>
        </pc:spChg>
        <pc:spChg chg="mod">
          <ac:chgData name="Katheryne Díaz Caro" userId="S::gdiaz@flar.net::871b6e40-7985-419d-b7b2-fb6f2ab98702" providerId="AD" clId="Web-{5A4FD356-7C00-3FA3-2DB7-8FA07619979A}" dt="2023-01-12T16:14:50.127" v="1172" actId="1076"/>
          <ac:spMkLst>
            <pc:docMk/>
            <pc:sldMk cId="2082673487" sldId="378"/>
            <ac:spMk id="3" creationId="{CF5A500E-0393-CDB3-77AC-AD3145D52329}"/>
          </ac:spMkLst>
        </pc:spChg>
        <pc:spChg chg="mod">
          <ac:chgData name="Katheryne Díaz Caro" userId="S::gdiaz@flar.net::871b6e40-7985-419d-b7b2-fb6f2ab98702" providerId="AD" clId="Web-{5A4FD356-7C00-3FA3-2DB7-8FA07619979A}" dt="2023-01-12T16:18:21.616" v="1240" actId="20577"/>
          <ac:spMkLst>
            <pc:docMk/>
            <pc:sldMk cId="2082673487" sldId="378"/>
            <ac:spMk id="4" creationId="{D54C717F-C6E1-E3D7-A10A-3F40CD05F381}"/>
          </ac:spMkLst>
        </pc:spChg>
        <pc:spChg chg="mod">
          <ac:chgData name="Katheryne Díaz Caro" userId="S::gdiaz@flar.net::871b6e40-7985-419d-b7b2-fb6f2ab98702" providerId="AD" clId="Web-{5A4FD356-7C00-3FA3-2DB7-8FA07619979A}" dt="2023-01-12T16:17:11.286" v="1224" actId="1076"/>
          <ac:spMkLst>
            <pc:docMk/>
            <pc:sldMk cId="2082673487" sldId="378"/>
            <ac:spMk id="5" creationId="{ADE0D04B-FFF1-C490-E370-8C00714A1486}"/>
          </ac:spMkLst>
        </pc:spChg>
        <pc:spChg chg="mod">
          <ac:chgData name="Katheryne Díaz Caro" userId="S::gdiaz@flar.net::871b6e40-7985-419d-b7b2-fb6f2ab98702" providerId="AD" clId="Web-{5A4FD356-7C00-3FA3-2DB7-8FA07619979A}" dt="2023-01-12T16:17:11.302" v="1225" actId="1076"/>
          <ac:spMkLst>
            <pc:docMk/>
            <pc:sldMk cId="2082673487" sldId="378"/>
            <ac:spMk id="6" creationId="{BD36B2BE-B1D3-27BE-827E-533A619A970F}"/>
          </ac:spMkLst>
        </pc:spChg>
        <pc:spChg chg="mod">
          <ac:chgData name="Katheryne Díaz Caro" userId="S::gdiaz@flar.net::871b6e40-7985-419d-b7b2-fb6f2ab98702" providerId="AD" clId="Web-{5A4FD356-7C00-3FA3-2DB7-8FA07619979A}" dt="2023-01-12T16:17:11.302" v="1226" actId="1076"/>
          <ac:spMkLst>
            <pc:docMk/>
            <pc:sldMk cId="2082673487" sldId="378"/>
            <ac:spMk id="7" creationId="{60D86C05-07D6-E8FD-AA5D-470038E93DD1}"/>
          </ac:spMkLst>
        </pc:spChg>
        <pc:spChg chg="mod">
          <ac:chgData name="Katheryne Díaz Caro" userId="S::gdiaz@flar.net::871b6e40-7985-419d-b7b2-fb6f2ab98702" providerId="AD" clId="Web-{5A4FD356-7C00-3FA3-2DB7-8FA07619979A}" dt="2023-01-12T16:17:11.317" v="1227" actId="1076"/>
          <ac:spMkLst>
            <pc:docMk/>
            <pc:sldMk cId="2082673487" sldId="378"/>
            <ac:spMk id="8" creationId="{9C11E59A-38CC-68F4-7AD0-A495BF4854A4}"/>
          </ac:spMkLst>
        </pc:spChg>
        <pc:spChg chg="mod">
          <ac:chgData name="Katheryne Díaz Caro" userId="S::gdiaz@flar.net::871b6e40-7985-419d-b7b2-fb6f2ab98702" providerId="AD" clId="Web-{5A4FD356-7C00-3FA3-2DB7-8FA07619979A}" dt="2023-01-12T16:17:11.333" v="1228" actId="1076"/>
          <ac:spMkLst>
            <pc:docMk/>
            <pc:sldMk cId="2082673487" sldId="378"/>
            <ac:spMk id="9" creationId="{2B790C23-AA09-8B9B-3F59-5EF69256D6F7}"/>
          </ac:spMkLst>
        </pc:spChg>
        <pc:spChg chg="mod">
          <ac:chgData name="Katheryne Díaz Caro" userId="S::gdiaz@flar.net::871b6e40-7985-419d-b7b2-fb6f2ab98702" providerId="AD" clId="Web-{5A4FD356-7C00-3FA3-2DB7-8FA07619979A}" dt="2023-01-12T16:17:11.349" v="1229" actId="1076"/>
          <ac:spMkLst>
            <pc:docMk/>
            <pc:sldMk cId="2082673487" sldId="378"/>
            <ac:spMk id="10" creationId="{8B760169-C717-0495-CB98-9FAB01621E35}"/>
          </ac:spMkLst>
        </pc:spChg>
        <pc:spChg chg="del">
          <ac:chgData name="Katheryne Díaz Caro" userId="S::gdiaz@flar.net::871b6e40-7985-419d-b7b2-fb6f2ab98702" providerId="AD" clId="Web-{5A4FD356-7C00-3FA3-2DB7-8FA07619979A}" dt="2023-01-12T16:15:21.206" v="1174"/>
          <ac:spMkLst>
            <pc:docMk/>
            <pc:sldMk cId="2082673487" sldId="378"/>
            <ac:spMk id="11" creationId="{E4E263BE-122A-58F9-4080-E0BA34D74A64}"/>
          </ac:spMkLst>
        </pc:spChg>
        <pc:spChg chg="add mod">
          <ac:chgData name="Katheryne Díaz Caro" userId="S::gdiaz@flar.net::871b6e40-7985-419d-b7b2-fb6f2ab98702" providerId="AD" clId="Web-{5A4FD356-7C00-3FA3-2DB7-8FA07619979A}" dt="2023-01-12T16:17:52.396" v="1231"/>
          <ac:spMkLst>
            <pc:docMk/>
            <pc:sldMk cId="2082673487" sldId="378"/>
            <ac:spMk id="12" creationId="{2658CCFA-28A2-F405-9EE1-8AB1F17DB2B5}"/>
          </ac:spMkLst>
        </pc:spChg>
        <pc:spChg chg="mod">
          <ac:chgData name="Katheryne Díaz Caro" userId="S::gdiaz@flar.net::871b6e40-7985-419d-b7b2-fb6f2ab98702" providerId="AD" clId="Web-{5A4FD356-7C00-3FA3-2DB7-8FA07619979A}" dt="2023-01-12T16:18:45.273" v="1244" actId="1076"/>
          <ac:spMkLst>
            <pc:docMk/>
            <pc:sldMk cId="2082673487" sldId="378"/>
            <ac:spMk id="41" creationId="{77978F65-EEBD-3F49-BFAF-CB09ABD6CA62}"/>
          </ac:spMkLst>
        </pc:spChg>
        <pc:cxnChg chg="mod">
          <ac:chgData name="Katheryne Díaz Caro" userId="S::gdiaz@flar.net::871b6e40-7985-419d-b7b2-fb6f2ab98702" providerId="AD" clId="Web-{5A4FD356-7C00-3FA3-2DB7-8FA07619979A}" dt="2023-01-12T16:15:03.190" v="1173" actId="14100"/>
          <ac:cxnSpMkLst>
            <pc:docMk/>
            <pc:sldMk cId="2082673487" sldId="378"/>
            <ac:cxnSpMk id="13" creationId="{9859777C-3F15-A23B-F27F-0D4BFDC1A55D}"/>
          </ac:cxnSpMkLst>
        </pc:cxnChg>
      </pc:sldChg>
      <pc:sldChg chg="modSp">
        <pc:chgData name="Katheryne Díaz Caro" userId="S::gdiaz@flar.net::871b6e40-7985-419d-b7b2-fb6f2ab98702" providerId="AD" clId="Web-{5A4FD356-7C00-3FA3-2DB7-8FA07619979A}" dt="2023-01-12T16:21:44.011" v="1300" actId="14100"/>
        <pc:sldMkLst>
          <pc:docMk/>
          <pc:sldMk cId="3178428224" sldId="379"/>
        </pc:sldMkLst>
        <pc:spChg chg="mod">
          <ac:chgData name="Katheryne Díaz Caro" userId="S::gdiaz@flar.net::871b6e40-7985-419d-b7b2-fb6f2ab98702" providerId="AD" clId="Web-{5A4FD356-7C00-3FA3-2DB7-8FA07619979A}" dt="2023-01-12T16:21:44.011" v="1300" actId="14100"/>
          <ac:spMkLst>
            <pc:docMk/>
            <pc:sldMk cId="3178428224" sldId="379"/>
            <ac:spMk id="3" creationId="{0581A8C6-76CA-9DBF-9878-AEDB5DC12D95}"/>
          </ac:spMkLst>
        </pc:spChg>
        <pc:spChg chg="mod">
          <ac:chgData name="Katheryne Díaz Caro" userId="S::gdiaz@flar.net::871b6e40-7985-419d-b7b2-fb6f2ab98702" providerId="AD" clId="Web-{5A4FD356-7C00-3FA3-2DB7-8FA07619979A}" dt="2023-01-12T16:19:03.367" v="1255" actId="20577"/>
          <ac:spMkLst>
            <pc:docMk/>
            <pc:sldMk cId="3178428224" sldId="379"/>
            <ac:spMk id="41" creationId="{77978F65-EEBD-3F49-BFAF-CB09ABD6CA62}"/>
          </ac:spMkLst>
        </pc:spChg>
        <pc:picChg chg="mod">
          <ac:chgData name="Katheryne Díaz Caro" userId="S::gdiaz@flar.net::871b6e40-7985-419d-b7b2-fb6f2ab98702" providerId="AD" clId="Web-{5A4FD356-7C00-3FA3-2DB7-8FA07619979A}" dt="2023-01-12T16:19:54.274" v="1268" actId="1076"/>
          <ac:picMkLst>
            <pc:docMk/>
            <pc:sldMk cId="3178428224" sldId="379"/>
            <ac:picMk id="4" creationId="{EA42CA76-0C01-6B7A-816A-701EDA1138B0}"/>
          </ac:picMkLst>
        </pc:picChg>
        <pc:picChg chg="mod">
          <ac:chgData name="Katheryne Díaz Caro" userId="S::gdiaz@flar.net::871b6e40-7985-419d-b7b2-fb6f2ab98702" providerId="AD" clId="Web-{5A4FD356-7C00-3FA3-2DB7-8FA07619979A}" dt="2023-01-12T16:19:24.711" v="1264" actId="1076"/>
          <ac:picMkLst>
            <pc:docMk/>
            <pc:sldMk cId="3178428224" sldId="379"/>
            <ac:picMk id="5" creationId="{E9962E19-1075-D0ED-B085-BDD7CBC705BC}"/>
          </ac:picMkLst>
        </pc:picChg>
        <pc:picChg chg="mod">
          <ac:chgData name="Katheryne Díaz Caro" userId="S::gdiaz@flar.net::871b6e40-7985-419d-b7b2-fb6f2ab98702" providerId="AD" clId="Web-{5A4FD356-7C00-3FA3-2DB7-8FA07619979A}" dt="2023-01-12T16:19:52.524" v="1267" actId="1076"/>
          <ac:picMkLst>
            <pc:docMk/>
            <pc:sldMk cId="3178428224" sldId="379"/>
            <ac:picMk id="6" creationId="{8B414A64-0882-0E49-8CF0-3404224505F1}"/>
          </ac:picMkLst>
        </pc:picChg>
      </pc:sldChg>
      <pc:sldChg chg="addSp delSp modSp add replId">
        <pc:chgData name="Katheryne Díaz Caro" userId="S::gdiaz@flar.net::871b6e40-7985-419d-b7b2-fb6f2ab98702" providerId="AD" clId="Web-{5A4FD356-7C00-3FA3-2DB7-8FA07619979A}" dt="2023-01-12T15:25:49.065" v="890"/>
        <pc:sldMkLst>
          <pc:docMk/>
          <pc:sldMk cId="1433680205" sldId="380"/>
        </pc:sldMkLst>
        <pc:spChg chg="del mod">
          <ac:chgData name="Katheryne Díaz Caro" userId="S::gdiaz@flar.net::871b6e40-7985-419d-b7b2-fb6f2ab98702" providerId="AD" clId="Web-{5A4FD356-7C00-3FA3-2DB7-8FA07619979A}" dt="2023-01-12T14:58:20.235" v="816"/>
          <ac:spMkLst>
            <pc:docMk/>
            <pc:sldMk cId="1433680205" sldId="380"/>
            <ac:spMk id="2" creationId="{265A9F7C-8C51-87A4-5D15-ED9DFD1F24BA}"/>
          </ac:spMkLst>
        </pc:spChg>
        <pc:spChg chg="del">
          <ac:chgData name="Katheryne Díaz Caro" userId="S::gdiaz@flar.net::871b6e40-7985-419d-b7b2-fb6f2ab98702" providerId="AD" clId="Web-{5A4FD356-7C00-3FA3-2DB7-8FA07619979A}" dt="2023-01-12T14:50:02.381" v="776"/>
          <ac:spMkLst>
            <pc:docMk/>
            <pc:sldMk cId="1433680205" sldId="380"/>
            <ac:spMk id="3" creationId="{D192E017-2629-34BF-326E-35B0E0C4CFBD}"/>
          </ac:spMkLst>
        </pc:spChg>
        <pc:spChg chg="mod">
          <ac:chgData name="Katheryne Díaz Caro" userId="S::gdiaz@flar.net::871b6e40-7985-419d-b7b2-fb6f2ab98702" providerId="AD" clId="Web-{5A4FD356-7C00-3FA3-2DB7-8FA07619979A}" dt="2023-01-12T14:49:43.225" v="769" actId="20577"/>
          <ac:spMkLst>
            <pc:docMk/>
            <pc:sldMk cId="1433680205" sldId="380"/>
            <ac:spMk id="41" creationId="{77978F65-EEBD-3F49-BFAF-CB09ABD6CA62}"/>
          </ac:spMkLst>
        </pc:spChg>
        <pc:picChg chg="add mod ord">
          <ac:chgData name="Katheryne Díaz Caro" userId="S::gdiaz@flar.net::871b6e40-7985-419d-b7b2-fb6f2ab98702" providerId="AD" clId="Web-{5A4FD356-7C00-3FA3-2DB7-8FA07619979A}" dt="2023-01-12T15:24:38.594" v="883"/>
          <ac:picMkLst>
            <pc:docMk/>
            <pc:sldMk cId="1433680205" sldId="380"/>
            <ac:picMk id="2" creationId="{91EE57CD-4DEC-F21F-0E6F-290FC98C6272}"/>
          </ac:picMkLst>
        </pc:picChg>
        <pc:picChg chg="add del mod">
          <ac:chgData name="Katheryne Díaz Caro" userId="S::gdiaz@flar.net::871b6e40-7985-419d-b7b2-fb6f2ab98702" providerId="AD" clId="Web-{5A4FD356-7C00-3FA3-2DB7-8FA07619979A}" dt="2023-01-12T15:25:49.065" v="890"/>
          <ac:picMkLst>
            <pc:docMk/>
            <pc:sldMk cId="1433680205" sldId="380"/>
            <ac:picMk id="3" creationId="{BB787C95-05CA-328A-7D3F-D6AF0F4688A7}"/>
          </ac:picMkLst>
        </pc:picChg>
        <pc:picChg chg="add del mod">
          <ac:chgData name="Katheryne Díaz Caro" userId="S::gdiaz@flar.net::871b6e40-7985-419d-b7b2-fb6f2ab98702" providerId="AD" clId="Web-{5A4FD356-7C00-3FA3-2DB7-8FA07619979A}" dt="2023-01-12T15:24:16.094" v="876"/>
          <ac:picMkLst>
            <pc:docMk/>
            <pc:sldMk cId="1433680205" sldId="380"/>
            <ac:picMk id="5" creationId="{65DBEF14-8834-9999-1E9F-66F2A5BD810E}"/>
          </ac:picMkLst>
        </pc:picChg>
      </pc:sldChg>
      <pc:sldChg chg="modSp add ord replId">
        <pc:chgData name="Katheryne Díaz Caro" userId="S::gdiaz@flar.net::871b6e40-7985-419d-b7b2-fb6f2ab98702" providerId="AD" clId="Web-{5A4FD356-7C00-3FA3-2DB7-8FA07619979A}" dt="2023-01-12T16:09:06.604" v="1124"/>
        <pc:sldMkLst>
          <pc:docMk/>
          <pc:sldMk cId="1053326082" sldId="381"/>
        </pc:sldMkLst>
        <pc:spChg chg="mod">
          <ac:chgData name="Katheryne Díaz Caro" userId="S::gdiaz@flar.net::871b6e40-7985-419d-b7b2-fb6f2ab98702" providerId="AD" clId="Web-{5A4FD356-7C00-3FA3-2DB7-8FA07619979A}" dt="2023-01-12T16:08:52.760" v="1122" actId="20577"/>
          <ac:spMkLst>
            <pc:docMk/>
            <pc:sldMk cId="1053326082" sldId="381"/>
            <ac:spMk id="2" creationId="{265A9F7C-8C51-87A4-5D15-ED9DFD1F24BA}"/>
          </ac:spMkLst>
        </pc:spChg>
        <pc:picChg chg="mod">
          <ac:chgData name="Katheryne Díaz Caro" userId="S::gdiaz@flar.net::871b6e40-7985-419d-b7b2-fb6f2ab98702" providerId="AD" clId="Web-{5A4FD356-7C00-3FA3-2DB7-8FA07619979A}" dt="2023-01-12T14:58:42.220" v="823" actId="1076"/>
          <ac:picMkLst>
            <pc:docMk/>
            <pc:sldMk cId="1053326082" sldId="381"/>
            <ac:picMk id="5" creationId="{65DBEF14-8834-9999-1E9F-66F2A5BD810E}"/>
          </ac:picMkLst>
        </pc:picChg>
      </pc:sldChg>
      <pc:sldChg chg="addSp delSp modSp add replId">
        <pc:chgData name="Katheryne Díaz Caro" userId="S::gdiaz@flar.net::871b6e40-7985-419d-b7b2-fb6f2ab98702" providerId="AD" clId="Web-{5A4FD356-7C00-3FA3-2DB7-8FA07619979A}" dt="2023-01-12T16:09:01.448" v="1123" actId="1076"/>
        <pc:sldMkLst>
          <pc:docMk/>
          <pc:sldMk cId="1835541130" sldId="382"/>
        </pc:sldMkLst>
        <pc:spChg chg="mod">
          <ac:chgData name="Katheryne Díaz Caro" userId="S::gdiaz@flar.net::871b6e40-7985-419d-b7b2-fb6f2ab98702" providerId="AD" clId="Web-{5A4FD356-7C00-3FA3-2DB7-8FA07619979A}" dt="2023-01-12T15:47:31.249" v="1024" actId="20577"/>
          <ac:spMkLst>
            <pc:docMk/>
            <pc:sldMk cId="1835541130" sldId="382"/>
            <ac:spMk id="2" creationId="{265A9F7C-8C51-87A4-5D15-ED9DFD1F24BA}"/>
          </ac:spMkLst>
        </pc:spChg>
        <pc:spChg chg="add mod">
          <ac:chgData name="Katheryne Díaz Caro" userId="S::gdiaz@flar.net::871b6e40-7985-419d-b7b2-fb6f2ab98702" providerId="AD" clId="Web-{5A4FD356-7C00-3FA3-2DB7-8FA07619979A}" dt="2023-01-12T16:09:01.448" v="1123" actId="1076"/>
          <ac:spMkLst>
            <pc:docMk/>
            <pc:sldMk cId="1835541130" sldId="382"/>
            <ac:spMk id="10" creationId="{83511049-2DDA-DCEE-2307-3DC3541D222C}"/>
          </ac:spMkLst>
        </pc:spChg>
        <pc:spChg chg="mod">
          <ac:chgData name="Katheryne Díaz Caro" userId="S::gdiaz@flar.net::871b6e40-7985-419d-b7b2-fb6f2ab98702" providerId="AD" clId="Web-{5A4FD356-7C00-3FA3-2DB7-8FA07619979A}" dt="2023-01-12T15:33:00.980" v="912" actId="20577"/>
          <ac:spMkLst>
            <pc:docMk/>
            <pc:sldMk cId="1835541130" sldId="382"/>
            <ac:spMk id="41" creationId="{77978F65-EEBD-3F49-BFAF-CB09ABD6CA62}"/>
          </ac:spMkLst>
        </pc:spChg>
        <pc:picChg chg="add mod">
          <ac:chgData name="Katheryne Díaz Caro" userId="S::gdiaz@flar.net::871b6e40-7985-419d-b7b2-fb6f2ab98702" providerId="AD" clId="Web-{5A4FD356-7C00-3FA3-2DB7-8FA07619979A}" dt="2023-01-12T15:47:06.405" v="1019" actId="1076"/>
          <ac:picMkLst>
            <pc:docMk/>
            <pc:sldMk cId="1835541130" sldId="382"/>
            <ac:picMk id="4" creationId="{F6A29E7D-9EC9-2DC1-90C9-C1997251F6AA}"/>
          </ac:picMkLst>
        </pc:picChg>
        <pc:picChg chg="del">
          <ac:chgData name="Katheryne Díaz Caro" userId="S::gdiaz@flar.net::871b6e40-7985-419d-b7b2-fb6f2ab98702" providerId="AD" clId="Web-{5A4FD356-7C00-3FA3-2DB7-8FA07619979A}" dt="2023-01-12T15:32:38.730" v="894"/>
          <ac:picMkLst>
            <pc:docMk/>
            <pc:sldMk cId="1835541130" sldId="382"/>
            <ac:picMk id="5" creationId="{65DBEF14-8834-9999-1E9F-66F2A5BD810E}"/>
          </ac:picMkLst>
        </pc:picChg>
        <pc:picChg chg="add mod">
          <ac:chgData name="Katheryne Díaz Caro" userId="S::gdiaz@flar.net::871b6e40-7985-419d-b7b2-fb6f2ab98702" providerId="AD" clId="Web-{5A4FD356-7C00-3FA3-2DB7-8FA07619979A}" dt="2023-01-12T15:47:01.967" v="1017" actId="1076"/>
          <ac:picMkLst>
            <pc:docMk/>
            <pc:sldMk cId="1835541130" sldId="382"/>
            <ac:picMk id="7" creationId="{99E3A3DE-85CF-2507-6092-39865F796F68}"/>
          </ac:picMkLst>
        </pc:picChg>
        <pc:picChg chg="add mod">
          <ac:chgData name="Katheryne Díaz Caro" userId="S::gdiaz@flar.net::871b6e40-7985-419d-b7b2-fb6f2ab98702" providerId="AD" clId="Web-{5A4FD356-7C00-3FA3-2DB7-8FA07619979A}" dt="2023-01-12T15:47:09.092" v="1020" actId="1076"/>
          <ac:picMkLst>
            <pc:docMk/>
            <pc:sldMk cId="1835541130" sldId="382"/>
            <ac:picMk id="9" creationId="{E1309495-F795-2316-F694-EED8D70711FB}"/>
          </ac:picMkLst>
        </pc:picChg>
      </pc:sldChg>
      <pc:sldChg chg="add del replId">
        <pc:chgData name="Katheryne Díaz Caro" userId="S::gdiaz@flar.net::871b6e40-7985-419d-b7b2-fb6f2ab98702" providerId="AD" clId="Web-{5A4FD356-7C00-3FA3-2DB7-8FA07619979A}" dt="2023-01-12T15:32:32.636" v="892"/>
        <pc:sldMkLst>
          <pc:docMk/>
          <pc:sldMk cId="3851872731" sldId="382"/>
        </pc:sldMkLst>
      </pc:sldChg>
      <pc:sldChg chg="addSp delSp modSp add replId">
        <pc:chgData name="Katheryne Díaz Caro" userId="S::gdiaz@flar.net::871b6e40-7985-419d-b7b2-fb6f2ab98702" providerId="AD" clId="Web-{5A4FD356-7C00-3FA3-2DB7-8FA07619979A}" dt="2023-01-12T19:27:06.714" v="1499" actId="20577"/>
        <pc:sldMkLst>
          <pc:docMk/>
          <pc:sldMk cId="3040232851" sldId="383"/>
        </pc:sldMkLst>
        <pc:spChg chg="mod">
          <ac:chgData name="Katheryne Díaz Caro" userId="S::gdiaz@flar.net::871b6e40-7985-419d-b7b2-fb6f2ab98702" providerId="AD" clId="Web-{5A4FD356-7C00-3FA3-2DB7-8FA07619979A}" dt="2023-01-12T19:26:50.635" v="1494" actId="20577"/>
          <ac:spMkLst>
            <pc:docMk/>
            <pc:sldMk cId="3040232851" sldId="383"/>
            <ac:spMk id="2" creationId="{265A9F7C-8C51-87A4-5D15-ED9DFD1F24BA}"/>
          </ac:spMkLst>
        </pc:spChg>
        <pc:spChg chg="add mod">
          <ac:chgData name="Katheryne Díaz Caro" userId="S::gdiaz@flar.net::871b6e40-7985-419d-b7b2-fb6f2ab98702" providerId="AD" clId="Web-{5A4FD356-7C00-3FA3-2DB7-8FA07619979A}" dt="2023-01-12T19:27:06.714" v="1499" actId="20577"/>
          <ac:spMkLst>
            <pc:docMk/>
            <pc:sldMk cId="3040232851" sldId="383"/>
            <ac:spMk id="5" creationId="{333FE4B8-71BE-B798-68BC-B6AE58AA2EAE}"/>
          </ac:spMkLst>
        </pc:spChg>
        <pc:spChg chg="del">
          <ac:chgData name="Katheryne Díaz Caro" userId="S::gdiaz@flar.net::871b6e40-7985-419d-b7b2-fb6f2ab98702" providerId="AD" clId="Web-{5A4FD356-7C00-3FA3-2DB7-8FA07619979A}" dt="2023-01-12T15:49:52.064" v="1055"/>
          <ac:spMkLst>
            <pc:docMk/>
            <pc:sldMk cId="3040232851" sldId="383"/>
            <ac:spMk id="10" creationId="{83511049-2DDA-DCEE-2307-3DC3541D222C}"/>
          </ac:spMkLst>
        </pc:spChg>
        <pc:spChg chg="mod">
          <ac:chgData name="Katheryne Díaz Caro" userId="S::gdiaz@flar.net::871b6e40-7985-419d-b7b2-fb6f2ab98702" providerId="AD" clId="Web-{5A4FD356-7C00-3FA3-2DB7-8FA07619979A}" dt="2023-01-12T16:10:17.324" v="1139" actId="20577"/>
          <ac:spMkLst>
            <pc:docMk/>
            <pc:sldMk cId="3040232851" sldId="383"/>
            <ac:spMk id="41" creationId="{77978F65-EEBD-3F49-BFAF-CB09ABD6CA62}"/>
          </ac:spMkLst>
        </pc:spChg>
        <pc:picChg chg="add del mod ord">
          <ac:chgData name="Katheryne Díaz Caro" userId="S::gdiaz@flar.net::871b6e40-7985-419d-b7b2-fb6f2ab98702" providerId="AD" clId="Web-{5A4FD356-7C00-3FA3-2DB7-8FA07619979A}" dt="2023-01-12T16:29:52.708" v="1439"/>
          <ac:picMkLst>
            <pc:docMk/>
            <pc:sldMk cId="3040232851" sldId="383"/>
            <ac:picMk id="3" creationId="{B7EA8516-4673-FA7D-701C-1D3C8F23C9A7}"/>
          </ac:picMkLst>
        </pc:picChg>
        <pc:picChg chg="del">
          <ac:chgData name="Katheryne Díaz Caro" userId="S::gdiaz@flar.net::871b6e40-7985-419d-b7b2-fb6f2ab98702" providerId="AD" clId="Web-{5A4FD356-7C00-3FA3-2DB7-8FA07619979A}" dt="2023-01-12T15:49:31.298" v="1029"/>
          <ac:picMkLst>
            <pc:docMk/>
            <pc:sldMk cId="3040232851" sldId="383"/>
            <ac:picMk id="4" creationId="{F6A29E7D-9EC9-2DC1-90C9-C1997251F6AA}"/>
          </ac:picMkLst>
        </pc:picChg>
        <pc:picChg chg="add mod ord modCrop">
          <ac:chgData name="Katheryne Díaz Caro" userId="S::gdiaz@flar.net::871b6e40-7985-419d-b7b2-fb6f2ab98702" providerId="AD" clId="Web-{5A4FD356-7C00-3FA3-2DB7-8FA07619979A}" dt="2023-01-12T16:31:52.320" v="1467" actId="14100"/>
          <ac:picMkLst>
            <pc:docMk/>
            <pc:sldMk cId="3040232851" sldId="383"/>
            <ac:picMk id="6" creationId="{D74E21C1-AB67-94CB-C379-9FD0FFB0DF29}"/>
          </ac:picMkLst>
        </pc:picChg>
        <pc:picChg chg="del">
          <ac:chgData name="Katheryne Díaz Caro" userId="S::gdiaz@flar.net::871b6e40-7985-419d-b7b2-fb6f2ab98702" providerId="AD" clId="Web-{5A4FD356-7C00-3FA3-2DB7-8FA07619979A}" dt="2023-01-12T15:49:31.298" v="1028"/>
          <ac:picMkLst>
            <pc:docMk/>
            <pc:sldMk cId="3040232851" sldId="383"/>
            <ac:picMk id="7" creationId="{99E3A3DE-85CF-2507-6092-39865F796F68}"/>
          </ac:picMkLst>
        </pc:picChg>
        <pc:picChg chg="del">
          <ac:chgData name="Katheryne Díaz Caro" userId="S::gdiaz@flar.net::871b6e40-7985-419d-b7b2-fb6f2ab98702" providerId="AD" clId="Web-{5A4FD356-7C00-3FA3-2DB7-8FA07619979A}" dt="2023-01-12T15:49:31.298" v="1027"/>
          <ac:picMkLst>
            <pc:docMk/>
            <pc:sldMk cId="3040232851" sldId="383"/>
            <ac:picMk id="9" creationId="{E1309495-F795-2316-F694-EED8D70711FB}"/>
          </ac:picMkLst>
        </pc:picChg>
      </pc:sldChg>
    </pc:docChg>
  </pc:docChgLst>
  <pc:docChgLst>
    <pc:chgData name="Jorge Esteban Camargo Forero" userId="ee79e5f4-13e3-4b16-9a8f-d9656972343c" providerId="ADAL" clId="{7ACA4FA3-783F-483E-AAB8-8BF20471A335}"/>
    <pc:docChg chg="undo custSel addSld delSld modSld sldOrd">
      <pc:chgData name="Jorge Esteban Camargo Forero" userId="ee79e5f4-13e3-4b16-9a8f-d9656972343c" providerId="ADAL" clId="{7ACA4FA3-783F-483E-AAB8-8BF20471A335}" dt="2023-02-16T19:23:08.767" v="1107" actId="20577"/>
      <pc:docMkLst>
        <pc:docMk/>
      </pc:docMkLst>
      <pc:sldChg chg="modSp mod">
        <pc:chgData name="Jorge Esteban Camargo Forero" userId="ee79e5f4-13e3-4b16-9a8f-d9656972343c" providerId="ADAL" clId="{7ACA4FA3-783F-483E-AAB8-8BF20471A335}" dt="2023-02-14T14:35:53.134" v="880" actId="20577"/>
        <pc:sldMkLst>
          <pc:docMk/>
          <pc:sldMk cId="966361483" sldId="366"/>
        </pc:sldMkLst>
        <pc:spChg chg="mod">
          <ac:chgData name="Jorge Esteban Camargo Forero" userId="ee79e5f4-13e3-4b16-9a8f-d9656972343c" providerId="ADAL" clId="{7ACA4FA3-783F-483E-AAB8-8BF20471A335}" dt="2023-02-14T14:35:53.134" v="880" actId="20577"/>
          <ac:spMkLst>
            <pc:docMk/>
            <pc:sldMk cId="966361483" sldId="366"/>
            <ac:spMk id="14" creationId="{265A9F7C-8C51-87A4-5D15-ED9DFD1F24BA}"/>
          </ac:spMkLst>
        </pc:spChg>
      </pc:sldChg>
      <pc:sldChg chg="modSp mod">
        <pc:chgData name="Jorge Esteban Camargo Forero" userId="ee79e5f4-13e3-4b16-9a8f-d9656972343c" providerId="ADAL" clId="{7ACA4FA3-783F-483E-AAB8-8BF20471A335}" dt="2023-02-13T21:20:15.700" v="0" actId="20577"/>
        <pc:sldMkLst>
          <pc:docMk/>
          <pc:sldMk cId="3813555691" sldId="404"/>
        </pc:sldMkLst>
        <pc:spChg chg="mod">
          <ac:chgData name="Jorge Esteban Camargo Forero" userId="ee79e5f4-13e3-4b16-9a8f-d9656972343c" providerId="ADAL" clId="{7ACA4FA3-783F-483E-AAB8-8BF20471A335}" dt="2023-02-13T21:20:15.700" v="0" actId="20577"/>
          <ac:spMkLst>
            <pc:docMk/>
            <pc:sldMk cId="3813555691" sldId="404"/>
            <ac:spMk id="11" creationId="{0581A8C6-76CA-9DBF-9878-AEDB5DC12D95}"/>
          </ac:spMkLst>
        </pc:spChg>
      </pc:sldChg>
      <pc:sldChg chg="modSp mod">
        <pc:chgData name="Jorge Esteban Camargo Forero" userId="ee79e5f4-13e3-4b16-9a8f-d9656972343c" providerId="ADAL" clId="{7ACA4FA3-783F-483E-AAB8-8BF20471A335}" dt="2023-02-13T21:22:55.349" v="70" actId="20577"/>
        <pc:sldMkLst>
          <pc:docMk/>
          <pc:sldMk cId="2447382574" sldId="416"/>
        </pc:sldMkLst>
        <pc:spChg chg="mod">
          <ac:chgData name="Jorge Esteban Camargo Forero" userId="ee79e5f4-13e3-4b16-9a8f-d9656972343c" providerId="ADAL" clId="{7ACA4FA3-783F-483E-AAB8-8BF20471A335}" dt="2023-02-13T21:22:55.349" v="70" actId="20577"/>
          <ac:spMkLst>
            <pc:docMk/>
            <pc:sldMk cId="2447382574" sldId="416"/>
            <ac:spMk id="11" creationId="{0581A8C6-76CA-9DBF-9878-AEDB5DC12D95}"/>
          </ac:spMkLst>
        </pc:spChg>
      </pc:sldChg>
      <pc:sldChg chg="modSp mod">
        <pc:chgData name="Jorge Esteban Camargo Forero" userId="ee79e5f4-13e3-4b16-9a8f-d9656972343c" providerId="ADAL" clId="{7ACA4FA3-783F-483E-AAB8-8BF20471A335}" dt="2023-02-14T10:27:14.411" v="812" actId="20577"/>
        <pc:sldMkLst>
          <pc:docMk/>
          <pc:sldMk cId="2650053554" sldId="422"/>
        </pc:sldMkLst>
        <pc:spChg chg="mod">
          <ac:chgData name="Jorge Esteban Camargo Forero" userId="ee79e5f4-13e3-4b16-9a8f-d9656972343c" providerId="ADAL" clId="{7ACA4FA3-783F-483E-AAB8-8BF20471A335}" dt="2023-02-14T10:27:14.411" v="812" actId="20577"/>
          <ac:spMkLst>
            <pc:docMk/>
            <pc:sldMk cId="2650053554" sldId="422"/>
            <ac:spMk id="11" creationId="{0581A8C6-76CA-9DBF-9878-AEDB5DC12D95}"/>
          </ac:spMkLst>
        </pc:spChg>
      </pc:sldChg>
      <pc:sldChg chg="addSp delSp modSp add mod ord">
        <pc:chgData name="Jorge Esteban Camargo Forero" userId="ee79e5f4-13e3-4b16-9a8f-d9656972343c" providerId="ADAL" clId="{7ACA4FA3-783F-483E-AAB8-8BF20471A335}" dt="2023-02-14T14:39:30.883" v="959" actId="20577"/>
        <pc:sldMkLst>
          <pc:docMk/>
          <pc:sldMk cId="995176568" sldId="423"/>
        </pc:sldMkLst>
        <pc:spChg chg="add mod">
          <ac:chgData name="Jorge Esteban Camargo Forero" userId="ee79e5f4-13e3-4b16-9a8f-d9656972343c" providerId="ADAL" clId="{7ACA4FA3-783F-483E-AAB8-8BF20471A335}" dt="2023-02-14T14:39:30.883" v="959" actId="20577"/>
          <ac:spMkLst>
            <pc:docMk/>
            <pc:sldMk cId="995176568" sldId="423"/>
            <ac:spMk id="4" creationId="{E5035101-93D6-7A88-C6F9-1BF6EE519CC9}"/>
          </ac:spMkLst>
        </pc:spChg>
        <pc:spChg chg="del mod">
          <ac:chgData name="Jorge Esteban Camargo Forero" userId="ee79e5f4-13e3-4b16-9a8f-d9656972343c" providerId="ADAL" clId="{7ACA4FA3-783F-483E-AAB8-8BF20471A335}" dt="2023-02-13T21:23:58.195" v="96" actId="478"/>
          <ac:spMkLst>
            <pc:docMk/>
            <pc:sldMk cId="995176568" sldId="423"/>
            <ac:spMk id="11" creationId="{0581A8C6-76CA-9DBF-9878-AEDB5DC12D95}"/>
          </ac:spMkLst>
        </pc:spChg>
        <pc:spChg chg="add del mod">
          <ac:chgData name="Jorge Esteban Camargo Forero" userId="ee79e5f4-13e3-4b16-9a8f-d9656972343c" providerId="ADAL" clId="{7ACA4FA3-783F-483E-AAB8-8BF20471A335}" dt="2023-02-13T21:31:00.318" v="311" actId="478"/>
          <ac:spMkLst>
            <pc:docMk/>
            <pc:sldMk cId="995176568" sldId="423"/>
            <ac:spMk id="24" creationId="{C599AA05-42DB-261E-AAAA-4E938BC7F6DD}"/>
          </ac:spMkLst>
        </pc:spChg>
        <pc:spChg chg="add del">
          <ac:chgData name="Jorge Esteban Camargo Forero" userId="ee79e5f4-13e3-4b16-9a8f-d9656972343c" providerId="ADAL" clId="{7ACA4FA3-783F-483E-AAB8-8BF20471A335}" dt="2023-02-14T10:21:24.904" v="333"/>
          <ac:spMkLst>
            <pc:docMk/>
            <pc:sldMk cId="995176568" sldId="423"/>
            <ac:spMk id="25" creationId="{56E15FC5-F4AC-1370-8F51-5595FAC50B66}"/>
          </ac:spMkLst>
        </pc:spChg>
        <pc:spChg chg="add del">
          <ac:chgData name="Jorge Esteban Camargo Forero" userId="ee79e5f4-13e3-4b16-9a8f-d9656972343c" providerId="ADAL" clId="{7ACA4FA3-783F-483E-AAB8-8BF20471A335}" dt="2023-02-14T10:21:24.904" v="333"/>
          <ac:spMkLst>
            <pc:docMk/>
            <pc:sldMk cId="995176568" sldId="423"/>
            <ac:spMk id="26" creationId="{56590346-FE62-D6A6-0ED1-77E907E1DC5C}"/>
          </ac:spMkLst>
        </pc:spChg>
        <pc:spChg chg="add del">
          <ac:chgData name="Jorge Esteban Camargo Forero" userId="ee79e5f4-13e3-4b16-9a8f-d9656972343c" providerId="ADAL" clId="{7ACA4FA3-783F-483E-AAB8-8BF20471A335}" dt="2023-02-14T10:22:35.691" v="467"/>
          <ac:spMkLst>
            <pc:docMk/>
            <pc:sldMk cId="995176568" sldId="423"/>
            <ac:spMk id="27" creationId="{0BAD0071-2D30-157F-0168-62ACEE771A17}"/>
          </ac:spMkLst>
        </pc:spChg>
        <pc:spChg chg="add del">
          <ac:chgData name="Jorge Esteban Camargo Forero" userId="ee79e5f4-13e3-4b16-9a8f-d9656972343c" providerId="ADAL" clId="{7ACA4FA3-783F-483E-AAB8-8BF20471A335}" dt="2023-02-14T10:22:35.691" v="467"/>
          <ac:spMkLst>
            <pc:docMk/>
            <pc:sldMk cId="995176568" sldId="423"/>
            <ac:spMk id="28" creationId="{61423AA2-2D05-1FCB-C18B-8048219F7A85}"/>
          </ac:spMkLst>
        </pc:spChg>
        <pc:picChg chg="add mod">
          <ac:chgData name="Jorge Esteban Camargo Forero" userId="ee79e5f4-13e3-4b16-9a8f-d9656972343c" providerId="ADAL" clId="{7ACA4FA3-783F-483E-AAB8-8BF20471A335}" dt="2023-02-14T14:38:08.197" v="930" actId="14100"/>
          <ac:picMkLst>
            <pc:docMk/>
            <pc:sldMk cId="995176568" sldId="423"/>
            <ac:picMk id="2" creationId="{5BD51FB1-2704-F39F-79BE-DB4E50150A99}"/>
          </ac:picMkLst>
        </pc:picChg>
        <pc:picChg chg="add del mod">
          <ac:chgData name="Jorge Esteban Camargo Forero" userId="ee79e5f4-13e3-4b16-9a8f-d9656972343c" providerId="ADAL" clId="{7ACA4FA3-783F-483E-AAB8-8BF20471A335}" dt="2023-02-13T21:23:34.354" v="91" actId="478"/>
          <ac:picMkLst>
            <pc:docMk/>
            <pc:sldMk cId="995176568" sldId="423"/>
            <ac:picMk id="3" creationId="{5E016FE9-2912-719F-68B9-C2CFE6A4AD5E}"/>
          </ac:picMkLst>
        </pc:picChg>
        <pc:picChg chg="add del mod">
          <ac:chgData name="Jorge Esteban Camargo Forero" userId="ee79e5f4-13e3-4b16-9a8f-d9656972343c" providerId="ADAL" clId="{7ACA4FA3-783F-483E-AAB8-8BF20471A335}" dt="2023-02-13T21:26:15.219" v="168" actId="478"/>
          <ac:picMkLst>
            <pc:docMk/>
            <pc:sldMk cId="995176568" sldId="423"/>
            <ac:picMk id="6" creationId="{28C8E5D6-A1B1-9D0D-9A3C-F053F08BB950}"/>
          </ac:picMkLst>
        </pc:picChg>
        <pc:picChg chg="add del mod">
          <ac:chgData name="Jorge Esteban Camargo Forero" userId="ee79e5f4-13e3-4b16-9a8f-d9656972343c" providerId="ADAL" clId="{7ACA4FA3-783F-483E-AAB8-8BF20471A335}" dt="2023-02-14T10:21:11.671" v="323" actId="478"/>
          <ac:picMkLst>
            <pc:docMk/>
            <pc:sldMk cId="995176568" sldId="423"/>
            <ac:picMk id="8" creationId="{A87B1660-8419-6D3B-C83C-B24CCDF24E59}"/>
          </ac:picMkLst>
        </pc:picChg>
        <pc:picChg chg="add del mod">
          <ac:chgData name="Jorge Esteban Camargo Forero" userId="ee79e5f4-13e3-4b16-9a8f-d9656972343c" providerId="ADAL" clId="{7ACA4FA3-783F-483E-AAB8-8BF20471A335}" dt="2023-02-13T21:27:15.224" v="240" actId="478"/>
          <ac:picMkLst>
            <pc:docMk/>
            <pc:sldMk cId="995176568" sldId="423"/>
            <ac:picMk id="10" creationId="{1603E1D3-19C5-025D-7B73-1245C74CC05C}"/>
          </ac:picMkLst>
        </pc:picChg>
        <pc:picChg chg="add del mod">
          <ac:chgData name="Jorge Esteban Camargo Forero" userId="ee79e5f4-13e3-4b16-9a8f-d9656972343c" providerId="ADAL" clId="{7ACA4FA3-783F-483E-AAB8-8BF20471A335}" dt="2023-02-14T10:21:15.373" v="326" actId="478"/>
          <ac:picMkLst>
            <pc:docMk/>
            <pc:sldMk cId="995176568" sldId="423"/>
            <ac:picMk id="13" creationId="{9294309F-7292-0DEB-4D54-CE81F5B5F060}"/>
          </ac:picMkLst>
        </pc:picChg>
        <pc:picChg chg="add del mod">
          <ac:chgData name="Jorge Esteban Camargo Forero" userId="ee79e5f4-13e3-4b16-9a8f-d9656972343c" providerId="ADAL" clId="{7ACA4FA3-783F-483E-AAB8-8BF20471A335}" dt="2023-02-14T10:21:16.430" v="328" actId="478"/>
          <ac:picMkLst>
            <pc:docMk/>
            <pc:sldMk cId="995176568" sldId="423"/>
            <ac:picMk id="15" creationId="{F22B7F64-6016-9B70-8063-95F71960900A}"/>
          </ac:picMkLst>
        </pc:picChg>
        <pc:picChg chg="add del mod">
          <ac:chgData name="Jorge Esteban Camargo Forero" userId="ee79e5f4-13e3-4b16-9a8f-d9656972343c" providerId="ADAL" clId="{7ACA4FA3-783F-483E-AAB8-8BF20471A335}" dt="2023-02-14T10:21:15.900" v="327" actId="478"/>
          <ac:picMkLst>
            <pc:docMk/>
            <pc:sldMk cId="995176568" sldId="423"/>
            <ac:picMk id="17" creationId="{81731BD3-AF6B-D6B1-9789-9572971E2F5F}"/>
          </ac:picMkLst>
        </pc:picChg>
        <pc:picChg chg="add del mod">
          <ac:chgData name="Jorge Esteban Camargo Forero" userId="ee79e5f4-13e3-4b16-9a8f-d9656972343c" providerId="ADAL" clId="{7ACA4FA3-783F-483E-AAB8-8BF20471A335}" dt="2023-02-14T10:21:14.818" v="325" actId="478"/>
          <ac:picMkLst>
            <pc:docMk/>
            <pc:sldMk cId="995176568" sldId="423"/>
            <ac:picMk id="19" creationId="{9FD2F580-C7C0-DE72-972D-AAD95A369DAD}"/>
          </ac:picMkLst>
        </pc:picChg>
        <pc:picChg chg="add del mod">
          <ac:chgData name="Jorge Esteban Camargo Forero" userId="ee79e5f4-13e3-4b16-9a8f-d9656972343c" providerId="ADAL" clId="{7ACA4FA3-783F-483E-AAB8-8BF20471A335}" dt="2023-02-13T21:28:31.591" v="255" actId="478"/>
          <ac:picMkLst>
            <pc:docMk/>
            <pc:sldMk cId="995176568" sldId="423"/>
            <ac:picMk id="21" creationId="{1EB0A6DF-1CDF-8C9B-AF3A-139096C4FAD4}"/>
          </ac:picMkLst>
        </pc:picChg>
        <pc:picChg chg="add del mod">
          <ac:chgData name="Jorge Esteban Camargo Forero" userId="ee79e5f4-13e3-4b16-9a8f-d9656972343c" providerId="ADAL" clId="{7ACA4FA3-783F-483E-AAB8-8BF20471A335}" dt="2023-02-14T10:21:14.141" v="324" actId="478"/>
          <ac:picMkLst>
            <pc:docMk/>
            <pc:sldMk cId="995176568" sldId="423"/>
            <ac:picMk id="23" creationId="{9AC1B048-5028-0AA0-263D-746807BC58E0}"/>
          </ac:picMkLst>
        </pc:picChg>
        <pc:picChg chg="add del">
          <ac:chgData name="Jorge Esteban Camargo Forero" userId="ee79e5f4-13e3-4b16-9a8f-d9656972343c" providerId="ADAL" clId="{7ACA4FA3-783F-483E-AAB8-8BF20471A335}" dt="2023-02-13T21:23:58.195" v="96" actId="478"/>
          <ac:picMkLst>
            <pc:docMk/>
            <pc:sldMk cId="995176568" sldId="423"/>
            <ac:picMk id="1026" creationId="{E1397883-B04C-29B3-14AA-128758F3207F}"/>
          </ac:picMkLst>
        </pc:picChg>
        <pc:picChg chg="add del mod">
          <ac:chgData name="Jorge Esteban Camargo Forero" userId="ee79e5f4-13e3-4b16-9a8f-d9656972343c" providerId="ADAL" clId="{7ACA4FA3-783F-483E-AAB8-8BF20471A335}" dt="2023-02-13T21:26:30.350" v="171" actId="478"/>
          <ac:picMkLst>
            <pc:docMk/>
            <pc:sldMk cId="995176568" sldId="423"/>
            <ac:picMk id="1028" creationId="{D80D5AD7-949A-4632-0B3D-295DA2167516}"/>
          </ac:picMkLst>
        </pc:picChg>
        <pc:picChg chg="add del mod">
          <ac:chgData name="Jorge Esteban Camargo Forero" userId="ee79e5f4-13e3-4b16-9a8f-d9656972343c" providerId="ADAL" clId="{7ACA4FA3-783F-483E-AAB8-8BF20471A335}" dt="2023-02-14T10:21:16.922" v="329" actId="478"/>
          <ac:picMkLst>
            <pc:docMk/>
            <pc:sldMk cId="995176568" sldId="423"/>
            <ac:picMk id="1030" creationId="{ADD29350-28D3-1DF3-9C6F-31ED4AC2F090}"/>
          </ac:picMkLst>
        </pc:picChg>
        <pc:picChg chg="add del">
          <ac:chgData name="Jorge Esteban Camargo Forero" userId="ee79e5f4-13e3-4b16-9a8f-d9656972343c" providerId="ADAL" clId="{7ACA4FA3-783F-483E-AAB8-8BF20471A335}" dt="2023-02-13T21:25:13.553" v="127" actId="478"/>
          <ac:picMkLst>
            <pc:docMk/>
            <pc:sldMk cId="995176568" sldId="423"/>
            <ac:picMk id="1032" creationId="{C87A48F5-B220-9F8B-22F4-C3DAAF2209AB}"/>
          </ac:picMkLst>
        </pc:picChg>
        <pc:picChg chg="add del">
          <ac:chgData name="Jorge Esteban Camargo Forero" userId="ee79e5f4-13e3-4b16-9a8f-d9656972343c" providerId="ADAL" clId="{7ACA4FA3-783F-483E-AAB8-8BF20471A335}" dt="2023-02-14T10:21:24.904" v="333"/>
          <ac:picMkLst>
            <pc:docMk/>
            <pc:sldMk cId="995176568" sldId="423"/>
            <ac:picMk id="1033" creationId="{CF12BE09-6EE1-CC9E-9564-ECB10FF54B9B}"/>
          </ac:picMkLst>
        </pc:picChg>
        <pc:picChg chg="add del">
          <ac:chgData name="Jorge Esteban Camargo Forero" userId="ee79e5f4-13e3-4b16-9a8f-d9656972343c" providerId="ADAL" clId="{7ACA4FA3-783F-483E-AAB8-8BF20471A335}" dt="2023-02-14T10:22:35.691" v="467"/>
          <ac:picMkLst>
            <pc:docMk/>
            <pc:sldMk cId="995176568" sldId="423"/>
            <ac:picMk id="1036" creationId="{314DD77D-6630-E10F-F1D8-0DB7AFC45D3C}"/>
          </ac:picMkLst>
        </pc:picChg>
      </pc:sldChg>
      <pc:sldChg chg="addSp delSp modSp add del ord">
        <pc:chgData name="Jorge Esteban Camargo Forero" userId="ee79e5f4-13e3-4b16-9a8f-d9656972343c" providerId="ADAL" clId="{7ACA4FA3-783F-483E-AAB8-8BF20471A335}" dt="2023-02-14T10:24:19.690" v="668" actId="47"/>
        <pc:sldMkLst>
          <pc:docMk/>
          <pc:sldMk cId="1682967940" sldId="424"/>
        </pc:sldMkLst>
        <pc:picChg chg="del mod">
          <ac:chgData name="Jorge Esteban Camargo Forero" userId="ee79e5f4-13e3-4b16-9a8f-d9656972343c" providerId="ADAL" clId="{7ACA4FA3-783F-483E-AAB8-8BF20471A335}" dt="2023-02-13T21:24:41.095" v="118" actId="478"/>
          <ac:picMkLst>
            <pc:docMk/>
            <pc:sldMk cId="1682967940" sldId="424"/>
            <ac:picMk id="1028" creationId="{D80D5AD7-949A-4632-0B3D-295DA2167516}"/>
          </ac:picMkLst>
        </pc:picChg>
        <pc:picChg chg="del mod">
          <ac:chgData name="Jorge Esteban Camargo Forero" userId="ee79e5f4-13e3-4b16-9a8f-d9656972343c" providerId="ADAL" clId="{7ACA4FA3-783F-483E-AAB8-8BF20471A335}" dt="2023-02-13T21:29:10.755" v="265" actId="478"/>
          <ac:picMkLst>
            <pc:docMk/>
            <pc:sldMk cId="1682967940" sldId="424"/>
            <ac:picMk id="1030" creationId="{ADD29350-28D3-1DF3-9C6F-31ED4AC2F090}"/>
          </ac:picMkLst>
        </pc:picChg>
        <pc:picChg chg="add del mod">
          <ac:chgData name="Jorge Esteban Camargo Forero" userId="ee79e5f4-13e3-4b16-9a8f-d9656972343c" providerId="ADAL" clId="{7ACA4FA3-783F-483E-AAB8-8BF20471A335}" dt="2023-02-13T21:29:06.475" v="263" actId="478"/>
          <ac:picMkLst>
            <pc:docMk/>
            <pc:sldMk cId="1682967940" sldId="424"/>
            <ac:picMk id="2050" creationId="{57E2EFB2-878D-F754-33F4-7314BAC1A35E}"/>
          </ac:picMkLst>
        </pc:picChg>
        <pc:picChg chg="add del mod">
          <ac:chgData name="Jorge Esteban Camargo Forero" userId="ee79e5f4-13e3-4b16-9a8f-d9656972343c" providerId="ADAL" clId="{7ACA4FA3-783F-483E-AAB8-8BF20471A335}" dt="2023-02-13T21:29:08.650" v="264" actId="478"/>
          <ac:picMkLst>
            <pc:docMk/>
            <pc:sldMk cId="1682967940" sldId="424"/>
            <ac:picMk id="2052" creationId="{8E187A07-BF97-0AFB-0749-E36A07D1C152}"/>
          </ac:picMkLst>
        </pc:picChg>
        <pc:picChg chg="add mod">
          <ac:chgData name="Jorge Esteban Camargo Forero" userId="ee79e5f4-13e3-4b16-9a8f-d9656972343c" providerId="ADAL" clId="{7ACA4FA3-783F-483E-AAB8-8BF20471A335}" dt="2023-02-13T21:29:26.096" v="280" actId="14100"/>
          <ac:picMkLst>
            <pc:docMk/>
            <pc:sldMk cId="1682967940" sldId="424"/>
            <ac:picMk id="2054" creationId="{B6BDC61B-93BE-6711-AE88-695FF2A72674}"/>
          </ac:picMkLst>
        </pc:picChg>
        <pc:picChg chg="add del mod">
          <ac:chgData name="Jorge Esteban Camargo Forero" userId="ee79e5f4-13e3-4b16-9a8f-d9656972343c" providerId="ADAL" clId="{7ACA4FA3-783F-483E-AAB8-8BF20471A335}" dt="2023-02-13T21:34:24.008" v="319" actId="478"/>
          <ac:picMkLst>
            <pc:docMk/>
            <pc:sldMk cId="1682967940" sldId="424"/>
            <ac:picMk id="2056" creationId="{C1F4AF37-3B3D-DA0D-B86F-65D6226A5774}"/>
          </ac:picMkLst>
        </pc:picChg>
        <pc:picChg chg="add del mod">
          <ac:chgData name="Jorge Esteban Camargo Forero" userId="ee79e5f4-13e3-4b16-9a8f-d9656972343c" providerId="ADAL" clId="{7ACA4FA3-783F-483E-AAB8-8BF20471A335}" dt="2023-02-13T21:34:25.745" v="320" actId="478"/>
          <ac:picMkLst>
            <pc:docMk/>
            <pc:sldMk cId="1682967940" sldId="424"/>
            <ac:picMk id="2058" creationId="{EA6FFB9B-3908-038C-7932-2068D38F38C8}"/>
          </ac:picMkLst>
        </pc:picChg>
        <pc:picChg chg="add del mod">
          <ac:chgData name="Jorge Esteban Camargo Forero" userId="ee79e5f4-13e3-4b16-9a8f-d9656972343c" providerId="ADAL" clId="{7ACA4FA3-783F-483E-AAB8-8BF20471A335}" dt="2023-02-13T21:34:21.983" v="318" actId="478"/>
          <ac:picMkLst>
            <pc:docMk/>
            <pc:sldMk cId="1682967940" sldId="424"/>
            <ac:picMk id="2060" creationId="{34A331A8-9C96-9C5C-435F-2DBBE72CB80D}"/>
          </ac:picMkLst>
        </pc:picChg>
      </pc:sldChg>
      <pc:sldChg chg="addSp delSp modSp add mod">
        <pc:chgData name="Jorge Esteban Camargo Forero" userId="ee79e5f4-13e3-4b16-9a8f-d9656972343c" providerId="ADAL" clId="{7ACA4FA3-783F-483E-AAB8-8BF20471A335}" dt="2023-02-16T19:22:22.678" v="1104" actId="20577"/>
        <pc:sldMkLst>
          <pc:docMk/>
          <pc:sldMk cId="3950321151" sldId="425"/>
        </pc:sldMkLst>
        <pc:spChg chg="mod">
          <ac:chgData name="Jorge Esteban Camargo Forero" userId="ee79e5f4-13e3-4b16-9a8f-d9656972343c" providerId="ADAL" clId="{7ACA4FA3-783F-483E-AAB8-8BF20471A335}" dt="2023-02-16T19:22:22.678" v="1104" actId="20577"/>
          <ac:spMkLst>
            <pc:docMk/>
            <pc:sldMk cId="3950321151" sldId="425"/>
            <ac:spMk id="4" creationId="{E5035101-93D6-7A88-C6F9-1BF6EE519CC9}"/>
          </ac:spMkLst>
        </pc:spChg>
        <pc:picChg chg="add del mod">
          <ac:chgData name="Jorge Esteban Camargo Forero" userId="ee79e5f4-13e3-4b16-9a8f-d9656972343c" providerId="ADAL" clId="{7ACA4FA3-783F-483E-AAB8-8BF20471A335}" dt="2023-02-16T19:09:10.522" v="962" actId="478"/>
          <ac:picMkLst>
            <pc:docMk/>
            <pc:sldMk cId="3950321151" sldId="425"/>
            <ac:picMk id="2" creationId="{A294386E-044C-4CC2-B042-2EC647C5A54C}"/>
          </ac:picMkLst>
        </pc:picChg>
      </pc:sldChg>
      <pc:sldChg chg="addSp delSp modSp add mod">
        <pc:chgData name="Jorge Esteban Camargo Forero" userId="ee79e5f4-13e3-4b16-9a8f-d9656972343c" providerId="ADAL" clId="{7ACA4FA3-783F-483E-AAB8-8BF20471A335}" dt="2023-02-16T19:23:08.767" v="1107" actId="20577"/>
        <pc:sldMkLst>
          <pc:docMk/>
          <pc:sldMk cId="1577516920" sldId="426"/>
        </pc:sldMkLst>
        <pc:spChg chg="add del">
          <ac:chgData name="Jorge Esteban Camargo Forero" userId="ee79e5f4-13e3-4b16-9a8f-d9656972343c" providerId="ADAL" clId="{7ACA4FA3-783F-483E-AAB8-8BF20471A335}" dt="2023-02-14T10:26:01.633" v="759" actId="22"/>
          <ac:spMkLst>
            <pc:docMk/>
            <pc:sldMk cId="1577516920" sldId="426"/>
            <ac:spMk id="3" creationId="{0D2DD149-CBBA-C068-222B-7504B56ED074}"/>
          </ac:spMkLst>
        </pc:spChg>
        <pc:spChg chg="mod">
          <ac:chgData name="Jorge Esteban Camargo Forero" userId="ee79e5f4-13e3-4b16-9a8f-d9656972343c" providerId="ADAL" clId="{7ACA4FA3-783F-483E-AAB8-8BF20471A335}" dt="2023-02-16T19:23:08.767" v="1107" actId="20577"/>
          <ac:spMkLst>
            <pc:docMk/>
            <pc:sldMk cId="1577516920" sldId="426"/>
            <ac:spMk id="4" creationId="{E5035101-93D6-7A88-C6F9-1BF6EE519CC9}"/>
          </ac:spMkLst>
        </pc:spChg>
        <pc:spChg chg="add del">
          <ac:chgData name="Jorge Esteban Camargo Forero" userId="ee79e5f4-13e3-4b16-9a8f-d9656972343c" providerId="ADAL" clId="{7ACA4FA3-783F-483E-AAB8-8BF20471A335}" dt="2023-02-14T10:26:08.466" v="761" actId="22"/>
          <ac:spMkLst>
            <pc:docMk/>
            <pc:sldMk cId="1577516920" sldId="426"/>
            <ac:spMk id="6" creationId="{0A919BAE-F8CB-BC3C-ABED-126B134D0713}"/>
          </ac:spMkLst>
        </pc:spChg>
        <pc:picChg chg="add mod">
          <ac:chgData name="Jorge Esteban Camargo Forero" userId="ee79e5f4-13e3-4b16-9a8f-d9656972343c" providerId="ADAL" clId="{7ACA4FA3-783F-483E-AAB8-8BF20471A335}" dt="2023-02-14T10:26:30.137" v="786" actId="1076"/>
          <ac:picMkLst>
            <pc:docMk/>
            <pc:sldMk cId="1577516920" sldId="426"/>
            <ac:picMk id="3074" creationId="{CA6536EB-3ADF-A9A1-9EFE-9B2001B6BA6A}"/>
          </ac:picMkLst>
        </pc:picChg>
      </pc:sldChg>
      <pc:sldChg chg="add del">
        <pc:chgData name="Jorge Esteban Camargo Forero" userId="ee79e5f4-13e3-4b16-9a8f-d9656972343c" providerId="ADAL" clId="{7ACA4FA3-783F-483E-AAB8-8BF20471A335}" dt="2023-02-16T19:09:06.374" v="961" actId="47"/>
        <pc:sldMkLst>
          <pc:docMk/>
          <pc:sldMk cId="2058520892" sldId="427"/>
        </pc:sldMkLst>
      </pc:sldChg>
    </pc:docChg>
  </pc:docChgLst>
  <pc:docChgLst>
    <pc:chgData name="Michelle Natalia Picon Salinas" userId="S::mpicon@flar.net::2587e1e9-9f21-4b7b-b919-8ef356ce05c7" providerId="AD" clId="Web-{1EFA8D38-65CE-ED07-30E7-07EA7FD63FF0}"/>
    <pc:docChg chg="modSld">
      <pc:chgData name="Michelle Natalia Picon Salinas" userId="S::mpicon@flar.net::2587e1e9-9f21-4b7b-b919-8ef356ce05c7" providerId="AD" clId="Web-{1EFA8D38-65CE-ED07-30E7-07EA7FD63FF0}" dt="2023-01-11T16:08:19.963" v="315" actId="1076"/>
      <pc:docMkLst>
        <pc:docMk/>
      </pc:docMkLst>
      <pc:sldChg chg="addSp delSp modSp">
        <pc:chgData name="Michelle Natalia Picon Salinas" userId="S::mpicon@flar.net::2587e1e9-9f21-4b7b-b919-8ef356ce05c7" providerId="AD" clId="Web-{1EFA8D38-65CE-ED07-30E7-07EA7FD63FF0}" dt="2023-01-11T15:38:39.651" v="4" actId="1076"/>
        <pc:sldMkLst>
          <pc:docMk/>
          <pc:sldMk cId="2744549316" sldId="373"/>
        </pc:sldMkLst>
        <pc:picChg chg="add mod">
          <ac:chgData name="Michelle Natalia Picon Salinas" userId="S::mpicon@flar.net::2587e1e9-9f21-4b7b-b919-8ef356ce05c7" providerId="AD" clId="Web-{1EFA8D38-65CE-ED07-30E7-07EA7FD63FF0}" dt="2023-01-11T15:38:39.651" v="4" actId="1076"/>
          <ac:picMkLst>
            <pc:docMk/>
            <pc:sldMk cId="2744549316" sldId="373"/>
            <ac:picMk id="2" creationId="{AF361A5D-2AF1-AAA9-79FC-58E627E88FCB}"/>
          </ac:picMkLst>
        </pc:picChg>
        <pc:picChg chg="del mod">
          <ac:chgData name="Michelle Natalia Picon Salinas" userId="S::mpicon@flar.net::2587e1e9-9f21-4b7b-b919-8ef356ce05c7" providerId="AD" clId="Web-{1EFA8D38-65CE-ED07-30E7-07EA7FD63FF0}" dt="2023-01-11T15:36:31.177" v="1"/>
          <ac:picMkLst>
            <pc:docMk/>
            <pc:sldMk cId="2744549316" sldId="373"/>
            <ac:picMk id="1026" creationId="{8C644A97-FCBB-9769-031F-E9694C0FB5DF}"/>
          </ac:picMkLst>
        </pc:picChg>
      </pc:sldChg>
      <pc:sldChg chg="addSp delSp modSp mod setBg setClrOvrMap">
        <pc:chgData name="Michelle Natalia Picon Salinas" userId="S::mpicon@flar.net::2587e1e9-9f21-4b7b-b919-8ef356ce05c7" providerId="AD" clId="Web-{1EFA8D38-65CE-ED07-30E7-07EA7FD63FF0}" dt="2023-01-11T16:08:19.963" v="315" actId="1076"/>
        <pc:sldMkLst>
          <pc:docMk/>
          <pc:sldMk cId="2149944305" sldId="376"/>
        </pc:sldMkLst>
        <pc:spChg chg="del">
          <ac:chgData name="Michelle Natalia Picon Salinas" userId="S::mpicon@flar.net::2587e1e9-9f21-4b7b-b919-8ef356ce05c7" providerId="AD" clId="Web-{1EFA8D38-65CE-ED07-30E7-07EA7FD63FF0}" dt="2023-01-11T16:03:11.515" v="279"/>
          <ac:spMkLst>
            <pc:docMk/>
            <pc:sldMk cId="2149944305" sldId="376"/>
            <ac:spMk id="2" creationId="{265A9F7C-8C51-87A4-5D15-ED9DFD1F24BA}"/>
          </ac:spMkLst>
        </pc:spChg>
        <pc:spChg chg="add mod ord">
          <ac:chgData name="Michelle Natalia Picon Salinas" userId="S::mpicon@flar.net::2587e1e9-9f21-4b7b-b919-8ef356ce05c7" providerId="AD" clId="Web-{1EFA8D38-65CE-ED07-30E7-07EA7FD63FF0}" dt="2023-01-11T16:07:48.603" v="312" actId="1076"/>
          <ac:spMkLst>
            <pc:docMk/>
            <pc:sldMk cId="2149944305" sldId="376"/>
            <ac:spMk id="3" creationId="{B4E2EB60-1ECD-4176-924B-2C82BD540605}"/>
          </ac:spMkLst>
        </pc:spChg>
        <pc:spChg chg="mod">
          <ac:chgData name="Michelle Natalia Picon Salinas" userId="S::mpicon@flar.net::2587e1e9-9f21-4b7b-b919-8ef356ce05c7" providerId="AD" clId="Web-{1EFA8D38-65CE-ED07-30E7-07EA7FD63FF0}" dt="2023-01-11T16:08:19.963" v="315" actId="1076"/>
          <ac:spMkLst>
            <pc:docMk/>
            <pc:sldMk cId="2149944305" sldId="376"/>
            <ac:spMk id="41" creationId="{77978F65-EEBD-3F49-BFAF-CB09ABD6CA62}"/>
          </ac:spMkLst>
        </pc:spChg>
        <pc:spChg chg="add del">
          <ac:chgData name="Michelle Natalia Picon Salinas" userId="S::mpicon@flar.net::2587e1e9-9f21-4b7b-b919-8ef356ce05c7" providerId="AD" clId="Web-{1EFA8D38-65CE-ED07-30E7-07EA7FD63FF0}" dt="2023-01-11T16:05:31.145" v="284"/>
          <ac:spMkLst>
            <pc:docMk/>
            <pc:sldMk cId="2149944305" sldId="376"/>
            <ac:spMk id="60" creationId="{4F74D28C-3268-4E35-8EE1-D92CB4A85A7D}"/>
          </ac:spMkLst>
        </pc:spChg>
        <pc:spChg chg="add del">
          <ac:chgData name="Michelle Natalia Picon Salinas" userId="S::mpicon@flar.net::2587e1e9-9f21-4b7b-b919-8ef356ce05c7" providerId="AD" clId="Web-{1EFA8D38-65CE-ED07-30E7-07EA7FD63FF0}" dt="2023-01-11T16:05:31.145" v="284"/>
          <ac:spMkLst>
            <pc:docMk/>
            <pc:sldMk cId="2149944305" sldId="376"/>
            <ac:spMk id="62" creationId="{58D44E42-C462-4105-BC86-FE75B4E3C4AF}"/>
          </ac:spMkLst>
        </pc:spChg>
        <pc:spChg chg="add del">
          <ac:chgData name="Michelle Natalia Picon Salinas" userId="S::mpicon@flar.net::2587e1e9-9f21-4b7b-b919-8ef356ce05c7" providerId="AD" clId="Web-{1EFA8D38-65CE-ED07-30E7-07EA7FD63FF0}" dt="2023-01-11T16:05:37.614" v="286"/>
          <ac:spMkLst>
            <pc:docMk/>
            <pc:sldMk cId="2149944305" sldId="376"/>
            <ac:spMk id="64" creationId="{2B97F24A-32CE-4C1C-A50D-3016B394DCFB}"/>
          </ac:spMkLst>
        </pc:spChg>
        <pc:spChg chg="add del">
          <ac:chgData name="Michelle Natalia Picon Salinas" userId="S::mpicon@flar.net::2587e1e9-9f21-4b7b-b919-8ef356ce05c7" providerId="AD" clId="Web-{1EFA8D38-65CE-ED07-30E7-07EA7FD63FF0}" dt="2023-01-11T16:05:37.614" v="286"/>
          <ac:spMkLst>
            <pc:docMk/>
            <pc:sldMk cId="2149944305" sldId="376"/>
            <ac:spMk id="65" creationId="{6357EC4F-235E-4222-A36F-C7878ACE37F2}"/>
          </ac:spMkLst>
        </pc:spChg>
        <pc:spChg chg="add">
          <ac:chgData name="Michelle Natalia Picon Salinas" userId="S::mpicon@flar.net::2587e1e9-9f21-4b7b-b919-8ef356ce05c7" providerId="AD" clId="Web-{1EFA8D38-65CE-ED07-30E7-07EA7FD63FF0}" dt="2023-01-11T16:05:37.645" v="287"/>
          <ac:spMkLst>
            <pc:docMk/>
            <pc:sldMk cId="2149944305" sldId="376"/>
            <ac:spMk id="67" creationId="{8B3A2D1A-45FC-4F95-B150-1C13EF2F6D09}"/>
          </ac:spMkLst>
        </pc:spChg>
        <pc:spChg chg="add">
          <ac:chgData name="Michelle Natalia Picon Salinas" userId="S::mpicon@flar.net::2587e1e9-9f21-4b7b-b919-8ef356ce05c7" providerId="AD" clId="Web-{1EFA8D38-65CE-ED07-30E7-07EA7FD63FF0}" dt="2023-01-11T16:05:37.645" v="287"/>
          <ac:spMkLst>
            <pc:docMk/>
            <pc:sldMk cId="2149944305" sldId="376"/>
            <ac:spMk id="68" creationId="{39C3C864-C625-4883-B868-9A4C470F4DD5}"/>
          </ac:spMkLst>
        </pc:spChg>
        <pc:grpChg chg="ord">
          <ac:chgData name="Michelle Natalia Picon Salinas" userId="S::mpicon@flar.net::2587e1e9-9f21-4b7b-b919-8ef356ce05c7" providerId="AD" clId="Web-{1EFA8D38-65CE-ED07-30E7-07EA7FD63FF0}" dt="2023-01-11T16:05:37.645" v="287"/>
          <ac:grpSpMkLst>
            <pc:docMk/>
            <pc:sldMk cId="2149944305" sldId="376"/>
            <ac:grpSpMk id="42" creationId="{31B21711-F07A-7348-837B-E9450B0E7881}"/>
          </ac:grpSpMkLst>
        </pc:grpChg>
        <pc:grpChg chg="ord">
          <ac:chgData name="Michelle Natalia Picon Salinas" userId="S::mpicon@flar.net::2587e1e9-9f21-4b7b-b919-8ef356ce05c7" providerId="AD" clId="Web-{1EFA8D38-65CE-ED07-30E7-07EA7FD63FF0}" dt="2023-01-11T16:05:37.645" v="287"/>
          <ac:grpSpMkLst>
            <pc:docMk/>
            <pc:sldMk cId="2149944305" sldId="376"/>
            <ac:grpSpMk id="53" creationId="{65D1A515-556A-1A41-A266-CF4B07C15E4A}"/>
          </ac:grpSpMkLst>
        </pc:grpChg>
        <pc:picChg chg="add mod">
          <ac:chgData name="Michelle Natalia Picon Salinas" userId="S::mpicon@flar.net::2587e1e9-9f21-4b7b-b919-8ef356ce05c7" providerId="AD" clId="Web-{1EFA8D38-65CE-ED07-30E7-07EA7FD63FF0}" dt="2023-01-11T16:06:13.178" v="293" actId="1076"/>
          <ac:picMkLst>
            <pc:docMk/>
            <pc:sldMk cId="2149944305" sldId="376"/>
            <ac:picMk id="4" creationId="{72552065-B406-BE97-E334-F8B99A41BC82}"/>
          </ac:picMkLst>
        </pc:picChg>
      </pc:sldChg>
    </pc:docChg>
  </pc:docChgLst>
  <pc:docChgLst>
    <pc:chgData name="Michelle Natalia Picon Salinas" userId="S::mpicon@flar.net::2587e1e9-9f21-4b7b-b919-8ef356ce05c7" providerId="AD" clId="Web-{74D185B8-BC72-FCB2-FB38-2DE333F65587}"/>
    <pc:docChg chg="">
      <pc:chgData name="Michelle Natalia Picon Salinas" userId="S::mpicon@flar.net::2587e1e9-9f21-4b7b-b919-8ef356ce05c7" providerId="AD" clId="Web-{74D185B8-BC72-FCB2-FB38-2DE333F65587}" dt="2023-02-10T22:30:47.820" v="3"/>
      <pc:docMkLst>
        <pc:docMk/>
      </pc:docMkLst>
      <pc:sldChg chg="delCm">
        <pc:chgData name="Michelle Natalia Picon Salinas" userId="S::mpicon@flar.net::2587e1e9-9f21-4b7b-b919-8ef356ce05c7" providerId="AD" clId="Web-{74D185B8-BC72-FCB2-FB38-2DE333F65587}" dt="2023-02-10T22:30:25.960" v="0"/>
        <pc:sldMkLst>
          <pc:docMk/>
          <pc:sldMk cId="2257149529" sldId="374"/>
        </pc:sldMkLst>
        <pc:extLst>
          <p:ext xmlns:p="http://schemas.openxmlformats.org/presentationml/2006/main" uri="{D6D511B9-2390-475A-947B-AFAB55BFBCF1}">
            <pc226:cmChg xmlns:pc226="http://schemas.microsoft.com/office/powerpoint/2022/06/main/command" chg="del">
              <pc226:chgData name="Michelle Natalia Picon Salinas" userId="S::mpicon@flar.net::2587e1e9-9f21-4b7b-b919-8ef356ce05c7" providerId="AD" clId="Web-{74D185B8-BC72-FCB2-FB38-2DE333F65587}" dt="2023-02-10T22:30:25.960" v="0"/>
              <pc2:cmMkLst xmlns:pc2="http://schemas.microsoft.com/office/powerpoint/2019/9/main/command">
                <pc:docMk/>
                <pc:sldMk cId="2257149529" sldId="374"/>
                <pc2:cmMk id="{263B317A-41A6-45CA-B063-1F85755CF463}"/>
              </pc2:cmMkLst>
            </pc226:cmChg>
          </p:ext>
        </pc:extLst>
      </pc:sldChg>
      <pc:sldChg chg="delCm">
        <pc:chgData name="Michelle Natalia Picon Salinas" userId="S::mpicon@flar.net::2587e1e9-9f21-4b7b-b919-8ef356ce05c7" providerId="AD" clId="Web-{74D185B8-BC72-FCB2-FB38-2DE333F65587}" dt="2023-02-10T22:30:34.164" v="1"/>
        <pc:sldMkLst>
          <pc:docMk/>
          <pc:sldMk cId="1067467965" sldId="385"/>
        </pc:sldMkLst>
        <pc:extLst>
          <p:ext xmlns:p="http://schemas.openxmlformats.org/presentationml/2006/main" uri="{D6D511B9-2390-475A-947B-AFAB55BFBCF1}">
            <pc226:cmChg xmlns:pc226="http://schemas.microsoft.com/office/powerpoint/2022/06/main/command" chg="del">
              <pc226:chgData name="Michelle Natalia Picon Salinas" userId="S::mpicon@flar.net::2587e1e9-9f21-4b7b-b919-8ef356ce05c7" providerId="AD" clId="Web-{74D185B8-BC72-FCB2-FB38-2DE333F65587}" dt="2023-02-10T22:30:34.164" v="1"/>
              <pc2:cmMkLst xmlns:pc2="http://schemas.microsoft.com/office/powerpoint/2019/9/main/command">
                <pc:docMk/>
                <pc:sldMk cId="1067467965" sldId="385"/>
                <pc2:cmMk id="{263B317A-41A6-45CA-B063-1F85755CF463}"/>
              </pc2:cmMkLst>
            </pc226:cmChg>
          </p:ext>
        </pc:extLst>
      </pc:sldChg>
      <pc:sldChg chg="delCm">
        <pc:chgData name="Michelle Natalia Picon Salinas" userId="S::mpicon@flar.net::2587e1e9-9f21-4b7b-b919-8ef356ce05c7" providerId="AD" clId="Web-{74D185B8-BC72-FCB2-FB38-2DE333F65587}" dt="2023-02-10T22:30:39.914" v="2"/>
        <pc:sldMkLst>
          <pc:docMk/>
          <pc:sldMk cId="1005319811" sldId="390"/>
        </pc:sldMkLst>
        <pc:extLst>
          <p:ext xmlns:p="http://schemas.openxmlformats.org/presentationml/2006/main" uri="{D6D511B9-2390-475A-947B-AFAB55BFBCF1}">
            <pc226:cmChg xmlns:pc226="http://schemas.microsoft.com/office/powerpoint/2022/06/main/command" chg="del">
              <pc226:chgData name="Michelle Natalia Picon Salinas" userId="S::mpicon@flar.net::2587e1e9-9f21-4b7b-b919-8ef356ce05c7" providerId="AD" clId="Web-{74D185B8-BC72-FCB2-FB38-2DE333F65587}" dt="2023-02-10T22:30:39.914" v="2"/>
              <pc2:cmMkLst xmlns:pc2="http://schemas.microsoft.com/office/powerpoint/2019/9/main/command">
                <pc:docMk/>
                <pc:sldMk cId="1005319811" sldId="390"/>
                <pc2:cmMk id="{263B317A-41A6-45CA-B063-1F85755CF463}"/>
              </pc2:cmMkLst>
            </pc226:cmChg>
          </p:ext>
        </pc:extLst>
      </pc:sldChg>
      <pc:sldChg chg="delCm">
        <pc:chgData name="Michelle Natalia Picon Salinas" userId="S::mpicon@flar.net::2587e1e9-9f21-4b7b-b919-8ef356ce05c7" providerId="AD" clId="Web-{74D185B8-BC72-FCB2-FB38-2DE333F65587}" dt="2023-02-10T22:30:47.820" v="3"/>
        <pc:sldMkLst>
          <pc:docMk/>
          <pc:sldMk cId="419432385" sldId="396"/>
        </pc:sldMkLst>
        <pc:extLst>
          <p:ext xmlns:p="http://schemas.openxmlformats.org/presentationml/2006/main" uri="{D6D511B9-2390-475A-947B-AFAB55BFBCF1}">
            <pc226:cmChg xmlns:pc226="http://schemas.microsoft.com/office/powerpoint/2022/06/main/command" chg="del">
              <pc226:chgData name="Michelle Natalia Picon Salinas" userId="S::mpicon@flar.net::2587e1e9-9f21-4b7b-b919-8ef356ce05c7" providerId="AD" clId="Web-{74D185B8-BC72-FCB2-FB38-2DE333F65587}" dt="2023-02-10T22:30:47.820" v="3"/>
              <pc2:cmMkLst xmlns:pc2="http://schemas.microsoft.com/office/powerpoint/2019/9/main/command">
                <pc:docMk/>
                <pc:sldMk cId="419432385" sldId="396"/>
                <pc2:cmMk id="{263B317A-41A6-45CA-B063-1F85755CF463}"/>
              </pc2:cmMkLst>
            </pc226:cmChg>
          </p:ext>
        </pc:extLst>
      </pc:sldChg>
    </pc:docChg>
  </pc:docChgLst>
  <pc:docChgLst>
    <pc:chgData name="Michelle Natalia Picon Salinas" userId="S::mpicon@flar.net::2587e1e9-9f21-4b7b-b919-8ef356ce05c7" providerId="AD" clId="Web-{937F8F0E-073B-0C53-43BB-F984846E0DA4}"/>
    <pc:docChg chg="modSld">
      <pc:chgData name="Michelle Natalia Picon Salinas" userId="S::mpicon@flar.net::2587e1e9-9f21-4b7b-b919-8ef356ce05c7" providerId="AD" clId="Web-{937F8F0E-073B-0C53-43BB-F984846E0DA4}" dt="2023-01-11T18:10:46.225" v="128" actId="1076"/>
      <pc:docMkLst>
        <pc:docMk/>
      </pc:docMkLst>
      <pc:sldChg chg="addSp delSp modSp mod setBg">
        <pc:chgData name="Michelle Natalia Picon Salinas" userId="S::mpicon@flar.net::2587e1e9-9f21-4b7b-b919-8ef356ce05c7" providerId="AD" clId="Web-{937F8F0E-073B-0C53-43BB-F984846E0DA4}" dt="2023-01-11T18:10:46.225" v="128" actId="1076"/>
        <pc:sldMkLst>
          <pc:docMk/>
          <pc:sldMk cId="4132633312" sldId="377"/>
        </pc:sldMkLst>
        <pc:spChg chg="del">
          <ac:chgData name="Michelle Natalia Picon Salinas" userId="S::mpicon@flar.net::2587e1e9-9f21-4b7b-b919-8ef356ce05c7" providerId="AD" clId="Web-{937F8F0E-073B-0C53-43BB-F984846E0DA4}" dt="2023-01-11T18:02:05.798" v="17"/>
          <ac:spMkLst>
            <pc:docMk/>
            <pc:sldMk cId="4132633312" sldId="377"/>
            <ac:spMk id="2" creationId="{265A9F7C-8C51-87A4-5D15-ED9DFD1F24BA}"/>
          </ac:spMkLst>
        </pc:spChg>
        <pc:spChg chg="add mod">
          <ac:chgData name="Michelle Natalia Picon Salinas" userId="S::mpicon@flar.net::2587e1e9-9f21-4b7b-b919-8ef356ce05c7" providerId="AD" clId="Web-{937F8F0E-073B-0C53-43BB-F984846E0DA4}" dt="2023-01-11T18:09:00.267" v="116" actId="20577"/>
          <ac:spMkLst>
            <pc:docMk/>
            <pc:sldMk cId="4132633312" sldId="377"/>
            <ac:spMk id="3" creationId="{D1750E5A-11DD-7CFC-131F-521EE33282C2}"/>
          </ac:spMkLst>
        </pc:spChg>
        <pc:spChg chg="mod">
          <ac:chgData name="Michelle Natalia Picon Salinas" userId="S::mpicon@flar.net::2587e1e9-9f21-4b7b-b919-8ef356ce05c7" providerId="AD" clId="Web-{937F8F0E-073B-0C53-43BB-F984846E0DA4}" dt="2023-01-11T18:09:13.768" v="118" actId="20577"/>
          <ac:spMkLst>
            <pc:docMk/>
            <pc:sldMk cId="4132633312" sldId="377"/>
            <ac:spMk id="41" creationId="{77978F65-EEBD-3F49-BFAF-CB09ABD6CA62}"/>
          </ac:spMkLst>
        </pc:spChg>
        <pc:spChg chg="add">
          <ac:chgData name="Michelle Natalia Picon Salinas" userId="S::mpicon@flar.net::2587e1e9-9f21-4b7b-b919-8ef356ce05c7" providerId="AD" clId="Web-{937F8F0E-073B-0C53-43BB-F984846E0DA4}" dt="2023-01-11T18:08:10.297" v="104"/>
          <ac:spMkLst>
            <pc:docMk/>
            <pc:sldMk cId="4132633312" sldId="377"/>
            <ac:spMk id="60" creationId="{61293230-B0F6-45B1-96D1-13D18E242995}"/>
          </ac:spMkLst>
        </pc:spChg>
        <pc:spChg chg="add">
          <ac:chgData name="Michelle Natalia Picon Salinas" userId="S::mpicon@flar.net::2587e1e9-9f21-4b7b-b919-8ef356ce05c7" providerId="AD" clId="Web-{937F8F0E-073B-0C53-43BB-F984846E0DA4}" dt="2023-01-11T18:08:10.297" v="104"/>
          <ac:spMkLst>
            <pc:docMk/>
            <pc:sldMk cId="4132633312" sldId="377"/>
            <ac:spMk id="62" creationId="{627FF48C-AF46-4D52-998F-ED0BDDEEF2E1}"/>
          </ac:spMkLst>
        </pc:spChg>
        <pc:grpChg chg="ord">
          <ac:chgData name="Michelle Natalia Picon Salinas" userId="S::mpicon@flar.net::2587e1e9-9f21-4b7b-b919-8ef356ce05c7" providerId="AD" clId="Web-{937F8F0E-073B-0C53-43BB-F984846E0DA4}" dt="2023-01-11T18:08:10.297" v="104"/>
          <ac:grpSpMkLst>
            <pc:docMk/>
            <pc:sldMk cId="4132633312" sldId="377"/>
            <ac:grpSpMk id="42" creationId="{31B21711-F07A-7348-837B-E9450B0E7881}"/>
          </ac:grpSpMkLst>
        </pc:grpChg>
        <pc:grpChg chg="ord">
          <ac:chgData name="Michelle Natalia Picon Salinas" userId="S::mpicon@flar.net::2587e1e9-9f21-4b7b-b919-8ef356ce05c7" providerId="AD" clId="Web-{937F8F0E-073B-0C53-43BB-F984846E0DA4}" dt="2023-01-11T18:08:10.297" v="104"/>
          <ac:grpSpMkLst>
            <pc:docMk/>
            <pc:sldMk cId="4132633312" sldId="377"/>
            <ac:grpSpMk id="53" creationId="{65D1A515-556A-1A41-A266-CF4B07C15E4A}"/>
          </ac:grpSpMkLst>
        </pc:grpChg>
        <pc:picChg chg="add mod ord">
          <ac:chgData name="Michelle Natalia Picon Salinas" userId="S::mpicon@flar.net::2587e1e9-9f21-4b7b-b919-8ef356ce05c7" providerId="AD" clId="Web-{937F8F0E-073B-0C53-43BB-F984846E0DA4}" dt="2023-01-11T18:10:43.600" v="126" actId="1076"/>
          <ac:picMkLst>
            <pc:docMk/>
            <pc:sldMk cId="4132633312" sldId="377"/>
            <ac:picMk id="4" creationId="{429B53B7-3AF5-D6ED-963F-FE38C5842F8F}"/>
          </ac:picMkLst>
        </pc:picChg>
        <pc:picChg chg="add mod">
          <ac:chgData name="Michelle Natalia Picon Salinas" userId="S::mpicon@flar.net::2587e1e9-9f21-4b7b-b919-8ef356ce05c7" providerId="AD" clId="Web-{937F8F0E-073B-0C53-43BB-F984846E0DA4}" dt="2023-01-11T18:10:45.193" v="127" actId="1076"/>
          <ac:picMkLst>
            <pc:docMk/>
            <pc:sldMk cId="4132633312" sldId="377"/>
            <ac:picMk id="5" creationId="{1D0EBC53-4D95-0BBE-4CE6-1C05C755E042}"/>
          </ac:picMkLst>
        </pc:picChg>
        <pc:picChg chg="add del mod">
          <ac:chgData name="Michelle Natalia Picon Salinas" userId="S::mpicon@flar.net::2587e1e9-9f21-4b7b-b919-8ef356ce05c7" providerId="AD" clId="Web-{937F8F0E-073B-0C53-43BB-F984846E0DA4}" dt="2023-01-11T18:07:48.218" v="103"/>
          <ac:picMkLst>
            <pc:docMk/>
            <pc:sldMk cId="4132633312" sldId="377"/>
            <ac:picMk id="6" creationId="{03D7501C-DF0A-3261-D06D-3A63D22FB003}"/>
          </ac:picMkLst>
        </pc:picChg>
        <pc:picChg chg="add mod">
          <ac:chgData name="Michelle Natalia Picon Salinas" userId="S::mpicon@flar.net::2587e1e9-9f21-4b7b-b919-8ef356ce05c7" providerId="AD" clId="Web-{937F8F0E-073B-0C53-43BB-F984846E0DA4}" dt="2023-01-11T18:10:46.225" v="128" actId="1076"/>
          <ac:picMkLst>
            <pc:docMk/>
            <pc:sldMk cId="4132633312" sldId="377"/>
            <ac:picMk id="7" creationId="{60C425C6-957E-4F92-5EF9-19539D775F85}"/>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https://flar-my.sharepoint.com/personal/jcamargo_flar_net/Documents/Documentos/Lima%20Course/Material%20de%20Clase/CEFA%20Notebooks/Spliners_VF%20(4).xlsm"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960254883561965"/>
          <c:y val="0.26118145134340326"/>
          <c:w val="0.89039754556421313"/>
          <c:h val="0.55240358909236742"/>
        </c:manualLayout>
      </c:layout>
      <c:scatterChart>
        <c:scatterStyle val="smoothMarker"/>
        <c:varyColors val="0"/>
        <c:ser>
          <c:idx val="0"/>
          <c:order val="0"/>
          <c:tx>
            <c:strRef>
              <c:f>'8_Splines (2)'!$T$14</c:f>
              <c:strCache>
                <c:ptCount val="1"/>
                <c:pt idx="0">
                  <c:v>Z Rate</c:v>
                </c:pt>
              </c:strCache>
            </c:strRef>
          </c:tx>
          <c:marker>
            <c:symbol val="none"/>
          </c:marker>
          <c:xVal>
            <c:numRef>
              <c:f>'8_Splines (2)'!$V$16:$ABM$16</c:f>
              <c:numCache>
                <c:formatCode>m/d/yyyy</c:formatCode>
                <c:ptCount val="720"/>
                <c:pt idx="0">
                  <c:v>43419</c:v>
                </c:pt>
                <c:pt idx="1">
                  <c:v>43434</c:v>
                </c:pt>
                <c:pt idx="2">
                  <c:v>43449</c:v>
                </c:pt>
                <c:pt idx="3">
                  <c:v>43465</c:v>
                </c:pt>
                <c:pt idx="4">
                  <c:v>43480</c:v>
                </c:pt>
                <c:pt idx="5">
                  <c:v>43496</c:v>
                </c:pt>
                <c:pt idx="6">
                  <c:v>43511</c:v>
                </c:pt>
                <c:pt idx="7">
                  <c:v>43524</c:v>
                </c:pt>
                <c:pt idx="8">
                  <c:v>43539</c:v>
                </c:pt>
                <c:pt idx="9">
                  <c:v>43555</c:v>
                </c:pt>
                <c:pt idx="10">
                  <c:v>43570</c:v>
                </c:pt>
                <c:pt idx="11">
                  <c:v>43585</c:v>
                </c:pt>
                <c:pt idx="12">
                  <c:v>43600</c:v>
                </c:pt>
                <c:pt idx="13">
                  <c:v>43616</c:v>
                </c:pt>
                <c:pt idx="14">
                  <c:v>43631</c:v>
                </c:pt>
                <c:pt idx="15">
                  <c:v>43646</c:v>
                </c:pt>
                <c:pt idx="16">
                  <c:v>43661</c:v>
                </c:pt>
                <c:pt idx="17">
                  <c:v>43677</c:v>
                </c:pt>
                <c:pt idx="18">
                  <c:v>43692</c:v>
                </c:pt>
                <c:pt idx="19">
                  <c:v>43708</c:v>
                </c:pt>
                <c:pt idx="20">
                  <c:v>43723</c:v>
                </c:pt>
                <c:pt idx="21">
                  <c:v>43738</c:v>
                </c:pt>
                <c:pt idx="22">
                  <c:v>43753</c:v>
                </c:pt>
                <c:pt idx="23">
                  <c:v>43769</c:v>
                </c:pt>
                <c:pt idx="24">
                  <c:v>43784</c:v>
                </c:pt>
                <c:pt idx="25">
                  <c:v>43799</c:v>
                </c:pt>
                <c:pt idx="26">
                  <c:v>43814</c:v>
                </c:pt>
                <c:pt idx="27">
                  <c:v>43830</c:v>
                </c:pt>
                <c:pt idx="28">
                  <c:v>43845</c:v>
                </c:pt>
                <c:pt idx="29">
                  <c:v>43861</c:v>
                </c:pt>
                <c:pt idx="30">
                  <c:v>43876</c:v>
                </c:pt>
                <c:pt idx="31">
                  <c:v>43890</c:v>
                </c:pt>
                <c:pt idx="32">
                  <c:v>43905</c:v>
                </c:pt>
                <c:pt idx="33">
                  <c:v>43921</c:v>
                </c:pt>
                <c:pt idx="34">
                  <c:v>43936</c:v>
                </c:pt>
                <c:pt idx="35">
                  <c:v>43951</c:v>
                </c:pt>
                <c:pt idx="36">
                  <c:v>43966</c:v>
                </c:pt>
                <c:pt idx="37">
                  <c:v>43982</c:v>
                </c:pt>
                <c:pt idx="38">
                  <c:v>43997</c:v>
                </c:pt>
                <c:pt idx="39">
                  <c:v>44012</c:v>
                </c:pt>
                <c:pt idx="40">
                  <c:v>44027</c:v>
                </c:pt>
                <c:pt idx="41">
                  <c:v>44043</c:v>
                </c:pt>
                <c:pt idx="42">
                  <c:v>44058</c:v>
                </c:pt>
                <c:pt idx="43">
                  <c:v>44074</c:v>
                </c:pt>
                <c:pt idx="44">
                  <c:v>44089</c:v>
                </c:pt>
                <c:pt idx="45">
                  <c:v>44104</c:v>
                </c:pt>
                <c:pt idx="46">
                  <c:v>44119</c:v>
                </c:pt>
                <c:pt idx="47">
                  <c:v>44135</c:v>
                </c:pt>
                <c:pt idx="48">
                  <c:v>44150</c:v>
                </c:pt>
                <c:pt idx="49">
                  <c:v>44165</c:v>
                </c:pt>
                <c:pt idx="50">
                  <c:v>44180</c:v>
                </c:pt>
                <c:pt idx="51">
                  <c:v>44196</c:v>
                </c:pt>
                <c:pt idx="52">
                  <c:v>44211</c:v>
                </c:pt>
                <c:pt idx="53">
                  <c:v>44227</c:v>
                </c:pt>
                <c:pt idx="54">
                  <c:v>44242</c:v>
                </c:pt>
                <c:pt idx="55">
                  <c:v>44255</c:v>
                </c:pt>
                <c:pt idx="56">
                  <c:v>44270</c:v>
                </c:pt>
                <c:pt idx="57">
                  <c:v>44286</c:v>
                </c:pt>
                <c:pt idx="58">
                  <c:v>44301</c:v>
                </c:pt>
                <c:pt idx="59">
                  <c:v>44316</c:v>
                </c:pt>
                <c:pt idx="60">
                  <c:v>44331</c:v>
                </c:pt>
                <c:pt idx="61">
                  <c:v>44347</c:v>
                </c:pt>
                <c:pt idx="62">
                  <c:v>44362</c:v>
                </c:pt>
                <c:pt idx="63">
                  <c:v>44377</c:v>
                </c:pt>
                <c:pt idx="64">
                  <c:v>44392</c:v>
                </c:pt>
                <c:pt idx="65">
                  <c:v>44408</c:v>
                </c:pt>
                <c:pt idx="66">
                  <c:v>44423</c:v>
                </c:pt>
                <c:pt idx="67">
                  <c:v>44439</c:v>
                </c:pt>
                <c:pt idx="68">
                  <c:v>44454</c:v>
                </c:pt>
                <c:pt idx="69">
                  <c:v>44469</c:v>
                </c:pt>
                <c:pt idx="70">
                  <c:v>44484</c:v>
                </c:pt>
                <c:pt idx="71">
                  <c:v>44500</c:v>
                </c:pt>
                <c:pt idx="72">
                  <c:v>44515</c:v>
                </c:pt>
                <c:pt idx="73">
                  <c:v>44530</c:v>
                </c:pt>
                <c:pt idx="74">
                  <c:v>44561</c:v>
                </c:pt>
                <c:pt idx="75">
                  <c:v>44592</c:v>
                </c:pt>
                <c:pt idx="76">
                  <c:v>44607</c:v>
                </c:pt>
                <c:pt idx="77">
                  <c:v>44620</c:v>
                </c:pt>
                <c:pt idx="78">
                  <c:v>44651</c:v>
                </c:pt>
                <c:pt idx="79">
                  <c:v>44681</c:v>
                </c:pt>
                <c:pt idx="80">
                  <c:v>44696</c:v>
                </c:pt>
                <c:pt idx="81">
                  <c:v>44712</c:v>
                </c:pt>
                <c:pt idx="82">
                  <c:v>44742</c:v>
                </c:pt>
                <c:pt idx="83">
                  <c:v>44773</c:v>
                </c:pt>
                <c:pt idx="84">
                  <c:v>44788</c:v>
                </c:pt>
                <c:pt idx="85">
                  <c:v>44804</c:v>
                </c:pt>
                <c:pt idx="86">
                  <c:v>44834</c:v>
                </c:pt>
                <c:pt idx="87">
                  <c:v>44865</c:v>
                </c:pt>
                <c:pt idx="88">
                  <c:v>44880</c:v>
                </c:pt>
                <c:pt idx="89">
                  <c:v>44895</c:v>
                </c:pt>
                <c:pt idx="90">
                  <c:v>44926</c:v>
                </c:pt>
                <c:pt idx="91">
                  <c:v>44957</c:v>
                </c:pt>
                <c:pt idx="92">
                  <c:v>44972</c:v>
                </c:pt>
                <c:pt idx="93">
                  <c:v>44985</c:v>
                </c:pt>
                <c:pt idx="94">
                  <c:v>45016</c:v>
                </c:pt>
                <c:pt idx="95">
                  <c:v>45046</c:v>
                </c:pt>
                <c:pt idx="96">
                  <c:v>45061</c:v>
                </c:pt>
                <c:pt idx="97">
                  <c:v>45077</c:v>
                </c:pt>
                <c:pt idx="98">
                  <c:v>45107</c:v>
                </c:pt>
                <c:pt idx="99">
                  <c:v>45138</c:v>
                </c:pt>
                <c:pt idx="100">
                  <c:v>45153</c:v>
                </c:pt>
                <c:pt idx="101">
                  <c:v>45169</c:v>
                </c:pt>
                <c:pt idx="102">
                  <c:v>45199</c:v>
                </c:pt>
                <c:pt idx="103">
                  <c:v>45230</c:v>
                </c:pt>
                <c:pt idx="104">
                  <c:v>45245</c:v>
                </c:pt>
                <c:pt idx="105">
                  <c:v>45260</c:v>
                </c:pt>
                <c:pt idx="106">
                  <c:v>45291</c:v>
                </c:pt>
                <c:pt idx="107">
                  <c:v>45322</c:v>
                </c:pt>
                <c:pt idx="108">
                  <c:v>45337</c:v>
                </c:pt>
                <c:pt idx="109">
                  <c:v>45351</c:v>
                </c:pt>
                <c:pt idx="110">
                  <c:v>45382</c:v>
                </c:pt>
                <c:pt idx="111">
                  <c:v>45412</c:v>
                </c:pt>
                <c:pt idx="112">
                  <c:v>45427</c:v>
                </c:pt>
                <c:pt idx="113">
                  <c:v>45443</c:v>
                </c:pt>
                <c:pt idx="114">
                  <c:v>45473</c:v>
                </c:pt>
                <c:pt idx="115">
                  <c:v>45504</c:v>
                </c:pt>
                <c:pt idx="116">
                  <c:v>45519</c:v>
                </c:pt>
                <c:pt idx="117">
                  <c:v>45535</c:v>
                </c:pt>
                <c:pt idx="118">
                  <c:v>45565</c:v>
                </c:pt>
                <c:pt idx="119">
                  <c:v>45596</c:v>
                </c:pt>
                <c:pt idx="120">
                  <c:v>45611</c:v>
                </c:pt>
                <c:pt idx="121">
                  <c:v>45626</c:v>
                </c:pt>
                <c:pt idx="122">
                  <c:v>45657</c:v>
                </c:pt>
                <c:pt idx="123">
                  <c:v>45688</c:v>
                </c:pt>
                <c:pt idx="124">
                  <c:v>45703</c:v>
                </c:pt>
                <c:pt idx="125">
                  <c:v>45716</c:v>
                </c:pt>
                <c:pt idx="126">
                  <c:v>45747</c:v>
                </c:pt>
                <c:pt idx="127">
                  <c:v>45777</c:v>
                </c:pt>
                <c:pt idx="128">
                  <c:v>45792</c:v>
                </c:pt>
                <c:pt idx="129">
                  <c:v>45808</c:v>
                </c:pt>
                <c:pt idx="130">
                  <c:v>45838</c:v>
                </c:pt>
                <c:pt idx="131">
                  <c:v>45869</c:v>
                </c:pt>
                <c:pt idx="132">
                  <c:v>45884</c:v>
                </c:pt>
                <c:pt idx="133">
                  <c:v>45900</c:v>
                </c:pt>
                <c:pt idx="134">
                  <c:v>45930</c:v>
                </c:pt>
                <c:pt idx="135">
                  <c:v>45976</c:v>
                </c:pt>
                <c:pt idx="136">
                  <c:v>46068</c:v>
                </c:pt>
                <c:pt idx="137">
                  <c:v>46157</c:v>
                </c:pt>
                <c:pt idx="138">
                  <c:v>46249</c:v>
                </c:pt>
                <c:pt idx="139">
                  <c:v>46341</c:v>
                </c:pt>
                <c:pt idx="140">
                  <c:v>46433</c:v>
                </c:pt>
                <c:pt idx="141">
                  <c:v>46522</c:v>
                </c:pt>
                <c:pt idx="142">
                  <c:v>46614</c:v>
                </c:pt>
                <c:pt idx="143">
                  <c:v>46706</c:v>
                </c:pt>
                <c:pt idx="144">
                  <c:v>46798</c:v>
                </c:pt>
                <c:pt idx="145">
                  <c:v>46888</c:v>
                </c:pt>
                <c:pt idx="146">
                  <c:v>46980</c:v>
                </c:pt>
                <c:pt idx="147">
                  <c:v>47072</c:v>
                </c:pt>
                <c:pt idx="148">
                  <c:v>47164</c:v>
                </c:pt>
                <c:pt idx="149">
                  <c:v>47253</c:v>
                </c:pt>
                <c:pt idx="150">
                  <c:v>47345</c:v>
                </c:pt>
                <c:pt idx="151">
                  <c:v>47437</c:v>
                </c:pt>
                <c:pt idx="152">
                  <c:v>47529</c:v>
                </c:pt>
                <c:pt idx="153">
                  <c:v>47618</c:v>
                </c:pt>
                <c:pt idx="154">
                  <c:v>47710</c:v>
                </c:pt>
                <c:pt idx="155">
                  <c:v>47802</c:v>
                </c:pt>
                <c:pt idx="156">
                  <c:v>47894</c:v>
                </c:pt>
                <c:pt idx="157">
                  <c:v>47983</c:v>
                </c:pt>
                <c:pt idx="158">
                  <c:v>48075</c:v>
                </c:pt>
                <c:pt idx="159">
                  <c:v>48167</c:v>
                </c:pt>
                <c:pt idx="160">
                  <c:v>48259</c:v>
                </c:pt>
                <c:pt idx="161">
                  <c:v>48349</c:v>
                </c:pt>
                <c:pt idx="162">
                  <c:v>48441</c:v>
                </c:pt>
                <c:pt idx="163">
                  <c:v>48533</c:v>
                </c:pt>
                <c:pt idx="164">
                  <c:v>48625</c:v>
                </c:pt>
                <c:pt idx="165">
                  <c:v>48714</c:v>
                </c:pt>
                <c:pt idx="166">
                  <c:v>48806</c:v>
                </c:pt>
                <c:pt idx="167">
                  <c:v>48898</c:v>
                </c:pt>
                <c:pt idx="168">
                  <c:v>48990</c:v>
                </c:pt>
                <c:pt idx="169">
                  <c:v>49079</c:v>
                </c:pt>
                <c:pt idx="170">
                  <c:v>49171</c:v>
                </c:pt>
                <c:pt idx="171">
                  <c:v>49263</c:v>
                </c:pt>
                <c:pt idx="172">
                  <c:v>49355</c:v>
                </c:pt>
                <c:pt idx="173">
                  <c:v>49444</c:v>
                </c:pt>
                <c:pt idx="174">
                  <c:v>49536</c:v>
                </c:pt>
                <c:pt idx="175">
                  <c:v>49628</c:v>
                </c:pt>
                <c:pt idx="176">
                  <c:v>49720</c:v>
                </c:pt>
                <c:pt idx="177">
                  <c:v>49810</c:v>
                </c:pt>
                <c:pt idx="178">
                  <c:v>49902</c:v>
                </c:pt>
                <c:pt idx="179">
                  <c:v>49994</c:v>
                </c:pt>
                <c:pt idx="180">
                  <c:v>50086</c:v>
                </c:pt>
                <c:pt idx="181">
                  <c:v>50175</c:v>
                </c:pt>
                <c:pt idx="182">
                  <c:v>50267</c:v>
                </c:pt>
                <c:pt idx="183">
                  <c:v>50359</c:v>
                </c:pt>
                <c:pt idx="184">
                  <c:v>50451</c:v>
                </c:pt>
                <c:pt idx="185">
                  <c:v>50540</c:v>
                </c:pt>
                <c:pt idx="186">
                  <c:v>50632</c:v>
                </c:pt>
                <c:pt idx="187">
                  <c:v>50724</c:v>
                </c:pt>
                <c:pt idx="188">
                  <c:v>50816</c:v>
                </c:pt>
                <c:pt idx="189">
                  <c:v>50905</c:v>
                </c:pt>
                <c:pt idx="190">
                  <c:v>50997</c:v>
                </c:pt>
                <c:pt idx="191">
                  <c:v>51089</c:v>
                </c:pt>
                <c:pt idx="192">
                  <c:v>51181</c:v>
                </c:pt>
                <c:pt idx="193">
                  <c:v>51271</c:v>
                </c:pt>
                <c:pt idx="194">
                  <c:v>51363</c:v>
                </c:pt>
                <c:pt idx="195">
                  <c:v>51455</c:v>
                </c:pt>
                <c:pt idx="196">
                  <c:v>51547</c:v>
                </c:pt>
                <c:pt idx="197">
                  <c:v>51636</c:v>
                </c:pt>
                <c:pt idx="198">
                  <c:v>51728</c:v>
                </c:pt>
                <c:pt idx="199">
                  <c:v>51820</c:v>
                </c:pt>
                <c:pt idx="200">
                  <c:v>51912</c:v>
                </c:pt>
                <c:pt idx="201">
                  <c:v>52001</c:v>
                </c:pt>
                <c:pt idx="202">
                  <c:v>52093</c:v>
                </c:pt>
                <c:pt idx="203">
                  <c:v>52185</c:v>
                </c:pt>
                <c:pt idx="204">
                  <c:v>52277</c:v>
                </c:pt>
                <c:pt idx="205">
                  <c:v>52366</c:v>
                </c:pt>
                <c:pt idx="206">
                  <c:v>52458</c:v>
                </c:pt>
                <c:pt idx="207">
                  <c:v>52550</c:v>
                </c:pt>
                <c:pt idx="208">
                  <c:v>52642</c:v>
                </c:pt>
                <c:pt idx="209">
                  <c:v>52732</c:v>
                </c:pt>
                <c:pt idx="210">
                  <c:v>52824</c:v>
                </c:pt>
                <c:pt idx="211">
                  <c:v>52916</c:v>
                </c:pt>
                <c:pt idx="212">
                  <c:v>53008</c:v>
                </c:pt>
                <c:pt idx="213">
                  <c:v>53097</c:v>
                </c:pt>
                <c:pt idx="214">
                  <c:v>53189</c:v>
                </c:pt>
                <c:pt idx="215">
                  <c:v>53281</c:v>
                </c:pt>
                <c:pt idx="216">
                  <c:v>53373</c:v>
                </c:pt>
                <c:pt idx="217">
                  <c:v>53462</c:v>
                </c:pt>
                <c:pt idx="218">
                  <c:v>53554</c:v>
                </c:pt>
                <c:pt idx="219">
                  <c:v>53646</c:v>
                </c:pt>
                <c:pt idx="220">
                  <c:v>53738</c:v>
                </c:pt>
                <c:pt idx="221">
                  <c:v>53827</c:v>
                </c:pt>
                <c:pt idx="222">
                  <c:v>53919</c:v>
                </c:pt>
                <c:pt idx="223">
                  <c:v>54011</c:v>
                </c:pt>
                <c:pt idx="224">
                  <c:v>54103</c:v>
                </c:pt>
                <c:pt idx="225">
                  <c:v>54193</c:v>
                </c:pt>
                <c:pt idx="226">
                  <c:v>54285</c:v>
                </c:pt>
              </c:numCache>
            </c:numRef>
          </c:xVal>
          <c:yVal>
            <c:numRef>
              <c:f>'8_Splines (2)'!$V$14:$ABM$14</c:f>
              <c:numCache>
                <c:formatCode>0.00</c:formatCode>
                <c:ptCount val="720"/>
                <c:pt idx="0">
                  <c:v>1.8807226882112227</c:v>
                </c:pt>
                <c:pt idx="1">
                  <c:v>2.0700395321126441</c:v>
                </c:pt>
                <c:pt idx="2">
                  <c:v>2.1541763822042537</c:v>
                </c:pt>
                <c:pt idx="3">
                  <c:v>2.2147048132977076</c:v>
                </c:pt>
                <c:pt idx="4">
                  <c:v>2.2601217826110798</c:v>
                </c:pt>
                <c:pt idx="5">
                  <c:v>2.3021927105581819</c:v>
                </c:pt>
                <c:pt idx="6">
                  <c:v>2.3378612906062024</c:v>
                </c:pt>
                <c:pt idx="7">
                  <c:v>2.366658170808833</c:v>
                </c:pt>
                <c:pt idx="8">
                  <c:v>2.397974665548297</c:v>
                </c:pt>
                <c:pt idx="9">
                  <c:v>2.4295121702352374</c:v>
                </c:pt>
                <c:pt idx="10">
                  <c:v>2.457573636931687</c:v>
                </c:pt>
                <c:pt idx="11">
                  <c:v>2.4843350011140686</c:v>
                </c:pt>
                <c:pt idx="12">
                  <c:v>2.5099006512137922</c:v>
                </c:pt>
                <c:pt idx="13">
                  <c:v>2.5359355167784425</c:v>
                </c:pt>
                <c:pt idx="14">
                  <c:v>2.5592410996935655</c:v>
                </c:pt>
                <c:pt idx="15">
                  <c:v>2.5815197328675099</c:v>
                </c:pt>
                <c:pt idx="16">
                  <c:v>2.6028001813973356</c:v>
                </c:pt>
                <c:pt idx="17">
                  <c:v>2.624423429742806</c:v>
                </c:pt>
                <c:pt idx="18">
                  <c:v>2.6437037840973288</c:v>
                </c:pt>
                <c:pt idx="19">
                  <c:v>2.6632260805685481</c:v>
                </c:pt>
                <c:pt idx="20">
                  <c:v>2.6805597541874393</c:v>
                </c:pt>
                <c:pt idx="21">
                  <c:v>2.6969632214133288</c:v>
                </c:pt>
                <c:pt idx="22">
                  <c:v>2.7124415378089184</c:v>
                </c:pt>
                <c:pt idx="23">
                  <c:v>2.7279360920371643</c:v>
                </c:pt>
                <c:pt idx="24">
                  <c:v>2.7415126622447605</c:v>
                </c:pt>
                <c:pt idx="25">
                  <c:v>2.7541718492904765</c:v>
                </c:pt>
                <c:pt idx="26">
                  <c:v>2.7659144196964025</c:v>
                </c:pt>
                <c:pt idx="27">
                  <c:v>2.7774323033748827</c:v>
                </c:pt>
                <c:pt idx="28">
                  <c:v>2.7873381836488464</c:v>
                </c:pt>
                <c:pt idx="29">
                  <c:v>2.7970553980374291</c:v>
                </c:pt>
                <c:pt idx="30">
                  <c:v>2.8054532593458026</c:v>
                </c:pt>
                <c:pt idx="31">
                  <c:v>2.8127324845873325</c:v>
                </c:pt>
                <c:pt idx="32">
                  <c:v>2.8199910121149641</c:v>
                </c:pt>
                <c:pt idx="33">
                  <c:v>2.827176866157699</c:v>
                </c:pt>
                <c:pt idx="34">
                  <c:v>2.8334427683856633</c:v>
                </c:pt>
                <c:pt idx="35">
                  <c:v>2.8392968702576571</c:v>
                </c:pt>
                <c:pt idx="36">
                  <c:v>2.8447774438862705</c:v>
                </c:pt>
                <c:pt idx="37">
                  <c:v>2.850250284953959</c:v>
                </c:pt>
                <c:pt idx="38">
                  <c:v>2.8550637915580435</c:v>
                </c:pt>
                <c:pt idx="39">
                  <c:v>2.859598580094791</c:v>
                </c:pt>
                <c:pt idx="40">
                  <c:v>2.8638796784120624</c:v>
                </c:pt>
                <c:pt idx="41">
                  <c:v>2.8681920982677189</c:v>
                </c:pt>
                <c:pt idx="42">
                  <c:v>2.8720185237292473</c:v>
                </c:pt>
                <c:pt idx="43">
                  <c:v>2.8758906721800592</c:v>
                </c:pt>
                <c:pt idx="44">
                  <c:v>2.8793425162906061</c:v>
                </c:pt>
                <c:pt idx="45">
                  <c:v>2.8826377350577026</c:v>
                </c:pt>
                <c:pt idx="46">
                  <c:v>2.8857905956556795</c:v>
                </c:pt>
                <c:pt idx="47">
                  <c:v>2.8890114960742785</c:v>
                </c:pt>
                <c:pt idx="48">
                  <c:v>2.891910552974708</c:v>
                </c:pt>
                <c:pt idx="49">
                  <c:v>2.8947043145239437</c:v>
                </c:pt>
                <c:pt idx="50">
                  <c:v>2.8974030359218972</c:v>
                </c:pt>
                <c:pt idx="51">
                  <c:v>2.9001876052175302</c:v>
                </c:pt>
                <c:pt idx="52">
                  <c:v>2.9027192361615217</c:v>
                </c:pt>
                <c:pt idx="53">
                  <c:v>2.9053448602277099</c:v>
                </c:pt>
                <c:pt idx="54">
                  <c:v>2.9077442663523856</c:v>
                </c:pt>
                <c:pt idx="55">
                  <c:v>2.9097807114741414</c:v>
                </c:pt>
                <c:pt idx="56">
                  <c:v>2.9120866788515443</c:v>
                </c:pt>
                <c:pt idx="57">
                  <c:v>2.9145012402562287</c:v>
                </c:pt>
                <c:pt idx="58">
                  <c:v>2.916726757517174</c:v>
                </c:pt>
                <c:pt idx="59">
                  <c:v>2.9189173950283642</c:v>
                </c:pt>
                <c:pt idx="60">
                  <c:v>2.9210749235655697</c:v>
                </c:pt>
                <c:pt idx="61">
                  <c:v>2.9233416603021478</c:v>
                </c:pt>
                <c:pt idx="62">
                  <c:v>2.9254359017754972</c:v>
                </c:pt>
                <c:pt idx="63">
                  <c:v>2.9275017999851993</c:v>
                </c:pt>
                <c:pt idx="64">
                  <c:v>2.9295407197056145</c:v>
                </c:pt>
                <c:pt idx="65">
                  <c:v>2.9316872756889323</c:v>
                </c:pt>
                <c:pt idx="66">
                  <c:v>2.9336744219153221</c:v>
                </c:pt>
                <c:pt idx="67">
                  <c:v>2.9357684162672149</c:v>
                </c:pt>
                <c:pt idx="68">
                  <c:v>2.937708636456815</c:v>
                </c:pt>
                <c:pt idx="69">
                  <c:v>2.939627724249072</c:v>
                </c:pt>
                <c:pt idx="70">
                  <c:v>2.9415266291199282</c:v>
                </c:pt>
                <c:pt idx="71">
                  <c:v>2.9435308920916947</c:v>
                </c:pt>
                <c:pt idx="72">
                  <c:v>2.9453908758681369</c:v>
                </c:pt>
                <c:pt idx="73">
                  <c:v>2.9472332801620649</c:v>
                </c:pt>
                <c:pt idx="74">
                  <c:v>2.9509884258064778</c:v>
                </c:pt>
                <c:pt idx="75">
                  <c:v>2.954677876773637</c:v>
                </c:pt>
                <c:pt idx="76">
                  <c:v>2.9564411865192541</c:v>
                </c:pt>
                <c:pt idx="77">
                  <c:v>2.9579584584380925</c:v>
                </c:pt>
                <c:pt idx="78">
                  <c:v>2.9615377948493338</c:v>
                </c:pt>
                <c:pt idx="79">
                  <c:v>2.9649530685393</c:v>
                </c:pt>
                <c:pt idx="80">
                  <c:v>2.9666439861058214</c:v>
                </c:pt>
                <c:pt idx="81">
                  <c:v>2.9684360082042893</c:v>
                </c:pt>
                <c:pt idx="82">
                  <c:v>2.9717654290771334</c:v>
                </c:pt>
                <c:pt idx="83">
                  <c:v>2.9751666463572413</c:v>
                </c:pt>
                <c:pt idx="84">
                  <c:v>2.976799032470101</c:v>
                </c:pt>
                <c:pt idx="85">
                  <c:v>2.9785311495540423</c:v>
                </c:pt>
                <c:pt idx="86">
                  <c:v>2.9817548774784042</c:v>
                </c:pt>
                <c:pt idx="87">
                  <c:v>2.9850553166064886</c:v>
                </c:pt>
                <c:pt idx="88">
                  <c:v>2.9866418040281006</c:v>
                </c:pt>
                <c:pt idx="89">
                  <c:v>2.9882217982023507</c:v>
                </c:pt>
                <c:pt idx="90">
                  <c:v>2.9914675985082573</c:v>
                </c:pt>
                <c:pt idx="91">
                  <c:v>2.9946887578705672</c:v>
                </c:pt>
                <c:pt idx="92">
                  <c:v>2.9962389883969154</c:v>
                </c:pt>
                <c:pt idx="93">
                  <c:v>2.9975781984710625</c:v>
                </c:pt>
                <c:pt idx="94">
                  <c:v>3.0007558515693589</c:v>
                </c:pt>
                <c:pt idx="95">
                  <c:v>3.003810293303899</c:v>
                </c:pt>
                <c:pt idx="96">
                  <c:v>3.0053300742380218</c:v>
                </c:pt>
                <c:pt idx="97">
                  <c:v>3.0069458161774199</c:v>
                </c:pt>
                <c:pt idx="98">
                  <c:v>3.0099607109256521</c:v>
                </c:pt>
                <c:pt idx="99">
                  <c:v>3.0130565293406519</c:v>
                </c:pt>
                <c:pt idx="100">
                  <c:v>3.0145475204354177</c:v>
                </c:pt>
                <c:pt idx="101">
                  <c:v>3.016132975386876</c:v>
                </c:pt>
                <c:pt idx="102">
                  <c:v>3.0190921921577907</c:v>
                </c:pt>
                <c:pt idx="103">
                  <c:v>3.0221318933533192</c:v>
                </c:pt>
                <c:pt idx="104">
                  <c:v>3.0235962125956695</c:v>
                </c:pt>
                <c:pt idx="105">
                  <c:v>3.0250563495852312</c:v>
                </c:pt>
                <c:pt idx="106">
                  <c:v>3.0280608895300043</c:v>
                </c:pt>
                <c:pt idx="107">
                  <c:v>3.0310480863443345</c:v>
                </c:pt>
                <c:pt idx="108">
                  <c:v>3.0324873727287205</c:v>
                </c:pt>
                <c:pt idx="109">
                  <c:v>3.0338271396378014</c:v>
                </c:pt>
                <c:pt idx="110">
                  <c:v>3.0367816411939197</c:v>
                </c:pt>
                <c:pt idx="111">
                  <c:v>3.0396251315364831</c:v>
                </c:pt>
                <c:pt idx="112">
                  <c:v>3.0410411544783189</c:v>
                </c:pt>
                <c:pt idx="113">
                  <c:v>3.0425474129984975</c:v>
                </c:pt>
                <c:pt idx="114">
                  <c:v>3.0453601578665834</c:v>
                </c:pt>
                <c:pt idx="115">
                  <c:v>3.0482510791902451</c:v>
                </c:pt>
                <c:pt idx="116">
                  <c:v>3.0496442811014157</c:v>
                </c:pt>
                <c:pt idx="117">
                  <c:v>3.051126345098365</c:v>
                </c:pt>
                <c:pt idx="118">
                  <c:v>3.0538941114255591</c:v>
                </c:pt>
                <c:pt idx="119">
                  <c:v>3.0567390425019214</c:v>
                </c:pt>
                <c:pt idx="120">
                  <c:v>3.0581101547371814</c:v>
                </c:pt>
                <c:pt idx="121">
                  <c:v>3.0594777208075241</c:v>
                </c:pt>
                <c:pt idx="122">
                  <c:v>3.0622928433776897</c:v>
                </c:pt>
                <c:pt idx="123">
                  <c:v>3.0650929849374453</c:v>
                </c:pt>
                <c:pt idx="124">
                  <c:v>3.0664425429790754</c:v>
                </c:pt>
                <c:pt idx="125">
                  <c:v>3.067609348761513</c:v>
                </c:pt>
                <c:pt idx="126">
                  <c:v>3.0703812338856107</c:v>
                </c:pt>
                <c:pt idx="127">
                  <c:v>3.0730496741549373</c:v>
                </c:pt>
                <c:pt idx="128">
                  <c:v>3.0743787383429977</c:v>
                </c:pt>
                <c:pt idx="129">
                  <c:v>3.0757926279458836</c:v>
                </c:pt>
                <c:pt idx="130">
                  <c:v>3.0784331811249954</c:v>
                </c:pt>
                <c:pt idx="131">
                  <c:v>3.0811474145139517</c:v>
                </c:pt>
                <c:pt idx="132">
                  <c:v>3.0824555324225678</c:v>
                </c:pt>
                <c:pt idx="133">
                  <c:v>3.0838471106111376</c:v>
                </c:pt>
                <c:pt idx="134">
                  <c:v>3.0864459048099757</c:v>
                </c:pt>
                <c:pt idx="135">
                  <c:v>3.0904043712942864</c:v>
                </c:pt>
                <c:pt idx="136">
                  <c:v>3.098225698392798</c:v>
                </c:pt>
                <c:pt idx="137">
                  <c:v>3.1056705481882885</c:v>
                </c:pt>
                <c:pt idx="138">
                  <c:v>3.1132405253920359</c:v>
                </c:pt>
                <c:pt idx="139">
                  <c:v>3.1206875799383527</c:v>
                </c:pt>
                <c:pt idx="140">
                  <c:v>3.12802139715469</c:v>
                </c:pt>
                <c:pt idx="141">
                  <c:v>3.1350164864368812</c:v>
                </c:pt>
                <c:pt idx="142">
                  <c:v>3.1421518257231495</c:v>
                </c:pt>
                <c:pt idx="143">
                  <c:v>3.149196637433449</c:v>
                </c:pt>
                <c:pt idx="144">
                  <c:v>3.1561567762691922</c:v>
                </c:pt>
                <c:pt idx="145">
                  <c:v>3.1628886160274039</c:v>
                </c:pt>
                <c:pt idx="146">
                  <c:v>3.1696957867500819</c:v>
                </c:pt>
                <c:pt idx="147">
                  <c:v>3.1764318166334293</c:v>
                </c:pt>
                <c:pt idx="148">
                  <c:v>3.1831001898006805</c:v>
                </c:pt>
                <c:pt idx="149">
                  <c:v>3.1894896074696311</c:v>
                </c:pt>
                <c:pt idx="150">
                  <c:v>3.1960334158156023</c:v>
                </c:pt>
                <c:pt idx="151">
                  <c:v>3.2025175332882849</c:v>
                </c:pt>
                <c:pt idx="152">
                  <c:v>3.2089439800257136</c:v>
                </c:pt>
                <c:pt idx="153">
                  <c:v>3.2151076280512392</c:v>
                </c:pt>
                <c:pt idx="154">
                  <c:v>3.221425454546134</c:v>
                </c:pt>
                <c:pt idx="155">
                  <c:v>3.2276900561976296</c:v>
                </c:pt>
                <c:pt idx="156">
                  <c:v>3.2339024864471932</c:v>
                </c:pt>
                <c:pt idx="157">
                  <c:v>3.2398635019432742</c:v>
                </c:pt>
                <c:pt idx="158">
                  <c:v>3.2459756372298365</c:v>
                </c:pt>
                <c:pt idx="159">
                  <c:v>3.2520376528105022</c:v>
                </c:pt>
                <c:pt idx="160">
                  <c:v>3.2580499237168992</c:v>
                </c:pt>
                <c:pt idx="161">
                  <c:v>3.263883584778271</c:v>
                </c:pt>
                <c:pt idx="162">
                  <c:v>3.2697980128786774</c:v>
                </c:pt>
                <c:pt idx="163">
                  <c:v>3.2756630171518974</c:v>
                </c:pt>
                <c:pt idx="164">
                  <c:v>3.2814784659338958</c:v>
                </c:pt>
                <c:pt idx="165">
                  <c:v>3.2870568971672842</c:v>
                </c:pt>
                <c:pt idx="166">
                  <c:v>3.2927740525626525</c:v>
                </c:pt>
                <c:pt idx="167">
                  <c:v>3.298440644102163</c:v>
                </c:pt>
                <c:pt idx="168">
                  <c:v>3.3040561409939606</c:v>
                </c:pt>
                <c:pt idx="169">
                  <c:v>3.3094393184678328</c:v>
                </c:pt>
                <c:pt idx="170">
                  <c:v>3.3149524024935983</c:v>
                </c:pt>
                <c:pt idx="171">
                  <c:v>3.3204123063570901</c:v>
                </c:pt>
                <c:pt idx="172">
                  <c:v>3.3258181658980979</c:v>
                </c:pt>
                <c:pt idx="173">
                  <c:v>3.3309954326499858</c:v>
                </c:pt>
                <c:pt idx="174">
                  <c:v>3.3362921487911867</c:v>
                </c:pt>
                <c:pt idx="175">
                  <c:v>3.341531812345333</c:v>
                </c:pt>
                <c:pt idx="176">
                  <c:v>3.3467132664794397</c:v>
                </c:pt>
                <c:pt idx="177">
                  <c:v>3.3517245776952365</c:v>
                </c:pt>
                <c:pt idx="178">
                  <c:v>3.356787200742839</c:v>
                </c:pt>
                <c:pt idx="179">
                  <c:v>3.3617877630808923</c:v>
                </c:pt>
                <c:pt idx="180">
                  <c:v>3.366724839198687</c:v>
                </c:pt>
                <c:pt idx="181">
                  <c:v>3.3714391065952976</c:v>
                </c:pt>
                <c:pt idx="182">
                  <c:v>3.376246869394417</c:v>
                </c:pt>
                <c:pt idx="183">
                  <c:v>3.3809865364895719</c:v>
                </c:pt>
                <c:pt idx="184">
                  <c:v>3.3856564288327951</c:v>
                </c:pt>
                <c:pt idx="185">
                  <c:v>3.3901060043483033</c:v>
                </c:pt>
                <c:pt idx="186">
                  <c:v>3.3946334804995093</c:v>
                </c:pt>
                <c:pt idx="187">
                  <c:v>3.3990858332640705</c:v>
                </c:pt>
                <c:pt idx="188">
                  <c:v>3.4034611378894519</c:v>
                </c:pt>
                <c:pt idx="189">
                  <c:v>3.4076185802291992</c:v>
                </c:pt>
                <c:pt idx="190">
                  <c:v>3.4118364465554718</c:v>
                </c:pt>
                <c:pt idx="191">
                  <c:v>3.4159711936980974</c:v>
                </c:pt>
                <c:pt idx="192">
                  <c:v>3.4200206551196821</c:v>
                </c:pt>
                <c:pt idx="193">
                  <c:v>3.4238974208558925</c:v>
                </c:pt>
                <c:pt idx="194">
                  <c:v>3.427771545901348</c:v>
                </c:pt>
                <c:pt idx="195">
                  <c:v>3.4315535741743952</c:v>
                </c:pt>
                <c:pt idx="196">
                  <c:v>3.4352410986994819</c:v>
                </c:pt>
                <c:pt idx="197">
                  <c:v>3.4387161245158504</c:v>
                </c:pt>
                <c:pt idx="198">
                  <c:v>3.4422104649685314</c:v>
                </c:pt>
                <c:pt idx="199">
                  <c:v>3.4456028054006271</c:v>
                </c:pt>
                <c:pt idx="200">
                  <c:v>3.4488905007860504</c:v>
                </c:pt>
                <c:pt idx="201">
                  <c:v>3.4519688611807764</c:v>
                </c:pt>
                <c:pt idx="202">
                  <c:v>3.4550427280092055</c:v>
                </c:pt>
                <c:pt idx="203">
                  <c:v>3.4580037508840977</c:v>
                </c:pt>
                <c:pt idx="204">
                  <c:v>3.4608490496577771</c:v>
                </c:pt>
                <c:pt idx="205">
                  <c:v>3.4634886760893213</c:v>
                </c:pt>
                <c:pt idx="206">
                  <c:v>3.4660976675489508</c:v>
                </c:pt>
                <c:pt idx="207">
                  <c:v>3.4685820454927407</c:v>
                </c:pt>
                <c:pt idx="208">
                  <c:v>3.4709387001875536</c:v>
                </c:pt>
                <c:pt idx="209">
                  <c:v>3.4731174934281128</c:v>
                </c:pt>
                <c:pt idx="210">
                  <c:v>3.4752120970229283</c:v>
                </c:pt>
                <c:pt idx="211">
                  <c:v>3.4771693834881434</c:v>
                </c:pt>
                <c:pt idx="212">
                  <c:v>3.4789860224705427</c:v>
                </c:pt>
                <c:pt idx="213">
                  <c:v>3.480606395888608</c:v>
                </c:pt>
                <c:pt idx="214">
                  <c:v>3.4821364000120925</c:v>
                </c:pt>
                <c:pt idx="215">
                  <c:v>3.4835155644192595</c:v>
                </c:pt>
                <c:pt idx="216">
                  <c:v>3.4847403537710209</c:v>
                </c:pt>
                <c:pt idx="217">
                  <c:v>3.4857749251363979</c:v>
                </c:pt>
                <c:pt idx="218">
                  <c:v>3.4866854927969371</c:v>
                </c:pt>
                <c:pt idx="219">
                  <c:v>3.4874309150634497</c:v>
                </c:pt>
                <c:pt idx="220">
                  <c:v>3.4880074735390343</c:v>
                </c:pt>
                <c:pt idx="221">
                  <c:v>3.4884009982695918</c:v>
                </c:pt>
                <c:pt idx="222">
                  <c:v>3.488634322424522</c:v>
                </c:pt>
                <c:pt idx="223">
                  <c:v>3.4886875113775195</c:v>
                </c:pt>
                <c:pt idx="224">
                  <c:v>3.4885566939627077</c:v>
                </c:pt>
                <c:pt idx="225">
                  <c:v>3.4882469209025047</c:v>
                </c:pt>
                <c:pt idx="226">
                  <c:v>3.4877405620904911</c:v>
                </c:pt>
              </c:numCache>
            </c:numRef>
          </c:yVal>
          <c:smooth val="1"/>
          <c:extLst>
            <c:ext xmlns:c16="http://schemas.microsoft.com/office/drawing/2014/chart" uri="{C3380CC4-5D6E-409C-BE32-E72D297353CC}">
              <c16:uniqueId val="{00000000-3767-4416-B1CF-26E5CB0D894E}"/>
            </c:ext>
          </c:extLst>
        </c:ser>
        <c:ser>
          <c:idx val="1"/>
          <c:order val="1"/>
          <c:tx>
            <c:strRef>
              <c:f>'8_Splines (2)'!$F$16</c:f>
              <c:strCache>
                <c:ptCount val="1"/>
                <c:pt idx="0">
                  <c:v>YLD_YTM_MID</c:v>
                </c:pt>
              </c:strCache>
            </c:strRef>
          </c:tx>
          <c:spPr>
            <a:ln>
              <a:noFill/>
            </a:ln>
          </c:spPr>
          <c:marker>
            <c:symbol val="diamond"/>
            <c:size val="2"/>
          </c:marker>
          <c:xVal>
            <c:numRef>
              <c:f>'8_Splines (2)'!$C$18:$C$328</c:f>
              <c:numCache>
                <c:formatCode>m/d/yyyy</c:formatCode>
                <c:ptCount val="311"/>
                <c:pt idx="0">
                  <c:v>44104</c:v>
                </c:pt>
                <c:pt idx="1">
                  <c:v>44454</c:v>
                </c:pt>
                <c:pt idx="2">
                  <c:v>45169</c:v>
                </c:pt>
                <c:pt idx="3">
                  <c:v>44074</c:v>
                </c:pt>
                <c:pt idx="4">
                  <c:v>45900</c:v>
                </c:pt>
                <c:pt idx="5">
                  <c:v>46980</c:v>
                </c:pt>
                <c:pt idx="6">
                  <c:v>54285</c:v>
                </c:pt>
                <c:pt idx="7">
                  <c:v>44423</c:v>
                </c:pt>
                <c:pt idx="8">
                  <c:v>45138</c:v>
                </c:pt>
                <c:pt idx="9">
                  <c:v>44043</c:v>
                </c:pt>
                <c:pt idx="10">
                  <c:v>45869</c:v>
                </c:pt>
                <c:pt idx="11">
                  <c:v>44392</c:v>
                </c:pt>
                <c:pt idx="12">
                  <c:v>44012</c:v>
                </c:pt>
                <c:pt idx="13">
                  <c:v>45107</c:v>
                </c:pt>
                <c:pt idx="14">
                  <c:v>45838</c:v>
                </c:pt>
                <c:pt idx="15">
                  <c:v>44362</c:v>
                </c:pt>
                <c:pt idx="16">
                  <c:v>43982</c:v>
                </c:pt>
                <c:pt idx="17">
                  <c:v>45077</c:v>
                </c:pt>
                <c:pt idx="18">
                  <c:v>45808</c:v>
                </c:pt>
                <c:pt idx="19">
                  <c:v>54193</c:v>
                </c:pt>
                <c:pt idx="20">
                  <c:v>46888</c:v>
                </c:pt>
                <c:pt idx="21">
                  <c:v>44331</c:v>
                </c:pt>
                <c:pt idx="22">
                  <c:v>45046</c:v>
                </c:pt>
                <c:pt idx="23">
                  <c:v>43951</c:v>
                </c:pt>
                <c:pt idx="24">
                  <c:v>45777</c:v>
                </c:pt>
                <c:pt idx="25">
                  <c:v>44301</c:v>
                </c:pt>
                <c:pt idx="26">
                  <c:v>43921</c:v>
                </c:pt>
                <c:pt idx="27">
                  <c:v>45016</c:v>
                </c:pt>
                <c:pt idx="28">
                  <c:v>45747</c:v>
                </c:pt>
                <c:pt idx="29">
                  <c:v>44270</c:v>
                </c:pt>
                <c:pt idx="30">
                  <c:v>44985</c:v>
                </c:pt>
                <c:pt idx="31">
                  <c:v>43890</c:v>
                </c:pt>
                <c:pt idx="32">
                  <c:v>45716</c:v>
                </c:pt>
                <c:pt idx="33">
                  <c:v>46798</c:v>
                </c:pt>
                <c:pt idx="34">
                  <c:v>54103</c:v>
                </c:pt>
                <c:pt idx="35">
                  <c:v>44242</c:v>
                </c:pt>
                <c:pt idx="36">
                  <c:v>43861</c:v>
                </c:pt>
                <c:pt idx="37">
                  <c:v>44957</c:v>
                </c:pt>
                <c:pt idx="38">
                  <c:v>45688</c:v>
                </c:pt>
                <c:pt idx="39">
                  <c:v>44211</c:v>
                </c:pt>
                <c:pt idx="40">
                  <c:v>43830</c:v>
                </c:pt>
                <c:pt idx="41">
                  <c:v>45657</c:v>
                </c:pt>
                <c:pt idx="42">
                  <c:v>44180</c:v>
                </c:pt>
                <c:pt idx="43">
                  <c:v>43799</c:v>
                </c:pt>
                <c:pt idx="44">
                  <c:v>45626</c:v>
                </c:pt>
                <c:pt idx="45">
                  <c:v>46706</c:v>
                </c:pt>
                <c:pt idx="46">
                  <c:v>54011</c:v>
                </c:pt>
                <c:pt idx="47">
                  <c:v>44150</c:v>
                </c:pt>
                <c:pt idx="48">
                  <c:v>44865</c:v>
                </c:pt>
                <c:pt idx="49">
                  <c:v>45596</c:v>
                </c:pt>
                <c:pt idx="50">
                  <c:v>44119</c:v>
                </c:pt>
                <c:pt idx="51">
                  <c:v>43738</c:v>
                </c:pt>
                <c:pt idx="52">
                  <c:v>44834</c:v>
                </c:pt>
                <c:pt idx="53">
                  <c:v>45565</c:v>
                </c:pt>
                <c:pt idx="54">
                  <c:v>44089</c:v>
                </c:pt>
                <c:pt idx="55">
                  <c:v>43708</c:v>
                </c:pt>
                <c:pt idx="56">
                  <c:v>44804</c:v>
                </c:pt>
                <c:pt idx="57">
                  <c:v>45535</c:v>
                </c:pt>
                <c:pt idx="58">
                  <c:v>46614</c:v>
                </c:pt>
                <c:pt idx="59">
                  <c:v>53919</c:v>
                </c:pt>
                <c:pt idx="60">
                  <c:v>44058</c:v>
                </c:pt>
                <c:pt idx="61">
                  <c:v>43677</c:v>
                </c:pt>
                <c:pt idx="62">
                  <c:v>44773</c:v>
                </c:pt>
                <c:pt idx="63">
                  <c:v>45504</c:v>
                </c:pt>
                <c:pt idx="64">
                  <c:v>44027</c:v>
                </c:pt>
                <c:pt idx="65">
                  <c:v>43646</c:v>
                </c:pt>
                <c:pt idx="66">
                  <c:v>44742</c:v>
                </c:pt>
                <c:pt idx="67">
                  <c:v>45473</c:v>
                </c:pt>
                <c:pt idx="68">
                  <c:v>43997</c:v>
                </c:pt>
                <c:pt idx="69">
                  <c:v>43616</c:v>
                </c:pt>
                <c:pt idx="70">
                  <c:v>44712</c:v>
                </c:pt>
                <c:pt idx="71">
                  <c:v>45443</c:v>
                </c:pt>
                <c:pt idx="72">
                  <c:v>46522</c:v>
                </c:pt>
                <c:pt idx="73">
                  <c:v>53827</c:v>
                </c:pt>
                <c:pt idx="74">
                  <c:v>43966</c:v>
                </c:pt>
                <c:pt idx="75">
                  <c:v>44681</c:v>
                </c:pt>
                <c:pt idx="76">
                  <c:v>45412</c:v>
                </c:pt>
                <c:pt idx="77">
                  <c:v>43936</c:v>
                </c:pt>
                <c:pt idx="78">
                  <c:v>43555</c:v>
                </c:pt>
                <c:pt idx="79">
                  <c:v>44651</c:v>
                </c:pt>
                <c:pt idx="80">
                  <c:v>45382</c:v>
                </c:pt>
                <c:pt idx="81">
                  <c:v>43905</c:v>
                </c:pt>
                <c:pt idx="82">
                  <c:v>43524</c:v>
                </c:pt>
                <c:pt idx="83">
                  <c:v>44620</c:v>
                </c:pt>
                <c:pt idx="84">
                  <c:v>45351</c:v>
                </c:pt>
                <c:pt idx="85">
                  <c:v>46433</c:v>
                </c:pt>
                <c:pt idx="86">
                  <c:v>53738</c:v>
                </c:pt>
                <c:pt idx="87">
                  <c:v>43876</c:v>
                </c:pt>
                <c:pt idx="88">
                  <c:v>44592</c:v>
                </c:pt>
                <c:pt idx="89">
                  <c:v>43496</c:v>
                </c:pt>
                <c:pt idx="90">
                  <c:v>45322</c:v>
                </c:pt>
                <c:pt idx="91">
                  <c:v>43845</c:v>
                </c:pt>
                <c:pt idx="92">
                  <c:v>43465</c:v>
                </c:pt>
                <c:pt idx="93">
                  <c:v>44561</c:v>
                </c:pt>
                <c:pt idx="94">
                  <c:v>45291</c:v>
                </c:pt>
                <c:pt idx="95">
                  <c:v>43814</c:v>
                </c:pt>
                <c:pt idx="96">
                  <c:v>43434</c:v>
                </c:pt>
                <c:pt idx="97">
                  <c:v>44530</c:v>
                </c:pt>
                <c:pt idx="98">
                  <c:v>45260</c:v>
                </c:pt>
                <c:pt idx="99">
                  <c:v>46341</c:v>
                </c:pt>
                <c:pt idx="100">
                  <c:v>53646</c:v>
                </c:pt>
                <c:pt idx="101">
                  <c:v>43784</c:v>
                </c:pt>
                <c:pt idx="102">
                  <c:v>45230</c:v>
                </c:pt>
                <c:pt idx="103">
                  <c:v>44500</c:v>
                </c:pt>
                <c:pt idx="104">
                  <c:v>43753</c:v>
                </c:pt>
                <c:pt idx="105">
                  <c:v>45199</c:v>
                </c:pt>
                <c:pt idx="106">
                  <c:v>44469</c:v>
                </c:pt>
                <c:pt idx="107">
                  <c:v>43723</c:v>
                </c:pt>
                <c:pt idx="108">
                  <c:v>44439</c:v>
                </c:pt>
                <c:pt idx="109">
                  <c:v>45169</c:v>
                </c:pt>
                <c:pt idx="110">
                  <c:v>46249</c:v>
                </c:pt>
                <c:pt idx="111">
                  <c:v>53554</c:v>
                </c:pt>
                <c:pt idx="112">
                  <c:v>43692</c:v>
                </c:pt>
                <c:pt idx="113">
                  <c:v>44408</c:v>
                </c:pt>
                <c:pt idx="114">
                  <c:v>45138</c:v>
                </c:pt>
                <c:pt idx="115">
                  <c:v>43661</c:v>
                </c:pt>
                <c:pt idx="116">
                  <c:v>44377</c:v>
                </c:pt>
                <c:pt idx="117">
                  <c:v>45107</c:v>
                </c:pt>
                <c:pt idx="118">
                  <c:v>43631</c:v>
                </c:pt>
                <c:pt idx="119">
                  <c:v>44347</c:v>
                </c:pt>
                <c:pt idx="120">
                  <c:v>45077</c:v>
                </c:pt>
                <c:pt idx="121">
                  <c:v>46157</c:v>
                </c:pt>
                <c:pt idx="122">
                  <c:v>53462</c:v>
                </c:pt>
                <c:pt idx="123">
                  <c:v>43600</c:v>
                </c:pt>
                <c:pt idx="124">
                  <c:v>44316</c:v>
                </c:pt>
                <c:pt idx="125">
                  <c:v>45046</c:v>
                </c:pt>
                <c:pt idx="126">
                  <c:v>43570</c:v>
                </c:pt>
                <c:pt idx="127">
                  <c:v>45016</c:v>
                </c:pt>
                <c:pt idx="128">
                  <c:v>44286</c:v>
                </c:pt>
                <c:pt idx="129">
                  <c:v>43539</c:v>
                </c:pt>
                <c:pt idx="130">
                  <c:v>44255</c:v>
                </c:pt>
                <c:pt idx="131">
                  <c:v>44985</c:v>
                </c:pt>
                <c:pt idx="132">
                  <c:v>46068</c:v>
                </c:pt>
                <c:pt idx="133">
                  <c:v>43511</c:v>
                </c:pt>
                <c:pt idx="134">
                  <c:v>53373</c:v>
                </c:pt>
                <c:pt idx="135">
                  <c:v>44957</c:v>
                </c:pt>
                <c:pt idx="136">
                  <c:v>44227</c:v>
                </c:pt>
                <c:pt idx="137">
                  <c:v>43480</c:v>
                </c:pt>
                <c:pt idx="138">
                  <c:v>44926</c:v>
                </c:pt>
                <c:pt idx="139">
                  <c:v>44196</c:v>
                </c:pt>
                <c:pt idx="140">
                  <c:v>43449</c:v>
                </c:pt>
                <c:pt idx="141">
                  <c:v>44895</c:v>
                </c:pt>
                <c:pt idx="142">
                  <c:v>44165</c:v>
                </c:pt>
                <c:pt idx="143">
                  <c:v>45976</c:v>
                </c:pt>
                <c:pt idx="144">
                  <c:v>43419</c:v>
                </c:pt>
                <c:pt idx="145">
                  <c:v>53281</c:v>
                </c:pt>
                <c:pt idx="146">
                  <c:v>44135</c:v>
                </c:pt>
                <c:pt idx="147">
                  <c:v>44865</c:v>
                </c:pt>
                <c:pt idx="148">
                  <c:v>44104</c:v>
                </c:pt>
                <c:pt idx="149">
                  <c:v>44834</c:v>
                </c:pt>
                <c:pt idx="150">
                  <c:v>44074</c:v>
                </c:pt>
                <c:pt idx="151">
                  <c:v>44804</c:v>
                </c:pt>
                <c:pt idx="152">
                  <c:v>45884</c:v>
                </c:pt>
                <c:pt idx="153">
                  <c:v>53189</c:v>
                </c:pt>
                <c:pt idx="154">
                  <c:v>44043</c:v>
                </c:pt>
                <c:pt idx="155">
                  <c:v>44773</c:v>
                </c:pt>
                <c:pt idx="156">
                  <c:v>44012</c:v>
                </c:pt>
                <c:pt idx="157">
                  <c:v>44742</c:v>
                </c:pt>
                <c:pt idx="158">
                  <c:v>43982</c:v>
                </c:pt>
                <c:pt idx="159">
                  <c:v>44712</c:v>
                </c:pt>
                <c:pt idx="160">
                  <c:v>45792</c:v>
                </c:pt>
                <c:pt idx="161">
                  <c:v>53097</c:v>
                </c:pt>
                <c:pt idx="162">
                  <c:v>43951</c:v>
                </c:pt>
                <c:pt idx="163">
                  <c:v>44681</c:v>
                </c:pt>
                <c:pt idx="164">
                  <c:v>43921</c:v>
                </c:pt>
                <c:pt idx="165">
                  <c:v>44651</c:v>
                </c:pt>
                <c:pt idx="166">
                  <c:v>43890</c:v>
                </c:pt>
                <c:pt idx="167">
                  <c:v>44620</c:v>
                </c:pt>
                <c:pt idx="168">
                  <c:v>53008</c:v>
                </c:pt>
                <c:pt idx="169">
                  <c:v>45703</c:v>
                </c:pt>
                <c:pt idx="170">
                  <c:v>43861</c:v>
                </c:pt>
                <c:pt idx="171">
                  <c:v>44592</c:v>
                </c:pt>
                <c:pt idx="172">
                  <c:v>43830</c:v>
                </c:pt>
                <c:pt idx="173">
                  <c:v>44561</c:v>
                </c:pt>
                <c:pt idx="174">
                  <c:v>43799</c:v>
                </c:pt>
                <c:pt idx="175">
                  <c:v>44530</c:v>
                </c:pt>
                <c:pt idx="176">
                  <c:v>45611</c:v>
                </c:pt>
                <c:pt idx="177">
                  <c:v>52916</c:v>
                </c:pt>
                <c:pt idx="178">
                  <c:v>43769</c:v>
                </c:pt>
                <c:pt idx="179">
                  <c:v>44500</c:v>
                </c:pt>
                <c:pt idx="180">
                  <c:v>43738</c:v>
                </c:pt>
                <c:pt idx="181">
                  <c:v>44469</c:v>
                </c:pt>
                <c:pt idx="182">
                  <c:v>43708</c:v>
                </c:pt>
                <c:pt idx="183">
                  <c:v>44439</c:v>
                </c:pt>
                <c:pt idx="184">
                  <c:v>45519</c:v>
                </c:pt>
                <c:pt idx="185">
                  <c:v>52824</c:v>
                </c:pt>
                <c:pt idx="186">
                  <c:v>43677</c:v>
                </c:pt>
                <c:pt idx="187">
                  <c:v>44408</c:v>
                </c:pt>
                <c:pt idx="188">
                  <c:v>43646</c:v>
                </c:pt>
                <c:pt idx="189">
                  <c:v>44377</c:v>
                </c:pt>
                <c:pt idx="190">
                  <c:v>43616</c:v>
                </c:pt>
                <c:pt idx="191">
                  <c:v>44347</c:v>
                </c:pt>
                <c:pt idx="192">
                  <c:v>45427</c:v>
                </c:pt>
                <c:pt idx="193">
                  <c:v>52732</c:v>
                </c:pt>
                <c:pt idx="194">
                  <c:v>43585</c:v>
                </c:pt>
                <c:pt idx="195">
                  <c:v>44316</c:v>
                </c:pt>
                <c:pt idx="196">
                  <c:v>43555</c:v>
                </c:pt>
                <c:pt idx="197">
                  <c:v>44286</c:v>
                </c:pt>
                <c:pt idx="198">
                  <c:v>43524</c:v>
                </c:pt>
                <c:pt idx="199">
                  <c:v>44255</c:v>
                </c:pt>
                <c:pt idx="200">
                  <c:v>52642</c:v>
                </c:pt>
                <c:pt idx="201">
                  <c:v>45337</c:v>
                </c:pt>
                <c:pt idx="202">
                  <c:v>43496</c:v>
                </c:pt>
                <c:pt idx="203">
                  <c:v>44227</c:v>
                </c:pt>
                <c:pt idx="204">
                  <c:v>43465</c:v>
                </c:pt>
                <c:pt idx="205">
                  <c:v>44196</c:v>
                </c:pt>
                <c:pt idx="206">
                  <c:v>43434</c:v>
                </c:pt>
                <c:pt idx="207">
                  <c:v>44165</c:v>
                </c:pt>
                <c:pt idx="208">
                  <c:v>52550</c:v>
                </c:pt>
                <c:pt idx="209">
                  <c:v>45245</c:v>
                </c:pt>
                <c:pt idx="210">
                  <c:v>44135</c:v>
                </c:pt>
                <c:pt idx="211">
                  <c:v>44104</c:v>
                </c:pt>
                <c:pt idx="212">
                  <c:v>44074</c:v>
                </c:pt>
                <c:pt idx="213">
                  <c:v>45153</c:v>
                </c:pt>
                <c:pt idx="214">
                  <c:v>52458</c:v>
                </c:pt>
                <c:pt idx="215">
                  <c:v>44043</c:v>
                </c:pt>
                <c:pt idx="216">
                  <c:v>44012</c:v>
                </c:pt>
                <c:pt idx="217">
                  <c:v>43982</c:v>
                </c:pt>
                <c:pt idx="218">
                  <c:v>45061</c:v>
                </c:pt>
                <c:pt idx="219">
                  <c:v>52366</c:v>
                </c:pt>
                <c:pt idx="220">
                  <c:v>43951</c:v>
                </c:pt>
                <c:pt idx="221">
                  <c:v>43921</c:v>
                </c:pt>
                <c:pt idx="222">
                  <c:v>43890</c:v>
                </c:pt>
                <c:pt idx="223">
                  <c:v>44972</c:v>
                </c:pt>
                <c:pt idx="224">
                  <c:v>52277</c:v>
                </c:pt>
                <c:pt idx="225">
                  <c:v>43861</c:v>
                </c:pt>
                <c:pt idx="226">
                  <c:v>43830</c:v>
                </c:pt>
                <c:pt idx="227">
                  <c:v>43799</c:v>
                </c:pt>
                <c:pt idx="228">
                  <c:v>44880</c:v>
                </c:pt>
                <c:pt idx="229">
                  <c:v>52185</c:v>
                </c:pt>
                <c:pt idx="230">
                  <c:v>43769</c:v>
                </c:pt>
                <c:pt idx="231">
                  <c:v>43738</c:v>
                </c:pt>
                <c:pt idx="232">
                  <c:v>43708</c:v>
                </c:pt>
                <c:pt idx="233">
                  <c:v>44788</c:v>
                </c:pt>
                <c:pt idx="234">
                  <c:v>52093</c:v>
                </c:pt>
                <c:pt idx="235">
                  <c:v>43677</c:v>
                </c:pt>
                <c:pt idx="236">
                  <c:v>43646</c:v>
                </c:pt>
                <c:pt idx="237">
                  <c:v>43616</c:v>
                </c:pt>
                <c:pt idx="238">
                  <c:v>44696</c:v>
                </c:pt>
                <c:pt idx="239">
                  <c:v>52001</c:v>
                </c:pt>
                <c:pt idx="240">
                  <c:v>43585</c:v>
                </c:pt>
                <c:pt idx="241">
                  <c:v>43555</c:v>
                </c:pt>
                <c:pt idx="242">
                  <c:v>43524</c:v>
                </c:pt>
                <c:pt idx="243">
                  <c:v>44607</c:v>
                </c:pt>
                <c:pt idx="244">
                  <c:v>51912</c:v>
                </c:pt>
                <c:pt idx="245">
                  <c:v>43496</c:v>
                </c:pt>
                <c:pt idx="246">
                  <c:v>43465</c:v>
                </c:pt>
                <c:pt idx="247">
                  <c:v>43434</c:v>
                </c:pt>
                <c:pt idx="248">
                  <c:v>44515</c:v>
                </c:pt>
                <c:pt idx="249">
                  <c:v>51820</c:v>
                </c:pt>
                <c:pt idx="250">
                  <c:v>44423</c:v>
                </c:pt>
                <c:pt idx="251">
                  <c:v>51728</c:v>
                </c:pt>
                <c:pt idx="252">
                  <c:v>44331</c:v>
                </c:pt>
                <c:pt idx="253">
                  <c:v>51636</c:v>
                </c:pt>
                <c:pt idx="254">
                  <c:v>44242</c:v>
                </c:pt>
                <c:pt idx="255">
                  <c:v>51547</c:v>
                </c:pt>
                <c:pt idx="256">
                  <c:v>44150</c:v>
                </c:pt>
                <c:pt idx="257">
                  <c:v>51455</c:v>
                </c:pt>
                <c:pt idx="258">
                  <c:v>44058</c:v>
                </c:pt>
                <c:pt idx="259">
                  <c:v>51363</c:v>
                </c:pt>
                <c:pt idx="260">
                  <c:v>43966</c:v>
                </c:pt>
                <c:pt idx="261">
                  <c:v>51271</c:v>
                </c:pt>
                <c:pt idx="262">
                  <c:v>43876</c:v>
                </c:pt>
                <c:pt idx="263">
                  <c:v>51181</c:v>
                </c:pt>
                <c:pt idx="264">
                  <c:v>43784</c:v>
                </c:pt>
                <c:pt idx="265">
                  <c:v>51089</c:v>
                </c:pt>
                <c:pt idx="266">
                  <c:v>43692</c:v>
                </c:pt>
                <c:pt idx="267">
                  <c:v>50997</c:v>
                </c:pt>
                <c:pt idx="268">
                  <c:v>43600</c:v>
                </c:pt>
                <c:pt idx="269">
                  <c:v>50905</c:v>
                </c:pt>
                <c:pt idx="270">
                  <c:v>43511</c:v>
                </c:pt>
                <c:pt idx="271">
                  <c:v>50816</c:v>
                </c:pt>
                <c:pt idx="272">
                  <c:v>43419</c:v>
                </c:pt>
                <c:pt idx="273">
                  <c:v>50540</c:v>
                </c:pt>
                <c:pt idx="274">
                  <c:v>50451</c:v>
                </c:pt>
                <c:pt idx="275">
                  <c:v>50175</c:v>
                </c:pt>
                <c:pt idx="276">
                  <c:v>50086</c:v>
                </c:pt>
                <c:pt idx="277">
                  <c:v>49720</c:v>
                </c:pt>
                <c:pt idx="278">
                  <c:v>47894</c:v>
                </c:pt>
                <c:pt idx="279">
                  <c:v>47618</c:v>
                </c:pt>
                <c:pt idx="280">
                  <c:v>47345</c:v>
                </c:pt>
                <c:pt idx="281">
                  <c:v>47164</c:v>
                </c:pt>
                <c:pt idx="282">
                  <c:v>47072</c:v>
                </c:pt>
                <c:pt idx="283">
                  <c:v>46980</c:v>
                </c:pt>
                <c:pt idx="284">
                  <c:v>46706</c:v>
                </c:pt>
                <c:pt idx="285">
                  <c:v>46614</c:v>
                </c:pt>
                <c:pt idx="286">
                  <c:v>46433</c:v>
                </c:pt>
                <c:pt idx="287">
                  <c:v>46341</c:v>
                </c:pt>
                <c:pt idx="288">
                  <c:v>46249</c:v>
                </c:pt>
                <c:pt idx="289">
                  <c:v>46068</c:v>
                </c:pt>
                <c:pt idx="290">
                  <c:v>45884</c:v>
                </c:pt>
                <c:pt idx="291">
                  <c:v>45703</c:v>
                </c:pt>
                <c:pt idx="292">
                  <c:v>45611</c:v>
                </c:pt>
                <c:pt idx="293">
                  <c:v>45153</c:v>
                </c:pt>
                <c:pt idx="294">
                  <c:v>44972</c:v>
                </c:pt>
                <c:pt idx="295">
                  <c:v>44880</c:v>
                </c:pt>
                <c:pt idx="296">
                  <c:v>44788</c:v>
                </c:pt>
                <c:pt idx="297">
                  <c:v>44515</c:v>
                </c:pt>
                <c:pt idx="298">
                  <c:v>44423</c:v>
                </c:pt>
                <c:pt idx="299">
                  <c:v>44331</c:v>
                </c:pt>
                <c:pt idx="300">
                  <c:v>44242</c:v>
                </c:pt>
                <c:pt idx="301">
                  <c:v>44058</c:v>
                </c:pt>
                <c:pt idx="302">
                  <c:v>43966</c:v>
                </c:pt>
                <c:pt idx="303">
                  <c:v>43876</c:v>
                </c:pt>
                <c:pt idx="304">
                  <c:v>43692</c:v>
                </c:pt>
                <c:pt idx="305">
                  <c:v>43511</c:v>
                </c:pt>
                <c:pt idx="306">
                  <c:v>43419</c:v>
                </c:pt>
                <c:pt idx="307">
                  <c:v>44484</c:v>
                </c:pt>
                <c:pt idx="308">
                  <c:v>45199</c:v>
                </c:pt>
                <c:pt idx="309">
                  <c:v>45930</c:v>
                </c:pt>
              </c:numCache>
            </c:numRef>
          </c:xVal>
          <c:yVal>
            <c:numRef>
              <c:f>'8_Splines (2)'!$F$18:$F$328</c:f>
              <c:numCache>
                <c:formatCode>General</c:formatCode>
                <c:ptCount val="311"/>
                <c:pt idx="0">
                  <c:v>2.8639999999999999</c:v>
                </c:pt>
                <c:pt idx="1">
                  <c:v>2.9260000000000002</c:v>
                </c:pt>
                <c:pt idx="2">
                  <c:v>2.9649999999999999</c:v>
                </c:pt>
                <c:pt idx="3">
                  <c:v>2.859</c:v>
                </c:pt>
                <c:pt idx="4">
                  <c:v>3.06</c:v>
                </c:pt>
                <c:pt idx="5">
                  <c:v>3.1440000000000001</c:v>
                </c:pt>
                <c:pt idx="6">
                  <c:v>3.391</c:v>
                </c:pt>
                <c:pt idx="7">
                  <c:v>2.9249999999999998</c:v>
                </c:pt>
                <c:pt idx="8">
                  <c:v>2.9729999999999999</c:v>
                </c:pt>
                <c:pt idx="9">
                  <c:v>2.8540000000000001</c:v>
                </c:pt>
                <c:pt idx="10">
                  <c:v>3.0590000000000002</c:v>
                </c:pt>
                <c:pt idx="11">
                  <c:v>2.919</c:v>
                </c:pt>
                <c:pt idx="12">
                  <c:v>2.8449999999999998</c:v>
                </c:pt>
                <c:pt idx="13">
                  <c:v>2.9710000000000001</c:v>
                </c:pt>
                <c:pt idx="14">
                  <c:v>3.0579999999999998</c:v>
                </c:pt>
                <c:pt idx="15">
                  <c:v>2.91</c:v>
                </c:pt>
                <c:pt idx="16">
                  <c:v>2.8380000000000001</c:v>
                </c:pt>
                <c:pt idx="17">
                  <c:v>2.9630000000000001</c:v>
                </c:pt>
                <c:pt idx="18">
                  <c:v>3.052</c:v>
                </c:pt>
                <c:pt idx="19">
                  <c:v>3.3929999999999998</c:v>
                </c:pt>
                <c:pt idx="20">
                  <c:v>3.141</c:v>
                </c:pt>
                <c:pt idx="21">
                  <c:v>2.911</c:v>
                </c:pt>
                <c:pt idx="22">
                  <c:v>2.9670000000000001</c:v>
                </c:pt>
                <c:pt idx="23">
                  <c:v>2.8260000000000001</c:v>
                </c:pt>
                <c:pt idx="24">
                  <c:v>3.048</c:v>
                </c:pt>
                <c:pt idx="25">
                  <c:v>2.903</c:v>
                </c:pt>
                <c:pt idx="26">
                  <c:v>2.8149999999999999</c:v>
                </c:pt>
                <c:pt idx="27">
                  <c:v>2.9689999999999999</c:v>
                </c:pt>
                <c:pt idx="28">
                  <c:v>3.048</c:v>
                </c:pt>
                <c:pt idx="29">
                  <c:v>2.8929999999999998</c:v>
                </c:pt>
                <c:pt idx="30">
                  <c:v>2.9609999999999999</c:v>
                </c:pt>
                <c:pt idx="31">
                  <c:v>2.7989999999999999</c:v>
                </c:pt>
                <c:pt idx="32">
                  <c:v>3.0430000000000001</c:v>
                </c:pt>
                <c:pt idx="33">
                  <c:v>3.141</c:v>
                </c:pt>
                <c:pt idx="34">
                  <c:v>3.395</c:v>
                </c:pt>
                <c:pt idx="35">
                  <c:v>2.8940000000000001</c:v>
                </c:pt>
                <c:pt idx="36">
                  <c:v>2.77</c:v>
                </c:pt>
                <c:pt idx="37">
                  <c:v>2.9660000000000002</c:v>
                </c:pt>
                <c:pt idx="38">
                  <c:v>3.0390000000000001</c:v>
                </c:pt>
                <c:pt idx="39">
                  <c:v>2.887</c:v>
                </c:pt>
                <c:pt idx="40">
                  <c:v>2.75</c:v>
                </c:pt>
                <c:pt idx="41">
                  <c:v>3.04</c:v>
                </c:pt>
                <c:pt idx="42">
                  <c:v>2.875</c:v>
                </c:pt>
                <c:pt idx="43">
                  <c:v>2.7439999999999998</c:v>
                </c:pt>
                <c:pt idx="44">
                  <c:v>3.0350000000000001</c:v>
                </c:pt>
                <c:pt idx="45">
                  <c:v>3.1339999999999999</c:v>
                </c:pt>
                <c:pt idx="46">
                  <c:v>3.3959999999999999</c:v>
                </c:pt>
                <c:pt idx="47">
                  <c:v>2.8740000000000001</c:v>
                </c:pt>
                <c:pt idx="48">
                  <c:v>2.9619999999999997</c:v>
                </c:pt>
                <c:pt idx="49">
                  <c:v>3.0329999999999999</c:v>
                </c:pt>
                <c:pt idx="50">
                  <c:v>2.87</c:v>
                </c:pt>
                <c:pt idx="51">
                  <c:v>2.6879999999999997</c:v>
                </c:pt>
                <c:pt idx="52">
                  <c:v>2.9609999999999999</c:v>
                </c:pt>
                <c:pt idx="53">
                  <c:v>3.0289999999999999</c:v>
                </c:pt>
                <c:pt idx="54">
                  <c:v>2.8529999999999998</c:v>
                </c:pt>
                <c:pt idx="55">
                  <c:v>2.6589999999999998</c:v>
                </c:pt>
                <c:pt idx="56">
                  <c:v>2.9609999999999999</c:v>
                </c:pt>
                <c:pt idx="57">
                  <c:v>3.0190000000000001</c:v>
                </c:pt>
                <c:pt idx="58">
                  <c:v>3.1310000000000002</c:v>
                </c:pt>
                <c:pt idx="59">
                  <c:v>3.3959999999999999</c:v>
                </c:pt>
                <c:pt idx="60">
                  <c:v>2.855</c:v>
                </c:pt>
                <c:pt idx="61">
                  <c:v>2.6059999999999999</c:v>
                </c:pt>
                <c:pt idx="62">
                  <c:v>2.9569999999999999</c:v>
                </c:pt>
                <c:pt idx="63">
                  <c:v>3.0219999999999998</c:v>
                </c:pt>
                <c:pt idx="64">
                  <c:v>2.851</c:v>
                </c:pt>
                <c:pt idx="65">
                  <c:v>2.57</c:v>
                </c:pt>
                <c:pt idx="66">
                  <c:v>2.9529999999999998</c:v>
                </c:pt>
                <c:pt idx="67">
                  <c:v>3.016</c:v>
                </c:pt>
                <c:pt idx="68">
                  <c:v>2.839</c:v>
                </c:pt>
                <c:pt idx="69">
                  <c:v>2.5270000000000001</c:v>
                </c:pt>
                <c:pt idx="70">
                  <c:v>2.9510000000000001</c:v>
                </c:pt>
                <c:pt idx="71">
                  <c:v>3.008</c:v>
                </c:pt>
                <c:pt idx="72">
                  <c:v>3.1160000000000001</c:v>
                </c:pt>
                <c:pt idx="73">
                  <c:v>3.3940000000000001</c:v>
                </c:pt>
                <c:pt idx="74">
                  <c:v>2.8340000000000001</c:v>
                </c:pt>
                <c:pt idx="75">
                  <c:v>2.95</c:v>
                </c:pt>
                <c:pt idx="76">
                  <c:v>3.0070000000000001</c:v>
                </c:pt>
                <c:pt idx="77">
                  <c:v>2.82</c:v>
                </c:pt>
                <c:pt idx="78">
                  <c:v>2.4489999999999998</c:v>
                </c:pt>
                <c:pt idx="79">
                  <c:v>2.9459999999999997</c:v>
                </c:pt>
                <c:pt idx="80">
                  <c:v>3.0019999999999998</c:v>
                </c:pt>
                <c:pt idx="81">
                  <c:v>2.8029999999999999</c:v>
                </c:pt>
                <c:pt idx="82">
                  <c:v>2.3540000000000001</c:v>
                </c:pt>
                <c:pt idx="83">
                  <c:v>2.9430000000000001</c:v>
                </c:pt>
                <c:pt idx="84">
                  <c:v>2.9969999999999999</c:v>
                </c:pt>
                <c:pt idx="85">
                  <c:v>3.1139999999999999</c:v>
                </c:pt>
                <c:pt idx="86">
                  <c:v>3.391</c:v>
                </c:pt>
                <c:pt idx="87">
                  <c:v>2.7919999999999998</c:v>
                </c:pt>
                <c:pt idx="88">
                  <c:v>2.9430000000000001</c:v>
                </c:pt>
                <c:pt idx="89">
                  <c:v>2.3660000000000001</c:v>
                </c:pt>
                <c:pt idx="90">
                  <c:v>2.996</c:v>
                </c:pt>
                <c:pt idx="91">
                  <c:v>2.7669999999999999</c:v>
                </c:pt>
                <c:pt idx="92">
                  <c:v>2.298</c:v>
                </c:pt>
                <c:pt idx="93">
                  <c:v>2.9379999999999997</c:v>
                </c:pt>
                <c:pt idx="94">
                  <c:v>2.9889999999999999</c:v>
                </c:pt>
                <c:pt idx="95">
                  <c:v>2.7480000000000002</c:v>
                </c:pt>
                <c:pt idx="96">
                  <c:v>2.1509999999999998</c:v>
                </c:pt>
                <c:pt idx="97">
                  <c:v>2.9359999999999999</c:v>
                </c:pt>
                <c:pt idx="98">
                  <c:v>2.9870000000000001</c:v>
                </c:pt>
                <c:pt idx="99">
                  <c:v>3.1070000000000002</c:v>
                </c:pt>
                <c:pt idx="100">
                  <c:v>3.395</c:v>
                </c:pt>
                <c:pt idx="101">
                  <c:v>2.7269999999999999</c:v>
                </c:pt>
                <c:pt idx="102">
                  <c:v>2.9849999999999999</c:v>
                </c:pt>
                <c:pt idx="103">
                  <c:v>2.9350000000000001</c:v>
                </c:pt>
                <c:pt idx="104">
                  <c:v>2.7069999999999999</c:v>
                </c:pt>
                <c:pt idx="105">
                  <c:v>2.984</c:v>
                </c:pt>
                <c:pt idx="106">
                  <c:v>2.9260000000000002</c:v>
                </c:pt>
                <c:pt idx="107">
                  <c:v>2.6760000000000002</c:v>
                </c:pt>
                <c:pt idx="108">
                  <c:v>2.9260000000000002</c:v>
                </c:pt>
                <c:pt idx="109">
                  <c:v>2.98</c:v>
                </c:pt>
                <c:pt idx="110">
                  <c:v>3.097</c:v>
                </c:pt>
                <c:pt idx="111">
                  <c:v>3.4009999999999998</c:v>
                </c:pt>
                <c:pt idx="112">
                  <c:v>2.64</c:v>
                </c:pt>
                <c:pt idx="113">
                  <c:v>2.923</c:v>
                </c:pt>
                <c:pt idx="114">
                  <c:v>2.976</c:v>
                </c:pt>
                <c:pt idx="115">
                  <c:v>2.59</c:v>
                </c:pt>
                <c:pt idx="116">
                  <c:v>2.907</c:v>
                </c:pt>
                <c:pt idx="117">
                  <c:v>2.976</c:v>
                </c:pt>
                <c:pt idx="118">
                  <c:v>2.5510000000000002</c:v>
                </c:pt>
                <c:pt idx="119">
                  <c:v>2.9089999999999998</c:v>
                </c:pt>
                <c:pt idx="120">
                  <c:v>2.9740000000000002</c:v>
                </c:pt>
                <c:pt idx="121">
                  <c:v>3.0870000000000002</c:v>
                </c:pt>
                <c:pt idx="122">
                  <c:v>3.4009999999999998</c:v>
                </c:pt>
                <c:pt idx="123">
                  <c:v>2.4889999999999999</c:v>
                </c:pt>
                <c:pt idx="124">
                  <c:v>2.9020000000000001</c:v>
                </c:pt>
                <c:pt idx="125">
                  <c:v>2.9740000000000002</c:v>
                </c:pt>
                <c:pt idx="126">
                  <c:v>2.4159999999999999</c:v>
                </c:pt>
                <c:pt idx="127">
                  <c:v>2.9729999999999999</c:v>
                </c:pt>
                <c:pt idx="128">
                  <c:v>2.8890000000000002</c:v>
                </c:pt>
                <c:pt idx="129">
                  <c:v>2.3650000000000002</c:v>
                </c:pt>
                <c:pt idx="130">
                  <c:v>2.89</c:v>
                </c:pt>
                <c:pt idx="131">
                  <c:v>2.9729999999999999</c:v>
                </c:pt>
                <c:pt idx="132">
                  <c:v>3.0819999999999999</c:v>
                </c:pt>
                <c:pt idx="133">
                  <c:v>2.3780000000000001</c:v>
                </c:pt>
                <c:pt idx="134">
                  <c:v>3.4009999999999998</c:v>
                </c:pt>
                <c:pt idx="135">
                  <c:v>2.9729999999999999</c:v>
                </c:pt>
                <c:pt idx="136">
                  <c:v>2.8890000000000002</c:v>
                </c:pt>
                <c:pt idx="137">
                  <c:v>2.2439999999999998</c:v>
                </c:pt>
                <c:pt idx="138">
                  <c:v>2.9710000000000001</c:v>
                </c:pt>
                <c:pt idx="139">
                  <c:v>2.8769999999999998</c:v>
                </c:pt>
                <c:pt idx="140">
                  <c:v>2.1189999999999998</c:v>
                </c:pt>
                <c:pt idx="141">
                  <c:v>2.9630000000000001</c:v>
                </c:pt>
                <c:pt idx="142">
                  <c:v>2.8820000000000001</c:v>
                </c:pt>
                <c:pt idx="143">
                  <c:v>3.073</c:v>
                </c:pt>
                <c:pt idx="144">
                  <c:v>2.1110000000000002</c:v>
                </c:pt>
                <c:pt idx="145">
                  <c:v>3.3929999999999998</c:v>
                </c:pt>
                <c:pt idx="146">
                  <c:v>2.8769999999999998</c:v>
                </c:pt>
                <c:pt idx="147">
                  <c:v>2.9619999999999997</c:v>
                </c:pt>
                <c:pt idx="148">
                  <c:v>2.8609999999999998</c:v>
                </c:pt>
                <c:pt idx="149">
                  <c:v>2.964</c:v>
                </c:pt>
                <c:pt idx="150">
                  <c:v>2.8660000000000001</c:v>
                </c:pt>
                <c:pt idx="151">
                  <c:v>2.9630000000000001</c:v>
                </c:pt>
                <c:pt idx="152">
                  <c:v>3.07</c:v>
                </c:pt>
                <c:pt idx="153">
                  <c:v>3.3959999999999999</c:v>
                </c:pt>
                <c:pt idx="154">
                  <c:v>2.8620000000000001</c:v>
                </c:pt>
                <c:pt idx="155">
                  <c:v>2.9539999999999997</c:v>
                </c:pt>
                <c:pt idx="156">
                  <c:v>2.8420000000000001</c:v>
                </c:pt>
                <c:pt idx="157">
                  <c:v>2.9529999999999998</c:v>
                </c:pt>
                <c:pt idx="158">
                  <c:v>2.839</c:v>
                </c:pt>
                <c:pt idx="159">
                  <c:v>2.9510000000000001</c:v>
                </c:pt>
                <c:pt idx="160">
                  <c:v>3.0590000000000002</c:v>
                </c:pt>
                <c:pt idx="161">
                  <c:v>3.3919999999999999</c:v>
                </c:pt>
                <c:pt idx="162">
                  <c:v>2.8239999999999998</c:v>
                </c:pt>
                <c:pt idx="163">
                  <c:v>2.9489999999999998</c:v>
                </c:pt>
                <c:pt idx="164">
                  <c:v>2.8180000000000001</c:v>
                </c:pt>
                <c:pt idx="165">
                  <c:v>2.944</c:v>
                </c:pt>
                <c:pt idx="166">
                  <c:v>2.8</c:v>
                </c:pt>
                <c:pt idx="167">
                  <c:v>2.94</c:v>
                </c:pt>
                <c:pt idx="168">
                  <c:v>3.399</c:v>
                </c:pt>
                <c:pt idx="169">
                  <c:v>3.0510000000000002</c:v>
                </c:pt>
                <c:pt idx="170">
                  <c:v>2.778</c:v>
                </c:pt>
                <c:pt idx="171">
                  <c:v>2.944</c:v>
                </c:pt>
                <c:pt idx="172">
                  <c:v>2.758</c:v>
                </c:pt>
                <c:pt idx="173">
                  <c:v>2.9340000000000002</c:v>
                </c:pt>
                <c:pt idx="174">
                  <c:v>2.74</c:v>
                </c:pt>
                <c:pt idx="175">
                  <c:v>2.931</c:v>
                </c:pt>
                <c:pt idx="176">
                  <c:v>3.0369999999999999</c:v>
                </c:pt>
                <c:pt idx="177">
                  <c:v>3.391</c:v>
                </c:pt>
                <c:pt idx="178">
                  <c:v>2.7210000000000001</c:v>
                </c:pt>
                <c:pt idx="179">
                  <c:v>2.9319999999999999</c:v>
                </c:pt>
                <c:pt idx="180">
                  <c:v>2.6829999999999998</c:v>
                </c:pt>
                <c:pt idx="181">
                  <c:v>2.9290000000000003</c:v>
                </c:pt>
                <c:pt idx="182">
                  <c:v>2.6619999999999999</c:v>
                </c:pt>
                <c:pt idx="183">
                  <c:v>2.9220000000000002</c:v>
                </c:pt>
                <c:pt idx="184">
                  <c:v>3.0259999999999998</c:v>
                </c:pt>
                <c:pt idx="185">
                  <c:v>3.39</c:v>
                </c:pt>
                <c:pt idx="186">
                  <c:v>2.6109999999999998</c:v>
                </c:pt>
                <c:pt idx="187">
                  <c:v>2.92</c:v>
                </c:pt>
                <c:pt idx="188">
                  <c:v>2.5649999999999999</c:v>
                </c:pt>
                <c:pt idx="189">
                  <c:v>2.907</c:v>
                </c:pt>
                <c:pt idx="190">
                  <c:v>2.528</c:v>
                </c:pt>
                <c:pt idx="191">
                  <c:v>2.9079999999999999</c:v>
                </c:pt>
                <c:pt idx="192">
                  <c:v>3.01</c:v>
                </c:pt>
                <c:pt idx="193">
                  <c:v>3.3879999999999999</c:v>
                </c:pt>
                <c:pt idx="194">
                  <c:v>2.464</c:v>
                </c:pt>
                <c:pt idx="195">
                  <c:v>2.8970000000000002</c:v>
                </c:pt>
                <c:pt idx="196">
                  <c:v>2.44</c:v>
                </c:pt>
                <c:pt idx="197">
                  <c:v>2.8940000000000001</c:v>
                </c:pt>
                <c:pt idx="198">
                  <c:v>2.38</c:v>
                </c:pt>
                <c:pt idx="199">
                  <c:v>2.895</c:v>
                </c:pt>
                <c:pt idx="200">
                  <c:v>3.3879999999999999</c:v>
                </c:pt>
                <c:pt idx="201">
                  <c:v>2.996</c:v>
                </c:pt>
                <c:pt idx="202">
                  <c:v>2.3730000000000002</c:v>
                </c:pt>
                <c:pt idx="203">
                  <c:v>2.8890000000000002</c:v>
                </c:pt>
                <c:pt idx="204">
                  <c:v>2.282</c:v>
                </c:pt>
                <c:pt idx="205">
                  <c:v>2.8820000000000001</c:v>
                </c:pt>
                <c:pt idx="206">
                  <c:v>2.2010000000000001</c:v>
                </c:pt>
                <c:pt idx="207">
                  <c:v>2.88</c:v>
                </c:pt>
                <c:pt idx="208">
                  <c:v>3.3879999999999999</c:v>
                </c:pt>
                <c:pt idx="209">
                  <c:v>2.98</c:v>
                </c:pt>
                <c:pt idx="210">
                  <c:v>2.875</c:v>
                </c:pt>
                <c:pt idx="211">
                  <c:v>2.87</c:v>
                </c:pt>
                <c:pt idx="212">
                  <c:v>2.8679999999999999</c:v>
                </c:pt>
                <c:pt idx="213">
                  <c:v>2.976</c:v>
                </c:pt>
                <c:pt idx="214">
                  <c:v>3.3879999999999999</c:v>
                </c:pt>
                <c:pt idx="215">
                  <c:v>2.8609999999999998</c:v>
                </c:pt>
                <c:pt idx="216">
                  <c:v>2.851</c:v>
                </c:pt>
                <c:pt idx="217">
                  <c:v>2.8449999999999998</c:v>
                </c:pt>
                <c:pt idx="218">
                  <c:v>2.9689999999999999</c:v>
                </c:pt>
                <c:pt idx="219">
                  <c:v>3.3919999999999999</c:v>
                </c:pt>
                <c:pt idx="220">
                  <c:v>2.8289999999999997</c:v>
                </c:pt>
                <c:pt idx="221">
                  <c:v>2.8109999999999999</c:v>
                </c:pt>
                <c:pt idx="222">
                  <c:v>2.7960000000000003</c:v>
                </c:pt>
                <c:pt idx="223">
                  <c:v>2.9699999999999998</c:v>
                </c:pt>
                <c:pt idx="224">
                  <c:v>3.39</c:v>
                </c:pt>
                <c:pt idx="225">
                  <c:v>2.7789999999999999</c:v>
                </c:pt>
                <c:pt idx="226">
                  <c:v>2.758</c:v>
                </c:pt>
                <c:pt idx="227">
                  <c:v>2.7279999999999998</c:v>
                </c:pt>
                <c:pt idx="228">
                  <c:v>2.9670000000000001</c:v>
                </c:pt>
                <c:pt idx="229">
                  <c:v>3.391</c:v>
                </c:pt>
                <c:pt idx="230">
                  <c:v>2.6989999999999998</c:v>
                </c:pt>
                <c:pt idx="231">
                  <c:v>2.6840000000000002</c:v>
                </c:pt>
                <c:pt idx="232">
                  <c:v>2.6520000000000001</c:v>
                </c:pt>
                <c:pt idx="233">
                  <c:v>2.9609999999999999</c:v>
                </c:pt>
                <c:pt idx="234">
                  <c:v>3.387</c:v>
                </c:pt>
                <c:pt idx="235">
                  <c:v>2.5920000000000001</c:v>
                </c:pt>
                <c:pt idx="236">
                  <c:v>2.5590000000000002</c:v>
                </c:pt>
                <c:pt idx="237">
                  <c:v>2.5150000000000001</c:v>
                </c:pt>
                <c:pt idx="238">
                  <c:v>2.952</c:v>
                </c:pt>
                <c:pt idx="239">
                  <c:v>3.3769999999999998</c:v>
                </c:pt>
                <c:pt idx="240">
                  <c:v>2.4590000000000001</c:v>
                </c:pt>
                <c:pt idx="241">
                  <c:v>2.4249999999999998</c:v>
                </c:pt>
                <c:pt idx="242">
                  <c:v>2.363</c:v>
                </c:pt>
                <c:pt idx="243">
                  <c:v>2.9370000000000003</c:v>
                </c:pt>
                <c:pt idx="244">
                  <c:v>3.371</c:v>
                </c:pt>
                <c:pt idx="245">
                  <c:v>2.371</c:v>
                </c:pt>
                <c:pt idx="246">
                  <c:v>2.278</c:v>
                </c:pt>
                <c:pt idx="247">
                  <c:v>2.202</c:v>
                </c:pt>
                <c:pt idx="248">
                  <c:v>2.9239999999999999</c:v>
                </c:pt>
                <c:pt idx="249">
                  <c:v>3.3679999999999999</c:v>
                </c:pt>
                <c:pt idx="250">
                  <c:v>2.9220000000000002</c:v>
                </c:pt>
                <c:pt idx="251">
                  <c:v>3.363</c:v>
                </c:pt>
                <c:pt idx="252">
                  <c:v>2.8980000000000001</c:v>
                </c:pt>
                <c:pt idx="253">
                  <c:v>3.3559999999999999</c:v>
                </c:pt>
                <c:pt idx="254">
                  <c:v>2.895</c:v>
                </c:pt>
                <c:pt idx="255">
                  <c:v>3.3460000000000001</c:v>
                </c:pt>
                <c:pt idx="256">
                  <c:v>2.879</c:v>
                </c:pt>
                <c:pt idx="257">
                  <c:v>3.347</c:v>
                </c:pt>
                <c:pt idx="258">
                  <c:v>2.8639999999999999</c:v>
                </c:pt>
                <c:pt idx="259">
                  <c:v>3.3439999999999999</c:v>
                </c:pt>
                <c:pt idx="260">
                  <c:v>2.823</c:v>
                </c:pt>
                <c:pt idx="261">
                  <c:v>3.335</c:v>
                </c:pt>
                <c:pt idx="262">
                  <c:v>2.7890000000000001</c:v>
                </c:pt>
                <c:pt idx="263">
                  <c:v>3.33</c:v>
                </c:pt>
                <c:pt idx="264">
                  <c:v>2.7309999999999999</c:v>
                </c:pt>
                <c:pt idx="265">
                  <c:v>3.3239999999999998</c:v>
                </c:pt>
                <c:pt idx="266">
                  <c:v>2.661</c:v>
                </c:pt>
                <c:pt idx="267">
                  <c:v>3.3159999999999998</c:v>
                </c:pt>
                <c:pt idx="268">
                  <c:v>2.4910000000000001</c:v>
                </c:pt>
                <c:pt idx="269">
                  <c:v>3.3090000000000002</c:v>
                </c:pt>
                <c:pt idx="270">
                  <c:v>2.3679999999999999</c:v>
                </c:pt>
                <c:pt idx="271">
                  <c:v>3.302</c:v>
                </c:pt>
                <c:pt idx="272">
                  <c:v>2.1709999999999998</c:v>
                </c:pt>
                <c:pt idx="273">
                  <c:v>3.2770000000000001</c:v>
                </c:pt>
                <c:pt idx="274">
                  <c:v>3.2730000000000001</c:v>
                </c:pt>
                <c:pt idx="275">
                  <c:v>3.2509999999999999</c:v>
                </c:pt>
                <c:pt idx="276">
                  <c:v>3.2480000000000002</c:v>
                </c:pt>
                <c:pt idx="277">
                  <c:v>3.234</c:v>
                </c:pt>
                <c:pt idx="278">
                  <c:v>3.1779999999999999</c:v>
                </c:pt>
                <c:pt idx="279">
                  <c:v>3.1640000000000001</c:v>
                </c:pt>
                <c:pt idx="280">
                  <c:v>3.1619999999999999</c:v>
                </c:pt>
                <c:pt idx="281">
                  <c:v>3.1579999999999999</c:v>
                </c:pt>
                <c:pt idx="282">
                  <c:v>3.153</c:v>
                </c:pt>
                <c:pt idx="283">
                  <c:v>3.1469999999999998</c:v>
                </c:pt>
                <c:pt idx="284">
                  <c:v>3.1269999999999998</c:v>
                </c:pt>
                <c:pt idx="285">
                  <c:v>3.1070000000000002</c:v>
                </c:pt>
                <c:pt idx="286">
                  <c:v>3.0760000000000001</c:v>
                </c:pt>
                <c:pt idx="287">
                  <c:v>3.0739999999999998</c:v>
                </c:pt>
                <c:pt idx="288">
                  <c:v>3.0590000000000002</c:v>
                </c:pt>
                <c:pt idx="289">
                  <c:v>3.05</c:v>
                </c:pt>
                <c:pt idx="290">
                  <c:v>3.0449999999999999</c:v>
                </c:pt>
                <c:pt idx="291">
                  <c:v>3.0219999999999998</c:v>
                </c:pt>
                <c:pt idx="292">
                  <c:v>3.016</c:v>
                </c:pt>
                <c:pt idx="293">
                  <c:v>2.9569999999999999</c:v>
                </c:pt>
                <c:pt idx="294">
                  <c:v>2.9489999999999998</c:v>
                </c:pt>
                <c:pt idx="295">
                  <c:v>2.9370000000000003</c:v>
                </c:pt>
                <c:pt idx="296">
                  <c:v>2.9370000000000003</c:v>
                </c:pt>
                <c:pt idx="297">
                  <c:v>2.9009999999999998</c:v>
                </c:pt>
                <c:pt idx="298">
                  <c:v>2.8929999999999998</c:v>
                </c:pt>
                <c:pt idx="299">
                  <c:v>2.9009999999999998</c:v>
                </c:pt>
                <c:pt idx="300">
                  <c:v>2.87</c:v>
                </c:pt>
                <c:pt idx="301">
                  <c:v>2.855</c:v>
                </c:pt>
                <c:pt idx="302">
                  <c:v>2.758</c:v>
                </c:pt>
                <c:pt idx="303">
                  <c:v>2.74</c:v>
                </c:pt>
                <c:pt idx="304">
                  <c:v>2.5760000000000001</c:v>
                </c:pt>
                <c:pt idx="305">
                  <c:v>2.2410000000000001</c:v>
                </c:pt>
                <c:pt idx="306">
                  <c:v>0.998</c:v>
                </c:pt>
                <c:pt idx="307">
                  <c:v>2.9260000000000002</c:v>
                </c:pt>
                <c:pt idx="308">
                  <c:v>2.9779999999999998</c:v>
                </c:pt>
                <c:pt idx="309">
                  <c:v>3.0619999999999998</c:v>
                </c:pt>
              </c:numCache>
            </c:numRef>
          </c:yVal>
          <c:smooth val="1"/>
          <c:extLst>
            <c:ext xmlns:c16="http://schemas.microsoft.com/office/drawing/2014/chart" uri="{C3380CC4-5D6E-409C-BE32-E72D297353CC}">
              <c16:uniqueId val="{00000001-3767-4416-B1CF-26E5CB0D894E}"/>
            </c:ext>
          </c:extLst>
        </c:ser>
        <c:dLbls>
          <c:showLegendKey val="0"/>
          <c:showVal val="0"/>
          <c:showCatName val="0"/>
          <c:showSerName val="0"/>
          <c:showPercent val="0"/>
          <c:showBubbleSize val="0"/>
        </c:dLbls>
        <c:axId val="100515200"/>
        <c:axId val="100747904"/>
      </c:scatterChart>
      <c:valAx>
        <c:axId val="100515200"/>
        <c:scaling>
          <c:orientation val="minMax"/>
          <c:max val="55000"/>
          <c:min val="43000"/>
        </c:scaling>
        <c:delete val="1"/>
        <c:axPos val="b"/>
        <c:numFmt formatCode="mmm/yyyy" sourceLinked="0"/>
        <c:majorTickMark val="out"/>
        <c:minorTickMark val="none"/>
        <c:tickLblPos val="nextTo"/>
        <c:crossAx val="100747904"/>
        <c:crosses val="autoZero"/>
        <c:crossBetween val="midCat"/>
        <c:majorUnit val="3650"/>
      </c:valAx>
      <c:valAx>
        <c:axId val="100747904"/>
        <c:scaling>
          <c:orientation val="minMax"/>
          <c:max val="3.5"/>
          <c:min val="2"/>
        </c:scaling>
        <c:delete val="0"/>
        <c:axPos val="l"/>
        <c:numFmt formatCode="0.00" sourceLinked="1"/>
        <c:majorTickMark val="out"/>
        <c:minorTickMark val="none"/>
        <c:tickLblPos val="nextTo"/>
        <c:crossAx val="100515200"/>
        <c:crosses val="autoZero"/>
        <c:crossBetween val="midCat"/>
        <c:majorUnit val="0.5"/>
      </c:valAx>
    </c:plotArea>
    <c:legend>
      <c:legendPos val="b"/>
      <c:overlay val="0"/>
    </c:legend>
    <c:plotVisOnly val="1"/>
    <c:dispBlanksAs val="gap"/>
    <c:showDLblsOverMax val="0"/>
  </c:chart>
  <c:txPr>
    <a:bodyPr/>
    <a:lstStyle/>
    <a:p>
      <a:pPr>
        <a:defRPr>
          <a:latin typeface="Verdana" panose="020B0604030504040204" pitchFamily="34" charset="0"/>
          <a:ea typeface="Verdana" panose="020B0604030504040204" pitchFamily="34" charset="0"/>
          <a:cs typeface="Verdana" panose="020B0604030504040204" pitchFamily="34" charset="0"/>
        </a:defRPr>
      </a:pPr>
      <a:endParaRPr lang="es-CO"/>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2BC2C3-0C40-4D96-9115-8FFD9EAE9C93}" type="datetimeFigureOut">
              <a:rPr lang="es-CO" smtClean="0"/>
              <a:t>16/02/2023</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82444B-9915-44AD-902E-AFB63231AF50}" type="slidenum">
              <a:rPr lang="es-CO" smtClean="0"/>
              <a:t>‹#›</a:t>
            </a:fld>
            <a:endParaRPr lang="es-CO"/>
          </a:p>
        </p:txBody>
      </p:sp>
    </p:spTree>
    <p:extLst>
      <p:ext uri="{BB962C8B-B14F-4D97-AF65-F5344CB8AC3E}">
        <p14:creationId xmlns:p14="http://schemas.microsoft.com/office/powerpoint/2010/main" val="2526562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39266536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3467234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4063397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2803525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3773383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39538956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40928310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10199814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41544417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30612142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3627837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10873548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29809145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15700082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35458332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29395076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37337706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25073996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36918569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30834622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21718047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1697752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29828998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7214783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10268931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40861557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15472322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9206513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9630345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18338709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25064359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29898150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1669288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34556326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1622497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39560104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34822566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21656947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41255843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11614642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42847860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291874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3035641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2044349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330080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2468042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2999734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890BB6-FDAE-CE77-6C3E-E6D0C9F30A8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2E7BC34C-67F7-A3DE-AEF4-1AF8929067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02812106-FB0C-6C76-6CB8-79AFAAECBC71}"/>
              </a:ext>
            </a:extLst>
          </p:cNvPr>
          <p:cNvSpPr>
            <a:spLocks noGrp="1"/>
          </p:cNvSpPr>
          <p:nvPr>
            <p:ph type="dt" sz="half" idx="10"/>
          </p:nvPr>
        </p:nvSpPr>
        <p:spPr/>
        <p:txBody>
          <a:bodyPr/>
          <a:lstStyle/>
          <a:p>
            <a:fld id="{F1F902F5-E850-452C-9729-2FF3814A0DA3}" type="datetimeFigureOut">
              <a:rPr lang="es-CO" smtClean="0"/>
              <a:t>16/02/2023</a:t>
            </a:fld>
            <a:endParaRPr lang="es-CO"/>
          </a:p>
        </p:txBody>
      </p:sp>
      <p:sp>
        <p:nvSpPr>
          <p:cNvPr id="5" name="Marcador de pie de página 4">
            <a:extLst>
              <a:ext uri="{FF2B5EF4-FFF2-40B4-BE49-F238E27FC236}">
                <a16:creationId xmlns:a16="http://schemas.microsoft.com/office/drawing/2014/main" id="{584A7473-1D86-12C1-881E-37F279404D3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9882F79-A6CC-0D3E-6607-5938416E8582}"/>
              </a:ext>
            </a:extLst>
          </p:cNvPr>
          <p:cNvSpPr>
            <a:spLocks noGrp="1"/>
          </p:cNvSpPr>
          <p:nvPr>
            <p:ph type="sldNum" sz="quarter" idx="12"/>
          </p:nvPr>
        </p:nvSpPr>
        <p:spPr/>
        <p:txBody>
          <a:bodyPr/>
          <a:lstStyle/>
          <a:p>
            <a:fld id="{3E43F550-946A-4DA2-84F1-BEA8E397F847}" type="slidenum">
              <a:rPr lang="es-CO" smtClean="0"/>
              <a:t>‹#›</a:t>
            </a:fld>
            <a:endParaRPr lang="es-CO"/>
          </a:p>
        </p:txBody>
      </p:sp>
    </p:spTree>
    <p:extLst>
      <p:ext uri="{BB962C8B-B14F-4D97-AF65-F5344CB8AC3E}">
        <p14:creationId xmlns:p14="http://schemas.microsoft.com/office/powerpoint/2010/main" val="682543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F46384-E4C3-C245-290D-46E0C315F7A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8423D115-C722-EAD1-44E2-4C8E3E2ED3B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62F76D0-4C31-D1BD-09EC-7D1D1D7EC7DC}"/>
              </a:ext>
            </a:extLst>
          </p:cNvPr>
          <p:cNvSpPr>
            <a:spLocks noGrp="1"/>
          </p:cNvSpPr>
          <p:nvPr>
            <p:ph type="dt" sz="half" idx="10"/>
          </p:nvPr>
        </p:nvSpPr>
        <p:spPr/>
        <p:txBody>
          <a:bodyPr/>
          <a:lstStyle/>
          <a:p>
            <a:fld id="{F1F902F5-E850-452C-9729-2FF3814A0DA3}" type="datetimeFigureOut">
              <a:rPr lang="es-CO" smtClean="0"/>
              <a:t>16/02/2023</a:t>
            </a:fld>
            <a:endParaRPr lang="es-CO"/>
          </a:p>
        </p:txBody>
      </p:sp>
      <p:sp>
        <p:nvSpPr>
          <p:cNvPr id="5" name="Marcador de pie de página 4">
            <a:extLst>
              <a:ext uri="{FF2B5EF4-FFF2-40B4-BE49-F238E27FC236}">
                <a16:creationId xmlns:a16="http://schemas.microsoft.com/office/drawing/2014/main" id="{FDF35C32-8E5E-9BD4-123A-F688C5514EC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5CF2956-E6FB-3AD3-6174-295F690B5920}"/>
              </a:ext>
            </a:extLst>
          </p:cNvPr>
          <p:cNvSpPr>
            <a:spLocks noGrp="1"/>
          </p:cNvSpPr>
          <p:nvPr>
            <p:ph type="sldNum" sz="quarter" idx="12"/>
          </p:nvPr>
        </p:nvSpPr>
        <p:spPr/>
        <p:txBody>
          <a:bodyPr/>
          <a:lstStyle/>
          <a:p>
            <a:fld id="{3E43F550-946A-4DA2-84F1-BEA8E397F847}" type="slidenum">
              <a:rPr lang="es-CO" smtClean="0"/>
              <a:t>‹#›</a:t>
            </a:fld>
            <a:endParaRPr lang="es-CO"/>
          </a:p>
        </p:txBody>
      </p:sp>
    </p:spTree>
    <p:extLst>
      <p:ext uri="{BB962C8B-B14F-4D97-AF65-F5344CB8AC3E}">
        <p14:creationId xmlns:p14="http://schemas.microsoft.com/office/powerpoint/2010/main" val="91451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7A7D4D2-330D-FBBF-4FFE-6C28E56D7C8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4B164FE-199C-38E4-8780-00F1989E17F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A94C751-AC7A-3F61-453F-AA46B9E5A21C}"/>
              </a:ext>
            </a:extLst>
          </p:cNvPr>
          <p:cNvSpPr>
            <a:spLocks noGrp="1"/>
          </p:cNvSpPr>
          <p:nvPr>
            <p:ph type="dt" sz="half" idx="10"/>
          </p:nvPr>
        </p:nvSpPr>
        <p:spPr/>
        <p:txBody>
          <a:bodyPr/>
          <a:lstStyle/>
          <a:p>
            <a:fld id="{F1F902F5-E850-452C-9729-2FF3814A0DA3}" type="datetimeFigureOut">
              <a:rPr lang="es-CO" smtClean="0"/>
              <a:t>16/02/2023</a:t>
            </a:fld>
            <a:endParaRPr lang="es-CO"/>
          </a:p>
        </p:txBody>
      </p:sp>
      <p:sp>
        <p:nvSpPr>
          <p:cNvPr id="5" name="Marcador de pie de página 4">
            <a:extLst>
              <a:ext uri="{FF2B5EF4-FFF2-40B4-BE49-F238E27FC236}">
                <a16:creationId xmlns:a16="http://schemas.microsoft.com/office/drawing/2014/main" id="{4F026CAB-2E72-E375-A978-AC2D5096B0A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62B1070-E045-FA8B-853C-81BF522B2BBC}"/>
              </a:ext>
            </a:extLst>
          </p:cNvPr>
          <p:cNvSpPr>
            <a:spLocks noGrp="1"/>
          </p:cNvSpPr>
          <p:nvPr>
            <p:ph type="sldNum" sz="quarter" idx="12"/>
          </p:nvPr>
        </p:nvSpPr>
        <p:spPr/>
        <p:txBody>
          <a:bodyPr/>
          <a:lstStyle/>
          <a:p>
            <a:fld id="{3E43F550-946A-4DA2-84F1-BEA8E397F847}" type="slidenum">
              <a:rPr lang="es-CO" smtClean="0"/>
              <a:t>‹#›</a:t>
            </a:fld>
            <a:endParaRPr lang="es-CO"/>
          </a:p>
        </p:txBody>
      </p:sp>
    </p:spTree>
    <p:extLst>
      <p:ext uri="{BB962C8B-B14F-4D97-AF65-F5344CB8AC3E}">
        <p14:creationId xmlns:p14="http://schemas.microsoft.com/office/powerpoint/2010/main" val="4071163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2_Title Slide">
    <p:spTree>
      <p:nvGrpSpPr>
        <p:cNvPr id="1" name=""/>
        <p:cNvGrpSpPr/>
        <p:nvPr/>
      </p:nvGrpSpPr>
      <p:grpSpPr>
        <a:xfrm>
          <a:off x="0" y="0"/>
          <a:ext cx="0" cy="0"/>
          <a:chOff x="0" y="0"/>
          <a:chExt cx="0" cy="0"/>
        </a:xfrm>
      </p:grpSpPr>
      <p:sp>
        <p:nvSpPr>
          <p:cNvPr id="92" name="Picture Placeholder 29"/>
          <p:cNvSpPr>
            <a:spLocks noGrp="1"/>
          </p:cNvSpPr>
          <p:nvPr>
            <p:ph type="pic" idx="13"/>
          </p:nvPr>
        </p:nvSpPr>
        <p:spPr>
          <a:xfrm>
            <a:off x="1593552" y="2204095"/>
            <a:ext cx="10594385" cy="4653911"/>
          </a:xfrm>
          <a:prstGeom prst="rect">
            <a:avLst/>
          </a:prstGeom>
        </p:spPr>
        <p:txBody>
          <a:bodyPr lIns="91439" rIns="91439">
            <a:noAutofit/>
          </a:bodyPr>
          <a:lstStyle/>
          <a:p>
            <a:endParaRPr/>
          </a:p>
        </p:txBody>
      </p:sp>
      <p:sp>
        <p:nvSpPr>
          <p:cNvPr id="93" name="Slide Number"/>
          <p:cNvSpPr txBox="1">
            <a:spLocks noGrp="1"/>
          </p:cNvSpPr>
          <p:nvPr>
            <p:ph type="sldNum" sz="quarter" idx="2"/>
          </p:nvPr>
        </p:nvSpPr>
        <p:spPr>
          <a:xfrm>
            <a:off x="5892800" y="6170083"/>
            <a:ext cx="2844800" cy="372535"/>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784007950"/>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11_Custom Layout">
    <p:spTree>
      <p:nvGrpSpPr>
        <p:cNvPr id="1" name=""/>
        <p:cNvGrpSpPr/>
        <p:nvPr/>
      </p:nvGrpSpPr>
      <p:grpSpPr>
        <a:xfrm>
          <a:off x="0" y="0"/>
          <a:ext cx="0" cy="0"/>
          <a:chOff x="0" y="0"/>
          <a:chExt cx="0" cy="0"/>
        </a:xfrm>
      </p:grpSpPr>
      <p:sp>
        <p:nvSpPr>
          <p:cNvPr id="182" name="Slide Number"/>
          <p:cNvSpPr txBox="1">
            <a:spLocks noGrp="1"/>
          </p:cNvSpPr>
          <p:nvPr>
            <p:ph type="sldNum" sz="quarter" idx="2"/>
          </p:nvPr>
        </p:nvSpPr>
        <p:spPr>
          <a:xfrm>
            <a:off x="5892800" y="6170083"/>
            <a:ext cx="2844800" cy="372535"/>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76418821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613D4E-8D51-2313-5399-EA30419F1FD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9011E21E-38A7-EF0A-792D-E6B91004865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0E3C857-9203-B740-763C-768A84467B7A}"/>
              </a:ext>
            </a:extLst>
          </p:cNvPr>
          <p:cNvSpPr>
            <a:spLocks noGrp="1"/>
          </p:cNvSpPr>
          <p:nvPr>
            <p:ph type="dt" sz="half" idx="10"/>
          </p:nvPr>
        </p:nvSpPr>
        <p:spPr/>
        <p:txBody>
          <a:bodyPr/>
          <a:lstStyle/>
          <a:p>
            <a:fld id="{F1F902F5-E850-452C-9729-2FF3814A0DA3}" type="datetimeFigureOut">
              <a:rPr lang="es-CO" smtClean="0"/>
              <a:t>16/02/2023</a:t>
            </a:fld>
            <a:endParaRPr lang="es-CO"/>
          </a:p>
        </p:txBody>
      </p:sp>
      <p:sp>
        <p:nvSpPr>
          <p:cNvPr id="5" name="Marcador de pie de página 4">
            <a:extLst>
              <a:ext uri="{FF2B5EF4-FFF2-40B4-BE49-F238E27FC236}">
                <a16:creationId xmlns:a16="http://schemas.microsoft.com/office/drawing/2014/main" id="{B4648EF3-A738-3C43-6C85-1652788323B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343009B-A6C1-03E7-CE4D-8B09BA774815}"/>
              </a:ext>
            </a:extLst>
          </p:cNvPr>
          <p:cNvSpPr>
            <a:spLocks noGrp="1"/>
          </p:cNvSpPr>
          <p:nvPr>
            <p:ph type="sldNum" sz="quarter" idx="12"/>
          </p:nvPr>
        </p:nvSpPr>
        <p:spPr/>
        <p:txBody>
          <a:bodyPr/>
          <a:lstStyle/>
          <a:p>
            <a:fld id="{3E43F550-946A-4DA2-84F1-BEA8E397F847}" type="slidenum">
              <a:rPr lang="es-CO" smtClean="0"/>
              <a:t>‹#›</a:t>
            </a:fld>
            <a:endParaRPr lang="es-CO"/>
          </a:p>
        </p:txBody>
      </p:sp>
    </p:spTree>
    <p:extLst>
      <p:ext uri="{BB962C8B-B14F-4D97-AF65-F5344CB8AC3E}">
        <p14:creationId xmlns:p14="http://schemas.microsoft.com/office/powerpoint/2010/main" val="313899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20BA4-CFA8-764E-3CDD-DB31DFBE713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5820F739-DB96-3773-34A2-E8E7178160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0A7F600-19B4-0A0B-606E-5C6580482C7E}"/>
              </a:ext>
            </a:extLst>
          </p:cNvPr>
          <p:cNvSpPr>
            <a:spLocks noGrp="1"/>
          </p:cNvSpPr>
          <p:nvPr>
            <p:ph type="dt" sz="half" idx="10"/>
          </p:nvPr>
        </p:nvSpPr>
        <p:spPr/>
        <p:txBody>
          <a:bodyPr/>
          <a:lstStyle/>
          <a:p>
            <a:fld id="{F1F902F5-E850-452C-9729-2FF3814A0DA3}" type="datetimeFigureOut">
              <a:rPr lang="es-CO" smtClean="0"/>
              <a:t>16/02/2023</a:t>
            </a:fld>
            <a:endParaRPr lang="es-CO"/>
          </a:p>
        </p:txBody>
      </p:sp>
      <p:sp>
        <p:nvSpPr>
          <p:cNvPr id="5" name="Marcador de pie de página 4">
            <a:extLst>
              <a:ext uri="{FF2B5EF4-FFF2-40B4-BE49-F238E27FC236}">
                <a16:creationId xmlns:a16="http://schemas.microsoft.com/office/drawing/2014/main" id="{102EFFCB-6F4D-F98B-C9B4-89C50D28E78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1FAABA2-C51C-9897-13E4-AC608AFDD2FC}"/>
              </a:ext>
            </a:extLst>
          </p:cNvPr>
          <p:cNvSpPr>
            <a:spLocks noGrp="1"/>
          </p:cNvSpPr>
          <p:nvPr>
            <p:ph type="sldNum" sz="quarter" idx="12"/>
          </p:nvPr>
        </p:nvSpPr>
        <p:spPr/>
        <p:txBody>
          <a:bodyPr/>
          <a:lstStyle/>
          <a:p>
            <a:fld id="{3E43F550-946A-4DA2-84F1-BEA8E397F847}" type="slidenum">
              <a:rPr lang="es-CO" smtClean="0"/>
              <a:t>‹#›</a:t>
            </a:fld>
            <a:endParaRPr lang="es-CO"/>
          </a:p>
        </p:txBody>
      </p:sp>
    </p:spTree>
    <p:extLst>
      <p:ext uri="{BB962C8B-B14F-4D97-AF65-F5344CB8AC3E}">
        <p14:creationId xmlns:p14="http://schemas.microsoft.com/office/powerpoint/2010/main" val="245251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5369BF-3718-8891-6E3F-C4832FEC34C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12158DF-8D17-095A-1305-95C743F0676C}"/>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F4614332-D95E-1273-9C84-0A824259DB8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D84E19BA-68DA-8F90-52D0-072B318866F1}"/>
              </a:ext>
            </a:extLst>
          </p:cNvPr>
          <p:cNvSpPr>
            <a:spLocks noGrp="1"/>
          </p:cNvSpPr>
          <p:nvPr>
            <p:ph type="dt" sz="half" idx="10"/>
          </p:nvPr>
        </p:nvSpPr>
        <p:spPr/>
        <p:txBody>
          <a:bodyPr/>
          <a:lstStyle/>
          <a:p>
            <a:fld id="{F1F902F5-E850-452C-9729-2FF3814A0DA3}" type="datetimeFigureOut">
              <a:rPr lang="es-CO" smtClean="0"/>
              <a:t>16/02/2023</a:t>
            </a:fld>
            <a:endParaRPr lang="es-CO"/>
          </a:p>
        </p:txBody>
      </p:sp>
      <p:sp>
        <p:nvSpPr>
          <p:cNvPr id="6" name="Marcador de pie de página 5">
            <a:extLst>
              <a:ext uri="{FF2B5EF4-FFF2-40B4-BE49-F238E27FC236}">
                <a16:creationId xmlns:a16="http://schemas.microsoft.com/office/drawing/2014/main" id="{97FC9054-CC09-7094-83BE-0F627816673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231DBA73-F49E-78A7-AD9A-DCB01D260943}"/>
              </a:ext>
            </a:extLst>
          </p:cNvPr>
          <p:cNvSpPr>
            <a:spLocks noGrp="1"/>
          </p:cNvSpPr>
          <p:nvPr>
            <p:ph type="sldNum" sz="quarter" idx="12"/>
          </p:nvPr>
        </p:nvSpPr>
        <p:spPr/>
        <p:txBody>
          <a:bodyPr/>
          <a:lstStyle/>
          <a:p>
            <a:fld id="{3E43F550-946A-4DA2-84F1-BEA8E397F847}" type="slidenum">
              <a:rPr lang="es-CO" smtClean="0"/>
              <a:t>‹#›</a:t>
            </a:fld>
            <a:endParaRPr lang="es-CO"/>
          </a:p>
        </p:txBody>
      </p:sp>
    </p:spTree>
    <p:extLst>
      <p:ext uri="{BB962C8B-B14F-4D97-AF65-F5344CB8AC3E}">
        <p14:creationId xmlns:p14="http://schemas.microsoft.com/office/powerpoint/2010/main" val="1780251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FDB07C-9BED-4BC5-C01B-AC900BE1C98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34944D9-FCAC-82A0-AE38-8F99BBC6A3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26F3347-D8C9-D73F-7F7C-A5F0CCF596B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1F82C5B9-28C1-BE58-9470-B90A9AAEF9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7C8D23D-CF1D-B421-E545-3067B75E06E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4253DCE3-269E-79FB-4CC6-93B54FF998CC}"/>
              </a:ext>
            </a:extLst>
          </p:cNvPr>
          <p:cNvSpPr>
            <a:spLocks noGrp="1"/>
          </p:cNvSpPr>
          <p:nvPr>
            <p:ph type="dt" sz="half" idx="10"/>
          </p:nvPr>
        </p:nvSpPr>
        <p:spPr/>
        <p:txBody>
          <a:bodyPr/>
          <a:lstStyle/>
          <a:p>
            <a:fld id="{F1F902F5-E850-452C-9729-2FF3814A0DA3}" type="datetimeFigureOut">
              <a:rPr lang="es-CO" smtClean="0"/>
              <a:t>16/02/2023</a:t>
            </a:fld>
            <a:endParaRPr lang="es-CO"/>
          </a:p>
        </p:txBody>
      </p:sp>
      <p:sp>
        <p:nvSpPr>
          <p:cNvPr id="8" name="Marcador de pie de página 7">
            <a:extLst>
              <a:ext uri="{FF2B5EF4-FFF2-40B4-BE49-F238E27FC236}">
                <a16:creationId xmlns:a16="http://schemas.microsoft.com/office/drawing/2014/main" id="{0D32BE49-CB48-00B5-3E8A-0340BD3A9C10}"/>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31033D18-3425-6246-399B-E658740F47E1}"/>
              </a:ext>
            </a:extLst>
          </p:cNvPr>
          <p:cNvSpPr>
            <a:spLocks noGrp="1"/>
          </p:cNvSpPr>
          <p:nvPr>
            <p:ph type="sldNum" sz="quarter" idx="12"/>
          </p:nvPr>
        </p:nvSpPr>
        <p:spPr/>
        <p:txBody>
          <a:bodyPr/>
          <a:lstStyle/>
          <a:p>
            <a:fld id="{3E43F550-946A-4DA2-84F1-BEA8E397F847}" type="slidenum">
              <a:rPr lang="es-CO" smtClean="0"/>
              <a:t>‹#›</a:t>
            </a:fld>
            <a:endParaRPr lang="es-CO"/>
          </a:p>
        </p:txBody>
      </p:sp>
    </p:spTree>
    <p:extLst>
      <p:ext uri="{BB962C8B-B14F-4D97-AF65-F5344CB8AC3E}">
        <p14:creationId xmlns:p14="http://schemas.microsoft.com/office/powerpoint/2010/main" val="1157138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8AE2F1-9067-7BCA-DF01-7D2C1422589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6EEAECF1-7301-B5AF-8432-C1BD5EE1F4F1}"/>
              </a:ext>
            </a:extLst>
          </p:cNvPr>
          <p:cNvSpPr>
            <a:spLocks noGrp="1"/>
          </p:cNvSpPr>
          <p:nvPr>
            <p:ph type="dt" sz="half" idx="10"/>
          </p:nvPr>
        </p:nvSpPr>
        <p:spPr/>
        <p:txBody>
          <a:bodyPr/>
          <a:lstStyle/>
          <a:p>
            <a:fld id="{F1F902F5-E850-452C-9729-2FF3814A0DA3}" type="datetimeFigureOut">
              <a:rPr lang="es-CO" smtClean="0"/>
              <a:t>16/02/2023</a:t>
            </a:fld>
            <a:endParaRPr lang="es-CO"/>
          </a:p>
        </p:txBody>
      </p:sp>
      <p:sp>
        <p:nvSpPr>
          <p:cNvPr id="4" name="Marcador de pie de página 3">
            <a:extLst>
              <a:ext uri="{FF2B5EF4-FFF2-40B4-BE49-F238E27FC236}">
                <a16:creationId xmlns:a16="http://schemas.microsoft.com/office/drawing/2014/main" id="{0300EF3C-9C97-17A3-5FF1-B1396CBE7C0F}"/>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DB19A000-EC9F-8750-E2F1-8BEB0208EEF9}"/>
              </a:ext>
            </a:extLst>
          </p:cNvPr>
          <p:cNvSpPr>
            <a:spLocks noGrp="1"/>
          </p:cNvSpPr>
          <p:nvPr>
            <p:ph type="sldNum" sz="quarter" idx="12"/>
          </p:nvPr>
        </p:nvSpPr>
        <p:spPr/>
        <p:txBody>
          <a:bodyPr/>
          <a:lstStyle/>
          <a:p>
            <a:fld id="{3E43F550-946A-4DA2-84F1-BEA8E397F847}" type="slidenum">
              <a:rPr lang="es-CO" smtClean="0"/>
              <a:t>‹#›</a:t>
            </a:fld>
            <a:endParaRPr lang="es-CO"/>
          </a:p>
        </p:txBody>
      </p:sp>
    </p:spTree>
    <p:extLst>
      <p:ext uri="{BB962C8B-B14F-4D97-AF65-F5344CB8AC3E}">
        <p14:creationId xmlns:p14="http://schemas.microsoft.com/office/powerpoint/2010/main" val="1365663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8132235-0434-9616-8F1C-05DB4A5E3CE0}"/>
              </a:ext>
            </a:extLst>
          </p:cNvPr>
          <p:cNvSpPr>
            <a:spLocks noGrp="1"/>
          </p:cNvSpPr>
          <p:nvPr>
            <p:ph type="dt" sz="half" idx="10"/>
          </p:nvPr>
        </p:nvSpPr>
        <p:spPr/>
        <p:txBody>
          <a:bodyPr/>
          <a:lstStyle/>
          <a:p>
            <a:fld id="{F1F902F5-E850-452C-9729-2FF3814A0DA3}" type="datetimeFigureOut">
              <a:rPr lang="es-CO" smtClean="0"/>
              <a:t>16/02/2023</a:t>
            </a:fld>
            <a:endParaRPr lang="es-CO"/>
          </a:p>
        </p:txBody>
      </p:sp>
      <p:sp>
        <p:nvSpPr>
          <p:cNvPr id="3" name="Marcador de pie de página 2">
            <a:extLst>
              <a:ext uri="{FF2B5EF4-FFF2-40B4-BE49-F238E27FC236}">
                <a16:creationId xmlns:a16="http://schemas.microsoft.com/office/drawing/2014/main" id="{91510EB7-AA11-D080-F342-9D69747C11F9}"/>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5154004F-5C67-AEDC-CE68-23F3C3EB80AC}"/>
              </a:ext>
            </a:extLst>
          </p:cNvPr>
          <p:cNvSpPr>
            <a:spLocks noGrp="1"/>
          </p:cNvSpPr>
          <p:nvPr>
            <p:ph type="sldNum" sz="quarter" idx="12"/>
          </p:nvPr>
        </p:nvSpPr>
        <p:spPr/>
        <p:txBody>
          <a:bodyPr/>
          <a:lstStyle/>
          <a:p>
            <a:fld id="{3E43F550-946A-4DA2-84F1-BEA8E397F847}" type="slidenum">
              <a:rPr lang="es-CO" smtClean="0"/>
              <a:t>‹#›</a:t>
            </a:fld>
            <a:endParaRPr lang="es-CO"/>
          </a:p>
        </p:txBody>
      </p:sp>
    </p:spTree>
    <p:extLst>
      <p:ext uri="{BB962C8B-B14F-4D97-AF65-F5344CB8AC3E}">
        <p14:creationId xmlns:p14="http://schemas.microsoft.com/office/powerpoint/2010/main" val="3553232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8A5734-FB74-AA5E-9EEF-1DF33DE56B9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6B0329D8-D300-8282-E662-B3218D3D89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F335A01D-23C5-6664-2CF8-0BEAABAF1C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001007C-9D44-0680-F398-7BADC5050A2D}"/>
              </a:ext>
            </a:extLst>
          </p:cNvPr>
          <p:cNvSpPr>
            <a:spLocks noGrp="1"/>
          </p:cNvSpPr>
          <p:nvPr>
            <p:ph type="dt" sz="half" idx="10"/>
          </p:nvPr>
        </p:nvSpPr>
        <p:spPr/>
        <p:txBody>
          <a:bodyPr/>
          <a:lstStyle/>
          <a:p>
            <a:fld id="{F1F902F5-E850-452C-9729-2FF3814A0DA3}" type="datetimeFigureOut">
              <a:rPr lang="es-CO" smtClean="0"/>
              <a:t>16/02/2023</a:t>
            </a:fld>
            <a:endParaRPr lang="es-CO"/>
          </a:p>
        </p:txBody>
      </p:sp>
      <p:sp>
        <p:nvSpPr>
          <p:cNvPr id="6" name="Marcador de pie de página 5">
            <a:extLst>
              <a:ext uri="{FF2B5EF4-FFF2-40B4-BE49-F238E27FC236}">
                <a16:creationId xmlns:a16="http://schemas.microsoft.com/office/drawing/2014/main" id="{E9AC9039-8A82-1F7F-1CF8-CEF3149E9D0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00E1B56A-718A-B5ED-2981-1B6DE89DC2A8}"/>
              </a:ext>
            </a:extLst>
          </p:cNvPr>
          <p:cNvSpPr>
            <a:spLocks noGrp="1"/>
          </p:cNvSpPr>
          <p:nvPr>
            <p:ph type="sldNum" sz="quarter" idx="12"/>
          </p:nvPr>
        </p:nvSpPr>
        <p:spPr/>
        <p:txBody>
          <a:bodyPr/>
          <a:lstStyle/>
          <a:p>
            <a:fld id="{3E43F550-946A-4DA2-84F1-BEA8E397F847}" type="slidenum">
              <a:rPr lang="es-CO" smtClean="0"/>
              <a:t>‹#›</a:t>
            </a:fld>
            <a:endParaRPr lang="es-CO"/>
          </a:p>
        </p:txBody>
      </p:sp>
    </p:spTree>
    <p:extLst>
      <p:ext uri="{BB962C8B-B14F-4D97-AF65-F5344CB8AC3E}">
        <p14:creationId xmlns:p14="http://schemas.microsoft.com/office/powerpoint/2010/main" val="2977413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845FDF-8476-BC69-EC13-1F184DF8D94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8451CA53-79BF-3D08-D9C3-EA6521EE05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123DE4D7-8800-77F1-A998-6000D97FB2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5D3B090-D069-6C6D-5660-6136485F2800}"/>
              </a:ext>
            </a:extLst>
          </p:cNvPr>
          <p:cNvSpPr>
            <a:spLocks noGrp="1"/>
          </p:cNvSpPr>
          <p:nvPr>
            <p:ph type="dt" sz="half" idx="10"/>
          </p:nvPr>
        </p:nvSpPr>
        <p:spPr/>
        <p:txBody>
          <a:bodyPr/>
          <a:lstStyle/>
          <a:p>
            <a:fld id="{F1F902F5-E850-452C-9729-2FF3814A0DA3}" type="datetimeFigureOut">
              <a:rPr lang="es-CO" smtClean="0"/>
              <a:t>16/02/2023</a:t>
            </a:fld>
            <a:endParaRPr lang="es-CO"/>
          </a:p>
        </p:txBody>
      </p:sp>
      <p:sp>
        <p:nvSpPr>
          <p:cNvPr id="6" name="Marcador de pie de página 5">
            <a:extLst>
              <a:ext uri="{FF2B5EF4-FFF2-40B4-BE49-F238E27FC236}">
                <a16:creationId xmlns:a16="http://schemas.microsoft.com/office/drawing/2014/main" id="{1E86312D-5566-B7B5-0B89-C889FD421157}"/>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941E0FF4-41CF-7849-7CE5-40718FE2353A}"/>
              </a:ext>
            </a:extLst>
          </p:cNvPr>
          <p:cNvSpPr>
            <a:spLocks noGrp="1"/>
          </p:cNvSpPr>
          <p:nvPr>
            <p:ph type="sldNum" sz="quarter" idx="12"/>
          </p:nvPr>
        </p:nvSpPr>
        <p:spPr/>
        <p:txBody>
          <a:bodyPr/>
          <a:lstStyle/>
          <a:p>
            <a:fld id="{3E43F550-946A-4DA2-84F1-BEA8E397F847}" type="slidenum">
              <a:rPr lang="es-CO" smtClean="0"/>
              <a:t>‹#›</a:t>
            </a:fld>
            <a:endParaRPr lang="es-CO"/>
          </a:p>
        </p:txBody>
      </p:sp>
    </p:spTree>
    <p:extLst>
      <p:ext uri="{BB962C8B-B14F-4D97-AF65-F5344CB8AC3E}">
        <p14:creationId xmlns:p14="http://schemas.microsoft.com/office/powerpoint/2010/main" val="3482944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0A07B1F-0C28-8BC4-D5F9-305651D501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B5BBD63B-BB0A-33C6-CF67-D973E898A4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EEAF27E-7D18-8851-D248-5A56C5383C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F902F5-E850-452C-9729-2FF3814A0DA3}" type="datetimeFigureOut">
              <a:rPr lang="es-CO" smtClean="0"/>
              <a:t>16/02/2023</a:t>
            </a:fld>
            <a:endParaRPr lang="es-CO"/>
          </a:p>
        </p:txBody>
      </p:sp>
      <p:sp>
        <p:nvSpPr>
          <p:cNvPr id="5" name="Marcador de pie de página 4">
            <a:extLst>
              <a:ext uri="{FF2B5EF4-FFF2-40B4-BE49-F238E27FC236}">
                <a16:creationId xmlns:a16="http://schemas.microsoft.com/office/drawing/2014/main" id="{B9525C1D-A573-7E6D-3F26-08A13C4BE9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08F31AF9-4F66-56BD-4126-8E7DD3321E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43F550-946A-4DA2-84F1-BEA8E397F847}" type="slidenum">
              <a:rPr lang="es-CO" smtClean="0"/>
              <a:t>‹#›</a:t>
            </a:fld>
            <a:endParaRPr lang="es-CO"/>
          </a:p>
        </p:txBody>
      </p:sp>
    </p:spTree>
    <p:extLst>
      <p:ext uri="{BB962C8B-B14F-4D97-AF65-F5344CB8AC3E}">
        <p14:creationId xmlns:p14="http://schemas.microsoft.com/office/powerpoint/2010/main" val="317953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6.emf"/></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7.emf"/></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3.xml"/><Relationship Id="rId4" Type="http://schemas.microsoft.com/office/2007/relationships/hdphoto" Target="../media/hdphoto1.wdp"/></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13.xml"/><Relationship Id="rId4" Type="http://schemas.openxmlformats.org/officeDocument/2006/relationships/chart" Target="../charts/char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13.xml"/><Relationship Id="rId4" Type="http://schemas.openxmlformats.org/officeDocument/2006/relationships/image" Target="../media/image8.jpeg"/></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13.xml"/><Relationship Id="rId4" Type="http://schemas.openxmlformats.org/officeDocument/2006/relationships/image" Target="../media/image21.jpeg"/></Relationships>
</file>

<file path=ppt/slides/_rels/slide4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ctangle 44"/>
          <p:cNvSpPr/>
          <p:nvPr/>
        </p:nvSpPr>
        <p:spPr>
          <a:xfrm>
            <a:off x="-37647" y="-346"/>
            <a:ext cx="12225565" cy="6858346"/>
          </a:xfrm>
          <a:prstGeom prst="rect">
            <a:avLst/>
          </a:prstGeom>
          <a:gradFill>
            <a:gsLst>
              <a:gs pos="82000">
                <a:srgbClr val="112261"/>
              </a:gs>
              <a:gs pos="42000">
                <a:srgbClr val="1A3184"/>
              </a:gs>
            </a:gsLst>
            <a:lin ang="5400000"/>
          </a:gradFill>
          <a:ln w="12700">
            <a:solidFill>
              <a:srgbClr val="32538F"/>
            </a:solidFill>
            <a:miter/>
          </a:ln>
        </p:spPr>
        <p:txBody>
          <a:bodyPr lIns="60959" rIns="60959" anchor="ctr"/>
          <a:lstStyle/>
          <a:p>
            <a:pPr algn="ctr">
              <a:defRPr sz="1000">
                <a:solidFill>
                  <a:srgbClr val="FFFFFF"/>
                </a:solidFill>
              </a:defRPr>
            </a:pPr>
            <a:endParaRPr lang="es-CO" sz="1333"/>
          </a:p>
        </p:txBody>
      </p:sp>
      <p:grpSp>
        <p:nvGrpSpPr>
          <p:cNvPr id="21" name="Group 7"/>
          <p:cNvGrpSpPr/>
          <p:nvPr/>
        </p:nvGrpSpPr>
        <p:grpSpPr>
          <a:xfrm rot="198223">
            <a:off x="8040175" y="1485016"/>
            <a:ext cx="4791400" cy="5723716"/>
            <a:chOff x="0" y="0"/>
            <a:chExt cx="6098137" cy="5121473"/>
          </a:xfrm>
        </p:grpSpPr>
        <p:sp>
          <p:nvSpPr>
            <p:cNvPr id="22" name="Freeform 22"/>
            <p:cNvSpPr/>
            <p:nvPr/>
          </p:nvSpPr>
          <p:spPr>
            <a:xfrm>
              <a:off x="1921511" y="0"/>
              <a:ext cx="4176627" cy="3229374"/>
            </a:xfrm>
            <a:custGeom>
              <a:avLst/>
              <a:gdLst/>
              <a:ahLst/>
              <a:cxnLst>
                <a:cxn ang="0">
                  <a:pos x="wd2" y="hd2"/>
                </a:cxn>
                <a:cxn ang="5400000">
                  <a:pos x="wd2" y="hd2"/>
                </a:cxn>
                <a:cxn ang="10800000">
                  <a:pos x="wd2" y="hd2"/>
                </a:cxn>
                <a:cxn ang="16200000">
                  <a:pos x="wd2" y="hd2"/>
                </a:cxn>
              </a:cxnLst>
              <a:rect l="0" t="0" r="r" b="b"/>
              <a:pathLst>
                <a:path w="21600" h="21600" extrusionOk="0">
                  <a:moveTo>
                    <a:pt x="16808" y="0"/>
                  </a:moveTo>
                  <a:lnTo>
                    <a:pt x="0" y="21600"/>
                  </a:lnTo>
                  <a:lnTo>
                    <a:pt x="4792" y="21600"/>
                  </a:lnTo>
                  <a:lnTo>
                    <a:pt x="21600" y="0"/>
                  </a:lnTo>
                  <a:lnTo>
                    <a:pt x="16808" y="0"/>
                  </a:lnTo>
                  <a:close/>
                </a:path>
              </a:pathLst>
            </a:cu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60959" tIns="60959" rIns="60959" bIns="60959" numCol="1" anchor="t">
              <a:noAutofit/>
            </a:bodyPr>
            <a:lstStyle/>
            <a:p>
              <a:pPr>
                <a:defRPr sz="1000"/>
              </a:pPr>
              <a:endParaRPr sz="1333"/>
            </a:p>
          </p:txBody>
        </p:sp>
        <p:sp>
          <p:nvSpPr>
            <p:cNvPr id="25" name="Freeform 22"/>
            <p:cNvSpPr/>
            <p:nvPr/>
          </p:nvSpPr>
          <p:spPr>
            <a:xfrm>
              <a:off x="-1" y="1892099"/>
              <a:ext cx="4176627" cy="3229375"/>
            </a:xfrm>
            <a:custGeom>
              <a:avLst/>
              <a:gdLst/>
              <a:ahLst/>
              <a:cxnLst>
                <a:cxn ang="0">
                  <a:pos x="wd2" y="hd2"/>
                </a:cxn>
                <a:cxn ang="5400000">
                  <a:pos x="wd2" y="hd2"/>
                </a:cxn>
                <a:cxn ang="10800000">
                  <a:pos x="wd2" y="hd2"/>
                </a:cxn>
                <a:cxn ang="16200000">
                  <a:pos x="wd2" y="hd2"/>
                </a:cxn>
              </a:cxnLst>
              <a:rect l="0" t="0" r="r" b="b"/>
              <a:pathLst>
                <a:path w="21600" h="21600" extrusionOk="0">
                  <a:moveTo>
                    <a:pt x="16808" y="0"/>
                  </a:moveTo>
                  <a:lnTo>
                    <a:pt x="0" y="21600"/>
                  </a:lnTo>
                  <a:lnTo>
                    <a:pt x="4792" y="21600"/>
                  </a:lnTo>
                  <a:lnTo>
                    <a:pt x="21600" y="0"/>
                  </a:lnTo>
                  <a:lnTo>
                    <a:pt x="16808" y="0"/>
                  </a:lnTo>
                  <a:close/>
                </a:path>
              </a:pathLst>
            </a:cu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60959" tIns="60959" rIns="60959" bIns="60959" numCol="1" anchor="t">
              <a:noAutofit/>
            </a:bodyPr>
            <a:lstStyle/>
            <a:p>
              <a:pPr>
                <a:defRPr sz="1000"/>
              </a:pPr>
              <a:endParaRPr sz="1333"/>
            </a:p>
          </p:txBody>
        </p:sp>
      </p:grpSp>
      <p:sp>
        <p:nvSpPr>
          <p:cNvPr id="321" name="Freeform 10"/>
          <p:cNvSpPr/>
          <p:nvPr/>
        </p:nvSpPr>
        <p:spPr>
          <a:xfrm>
            <a:off x="-17309" y="29370"/>
            <a:ext cx="5158061" cy="341431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a:gsLst>
              <a:gs pos="79000">
                <a:srgbClr val="112261"/>
              </a:gs>
              <a:gs pos="42000">
                <a:srgbClr val="1A3184"/>
              </a:gs>
            </a:gsLst>
            <a:lin ang="5400000"/>
          </a:gradFill>
          <a:ln w="12700">
            <a:miter lim="400000"/>
          </a:ln>
        </p:spPr>
        <p:txBody>
          <a:bodyPr lIns="60959" rIns="60959"/>
          <a:lstStyle/>
          <a:p>
            <a:pPr>
              <a:defRPr sz="1000"/>
            </a:pPr>
            <a:endParaRPr sz="1333"/>
          </a:p>
        </p:txBody>
      </p:sp>
      <p:sp>
        <p:nvSpPr>
          <p:cNvPr id="325" name="Freeform 10"/>
          <p:cNvSpPr/>
          <p:nvPr/>
        </p:nvSpPr>
        <p:spPr>
          <a:xfrm>
            <a:off x="-48514" y="-10887"/>
            <a:ext cx="2934079" cy="1242657"/>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solidFill>
            <a:srgbClr val="FFFFFF"/>
          </a:solidFill>
          <a:ln w="12700">
            <a:miter lim="400000"/>
          </a:ln>
        </p:spPr>
        <p:txBody>
          <a:bodyPr lIns="60959" rIns="60959"/>
          <a:lstStyle/>
          <a:p>
            <a:pPr>
              <a:defRPr sz="1000"/>
            </a:pPr>
            <a:endParaRPr sz="1333"/>
          </a:p>
        </p:txBody>
      </p:sp>
      <p:sp>
        <p:nvSpPr>
          <p:cNvPr id="326" name="Freeform 22"/>
          <p:cNvSpPr/>
          <p:nvPr/>
        </p:nvSpPr>
        <p:spPr>
          <a:xfrm>
            <a:off x="9242766" y="-2"/>
            <a:ext cx="1989623" cy="1877555"/>
          </a:xfrm>
          <a:custGeom>
            <a:avLst/>
            <a:gdLst/>
            <a:ahLst/>
            <a:cxnLst>
              <a:cxn ang="0">
                <a:pos x="wd2" y="hd2"/>
              </a:cxn>
              <a:cxn ang="5400000">
                <a:pos x="wd2" y="hd2"/>
              </a:cxn>
              <a:cxn ang="10800000">
                <a:pos x="wd2" y="hd2"/>
              </a:cxn>
              <a:cxn ang="16200000">
                <a:pos x="wd2" y="hd2"/>
              </a:cxn>
            </a:cxnLst>
            <a:rect l="0" t="0" r="r" b="b"/>
            <a:pathLst>
              <a:path w="21600" h="21600" extrusionOk="0">
                <a:moveTo>
                  <a:pt x="16808" y="0"/>
                </a:moveTo>
                <a:lnTo>
                  <a:pt x="0" y="21600"/>
                </a:lnTo>
                <a:lnTo>
                  <a:pt x="4792" y="21600"/>
                </a:lnTo>
                <a:lnTo>
                  <a:pt x="21600" y="0"/>
                </a:lnTo>
                <a:lnTo>
                  <a:pt x="16808" y="0"/>
                </a:lnTo>
                <a:close/>
              </a:path>
            </a:pathLst>
          </a:custGeom>
          <a:gradFill>
            <a:gsLst>
              <a:gs pos="0">
                <a:srgbClr val="1A3184"/>
              </a:gs>
              <a:gs pos="100000">
                <a:srgbClr val="112261"/>
              </a:gs>
            </a:gsLst>
            <a:lin ang="5400000"/>
          </a:gradFill>
          <a:ln w="12700">
            <a:miter lim="400000"/>
          </a:ln>
        </p:spPr>
        <p:txBody>
          <a:bodyPr lIns="60959" rIns="60959"/>
          <a:lstStyle/>
          <a:p>
            <a:pPr>
              <a:defRPr sz="1000"/>
            </a:pPr>
            <a:endParaRPr sz="1333"/>
          </a:p>
        </p:txBody>
      </p:sp>
      <p:grpSp>
        <p:nvGrpSpPr>
          <p:cNvPr id="3" name="Group 2">
            <a:extLst>
              <a:ext uri="{FF2B5EF4-FFF2-40B4-BE49-F238E27FC236}">
                <a16:creationId xmlns:a16="http://schemas.microsoft.com/office/drawing/2014/main" id="{09C10828-128B-EA4F-AD8E-42F0EC034D1A}"/>
              </a:ext>
            </a:extLst>
          </p:cNvPr>
          <p:cNvGrpSpPr/>
          <p:nvPr/>
        </p:nvGrpSpPr>
        <p:grpSpPr>
          <a:xfrm>
            <a:off x="29532" y="284555"/>
            <a:ext cx="1725301" cy="455631"/>
            <a:chOff x="22149" y="120190"/>
            <a:chExt cx="1557692" cy="411367"/>
          </a:xfrm>
        </p:grpSpPr>
        <p:pic>
          <p:nvPicPr>
            <p:cNvPr id="15" name="Graphic 14">
              <a:extLst>
                <a:ext uri="{FF2B5EF4-FFF2-40B4-BE49-F238E27FC236}">
                  <a16:creationId xmlns:a16="http://schemas.microsoft.com/office/drawing/2014/main" id="{561BF4DB-EC67-BE41-A509-6003B755765C}"/>
                </a:ext>
              </a:extLst>
            </p:cNvPr>
            <p:cNvPicPr>
              <a:picLocks noChangeAspect="1"/>
            </p:cNvPicPr>
            <p:nvPr/>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28323"/>
            <a:stretch/>
          </p:blipFill>
          <p:spPr>
            <a:xfrm>
              <a:off x="463340" y="120190"/>
              <a:ext cx="1116501" cy="409919"/>
            </a:xfrm>
            <a:prstGeom prst="rect">
              <a:avLst/>
            </a:prstGeom>
          </p:spPr>
        </p:pic>
        <p:grpSp>
          <p:nvGrpSpPr>
            <p:cNvPr id="16" name="Graphic 11">
              <a:extLst>
                <a:ext uri="{FF2B5EF4-FFF2-40B4-BE49-F238E27FC236}">
                  <a16:creationId xmlns:a16="http://schemas.microsoft.com/office/drawing/2014/main" id="{54A1B2A8-B697-E44D-8A51-51D42151DC37}"/>
                </a:ext>
              </a:extLst>
            </p:cNvPr>
            <p:cNvGrpSpPr/>
            <p:nvPr/>
          </p:nvGrpSpPr>
          <p:grpSpPr>
            <a:xfrm>
              <a:off x="22149" y="120944"/>
              <a:ext cx="441191" cy="410613"/>
              <a:chOff x="4913362" y="4663417"/>
              <a:chExt cx="669925" cy="623494"/>
            </a:xfrm>
          </p:grpSpPr>
          <p:sp>
            <p:nvSpPr>
              <p:cNvPr id="17" name="Freeform 16">
                <a:extLst>
                  <a:ext uri="{FF2B5EF4-FFF2-40B4-BE49-F238E27FC236}">
                    <a16:creationId xmlns:a16="http://schemas.microsoft.com/office/drawing/2014/main" id="{901495E0-5BE8-5846-929C-FC62D7EE848A}"/>
                  </a:ext>
                </a:extLst>
              </p:cNvPr>
              <p:cNvSpPr/>
              <p:nvPr/>
            </p:nvSpPr>
            <p:spPr>
              <a:xfrm>
                <a:off x="5021774" y="4754079"/>
                <a:ext cx="453861" cy="421429"/>
              </a:xfrm>
              <a:custGeom>
                <a:avLst/>
                <a:gdLst>
                  <a:gd name="connsiteX0" fmla="*/ 138054 w 453861"/>
                  <a:gd name="connsiteY0" fmla="*/ 421429 h 421429"/>
                  <a:gd name="connsiteX1" fmla="*/ 226931 w 453861"/>
                  <a:gd name="connsiteY1" fmla="*/ 231007 h 421429"/>
                  <a:gd name="connsiteX2" fmla="*/ 315741 w 453861"/>
                  <a:gd name="connsiteY2" fmla="*/ 421429 h 421429"/>
                  <a:gd name="connsiteX3" fmla="*/ 226931 w 453861"/>
                  <a:gd name="connsiteY3" fmla="*/ 370160 h 421429"/>
                  <a:gd name="connsiteX4" fmla="*/ 364985 w 453861"/>
                  <a:gd name="connsiteY4" fmla="*/ 290429 h 421429"/>
                  <a:gd name="connsiteX5" fmla="*/ 453796 w 453861"/>
                  <a:gd name="connsiteY5" fmla="*/ 239160 h 421429"/>
                  <a:gd name="connsiteX6" fmla="*/ 244514 w 453861"/>
                  <a:gd name="connsiteY6" fmla="*/ 220852 h 421429"/>
                  <a:gd name="connsiteX7" fmla="*/ 365051 w 453861"/>
                  <a:gd name="connsiteY7" fmla="*/ 392967 h 421429"/>
                  <a:gd name="connsiteX8" fmla="*/ 364985 w 453861"/>
                  <a:gd name="connsiteY8" fmla="*/ 130983 h 421429"/>
                  <a:gd name="connsiteX9" fmla="*/ 364985 w 453861"/>
                  <a:gd name="connsiteY9" fmla="*/ 28413 h 421429"/>
                  <a:gd name="connsiteX10" fmla="*/ 244514 w 453861"/>
                  <a:gd name="connsiteY10" fmla="*/ 200560 h 421429"/>
                  <a:gd name="connsiteX11" fmla="*/ 453862 w 453861"/>
                  <a:gd name="connsiteY11" fmla="*/ 182219 h 421429"/>
                  <a:gd name="connsiteX12" fmla="*/ 226865 w 453861"/>
                  <a:gd name="connsiteY12" fmla="*/ 51269 h 421429"/>
                  <a:gd name="connsiteX13" fmla="*/ 138054 w 453861"/>
                  <a:gd name="connsiteY13" fmla="*/ 0 h 421429"/>
                  <a:gd name="connsiteX14" fmla="*/ 226931 w 453861"/>
                  <a:gd name="connsiteY14" fmla="*/ 190488 h 421429"/>
                  <a:gd name="connsiteX15" fmla="*/ 315741 w 453861"/>
                  <a:gd name="connsiteY15" fmla="*/ 0 h 421429"/>
                  <a:gd name="connsiteX16" fmla="*/ 88827 w 453861"/>
                  <a:gd name="connsiteY16" fmla="*/ 130950 h 421429"/>
                  <a:gd name="connsiteX17" fmla="*/ 0 w 453861"/>
                  <a:gd name="connsiteY17" fmla="*/ 182219 h 421429"/>
                  <a:gd name="connsiteX18" fmla="*/ 209364 w 453861"/>
                  <a:gd name="connsiteY18" fmla="*/ 200527 h 421429"/>
                  <a:gd name="connsiteX19" fmla="*/ 88827 w 453861"/>
                  <a:gd name="connsiteY19" fmla="*/ 28413 h 421429"/>
                  <a:gd name="connsiteX20" fmla="*/ 88827 w 453861"/>
                  <a:gd name="connsiteY20" fmla="*/ 290396 h 421429"/>
                  <a:gd name="connsiteX21" fmla="*/ 88827 w 453861"/>
                  <a:gd name="connsiteY21" fmla="*/ 392934 h 421429"/>
                  <a:gd name="connsiteX22" fmla="*/ 209364 w 453861"/>
                  <a:gd name="connsiteY22" fmla="*/ 220819 h 421429"/>
                  <a:gd name="connsiteX23" fmla="*/ 0 w 453861"/>
                  <a:gd name="connsiteY23" fmla="*/ 239177 h 421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53861" h="421429">
                    <a:moveTo>
                      <a:pt x="138054" y="421429"/>
                    </a:moveTo>
                    <a:lnTo>
                      <a:pt x="226931" y="231007"/>
                    </a:lnTo>
                    <a:lnTo>
                      <a:pt x="315741" y="421429"/>
                    </a:lnTo>
                    <a:lnTo>
                      <a:pt x="226931" y="370160"/>
                    </a:lnTo>
                    <a:close/>
                    <a:moveTo>
                      <a:pt x="364985" y="290429"/>
                    </a:moveTo>
                    <a:lnTo>
                      <a:pt x="453796" y="239160"/>
                    </a:lnTo>
                    <a:lnTo>
                      <a:pt x="244514" y="220852"/>
                    </a:lnTo>
                    <a:lnTo>
                      <a:pt x="365051" y="392967"/>
                    </a:lnTo>
                    <a:close/>
                    <a:moveTo>
                      <a:pt x="364985" y="130983"/>
                    </a:moveTo>
                    <a:lnTo>
                      <a:pt x="364985" y="28413"/>
                    </a:lnTo>
                    <a:lnTo>
                      <a:pt x="244514" y="200560"/>
                    </a:lnTo>
                    <a:lnTo>
                      <a:pt x="453862" y="182219"/>
                    </a:lnTo>
                    <a:close/>
                    <a:moveTo>
                      <a:pt x="226865" y="51269"/>
                    </a:moveTo>
                    <a:lnTo>
                      <a:pt x="138054" y="0"/>
                    </a:lnTo>
                    <a:lnTo>
                      <a:pt x="226931" y="190488"/>
                    </a:lnTo>
                    <a:lnTo>
                      <a:pt x="315741" y="0"/>
                    </a:lnTo>
                    <a:close/>
                    <a:moveTo>
                      <a:pt x="88827" y="130950"/>
                    </a:moveTo>
                    <a:lnTo>
                      <a:pt x="0" y="182219"/>
                    </a:lnTo>
                    <a:lnTo>
                      <a:pt x="209364" y="200527"/>
                    </a:lnTo>
                    <a:lnTo>
                      <a:pt x="88827" y="28413"/>
                    </a:lnTo>
                    <a:close/>
                    <a:moveTo>
                      <a:pt x="88827" y="290396"/>
                    </a:moveTo>
                    <a:lnTo>
                      <a:pt x="88827" y="392934"/>
                    </a:lnTo>
                    <a:lnTo>
                      <a:pt x="209364" y="220819"/>
                    </a:lnTo>
                    <a:lnTo>
                      <a:pt x="0" y="239177"/>
                    </a:lnTo>
                    <a:close/>
                  </a:path>
                </a:pathLst>
              </a:custGeom>
              <a:solidFill>
                <a:srgbClr val="1D388F"/>
              </a:solidFill>
              <a:ln w="1646" cap="flat">
                <a:noFill/>
                <a:prstDash val="solid"/>
                <a:miter/>
              </a:ln>
            </p:spPr>
            <p:txBody>
              <a:bodyPr rtlCol="0" anchor="ctr"/>
              <a:lstStyle/>
              <a:p>
                <a:endParaRPr lang="en-CO" sz="2400"/>
              </a:p>
            </p:txBody>
          </p:sp>
          <p:sp>
            <p:nvSpPr>
              <p:cNvPr id="18" name="Freeform 17">
                <a:extLst>
                  <a:ext uri="{FF2B5EF4-FFF2-40B4-BE49-F238E27FC236}">
                    <a16:creationId xmlns:a16="http://schemas.microsoft.com/office/drawing/2014/main" id="{3EA9929F-520C-314F-9D3D-5862AECAE8E2}"/>
                  </a:ext>
                </a:extLst>
              </p:cNvPr>
              <p:cNvSpPr/>
              <p:nvPr/>
            </p:nvSpPr>
            <p:spPr>
              <a:xfrm>
                <a:off x="5021774" y="4754079"/>
                <a:ext cx="453861" cy="421429"/>
              </a:xfrm>
              <a:custGeom>
                <a:avLst/>
                <a:gdLst>
                  <a:gd name="connsiteX0" fmla="*/ 138054 w 453861"/>
                  <a:gd name="connsiteY0" fmla="*/ 421429 h 421429"/>
                  <a:gd name="connsiteX1" fmla="*/ 226931 w 453861"/>
                  <a:gd name="connsiteY1" fmla="*/ 231007 h 421429"/>
                  <a:gd name="connsiteX2" fmla="*/ 315741 w 453861"/>
                  <a:gd name="connsiteY2" fmla="*/ 421429 h 421429"/>
                  <a:gd name="connsiteX3" fmla="*/ 226931 w 453861"/>
                  <a:gd name="connsiteY3" fmla="*/ 370160 h 421429"/>
                  <a:gd name="connsiteX4" fmla="*/ 364985 w 453861"/>
                  <a:gd name="connsiteY4" fmla="*/ 290429 h 421429"/>
                  <a:gd name="connsiteX5" fmla="*/ 453796 w 453861"/>
                  <a:gd name="connsiteY5" fmla="*/ 239160 h 421429"/>
                  <a:gd name="connsiteX6" fmla="*/ 244514 w 453861"/>
                  <a:gd name="connsiteY6" fmla="*/ 220852 h 421429"/>
                  <a:gd name="connsiteX7" fmla="*/ 365051 w 453861"/>
                  <a:gd name="connsiteY7" fmla="*/ 392967 h 421429"/>
                  <a:gd name="connsiteX8" fmla="*/ 364985 w 453861"/>
                  <a:gd name="connsiteY8" fmla="*/ 130983 h 421429"/>
                  <a:gd name="connsiteX9" fmla="*/ 364985 w 453861"/>
                  <a:gd name="connsiteY9" fmla="*/ 28413 h 421429"/>
                  <a:gd name="connsiteX10" fmla="*/ 244514 w 453861"/>
                  <a:gd name="connsiteY10" fmla="*/ 200560 h 421429"/>
                  <a:gd name="connsiteX11" fmla="*/ 453862 w 453861"/>
                  <a:gd name="connsiteY11" fmla="*/ 182219 h 421429"/>
                  <a:gd name="connsiteX12" fmla="*/ 226865 w 453861"/>
                  <a:gd name="connsiteY12" fmla="*/ 51269 h 421429"/>
                  <a:gd name="connsiteX13" fmla="*/ 138054 w 453861"/>
                  <a:gd name="connsiteY13" fmla="*/ 0 h 421429"/>
                  <a:gd name="connsiteX14" fmla="*/ 226931 w 453861"/>
                  <a:gd name="connsiteY14" fmla="*/ 190488 h 421429"/>
                  <a:gd name="connsiteX15" fmla="*/ 315741 w 453861"/>
                  <a:gd name="connsiteY15" fmla="*/ 0 h 421429"/>
                  <a:gd name="connsiteX16" fmla="*/ 88827 w 453861"/>
                  <a:gd name="connsiteY16" fmla="*/ 130950 h 421429"/>
                  <a:gd name="connsiteX17" fmla="*/ 0 w 453861"/>
                  <a:gd name="connsiteY17" fmla="*/ 182219 h 421429"/>
                  <a:gd name="connsiteX18" fmla="*/ 209364 w 453861"/>
                  <a:gd name="connsiteY18" fmla="*/ 200527 h 421429"/>
                  <a:gd name="connsiteX19" fmla="*/ 88827 w 453861"/>
                  <a:gd name="connsiteY19" fmla="*/ 28413 h 421429"/>
                  <a:gd name="connsiteX20" fmla="*/ 88827 w 453861"/>
                  <a:gd name="connsiteY20" fmla="*/ 290396 h 421429"/>
                  <a:gd name="connsiteX21" fmla="*/ 88827 w 453861"/>
                  <a:gd name="connsiteY21" fmla="*/ 392934 h 421429"/>
                  <a:gd name="connsiteX22" fmla="*/ 209364 w 453861"/>
                  <a:gd name="connsiteY22" fmla="*/ 220819 h 421429"/>
                  <a:gd name="connsiteX23" fmla="*/ 0 w 453861"/>
                  <a:gd name="connsiteY23" fmla="*/ 239177 h 421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53861" h="421429">
                    <a:moveTo>
                      <a:pt x="138054" y="421429"/>
                    </a:moveTo>
                    <a:lnTo>
                      <a:pt x="226931" y="231007"/>
                    </a:lnTo>
                    <a:lnTo>
                      <a:pt x="315741" y="421429"/>
                    </a:lnTo>
                    <a:lnTo>
                      <a:pt x="226931" y="370160"/>
                    </a:lnTo>
                    <a:close/>
                    <a:moveTo>
                      <a:pt x="364985" y="290429"/>
                    </a:moveTo>
                    <a:lnTo>
                      <a:pt x="453796" y="239160"/>
                    </a:lnTo>
                    <a:lnTo>
                      <a:pt x="244514" y="220852"/>
                    </a:lnTo>
                    <a:lnTo>
                      <a:pt x="365051" y="392967"/>
                    </a:lnTo>
                    <a:close/>
                    <a:moveTo>
                      <a:pt x="364985" y="130983"/>
                    </a:moveTo>
                    <a:lnTo>
                      <a:pt x="364985" y="28413"/>
                    </a:lnTo>
                    <a:lnTo>
                      <a:pt x="244514" y="200560"/>
                    </a:lnTo>
                    <a:lnTo>
                      <a:pt x="453862" y="182219"/>
                    </a:lnTo>
                    <a:close/>
                    <a:moveTo>
                      <a:pt x="226865" y="51269"/>
                    </a:moveTo>
                    <a:lnTo>
                      <a:pt x="138054" y="0"/>
                    </a:lnTo>
                    <a:lnTo>
                      <a:pt x="226931" y="190488"/>
                    </a:lnTo>
                    <a:lnTo>
                      <a:pt x="315741" y="0"/>
                    </a:lnTo>
                    <a:close/>
                    <a:moveTo>
                      <a:pt x="88827" y="130950"/>
                    </a:moveTo>
                    <a:lnTo>
                      <a:pt x="0" y="182219"/>
                    </a:lnTo>
                    <a:lnTo>
                      <a:pt x="209364" y="200527"/>
                    </a:lnTo>
                    <a:lnTo>
                      <a:pt x="88827" y="28413"/>
                    </a:lnTo>
                    <a:close/>
                    <a:moveTo>
                      <a:pt x="88827" y="290396"/>
                    </a:moveTo>
                    <a:lnTo>
                      <a:pt x="88827" y="392934"/>
                    </a:lnTo>
                    <a:lnTo>
                      <a:pt x="209364" y="220819"/>
                    </a:lnTo>
                    <a:lnTo>
                      <a:pt x="0" y="239177"/>
                    </a:lnTo>
                    <a:close/>
                  </a:path>
                </a:pathLst>
              </a:custGeom>
              <a:solidFill>
                <a:srgbClr val="1D388F"/>
              </a:solidFill>
              <a:ln w="1646" cap="flat">
                <a:noFill/>
                <a:prstDash val="solid"/>
                <a:miter/>
              </a:ln>
            </p:spPr>
            <p:txBody>
              <a:bodyPr rtlCol="0" anchor="ctr"/>
              <a:lstStyle/>
              <a:p>
                <a:endParaRPr lang="en-CO" sz="2400"/>
              </a:p>
            </p:txBody>
          </p:sp>
          <p:sp>
            <p:nvSpPr>
              <p:cNvPr id="19" name="Freeform 18">
                <a:extLst>
                  <a:ext uri="{FF2B5EF4-FFF2-40B4-BE49-F238E27FC236}">
                    <a16:creationId xmlns:a16="http://schemas.microsoft.com/office/drawing/2014/main" id="{8FAE8F6E-A6E9-9644-A0F5-F7BE2F6A41BB}"/>
                  </a:ext>
                </a:extLst>
              </p:cNvPr>
              <p:cNvSpPr/>
              <p:nvPr/>
            </p:nvSpPr>
            <p:spPr>
              <a:xfrm>
                <a:off x="4913362" y="4663417"/>
                <a:ext cx="670719" cy="622964"/>
              </a:xfrm>
              <a:custGeom>
                <a:avLst/>
                <a:gdLst>
                  <a:gd name="connsiteX0" fmla="*/ 237683 w 670719"/>
                  <a:gd name="connsiteY0" fmla="*/ 69676 h 622964"/>
                  <a:gd name="connsiteX1" fmla="*/ 137194 w 670719"/>
                  <a:gd name="connsiteY1" fmla="*/ 90101 h 622964"/>
                  <a:gd name="connsiteX2" fmla="*/ 186140 w 670719"/>
                  <a:gd name="connsiteY2" fmla="*/ 0 h 622964"/>
                  <a:gd name="connsiteX3" fmla="*/ 191880 w 670719"/>
                  <a:gd name="connsiteY3" fmla="*/ 49714 h 622964"/>
                  <a:gd name="connsiteX4" fmla="*/ 132215 w 670719"/>
                  <a:gd name="connsiteY4" fmla="*/ 94781 h 622964"/>
                  <a:gd name="connsiteX5" fmla="*/ 114020 w 670719"/>
                  <a:gd name="connsiteY5" fmla="*/ 48160 h 622964"/>
                  <a:gd name="connsiteX6" fmla="*/ 89737 w 670719"/>
                  <a:gd name="connsiteY6" fmla="*/ 147786 h 622964"/>
                  <a:gd name="connsiteX7" fmla="*/ 181674 w 670719"/>
                  <a:gd name="connsiteY7" fmla="*/ 102356 h 622964"/>
                  <a:gd name="connsiteX8" fmla="*/ 86131 w 670719"/>
                  <a:gd name="connsiteY8" fmla="*/ 153591 h 622964"/>
                  <a:gd name="connsiteX9" fmla="*/ 56621 w 670719"/>
                  <a:gd name="connsiteY9" fmla="*/ 113172 h 622964"/>
                  <a:gd name="connsiteX10" fmla="*/ 58623 w 670719"/>
                  <a:gd name="connsiteY10" fmla="*/ 215709 h 622964"/>
                  <a:gd name="connsiteX11" fmla="*/ 135887 w 670719"/>
                  <a:gd name="connsiteY11" fmla="*/ 148249 h 622964"/>
                  <a:gd name="connsiteX12" fmla="*/ 56605 w 670719"/>
                  <a:gd name="connsiteY12" fmla="*/ 222225 h 622964"/>
                  <a:gd name="connsiteX13" fmla="*/ 17749 w 670719"/>
                  <a:gd name="connsiteY13" fmla="*/ 190687 h 622964"/>
                  <a:gd name="connsiteX14" fmla="*/ 45869 w 670719"/>
                  <a:gd name="connsiteY14" fmla="*/ 289271 h 622964"/>
                  <a:gd name="connsiteX15" fmla="*/ 103317 w 670719"/>
                  <a:gd name="connsiteY15" fmla="*/ 204347 h 622964"/>
                  <a:gd name="connsiteX16" fmla="*/ 45638 w 670719"/>
                  <a:gd name="connsiteY16" fmla="*/ 296118 h 622964"/>
                  <a:gd name="connsiteX17" fmla="*/ 0 w 670719"/>
                  <a:gd name="connsiteY17" fmla="*/ 275561 h 622964"/>
                  <a:gd name="connsiteX18" fmla="*/ 52436 w 670719"/>
                  <a:gd name="connsiteY18" fmla="*/ 363694 h 622964"/>
                  <a:gd name="connsiteX19" fmla="*/ 86247 w 670719"/>
                  <a:gd name="connsiteY19" fmla="*/ 266879 h 622964"/>
                  <a:gd name="connsiteX20" fmla="*/ 53908 w 670719"/>
                  <a:gd name="connsiteY20" fmla="*/ 370359 h 622964"/>
                  <a:gd name="connsiteX21" fmla="*/ 4549 w 670719"/>
                  <a:gd name="connsiteY21" fmla="*/ 362189 h 622964"/>
                  <a:gd name="connsiteX22" fmla="*/ 77744 w 670719"/>
                  <a:gd name="connsiteY22" fmla="*/ 433949 h 622964"/>
                  <a:gd name="connsiteX23" fmla="*/ 85684 w 670719"/>
                  <a:gd name="connsiteY23" fmla="*/ 331709 h 622964"/>
                  <a:gd name="connsiteX24" fmla="*/ 80904 w 670719"/>
                  <a:gd name="connsiteY24" fmla="*/ 440018 h 622964"/>
                  <a:gd name="connsiteX25" fmla="*/ 31098 w 670719"/>
                  <a:gd name="connsiteY25" fmla="*/ 444715 h 622964"/>
                  <a:gd name="connsiteX26" fmla="*/ 120239 w 670719"/>
                  <a:gd name="connsiteY26" fmla="*/ 495388 h 622964"/>
                  <a:gd name="connsiteX27" fmla="*/ 101762 w 670719"/>
                  <a:gd name="connsiteY27" fmla="*/ 394505 h 622964"/>
                  <a:gd name="connsiteX28" fmla="*/ 124838 w 670719"/>
                  <a:gd name="connsiteY28" fmla="*/ 500449 h 622964"/>
                  <a:gd name="connsiteX29" fmla="*/ 77877 w 670719"/>
                  <a:gd name="connsiteY29" fmla="*/ 517732 h 622964"/>
                  <a:gd name="connsiteX30" fmla="*/ 176993 w 670719"/>
                  <a:gd name="connsiteY30" fmla="*/ 543928 h 622964"/>
                  <a:gd name="connsiteX31" fmla="*/ 133323 w 670719"/>
                  <a:gd name="connsiteY31" fmla="*/ 451148 h 622964"/>
                  <a:gd name="connsiteX32" fmla="*/ 182732 w 670719"/>
                  <a:gd name="connsiteY32" fmla="*/ 547666 h 622964"/>
                  <a:gd name="connsiteX33" fmla="*/ 141776 w 670719"/>
                  <a:gd name="connsiteY33" fmla="*/ 576376 h 622964"/>
                  <a:gd name="connsiteX34" fmla="*/ 244332 w 670719"/>
                  <a:gd name="connsiteY34" fmla="*/ 576376 h 622964"/>
                  <a:gd name="connsiteX35" fmla="*/ 178382 w 670719"/>
                  <a:gd name="connsiteY35" fmla="*/ 497803 h 622964"/>
                  <a:gd name="connsiteX36" fmla="*/ 492304 w 670719"/>
                  <a:gd name="connsiteY36" fmla="*/ 497803 h 622964"/>
                  <a:gd name="connsiteX37" fmla="*/ 426370 w 670719"/>
                  <a:gd name="connsiteY37" fmla="*/ 576327 h 622964"/>
                  <a:gd name="connsiteX38" fmla="*/ 528927 w 670719"/>
                  <a:gd name="connsiteY38" fmla="*/ 576327 h 622964"/>
                  <a:gd name="connsiteX39" fmla="*/ 487970 w 670719"/>
                  <a:gd name="connsiteY39" fmla="*/ 547666 h 622964"/>
                  <a:gd name="connsiteX40" fmla="*/ 283304 w 670719"/>
                  <a:gd name="connsiteY40" fmla="*/ 573697 h 622964"/>
                  <a:gd name="connsiteX41" fmla="*/ 292005 w 670719"/>
                  <a:gd name="connsiteY41" fmla="*/ 622965 h 622964"/>
                  <a:gd name="connsiteX42" fmla="*/ 335343 w 670719"/>
                  <a:gd name="connsiteY42" fmla="*/ 530036 h 622964"/>
                  <a:gd name="connsiteX43" fmla="*/ 236277 w 670719"/>
                  <a:gd name="connsiteY43" fmla="*/ 556580 h 622964"/>
                  <a:gd name="connsiteX44" fmla="*/ 434409 w 670719"/>
                  <a:gd name="connsiteY44" fmla="*/ 556580 h 622964"/>
                  <a:gd name="connsiteX45" fmla="*/ 335343 w 670719"/>
                  <a:gd name="connsiteY45" fmla="*/ 530036 h 622964"/>
                  <a:gd name="connsiteX46" fmla="*/ 378681 w 670719"/>
                  <a:gd name="connsiteY46" fmla="*/ 622965 h 622964"/>
                  <a:gd name="connsiteX47" fmla="*/ 387382 w 670719"/>
                  <a:gd name="connsiteY47" fmla="*/ 573697 h 622964"/>
                  <a:gd name="connsiteX48" fmla="*/ 433003 w 670719"/>
                  <a:gd name="connsiteY48" fmla="*/ 69676 h 622964"/>
                  <a:gd name="connsiteX49" fmla="*/ 533508 w 670719"/>
                  <a:gd name="connsiteY49" fmla="*/ 90101 h 622964"/>
                  <a:gd name="connsiteX50" fmla="*/ 484546 w 670719"/>
                  <a:gd name="connsiteY50" fmla="*/ 0 h 622964"/>
                  <a:gd name="connsiteX51" fmla="*/ 478889 w 670719"/>
                  <a:gd name="connsiteY51" fmla="*/ 49714 h 622964"/>
                  <a:gd name="connsiteX52" fmla="*/ 489012 w 670719"/>
                  <a:gd name="connsiteY52" fmla="*/ 102356 h 622964"/>
                  <a:gd name="connsiteX53" fmla="*/ 580949 w 670719"/>
                  <a:gd name="connsiteY53" fmla="*/ 147786 h 622964"/>
                  <a:gd name="connsiteX54" fmla="*/ 556666 w 670719"/>
                  <a:gd name="connsiteY54" fmla="*/ 48160 h 622964"/>
                  <a:gd name="connsiteX55" fmla="*/ 538471 w 670719"/>
                  <a:gd name="connsiteY55" fmla="*/ 94781 h 622964"/>
                  <a:gd name="connsiteX56" fmla="*/ 567369 w 670719"/>
                  <a:gd name="connsiteY56" fmla="*/ 204347 h 622964"/>
                  <a:gd name="connsiteX57" fmla="*/ 624817 w 670719"/>
                  <a:gd name="connsiteY57" fmla="*/ 289271 h 622964"/>
                  <a:gd name="connsiteX58" fmla="*/ 652937 w 670719"/>
                  <a:gd name="connsiteY58" fmla="*/ 190687 h 622964"/>
                  <a:gd name="connsiteX59" fmla="*/ 614081 w 670719"/>
                  <a:gd name="connsiteY59" fmla="*/ 222225 h 622964"/>
                  <a:gd name="connsiteX60" fmla="*/ 584472 w 670719"/>
                  <a:gd name="connsiteY60" fmla="*/ 266879 h 622964"/>
                  <a:gd name="connsiteX61" fmla="*/ 618283 w 670719"/>
                  <a:gd name="connsiteY61" fmla="*/ 363694 h 622964"/>
                  <a:gd name="connsiteX62" fmla="*/ 670719 w 670719"/>
                  <a:gd name="connsiteY62" fmla="*/ 275561 h 622964"/>
                  <a:gd name="connsiteX63" fmla="*/ 625098 w 670719"/>
                  <a:gd name="connsiteY63" fmla="*/ 296118 h 622964"/>
                  <a:gd name="connsiteX64" fmla="*/ 585018 w 670719"/>
                  <a:gd name="connsiteY64" fmla="*/ 331709 h 622964"/>
                  <a:gd name="connsiteX65" fmla="*/ 592942 w 670719"/>
                  <a:gd name="connsiteY65" fmla="*/ 433949 h 622964"/>
                  <a:gd name="connsiteX66" fmla="*/ 666137 w 670719"/>
                  <a:gd name="connsiteY66" fmla="*/ 362189 h 622964"/>
                  <a:gd name="connsiteX67" fmla="*/ 616778 w 670719"/>
                  <a:gd name="connsiteY67" fmla="*/ 370458 h 622964"/>
                  <a:gd name="connsiteX68" fmla="*/ 568957 w 670719"/>
                  <a:gd name="connsiteY68" fmla="*/ 394554 h 622964"/>
                  <a:gd name="connsiteX69" fmla="*/ 550480 w 670719"/>
                  <a:gd name="connsiteY69" fmla="*/ 495438 h 622964"/>
                  <a:gd name="connsiteX70" fmla="*/ 639621 w 670719"/>
                  <a:gd name="connsiteY70" fmla="*/ 444765 h 622964"/>
                  <a:gd name="connsiteX71" fmla="*/ 589815 w 670719"/>
                  <a:gd name="connsiteY71" fmla="*/ 440068 h 622964"/>
                  <a:gd name="connsiteX72" fmla="*/ 537363 w 670719"/>
                  <a:gd name="connsiteY72" fmla="*/ 451165 h 622964"/>
                  <a:gd name="connsiteX73" fmla="*/ 493693 w 670719"/>
                  <a:gd name="connsiteY73" fmla="*/ 543945 h 622964"/>
                  <a:gd name="connsiteX74" fmla="*/ 592859 w 670719"/>
                  <a:gd name="connsiteY74" fmla="*/ 517748 h 622964"/>
                  <a:gd name="connsiteX75" fmla="*/ 545865 w 670719"/>
                  <a:gd name="connsiteY75" fmla="*/ 500449 h 622964"/>
                  <a:gd name="connsiteX76" fmla="*/ 534815 w 670719"/>
                  <a:gd name="connsiteY76" fmla="*/ 148249 h 622964"/>
                  <a:gd name="connsiteX77" fmla="*/ 612030 w 670719"/>
                  <a:gd name="connsiteY77" fmla="*/ 215693 h 622964"/>
                  <a:gd name="connsiteX78" fmla="*/ 614032 w 670719"/>
                  <a:gd name="connsiteY78" fmla="*/ 113155 h 622964"/>
                  <a:gd name="connsiteX79" fmla="*/ 584572 w 670719"/>
                  <a:gd name="connsiteY79" fmla="*/ 153591 h 622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670719" h="622964">
                    <a:moveTo>
                      <a:pt x="237683" y="69676"/>
                    </a:moveTo>
                    <a:lnTo>
                      <a:pt x="137194" y="90101"/>
                    </a:lnTo>
                    <a:lnTo>
                      <a:pt x="186140" y="0"/>
                    </a:lnTo>
                    <a:lnTo>
                      <a:pt x="191880" y="49714"/>
                    </a:lnTo>
                    <a:close/>
                    <a:moveTo>
                      <a:pt x="132215" y="94781"/>
                    </a:moveTo>
                    <a:lnTo>
                      <a:pt x="114020" y="48160"/>
                    </a:lnTo>
                    <a:lnTo>
                      <a:pt x="89737" y="147786"/>
                    </a:lnTo>
                    <a:lnTo>
                      <a:pt x="181674" y="102356"/>
                    </a:lnTo>
                    <a:close/>
                    <a:moveTo>
                      <a:pt x="86131" y="153591"/>
                    </a:moveTo>
                    <a:lnTo>
                      <a:pt x="56621" y="113172"/>
                    </a:lnTo>
                    <a:lnTo>
                      <a:pt x="58623" y="215709"/>
                    </a:lnTo>
                    <a:lnTo>
                      <a:pt x="135887" y="148249"/>
                    </a:lnTo>
                    <a:close/>
                    <a:moveTo>
                      <a:pt x="56605" y="222225"/>
                    </a:moveTo>
                    <a:lnTo>
                      <a:pt x="17749" y="190687"/>
                    </a:lnTo>
                    <a:lnTo>
                      <a:pt x="45869" y="289271"/>
                    </a:lnTo>
                    <a:lnTo>
                      <a:pt x="103317" y="204347"/>
                    </a:lnTo>
                    <a:close/>
                    <a:moveTo>
                      <a:pt x="45638" y="296118"/>
                    </a:moveTo>
                    <a:lnTo>
                      <a:pt x="0" y="275561"/>
                    </a:lnTo>
                    <a:lnTo>
                      <a:pt x="52436" y="363694"/>
                    </a:lnTo>
                    <a:lnTo>
                      <a:pt x="86247" y="266879"/>
                    </a:lnTo>
                    <a:close/>
                    <a:moveTo>
                      <a:pt x="53908" y="370359"/>
                    </a:moveTo>
                    <a:lnTo>
                      <a:pt x="4549" y="362189"/>
                    </a:lnTo>
                    <a:lnTo>
                      <a:pt x="77744" y="433949"/>
                    </a:lnTo>
                    <a:lnTo>
                      <a:pt x="85684" y="331709"/>
                    </a:lnTo>
                    <a:close/>
                    <a:moveTo>
                      <a:pt x="80904" y="440018"/>
                    </a:moveTo>
                    <a:lnTo>
                      <a:pt x="31098" y="444715"/>
                    </a:lnTo>
                    <a:lnTo>
                      <a:pt x="120239" y="495388"/>
                    </a:lnTo>
                    <a:lnTo>
                      <a:pt x="101762" y="394505"/>
                    </a:lnTo>
                    <a:close/>
                    <a:moveTo>
                      <a:pt x="124838" y="500449"/>
                    </a:moveTo>
                    <a:lnTo>
                      <a:pt x="77877" y="517732"/>
                    </a:lnTo>
                    <a:lnTo>
                      <a:pt x="176993" y="543928"/>
                    </a:lnTo>
                    <a:lnTo>
                      <a:pt x="133323" y="451148"/>
                    </a:lnTo>
                    <a:close/>
                    <a:moveTo>
                      <a:pt x="182732" y="547666"/>
                    </a:moveTo>
                    <a:lnTo>
                      <a:pt x="141776" y="576376"/>
                    </a:lnTo>
                    <a:lnTo>
                      <a:pt x="244332" y="576376"/>
                    </a:lnTo>
                    <a:lnTo>
                      <a:pt x="178382" y="497803"/>
                    </a:lnTo>
                    <a:close/>
                    <a:moveTo>
                      <a:pt x="492304" y="497803"/>
                    </a:moveTo>
                    <a:lnTo>
                      <a:pt x="426370" y="576327"/>
                    </a:lnTo>
                    <a:lnTo>
                      <a:pt x="528927" y="576327"/>
                    </a:lnTo>
                    <a:lnTo>
                      <a:pt x="487970" y="547666"/>
                    </a:lnTo>
                    <a:close/>
                    <a:moveTo>
                      <a:pt x="283304" y="573697"/>
                    </a:moveTo>
                    <a:lnTo>
                      <a:pt x="292005" y="622965"/>
                    </a:lnTo>
                    <a:lnTo>
                      <a:pt x="335343" y="530036"/>
                    </a:lnTo>
                    <a:lnTo>
                      <a:pt x="236277" y="556580"/>
                    </a:lnTo>
                    <a:close/>
                    <a:moveTo>
                      <a:pt x="434409" y="556580"/>
                    </a:moveTo>
                    <a:lnTo>
                      <a:pt x="335343" y="530036"/>
                    </a:lnTo>
                    <a:lnTo>
                      <a:pt x="378681" y="622965"/>
                    </a:lnTo>
                    <a:lnTo>
                      <a:pt x="387382" y="573697"/>
                    </a:lnTo>
                    <a:close/>
                    <a:moveTo>
                      <a:pt x="433003" y="69676"/>
                    </a:moveTo>
                    <a:lnTo>
                      <a:pt x="533508" y="90101"/>
                    </a:lnTo>
                    <a:lnTo>
                      <a:pt x="484546" y="0"/>
                    </a:lnTo>
                    <a:lnTo>
                      <a:pt x="478889" y="49714"/>
                    </a:lnTo>
                    <a:close/>
                    <a:moveTo>
                      <a:pt x="489012" y="102356"/>
                    </a:moveTo>
                    <a:lnTo>
                      <a:pt x="580949" y="147786"/>
                    </a:lnTo>
                    <a:lnTo>
                      <a:pt x="556666" y="48160"/>
                    </a:lnTo>
                    <a:lnTo>
                      <a:pt x="538471" y="94781"/>
                    </a:lnTo>
                    <a:close/>
                    <a:moveTo>
                      <a:pt x="567369" y="204347"/>
                    </a:moveTo>
                    <a:lnTo>
                      <a:pt x="624817" y="289271"/>
                    </a:lnTo>
                    <a:lnTo>
                      <a:pt x="652937" y="190687"/>
                    </a:lnTo>
                    <a:lnTo>
                      <a:pt x="614081" y="222225"/>
                    </a:lnTo>
                    <a:close/>
                    <a:moveTo>
                      <a:pt x="584472" y="266879"/>
                    </a:moveTo>
                    <a:lnTo>
                      <a:pt x="618283" y="363694"/>
                    </a:lnTo>
                    <a:lnTo>
                      <a:pt x="670719" y="275561"/>
                    </a:lnTo>
                    <a:lnTo>
                      <a:pt x="625098" y="296118"/>
                    </a:lnTo>
                    <a:close/>
                    <a:moveTo>
                      <a:pt x="585018" y="331709"/>
                    </a:moveTo>
                    <a:lnTo>
                      <a:pt x="592942" y="433949"/>
                    </a:lnTo>
                    <a:lnTo>
                      <a:pt x="666137" y="362189"/>
                    </a:lnTo>
                    <a:lnTo>
                      <a:pt x="616778" y="370458"/>
                    </a:lnTo>
                    <a:close/>
                    <a:moveTo>
                      <a:pt x="568957" y="394554"/>
                    </a:moveTo>
                    <a:lnTo>
                      <a:pt x="550480" y="495438"/>
                    </a:lnTo>
                    <a:lnTo>
                      <a:pt x="639621" y="444765"/>
                    </a:lnTo>
                    <a:lnTo>
                      <a:pt x="589815" y="440068"/>
                    </a:lnTo>
                    <a:close/>
                    <a:moveTo>
                      <a:pt x="537363" y="451165"/>
                    </a:moveTo>
                    <a:lnTo>
                      <a:pt x="493693" y="543945"/>
                    </a:lnTo>
                    <a:lnTo>
                      <a:pt x="592859" y="517748"/>
                    </a:lnTo>
                    <a:lnTo>
                      <a:pt x="545865" y="500449"/>
                    </a:lnTo>
                    <a:close/>
                    <a:moveTo>
                      <a:pt x="534815" y="148249"/>
                    </a:moveTo>
                    <a:lnTo>
                      <a:pt x="612030" y="215693"/>
                    </a:lnTo>
                    <a:lnTo>
                      <a:pt x="614032" y="113155"/>
                    </a:lnTo>
                    <a:lnTo>
                      <a:pt x="584572" y="153591"/>
                    </a:lnTo>
                    <a:close/>
                  </a:path>
                </a:pathLst>
              </a:custGeom>
              <a:solidFill>
                <a:srgbClr val="1D388F"/>
              </a:solidFill>
              <a:ln w="1646" cap="flat">
                <a:noFill/>
                <a:prstDash val="solid"/>
                <a:miter/>
              </a:ln>
            </p:spPr>
            <p:txBody>
              <a:bodyPr rtlCol="0" anchor="ctr"/>
              <a:lstStyle/>
              <a:p>
                <a:endParaRPr lang="en-CO" sz="2400"/>
              </a:p>
            </p:txBody>
          </p:sp>
        </p:grpSp>
      </p:grpSp>
      <p:grpSp>
        <p:nvGrpSpPr>
          <p:cNvPr id="324" name="Group 7"/>
          <p:cNvGrpSpPr/>
          <p:nvPr/>
        </p:nvGrpSpPr>
        <p:grpSpPr>
          <a:xfrm rot="198223">
            <a:off x="2902792" y="-31213"/>
            <a:ext cx="6710212" cy="7174591"/>
            <a:chOff x="0" y="0"/>
            <a:chExt cx="6098137" cy="5121473"/>
          </a:xfrm>
        </p:grpSpPr>
        <p:sp>
          <p:nvSpPr>
            <p:cNvPr id="322" name="Freeform 22"/>
            <p:cNvSpPr/>
            <p:nvPr/>
          </p:nvSpPr>
          <p:spPr>
            <a:xfrm>
              <a:off x="1921511" y="0"/>
              <a:ext cx="4176627" cy="3229374"/>
            </a:xfrm>
            <a:custGeom>
              <a:avLst/>
              <a:gdLst/>
              <a:ahLst/>
              <a:cxnLst>
                <a:cxn ang="0">
                  <a:pos x="wd2" y="hd2"/>
                </a:cxn>
                <a:cxn ang="5400000">
                  <a:pos x="wd2" y="hd2"/>
                </a:cxn>
                <a:cxn ang="10800000">
                  <a:pos x="wd2" y="hd2"/>
                </a:cxn>
                <a:cxn ang="16200000">
                  <a:pos x="wd2" y="hd2"/>
                </a:cxn>
              </a:cxnLst>
              <a:rect l="0" t="0" r="r" b="b"/>
              <a:pathLst>
                <a:path w="21600" h="21600" extrusionOk="0">
                  <a:moveTo>
                    <a:pt x="16808" y="0"/>
                  </a:moveTo>
                  <a:lnTo>
                    <a:pt x="0" y="21600"/>
                  </a:lnTo>
                  <a:lnTo>
                    <a:pt x="4792" y="21600"/>
                  </a:lnTo>
                  <a:lnTo>
                    <a:pt x="21600" y="0"/>
                  </a:lnTo>
                  <a:lnTo>
                    <a:pt x="16808" y="0"/>
                  </a:lnTo>
                  <a:close/>
                </a:path>
              </a:pathLst>
            </a:custGeom>
            <a:gradFill flip="none" rotWithShape="1">
              <a:gsLst>
                <a:gs pos="0">
                  <a:srgbClr val="1A3184"/>
                </a:gs>
                <a:gs pos="58000">
                  <a:srgbClr val="112261"/>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323" name="Freeform 22"/>
            <p:cNvSpPr/>
            <p:nvPr/>
          </p:nvSpPr>
          <p:spPr>
            <a:xfrm>
              <a:off x="-1" y="1892099"/>
              <a:ext cx="4176627" cy="3229375"/>
            </a:xfrm>
            <a:custGeom>
              <a:avLst/>
              <a:gdLst/>
              <a:ahLst/>
              <a:cxnLst>
                <a:cxn ang="0">
                  <a:pos x="wd2" y="hd2"/>
                </a:cxn>
                <a:cxn ang="5400000">
                  <a:pos x="wd2" y="hd2"/>
                </a:cxn>
                <a:cxn ang="10800000">
                  <a:pos x="wd2" y="hd2"/>
                </a:cxn>
                <a:cxn ang="16200000">
                  <a:pos x="wd2" y="hd2"/>
                </a:cxn>
              </a:cxnLst>
              <a:rect l="0" t="0" r="r" b="b"/>
              <a:pathLst>
                <a:path w="21600" h="21600" extrusionOk="0">
                  <a:moveTo>
                    <a:pt x="16808" y="0"/>
                  </a:moveTo>
                  <a:lnTo>
                    <a:pt x="0" y="21600"/>
                  </a:lnTo>
                  <a:lnTo>
                    <a:pt x="4792" y="21600"/>
                  </a:lnTo>
                  <a:lnTo>
                    <a:pt x="21600" y="0"/>
                  </a:lnTo>
                  <a:lnTo>
                    <a:pt x="16808" y="0"/>
                  </a:lnTo>
                  <a:close/>
                </a:path>
              </a:pathLst>
            </a:custGeom>
            <a:gradFill flip="none" rotWithShape="1">
              <a:gsLst>
                <a:gs pos="27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24" name="TextBox 23">
            <a:extLst>
              <a:ext uri="{FF2B5EF4-FFF2-40B4-BE49-F238E27FC236}">
                <a16:creationId xmlns:a16="http://schemas.microsoft.com/office/drawing/2014/main" id="{F6605C6D-372C-464C-B655-863DA9524B1E}"/>
              </a:ext>
            </a:extLst>
          </p:cNvPr>
          <p:cNvSpPr txBox="1"/>
          <p:nvPr/>
        </p:nvSpPr>
        <p:spPr>
          <a:xfrm>
            <a:off x="1488916" y="2039381"/>
            <a:ext cx="9172437" cy="1446550"/>
          </a:xfrm>
          <a:prstGeom prst="rect">
            <a:avLst/>
          </a:prstGeom>
          <a:noFill/>
        </p:spPr>
        <p:txBody>
          <a:bodyPr wrap="square" lIns="91440" tIns="45720" rIns="91440" bIns="45720" rtlCol="0" anchor="t">
            <a:spAutoFit/>
          </a:bodyPr>
          <a:lstStyle/>
          <a:p>
            <a:pPr algn="ctr"/>
            <a:r>
              <a:rPr lang="es-ES" sz="4400" b="1" dirty="0">
                <a:solidFill>
                  <a:schemeClr val="bg1"/>
                </a:solidFill>
                <a:latin typeface="Century Gothic" panose="020B0502020202020204" pitchFamily="34" charset="0"/>
              </a:rPr>
              <a:t>Analítica de Instrumentos de Renta Fija (II)</a:t>
            </a:r>
            <a:endParaRPr lang="es-CO" sz="4267" b="1" dirty="0">
              <a:solidFill>
                <a:schemeClr val="bg1"/>
              </a:solidFill>
              <a:latin typeface="Century Gothic" panose="020B0502020202020204" pitchFamily="34" charset="0"/>
              <a:ea typeface="Verdana" panose="020B060403050404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8D3F7564-C2B9-964C-8F0A-617A7A448C89}"/>
              </a:ext>
            </a:extLst>
          </p:cNvPr>
          <p:cNvCxnSpPr>
            <a:cxnSpLocks/>
          </p:cNvCxnSpPr>
          <p:nvPr/>
        </p:nvCxnSpPr>
        <p:spPr>
          <a:xfrm>
            <a:off x="2915484" y="3669577"/>
            <a:ext cx="5765716" cy="0"/>
          </a:xfrm>
          <a:prstGeom prst="line">
            <a:avLst/>
          </a:prstGeom>
          <a:noFill/>
          <a:ln w="12700" cap="flat">
            <a:solidFill>
              <a:srgbClr val="FFC002"/>
            </a:solidFill>
            <a:prstDash val="solid"/>
            <a:miter lim="800000"/>
          </a:ln>
          <a:effectLst/>
          <a:sp3d/>
        </p:spPr>
        <p:style>
          <a:lnRef idx="0">
            <a:scrgbClr r="0" g="0" b="0"/>
          </a:lnRef>
          <a:fillRef idx="0">
            <a:scrgbClr r="0" g="0" b="0"/>
          </a:fillRef>
          <a:effectRef idx="0">
            <a:scrgbClr r="0" g="0" b="0"/>
          </a:effectRef>
          <a:fontRef idx="none"/>
        </p:style>
      </p:cxnSp>
      <p:sp>
        <p:nvSpPr>
          <p:cNvPr id="23" name="TextBox 22">
            <a:extLst>
              <a:ext uri="{FF2B5EF4-FFF2-40B4-BE49-F238E27FC236}">
                <a16:creationId xmlns:a16="http://schemas.microsoft.com/office/drawing/2014/main" id="{C20D9D3A-55DE-3743-93C0-5030CD85885B}"/>
              </a:ext>
            </a:extLst>
          </p:cNvPr>
          <p:cNvSpPr txBox="1"/>
          <p:nvPr/>
        </p:nvSpPr>
        <p:spPr>
          <a:xfrm>
            <a:off x="3145361" y="3774228"/>
            <a:ext cx="5686177" cy="461665"/>
          </a:xfrm>
          <a:prstGeom prst="rect">
            <a:avLst/>
          </a:prstGeom>
          <a:noFill/>
        </p:spPr>
        <p:txBody>
          <a:bodyPr wrap="square" lIns="91440" tIns="45720" rIns="91440" bIns="45720" rtlCol="0" anchor="t">
            <a:spAutoFit/>
          </a:bodyPr>
          <a:lstStyle/>
          <a:p>
            <a:pPr algn="ctr"/>
            <a:r>
              <a:rPr lang="es-CO" sz="2400" dirty="0">
                <a:solidFill>
                  <a:schemeClr val="bg1"/>
                </a:solidFill>
                <a:latin typeface="Ebrima" panose="02000000000000000000" pitchFamily="2" charset="0"/>
                <a:ea typeface="Ebrima" panose="02000000000000000000" pitchFamily="2" charset="0"/>
                <a:cs typeface="Ebrima" panose="02000000000000000000" pitchFamily="2" charset="0"/>
              </a:rPr>
              <a:t>BCRP – CEFA 2023</a:t>
            </a:r>
            <a:endParaRPr lang="en-US" sz="2400" dirty="0">
              <a:solidFill>
                <a:schemeClr val="bg1"/>
              </a:solidFill>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2744549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722017" y="494372"/>
            <a:ext cx="10658563" cy="73975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r>
              <a:rPr lang="es-CO" sz="3200" dirty="0">
                <a:solidFill>
                  <a:srgbClr val="1A3184"/>
                </a:solidFill>
                <a:latin typeface="Arial"/>
                <a:cs typeface="Arial"/>
              </a:rPr>
              <a:t>Ejemplo 2: curva descendente</a:t>
            </a: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2" name="CuadroTexto 1">
            <a:extLst>
              <a:ext uri="{FF2B5EF4-FFF2-40B4-BE49-F238E27FC236}">
                <a16:creationId xmlns:a16="http://schemas.microsoft.com/office/drawing/2014/main" id="{265A9F7C-8C51-87A4-5D15-ED9DFD1F24BA}"/>
              </a:ext>
            </a:extLst>
          </p:cNvPr>
          <p:cNvSpPr txBox="1"/>
          <p:nvPr/>
        </p:nvSpPr>
        <p:spPr>
          <a:xfrm flipH="1">
            <a:off x="6787530" y="2788235"/>
            <a:ext cx="2908144" cy="400110"/>
          </a:xfrm>
          <a:prstGeom prst="rect">
            <a:avLst/>
          </a:prstGeom>
          <a:noFill/>
        </p:spPr>
        <p:txBody>
          <a:bodyPr wrap="square" lIns="91440" tIns="45720" rIns="91440" bIns="45720" rtlCol="0" anchor="t">
            <a:spAutoFit/>
          </a:bodyPr>
          <a:lstStyle/>
          <a:p>
            <a:r>
              <a:rPr lang="es-ES" sz="2000" dirty="0">
                <a:solidFill>
                  <a:srgbClr val="1A3184"/>
                </a:solidFill>
                <a:cs typeface="Arial" panose="020B0604020202020204" pitchFamily="34" charset="0"/>
              </a:rPr>
              <a:t>Abril 1980</a:t>
            </a:r>
          </a:p>
        </p:txBody>
      </p:sp>
      <p:sp>
        <p:nvSpPr>
          <p:cNvPr id="10" name="CuadroTexto 9">
            <a:extLst>
              <a:ext uri="{FF2B5EF4-FFF2-40B4-BE49-F238E27FC236}">
                <a16:creationId xmlns:a16="http://schemas.microsoft.com/office/drawing/2014/main" id="{265A9F7C-8C51-87A4-5D15-ED9DFD1F24BA}"/>
              </a:ext>
            </a:extLst>
          </p:cNvPr>
          <p:cNvSpPr txBox="1"/>
          <p:nvPr/>
        </p:nvSpPr>
        <p:spPr>
          <a:xfrm flipH="1">
            <a:off x="1800151" y="5009369"/>
            <a:ext cx="8502293" cy="1015663"/>
          </a:xfrm>
          <a:prstGeom prst="rect">
            <a:avLst/>
          </a:prstGeom>
          <a:noFill/>
        </p:spPr>
        <p:txBody>
          <a:bodyPr wrap="square" lIns="91440" tIns="45720" rIns="91440" bIns="45720" rtlCol="0" anchor="t">
            <a:spAutoFit/>
          </a:bodyPr>
          <a:lstStyle/>
          <a:p>
            <a:r>
              <a:rPr lang="es-ES" sz="2000" dirty="0">
                <a:cs typeface="Arial" panose="020B0604020202020204" pitchFamily="34" charset="0"/>
              </a:rPr>
              <a:t>Señala una expectativa de tasas de interés a la baja. Por tanto los demandantes de dinero se orientan a contratar tasas de corto plazo asumiendo que en el futuro las tasas bajarán.</a:t>
            </a:r>
          </a:p>
        </p:txBody>
      </p:sp>
      <p:grpSp>
        <p:nvGrpSpPr>
          <p:cNvPr id="23" name="17 Grupo"/>
          <p:cNvGrpSpPr/>
          <p:nvPr/>
        </p:nvGrpSpPr>
        <p:grpSpPr>
          <a:xfrm>
            <a:off x="1536401" y="1561982"/>
            <a:ext cx="4591444" cy="3266850"/>
            <a:chOff x="1200166" y="1572406"/>
            <a:chExt cx="4014776" cy="3047136"/>
          </a:xfrm>
        </p:grpSpPr>
        <p:cxnSp>
          <p:nvCxnSpPr>
            <p:cNvPr id="24" name="18 Conector recto"/>
            <p:cNvCxnSpPr/>
            <p:nvPr/>
          </p:nvCxnSpPr>
          <p:spPr>
            <a:xfrm rot="5400000">
              <a:off x="464315" y="2821777"/>
              <a:ext cx="2500330" cy="1588"/>
            </a:xfrm>
            <a:prstGeom prst="line">
              <a:avLst/>
            </a:prstGeom>
            <a:noFill/>
            <a:ln w="28575" cap="flat" cmpd="sng" algn="ctr">
              <a:solidFill>
                <a:srgbClr val="263A90">
                  <a:lumMod val="95000"/>
                  <a:lumOff val="5000"/>
                </a:srgbClr>
              </a:solidFill>
              <a:prstDash val="solid"/>
            </a:ln>
            <a:effectLst/>
          </p:spPr>
        </p:cxnSp>
        <p:cxnSp>
          <p:nvCxnSpPr>
            <p:cNvPr id="25" name="19 Conector recto"/>
            <p:cNvCxnSpPr/>
            <p:nvPr/>
          </p:nvCxnSpPr>
          <p:spPr>
            <a:xfrm>
              <a:off x="1714480" y="4071942"/>
              <a:ext cx="3500462" cy="1588"/>
            </a:xfrm>
            <a:prstGeom prst="line">
              <a:avLst/>
            </a:prstGeom>
            <a:noFill/>
            <a:ln w="28575" cap="flat" cmpd="sng" algn="ctr">
              <a:solidFill>
                <a:srgbClr val="263A90">
                  <a:lumMod val="95000"/>
                  <a:lumOff val="5000"/>
                </a:srgbClr>
              </a:solidFill>
              <a:prstDash val="solid"/>
            </a:ln>
            <a:effectLst/>
          </p:spPr>
        </p:cxnSp>
        <p:sp>
          <p:nvSpPr>
            <p:cNvPr id="26" name="20 Forma libre"/>
            <p:cNvSpPr/>
            <p:nvPr/>
          </p:nvSpPr>
          <p:spPr>
            <a:xfrm>
              <a:off x="1700212" y="1957388"/>
              <a:ext cx="3300415" cy="1971678"/>
            </a:xfrm>
            <a:custGeom>
              <a:avLst/>
              <a:gdLst>
                <a:gd name="connsiteX0" fmla="*/ 0 w 3257550"/>
                <a:gd name="connsiteY0" fmla="*/ 0 h 2100262"/>
                <a:gd name="connsiteX1" fmla="*/ 1685925 w 3257550"/>
                <a:gd name="connsiteY1" fmla="*/ 757237 h 2100262"/>
                <a:gd name="connsiteX2" fmla="*/ 3257550 w 3257550"/>
                <a:gd name="connsiteY2" fmla="*/ 2100262 h 2100262"/>
              </a:gdLst>
              <a:ahLst/>
              <a:cxnLst>
                <a:cxn ang="0">
                  <a:pos x="connsiteX0" y="connsiteY0"/>
                </a:cxn>
                <a:cxn ang="0">
                  <a:pos x="connsiteX1" y="connsiteY1"/>
                </a:cxn>
                <a:cxn ang="0">
                  <a:pos x="connsiteX2" y="connsiteY2"/>
                </a:cxn>
              </a:cxnLst>
              <a:rect l="l" t="t" r="r" b="b"/>
              <a:pathLst>
                <a:path w="3257550" h="2100262">
                  <a:moveTo>
                    <a:pt x="0" y="0"/>
                  </a:moveTo>
                  <a:cubicBezTo>
                    <a:pt x="571500" y="203596"/>
                    <a:pt x="1143000" y="407193"/>
                    <a:pt x="1685925" y="757237"/>
                  </a:cubicBezTo>
                  <a:cubicBezTo>
                    <a:pt x="2228850" y="1107281"/>
                    <a:pt x="2743200" y="1603771"/>
                    <a:pt x="3257550" y="2100262"/>
                  </a:cubicBezTo>
                </a:path>
              </a:pathLst>
            </a:custGeom>
            <a:noFill/>
            <a:ln w="28575" cap="flat" cmpd="sng" algn="ctr">
              <a:solidFill>
                <a:srgbClr val="263A90">
                  <a:lumMod val="95000"/>
                  <a:lumOff val="5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s-ES" sz="1800" b="0" i="0" u="none" strike="noStrike" kern="0" cap="none" spc="0" normalizeH="0" baseline="0" noProof="0">
                <a:ln>
                  <a:noFill/>
                </a:ln>
                <a:solidFill>
                  <a:srgbClr val="263A90"/>
                </a:solidFill>
                <a:effectLst/>
                <a:uLnTx/>
                <a:uFillTx/>
                <a:latin typeface="Verdana"/>
                <a:ea typeface="+mn-ea"/>
                <a:cs typeface="+mn-cs"/>
              </a:endParaRPr>
            </a:p>
          </p:txBody>
        </p:sp>
        <p:sp>
          <p:nvSpPr>
            <p:cNvPr id="27" name="21 CuadroTexto"/>
            <p:cNvSpPr txBox="1"/>
            <p:nvPr/>
          </p:nvSpPr>
          <p:spPr>
            <a:xfrm rot="16200000">
              <a:off x="510670" y="2832406"/>
              <a:ext cx="1786155" cy="407163"/>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s-ES" sz="1800" b="0" i="0" u="none" strike="noStrike" kern="0" cap="none" spc="0" normalizeH="0" baseline="0" noProof="0" dirty="0">
                  <a:ln>
                    <a:noFill/>
                  </a:ln>
                  <a:solidFill>
                    <a:srgbClr val="263A90"/>
                  </a:solidFill>
                  <a:effectLst/>
                  <a:uLnTx/>
                  <a:uFillTx/>
                  <a:latin typeface="Verdana"/>
                  <a:cs typeface="Arial" charset="0"/>
                </a:rPr>
                <a:t>Tasa de Interés</a:t>
              </a:r>
            </a:p>
          </p:txBody>
        </p:sp>
        <p:sp>
          <p:nvSpPr>
            <p:cNvPr id="28" name="22 CuadroTexto"/>
            <p:cNvSpPr txBox="1"/>
            <p:nvPr/>
          </p:nvSpPr>
          <p:spPr>
            <a:xfrm>
              <a:off x="3044824" y="4202676"/>
              <a:ext cx="839773" cy="416866"/>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s-ES" sz="1800" b="0" i="0" u="none" strike="noStrike" kern="0" cap="none" spc="0" normalizeH="0" baseline="0" noProof="0" dirty="0">
                  <a:ln>
                    <a:noFill/>
                  </a:ln>
                  <a:solidFill>
                    <a:srgbClr val="263A90"/>
                  </a:solidFill>
                  <a:effectLst/>
                  <a:uLnTx/>
                  <a:uFillTx/>
                  <a:latin typeface="Arial" panose="020B0604020202020204" pitchFamily="34" charset="0"/>
                  <a:cs typeface="Arial" panose="020B0604020202020204" pitchFamily="34" charset="0"/>
                </a:rPr>
                <a:t>Plazo</a:t>
              </a:r>
            </a:p>
          </p:txBody>
        </p:sp>
      </p:grpSp>
    </p:spTree>
    <p:extLst>
      <p:ext uri="{BB962C8B-B14F-4D97-AF65-F5344CB8AC3E}">
        <p14:creationId xmlns:p14="http://schemas.microsoft.com/office/powerpoint/2010/main" val="3390590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722017" y="494372"/>
            <a:ext cx="10658563" cy="73975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r>
              <a:rPr lang="es-CO" sz="3200" dirty="0">
                <a:solidFill>
                  <a:srgbClr val="1A3184"/>
                </a:solidFill>
                <a:latin typeface="Arial"/>
                <a:cs typeface="Arial"/>
              </a:rPr>
              <a:t>Ejemplo 3: curva plana</a:t>
            </a: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2" name="CuadroTexto 1">
            <a:extLst>
              <a:ext uri="{FF2B5EF4-FFF2-40B4-BE49-F238E27FC236}">
                <a16:creationId xmlns:a16="http://schemas.microsoft.com/office/drawing/2014/main" id="{265A9F7C-8C51-87A4-5D15-ED9DFD1F24BA}"/>
              </a:ext>
            </a:extLst>
          </p:cNvPr>
          <p:cNvSpPr txBox="1"/>
          <p:nvPr/>
        </p:nvSpPr>
        <p:spPr>
          <a:xfrm flipH="1">
            <a:off x="6787530" y="2788235"/>
            <a:ext cx="2908144" cy="400110"/>
          </a:xfrm>
          <a:prstGeom prst="rect">
            <a:avLst/>
          </a:prstGeom>
          <a:noFill/>
        </p:spPr>
        <p:txBody>
          <a:bodyPr wrap="square" lIns="91440" tIns="45720" rIns="91440" bIns="45720" rtlCol="0" anchor="t">
            <a:spAutoFit/>
          </a:bodyPr>
          <a:lstStyle/>
          <a:p>
            <a:r>
              <a:rPr lang="es-ES" sz="2000" dirty="0">
                <a:solidFill>
                  <a:srgbClr val="1A3184"/>
                </a:solidFill>
                <a:cs typeface="Arial" panose="020B0604020202020204" pitchFamily="34" charset="0"/>
              </a:rPr>
              <a:t>Junio 2000</a:t>
            </a:r>
          </a:p>
        </p:txBody>
      </p:sp>
      <p:sp>
        <p:nvSpPr>
          <p:cNvPr id="10" name="CuadroTexto 9">
            <a:extLst>
              <a:ext uri="{FF2B5EF4-FFF2-40B4-BE49-F238E27FC236}">
                <a16:creationId xmlns:a16="http://schemas.microsoft.com/office/drawing/2014/main" id="{265A9F7C-8C51-87A4-5D15-ED9DFD1F24BA}"/>
              </a:ext>
            </a:extLst>
          </p:cNvPr>
          <p:cNvSpPr txBox="1"/>
          <p:nvPr/>
        </p:nvSpPr>
        <p:spPr>
          <a:xfrm flipH="1">
            <a:off x="1800151" y="5009369"/>
            <a:ext cx="8502293" cy="1323439"/>
          </a:xfrm>
          <a:prstGeom prst="rect">
            <a:avLst/>
          </a:prstGeom>
          <a:noFill/>
        </p:spPr>
        <p:txBody>
          <a:bodyPr wrap="square" lIns="91440" tIns="45720" rIns="91440" bIns="45720" rtlCol="0" anchor="t">
            <a:spAutoFit/>
          </a:bodyPr>
          <a:lstStyle/>
          <a:p>
            <a:r>
              <a:rPr lang="es-ES" sz="2000" dirty="0">
                <a:cs typeface="Arial" panose="020B0604020202020204" pitchFamily="34" charset="0"/>
              </a:rPr>
              <a:t>Esta modalidad se presenta cuando la confianza y el optimismo en materia económica es unánime entre los participantes en el mercado en el transcurso del tiempo, es decir se mantienen la expectativa de estabilidad de tasas de interés.</a:t>
            </a:r>
          </a:p>
        </p:txBody>
      </p:sp>
      <p:grpSp>
        <p:nvGrpSpPr>
          <p:cNvPr id="29" name="12 Grupo"/>
          <p:cNvGrpSpPr/>
          <p:nvPr/>
        </p:nvGrpSpPr>
        <p:grpSpPr>
          <a:xfrm>
            <a:off x="1536401" y="1631783"/>
            <a:ext cx="4647194" cy="3295370"/>
            <a:chOff x="1409812" y="1858158"/>
            <a:chExt cx="4090882" cy="3047136"/>
          </a:xfrm>
        </p:grpSpPr>
        <p:cxnSp>
          <p:nvCxnSpPr>
            <p:cNvPr id="30" name="13 Conector recto"/>
            <p:cNvCxnSpPr/>
            <p:nvPr/>
          </p:nvCxnSpPr>
          <p:spPr>
            <a:xfrm rot="5400000">
              <a:off x="678629" y="3107529"/>
              <a:ext cx="2500330" cy="1588"/>
            </a:xfrm>
            <a:prstGeom prst="line">
              <a:avLst/>
            </a:prstGeom>
            <a:noFill/>
            <a:ln w="28575" cap="flat" cmpd="sng" algn="ctr">
              <a:solidFill>
                <a:srgbClr val="263A90">
                  <a:lumMod val="95000"/>
                  <a:lumOff val="5000"/>
                </a:srgbClr>
              </a:solidFill>
              <a:prstDash val="solid"/>
            </a:ln>
            <a:effectLst/>
          </p:spPr>
        </p:cxnSp>
        <p:cxnSp>
          <p:nvCxnSpPr>
            <p:cNvPr id="31" name="14 Conector recto"/>
            <p:cNvCxnSpPr/>
            <p:nvPr/>
          </p:nvCxnSpPr>
          <p:spPr>
            <a:xfrm>
              <a:off x="1928794" y="4357694"/>
              <a:ext cx="3500462" cy="1588"/>
            </a:xfrm>
            <a:prstGeom prst="line">
              <a:avLst/>
            </a:prstGeom>
            <a:noFill/>
            <a:ln w="28575" cap="flat" cmpd="sng" algn="ctr">
              <a:solidFill>
                <a:srgbClr val="263A90">
                  <a:lumMod val="95000"/>
                  <a:lumOff val="5000"/>
                </a:srgbClr>
              </a:solidFill>
              <a:prstDash val="solid"/>
            </a:ln>
            <a:effectLst/>
          </p:spPr>
        </p:cxnSp>
        <p:sp>
          <p:nvSpPr>
            <p:cNvPr id="32" name="15 CuadroTexto"/>
            <p:cNvSpPr txBox="1"/>
            <p:nvPr/>
          </p:nvSpPr>
          <p:spPr>
            <a:xfrm rot="16200000">
              <a:off x="618958" y="2820577"/>
              <a:ext cx="1988872" cy="407163"/>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s-ES" sz="1800" b="0" i="0" u="none" strike="noStrike" kern="0" cap="none" spc="0" normalizeH="0" baseline="0" noProof="0" dirty="0">
                  <a:ln>
                    <a:noFill/>
                  </a:ln>
                  <a:solidFill>
                    <a:srgbClr val="263A90"/>
                  </a:solidFill>
                  <a:effectLst/>
                  <a:uLnTx/>
                  <a:uFillTx/>
                  <a:latin typeface="Arial" panose="020B0604020202020204" pitchFamily="34" charset="0"/>
                  <a:cs typeface="Arial" panose="020B0604020202020204" pitchFamily="34" charset="0"/>
                </a:rPr>
                <a:t>Tasa de Interés</a:t>
              </a:r>
            </a:p>
          </p:txBody>
        </p:sp>
        <p:sp>
          <p:nvSpPr>
            <p:cNvPr id="33" name="16 CuadroTexto"/>
            <p:cNvSpPr txBox="1"/>
            <p:nvPr/>
          </p:nvSpPr>
          <p:spPr>
            <a:xfrm>
              <a:off x="3387354" y="4488428"/>
              <a:ext cx="839773" cy="416866"/>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s-ES" sz="1800" b="0" i="0" u="none" strike="noStrike" kern="0" cap="none" spc="0" normalizeH="0" baseline="0" noProof="0" dirty="0">
                  <a:ln>
                    <a:noFill/>
                  </a:ln>
                  <a:solidFill>
                    <a:srgbClr val="263A90"/>
                  </a:solidFill>
                  <a:effectLst/>
                  <a:uLnTx/>
                  <a:uFillTx/>
                  <a:latin typeface="Arial" panose="020B0604020202020204" pitchFamily="34" charset="0"/>
                  <a:cs typeface="Arial" panose="020B0604020202020204" pitchFamily="34" charset="0"/>
                </a:rPr>
                <a:t>Plazo</a:t>
              </a:r>
            </a:p>
          </p:txBody>
        </p:sp>
        <p:cxnSp>
          <p:nvCxnSpPr>
            <p:cNvPr id="34" name="24 Conector recto"/>
            <p:cNvCxnSpPr/>
            <p:nvPr/>
          </p:nvCxnSpPr>
          <p:spPr>
            <a:xfrm>
              <a:off x="1928794" y="3000372"/>
              <a:ext cx="3571900" cy="1588"/>
            </a:xfrm>
            <a:prstGeom prst="line">
              <a:avLst/>
            </a:prstGeom>
            <a:noFill/>
            <a:ln w="28575" cap="flat" cmpd="sng" algn="ctr">
              <a:solidFill>
                <a:srgbClr val="263A90">
                  <a:lumMod val="95000"/>
                  <a:lumOff val="5000"/>
                </a:srgbClr>
              </a:solidFill>
              <a:prstDash val="solid"/>
            </a:ln>
            <a:effectLst/>
          </p:spPr>
        </p:cxnSp>
      </p:grpSp>
    </p:spTree>
    <p:extLst>
      <p:ext uri="{BB962C8B-B14F-4D97-AF65-F5344CB8AC3E}">
        <p14:creationId xmlns:p14="http://schemas.microsoft.com/office/powerpoint/2010/main" val="4255556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722017" y="494372"/>
            <a:ext cx="10658563" cy="73975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r>
              <a:rPr lang="es-CO" sz="3200" dirty="0">
                <a:solidFill>
                  <a:srgbClr val="1A3184"/>
                </a:solidFill>
                <a:latin typeface="Arial"/>
                <a:cs typeface="Arial"/>
              </a:rPr>
              <a:t>Ejemplo 4: Curva abultada (</a:t>
            </a:r>
            <a:r>
              <a:rPr lang="es-CO" sz="3200" dirty="0" err="1">
                <a:solidFill>
                  <a:srgbClr val="1A3184"/>
                </a:solidFill>
                <a:latin typeface="Arial"/>
                <a:cs typeface="Arial"/>
              </a:rPr>
              <a:t>butterfly</a:t>
            </a:r>
            <a:r>
              <a:rPr lang="es-CO" sz="3200" dirty="0">
                <a:solidFill>
                  <a:srgbClr val="1A3184"/>
                </a:solidFill>
                <a:latin typeface="Arial"/>
                <a:cs typeface="Arial"/>
              </a:rPr>
              <a:t>)</a:t>
            </a: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2" name="CuadroTexto 1">
            <a:extLst>
              <a:ext uri="{FF2B5EF4-FFF2-40B4-BE49-F238E27FC236}">
                <a16:creationId xmlns:a16="http://schemas.microsoft.com/office/drawing/2014/main" id="{265A9F7C-8C51-87A4-5D15-ED9DFD1F24BA}"/>
              </a:ext>
            </a:extLst>
          </p:cNvPr>
          <p:cNvSpPr txBox="1"/>
          <p:nvPr/>
        </p:nvSpPr>
        <p:spPr>
          <a:xfrm flipH="1">
            <a:off x="6787530" y="2788235"/>
            <a:ext cx="2908144" cy="400110"/>
          </a:xfrm>
          <a:prstGeom prst="rect">
            <a:avLst/>
          </a:prstGeom>
          <a:noFill/>
        </p:spPr>
        <p:txBody>
          <a:bodyPr wrap="square" lIns="91440" tIns="45720" rIns="91440" bIns="45720" rtlCol="0" anchor="t">
            <a:spAutoFit/>
          </a:bodyPr>
          <a:lstStyle/>
          <a:p>
            <a:r>
              <a:rPr lang="es-ES" sz="2000" dirty="0">
                <a:solidFill>
                  <a:srgbClr val="1A3184"/>
                </a:solidFill>
                <a:cs typeface="Arial" panose="020B0604020202020204" pitchFamily="34" charset="0"/>
              </a:rPr>
              <a:t>Mayo 2000</a:t>
            </a:r>
          </a:p>
        </p:txBody>
      </p:sp>
      <p:sp>
        <p:nvSpPr>
          <p:cNvPr id="10" name="CuadroTexto 9">
            <a:extLst>
              <a:ext uri="{FF2B5EF4-FFF2-40B4-BE49-F238E27FC236}">
                <a16:creationId xmlns:a16="http://schemas.microsoft.com/office/drawing/2014/main" id="{265A9F7C-8C51-87A4-5D15-ED9DFD1F24BA}"/>
              </a:ext>
            </a:extLst>
          </p:cNvPr>
          <p:cNvSpPr txBox="1"/>
          <p:nvPr/>
        </p:nvSpPr>
        <p:spPr>
          <a:xfrm flipH="1">
            <a:off x="1800151" y="5009369"/>
            <a:ext cx="8502293" cy="1015663"/>
          </a:xfrm>
          <a:prstGeom prst="rect">
            <a:avLst/>
          </a:prstGeom>
          <a:noFill/>
        </p:spPr>
        <p:txBody>
          <a:bodyPr wrap="square" lIns="91440" tIns="45720" rIns="91440" bIns="45720" rtlCol="0" anchor="t">
            <a:spAutoFit/>
          </a:bodyPr>
          <a:lstStyle/>
          <a:p>
            <a:r>
              <a:rPr lang="es-ES" sz="2000" dirty="0">
                <a:cs typeface="Arial" panose="020B0604020202020204" pitchFamily="34" charset="0"/>
              </a:rPr>
              <a:t>Esta modalidad ocurre cuando los participantes en el mercado perciben cierta incertidumbre en períodos muy definidos en el corto plazo y largo plazo, razón por la cual contratan tasas de interés de plazo medio.</a:t>
            </a:r>
          </a:p>
        </p:txBody>
      </p:sp>
      <p:grpSp>
        <p:nvGrpSpPr>
          <p:cNvPr id="24" name="17 Grupo"/>
          <p:cNvGrpSpPr/>
          <p:nvPr/>
        </p:nvGrpSpPr>
        <p:grpSpPr>
          <a:xfrm>
            <a:off x="1536401" y="1585700"/>
            <a:ext cx="4660220" cy="3423669"/>
            <a:chOff x="1409813" y="1858158"/>
            <a:chExt cx="4019443" cy="3047136"/>
          </a:xfrm>
        </p:grpSpPr>
        <p:cxnSp>
          <p:nvCxnSpPr>
            <p:cNvPr id="25" name="18 Conector recto"/>
            <p:cNvCxnSpPr/>
            <p:nvPr/>
          </p:nvCxnSpPr>
          <p:spPr>
            <a:xfrm rot="5400000">
              <a:off x="678629" y="3107529"/>
              <a:ext cx="2500330" cy="1588"/>
            </a:xfrm>
            <a:prstGeom prst="line">
              <a:avLst/>
            </a:prstGeom>
            <a:noFill/>
            <a:ln w="28575" cap="flat" cmpd="sng" algn="ctr">
              <a:solidFill>
                <a:srgbClr val="263A90">
                  <a:lumMod val="95000"/>
                  <a:lumOff val="5000"/>
                </a:srgbClr>
              </a:solidFill>
              <a:prstDash val="solid"/>
            </a:ln>
            <a:effectLst/>
          </p:spPr>
        </p:cxnSp>
        <p:cxnSp>
          <p:nvCxnSpPr>
            <p:cNvPr id="26" name="19 Conector recto"/>
            <p:cNvCxnSpPr/>
            <p:nvPr/>
          </p:nvCxnSpPr>
          <p:spPr>
            <a:xfrm>
              <a:off x="1928794" y="4357694"/>
              <a:ext cx="3500462" cy="1588"/>
            </a:xfrm>
            <a:prstGeom prst="line">
              <a:avLst/>
            </a:prstGeom>
            <a:noFill/>
            <a:ln w="28575" cap="flat" cmpd="sng" algn="ctr">
              <a:solidFill>
                <a:srgbClr val="263A90">
                  <a:lumMod val="95000"/>
                  <a:lumOff val="5000"/>
                </a:srgbClr>
              </a:solidFill>
              <a:prstDash val="solid"/>
            </a:ln>
            <a:effectLst/>
          </p:spPr>
        </p:cxnSp>
        <p:sp>
          <p:nvSpPr>
            <p:cNvPr id="27" name="20 CuadroTexto"/>
            <p:cNvSpPr txBox="1"/>
            <p:nvPr/>
          </p:nvSpPr>
          <p:spPr>
            <a:xfrm rot="16200000">
              <a:off x="688871" y="2956043"/>
              <a:ext cx="1849048" cy="407163"/>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s-ES" sz="1800" b="0" i="0" u="none" strike="noStrike" kern="0" cap="none" spc="0" normalizeH="0" baseline="0" noProof="0" dirty="0">
                  <a:ln>
                    <a:noFill/>
                  </a:ln>
                  <a:solidFill>
                    <a:srgbClr val="263A90"/>
                  </a:solidFill>
                  <a:effectLst/>
                  <a:uLnTx/>
                  <a:uFillTx/>
                  <a:latin typeface="Verdana"/>
                  <a:cs typeface="Arial" charset="0"/>
                </a:rPr>
                <a:t>Tasa de </a:t>
              </a:r>
              <a:r>
                <a:rPr kumimoji="0" lang="es-ES" sz="1800" b="0" i="0" u="none" strike="noStrike" kern="0" cap="none" spc="0" normalizeH="0" baseline="0" noProof="0" dirty="0">
                  <a:ln>
                    <a:noFill/>
                  </a:ln>
                  <a:solidFill>
                    <a:srgbClr val="263A90"/>
                  </a:solidFill>
                  <a:effectLst/>
                  <a:uLnTx/>
                  <a:uFillTx/>
                  <a:latin typeface="Arial" panose="020B0604020202020204" pitchFamily="34" charset="0"/>
                  <a:cs typeface="Arial" panose="020B0604020202020204" pitchFamily="34" charset="0"/>
                </a:rPr>
                <a:t>Interés</a:t>
              </a:r>
            </a:p>
          </p:txBody>
        </p:sp>
        <p:sp>
          <p:nvSpPr>
            <p:cNvPr id="28" name="21 CuadroTexto"/>
            <p:cNvSpPr txBox="1"/>
            <p:nvPr/>
          </p:nvSpPr>
          <p:spPr>
            <a:xfrm>
              <a:off x="3237713" y="4488428"/>
              <a:ext cx="839773" cy="416866"/>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s-ES" sz="1800" b="0" i="0" u="none" strike="noStrike" kern="0" cap="none" spc="0" normalizeH="0" baseline="0" noProof="0" dirty="0">
                  <a:ln>
                    <a:noFill/>
                  </a:ln>
                  <a:solidFill>
                    <a:srgbClr val="263A90"/>
                  </a:solidFill>
                  <a:effectLst/>
                  <a:uLnTx/>
                  <a:uFillTx/>
                  <a:latin typeface="Arial" panose="020B0604020202020204" pitchFamily="34" charset="0"/>
                  <a:cs typeface="Arial" panose="020B0604020202020204" pitchFamily="34" charset="0"/>
                </a:rPr>
                <a:t>Plazo</a:t>
              </a:r>
            </a:p>
          </p:txBody>
        </p:sp>
        <p:sp>
          <p:nvSpPr>
            <p:cNvPr id="35" name="22 Forma libre"/>
            <p:cNvSpPr/>
            <p:nvPr/>
          </p:nvSpPr>
          <p:spPr>
            <a:xfrm>
              <a:off x="1928813" y="2438401"/>
              <a:ext cx="3457575" cy="962024"/>
            </a:xfrm>
            <a:custGeom>
              <a:avLst/>
              <a:gdLst>
                <a:gd name="connsiteX0" fmla="*/ 0 w 3457575"/>
                <a:gd name="connsiteY0" fmla="*/ 962024 h 962024"/>
                <a:gd name="connsiteX1" fmla="*/ 1700212 w 3457575"/>
                <a:gd name="connsiteY1" fmla="*/ 4762 h 962024"/>
                <a:gd name="connsiteX2" fmla="*/ 3457575 w 3457575"/>
                <a:gd name="connsiteY2" fmla="*/ 933449 h 962024"/>
              </a:gdLst>
              <a:ahLst/>
              <a:cxnLst>
                <a:cxn ang="0">
                  <a:pos x="connsiteX0" y="connsiteY0"/>
                </a:cxn>
                <a:cxn ang="0">
                  <a:pos x="connsiteX1" y="connsiteY1"/>
                </a:cxn>
                <a:cxn ang="0">
                  <a:pos x="connsiteX2" y="connsiteY2"/>
                </a:cxn>
              </a:cxnLst>
              <a:rect l="l" t="t" r="r" b="b"/>
              <a:pathLst>
                <a:path w="3457575" h="962024">
                  <a:moveTo>
                    <a:pt x="0" y="962024"/>
                  </a:moveTo>
                  <a:cubicBezTo>
                    <a:pt x="561975" y="485774"/>
                    <a:pt x="1123950" y="9524"/>
                    <a:pt x="1700212" y="4762"/>
                  </a:cubicBezTo>
                  <a:cubicBezTo>
                    <a:pt x="2276474" y="0"/>
                    <a:pt x="3176588" y="778668"/>
                    <a:pt x="3457575" y="933449"/>
                  </a:cubicBezTo>
                </a:path>
              </a:pathLst>
            </a:custGeom>
            <a:noFill/>
            <a:ln w="28575" cap="flat" cmpd="sng" algn="ctr">
              <a:solidFill>
                <a:srgbClr val="263A90">
                  <a:lumMod val="95000"/>
                  <a:lumOff val="5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s-ES" sz="1800" b="0" i="0" u="none" strike="noStrike" kern="0" cap="none" spc="0" normalizeH="0" baseline="0" noProof="0">
                <a:ln>
                  <a:noFill/>
                </a:ln>
                <a:solidFill>
                  <a:srgbClr val="263A90"/>
                </a:solidFill>
                <a:effectLst/>
                <a:uLnTx/>
                <a:uFillTx/>
                <a:latin typeface="Verdana"/>
                <a:ea typeface="+mn-ea"/>
                <a:cs typeface="+mn-cs"/>
              </a:endParaRPr>
            </a:p>
          </p:txBody>
        </p:sp>
      </p:grpSp>
    </p:spTree>
    <p:extLst>
      <p:ext uri="{BB962C8B-B14F-4D97-AF65-F5344CB8AC3E}">
        <p14:creationId xmlns:p14="http://schemas.microsoft.com/office/powerpoint/2010/main" val="3008891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3128853" y="891471"/>
            <a:ext cx="5578196" cy="120032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600" dirty="0">
                <a:solidFill>
                  <a:srgbClr val="1A3184"/>
                </a:solidFill>
                <a:latin typeface="Arial"/>
                <a:cs typeface="Arial"/>
              </a:rPr>
              <a:t>Fundamentos de la Curva de Rendimiento</a:t>
            </a:r>
            <a:endParaRPr lang="es-ES" sz="1400" dirty="0">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3" name="CuadroTexto 2">
            <a:extLst>
              <a:ext uri="{FF2B5EF4-FFF2-40B4-BE49-F238E27FC236}">
                <a16:creationId xmlns:a16="http://schemas.microsoft.com/office/drawing/2014/main" id="{CF5A500E-0393-CDB3-77AC-AD3145D52329}"/>
              </a:ext>
            </a:extLst>
          </p:cNvPr>
          <p:cNvSpPr txBox="1"/>
          <p:nvPr/>
        </p:nvSpPr>
        <p:spPr>
          <a:xfrm flipH="1">
            <a:off x="1945657" y="2339159"/>
            <a:ext cx="7944589" cy="4010842"/>
          </a:xfrm>
          <a:prstGeom prst="rect">
            <a:avLst/>
          </a:prstGeom>
          <a:noFill/>
        </p:spPr>
        <p:txBody>
          <a:bodyPr wrap="square" lIns="91440" tIns="45720" rIns="91440" bIns="45720" rtlCol="0" anchor="t">
            <a:spAutoFit/>
          </a:bodyPr>
          <a:lstStyle/>
          <a:p>
            <a:pPr>
              <a:lnSpc>
                <a:spcPct val="110000"/>
              </a:lnSpc>
              <a:spcAft>
                <a:spcPts val="1077"/>
              </a:spcAft>
            </a:pPr>
            <a:r>
              <a:rPr lang="es-ES" sz="2400" dirty="0">
                <a:cs typeface="Arial" panose="020B0604020202020204" pitchFamily="34" charset="0"/>
              </a:rPr>
              <a:t>Cuatro teorías explican el cambio de la curva de rendimiento: expectativas; preferencia por la liquidez (prima de riesgo); preferencia por hábitat y segmentación de mercado.</a:t>
            </a:r>
          </a:p>
          <a:p>
            <a:pPr marL="285750" indent="-285750">
              <a:lnSpc>
                <a:spcPct val="110000"/>
              </a:lnSpc>
              <a:spcAft>
                <a:spcPts val="1077"/>
              </a:spcAft>
              <a:buClr>
                <a:schemeClr val="bg1">
                  <a:lumMod val="65000"/>
                </a:schemeClr>
              </a:buClr>
              <a:buFont typeface="Arial" panose="020B0604020202020204" pitchFamily="34" charset="0"/>
              <a:buChar char="•"/>
            </a:pPr>
            <a:r>
              <a:rPr lang="es-ES" sz="2400" dirty="0">
                <a:cs typeface="Arial" panose="020B0604020202020204" pitchFamily="34" charset="0"/>
              </a:rPr>
              <a:t>Teoría de expectativas</a:t>
            </a:r>
          </a:p>
          <a:p>
            <a:pPr marL="285750" indent="-285750">
              <a:lnSpc>
                <a:spcPct val="110000"/>
              </a:lnSpc>
              <a:spcAft>
                <a:spcPts val="1077"/>
              </a:spcAft>
              <a:buClr>
                <a:schemeClr val="bg1">
                  <a:lumMod val="65000"/>
                </a:schemeClr>
              </a:buClr>
              <a:buFont typeface="Arial" panose="020B0604020202020204" pitchFamily="34" charset="0"/>
              <a:buChar char="•"/>
            </a:pPr>
            <a:r>
              <a:rPr lang="es-CO" sz="2400" dirty="0">
                <a:cs typeface="Arial" panose="020B0604020202020204" pitchFamily="34" charset="0"/>
              </a:rPr>
              <a:t>Teoría de la preferencia por liquidez</a:t>
            </a:r>
          </a:p>
          <a:p>
            <a:pPr marL="285750" indent="-285750">
              <a:lnSpc>
                <a:spcPct val="110000"/>
              </a:lnSpc>
              <a:spcAft>
                <a:spcPts val="1077"/>
              </a:spcAft>
              <a:buClr>
                <a:schemeClr val="bg1">
                  <a:lumMod val="65000"/>
                </a:schemeClr>
              </a:buClr>
              <a:buFont typeface="Arial" panose="020B0604020202020204" pitchFamily="34" charset="0"/>
              <a:buChar char="•"/>
            </a:pPr>
            <a:r>
              <a:rPr lang="es-CO" sz="2400" dirty="0">
                <a:cs typeface="Arial" panose="020B0604020202020204" pitchFamily="34" charset="0"/>
              </a:rPr>
              <a:t>Teoría de la p</a:t>
            </a:r>
            <a:r>
              <a:rPr lang="es-ES" sz="2400" dirty="0">
                <a:cs typeface="Arial" panose="020B0604020202020204" pitchFamily="34" charset="0"/>
              </a:rPr>
              <a:t>referencia por hábitat</a:t>
            </a:r>
          </a:p>
          <a:p>
            <a:pPr marL="285750" indent="-285750">
              <a:lnSpc>
                <a:spcPct val="110000"/>
              </a:lnSpc>
              <a:spcAft>
                <a:spcPts val="1077"/>
              </a:spcAft>
              <a:buClr>
                <a:schemeClr val="bg1">
                  <a:lumMod val="65000"/>
                </a:schemeClr>
              </a:buClr>
              <a:buFont typeface="Arial" panose="020B0604020202020204" pitchFamily="34" charset="0"/>
              <a:buChar char="•"/>
            </a:pPr>
            <a:r>
              <a:rPr lang="es-CO" sz="2400" dirty="0">
                <a:cs typeface="Arial" panose="020B0604020202020204" pitchFamily="34" charset="0"/>
              </a:rPr>
              <a:t>Teoría de Segmentación de mercado</a:t>
            </a:r>
            <a:endParaRPr lang="es-ES" sz="2400" dirty="0">
              <a:cs typeface="Arial" panose="020B0604020202020204" pitchFamily="34" charset="0"/>
            </a:endParaRPr>
          </a:p>
          <a:p>
            <a:endParaRPr lang="es-CO" sz="2400" dirty="0">
              <a:cs typeface="Calibri"/>
            </a:endParaRPr>
          </a:p>
        </p:txBody>
      </p:sp>
    </p:spTree>
    <p:extLst>
      <p:ext uri="{BB962C8B-B14F-4D97-AF65-F5344CB8AC3E}">
        <p14:creationId xmlns:p14="http://schemas.microsoft.com/office/powerpoint/2010/main" val="2082673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543064" y="361303"/>
            <a:ext cx="10658563" cy="73975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r>
              <a:rPr lang="es-CO" sz="3200" dirty="0">
                <a:solidFill>
                  <a:srgbClr val="1A3184"/>
                </a:solidFill>
                <a:latin typeface="Arial"/>
                <a:cs typeface="Arial"/>
              </a:rPr>
              <a:t>Teoría de expectativas (I)</a:t>
            </a: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0581A8C6-76CA-9DBF-9878-AEDB5DC12D95}"/>
                  </a:ext>
                </a:extLst>
              </p:cNvPr>
              <p:cNvSpPr txBox="1"/>
              <p:nvPr/>
            </p:nvSpPr>
            <p:spPr>
              <a:xfrm flipH="1">
                <a:off x="856345" y="1310643"/>
                <a:ext cx="10031999" cy="4801314"/>
              </a:xfrm>
              <a:prstGeom prst="rect">
                <a:avLst/>
              </a:prstGeom>
              <a:noFill/>
            </p:spPr>
            <p:txBody>
              <a:bodyPr wrap="square" lIns="91440" tIns="45720" rIns="91440" bIns="45720" rtlCol="0" anchor="t">
                <a:spAutoFit/>
              </a:bodyPr>
              <a:lstStyle/>
              <a:p>
                <a:pPr marL="342900" indent="-342900">
                  <a:buClr>
                    <a:srgbClr val="1A3184"/>
                  </a:buClr>
                  <a:buFont typeface="Arial" panose="020B0604020202020204" pitchFamily="34" charset="0"/>
                  <a:buChar char="•"/>
                </a:pPr>
                <a:r>
                  <a:rPr lang="es-CO" dirty="0"/>
                  <a:t>No hay preferencia por vencimiento pero si hay expectativas sobre el nivel de tasas en el futuro: </a:t>
                </a:r>
              </a:p>
              <a:p>
                <a:pPr marL="342900" indent="-342900">
                  <a:buFont typeface="Arial" panose="020B0604020202020204" pitchFamily="34" charset="0"/>
                  <a:buChar char="•"/>
                </a:pPr>
                <a:endParaRPr lang="es-CO" dirty="0"/>
              </a:p>
              <a:p>
                <a:r>
                  <a:rPr lang="es-CO" dirty="0"/>
                  <a:t>Esto implica que si los inversionistas quieren invertir su dinero en algún plazo específico (2 años). Podrán hacerlo de dos formas:</a:t>
                </a:r>
              </a:p>
              <a:p>
                <a:endParaRPr lang="es-CO" dirty="0"/>
              </a:p>
              <a:p>
                <a:pPr/>
                <a14:m>
                  <m:oMathPara xmlns:m="http://schemas.openxmlformats.org/officeDocument/2006/math">
                    <m:oMathParaPr>
                      <m:jc m:val="centerGroup"/>
                    </m:oMathParaPr>
                    <m:oMath xmlns:m="http://schemas.openxmlformats.org/officeDocument/2006/math">
                      <m:r>
                        <a:rPr lang="es-CO" i="1">
                          <a:latin typeface="Cambria Math" panose="02040503050406030204" pitchFamily="18" charset="0"/>
                          <a:ea typeface="Calibri" panose="020F0502020204030204" pitchFamily="34" charset="0"/>
                          <a:cs typeface="Times New Roman" panose="02020603050405020304" pitchFamily="18" charset="0"/>
                        </a:rPr>
                        <m:t>𝐴</m:t>
                      </m:r>
                      <m:r>
                        <a:rPr lang="es-CO" i="1">
                          <a:latin typeface="Cambria Math" panose="02040503050406030204" pitchFamily="18" charset="0"/>
                          <a:ea typeface="Calibri" panose="020F0502020204030204" pitchFamily="34" charset="0"/>
                          <a:cs typeface="Times New Roman" panose="02020603050405020304" pitchFamily="18" charset="0"/>
                        </a:rPr>
                        <m:t>:</m:t>
                      </m:r>
                      <m:sSub>
                        <m:sSubPr>
                          <m:ctrlPr>
                            <a:rPr lang="es-CO" i="1">
                              <a:latin typeface="Cambria Math" panose="02040503050406030204" pitchFamily="18" charset="0"/>
                              <a:ea typeface="Calibri" panose="020F0502020204030204" pitchFamily="34" charset="0"/>
                              <a:cs typeface="Times New Roman" panose="020206030504050203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𝐼</m:t>
                          </m:r>
                        </m:e>
                        <m:sub>
                          <m:r>
                            <a:rPr lang="es-CO" i="1">
                              <a:latin typeface="Cambria Math" panose="02040503050406030204" pitchFamily="18" charset="0"/>
                              <a:ea typeface="Calibri" panose="020F0502020204030204" pitchFamily="34" charset="0"/>
                              <a:cs typeface="Times New Roman" panose="02020603050405020304" pitchFamily="18" charset="0"/>
                            </a:rPr>
                            <m:t>0</m:t>
                          </m:r>
                        </m:sub>
                      </m:sSub>
                      <m:d>
                        <m:dPr>
                          <m:ctrlPr>
                            <a:rPr lang="es-CO" i="1">
                              <a:latin typeface="Cambria Math" panose="02040503050406030204" pitchFamily="18" charset="0"/>
                              <a:ea typeface="Calibri" panose="020F0502020204030204" pitchFamily="34" charset="0"/>
                              <a:cs typeface="Times New Roman" panose="02020603050405020304" pitchFamily="18" charset="0"/>
                            </a:rPr>
                          </m:ctrlPr>
                        </m:dPr>
                        <m:e>
                          <m:r>
                            <a:rPr lang="es-CO" i="1">
                              <a:latin typeface="Cambria Math" panose="02040503050406030204" pitchFamily="18" charset="0"/>
                              <a:ea typeface="Calibri" panose="020F0502020204030204" pitchFamily="34" charset="0"/>
                              <a:cs typeface="Times New Roman" panose="02020603050405020304" pitchFamily="18" charset="0"/>
                            </a:rPr>
                            <m:t>1+</m:t>
                          </m:r>
                          <m:sSub>
                            <m:sSubPr>
                              <m:ctrlPr>
                                <a:rPr lang="es-CO" i="1">
                                  <a:latin typeface="Cambria Math" panose="02040503050406030204" pitchFamily="18" charset="0"/>
                                  <a:ea typeface="Calibri" panose="020F0502020204030204" pitchFamily="34" charset="0"/>
                                  <a:cs typeface="Times New Roman" panose="020206030504050203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𝑆</m:t>
                              </m:r>
                            </m:e>
                            <m:sub>
                              <m:r>
                                <a:rPr lang="es-CO" i="1">
                                  <a:latin typeface="Cambria Math" panose="02040503050406030204" pitchFamily="18" charset="0"/>
                                  <a:ea typeface="Calibri" panose="020F0502020204030204" pitchFamily="34" charset="0"/>
                                  <a:cs typeface="Times New Roman" panose="02020603050405020304" pitchFamily="18" charset="0"/>
                                </a:rPr>
                                <m:t>2</m:t>
                              </m:r>
                            </m:sub>
                          </m:sSub>
                        </m:e>
                      </m:d>
                      <m:r>
                        <a:rPr lang="es-CO" i="1">
                          <a:latin typeface="Cambria Math" panose="02040503050406030204" pitchFamily="18" charset="0"/>
                          <a:ea typeface="Calibri" panose="020F0502020204030204" pitchFamily="34" charset="0"/>
                          <a:cs typeface="Times New Roman" panose="02020603050405020304" pitchFamily="18" charset="0"/>
                        </a:rPr>
                        <m:t>=</m:t>
                      </m:r>
                      <m:sSub>
                        <m:sSubPr>
                          <m:ctrlPr>
                            <a:rPr lang="es-CO" i="1">
                              <a:latin typeface="Cambria Math" panose="02040503050406030204" pitchFamily="18" charset="0"/>
                              <a:ea typeface="Calibri" panose="020F0502020204030204" pitchFamily="34" charset="0"/>
                              <a:cs typeface="Times New Roman" panose="020206030504050203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𝐼</m:t>
                          </m:r>
                        </m:e>
                        <m:sub>
                          <m:r>
                            <a:rPr lang="es-CO" i="1">
                              <a:latin typeface="Cambria Math" panose="02040503050406030204" pitchFamily="18" charset="0"/>
                              <a:ea typeface="Calibri" panose="020F0502020204030204" pitchFamily="34" charset="0"/>
                              <a:cs typeface="Times New Roman" panose="02020603050405020304" pitchFamily="18" charset="0"/>
                            </a:rPr>
                            <m:t>2</m:t>
                          </m:r>
                        </m:sub>
                      </m:sSub>
                    </m:oMath>
                  </m:oMathPara>
                </a14:m>
                <a:endParaRPr lang="es-CO" dirty="0">
                  <a:latin typeface="Calibri" panose="020F0502020204030204" pitchFamily="34" charset="0"/>
                  <a:ea typeface="Calibri" panose="020F0502020204030204" pitchFamily="34" charset="0"/>
                  <a:cs typeface="Times New Roman" panose="02020603050405020304" pitchFamily="18" charset="0"/>
                </a:endParaRPr>
              </a:p>
              <a:p>
                <a:endParaRPr lang="es-CO" dirty="0">
                  <a:latin typeface="Calibri" panose="020F0502020204030204" pitchFamily="34" charset="0"/>
                  <a:ea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s-CO" i="1">
                          <a:latin typeface="Cambria Math" panose="02040503050406030204" pitchFamily="18" charset="0"/>
                          <a:ea typeface="Calibri" panose="020F0502020204030204" pitchFamily="34" charset="0"/>
                          <a:cs typeface="Times New Roman" panose="02020603050405020304" pitchFamily="18" charset="0"/>
                        </a:rPr>
                        <m:t>𝐵</m:t>
                      </m:r>
                      <m:r>
                        <a:rPr lang="es-CO" i="1">
                          <a:latin typeface="Cambria Math" panose="02040503050406030204" pitchFamily="18" charset="0"/>
                          <a:ea typeface="Calibri" panose="020F0502020204030204" pitchFamily="34" charset="0"/>
                          <a:cs typeface="Times New Roman" panose="02020603050405020304" pitchFamily="18" charset="0"/>
                        </a:rPr>
                        <m:t>:</m:t>
                      </m:r>
                      <m:sSub>
                        <m:sSubPr>
                          <m:ctrlPr>
                            <a:rPr lang="es-CO" sz="1400" i="1">
                              <a:latin typeface="Cambria Math" panose="020405030504060302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𝐼</m:t>
                          </m:r>
                        </m:e>
                        <m:sub>
                          <m:r>
                            <a:rPr lang="es-CO" i="1">
                              <a:latin typeface="Cambria Math" panose="02040503050406030204" pitchFamily="18" charset="0"/>
                              <a:ea typeface="Calibri" panose="020F0502020204030204" pitchFamily="34" charset="0"/>
                              <a:cs typeface="Times New Roman" panose="02020603050405020304" pitchFamily="18" charset="0"/>
                            </a:rPr>
                            <m:t>0</m:t>
                          </m:r>
                        </m:sub>
                      </m:sSub>
                      <m:d>
                        <m:dPr>
                          <m:ctrlPr>
                            <a:rPr lang="es-CO" sz="1400" i="1">
                              <a:latin typeface="Cambria Math" panose="02040503050406030204" pitchFamily="18" charset="0"/>
                            </a:rPr>
                          </m:ctrlPr>
                        </m:dPr>
                        <m:e>
                          <m:r>
                            <a:rPr lang="es-CO" i="1">
                              <a:latin typeface="Cambria Math" panose="02040503050406030204" pitchFamily="18" charset="0"/>
                              <a:ea typeface="Calibri" panose="020F0502020204030204" pitchFamily="34" charset="0"/>
                              <a:cs typeface="Times New Roman" panose="02020603050405020304" pitchFamily="18" charset="0"/>
                            </a:rPr>
                            <m:t>1+</m:t>
                          </m:r>
                          <m:sSub>
                            <m:sSubPr>
                              <m:ctrlPr>
                                <a:rPr lang="es-CO" sz="1400" i="1">
                                  <a:latin typeface="Cambria Math" panose="020405030504060302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𝑆</m:t>
                              </m:r>
                            </m:e>
                            <m:sub>
                              <m:r>
                                <a:rPr lang="es-CO" i="1">
                                  <a:latin typeface="Cambria Math" panose="02040503050406030204" pitchFamily="18" charset="0"/>
                                  <a:ea typeface="Calibri" panose="020F0502020204030204" pitchFamily="34" charset="0"/>
                                  <a:cs typeface="Times New Roman" panose="02020603050405020304" pitchFamily="18" charset="0"/>
                                </a:rPr>
                                <m:t>1</m:t>
                              </m:r>
                            </m:sub>
                          </m:sSub>
                        </m:e>
                      </m:d>
                      <m:r>
                        <a:rPr lang="es-CO" i="1">
                          <a:latin typeface="Cambria Math" panose="02040503050406030204" pitchFamily="18" charset="0"/>
                          <a:ea typeface="Calibri" panose="020F0502020204030204" pitchFamily="34" charset="0"/>
                          <a:cs typeface="Times New Roman" panose="02020603050405020304" pitchFamily="18" charset="0"/>
                        </a:rPr>
                        <m:t>=</m:t>
                      </m:r>
                      <m:sSub>
                        <m:sSubPr>
                          <m:ctrlPr>
                            <a:rPr lang="es-CO" sz="1400" i="1">
                              <a:latin typeface="Cambria Math" panose="020405030504060302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𝐼</m:t>
                          </m:r>
                        </m:e>
                        <m:sub>
                          <m:r>
                            <a:rPr lang="es-CO" i="1">
                              <a:latin typeface="Cambria Math" panose="02040503050406030204" pitchFamily="18" charset="0"/>
                              <a:ea typeface="Calibri" panose="020F0502020204030204" pitchFamily="34" charset="0"/>
                              <a:cs typeface="Times New Roman" panose="02020603050405020304" pitchFamily="18" charset="0"/>
                            </a:rPr>
                            <m:t>1</m:t>
                          </m:r>
                        </m:sub>
                      </m:sSub>
                      <m:r>
                        <a:rPr lang="es-CO" i="1">
                          <a:latin typeface="Cambria Math" panose="02040503050406030204" pitchFamily="18" charset="0"/>
                          <a:ea typeface="Calibri" panose="020F0502020204030204" pitchFamily="34" charset="0"/>
                          <a:cs typeface="Times New Roman" panose="02020603050405020304" pitchFamily="18" charset="0"/>
                        </a:rPr>
                        <m:t>, </m:t>
                      </m:r>
                      <m:sSub>
                        <m:sSubPr>
                          <m:ctrlPr>
                            <a:rPr lang="es-CO" sz="1400" i="1">
                              <a:latin typeface="Cambria Math" panose="020405030504060302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𝐼</m:t>
                          </m:r>
                        </m:e>
                        <m:sub>
                          <m:r>
                            <a:rPr lang="es-CO" i="1">
                              <a:latin typeface="Cambria Math" panose="02040503050406030204" pitchFamily="18" charset="0"/>
                              <a:ea typeface="Calibri" panose="020F0502020204030204" pitchFamily="34" charset="0"/>
                              <a:cs typeface="Times New Roman" panose="02020603050405020304" pitchFamily="18" charset="0"/>
                            </a:rPr>
                            <m:t>1</m:t>
                          </m:r>
                        </m:sub>
                      </m:sSub>
                      <m:d>
                        <m:dPr>
                          <m:ctrlPr>
                            <a:rPr lang="es-CO" sz="1400" i="1">
                              <a:latin typeface="Cambria Math" panose="02040503050406030204" pitchFamily="18" charset="0"/>
                            </a:rPr>
                          </m:ctrlPr>
                        </m:dPr>
                        <m:e>
                          <m:r>
                            <a:rPr lang="es-CO" i="1">
                              <a:latin typeface="Cambria Math" panose="02040503050406030204" pitchFamily="18" charset="0"/>
                              <a:ea typeface="Calibri" panose="020F0502020204030204" pitchFamily="34" charset="0"/>
                              <a:cs typeface="Times New Roman" panose="02020603050405020304" pitchFamily="18" charset="0"/>
                            </a:rPr>
                            <m:t>1+</m:t>
                          </m:r>
                          <m:r>
                            <a:rPr lang="es-CO" i="1">
                              <a:latin typeface="Cambria Math" panose="02040503050406030204" pitchFamily="18" charset="0"/>
                              <a:ea typeface="Calibri" panose="020F0502020204030204" pitchFamily="34" charset="0"/>
                              <a:cs typeface="Times New Roman" panose="02020603050405020304" pitchFamily="18" charset="0"/>
                            </a:rPr>
                            <m:t>𝐸</m:t>
                          </m:r>
                          <m:d>
                            <m:dPr>
                              <m:begChr m:val="["/>
                              <m:endChr m:val="]"/>
                              <m:ctrlPr>
                                <a:rPr lang="es-CO" sz="1400" i="1">
                                  <a:latin typeface="Cambria Math" panose="02040503050406030204" pitchFamily="18" charset="0"/>
                                </a:rPr>
                              </m:ctrlPr>
                            </m:dPr>
                            <m:e>
                              <m:sSub>
                                <m:sSubPr>
                                  <m:ctrlPr>
                                    <a:rPr lang="es-CO" sz="1400" i="1">
                                      <a:latin typeface="Cambria Math" panose="020405030504060302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𝑆</m:t>
                                  </m:r>
                                </m:e>
                                <m:sub>
                                  <m:r>
                                    <a:rPr lang="es-CO" i="1">
                                      <a:latin typeface="Cambria Math" panose="02040503050406030204" pitchFamily="18" charset="0"/>
                                      <a:ea typeface="Calibri" panose="020F0502020204030204" pitchFamily="34" charset="0"/>
                                      <a:cs typeface="Times New Roman" panose="02020603050405020304" pitchFamily="18" charset="0"/>
                                    </a:rPr>
                                    <m:t>1</m:t>
                                  </m:r>
                                </m:sub>
                              </m:sSub>
                            </m:e>
                          </m:d>
                        </m:e>
                      </m:d>
                      <m:r>
                        <a:rPr lang="es-CO" i="1">
                          <a:latin typeface="Cambria Math" panose="02040503050406030204" pitchFamily="18" charset="0"/>
                          <a:ea typeface="Calibri" panose="020F0502020204030204" pitchFamily="34" charset="0"/>
                          <a:cs typeface="Times New Roman" panose="02020603050405020304" pitchFamily="18" charset="0"/>
                        </a:rPr>
                        <m:t>=</m:t>
                      </m:r>
                      <m:sSub>
                        <m:sSubPr>
                          <m:ctrlPr>
                            <a:rPr lang="es-CO" sz="1400" i="1">
                              <a:latin typeface="Cambria Math" panose="020405030504060302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𝐼</m:t>
                          </m:r>
                        </m:e>
                        <m:sub>
                          <m:r>
                            <a:rPr lang="es-CO" i="1">
                              <a:latin typeface="Cambria Math" panose="02040503050406030204" pitchFamily="18" charset="0"/>
                              <a:ea typeface="Calibri" panose="020F0502020204030204" pitchFamily="34" charset="0"/>
                              <a:cs typeface="Times New Roman" panose="02020603050405020304" pitchFamily="18" charset="0"/>
                            </a:rPr>
                            <m:t>2</m:t>
                          </m:r>
                        </m:sub>
                      </m:sSub>
                    </m:oMath>
                  </m:oMathPara>
                </a14:m>
                <a:endParaRPr lang="es-CO" dirty="0"/>
              </a:p>
              <a:p>
                <a:endParaRPr lang="es-CO" dirty="0"/>
              </a:p>
              <a:p>
                <a:r>
                  <a:rPr lang="es-CO" dirty="0"/>
                  <a:t>Los inversionistas actúan racionalmente para maximizar retorno y minimizar costos.</a:t>
                </a:r>
              </a:p>
              <a:p>
                <a:endParaRPr lang="es-CO" dirty="0"/>
              </a:p>
              <a:p>
                <a:pPr marL="342900" indent="-342900">
                  <a:buClr>
                    <a:srgbClr val="1A3184"/>
                  </a:buClr>
                  <a:buFont typeface="Arial" panose="020B0604020202020204" pitchFamily="34" charset="0"/>
                  <a:buChar char="•"/>
                </a:pPr>
                <a:r>
                  <a:rPr lang="es-CO" dirty="0"/>
                  <a:t>Si los participantes del mercado piensan que las tasas de interés subirán. Los inversionistas demandarán mayores tasas de interés de largo plazo relativo a las tasas de corto plazo. Los deudores pagarán mayores tasas de largo plazo por su fondeo relativo a las tasas de corto plazo.</a:t>
                </a:r>
              </a:p>
              <a:p>
                <a:pPr marL="342900" indent="-342900">
                  <a:buClr>
                    <a:srgbClr val="1A3184"/>
                  </a:buClr>
                  <a:buFont typeface="Arial" panose="020B0604020202020204" pitchFamily="34" charset="0"/>
                  <a:buChar char="•"/>
                </a:pPr>
                <a:endParaRPr lang="es-CO" dirty="0"/>
              </a:p>
              <a:p>
                <a:pPr marL="342900" indent="-342900">
                  <a:buClr>
                    <a:srgbClr val="1A3184"/>
                  </a:buClr>
                  <a:buFont typeface="Arial" panose="020B0604020202020204" pitchFamily="34" charset="0"/>
                  <a:buChar char="•"/>
                </a:pPr>
                <a:r>
                  <a:rPr lang="es-CO" dirty="0"/>
                  <a:t>La oferta / demanda por instrumentos de corto / largo plazo causará un aumento en las tasas de largo plazo relativas al corto plazo.</a:t>
                </a:r>
              </a:p>
            </p:txBody>
          </p:sp>
        </mc:Choice>
        <mc:Fallback xmlns="">
          <p:sp>
            <p:nvSpPr>
              <p:cNvPr id="3" name="CuadroTexto 2">
                <a:extLst>
                  <a:ext uri="{FF2B5EF4-FFF2-40B4-BE49-F238E27FC236}">
                    <a16:creationId xmlns:a16="http://schemas.microsoft.com/office/drawing/2014/main" id="{0581A8C6-76CA-9DBF-9878-AEDB5DC12D95}"/>
                  </a:ext>
                </a:extLst>
              </p:cNvPr>
              <p:cNvSpPr txBox="1">
                <a:spLocks noRot="1" noChangeAspect="1" noMove="1" noResize="1" noEditPoints="1" noAdjustHandles="1" noChangeArrowheads="1" noChangeShapeType="1" noTextEdit="1"/>
              </p:cNvSpPr>
              <p:nvPr/>
            </p:nvSpPr>
            <p:spPr>
              <a:xfrm flipH="1">
                <a:off x="856345" y="1310643"/>
                <a:ext cx="10031999" cy="4801314"/>
              </a:xfrm>
              <a:prstGeom prst="rect">
                <a:avLst/>
              </a:prstGeom>
              <a:blipFill>
                <a:blip r:embed="rId3"/>
                <a:stretch>
                  <a:fillRect l="-486" t="-635" r="-425" b="-1015"/>
                </a:stretch>
              </a:blipFill>
            </p:spPr>
            <p:txBody>
              <a:bodyPr/>
              <a:lstStyle/>
              <a:p>
                <a:r>
                  <a:rPr lang="en-US">
                    <a:noFill/>
                  </a:rPr>
                  <a:t> </a:t>
                </a:r>
              </a:p>
            </p:txBody>
          </p:sp>
        </mc:Fallback>
      </mc:AlternateContent>
    </p:spTree>
    <p:extLst>
      <p:ext uri="{BB962C8B-B14F-4D97-AF65-F5344CB8AC3E}">
        <p14:creationId xmlns:p14="http://schemas.microsoft.com/office/powerpoint/2010/main" val="317842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543062" y="358636"/>
            <a:ext cx="10658563" cy="83099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r>
              <a:rPr lang="es-CO" sz="3200" dirty="0">
                <a:solidFill>
                  <a:srgbClr val="1A3184"/>
                </a:solidFill>
                <a:latin typeface="Arial"/>
                <a:cs typeface="Arial"/>
              </a:rPr>
              <a:t>Teoría de expectativas (II)</a:t>
            </a: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0581A8C6-76CA-9DBF-9878-AEDB5DC12D95}"/>
                  </a:ext>
                </a:extLst>
              </p:cNvPr>
              <p:cNvSpPr txBox="1"/>
              <p:nvPr/>
            </p:nvSpPr>
            <p:spPr>
              <a:xfrm flipH="1">
                <a:off x="2091534" y="1452003"/>
                <a:ext cx="7561620" cy="4564326"/>
              </a:xfrm>
              <a:prstGeom prst="rect">
                <a:avLst/>
              </a:prstGeom>
              <a:noFill/>
            </p:spPr>
            <p:txBody>
              <a:bodyPr wrap="square" lIns="91440" tIns="45720" rIns="91440" bIns="45720" rtlCol="0" anchor="t">
                <a:spAutoFit/>
              </a:bodyPr>
              <a:lstStyle/>
              <a:p>
                <a:r>
                  <a:rPr lang="es-CO" dirty="0">
                    <a:solidFill>
                      <a:schemeClr val="tx1"/>
                    </a:solidFill>
                  </a:rPr>
                  <a:t>La forma de la curva de rendimiento esta relacionada a las expectativas</a:t>
                </a:r>
              </a:p>
              <a:p>
                <a:endParaRPr lang="es-CO" dirty="0">
                  <a:solidFill>
                    <a:schemeClr val="tx1"/>
                  </a:solidFill>
                </a:endParaRPr>
              </a:p>
              <a:p>
                <a:pPr marL="1045193" lvl="2" indent="-245172" algn="just">
                  <a:lnSpc>
                    <a:spcPct val="100000"/>
                  </a:lnSpc>
                  <a:spcAft>
                    <a:spcPts val="1077"/>
                  </a:spcAft>
                  <a:buClr>
                    <a:schemeClr val="tx1"/>
                  </a:buClr>
                  <a:buFontTx/>
                  <a:buChar char="•"/>
                </a:pPr>
                <a:r>
                  <a:rPr lang="es-ES" dirty="0">
                    <a:solidFill>
                      <a:schemeClr val="tx1"/>
                    </a:solidFill>
                  </a:rPr>
                  <a:t>Tasas suben (Inflación / expansión) </a:t>
                </a:r>
              </a:p>
              <a:p>
                <a:pPr marL="1045193" lvl="2" indent="-245172" algn="just">
                  <a:lnSpc>
                    <a:spcPct val="100000"/>
                  </a:lnSpc>
                  <a:spcAft>
                    <a:spcPts val="1077"/>
                  </a:spcAft>
                  <a:buClr>
                    <a:schemeClr val="tx1"/>
                  </a:buClr>
                  <a:buFontTx/>
                  <a:buChar char="•"/>
                </a:pPr>
                <a:r>
                  <a:rPr lang="es-ES" dirty="0">
                    <a:solidFill>
                      <a:schemeClr val="tx1"/>
                    </a:solidFill>
                  </a:rPr>
                  <a:t>Tasas bajan (Desinflación / recesión)</a:t>
                </a:r>
              </a:p>
              <a:p>
                <a:pPr marL="1045193" lvl="2" indent="-245172" algn="just">
                  <a:lnSpc>
                    <a:spcPct val="100000"/>
                  </a:lnSpc>
                  <a:spcAft>
                    <a:spcPts val="1077"/>
                  </a:spcAft>
                  <a:buClr>
                    <a:schemeClr val="tx1"/>
                  </a:buClr>
                  <a:buFontTx/>
                  <a:buChar char="•"/>
                </a:pPr>
                <a:r>
                  <a:rPr lang="es-ES" dirty="0">
                    <a:solidFill>
                      <a:schemeClr val="tx1"/>
                    </a:solidFill>
                  </a:rPr>
                  <a:t>Tasas se mantienen</a:t>
                </a:r>
              </a:p>
              <a:p>
                <a:pPr marL="800021" lvl="2" algn="just">
                  <a:lnSpc>
                    <a:spcPct val="100000"/>
                  </a:lnSpc>
                  <a:spcAft>
                    <a:spcPts val="1077"/>
                  </a:spcAft>
                  <a:buClr>
                    <a:schemeClr val="tx1"/>
                  </a:buClr>
                </a:pPr>
                <a:endParaRPr lang="es-ES" dirty="0">
                  <a:solidFill>
                    <a:schemeClr val="tx1"/>
                  </a:solidFill>
                </a:endParaRPr>
              </a:p>
              <a:p>
                <a:pPr lvl="0">
                  <a:buClr>
                    <a:srgbClr val="263A90">
                      <a:lumMod val="40000"/>
                      <a:lumOff val="60000"/>
                    </a:srgbClr>
                  </a:buClr>
                </a:pPr>
                <a:r>
                  <a:rPr lang="es-CO" dirty="0">
                    <a:solidFill>
                      <a:schemeClr val="tx1"/>
                    </a:solidFill>
                  </a:rPr>
                  <a:t>De esta manera también se presenta un </a:t>
                </a:r>
                <a:r>
                  <a:rPr lang="es-CO" dirty="0" err="1">
                    <a:solidFill>
                      <a:schemeClr val="tx1"/>
                    </a:solidFill>
                  </a:rPr>
                  <a:t>trade</a:t>
                </a:r>
                <a:r>
                  <a:rPr lang="es-CO" dirty="0">
                    <a:solidFill>
                      <a:schemeClr val="tx1"/>
                    </a:solidFill>
                  </a:rPr>
                  <a:t>-off</a:t>
                </a:r>
              </a:p>
              <a:p>
                <a:pPr lvl="0">
                  <a:buClr>
                    <a:srgbClr val="263A90">
                      <a:lumMod val="40000"/>
                      <a:lumOff val="60000"/>
                    </a:srgbClr>
                  </a:buClr>
                </a:pPr>
                <a:endParaRPr lang="es-ES" dirty="0">
                  <a:solidFill>
                    <a:schemeClr val="tx1"/>
                  </a:solidFill>
                </a:endParaRPr>
              </a:p>
              <a:p>
                <a:pPr marL="1045193" lvl="2" indent="-245172" algn="just">
                  <a:lnSpc>
                    <a:spcPct val="110000"/>
                  </a:lnSpc>
                  <a:spcAft>
                    <a:spcPts val="1077"/>
                  </a:spcAft>
                  <a:buClr>
                    <a:schemeClr val="tx1"/>
                  </a:buClr>
                  <a:buFontTx/>
                  <a:buChar char="•"/>
                </a:pPr>
                <a:r>
                  <a:rPr lang="es-ES" dirty="0">
                    <a:solidFill>
                      <a:schemeClr val="tx1"/>
                    </a:solidFill>
                  </a:rPr>
                  <a:t>Los bonos de corto plazo tienen riesgo de reinversión.</a:t>
                </a:r>
              </a:p>
              <a:p>
                <a:pPr marL="1045193" lvl="2" indent="-245172" algn="just">
                  <a:lnSpc>
                    <a:spcPct val="110000"/>
                  </a:lnSpc>
                  <a:spcAft>
                    <a:spcPts val="1077"/>
                  </a:spcAft>
                  <a:buClr>
                    <a:schemeClr val="tx1"/>
                  </a:buClr>
                  <a:buFontTx/>
                  <a:buChar char="•"/>
                </a:pPr>
                <a:r>
                  <a:rPr lang="es-ES" dirty="0">
                    <a:solidFill>
                      <a:schemeClr val="tx1"/>
                    </a:solidFill>
                  </a:rPr>
                  <a:t>Los bonos de corto plaza ofrecen liquidez en el periodo intermedio. </a:t>
                </a:r>
              </a:p>
              <a:p>
                <a:pPr/>
                <a14:m>
                  <m:oMathPara xmlns:m="http://schemas.openxmlformats.org/officeDocument/2006/math">
                    <m:oMathParaPr>
                      <m:jc m:val="centerGroup"/>
                    </m:oMathParaPr>
                    <m:oMath xmlns:m="http://schemas.openxmlformats.org/officeDocument/2006/math">
                      <m:r>
                        <a:rPr lang="es-CO" i="1">
                          <a:solidFill>
                            <a:schemeClr val="tx1"/>
                          </a:solidFill>
                          <a:latin typeface="Cambria Math" panose="02040503050406030204" pitchFamily="18" charset="0"/>
                          <a:ea typeface="Calibri" panose="020F0502020204030204" pitchFamily="34" charset="0"/>
                          <a:cs typeface="Times New Roman" panose="02020603050405020304" pitchFamily="18" charset="0"/>
                        </a:rPr>
                        <m:t>𝐴</m:t>
                      </m:r>
                      <m:r>
                        <a:rPr lang="es-CO"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s-CO"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es-CO" i="1">
                              <a:solidFill>
                                <a:schemeClr val="tx1"/>
                              </a:solidFill>
                              <a:latin typeface="Cambria Math" panose="02040503050406030204" pitchFamily="18" charset="0"/>
                              <a:ea typeface="Calibri" panose="020F0502020204030204" pitchFamily="34" charset="0"/>
                              <a:cs typeface="Times New Roman" panose="02020603050405020304" pitchFamily="18" charset="0"/>
                            </a:rPr>
                            <m:t>𝐼</m:t>
                          </m:r>
                        </m:e>
                        <m:sub>
                          <m:r>
                            <a:rPr lang="es-CO" i="1">
                              <a:solidFill>
                                <a:schemeClr val="tx1"/>
                              </a:solidFill>
                              <a:latin typeface="Cambria Math" panose="02040503050406030204" pitchFamily="18" charset="0"/>
                              <a:ea typeface="Calibri" panose="020F0502020204030204" pitchFamily="34" charset="0"/>
                              <a:cs typeface="Times New Roman" panose="02020603050405020304" pitchFamily="18" charset="0"/>
                            </a:rPr>
                            <m:t>0</m:t>
                          </m:r>
                        </m:sub>
                      </m:sSub>
                      <m:d>
                        <m:dPr>
                          <m:ctrlPr>
                            <a:rPr lang="es-CO"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dPr>
                        <m:e>
                          <m:r>
                            <a:rPr lang="es-CO" i="1">
                              <a:solidFill>
                                <a:schemeClr val="tx1"/>
                              </a:solidFill>
                              <a:latin typeface="Cambria Math" panose="02040503050406030204" pitchFamily="18" charset="0"/>
                              <a:ea typeface="Calibri" panose="020F0502020204030204" pitchFamily="34" charset="0"/>
                              <a:cs typeface="Times New Roman" panose="02020603050405020304" pitchFamily="18" charset="0"/>
                            </a:rPr>
                            <m:t>1+</m:t>
                          </m:r>
                          <m:sSub>
                            <m:sSubPr>
                              <m:ctrlPr>
                                <a:rPr lang="es-CO"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es-CO"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𝑆</m:t>
                              </m:r>
                            </m:e>
                            <m:sub>
                              <m:r>
                                <a:rPr lang="es-CO" i="1">
                                  <a:solidFill>
                                    <a:schemeClr val="tx1"/>
                                  </a:solidFill>
                                  <a:latin typeface="Cambria Math" panose="02040503050406030204" pitchFamily="18" charset="0"/>
                                  <a:ea typeface="Calibri" panose="020F0502020204030204" pitchFamily="34" charset="0"/>
                                  <a:cs typeface="Times New Roman" panose="02020603050405020304" pitchFamily="18" charset="0"/>
                                </a:rPr>
                                <m:t>2</m:t>
                              </m:r>
                            </m:sub>
                          </m:sSub>
                        </m:e>
                      </m:d>
                      <m:r>
                        <a:rPr lang="es-CO"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s-CO"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es-CO" i="1">
                              <a:solidFill>
                                <a:schemeClr val="tx1"/>
                              </a:solidFill>
                              <a:latin typeface="Cambria Math" panose="02040503050406030204" pitchFamily="18" charset="0"/>
                              <a:ea typeface="Calibri" panose="020F0502020204030204" pitchFamily="34" charset="0"/>
                              <a:cs typeface="Times New Roman" panose="02020603050405020304" pitchFamily="18" charset="0"/>
                            </a:rPr>
                            <m:t>𝐼</m:t>
                          </m:r>
                        </m:e>
                        <m:sub>
                          <m:r>
                            <a:rPr lang="es-CO" i="1">
                              <a:solidFill>
                                <a:schemeClr val="tx1"/>
                              </a:solidFill>
                              <a:latin typeface="Cambria Math" panose="02040503050406030204" pitchFamily="18" charset="0"/>
                              <a:ea typeface="Calibri" panose="020F0502020204030204" pitchFamily="34" charset="0"/>
                              <a:cs typeface="Times New Roman" panose="02020603050405020304" pitchFamily="18" charset="0"/>
                            </a:rPr>
                            <m:t>2</m:t>
                          </m:r>
                        </m:sub>
                      </m:sSub>
                    </m:oMath>
                  </m:oMathPara>
                </a14:m>
                <a:endParaRPr lang="es-CO"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endParaRPr lang="es-CO" sz="16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s-CO" i="1">
                          <a:solidFill>
                            <a:schemeClr val="tx1"/>
                          </a:solidFill>
                          <a:latin typeface="Cambria Math" panose="02040503050406030204" pitchFamily="18" charset="0"/>
                          <a:ea typeface="Calibri" panose="020F0502020204030204" pitchFamily="34" charset="0"/>
                          <a:cs typeface="Times New Roman" panose="02020603050405020304" pitchFamily="18" charset="0"/>
                        </a:rPr>
                        <m:t>𝐵</m:t>
                      </m:r>
                      <m:r>
                        <a:rPr lang="es-CO"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s-CO" i="1">
                              <a:solidFill>
                                <a:schemeClr val="tx1"/>
                              </a:solidFill>
                              <a:latin typeface="Cambria Math" panose="02040503050406030204" pitchFamily="18" charset="0"/>
                            </a:rPr>
                          </m:ctrlPr>
                        </m:sSubPr>
                        <m:e>
                          <m:r>
                            <a:rPr lang="es-CO" i="1">
                              <a:solidFill>
                                <a:schemeClr val="tx1"/>
                              </a:solidFill>
                              <a:latin typeface="Cambria Math" panose="02040503050406030204" pitchFamily="18" charset="0"/>
                              <a:ea typeface="Calibri" panose="020F0502020204030204" pitchFamily="34" charset="0"/>
                              <a:cs typeface="Times New Roman" panose="02020603050405020304" pitchFamily="18" charset="0"/>
                            </a:rPr>
                            <m:t>𝐼</m:t>
                          </m:r>
                        </m:e>
                        <m:sub>
                          <m:r>
                            <a:rPr lang="es-CO" i="1">
                              <a:solidFill>
                                <a:schemeClr val="tx1"/>
                              </a:solidFill>
                              <a:latin typeface="Cambria Math" panose="02040503050406030204" pitchFamily="18" charset="0"/>
                              <a:ea typeface="Calibri" panose="020F0502020204030204" pitchFamily="34" charset="0"/>
                              <a:cs typeface="Times New Roman" panose="02020603050405020304" pitchFamily="18" charset="0"/>
                            </a:rPr>
                            <m:t>0</m:t>
                          </m:r>
                        </m:sub>
                      </m:sSub>
                      <m:d>
                        <m:dPr>
                          <m:ctrlPr>
                            <a:rPr lang="es-CO" i="1">
                              <a:solidFill>
                                <a:schemeClr val="tx1"/>
                              </a:solidFill>
                              <a:latin typeface="Cambria Math" panose="02040503050406030204" pitchFamily="18" charset="0"/>
                            </a:rPr>
                          </m:ctrlPr>
                        </m:dPr>
                        <m:e>
                          <m:r>
                            <a:rPr lang="es-CO" i="1">
                              <a:solidFill>
                                <a:schemeClr val="tx1"/>
                              </a:solidFill>
                              <a:latin typeface="Cambria Math" panose="02040503050406030204" pitchFamily="18" charset="0"/>
                              <a:ea typeface="Calibri" panose="020F0502020204030204" pitchFamily="34" charset="0"/>
                              <a:cs typeface="Times New Roman" panose="02020603050405020304" pitchFamily="18" charset="0"/>
                            </a:rPr>
                            <m:t>1+</m:t>
                          </m:r>
                          <m:sSub>
                            <m:sSubPr>
                              <m:ctrlPr>
                                <a:rPr lang="es-CO" i="1">
                                  <a:solidFill>
                                    <a:schemeClr val="tx1"/>
                                  </a:solidFill>
                                  <a:latin typeface="Cambria Math" panose="02040503050406030204" pitchFamily="18" charset="0"/>
                                </a:rPr>
                              </m:ctrlPr>
                            </m:sSubPr>
                            <m:e>
                              <m:r>
                                <a:rPr lang="es-CO"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𝑆</m:t>
                              </m:r>
                            </m:e>
                            <m:sub>
                              <m:r>
                                <a:rPr lang="es-CO" i="1">
                                  <a:solidFill>
                                    <a:schemeClr val="tx1"/>
                                  </a:solidFill>
                                  <a:latin typeface="Cambria Math" panose="02040503050406030204" pitchFamily="18" charset="0"/>
                                  <a:ea typeface="Calibri" panose="020F0502020204030204" pitchFamily="34" charset="0"/>
                                  <a:cs typeface="Times New Roman" panose="02020603050405020304" pitchFamily="18" charset="0"/>
                                </a:rPr>
                                <m:t>1</m:t>
                              </m:r>
                            </m:sub>
                          </m:sSub>
                        </m:e>
                      </m:d>
                      <m:r>
                        <a:rPr lang="es-CO"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s-CO" i="1">
                              <a:solidFill>
                                <a:schemeClr val="tx1"/>
                              </a:solidFill>
                              <a:latin typeface="Cambria Math" panose="02040503050406030204" pitchFamily="18" charset="0"/>
                            </a:rPr>
                          </m:ctrlPr>
                        </m:sSubPr>
                        <m:e>
                          <m:r>
                            <a:rPr lang="es-CO" i="1">
                              <a:solidFill>
                                <a:schemeClr val="tx1"/>
                              </a:solidFill>
                              <a:latin typeface="Cambria Math" panose="02040503050406030204" pitchFamily="18" charset="0"/>
                              <a:ea typeface="Calibri" panose="020F0502020204030204" pitchFamily="34" charset="0"/>
                              <a:cs typeface="Times New Roman" panose="02020603050405020304" pitchFamily="18" charset="0"/>
                            </a:rPr>
                            <m:t>𝐼</m:t>
                          </m:r>
                        </m:e>
                        <m:sub>
                          <m:r>
                            <a:rPr lang="es-CO" i="1">
                              <a:solidFill>
                                <a:schemeClr val="tx1"/>
                              </a:solidFill>
                              <a:latin typeface="Cambria Math" panose="02040503050406030204" pitchFamily="18" charset="0"/>
                              <a:ea typeface="Calibri" panose="020F0502020204030204" pitchFamily="34" charset="0"/>
                              <a:cs typeface="Times New Roman" panose="02020603050405020304" pitchFamily="18" charset="0"/>
                            </a:rPr>
                            <m:t>1</m:t>
                          </m:r>
                        </m:sub>
                      </m:sSub>
                      <m:r>
                        <a:rPr lang="es-CO" i="1">
                          <a:solidFill>
                            <a:schemeClr val="tx1"/>
                          </a:solidFill>
                          <a:latin typeface="Cambria Math" panose="02040503050406030204" pitchFamily="18" charset="0"/>
                          <a:ea typeface="Calibri" panose="020F0502020204030204" pitchFamily="34" charset="0"/>
                          <a:cs typeface="Times New Roman" panose="02020603050405020304" pitchFamily="18" charset="0"/>
                        </a:rPr>
                        <m:t>, </m:t>
                      </m:r>
                      <m:sSub>
                        <m:sSubPr>
                          <m:ctrlPr>
                            <a:rPr lang="es-CO" i="1">
                              <a:solidFill>
                                <a:schemeClr val="tx1"/>
                              </a:solidFill>
                              <a:latin typeface="Cambria Math" panose="02040503050406030204" pitchFamily="18" charset="0"/>
                            </a:rPr>
                          </m:ctrlPr>
                        </m:sSubPr>
                        <m:e>
                          <m:r>
                            <a:rPr lang="es-CO" i="1">
                              <a:solidFill>
                                <a:schemeClr val="tx1"/>
                              </a:solidFill>
                              <a:latin typeface="Cambria Math" panose="02040503050406030204" pitchFamily="18" charset="0"/>
                              <a:ea typeface="Calibri" panose="020F0502020204030204" pitchFamily="34" charset="0"/>
                              <a:cs typeface="Times New Roman" panose="02020603050405020304" pitchFamily="18" charset="0"/>
                            </a:rPr>
                            <m:t>𝐼</m:t>
                          </m:r>
                        </m:e>
                        <m:sub>
                          <m:r>
                            <a:rPr lang="es-CO" i="1">
                              <a:solidFill>
                                <a:schemeClr val="tx1"/>
                              </a:solidFill>
                              <a:latin typeface="Cambria Math" panose="02040503050406030204" pitchFamily="18" charset="0"/>
                              <a:ea typeface="Calibri" panose="020F0502020204030204" pitchFamily="34" charset="0"/>
                              <a:cs typeface="Times New Roman" panose="02020603050405020304" pitchFamily="18" charset="0"/>
                            </a:rPr>
                            <m:t>1</m:t>
                          </m:r>
                        </m:sub>
                      </m:sSub>
                      <m:d>
                        <m:dPr>
                          <m:ctrlPr>
                            <a:rPr lang="es-CO" i="1">
                              <a:solidFill>
                                <a:schemeClr val="tx1"/>
                              </a:solidFill>
                              <a:latin typeface="Cambria Math" panose="02040503050406030204" pitchFamily="18" charset="0"/>
                            </a:rPr>
                          </m:ctrlPr>
                        </m:dPr>
                        <m:e>
                          <m:r>
                            <a:rPr lang="es-CO" i="1">
                              <a:solidFill>
                                <a:schemeClr val="tx1"/>
                              </a:solidFill>
                              <a:latin typeface="Cambria Math" panose="02040503050406030204" pitchFamily="18" charset="0"/>
                              <a:ea typeface="Calibri" panose="020F0502020204030204" pitchFamily="34" charset="0"/>
                              <a:cs typeface="Times New Roman" panose="02020603050405020304" pitchFamily="18" charset="0"/>
                            </a:rPr>
                            <m:t>1+</m:t>
                          </m:r>
                          <m:r>
                            <a:rPr lang="es-CO" i="1">
                              <a:solidFill>
                                <a:schemeClr val="tx1"/>
                              </a:solidFill>
                              <a:latin typeface="Cambria Math" panose="02040503050406030204" pitchFamily="18" charset="0"/>
                              <a:ea typeface="Calibri" panose="020F0502020204030204" pitchFamily="34" charset="0"/>
                              <a:cs typeface="Times New Roman" panose="02020603050405020304" pitchFamily="18" charset="0"/>
                            </a:rPr>
                            <m:t>𝐸</m:t>
                          </m:r>
                          <m:d>
                            <m:dPr>
                              <m:begChr m:val="["/>
                              <m:endChr m:val="]"/>
                              <m:ctrlPr>
                                <a:rPr lang="es-CO" i="1">
                                  <a:solidFill>
                                    <a:schemeClr val="tx1"/>
                                  </a:solidFill>
                                  <a:latin typeface="Cambria Math" panose="02040503050406030204" pitchFamily="18" charset="0"/>
                                </a:rPr>
                              </m:ctrlPr>
                            </m:dPr>
                            <m:e>
                              <m:sSub>
                                <m:sSubPr>
                                  <m:ctrlPr>
                                    <a:rPr lang="es-CO" i="1">
                                      <a:solidFill>
                                        <a:schemeClr val="tx1"/>
                                      </a:solidFill>
                                      <a:latin typeface="Cambria Math" panose="02040503050406030204" pitchFamily="18" charset="0"/>
                                    </a:rPr>
                                  </m:ctrlPr>
                                </m:sSubPr>
                                <m:e>
                                  <m:r>
                                    <a:rPr lang="es-CO"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𝑆</m:t>
                                  </m:r>
                                </m:e>
                                <m:sub>
                                  <m:r>
                                    <a:rPr lang="es-CO" i="1">
                                      <a:solidFill>
                                        <a:schemeClr val="tx1"/>
                                      </a:solidFill>
                                      <a:latin typeface="Cambria Math" panose="02040503050406030204" pitchFamily="18" charset="0"/>
                                      <a:ea typeface="Calibri" panose="020F0502020204030204" pitchFamily="34" charset="0"/>
                                      <a:cs typeface="Times New Roman" panose="02020603050405020304" pitchFamily="18" charset="0"/>
                                    </a:rPr>
                                    <m:t>1</m:t>
                                  </m:r>
                                </m:sub>
                              </m:sSub>
                            </m:e>
                          </m:d>
                        </m:e>
                      </m:d>
                      <m:r>
                        <a:rPr lang="es-CO"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s-CO" i="1">
                              <a:solidFill>
                                <a:schemeClr val="tx1"/>
                              </a:solidFill>
                              <a:latin typeface="Cambria Math" panose="02040503050406030204" pitchFamily="18" charset="0"/>
                            </a:rPr>
                          </m:ctrlPr>
                        </m:sSubPr>
                        <m:e>
                          <m:r>
                            <a:rPr lang="es-CO" i="1">
                              <a:solidFill>
                                <a:schemeClr val="tx1"/>
                              </a:solidFill>
                              <a:latin typeface="Cambria Math" panose="02040503050406030204" pitchFamily="18" charset="0"/>
                              <a:ea typeface="Calibri" panose="020F0502020204030204" pitchFamily="34" charset="0"/>
                              <a:cs typeface="Times New Roman" panose="02020603050405020304" pitchFamily="18" charset="0"/>
                            </a:rPr>
                            <m:t>𝐼</m:t>
                          </m:r>
                        </m:e>
                        <m:sub>
                          <m:r>
                            <a:rPr lang="es-CO" i="1">
                              <a:solidFill>
                                <a:schemeClr val="tx1"/>
                              </a:solidFill>
                              <a:latin typeface="Cambria Math" panose="02040503050406030204" pitchFamily="18" charset="0"/>
                              <a:ea typeface="Calibri" panose="020F0502020204030204" pitchFamily="34" charset="0"/>
                              <a:cs typeface="Times New Roman" panose="02020603050405020304" pitchFamily="18" charset="0"/>
                            </a:rPr>
                            <m:t>2</m:t>
                          </m:r>
                        </m:sub>
                      </m:sSub>
                    </m:oMath>
                  </m:oMathPara>
                </a14:m>
                <a:endParaRPr lang="es-CO" dirty="0">
                  <a:solidFill>
                    <a:schemeClr val="tx1"/>
                  </a:solidFill>
                </a:endParaRPr>
              </a:p>
            </p:txBody>
          </p:sp>
        </mc:Choice>
        <mc:Fallback xmlns="">
          <p:sp>
            <p:nvSpPr>
              <p:cNvPr id="3" name="CuadroTexto 2">
                <a:extLst>
                  <a:ext uri="{FF2B5EF4-FFF2-40B4-BE49-F238E27FC236}">
                    <a16:creationId xmlns:a16="http://schemas.microsoft.com/office/drawing/2014/main" id="{0581A8C6-76CA-9DBF-9878-AEDB5DC12D95}"/>
                  </a:ext>
                </a:extLst>
              </p:cNvPr>
              <p:cNvSpPr txBox="1">
                <a:spLocks noRot="1" noChangeAspect="1" noMove="1" noResize="1" noEditPoints="1" noAdjustHandles="1" noChangeArrowheads="1" noChangeShapeType="1" noTextEdit="1"/>
              </p:cNvSpPr>
              <p:nvPr/>
            </p:nvSpPr>
            <p:spPr>
              <a:xfrm flipH="1">
                <a:off x="2091534" y="1452003"/>
                <a:ext cx="7561620" cy="4564326"/>
              </a:xfrm>
              <a:prstGeom prst="rect">
                <a:avLst/>
              </a:prstGeom>
              <a:blipFill>
                <a:blip r:embed="rId3"/>
                <a:stretch>
                  <a:fillRect l="-645" t="-668"/>
                </a:stretch>
              </a:blipFill>
            </p:spPr>
            <p:txBody>
              <a:bodyPr/>
              <a:lstStyle/>
              <a:p>
                <a:r>
                  <a:rPr lang="en-US">
                    <a:noFill/>
                  </a:rPr>
                  <a:t> </a:t>
                </a:r>
              </a:p>
            </p:txBody>
          </p:sp>
        </mc:Fallback>
      </mc:AlternateContent>
      <p:sp>
        <p:nvSpPr>
          <p:cNvPr id="12" name="16 Forma libre"/>
          <p:cNvSpPr/>
          <p:nvPr/>
        </p:nvSpPr>
        <p:spPr>
          <a:xfrm>
            <a:off x="7567620" y="2519346"/>
            <a:ext cx="414720" cy="227850"/>
          </a:xfrm>
          <a:custGeom>
            <a:avLst/>
            <a:gdLst>
              <a:gd name="connsiteX0" fmla="*/ 0 w 457200"/>
              <a:gd name="connsiteY0" fmla="*/ 0 h 257175"/>
              <a:gd name="connsiteX1" fmla="*/ 328613 w 457200"/>
              <a:gd name="connsiteY1" fmla="*/ 100013 h 257175"/>
              <a:gd name="connsiteX2" fmla="*/ 457200 w 457200"/>
              <a:gd name="connsiteY2" fmla="*/ 257175 h 257175"/>
            </a:gdLst>
            <a:ahLst/>
            <a:cxnLst>
              <a:cxn ang="0">
                <a:pos x="connsiteX0" y="connsiteY0"/>
              </a:cxn>
              <a:cxn ang="0">
                <a:pos x="connsiteX1" y="connsiteY1"/>
              </a:cxn>
              <a:cxn ang="0">
                <a:pos x="connsiteX2" y="connsiteY2"/>
              </a:cxn>
            </a:cxnLst>
            <a:rect l="l" t="t" r="r" b="b"/>
            <a:pathLst>
              <a:path w="457200" h="257175">
                <a:moveTo>
                  <a:pt x="0" y="0"/>
                </a:moveTo>
                <a:cubicBezTo>
                  <a:pt x="126206" y="28575"/>
                  <a:pt x="252413" y="57151"/>
                  <a:pt x="328613" y="100013"/>
                </a:cubicBezTo>
                <a:cubicBezTo>
                  <a:pt x="404813" y="142876"/>
                  <a:pt x="440531" y="233362"/>
                  <a:pt x="457200" y="257175"/>
                </a:cubicBezTo>
              </a:path>
            </a:pathLst>
          </a:custGeom>
          <a:ln w="38100">
            <a:solidFill>
              <a:srgbClr val="1A3184"/>
            </a:solidFill>
          </a:ln>
        </p:spPr>
        <p:style>
          <a:lnRef idx="1">
            <a:schemeClr val="accent1"/>
          </a:lnRef>
          <a:fillRef idx="0">
            <a:schemeClr val="accent1"/>
          </a:fillRef>
          <a:effectRef idx="0">
            <a:schemeClr val="accent1"/>
          </a:effectRef>
          <a:fontRef idx="minor">
            <a:schemeClr val="tx1"/>
          </a:fontRef>
        </p:style>
        <p:txBody>
          <a:bodyPr lIns="82104" tIns="41052" rIns="82104" bIns="41052" rtlCol="0" anchor="ctr"/>
          <a:lstStyle/>
          <a:p>
            <a:pPr algn="ctr"/>
            <a:endParaRPr lang="es-ES"/>
          </a:p>
        </p:txBody>
      </p:sp>
      <p:sp>
        <p:nvSpPr>
          <p:cNvPr id="13" name="17 Forma libre"/>
          <p:cNvSpPr/>
          <p:nvPr/>
        </p:nvSpPr>
        <p:spPr>
          <a:xfrm>
            <a:off x="7541697" y="2017084"/>
            <a:ext cx="388800" cy="265824"/>
          </a:xfrm>
          <a:custGeom>
            <a:avLst/>
            <a:gdLst>
              <a:gd name="connsiteX0" fmla="*/ 0 w 428625"/>
              <a:gd name="connsiteY0" fmla="*/ 300037 h 300037"/>
              <a:gd name="connsiteX1" fmla="*/ 285750 w 428625"/>
              <a:gd name="connsiteY1" fmla="*/ 185737 h 300037"/>
              <a:gd name="connsiteX2" fmla="*/ 428625 w 428625"/>
              <a:gd name="connsiteY2" fmla="*/ 0 h 300037"/>
            </a:gdLst>
            <a:ahLst/>
            <a:cxnLst>
              <a:cxn ang="0">
                <a:pos x="connsiteX0" y="connsiteY0"/>
              </a:cxn>
              <a:cxn ang="0">
                <a:pos x="connsiteX1" y="connsiteY1"/>
              </a:cxn>
              <a:cxn ang="0">
                <a:pos x="connsiteX2" y="connsiteY2"/>
              </a:cxn>
            </a:cxnLst>
            <a:rect l="l" t="t" r="r" b="b"/>
            <a:pathLst>
              <a:path w="428625" h="300037">
                <a:moveTo>
                  <a:pt x="0" y="300037"/>
                </a:moveTo>
                <a:cubicBezTo>
                  <a:pt x="107156" y="267890"/>
                  <a:pt x="214312" y="235743"/>
                  <a:pt x="285750" y="185737"/>
                </a:cubicBezTo>
                <a:cubicBezTo>
                  <a:pt x="357188" y="135731"/>
                  <a:pt x="428625" y="0"/>
                  <a:pt x="428625" y="0"/>
                </a:cubicBezTo>
              </a:path>
            </a:pathLst>
          </a:custGeom>
          <a:ln w="38100">
            <a:solidFill>
              <a:srgbClr val="1A3184"/>
            </a:solidFill>
          </a:ln>
        </p:spPr>
        <p:style>
          <a:lnRef idx="1">
            <a:schemeClr val="accent1"/>
          </a:lnRef>
          <a:fillRef idx="0">
            <a:schemeClr val="accent1"/>
          </a:fillRef>
          <a:effectRef idx="0">
            <a:schemeClr val="accent1"/>
          </a:effectRef>
          <a:fontRef idx="minor">
            <a:schemeClr val="tx1"/>
          </a:fontRef>
        </p:style>
        <p:txBody>
          <a:bodyPr lIns="82104" tIns="41052" rIns="82104" bIns="41052" rtlCol="0" anchor="ctr"/>
          <a:lstStyle/>
          <a:p>
            <a:pPr algn="ctr"/>
            <a:endParaRPr lang="es-ES"/>
          </a:p>
        </p:txBody>
      </p:sp>
      <p:cxnSp>
        <p:nvCxnSpPr>
          <p:cNvPr id="15" name="19 Conector recto"/>
          <p:cNvCxnSpPr/>
          <p:nvPr/>
        </p:nvCxnSpPr>
        <p:spPr>
          <a:xfrm>
            <a:off x="7567620" y="3035942"/>
            <a:ext cx="453603" cy="1407"/>
          </a:xfrm>
          <a:prstGeom prst="line">
            <a:avLst/>
          </a:prstGeom>
          <a:ln w="38100">
            <a:solidFill>
              <a:srgbClr val="1A3184"/>
            </a:solidFill>
          </a:ln>
        </p:spPr>
        <p:style>
          <a:lnRef idx="1">
            <a:schemeClr val="accent1"/>
          </a:lnRef>
          <a:fillRef idx="0">
            <a:schemeClr val="accent1"/>
          </a:fillRef>
          <a:effectRef idx="0">
            <a:schemeClr val="accent1"/>
          </a:effectRef>
          <a:fontRef idx="minor">
            <a:schemeClr val="tx1"/>
          </a:fontRef>
        </p:style>
      </p:cxnSp>
      <p:cxnSp>
        <p:nvCxnSpPr>
          <p:cNvPr id="6" name="Conector recto de flecha 5"/>
          <p:cNvCxnSpPr/>
          <p:nvPr/>
        </p:nvCxnSpPr>
        <p:spPr>
          <a:xfrm>
            <a:off x="6559062" y="2215662"/>
            <a:ext cx="773723" cy="0"/>
          </a:xfrm>
          <a:prstGeom prst="straightConnector1">
            <a:avLst/>
          </a:prstGeom>
          <a:ln w="9525">
            <a:solidFill>
              <a:schemeClr val="bg1">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p:cNvCxnSpPr/>
          <p:nvPr/>
        </p:nvCxnSpPr>
        <p:spPr>
          <a:xfrm>
            <a:off x="6658708" y="2624479"/>
            <a:ext cx="674077" cy="0"/>
          </a:xfrm>
          <a:prstGeom prst="straightConnector1">
            <a:avLst/>
          </a:prstGeom>
          <a:ln w="9525">
            <a:solidFill>
              <a:schemeClr val="bg1">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p:cNvCxnSpPr/>
          <p:nvPr/>
        </p:nvCxnSpPr>
        <p:spPr>
          <a:xfrm>
            <a:off x="5205047" y="3027150"/>
            <a:ext cx="2127738" cy="0"/>
          </a:xfrm>
          <a:prstGeom prst="straightConnector1">
            <a:avLst/>
          </a:prstGeom>
          <a:ln w="9525">
            <a:solidFill>
              <a:schemeClr val="bg1">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861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583815" y="656797"/>
            <a:ext cx="7430087" cy="58477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dirty="0">
                <a:solidFill>
                  <a:srgbClr val="1A3184"/>
                </a:solidFill>
                <a:latin typeface="Arial"/>
                <a:cs typeface="Arial"/>
              </a:rPr>
              <a:t>Teoría de la preferencia por liquidez</a:t>
            </a:r>
            <a:endParaRPr lang="es-CO" sz="32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3" name="CuadroTexto 2">
            <a:extLst>
              <a:ext uri="{FF2B5EF4-FFF2-40B4-BE49-F238E27FC236}">
                <a16:creationId xmlns:a16="http://schemas.microsoft.com/office/drawing/2014/main" id="{0581A8C6-76CA-9DBF-9878-AEDB5DC12D95}"/>
              </a:ext>
            </a:extLst>
          </p:cNvPr>
          <p:cNvSpPr txBox="1"/>
          <p:nvPr/>
        </p:nvSpPr>
        <p:spPr>
          <a:xfrm flipH="1">
            <a:off x="1748558" y="1588277"/>
            <a:ext cx="9100600" cy="2854628"/>
          </a:xfrm>
          <a:prstGeom prst="rect">
            <a:avLst/>
          </a:prstGeom>
          <a:noFill/>
        </p:spPr>
        <p:txBody>
          <a:bodyPr wrap="square" lIns="91440" tIns="45720" rIns="91440" bIns="45720" rtlCol="0" anchor="t">
            <a:spAutoFit/>
          </a:bodyPr>
          <a:lstStyle/>
          <a:p>
            <a:pPr marL="342900" indent="-342900">
              <a:lnSpc>
                <a:spcPct val="110000"/>
              </a:lnSpc>
              <a:spcAft>
                <a:spcPts val="1077"/>
              </a:spcAft>
              <a:buClr>
                <a:schemeClr val="accent4"/>
              </a:buClr>
              <a:buFont typeface="Arial" panose="020B0604020202020204" pitchFamily="34" charset="0"/>
              <a:buChar char="•"/>
            </a:pPr>
            <a:r>
              <a:rPr lang="es-CO" sz="2000" dirty="0">
                <a:cs typeface="Arial" panose="020B0604020202020204" pitchFamily="34" charset="0"/>
              </a:rPr>
              <a:t>Las inversiones de largo plazo tienen mayor riesgo de precio debido a la incertidumbre de las tasas futuras. </a:t>
            </a:r>
          </a:p>
          <a:p>
            <a:pPr marL="342900" indent="-342900">
              <a:lnSpc>
                <a:spcPct val="110000"/>
              </a:lnSpc>
              <a:spcAft>
                <a:spcPts val="1077"/>
              </a:spcAft>
              <a:buClr>
                <a:schemeClr val="accent4"/>
              </a:buClr>
              <a:buFont typeface="Arial" panose="020B0604020202020204" pitchFamily="34" charset="0"/>
              <a:buChar char="•"/>
            </a:pPr>
            <a:r>
              <a:rPr lang="es-CO" sz="2000" dirty="0">
                <a:cs typeface="Arial" panose="020B0604020202020204" pitchFamily="34" charset="0"/>
              </a:rPr>
              <a:t>Los inversionistas mantienen inversiones de largo plazo por una “prima de riesgo por liquidez”.</a:t>
            </a:r>
          </a:p>
          <a:p>
            <a:pPr marL="342900" indent="-342900">
              <a:lnSpc>
                <a:spcPct val="110000"/>
              </a:lnSpc>
              <a:spcAft>
                <a:spcPts val="1077"/>
              </a:spcAft>
              <a:buClr>
                <a:schemeClr val="accent4"/>
              </a:buClr>
              <a:buFont typeface="Arial" panose="020B0604020202020204" pitchFamily="34" charset="0"/>
              <a:buChar char="•"/>
            </a:pPr>
            <a:r>
              <a:rPr lang="es-CO" sz="2000" dirty="0">
                <a:cs typeface="Arial" panose="020B0604020202020204" pitchFamily="34" charset="0"/>
              </a:rPr>
              <a:t>Si la inversión de largo plazo tiene “prima por liquidez”, los rendimientos de largo plazo son mayores a los rendimientos de corto plazo. Pendiente positiva </a:t>
            </a:r>
          </a:p>
          <a:p>
            <a:endParaRPr lang="es-ES" sz="2000" dirty="0">
              <a:solidFill>
                <a:srgbClr val="000000"/>
              </a:solidFill>
              <a:cs typeface="Times New Roman"/>
            </a:endParaRPr>
          </a:p>
        </p:txBody>
      </p:sp>
      <p:grpSp>
        <p:nvGrpSpPr>
          <p:cNvPr id="22" name="7 Grupo"/>
          <p:cNvGrpSpPr/>
          <p:nvPr/>
        </p:nvGrpSpPr>
        <p:grpSpPr>
          <a:xfrm>
            <a:off x="3131761" y="4442905"/>
            <a:ext cx="2366195" cy="1695047"/>
            <a:chOff x="1642248" y="4572802"/>
            <a:chExt cx="2143934" cy="1572430"/>
          </a:xfrm>
        </p:grpSpPr>
        <p:cxnSp>
          <p:nvCxnSpPr>
            <p:cNvPr id="23" name="8 Conector recto"/>
            <p:cNvCxnSpPr/>
            <p:nvPr/>
          </p:nvCxnSpPr>
          <p:spPr>
            <a:xfrm rot="5400000">
              <a:off x="857224" y="5357826"/>
              <a:ext cx="1571636" cy="1588"/>
            </a:xfrm>
            <a:prstGeom prst="line">
              <a:avLst/>
            </a:prstGeom>
            <a:noFill/>
            <a:ln w="38100" cap="flat" cmpd="sng" algn="ctr">
              <a:solidFill>
                <a:srgbClr val="263A90"/>
              </a:solidFill>
              <a:prstDash val="solid"/>
            </a:ln>
            <a:effectLst/>
          </p:spPr>
        </p:cxnSp>
        <p:cxnSp>
          <p:nvCxnSpPr>
            <p:cNvPr id="24" name="9 Conector recto"/>
            <p:cNvCxnSpPr/>
            <p:nvPr/>
          </p:nvCxnSpPr>
          <p:spPr>
            <a:xfrm>
              <a:off x="1643042" y="6143644"/>
              <a:ext cx="2143140" cy="1588"/>
            </a:xfrm>
            <a:prstGeom prst="line">
              <a:avLst/>
            </a:prstGeom>
            <a:noFill/>
            <a:ln w="38100" cap="flat" cmpd="sng" algn="ctr">
              <a:solidFill>
                <a:srgbClr val="263A90"/>
              </a:solidFill>
              <a:prstDash val="solid"/>
            </a:ln>
            <a:effectLst/>
          </p:spPr>
        </p:cxnSp>
        <p:cxnSp>
          <p:nvCxnSpPr>
            <p:cNvPr id="25" name="10 Conector recto"/>
            <p:cNvCxnSpPr/>
            <p:nvPr/>
          </p:nvCxnSpPr>
          <p:spPr>
            <a:xfrm flipV="1">
              <a:off x="1785918" y="4786322"/>
              <a:ext cx="1643074" cy="571504"/>
            </a:xfrm>
            <a:prstGeom prst="line">
              <a:avLst/>
            </a:prstGeom>
            <a:noFill/>
            <a:ln w="38100" cap="flat" cmpd="sng" algn="ctr">
              <a:solidFill>
                <a:srgbClr val="263A90"/>
              </a:solidFill>
              <a:prstDash val="solid"/>
            </a:ln>
            <a:effectLst/>
          </p:spPr>
        </p:cxnSp>
        <p:cxnSp>
          <p:nvCxnSpPr>
            <p:cNvPr id="26" name="13 Conector recto"/>
            <p:cNvCxnSpPr/>
            <p:nvPr/>
          </p:nvCxnSpPr>
          <p:spPr>
            <a:xfrm flipV="1">
              <a:off x="1857356" y="5286388"/>
              <a:ext cx="1571636" cy="285752"/>
            </a:xfrm>
            <a:prstGeom prst="line">
              <a:avLst/>
            </a:prstGeom>
            <a:noFill/>
            <a:ln w="38100" cap="flat" cmpd="sng" algn="ctr">
              <a:solidFill>
                <a:srgbClr val="263A90">
                  <a:shade val="95000"/>
                  <a:satMod val="105000"/>
                </a:srgbClr>
              </a:solidFill>
              <a:prstDash val="dashDot"/>
            </a:ln>
            <a:effectLst/>
          </p:spPr>
        </p:cxnSp>
        <p:sp>
          <p:nvSpPr>
            <p:cNvPr id="27" name="14 Flecha arriba y abajo"/>
            <p:cNvSpPr/>
            <p:nvPr/>
          </p:nvSpPr>
          <p:spPr>
            <a:xfrm>
              <a:off x="3143240" y="4912886"/>
              <a:ext cx="214314" cy="357190"/>
            </a:xfrm>
            <a:prstGeom prst="upDownArrow">
              <a:avLst/>
            </a:prstGeom>
            <a:solidFill>
              <a:srgbClr val="FDB813"/>
            </a:solidFill>
            <a:ln w="25400" cap="flat" cmpd="sng" algn="ctr">
              <a:solidFill>
                <a:srgbClr val="263A90">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s-ES" sz="1800" b="0" i="0" u="none" strike="noStrike" kern="0" cap="none" spc="0" normalizeH="0" baseline="0" noProof="0">
                <a:ln>
                  <a:noFill/>
                </a:ln>
                <a:solidFill>
                  <a:prstClr val="white"/>
                </a:solidFill>
                <a:effectLst/>
                <a:uLnTx/>
                <a:uFillTx/>
                <a:latin typeface="Verdana"/>
                <a:ea typeface="+mn-ea"/>
                <a:cs typeface="+mn-cs"/>
              </a:endParaRPr>
            </a:p>
          </p:txBody>
        </p:sp>
      </p:grpSp>
      <p:grpSp>
        <p:nvGrpSpPr>
          <p:cNvPr id="28" name="15 Grupo"/>
          <p:cNvGrpSpPr/>
          <p:nvPr/>
        </p:nvGrpSpPr>
        <p:grpSpPr>
          <a:xfrm>
            <a:off x="6549204" y="4445464"/>
            <a:ext cx="2366195" cy="1695047"/>
            <a:chOff x="4856958" y="4642652"/>
            <a:chExt cx="2143934" cy="1572430"/>
          </a:xfrm>
        </p:grpSpPr>
        <p:cxnSp>
          <p:nvCxnSpPr>
            <p:cNvPr id="29" name="16 Conector recto"/>
            <p:cNvCxnSpPr/>
            <p:nvPr/>
          </p:nvCxnSpPr>
          <p:spPr>
            <a:xfrm rot="5400000">
              <a:off x="4071934" y="5427676"/>
              <a:ext cx="1571636" cy="1588"/>
            </a:xfrm>
            <a:prstGeom prst="line">
              <a:avLst/>
            </a:prstGeom>
            <a:noFill/>
            <a:ln w="38100" cap="flat" cmpd="sng" algn="ctr">
              <a:solidFill>
                <a:srgbClr val="263A90"/>
              </a:solidFill>
              <a:prstDash val="solid"/>
            </a:ln>
            <a:effectLst/>
          </p:spPr>
        </p:cxnSp>
        <p:cxnSp>
          <p:nvCxnSpPr>
            <p:cNvPr id="30" name="17 Conector recto"/>
            <p:cNvCxnSpPr/>
            <p:nvPr/>
          </p:nvCxnSpPr>
          <p:spPr>
            <a:xfrm>
              <a:off x="4857752" y="6213494"/>
              <a:ext cx="2143140" cy="1588"/>
            </a:xfrm>
            <a:prstGeom prst="line">
              <a:avLst/>
            </a:prstGeom>
            <a:noFill/>
            <a:ln w="38100" cap="flat" cmpd="sng" algn="ctr">
              <a:solidFill>
                <a:srgbClr val="263A90"/>
              </a:solidFill>
              <a:prstDash val="solid"/>
            </a:ln>
            <a:effectLst/>
          </p:spPr>
        </p:cxnSp>
        <p:cxnSp>
          <p:nvCxnSpPr>
            <p:cNvPr id="31" name="18 Conector recto"/>
            <p:cNvCxnSpPr/>
            <p:nvPr/>
          </p:nvCxnSpPr>
          <p:spPr>
            <a:xfrm flipV="1">
              <a:off x="5000628" y="4856172"/>
              <a:ext cx="1643074" cy="571504"/>
            </a:xfrm>
            <a:prstGeom prst="line">
              <a:avLst/>
            </a:prstGeom>
            <a:noFill/>
            <a:ln w="38100" cap="flat" cmpd="sng" algn="ctr">
              <a:solidFill>
                <a:srgbClr val="263A90"/>
              </a:solidFill>
              <a:prstDash val="solid"/>
            </a:ln>
            <a:effectLst/>
          </p:spPr>
        </p:cxnSp>
        <p:cxnSp>
          <p:nvCxnSpPr>
            <p:cNvPr id="32" name="19 Conector recto"/>
            <p:cNvCxnSpPr/>
            <p:nvPr/>
          </p:nvCxnSpPr>
          <p:spPr>
            <a:xfrm flipV="1">
              <a:off x="5072066" y="5572140"/>
              <a:ext cx="1643074" cy="69850"/>
            </a:xfrm>
            <a:prstGeom prst="line">
              <a:avLst/>
            </a:prstGeom>
            <a:noFill/>
            <a:ln w="38100" cap="flat" cmpd="sng" algn="ctr">
              <a:solidFill>
                <a:srgbClr val="263A90">
                  <a:shade val="95000"/>
                  <a:satMod val="105000"/>
                </a:srgbClr>
              </a:solidFill>
              <a:prstDash val="dashDot"/>
            </a:ln>
            <a:effectLst/>
          </p:spPr>
        </p:cxnSp>
        <p:sp>
          <p:nvSpPr>
            <p:cNvPr id="33" name="20 Flecha arriba y abajo"/>
            <p:cNvSpPr/>
            <p:nvPr/>
          </p:nvSpPr>
          <p:spPr>
            <a:xfrm>
              <a:off x="6429388" y="5000636"/>
              <a:ext cx="285752" cy="500066"/>
            </a:xfrm>
            <a:prstGeom prst="upDownArrow">
              <a:avLst/>
            </a:prstGeom>
            <a:solidFill>
              <a:srgbClr val="FFC000"/>
            </a:solidFill>
            <a:ln w="25400" cap="flat" cmpd="sng" algn="ctr">
              <a:solidFill>
                <a:srgbClr val="263A90">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s-ES" sz="1800" b="0" i="0" u="none" strike="noStrike" kern="0" cap="none" spc="0" normalizeH="0" baseline="0" noProof="0">
                <a:ln>
                  <a:noFill/>
                </a:ln>
                <a:solidFill>
                  <a:prstClr val="white"/>
                </a:solidFill>
                <a:effectLst/>
                <a:uLnTx/>
                <a:uFillTx/>
                <a:latin typeface="Verdana"/>
                <a:ea typeface="+mn-ea"/>
                <a:cs typeface="+mn-cs"/>
              </a:endParaRPr>
            </a:p>
          </p:txBody>
        </p:sp>
      </p:grpSp>
    </p:spTree>
    <p:extLst>
      <p:ext uri="{BB962C8B-B14F-4D97-AF65-F5344CB8AC3E}">
        <p14:creationId xmlns:p14="http://schemas.microsoft.com/office/powerpoint/2010/main" val="74988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1577245" y="1009931"/>
            <a:ext cx="8816777" cy="58477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dirty="0">
                <a:solidFill>
                  <a:srgbClr val="1A3184"/>
                </a:solidFill>
                <a:latin typeface="Arial"/>
                <a:cs typeface="Arial"/>
              </a:rPr>
              <a:t>Teoría de Segmentación de mercado</a:t>
            </a:r>
            <a:endParaRPr lang="es-CO" sz="32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3" name="CuadroTexto 2">
            <a:extLst>
              <a:ext uri="{FF2B5EF4-FFF2-40B4-BE49-F238E27FC236}">
                <a16:creationId xmlns:a16="http://schemas.microsoft.com/office/drawing/2014/main" id="{0581A8C6-76CA-9DBF-9878-AEDB5DC12D95}"/>
              </a:ext>
            </a:extLst>
          </p:cNvPr>
          <p:cNvSpPr txBox="1"/>
          <p:nvPr/>
        </p:nvSpPr>
        <p:spPr>
          <a:xfrm flipH="1">
            <a:off x="2108437" y="2076169"/>
            <a:ext cx="7754392" cy="1107996"/>
          </a:xfrm>
          <a:prstGeom prst="rect">
            <a:avLst/>
          </a:prstGeom>
          <a:noFill/>
        </p:spPr>
        <p:txBody>
          <a:bodyPr wrap="square" lIns="91440" tIns="45720" rIns="91440" bIns="45720" rtlCol="0" anchor="t">
            <a:spAutoFit/>
          </a:bodyPr>
          <a:lstStyle/>
          <a:p>
            <a:pPr>
              <a:lnSpc>
                <a:spcPct val="110000"/>
              </a:lnSpc>
              <a:spcAft>
                <a:spcPts val="1077"/>
              </a:spcAft>
            </a:pPr>
            <a:r>
              <a:rPr lang="es-ES" sz="2000" dirty="0">
                <a:cs typeface="Arial" panose="020B0604020202020204" pitchFamily="34" charset="0"/>
              </a:rPr>
              <a:t>Diferentes tipos de inversionistas tienen demanda predeterminada por títulos con vencimientos específicos (ejemplos: Bancos, Compañías de seguros, fondos de pensiones, etc.).</a:t>
            </a:r>
          </a:p>
        </p:txBody>
      </p:sp>
      <p:grpSp>
        <p:nvGrpSpPr>
          <p:cNvPr id="18" name="7 Grupo"/>
          <p:cNvGrpSpPr/>
          <p:nvPr/>
        </p:nvGrpSpPr>
        <p:grpSpPr>
          <a:xfrm>
            <a:off x="2966140" y="3587262"/>
            <a:ext cx="6038985" cy="2398162"/>
            <a:chOff x="1643042" y="3357561"/>
            <a:chExt cx="5953294" cy="2357455"/>
          </a:xfrm>
        </p:grpSpPr>
        <p:sp>
          <p:nvSpPr>
            <p:cNvPr id="19" name="8 Rectángulo"/>
            <p:cNvSpPr/>
            <p:nvPr/>
          </p:nvSpPr>
          <p:spPr>
            <a:xfrm>
              <a:off x="1643042" y="3357562"/>
              <a:ext cx="5857916" cy="2357454"/>
            </a:xfrm>
            <a:prstGeom prst="rect">
              <a:avLst/>
            </a:prstGeom>
            <a:solidFill>
              <a:sysClr val="window" lastClr="FFFFFF">
                <a:lumMod val="85000"/>
              </a:sysClr>
            </a:solidFill>
            <a:ln w="25400" cap="flat" cmpd="sng" algn="ctr">
              <a:solidFill>
                <a:srgbClr val="263A90">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s-ES" sz="1800" b="0" i="0" u="none" strike="noStrike" kern="0" cap="none" spc="0" normalizeH="0" baseline="0" noProof="0" dirty="0">
                <a:ln>
                  <a:noFill/>
                </a:ln>
                <a:solidFill>
                  <a:prstClr val="white"/>
                </a:solidFill>
                <a:effectLst/>
                <a:uLnTx/>
                <a:uFillTx/>
                <a:latin typeface="Verdana"/>
                <a:ea typeface="+mn-ea"/>
                <a:cs typeface="+mn-cs"/>
              </a:endParaRPr>
            </a:p>
          </p:txBody>
        </p:sp>
        <p:cxnSp>
          <p:nvCxnSpPr>
            <p:cNvPr id="20" name="9 Conector recto"/>
            <p:cNvCxnSpPr/>
            <p:nvPr/>
          </p:nvCxnSpPr>
          <p:spPr>
            <a:xfrm>
              <a:off x="2839820" y="3357561"/>
              <a:ext cx="0" cy="2357455"/>
            </a:xfrm>
            <a:prstGeom prst="line">
              <a:avLst/>
            </a:prstGeom>
            <a:noFill/>
            <a:ln w="25400" cap="flat" cmpd="sng" algn="ctr">
              <a:solidFill>
                <a:srgbClr val="FFC800"/>
              </a:solidFill>
              <a:prstDash val="solid"/>
            </a:ln>
            <a:effectLst/>
          </p:spPr>
        </p:cxnSp>
        <p:cxnSp>
          <p:nvCxnSpPr>
            <p:cNvPr id="21" name="10 Conector recto"/>
            <p:cNvCxnSpPr/>
            <p:nvPr/>
          </p:nvCxnSpPr>
          <p:spPr>
            <a:xfrm>
              <a:off x="5170389" y="3357561"/>
              <a:ext cx="0" cy="2357455"/>
            </a:xfrm>
            <a:prstGeom prst="line">
              <a:avLst/>
            </a:prstGeom>
            <a:noFill/>
            <a:ln w="25400" cap="flat" cmpd="sng" algn="ctr">
              <a:solidFill>
                <a:srgbClr val="FFC800"/>
              </a:solidFill>
              <a:prstDash val="solid"/>
            </a:ln>
            <a:effectLst/>
          </p:spPr>
        </p:cxnSp>
        <p:sp>
          <p:nvSpPr>
            <p:cNvPr id="22" name="13 Forma libre"/>
            <p:cNvSpPr/>
            <p:nvPr/>
          </p:nvSpPr>
          <p:spPr>
            <a:xfrm>
              <a:off x="1970597" y="3357561"/>
              <a:ext cx="5227996" cy="1944886"/>
            </a:xfrm>
            <a:custGeom>
              <a:avLst/>
              <a:gdLst>
                <a:gd name="connsiteX0" fmla="*/ 0 w 5929313"/>
                <a:gd name="connsiteY0" fmla="*/ 3300412 h 3300412"/>
                <a:gd name="connsiteX1" fmla="*/ 2228850 w 5929313"/>
                <a:gd name="connsiteY1" fmla="*/ 1028700 h 3300412"/>
                <a:gd name="connsiteX2" fmla="*/ 5929313 w 5929313"/>
                <a:gd name="connsiteY2" fmla="*/ 0 h 3300412"/>
              </a:gdLst>
              <a:ahLst/>
              <a:cxnLst>
                <a:cxn ang="0">
                  <a:pos x="connsiteX0" y="connsiteY0"/>
                </a:cxn>
                <a:cxn ang="0">
                  <a:pos x="connsiteX1" y="connsiteY1"/>
                </a:cxn>
                <a:cxn ang="0">
                  <a:pos x="connsiteX2" y="connsiteY2"/>
                </a:cxn>
              </a:cxnLst>
              <a:rect l="l" t="t" r="r" b="b"/>
              <a:pathLst>
                <a:path w="5929313" h="3300412">
                  <a:moveTo>
                    <a:pt x="0" y="3300412"/>
                  </a:moveTo>
                  <a:cubicBezTo>
                    <a:pt x="620315" y="2439590"/>
                    <a:pt x="1240631" y="1578769"/>
                    <a:pt x="2228850" y="1028700"/>
                  </a:cubicBezTo>
                  <a:cubicBezTo>
                    <a:pt x="3217069" y="478631"/>
                    <a:pt x="5929313" y="0"/>
                    <a:pt x="5929313" y="0"/>
                  </a:cubicBezTo>
                </a:path>
              </a:pathLst>
            </a:custGeom>
            <a:noFill/>
            <a:ln w="28575" cap="flat" cmpd="sng" algn="ctr">
              <a:solidFill>
                <a:srgbClr val="263A90">
                  <a:shade val="95000"/>
                  <a:satMod val="105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s-ES" sz="1800" b="0" i="0" u="none" strike="noStrike" kern="0" cap="none" spc="0" normalizeH="0" baseline="0" noProof="0">
                <a:ln>
                  <a:noFill/>
                </a:ln>
                <a:solidFill>
                  <a:srgbClr val="263A90"/>
                </a:solidFill>
                <a:effectLst/>
                <a:uLnTx/>
                <a:uFillTx/>
                <a:latin typeface="Verdana"/>
                <a:ea typeface="+mn-ea"/>
                <a:cs typeface="+mn-cs"/>
              </a:endParaRPr>
            </a:p>
          </p:txBody>
        </p:sp>
        <p:sp>
          <p:nvSpPr>
            <p:cNvPr id="23" name="14 Rectángulo"/>
            <p:cNvSpPr/>
            <p:nvPr/>
          </p:nvSpPr>
          <p:spPr>
            <a:xfrm>
              <a:off x="1832007" y="5336139"/>
              <a:ext cx="908695" cy="347389"/>
            </a:xfrm>
            <a:prstGeom prst="rect">
              <a:avLst/>
            </a:prstGeom>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s-ES" sz="1400" b="0" i="0" u="none" strike="noStrike" kern="0" cap="none" spc="0" normalizeH="0" baseline="0" noProof="0" dirty="0">
                  <a:ln>
                    <a:noFill/>
                  </a:ln>
                  <a:solidFill>
                    <a:srgbClr val="263A90"/>
                  </a:solidFill>
                  <a:effectLst/>
                  <a:uLnTx/>
                  <a:uFillTx/>
                  <a:latin typeface="Verdana"/>
                  <a:cs typeface="Arial" panose="020B0604020202020204" pitchFamily="34" charset="0"/>
                </a:rPr>
                <a:t>Bancos</a:t>
              </a:r>
            </a:p>
          </p:txBody>
        </p:sp>
        <p:sp>
          <p:nvSpPr>
            <p:cNvPr id="24" name="15 Rectángulo"/>
            <p:cNvSpPr/>
            <p:nvPr/>
          </p:nvSpPr>
          <p:spPr>
            <a:xfrm>
              <a:off x="5170389" y="5336138"/>
              <a:ext cx="2425947" cy="347389"/>
            </a:xfrm>
            <a:prstGeom prst="rect">
              <a:avLst/>
            </a:prstGeom>
          </p:spPr>
          <p:txBody>
            <a:bodyPr wrap="squar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s-ES" sz="1400" b="0" i="0" u="none" strike="noStrike" kern="0" cap="none" spc="0" normalizeH="0" baseline="0" noProof="0" dirty="0">
                  <a:ln>
                    <a:noFill/>
                  </a:ln>
                  <a:solidFill>
                    <a:srgbClr val="263A90"/>
                  </a:solidFill>
                  <a:effectLst/>
                  <a:uLnTx/>
                  <a:uFillTx/>
                  <a:latin typeface="Verdana"/>
                  <a:cs typeface="Arial" panose="020B0604020202020204" pitchFamily="34" charset="0"/>
                </a:rPr>
                <a:t>Fondos de Pensiones</a:t>
              </a:r>
            </a:p>
          </p:txBody>
        </p:sp>
        <p:sp>
          <p:nvSpPr>
            <p:cNvPr id="25" name="16 Rectángulo"/>
            <p:cNvSpPr/>
            <p:nvPr/>
          </p:nvSpPr>
          <p:spPr>
            <a:xfrm>
              <a:off x="2963797" y="5336139"/>
              <a:ext cx="2039561" cy="347389"/>
            </a:xfrm>
            <a:prstGeom prst="rect">
              <a:avLst/>
            </a:prstGeom>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s-ES" sz="1400" b="0" i="0" u="none" strike="noStrike" kern="0" cap="none" spc="0" normalizeH="0" baseline="0" noProof="0" dirty="0">
                  <a:ln>
                    <a:noFill/>
                  </a:ln>
                  <a:solidFill>
                    <a:srgbClr val="263A90"/>
                  </a:solidFill>
                  <a:effectLst/>
                  <a:uLnTx/>
                  <a:uFillTx/>
                  <a:latin typeface="Verdana"/>
                  <a:cs typeface="Arial" panose="020B0604020202020204" pitchFamily="34" charset="0"/>
                </a:rPr>
                <a:t>Comp. de Seguros</a:t>
              </a:r>
            </a:p>
          </p:txBody>
        </p:sp>
      </p:grpSp>
    </p:spTree>
    <p:extLst>
      <p:ext uri="{BB962C8B-B14F-4D97-AF65-F5344CB8AC3E}">
        <p14:creationId xmlns:p14="http://schemas.microsoft.com/office/powerpoint/2010/main" val="606153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337780" y="891471"/>
            <a:ext cx="7295708" cy="58477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dirty="0">
                <a:solidFill>
                  <a:srgbClr val="1A3184"/>
                </a:solidFill>
                <a:latin typeface="Arial"/>
                <a:cs typeface="Arial"/>
              </a:rPr>
              <a:t>Preferencia por hábitat</a:t>
            </a:r>
            <a:endParaRPr lang="es-CO" sz="32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3" name="CuadroTexto 2">
            <a:extLst>
              <a:ext uri="{FF2B5EF4-FFF2-40B4-BE49-F238E27FC236}">
                <a16:creationId xmlns:a16="http://schemas.microsoft.com/office/drawing/2014/main" id="{0581A8C6-76CA-9DBF-9878-AEDB5DC12D95}"/>
              </a:ext>
            </a:extLst>
          </p:cNvPr>
          <p:cNvSpPr txBox="1"/>
          <p:nvPr/>
        </p:nvSpPr>
        <p:spPr>
          <a:xfrm flipH="1">
            <a:off x="1464460" y="1699331"/>
            <a:ext cx="9042348" cy="4490973"/>
          </a:xfrm>
          <a:prstGeom prst="rect">
            <a:avLst/>
          </a:prstGeom>
          <a:noFill/>
        </p:spPr>
        <p:txBody>
          <a:bodyPr wrap="square" lIns="91440" tIns="45720" rIns="91440" bIns="45720" rtlCol="0" anchor="t">
            <a:spAutoFit/>
          </a:bodyPr>
          <a:lstStyle/>
          <a:p>
            <a:pPr marL="342900" indent="-342900">
              <a:lnSpc>
                <a:spcPct val="110000"/>
              </a:lnSpc>
              <a:spcAft>
                <a:spcPts val="1077"/>
              </a:spcAft>
              <a:buClr>
                <a:schemeClr val="bg1">
                  <a:lumMod val="65000"/>
                </a:schemeClr>
              </a:buClr>
              <a:buFont typeface="Arial" panose="020B0604020202020204" pitchFamily="34" charset="0"/>
              <a:buChar char="•"/>
            </a:pPr>
            <a:r>
              <a:rPr lang="es-CO" sz="2000" dirty="0">
                <a:cs typeface="Arial" panose="020B0604020202020204" pitchFamily="34" charset="0"/>
              </a:rPr>
              <a:t>Diferentes tipos de inversionistas tienen demanda predeterminada por títulos con vencimientos específicos (ejemplos: instituciones, fondos de pensiones, estrategias de inmunización o indexación, etc.).</a:t>
            </a:r>
          </a:p>
          <a:p>
            <a:pPr marL="342900" indent="-342900">
              <a:lnSpc>
                <a:spcPct val="110000"/>
              </a:lnSpc>
              <a:spcAft>
                <a:spcPts val="1077"/>
              </a:spcAft>
              <a:buClr>
                <a:schemeClr val="bg1">
                  <a:lumMod val="65000"/>
                </a:schemeClr>
              </a:buClr>
              <a:buFont typeface="Arial" panose="020B0604020202020204" pitchFamily="34" charset="0"/>
              <a:buChar char="•"/>
            </a:pPr>
            <a:endParaRPr lang="es-CO" sz="2000" dirty="0">
              <a:cs typeface="Arial" panose="020B0604020202020204" pitchFamily="34" charset="0"/>
            </a:endParaRPr>
          </a:p>
          <a:p>
            <a:pPr marL="342900" indent="-342900">
              <a:lnSpc>
                <a:spcPct val="110000"/>
              </a:lnSpc>
              <a:spcAft>
                <a:spcPts val="1077"/>
              </a:spcAft>
              <a:buClr>
                <a:schemeClr val="bg1">
                  <a:lumMod val="65000"/>
                </a:schemeClr>
              </a:buClr>
              <a:buFont typeface="Arial" panose="020B0604020202020204" pitchFamily="34" charset="0"/>
              <a:buChar char="•"/>
            </a:pPr>
            <a:r>
              <a:rPr lang="es-CO" sz="2000" dirty="0">
                <a:cs typeface="Arial" panose="020B0604020202020204" pitchFamily="34" charset="0"/>
              </a:rPr>
              <a:t>Generalmente los inversionistas de este tipo tienden a concentrarse en sus respectivos sectores sin ser afectados por los movimientos de la curva.</a:t>
            </a:r>
          </a:p>
          <a:p>
            <a:pPr marL="342900" indent="-342900">
              <a:lnSpc>
                <a:spcPct val="110000"/>
              </a:lnSpc>
              <a:spcAft>
                <a:spcPts val="1077"/>
              </a:spcAft>
              <a:buClr>
                <a:schemeClr val="bg1">
                  <a:lumMod val="65000"/>
                </a:schemeClr>
              </a:buClr>
              <a:buFont typeface="Arial" panose="020B0604020202020204" pitchFamily="34" charset="0"/>
              <a:buChar char="•"/>
            </a:pPr>
            <a:endParaRPr lang="es-CO" sz="2000" dirty="0">
              <a:cs typeface="Arial" panose="020B0604020202020204" pitchFamily="34" charset="0"/>
            </a:endParaRPr>
          </a:p>
          <a:p>
            <a:pPr marL="342900" indent="-342900">
              <a:lnSpc>
                <a:spcPct val="110000"/>
              </a:lnSpc>
              <a:spcAft>
                <a:spcPts val="1077"/>
              </a:spcAft>
              <a:buClr>
                <a:schemeClr val="bg1">
                  <a:lumMod val="65000"/>
                </a:schemeClr>
              </a:buClr>
              <a:buFont typeface="Arial" panose="020B0604020202020204" pitchFamily="34" charset="0"/>
              <a:buChar char="•"/>
            </a:pPr>
            <a:r>
              <a:rPr lang="es-CO" sz="2000" dirty="0">
                <a:cs typeface="Arial" panose="020B0604020202020204" pitchFamily="34" charset="0"/>
              </a:rPr>
              <a:t>Esta teoría propone que la forma de la curva de rendimiento es determinada por expectativas y prima por liquidez (positiva o negativa) para inducir a los participantes del mercado a cambiar su hábitat natural o preferido.</a:t>
            </a:r>
          </a:p>
          <a:p>
            <a:endParaRPr lang="es-ES" sz="2000" dirty="0">
              <a:solidFill>
                <a:srgbClr val="000000"/>
              </a:solidFill>
              <a:cs typeface="Times New Roman"/>
            </a:endParaRPr>
          </a:p>
        </p:txBody>
      </p:sp>
    </p:spTree>
    <p:extLst>
      <p:ext uri="{BB962C8B-B14F-4D97-AF65-F5344CB8AC3E}">
        <p14:creationId xmlns:p14="http://schemas.microsoft.com/office/powerpoint/2010/main" val="3788549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337780" y="759586"/>
            <a:ext cx="7295708" cy="58477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dirty="0">
                <a:solidFill>
                  <a:srgbClr val="1A3184"/>
                </a:solidFill>
                <a:latin typeface="Arial"/>
                <a:cs typeface="Arial"/>
              </a:rPr>
              <a:t>Otras consideraciones (I)</a:t>
            </a:r>
            <a:endParaRPr lang="es-CO" sz="32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0581A8C6-76CA-9DBF-9878-AEDB5DC12D95}"/>
                  </a:ext>
                </a:extLst>
              </p:cNvPr>
              <p:cNvSpPr txBox="1"/>
              <p:nvPr/>
            </p:nvSpPr>
            <p:spPr>
              <a:xfrm flipH="1">
                <a:off x="1174314" y="1405580"/>
                <a:ext cx="9622640" cy="5120312"/>
              </a:xfrm>
              <a:prstGeom prst="rect">
                <a:avLst/>
              </a:prstGeom>
              <a:noFill/>
            </p:spPr>
            <p:txBody>
              <a:bodyPr wrap="square" lIns="91440" tIns="45720" rIns="91440" bIns="45720" rtlCol="0" anchor="t">
                <a:spAutoFit/>
              </a:bodyPr>
              <a:lstStyle/>
              <a:p>
                <a:r>
                  <a:rPr lang="es-ES" sz="2000" dirty="0"/>
                  <a:t>En la valoración de instrumentos de deuda se necesitan tanto los flujos generados por los pagos de interés y de capital (principal) como la tasa de descuento para traer a valor presente estos flujos:</a:t>
                </a:r>
              </a:p>
              <a:p>
                <a:endParaRPr lang="es-CO" sz="2800" i="1" dirty="0">
                  <a:latin typeface="Cambria Math" panose="02040503050406030204" pitchFamily="18" charset="0"/>
                  <a:ea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s-CO" sz="2800" i="1">
                          <a:latin typeface="Cambria Math" panose="02040503050406030204" pitchFamily="18" charset="0"/>
                          <a:ea typeface="Calibri" panose="020F0502020204030204" pitchFamily="34" charset="0"/>
                          <a:cs typeface="Times New Roman" panose="02020603050405020304" pitchFamily="18" charset="0"/>
                        </a:rPr>
                        <m:t>𝑃</m:t>
                      </m:r>
                      <m:r>
                        <a:rPr lang="es-CO" sz="2800" i="1">
                          <a:latin typeface="Cambria Math" panose="02040503050406030204" pitchFamily="18" charset="0"/>
                          <a:ea typeface="Calibri" panose="020F0502020204030204" pitchFamily="34" charset="0"/>
                          <a:cs typeface="Times New Roman" panose="02020603050405020304" pitchFamily="18" charset="0"/>
                        </a:rPr>
                        <m:t>= </m:t>
                      </m:r>
                      <m:nary>
                        <m:naryPr>
                          <m:chr m:val="∑"/>
                          <m:limLoc m:val="undOvr"/>
                          <m:ctrlPr>
                            <a:rPr lang="es-CO" sz="2800" i="1">
                              <a:latin typeface="Cambria Math" panose="02040503050406030204" pitchFamily="18" charset="0"/>
                              <a:ea typeface="Calibri" panose="020F0502020204030204" pitchFamily="34" charset="0"/>
                              <a:cs typeface="Times New Roman" panose="02020603050405020304" pitchFamily="18" charset="0"/>
                            </a:rPr>
                          </m:ctrlPr>
                        </m:naryPr>
                        <m:sub>
                          <m:r>
                            <a:rPr lang="es-CO" sz="2800" i="1">
                              <a:latin typeface="Cambria Math" panose="02040503050406030204" pitchFamily="18" charset="0"/>
                              <a:ea typeface="Calibri" panose="020F0502020204030204" pitchFamily="34" charset="0"/>
                              <a:cs typeface="Times New Roman" panose="02020603050405020304" pitchFamily="18" charset="0"/>
                            </a:rPr>
                            <m:t>𝑖</m:t>
                          </m:r>
                          <m:r>
                            <a:rPr lang="es-CO" sz="2800" i="1">
                              <a:latin typeface="Cambria Math" panose="02040503050406030204" pitchFamily="18" charset="0"/>
                              <a:ea typeface="Calibri" panose="020F0502020204030204" pitchFamily="34" charset="0"/>
                              <a:cs typeface="Times New Roman" panose="02020603050405020304" pitchFamily="18" charset="0"/>
                            </a:rPr>
                            <m:t>=1</m:t>
                          </m:r>
                        </m:sub>
                        <m:sup>
                          <m:r>
                            <a:rPr lang="es-CO" sz="2800" i="1">
                              <a:latin typeface="Cambria Math" panose="02040503050406030204" pitchFamily="18" charset="0"/>
                              <a:ea typeface="Calibri" panose="020F0502020204030204" pitchFamily="34" charset="0"/>
                              <a:cs typeface="Times New Roman" panose="02020603050405020304" pitchFamily="18" charset="0"/>
                            </a:rPr>
                            <m:t>𝑇</m:t>
                          </m:r>
                          <m:r>
                            <a:rPr lang="es-CO" sz="2800" i="1">
                              <a:latin typeface="Cambria Math" panose="02040503050406030204" pitchFamily="18" charset="0"/>
                              <a:ea typeface="Calibri" panose="020F0502020204030204" pitchFamily="34" charset="0"/>
                              <a:cs typeface="Times New Roman" panose="02020603050405020304" pitchFamily="18" charset="0"/>
                            </a:rPr>
                            <m:t>−1</m:t>
                          </m:r>
                        </m:sup>
                        <m:e>
                          <m:f>
                            <m:fPr>
                              <m:ctrlPr>
                                <a:rPr lang="es-CO" sz="2800" i="1">
                                  <a:latin typeface="Cambria Math" panose="02040503050406030204" pitchFamily="18" charset="0"/>
                                  <a:ea typeface="Calibri" panose="020F0502020204030204" pitchFamily="34" charset="0"/>
                                  <a:cs typeface="Times New Roman" panose="02020603050405020304" pitchFamily="18" charset="0"/>
                                </a:rPr>
                              </m:ctrlPr>
                            </m:fPr>
                            <m:num>
                              <m:r>
                                <a:rPr lang="es-CO" sz="2800" i="1">
                                  <a:latin typeface="Cambria Math" panose="02040503050406030204" pitchFamily="18" charset="0"/>
                                  <a:ea typeface="Calibri" panose="020F0502020204030204" pitchFamily="34" charset="0"/>
                                  <a:cs typeface="Times New Roman" panose="02020603050405020304" pitchFamily="18" charset="0"/>
                                </a:rPr>
                                <m:t>𝑐</m:t>
                              </m:r>
                              <m:r>
                                <a:rPr lang="es-CO" sz="2800" i="1">
                                  <a:latin typeface="Cambria Math" panose="02040503050406030204" pitchFamily="18" charset="0"/>
                                  <a:ea typeface="Calibri" panose="020F0502020204030204" pitchFamily="34" charset="0"/>
                                  <a:cs typeface="Times New Roman" panose="02020603050405020304" pitchFamily="18" charset="0"/>
                                </a:rPr>
                                <m:t>%</m:t>
                              </m:r>
                              <m:r>
                                <a:rPr lang="es-CO" sz="2800" i="1">
                                  <a:latin typeface="Cambria Math" panose="02040503050406030204" pitchFamily="18" charset="0"/>
                                  <a:ea typeface="Calibri" panose="020F0502020204030204" pitchFamily="34" charset="0"/>
                                  <a:cs typeface="Times New Roman" panose="02020603050405020304" pitchFamily="18" charset="0"/>
                                </a:rPr>
                                <m:t>𝐹</m:t>
                              </m:r>
                            </m:num>
                            <m:den>
                              <m:sSup>
                                <m:sSupPr>
                                  <m:ctrlPr>
                                    <a:rPr lang="es-CO" sz="2800" i="1">
                                      <a:latin typeface="Cambria Math" panose="02040503050406030204" pitchFamily="18" charset="0"/>
                                      <a:ea typeface="Calibri" panose="020F0502020204030204" pitchFamily="34" charset="0"/>
                                      <a:cs typeface="Times New Roman" panose="02020603050405020304" pitchFamily="18" charset="0"/>
                                    </a:rPr>
                                  </m:ctrlPr>
                                </m:sSupPr>
                                <m:e>
                                  <m:d>
                                    <m:dPr>
                                      <m:ctrlPr>
                                        <a:rPr lang="es-CO" sz="2800" i="1">
                                          <a:latin typeface="Cambria Math" panose="02040503050406030204" pitchFamily="18" charset="0"/>
                                          <a:ea typeface="Calibri" panose="020F0502020204030204" pitchFamily="34" charset="0"/>
                                          <a:cs typeface="Times New Roman" panose="02020603050405020304" pitchFamily="18" charset="0"/>
                                        </a:rPr>
                                      </m:ctrlPr>
                                    </m:dPr>
                                    <m:e>
                                      <m:r>
                                        <a:rPr lang="es-CO" sz="2800" i="1">
                                          <a:latin typeface="Cambria Math" panose="02040503050406030204" pitchFamily="18" charset="0"/>
                                          <a:ea typeface="Calibri" panose="020F0502020204030204" pitchFamily="34" charset="0"/>
                                          <a:cs typeface="Times New Roman" panose="02020603050405020304" pitchFamily="18" charset="0"/>
                                        </a:rPr>
                                        <m:t>1+</m:t>
                                      </m:r>
                                      <m:sSub>
                                        <m:sSubPr>
                                          <m:ctrlPr>
                                            <a:rPr lang="es-CO" sz="2800" i="1">
                                              <a:latin typeface="Cambria Math" panose="02040503050406030204" pitchFamily="18" charset="0"/>
                                              <a:ea typeface="Calibri" panose="020F0502020204030204" pitchFamily="34" charset="0"/>
                                              <a:cs typeface="Times New Roman" panose="02020603050405020304" pitchFamily="18" charset="0"/>
                                            </a:rPr>
                                          </m:ctrlPr>
                                        </m:sSubPr>
                                        <m:e>
                                          <m:r>
                                            <a:rPr lang="es-CO" sz="2800" i="1">
                                              <a:latin typeface="Cambria Math" panose="02040503050406030204" pitchFamily="18" charset="0"/>
                                              <a:ea typeface="Calibri" panose="020F0502020204030204" pitchFamily="34" charset="0"/>
                                              <a:cs typeface="Times New Roman" panose="02020603050405020304" pitchFamily="18" charset="0"/>
                                            </a:rPr>
                                            <m:t>𝑆</m:t>
                                          </m:r>
                                        </m:e>
                                        <m:sub>
                                          <m:r>
                                            <a:rPr lang="es-CO" sz="2800" i="1">
                                              <a:latin typeface="Cambria Math" panose="02040503050406030204" pitchFamily="18" charset="0"/>
                                              <a:ea typeface="Calibri" panose="020F0502020204030204" pitchFamily="34" charset="0"/>
                                              <a:cs typeface="Times New Roman" panose="02020603050405020304" pitchFamily="18" charset="0"/>
                                            </a:rPr>
                                            <m:t>𝑡</m:t>
                                          </m:r>
                                        </m:sub>
                                      </m:sSub>
                                    </m:e>
                                  </m:d>
                                </m:e>
                                <m:sup>
                                  <m:r>
                                    <a:rPr lang="es-CO" sz="2800" i="1">
                                      <a:latin typeface="Cambria Math" panose="02040503050406030204" pitchFamily="18" charset="0"/>
                                      <a:ea typeface="Calibri" panose="020F0502020204030204" pitchFamily="34" charset="0"/>
                                      <a:cs typeface="Times New Roman" panose="02020603050405020304" pitchFamily="18" charset="0"/>
                                    </a:rPr>
                                    <m:t>𝑡</m:t>
                                  </m:r>
                                </m:sup>
                              </m:sSup>
                            </m:den>
                          </m:f>
                        </m:e>
                      </m:nary>
                      <m:r>
                        <a:rPr lang="es-CO" sz="2800" i="1">
                          <a:latin typeface="Cambria Math" panose="02040503050406030204" pitchFamily="18" charset="0"/>
                          <a:ea typeface="Calibri" panose="020F0502020204030204" pitchFamily="34" charset="0"/>
                          <a:cs typeface="Times New Roman" panose="02020603050405020304" pitchFamily="18" charset="0"/>
                        </a:rPr>
                        <m:t>+</m:t>
                      </m:r>
                      <m:f>
                        <m:fPr>
                          <m:ctrlPr>
                            <a:rPr lang="es-CO" sz="2800" i="1">
                              <a:latin typeface="Cambria Math" panose="02040503050406030204" pitchFamily="18" charset="0"/>
                              <a:ea typeface="Calibri" panose="020F0502020204030204" pitchFamily="34" charset="0"/>
                              <a:cs typeface="Times New Roman" panose="02020603050405020304" pitchFamily="18" charset="0"/>
                            </a:rPr>
                          </m:ctrlPr>
                        </m:fPr>
                        <m:num>
                          <m:r>
                            <a:rPr lang="es-CO" sz="2800" i="1">
                              <a:latin typeface="Cambria Math" panose="02040503050406030204" pitchFamily="18" charset="0"/>
                              <a:ea typeface="Calibri" panose="020F0502020204030204" pitchFamily="34" charset="0"/>
                              <a:cs typeface="Times New Roman" panose="02020603050405020304" pitchFamily="18" charset="0"/>
                            </a:rPr>
                            <m:t>𝐹</m:t>
                          </m:r>
                        </m:num>
                        <m:den>
                          <m:sSup>
                            <m:sSupPr>
                              <m:ctrlPr>
                                <a:rPr lang="es-CO" sz="2800" i="1">
                                  <a:latin typeface="Cambria Math" panose="02040503050406030204" pitchFamily="18" charset="0"/>
                                  <a:ea typeface="Calibri" panose="020F0502020204030204" pitchFamily="34" charset="0"/>
                                  <a:cs typeface="Times New Roman" panose="02020603050405020304" pitchFamily="18" charset="0"/>
                                </a:rPr>
                              </m:ctrlPr>
                            </m:sSupPr>
                            <m:e>
                              <m:d>
                                <m:dPr>
                                  <m:ctrlPr>
                                    <a:rPr lang="es-CO" sz="2800" i="1">
                                      <a:latin typeface="Cambria Math" panose="02040503050406030204" pitchFamily="18" charset="0"/>
                                      <a:ea typeface="Calibri" panose="020F0502020204030204" pitchFamily="34" charset="0"/>
                                      <a:cs typeface="Times New Roman" panose="02020603050405020304" pitchFamily="18" charset="0"/>
                                    </a:rPr>
                                  </m:ctrlPr>
                                </m:dPr>
                                <m:e>
                                  <m:r>
                                    <a:rPr lang="es-CO" sz="2800" i="1">
                                      <a:latin typeface="Cambria Math" panose="02040503050406030204" pitchFamily="18" charset="0"/>
                                      <a:ea typeface="Calibri" panose="020F0502020204030204" pitchFamily="34" charset="0"/>
                                      <a:cs typeface="Times New Roman" panose="02020603050405020304" pitchFamily="18" charset="0"/>
                                    </a:rPr>
                                    <m:t>1+</m:t>
                                  </m:r>
                                  <m:sSub>
                                    <m:sSubPr>
                                      <m:ctrlPr>
                                        <a:rPr lang="es-CO" sz="2800" i="1">
                                          <a:latin typeface="Cambria Math" panose="02040503050406030204" pitchFamily="18" charset="0"/>
                                          <a:ea typeface="Calibri" panose="020F0502020204030204" pitchFamily="34" charset="0"/>
                                          <a:cs typeface="Times New Roman" panose="02020603050405020304" pitchFamily="18" charset="0"/>
                                        </a:rPr>
                                      </m:ctrlPr>
                                    </m:sSubPr>
                                    <m:e>
                                      <m:r>
                                        <a:rPr lang="es-CO" sz="2800" i="1">
                                          <a:latin typeface="Cambria Math" panose="02040503050406030204" pitchFamily="18" charset="0"/>
                                          <a:ea typeface="Calibri" panose="020F0502020204030204" pitchFamily="34" charset="0"/>
                                          <a:cs typeface="Times New Roman" panose="02020603050405020304" pitchFamily="18" charset="0"/>
                                        </a:rPr>
                                        <m:t>𝑆</m:t>
                                      </m:r>
                                    </m:e>
                                    <m:sub>
                                      <m:r>
                                        <a:rPr lang="es-CO" sz="2800" i="1">
                                          <a:latin typeface="Cambria Math" panose="02040503050406030204" pitchFamily="18" charset="0"/>
                                          <a:ea typeface="Calibri" panose="020F0502020204030204" pitchFamily="34" charset="0"/>
                                          <a:cs typeface="Times New Roman" panose="02020603050405020304" pitchFamily="18" charset="0"/>
                                        </a:rPr>
                                        <m:t>𝑇</m:t>
                                      </m:r>
                                    </m:sub>
                                  </m:sSub>
                                </m:e>
                              </m:d>
                            </m:e>
                            <m:sup>
                              <m:r>
                                <a:rPr lang="es-CO" sz="2800" i="1">
                                  <a:latin typeface="Cambria Math" panose="02040503050406030204" pitchFamily="18" charset="0"/>
                                  <a:ea typeface="Calibri" panose="020F0502020204030204" pitchFamily="34" charset="0"/>
                                  <a:cs typeface="Times New Roman" panose="02020603050405020304" pitchFamily="18" charset="0"/>
                                </a:rPr>
                                <m:t>𝑇</m:t>
                              </m:r>
                            </m:sup>
                          </m:sSup>
                        </m:den>
                      </m:f>
                    </m:oMath>
                  </m:oMathPara>
                </a14:m>
                <a:endParaRPr lang="es-CO" sz="2800" dirty="0">
                  <a:latin typeface="Calibri" panose="020F0502020204030204" pitchFamily="34" charset="0"/>
                  <a:ea typeface="Calibri" panose="020F0502020204030204" pitchFamily="34" charset="0"/>
                  <a:cs typeface="Times New Roman" panose="02020603050405020304" pitchFamily="18" charset="0"/>
                </a:endParaRPr>
              </a:p>
              <a:p>
                <a:endParaRPr lang="es-ES" sz="2000" dirty="0"/>
              </a:p>
              <a:p>
                <a:r>
                  <a:rPr lang="es-ES" sz="2000" dirty="0"/>
                  <a:t>Mientras que la tasa cupón c y el plazo de los flujos ti están determinados de manera contractual, la tasa de descuento es determinada por el mercado y cambia constantemente en el tiempo.</a:t>
                </a:r>
              </a:p>
              <a:p>
                <a:endParaRPr lang="es-ES" sz="2000" dirty="0"/>
              </a:p>
              <a:p>
                <a:r>
                  <a:rPr lang="es-ES" sz="2000" dirty="0"/>
                  <a:t>También se tiene que el rendimiento de cada instrumento depende de la estructura de pagos, el vencimiento y el cupón.</a:t>
                </a:r>
              </a:p>
              <a:p>
                <a:endParaRPr lang="es-ES" sz="2000" dirty="0">
                  <a:solidFill>
                    <a:srgbClr val="000000"/>
                  </a:solidFill>
                  <a:cs typeface="Times New Roman"/>
                </a:endParaRPr>
              </a:p>
            </p:txBody>
          </p:sp>
        </mc:Choice>
        <mc:Fallback xmlns="">
          <p:sp>
            <p:nvSpPr>
              <p:cNvPr id="3" name="CuadroTexto 2">
                <a:extLst>
                  <a:ext uri="{FF2B5EF4-FFF2-40B4-BE49-F238E27FC236}">
                    <a16:creationId xmlns:a16="http://schemas.microsoft.com/office/drawing/2014/main" id="{0581A8C6-76CA-9DBF-9878-AEDB5DC12D95}"/>
                  </a:ext>
                </a:extLst>
              </p:cNvPr>
              <p:cNvSpPr txBox="1">
                <a:spLocks noRot="1" noChangeAspect="1" noMove="1" noResize="1" noEditPoints="1" noAdjustHandles="1" noChangeArrowheads="1" noChangeShapeType="1" noTextEdit="1"/>
              </p:cNvSpPr>
              <p:nvPr/>
            </p:nvSpPr>
            <p:spPr>
              <a:xfrm flipH="1">
                <a:off x="1174314" y="1405580"/>
                <a:ext cx="9622640" cy="5120312"/>
              </a:xfrm>
              <a:prstGeom prst="rect">
                <a:avLst/>
              </a:prstGeom>
              <a:blipFill>
                <a:blip r:embed="rId3"/>
                <a:stretch>
                  <a:fillRect l="-697" t="-714" r="-1077"/>
                </a:stretch>
              </a:blipFill>
            </p:spPr>
            <p:txBody>
              <a:bodyPr/>
              <a:lstStyle/>
              <a:p>
                <a:r>
                  <a:rPr lang="en-US">
                    <a:noFill/>
                  </a:rPr>
                  <a:t> </a:t>
                </a:r>
              </a:p>
            </p:txBody>
          </p:sp>
        </mc:Fallback>
      </mc:AlternateContent>
    </p:spTree>
    <p:extLst>
      <p:ext uri="{BB962C8B-B14F-4D97-AF65-F5344CB8AC3E}">
        <p14:creationId xmlns:p14="http://schemas.microsoft.com/office/powerpoint/2010/main" val="3145527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5" name="Rectángulo 4">
            <a:extLst>
              <a:ext uri="{FF2B5EF4-FFF2-40B4-BE49-F238E27FC236}">
                <a16:creationId xmlns:a16="http://schemas.microsoft.com/office/drawing/2014/main" id="{0ACCE5A4-F54C-52BB-B48E-9132AC4EE497}"/>
              </a:ext>
            </a:extLst>
          </p:cNvPr>
          <p:cNvSpPr/>
          <p:nvPr/>
        </p:nvSpPr>
        <p:spPr>
          <a:xfrm>
            <a:off x="56571" y="2303502"/>
            <a:ext cx="4442603" cy="4600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1" name="Rectangle 11">
            <a:extLst>
              <a:ext uri="{FF2B5EF4-FFF2-40B4-BE49-F238E27FC236}">
                <a16:creationId xmlns:a16="http://schemas.microsoft.com/office/drawing/2014/main" id="{77978F65-EEBD-3F49-BFAF-CB09ABD6CA62}"/>
              </a:ext>
            </a:extLst>
          </p:cNvPr>
          <p:cNvSpPr txBox="1"/>
          <p:nvPr/>
        </p:nvSpPr>
        <p:spPr>
          <a:xfrm>
            <a:off x="794579" y="656797"/>
            <a:ext cx="9831997" cy="77789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vert="horz" lIns="91440" tIns="45720" rIns="91440" bIns="45720" rtlCol="0" anchor="b">
            <a:norm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90000"/>
              </a:lnSpc>
              <a:spcBef>
                <a:spcPct val="0"/>
              </a:spcBef>
              <a:spcAft>
                <a:spcPts val="600"/>
              </a:spcAft>
            </a:pPr>
            <a:r>
              <a:rPr lang="es-CO" sz="4200" dirty="0">
                <a:solidFill>
                  <a:srgbClr val="1A3184"/>
                </a:solidFill>
                <a:latin typeface="Arial"/>
                <a:ea typeface="+mj-ea"/>
                <a:cs typeface="Arial"/>
              </a:rPr>
              <a:t>Objetivos</a:t>
            </a:r>
            <a:endParaRPr lang="en-US" dirty="0">
              <a:ea typeface="+mj-ea"/>
            </a:endParaRPr>
          </a:p>
        </p:txBody>
      </p:sp>
      <p:sp>
        <p:nvSpPr>
          <p:cNvPr id="14" name="CuadroTexto 13">
            <a:extLst>
              <a:ext uri="{FF2B5EF4-FFF2-40B4-BE49-F238E27FC236}">
                <a16:creationId xmlns:a16="http://schemas.microsoft.com/office/drawing/2014/main" id="{265A9F7C-8C51-87A4-5D15-ED9DFD1F24BA}"/>
              </a:ext>
            </a:extLst>
          </p:cNvPr>
          <p:cNvSpPr txBox="1"/>
          <p:nvPr/>
        </p:nvSpPr>
        <p:spPr>
          <a:xfrm>
            <a:off x="1544052" y="1944569"/>
            <a:ext cx="8333047" cy="3877408"/>
          </a:xfrm>
          <a:prstGeom prst="rect">
            <a:avLst/>
          </a:prstGeom>
        </p:spPr>
        <p:txBody>
          <a:bodyPr vert="horz" lIns="91440" tIns="45720" rIns="91440" bIns="45720" rtlCol="0" anchor="t">
            <a:noAutofit/>
          </a:bodyPr>
          <a:lstStyle/>
          <a:p>
            <a:pPr>
              <a:lnSpc>
                <a:spcPct val="107000"/>
              </a:lnSpc>
              <a:spcAft>
                <a:spcPts val="709"/>
              </a:spcAft>
            </a:pPr>
            <a:r>
              <a:rPr lang="es-CO" sz="2000" dirty="0">
                <a:latin typeface="Calibri" panose="020F0502020204030204" pitchFamily="34" charset="0"/>
                <a:ea typeface="Calibri" panose="020F0502020204030204" pitchFamily="34" charset="0"/>
                <a:cs typeface="Times New Roman" panose="02020603050405020304" pitchFamily="18" charset="0"/>
              </a:rPr>
              <a:t>OBJETIVO: Definir, calcular e interpretar la curva de rendimientos. </a:t>
            </a:r>
          </a:p>
          <a:p>
            <a:pPr>
              <a:lnSpc>
                <a:spcPct val="107000"/>
              </a:lnSpc>
              <a:spcAft>
                <a:spcPts val="709"/>
              </a:spcAft>
            </a:pPr>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709"/>
              </a:spcAft>
            </a:pPr>
            <a:r>
              <a:rPr lang="es-CO" sz="2000" dirty="0">
                <a:latin typeface="Calibri" panose="020F0502020204030204" pitchFamily="34" charset="0"/>
                <a:ea typeface="Calibri" panose="020F0502020204030204" pitchFamily="34" charset="0"/>
                <a:cs typeface="Times New Roman" panose="02020603050405020304" pitchFamily="18" charset="0"/>
              </a:rPr>
              <a:t>OBJETIVOS ESPECÍFICOS: </a:t>
            </a:r>
          </a:p>
          <a:p>
            <a:pPr marL="303809" indent="-303809">
              <a:lnSpc>
                <a:spcPct val="107000"/>
              </a:lnSpc>
              <a:buClr>
                <a:schemeClr val="bg1">
                  <a:lumMod val="65000"/>
                </a:schemeClr>
              </a:buClr>
              <a:buFont typeface="+mj-lt"/>
              <a:buAutoNum type="arabicParenR"/>
            </a:pPr>
            <a:r>
              <a:rPr lang="es-CO" sz="2000" dirty="0">
                <a:latin typeface="Calibri" panose="020F0502020204030204" pitchFamily="34" charset="0"/>
                <a:ea typeface="Calibri" panose="020F0502020204030204" pitchFamily="34" charset="0"/>
                <a:cs typeface="Times New Roman" panose="02020603050405020304" pitchFamily="18" charset="0"/>
              </a:rPr>
              <a:t>Entender cómo se construyen los </a:t>
            </a:r>
            <a:r>
              <a:rPr lang="es-CO" sz="2000" i="1" dirty="0" err="1">
                <a:latin typeface="Calibri" panose="020F0502020204030204" pitchFamily="34" charset="0"/>
                <a:ea typeface="Calibri" panose="020F0502020204030204" pitchFamily="34" charset="0"/>
                <a:cs typeface="Times New Roman" panose="02020603050405020304" pitchFamily="18" charset="0"/>
              </a:rPr>
              <a:t>Analytics</a:t>
            </a:r>
            <a:r>
              <a:rPr lang="es-CO" sz="2000" dirty="0">
                <a:latin typeface="Calibri" panose="020F0502020204030204" pitchFamily="34" charset="0"/>
                <a:ea typeface="Calibri" panose="020F0502020204030204" pitchFamily="34" charset="0"/>
                <a:cs typeface="Times New Roman" panose="02020603050405020304" pitchFamily="18" charset="0"/>
              </a:rPr>
              <a:t> en renta fija para saber interpretarlos sobre esta base.</a:t>
            </a:r>
          </a:p>
          <a:p>
            <a:pPr marL="303809" indent="-303809">
              <a:lnSpc>
                <a:spcPct val="107000"/>
              </a:lnSpc>
              <a:buClr>
                <a:schemeClr val="bg1">
                  <a:lumMod val="65000"/>
                </a:schemeClr>
              </a:buClr>
              <a:buFont typeface="+mj-lt"/>
              <a:buAutoNum type="arabicParenR"/>
            </a:pPr>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marL="303809" indent="-303809">
              <a:lnSpc>
                <a:spcPct val="107000"/>
              </a:lnSpc>
              <a:buClr>
                <a:schemeClr val="bg1">
                  <a:lumMod val="65000"/>
                </a:schemeClr>
              </a:buClr>
              <a:buFont typeface="+mj-lt"/>
              <a:buAutoNum type="arabicParenR"/>
            </a:pPr>
            <a:r>
              <a:rPr lang="es-CO" sz="2000" dirty="0">
                <a:latin typeface="Calibri" panose="020F0502020204030204" pitchFamily="34" charset="0"/>
                <a:ea typeface="Calibri" panose="020F0502020204030204" pitchFamily="34" charset="0"/>
                <a:cs typeface="Times New Roman" panose="02020603050405020304" pitchFamily="18" charset="0"/>
              </a:rPr>
              <a:t>Calcular los </a:t>
            </a:r>
            <a:r>
              <a:rPr lang="es-CO" sz="2000" i="1" dirty="0" err="1">
                <a:latin typeface="Calibri" panose="020F0502020204030204" pitchFamily="34" charset="0"/>
                <a:ea typeface="Calibri" panose="020F0502020204030204" pitchFamily="34" charset="0"/>
                <a:cs typeface="Times New Roman" panose="02020603050405020304" pitchFamily="18" charset="0"/>
              </a:rPr>
              <a:t>Analytics</a:t>
            </a:r>
            <a:r>
              <a:rPr lang="es-CO" sz="2000" dirty="0">
                <a:latin typeface="Calibri" panose="020F0502020204030204" pitchFamily="34" charset="0"/>
                <a:ea typeface="Calibri" panose="020F0502020204030204" pitchFamily="34" charset="0"/>
                <a:cs typeface="Times New Roman" panose="02020603050405020304" pitchFamily="18" charset="0"/>
              </a:rPr>
              <a:t> en Renta Fija básicos para bonos de cupón fijo.</a:t>
            </a:r>
          </a:p>
          <a:p>
            <a:pPr marL="303809" indent="-303809">
              <a:lnSpc>
                <a:spcPct val="107000"/>
              </a:lnSpc>
              <a:buClr>
                <a:schemeClr val="bg1">
                  <a:lumMod val="65000"/>
                </a:schemeClr>
              </a:buClr>
              <a:buFont typeface="+mj-lt"/>
              <a:buAutoNum type="arabicParenR"/>
            </a:pPr>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marL="303809" indent="-303809">
              <a:lnSpc>
                <a:spcPct val="107000"/>
              </a:lnSpc>
              <a:spcAft>
                <a:spcPts val="709"/>
              </a:spcAft>
              <a:buClr>
                <a:schemeClr val="bg1">
                  <a:lumMod val="65000"/>
                </a:schemeClr>
              </a:buClr>
              <a:buFont typeface="+mj-lt"/>
              <a:buAutoNum type="arabicParenR"/>
            </a:pPr>
            <a:r>
              <a:rPr lang="es-CO" sz="2000" dirty="0">
                <a:latin typeface="Calibri" panose="020F0502020204030204" pitchFamily="34" charset="0"/>
                <a:ea typeface="Calibri" panose="020F0502020204030204" pitchFamily="34" charset="0"/>
                <a:cs typeface="Times New Roman" panose="02020603050405020304" pitchFamily="18" charset="0"/>
              </a:rPr>
              <a:t>Emplear las métricas </a:t>
            </a:r>
            <a:r>
              <a:rPr lang="es-CO" sz="2000" dirty="0" err="1">
                <a:latin typeface="Calibri" panose="020F0502020204030204" pitchFamily="34" charset="0"/>
                <a:ea typeface="Calibri" panose="020F0502020204030204" pitchFamily="34" charset="0"/>
                <a:cs typeface="Times New Roman" panose="02020603050405020304" pitchFamily="18" charset="0"/>
              </a:rPr>
              <a:t>VaR</a:t>
            </a:r>
            <a:r>
              <a:rPr lang="es-CO" sz="2000" dirty="0">
                <a:latin typeface="Calibri" panose="020F0502020204030204" pitchFamily="34" charset="0"/>
                <a:ea typeface="Calibri" panose="020F0502020204030204" pitchFamily="34" charset="0"/>
                <a:cs typeface="Times New Roman" panose="02020603050405020304" pitchFamily="18" charset="0"/>
              </a:rPr>
              <a:t> y </a:t>
            </a:r>
            <a:r>
              <a:rPr lang="es-CO" sz="2000" dirty="0" err="1">
                <a:latin typeface="Calibri" panose="020F0502020204030204" pitchFamily="34" charset="0"/>
                <a:ea typeface="Calibri" panose="020F0502020204030204" pitchFamily="34" charset="0"/>
                <a:cs typeface="Times New Roman" panose="02020603050405020304" pitchFamily="18" charset="0"/>
              </a:rPr>
              <a:t>CVaR</a:t>
            </a:r>
            <a:r>
              <a:rPr lang="es-CO" sz="2000" dirty="0">
                <a:latin typeface="Calibri" panose="020F0502020204030204" pitchFamily="34" charset="0"/>
                <a:ea typeface="Calibri" panose="020F0502020204030204" pitchFamily="34" charset="0"/>
                <a:cs typeface="Times New Roman" panose="02020603050405020304" pitchFamily="18" charset="0"/>
              </a:rPr>
              <a:t> para analizar el riesgo de mercado al que está expuesto un portafolio de activos financieros.  </a:t>
            </a:r>
          </a:p>
          <a:p>
            <a:pPr lvl="0">
              <a:lnSpc>
                <a:spcPct val="107000"/>
              </a:lnSpc>
              <a:buClr>
                <a:srgbClr val="002060"/>
              </a:buClr>
            </a:pPr>
            <a:endParaRPr lang="es-E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CuadroTexto 1">
            <a:extLst>
              <a:ext uri="{FF2B5EF4-FFF2-40B4-BE49-F238E27FC236}">
                <a16:creationId xmlns:a16="http://schemas.microsoft.com/office/drawing/2014/main" id="{265A9F7C-8C51-87A4-5D15-ED9DFD1F24BA}"/>
              </a:ext>
            </a:extLst>
          </p:cNvPr>
          <p:cNvSpPr txBox="1"/>
          <p:nvPr/>
        </p:nvSpPr>
        <p:spPr>
          <a:xfrm>
            <a:off x="2605156" y="1387643"/>
            <a:ext cx="6210841" cy="509873"/>
          </a:xfrm>
          <a:prstGeom prst="rect">
            <a:avLst/>
          </a:prstGeom>
        </p:spPr>
        <p:txBody>
          <a:bodyPr vert="horz" lIns="91440" tIns="45720" rIns="91440" bIns="45720" rtlCol="0" anchor="t">
            <a:noAutofit/>
          </a:bodyPr>
          <a:lstStyle/>
          <a:p>
            <a:pPr algn="ctr"/>
            <a:r>
              <a:rPr lang="es-CO" sz="2000" dirty="0">
                <a:solidFill>
                  <a:srgbClr val="1A3184"/>
                </a:solidFill>
              </a:rPr>
              <a:t>Aproximación Básica</a:t>
            </a:r>
          </a:p>
        </p:txBody>
      </p:sp>
    </p:spTree>
    <p:extLst>
      <p:ext uri="{BB962C8B-B14F-4D97-AF65-F5344CB8AC3E}">
        <p14:creationId xmlns:p14="http://schemas.microsoft.com/office/powerpoint/2010/main" val="966361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337780" y="1164032"/>
            <a:ext cx="7295708" cy="58477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dirty="0">
                <a:solidFill>
                  <a:srgbClr val="1A3184"/>
                </a:solidFill>
                <a:latin typeface="Arial"/>
                <a:cs typeface="Arial"/>
              </a:rPr>
              <a:t>Otras consideraciones (II)</a:t>
            </a:r>
            <a:endParaRPr lang="es-CO" sz="32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3" name="CuadroTexto 2">
            <a:extLst>
              <a:ext uri="{FF2B5EF4-FFF2-40B4-BE49-F238E27FC236}">
                <a16:creationId xmlns:a16="http://schemas.microsoft.com/office/drawing/2014/main" id="{0581A8C6-76CA-9DBF-9878-AEDB5DC12D95}"/>
              </a:ext>
            </a:extLst>
          </p:cNvPr>
          <p:cNvSpPr txBox="1"/>
          <p:nvPr/>
        </p:nvSpPr>
        <p:spPr>
          <a:xfrm flipH="1">
            <a:off x="1890887" y="2082588"/>
            <a:ext cx="8189494" cy="3170099"/>
          </a:xfrm>
          <a:prstGeom prst="rect">
            <a:avLst/>
          </a:prstGeom>
          <a:noFill/>
        </p:spPr>
        <p:txBody>
          <a:bodyPr wrap="square" lIns="91440" tIns="45720" rIns="91440" bIns="45720" rtlCol="0" anchor="t">
            <a:spAutoFit/>
          </a:bodyPr>
          <a:lstStyle/>
          <a:p>
            <a:pPr algn="just"/>
            <a:r>
              <a:rPr lang="es-ES" sz="2000" dirty="0"/>
              <a:t>Si se quiere hacer un modelo de proyección de tasas de interés se tendría que proyectar cada nodo o plazo de la curva de rendimientos. Debido a que cada mercado tiene instrumentos con diferentes vencimientos, resulta dispendioso proyectar cada uno de los nodos de la curva; inclusive ignorando las correlaciones entre los diferentes plazos.</a:t>
            </a:r>
          </a:p>
          <a:p>
            <a:pPr algn="just"/>
            <a:endParaRPr lang="es-ES" sz="2000" dirty="0"/>
          </a:p>
          <a:p>
            <a:pPr algn="just"/>
            <a:r>
              <a:rPr lang="es-ES" sz="2000" dirty="0"/>
              <a:t>Por otro lado, solamente en el mercado de bonos de deuda de la tesorería de Estados Unidos se manejan 10 nodos de tiempo en la curva, por lo cual se tendría que proyectar 10 rendimientos diferentes.</a:t>
            </a:r>
          </a:p>
          <a:p>
            <a:endParaRPr lang="es-ES" sz="2000" dirty="0">
              <a:solidFill>
                <a:srgbClr val="000000"/>
              </a:solidFill>
              <a:cs typeface="Times New Roman"/>
            </a:endParaRPr>
          </a:p>
        </p:txBody>
      </p:sp>
    </p:spTree>
    <p:extLst>
      <p:ext uri="{BB962C8B-B14F-4D97-AF65-F5344CB8AC3E}">
        <p14:creationId xmlns:p14="http://schemas.microsoft.com/office/powerpoint/2010/main" val="2057326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3173085" y="891471"/>
            <a:ext cx="5625095" cy="107721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dirty="0">
                <a:solidFill>
                  <a:srgbClr val="1A3184"/>
                </a:solidFill>
                <a:latin typeface="Arial"/>
                <a:cs typeface="Arial"/>
              </a:rPr>
              <a:t>Descomposición de la curva de rendimientos</a:t>
            </a:r>
            <a:endParaRPr lang="es-CO" sz="32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3" name="CuadroTexto 2">
            <a:extLst>
              <a:ext uri="{FF2B5EF4-FFF2-40B4-BE49-F238E27FC236}">
                <a16:creationId xmlns:a16="http://schemas.microsoft.com/office/drawing/2014/main" id="{0581A8C6-76CA-9DBF-9878-AEDB5DC12D95}"/>
              </a:ext>
            </a:extLst>
          </p:cNvPr>
          <p:cNvSpPr txBox="1"/>
          <p:nvPr/>
        </p:nvSpPr>
        <p:spPr>
          <a:xfrm flipH="1">
            <a:off x="1480114" y="2108965"/>
            <a:ext cx="9011039" cy="3539430"/>
          </a:xfrm>
          <a:prstGeom prst="rect">
            <a:avLst/>
          </a:prstGeom>
          <a:noFill/>
        </p:spPr>
        <p:txBody>
          <a:bodyPr wrap="square" lIns="91440" tIns="45720" rIns="91440" bIns="45720" rtlCol="0" anchor="t">
            <a:spAutoFit/>
          </a:bodyPr>
          <a:lstStyle/>
          <a:p>
            <a:pPr algn="just"/>
            <a:r>
              <a:rPr lang="es-CO" sz="2000" dirty="0"/>
              <a:t>Nelson &amp; </a:t>
            </a:r>
            <a:r>
              <a:rPr lang="es-CO" sz="2000" dirty="0" err="1"/>
              <a:t>Siegel</a:t>
            </a:r>
            <a:r>
              <a:rPr lang="es-CO" sz="2000" dirty="0"/>
              <a:t> propusieron descomponer la curva de  rendimiento en tres factores: </a:t>
            </a:r>
          </a:p>
          <a:p>
            <a:pPr algn="just"/>
            <a:endParaRPr lang="es-CO" sz="2000" dirty="0"/>
          </a:p>
          <a:p>
            <a:pPr marL="1028627" lvl="1" indent="-285750" algn="just">
              <a:buClr>
                <a:schemeClr val="accent4"/>
              </a:buClr>
              <a:buSzPct val="100000"/>
              <a:buFont typeface="Arial" panose="020B0604020202020204" pitchFamily="34" charset="0"/>
              <a:buChar char="•"/>
            </a:pPr>
            <a:r>
              <a:rPr lang="es-CO" sz="2000" dirty="0"/>
              <a:t>Nivel (movimiento paralelo)</a:t>
            </a:r>
          </a:p>
          <a:p>
            <a:pPr marL="1028627" lvl="1" indent="-285750" algn="just">
              <a:buClr>
                <a:schemeClr val="accent4"/>
              </a:buClr>
              <a:buSzPct val="100000"/>
              <a:buFont typeface="Arial" panose="020B0604020202020204" pitchFamily="34" charset="0"/>
              <a:buChar char="•"/>
            </a:pPr>
            <a:r>
              <a:rPr lang="es-CO" sz="2000" dirty="0"/>
              <a:t>Pendiente (diferencia de tasas entre plazos)</a:t>
            </a:r>
          </a:p>
          <a:p>
            <a:pPr marL="1028627" lvl="1" indent="-285750" algn="just">
              <a:buClr>
                <a:schemeClr val="accent4"/>
              </a:buClr>
              <a:buSzPct val="100000"/>
              <a:buFont typeface="Arial" panose="020B0604020202020204" pitchFamily="34" charset="0"/>
              <a:buChar char="•"/>
            </a:pPr>
            <a:r>
              <a:rPr lang="es-CO" sz="2000" dirty="0"/>
              <a:t>Curvatura (cambio de inflexión)</a:t>
            </a:r>
          </a:p>
          <a:p>
            <a:pPr algn="just"/>
            <a:endParaRPr lang="es-CO" sz="2000" dirty="0"/>
          </a:p>
          <a:p>
            <a:pPr algn="just"/>
            <a:r>
              <a:rPr lang="es-CO" sz="2000" dirty="0"/>
              <a:t>Utilizando estos tres factores se puede explicar de manera precisa la forma de la curva. De esta manera en vez de proyectar cada nodo de la curva de rendimiento se proyectarían solamente tres factores y luego se reconstruiría la curva a partir de estos valores.</a:t>
            </a:r>
          </a:p>
          <a:p>
            <a:endParaRPr lang="es-ES" sz="2400" dirty="0">
              <a:solidFill>
                <a:srgbClr val="000000"/>
              </a:solidFill>
              <a:cs typeface="Times New Roman"/>
            </a:endParaRPr>
          </a:p>
        </p:txBody>
      </p:sp>
      <p:sp>
        <p:nvSpPr>
          <p:cNvPr id="10" name="CuadroTexto 9">
            <a:extLst>
              <a:ext uri="{FF2B5EF4-FFF2-40B4-BE49-F238E27FC236}">
                <a16:creationId xmlns:a16="http://schemas.microsoft.com/office/drawing/2014/main" id="{0581A8C6-76CA-9DBF-9878-AEDB5DC12D95}"/>
              </a:ext>
            </a:extLst>
          </p:cNvPr>
          <p:cNvSpPr txBox="1"/>
          <p:nvPr/>
        </p:nvSpPr>
        <p:spPr>
          <a:xfrm flipH="1">
            <a:off x="416508" y="5788671"/>
            <a:ext cx="10169430" cy="738664"/>
          </a:xfrm>
          <a:prstGeom prst="rect">
            <a:avLst/>
          </a:prstGeom>
          <a:noFill/>
        </p:spPr>
        <p:txBody>
          <a:bodyPr wrap="square" lIns="91440" tIns="45720" rIns="91440" bIns="45720" rtlCol="0" anchor="t">
            <a:spAutoFit/>
          </a:bodyPr>
          <a:lstStyle/>
          <a:p>
            <a:pPr algn="just">
              <a:lnSpc>
                <a:spcPct val="100000"/>
              </a:lnSpc>
            </a:pPr>
            <a:r>
              <a:rPr lang="en-US" sz="1400" b="1" dirty="0">
                <a:solidFill>
                  <a:schemeClr val="bg1">
                    <a:lumMod val="50000"/>
                  </a:schemeClr>
                </a:solidFill>
              </a:rPr>
              <a:t>Fuente:</a:t>
            </a:r>
            <a:r>
              <a:rPr lang="en-US" sz="1400" dirty="0">
                <a:solidFill>
                  <a:schemeClr val="bg1">
                    <a:lumMod val="50000"/>
                  </a:schemeClr>
                </a:solidFill>
              </a:rPr>
              <a:t> Nelson, C., y A. Siegel (1987): “Parsimonious Modeling of Yield Curves,” Journal of Business, 60, 473—489.</a:t>
            </a:r>
          </a:p>
          <a:p>
            <a:pPr algn="just">
              <a:lnSpc>
                <a:spcPct val="100000"/>
              </a:lnSpc>
            </a:pPr>
            <a:endParaRPr lang="en-US" sz="1400" dirty="0">
              <a:solidFill>
                <a:schemeClr val="bg1">
                  <a:lumMod val="50000"/>
                </a:schemeClr>
              </a:solidFill>
            </a:endParaRPr>
          </a:p>
          <a:p>
            <a:pPr algn="just">
              <a:lnSpc>
                <a:spcPct val="100000"/>
              </a:lnSpc>
            </a:pPr>
            <a:r>
              <a:rPr lang="en-US" sz="1400" dirty="0">
                <a:solidFill>
                  <a:schemeClr val="bg1">
                    <a:lumMod val="50000"/>
                  </a:schemeClr>
                </a:solidFill>
              </a:rPr>
              <a:t>Diebold, F., and C. Li (2006): “Forecasting the Term Structure of Government Bond Yields,” Journal of Econometrics, 130, 337—364</a:t>
            </a:r>
          </a:p>
        </p:txBody>
      </p:sp>
    </p:spTree>
    <p:extLst>
      <p:ext uri="{BB962C8B-B14F-4D97-AF65-F5344CB8AC3E}">
        <p14:creationId xmlns:p14="http://schemas.microsoft.com/office/powerpoint/2010/main" val="2231642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1249540" y="783459"/>
            <a:ext cx="9725230" cy="58477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dirty="0">
                <a:solidFill>
                  <a:srgbClr val="1A3184"/>
                </a:solidFill>
                <a:latin typeface="Arial"/>
                <a:cs typeface="Arial"/>
              </a:rPr>
              <a:t>Factores de carga de la curva de rendimientos</a:t>
            </a:r>
            <a:endParaRPr lang="es-CO" sz="32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3" name="CuadroTexto 2">
            <a:extLst>
              <a:ext uri="{FF2B5EF4-FFF2-40B4-BE49-F238E27FC236}">
                <a16:creationId xmlns:a16="http://schemas.microsoft.com/office/drawing/2014/main" id="{0581A8C6-76CA-9DBF-9878-AEDB5DC12D95}"/>
              </a:ext>
            </a:extLst>
          </p:cNvPr>
          <p:cNvSpPr txBox="1"/>
          <p:nvPr/>
        </p:nvSpPr>
        <p:spPr>
          <a:xfrm flipH="1">
            <a:off x="768202" y="2065873"/>
            <a:ext cx="4604166" cy="3724096"/>
          </a:xfrm>
          <a:prstGeom prst="rect">
            <a:avLst/>
          </a:prstGeom>
          <a:noFill/>
        </p:spPr>
        <p:txBody>
          <a:bodyPr wrap="square" lIns="91440" tIns="45720" rIns="91440" bIns="45720" rtlCol="0" anchor="t">
            <a:spAutoFit/>
          </a:bodyPr>
          <a:lstStyle/>
          <a:p>
            <a:pPr algn="just"/>
            <a:r>
              <a:rPr lang="es-CO" dirty="0"/>
              <a:t>Debido a que el rendimiento en cada plazo es la suma de los tres factores se puede describir el movimiento de la curva a partir del movimiento de cada factor.</a:t>
            </a:r>
          </a:p>
          <a:p>
            <a:pPr algn="just"/>
            <a:endParaRPr lang="es-CO" dirty="0"/>
          </a:p>
          <a:p>
            <a:pPr algn="just"/>
            <a:r>
              <a:rPr lang="es-CO" dirty="0"/>
              <a:t>Un movimiento paralelo se reflejaría en el factor de nivel, mientras que el empinamiento o aplanamiento de la curva se reflejaría en el factor de pendiente. Movimiento más complejos se podrían descomponer en movimiento individuales de cada factor de carga.</a:t>
            </a:r>
          </a:p>
          <a:p>
            <a:endParaRPr lang="es-ES" sz="2000" dirty="0">
              <a:solidFill>
                <a:srgbClr val="000000"/>
              </a:solidFill>
              <a:cs typeface="Times New Roman"/>
            </a:endParaRPr>
          </a:p>
        </p:txBody>
      </p:sp>
      <p:pic>
        <p:nvPicPr>
          <p:cNvPr id="10" name="Picture 2"/>
          <p:cNvPicPr>
            <a:picLocks noChangeAspect="1" noChangeArrowheads="1"/>
          </p:cNvPicPr>
          <p:nvPr/>
        </p:nvPicPr>
        <p:blipFill>
          <a:blip r:embed="rId3" cstate="print"/>
          <a:srcRect l="1549" t="9248" r="2403" b="2900"/>
          <a:stretch>
            <a:fillRect/>
          </a:stretch>
        </p:blipFill>
        <p:spPr bwMode="auto">
          <a:xfrm>
            <a:off x="5652781" y="2065873"/>
            <a:ext cx="5550677" cy="3402029"/>
          </a:xfrm>
          <a:prstGeom prst="rect">
            <a:avLst/>
          </a:prstGeom>
          <a:noFill/>
          <a:ln w="9525">
            <a:noFill/>
            <a:miter lim="800000"/>
            <a:headEnd/>
            <a:tailEnd/>
          </a:ln>
          <a:effectLst/>
        </p:spPr>
      </p:pic>
    </p:spTree>
    <p:extLst>
      <p:ext uri="{BB962C8B-B14F-4D97-AF65-F5344CB8AC3E}">
        <p14:creationId xmlns:p14="http://schemas.microsoft.com/office/powerpoint/2010/main" val="1813684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328048" y="2767279"/>
            <a:ext cx="6131859" cy="132343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8000" dirty="0">
                <a:solidFill>
                  <a:srgbClr val="1A3184"/>
                </a:solidFill>
                <a:cs typeface="Arial" panose="020B0604020202020204" pitchFamily="34" charset="0"/>
              </a:rPr>
              <a:t>Cero Cupón</a:t>
            </a:r>
            <a:endParaRPr lang="es-CO" sz="8000" dirty="0">
              <a:solidFill>
                <a:srgbClr val="1A3184"/>
              </a:solidFill>
              <a:latin typeface="Arial" panose="020B0604020202020204" pitchFamily="34" charset="0"/>
              <a:cs typeface="Arial" panose="020B0604020202020204" pitchFamily="34" charset="0"/>
            </a:endParaRPr>
          </a:p>
        </p:txBody>
      </p:sp>
      <p:pic>
        <p:nvPicPr>
          <p:cNvPr id="6" name="Imagen 4">
            <a:extLst>
              <a:ext uri="{FF2B5EF4-FFF2-40B4-BE49-F238E27FC236}">
                <a16:creationId xmlns:a16="http://schemas.microsoft.com/office/drawing/2014/main" id="{77D718F3-6B55-0C59-152F-64E171DDA517}"/>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80000" contrast="-40000"/>
                    </a14:imgEffect>
                  </a14:imgLayer>
                </a14:imgProps>
              </a:ext>
              <a:ext uri="{28A0092B-C50C-407E-A947-70E740481C1C}">
                <a14:useLocalDpi xmlns:a14="http://schemas.microsoft.com/office/drawing/2010/main" val="0"/>
              </a:ext>
            </a:extLst>
          </a:blip>
          <a:stretch>
            <a:fillRect/>
          </a:stretch>
        </p:blipFill>
        <p:spPr>
          <a:xfrm>
            <a:off x="6620608" y="0"/>
            <a:ext cx="5569869" cy="6857999"/>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solidFill>
            <a:srgbClr val="1A3184"/>
          </a:solidFill>
        </p:spPr>
      </p:pic>
      <p:sp>
        <p:nvSpPr>
          <p:cNvPr id="2" name="CuadroTexto 1"/>
          <p:cNvSpPr txBox="1"/>
          <p:nvPr/>
        </p:nvSpPr>
        <p:spPr>
          <a:xfrm>
            <a:off x="8091997" y="-249984"/>
            <a:ext cx="3454967" cy="7017306"/>
          </a:xfrm>
          <a:prstGeom prst="rect">
            <a:avLst/>
          </a:prstGeom>
          <a:noFill/>
        </p:spPr>
        <p:txBody>
          <a:bodyPr wrap="square" rtlCol="0">
            <a:spAutoFit/>
          </a:bodyPr>
          <a:lstStyle/>
          <a:p>
            <a:r>
              <a:rPr lang="es-ES" sz="45000" dirty="0">
                <a:solidFill>
                  <a:schemeClr val="bg1"/>
                </a:solidFill>
                <a:latin typeface="Yu Gothic UI Semibold" panose="020B0700000000000000" pitchFamily="34" charset="-128"/>
                <a:ea typeface="Yu Gothic UI Semibold" panose="020B0700000000000000" pitchFamily="34" charset="-128"/>
                <a:cs typeface="Segoe UI" panose="020B0502040204020203" pitchFamily="34" charset="0"/>
              </a:rPr>
              <a:t>2</a:t>
            </a:r>
            <a:endParaRPr lang="en-US" sz="45000" dirty="0">
              <a:solidFill>
                <a:schemeClr val="bg1"/>
              </a:solidFill>
              <a:latin typeface="Yu Gothic UI Semibold" panose="020B0700000000000000" pitchFamily="34" charset="-128"/>
              <a:ea typeface="Yu Gothic UI Semibold" panose="020B0700000000000000" pitchFamily="34" charset="-128"/>
              <a:cs typeface="Segoe UI" panose="020B0502040204020203" pitchFamily="34" charset="0"/>
            </a:endParaRPr>
          </a:p>
        </p:txBody>
      </p:sp>
      <p:sp>
        <p:nvSpPr>
          <p:cNvPr id="10" name="Rectangle 11">
            <a:extLst>
              <a:ext uri="{FF2B5EF4-FFF2-40B4-BE49-F238E27FC236}">
                <a16:creationId xmlns:a16="http://schemas.microsoft.com/office/drawing/2014/main" id="{77978F65-EEBD-3F49-BFAF-CB09ABD6CA62}"/>
              </a:ext>
            </a:extLst>
          </p:cNvPr>
          <p:cNvSpPr txBox="1"/>
          <p:nvPr/>
        </p:nvSpPr>
        <p:spPr>
          <a:xfrm>
            <a:off x="1480516" y="2356860"/>
            <a:ext cx="3826924" cy="58477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b="0" dirty="0">
                <a:solidFill>
                  <a:srgbClr val="1A3184"/>
                </a:solidFill>
              </a:rPr>
              <a:t>Curva</a:t>
            </a:r>
            <a:endParaRPr lang="es-CO" sz="3200" dirty="0">
              <a:solidFill>
                <a:srgbClr val="1A318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7467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3276315" y="1216740"/>
            <a:ext cx="4979341" cy="120032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600" dirty="0">
                <a:solidFill>
                  <a:srgbClr val="1A3184"/>
                </a:solidFill>
                <a:latin typeface="Arial"/>
                <a:cs typeface="Arial"/>
              </a:rPr>
              <a:t>¿Por qué usar la curva cero cupón?</a:t>
            </a:r>
            <a:endParaRPr lang="es-CO" sz="36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12" name="CuadroTexto 11">
            <a:extLst>
              <a:ext uri="{FF2B5EF4-FFF2-40B4-BE49-F238E27FC236}">
                <a16:creationId xmlns:a16="http://schemas.microsoft.com/office/drawing/2014/main" id="{0581A8C6-76CA-9DBF-9878-AEDB5DC12D95}"/>
              </a:ext>
            </a:extLst>
          </p:cNvPr>
          <p:cNvSpPr txBox="1"/>
          <p:nvPr/>
        </p:nvSpPr>
        <p:spPr>
          <a:xfrm flipH="1">
            <a:off x="2356952" y="2725296"/>
            <a:ext cx="6818069" cy="2616101"/>
          </a:xfrm>
          <a:prstGeom prst="rect">
            <a:avLst/>
          </a:prstGeom>
          <a:noFill/>
        </p:spPr>
        <p:txBody>
          <a:bodyPr wrap="square" lIns="91440" tIns="45720" rIns="91440" bIns="45720" rtlCol="0" anchor="t">
            <a:spAutoFit/>
          </a:bodyPr>
          <a:lstStyle/>
          <a:p>
            <a:pPr marL="285750" indent="-285750">
              <a:buClr>
                <a:srgbClr val="1A3184"/>
              </a:buClr>
              <a:buFont typeface="Arial" panose="020B0604020202020204" pitchFamily="34" charset="0"/>
              <a:buChar char="•"/>
            </a:pPr>
            <a:r>
              <a:rPr lang="es-CO" sz="2000" dirty="0"/>
              <a:t> La curva de rendimientos considera que el precio de un bono solo depende de movimientos paralelos de las tasas de interés, ignorando la estructura </a:t>
            </a:r>
            <a:r>
              <a:rPr lang="es-CO" sz="2000" dirty="0" err="1"/>
              <a:t>intertemporal</a:t>
            </a:r>
            <a:r>
              <a:rPr lang="es-CO" sz="2000" dirty="0"/>
              <a:t> de las mismas.</a:t>
            </a:r>
          </a:p>
          <a:p>
            <a:pPr marL="285750" indent="-285750">
              <a:buClr>
                <a:srgbClr val="1A3184"/>
              </a:buClr>
              <a:buFont typeface="Arial" panose="020B0604020202020204" pitchFamily="34" charset="0"/>
              <a:buChar char="•"/>
            </a:pPr>
            <a:endParaRPr lang="es-CO" sz="2000" dirty="0"/>
          </a:p>
          <a:p>
            <a:pPr marL="285750" indent="-285750">
              <a:buClr>
                <a:srgbClr val="1A3184"/>
              </a:buClr>
              <a:buFont typeface="Arial" panose="020B0604020202020204" pitchFamily="34" charset="0"/>
              <a:buChar char="•"/>
            </a:pPr>
            <a:r>
              <a:rPr lang="es-CO" sz="2000" dirty="0"/>
              <a:t> La curva cero cupón permite considerar movimientos no paralelos de la curva de interés, los cuales son más comunes que los movimientos paralelos.</a:t>
            </a:r>
          </a:p>
          <a:p>
            <a:endParaRPr lang="es-ES" sz="2400" dirty="0">
              <a:solidFill>
                <a:srgbClr val="000000"/>
              </a:solidFill>
              <a:cs typeface="Times New Roman"/>
            </a:endParaRPr>
          </a:p>
        </p:txBody>
      </p:sp>
    </p:spTree>
    <p:extLst>
      <p:ext uri="{BB962C8B-B14F-4D97-AF65-F5344CB8AC3E}">
        <p14:creationId xmlns:p14="http://schemas.microsoft.com/office/powerpoint/2010/main" val="4097271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997565" y="1025198"/>
            <a:ext cx="10239005" cy="58477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dirty="0">
                <a:solidFill>
                  <a:srgbClr val="1A3184"/>
                </a:solidFill>
                <a:latin typeface="Arial"/>
                <a:cs typeface="Arial"/>
              </a:rPr>
              <a:t>Valoración de un bono con la curva cero cupón (I)</a:t>
            </a:r>
            <a:endParaRPr lang="es-CO" sz="32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0581A8C6-76CA-9DBF-9878-AEDB5DC12D95}"/>
                  </a:ext>
                </a:extLst>
              </p:cNvPr>
              <p:cNvSpPr txBox="1"/>
              <p:nvPr/>
            </p:nvSpPr>
            <p:spPr>
              <a:xfrm flipH="1">
                <a:off x="997565" y="2418968"/>
                <a:ext cx="4788540" cy="2999283"/>
              </a:xfrm>
              <a:prstGeom prst="rect">
                <a:avLst/>
              </a:prstGeom>
              <a:noFill/>
            </p:spPr>
            <p:txBody>
              <a:bodyPr wrap="square" lIns="91440" tIns="45720" rIns="91440" bIns="45720" rtlCol="0" anchor="t">
                <a:spAutoFit/>
              </a:bodyPr>
              <a:lstStyle/>
              <a:p>
                <a:r>
                  <a:rPr lang="es-CO" sz="2000" dirty="0"/>
                  <a:t>Recordemos que el precio de un bono cero cupón es:</a:t>
                </a:r>
              </a:p>
              <a:p>
                <a:endParaRPr lang="es-CO" sz="2000" dirty="0"/>
              </a:p>
              <a:p>
                <a:pPr/>
                <a14:m>
                  <m:oMathPara xmlns:m="http://schemas.openxmlformats.org/officeDocument/2006/math">
                    <m:oMathParaPr>
                      <m:jc m:val="centerGroup"/>
                    </m:oMathParaPr>
                    <m:oMath xmlns:m="http://schemas.openxmlformats.org/officeDocument/2006/math">
                      <m:r>
                        <a:rPr lang="es-CO" sz="2000" i="1">
                          <a:solidFill>
                            <a:srgbClr val="000000"/>
                          </a:solidFill>
                          <a:latin typeface="Cambria Math"/>
                        </a:rPr>
                        <m:t>𝑃</m:t>
                      </m:r>
                      <m:r>
                        <a:rPr lang="es-CO" sz="2000" i="1">
                          <a:solidFill>
                            <a:srgbClr val="000000"/>
                          </a:solidFill>
                          <a:latin typeface="Cambria Math"/>
                        </a:rPr>
                        <m:t>=100 </m:t>
                      </m:r>
                      <m:sSup>
                        <m:sSupPr>
                          <m:ctrlPr>
                            <a:rPr lang="es-CO" sz="2000" i="1">
                              <a:solidFill>
                                <a:srgbClr val="000000"/>
                              </a:solidFill>
                              <a:latin typeface="Cambria Math" panose="02040503050406030204" pitchFamily="18" charset="0"/>
                            </a:rPr>
                          </m:ctrlPr>
                        </m:sSupPr>
                        <m:e>
                          <m:d>
                            <m:dPr>
                              <m:begChr m:val="["/>
                              <m:endChr m:val="]"/>
                              <m:ctrlPr>
                                <a:rPr lang="es-CO" sz="2000" i="1">
                                  <a:solidFill>
                                    <a:srgbClr val="000000"/>
                                  </a:solidFill>
                                  <a:latin typeface="Cambria Math" panose="02040503050406030204" pitchFamily="18" charset="0"/>
                                </a:rPr>
                              </m:ctrlPr>
                            </m:dPr>
                            <m:e>
                              <m:r>
                                <a:rPr lang="es-CO" sz="2000" i="1">
                                  <a:solidFill>
                                    <a:srgbClr val="000000"/>
                                  </a:solidFill>
                                  <a:latin typeface="Cambria Math"/>
                                </a:rPr>
                                <m:t>1+</m:t>
                              </m:r>
                              <m:sSub>
                                <m:sSubPr>
                                  <m:ctrlPr>
                                    <a:rPr lang="es-CO" sz="2000" i="1">
                                      <a:solidFill>
                                        <a:srgbClr val="000000"/>
                                      </a:solidFill>
                                      <a:latin typeface="Cambria Math" panose="02040503050406030204" pitchFamily="18" charset="0"/>
                                    </a:rPr>
                                  </m:ctrlPr>
                                </m:sSubPr>
                                <m:e>
                                  <m:r>
                                    <a:rPr lang="es-CO" sz="2000" i="1">
                                      <a:solidFill>
                                        <a:srgbClr val="000000"/>
                                      </a:solidFill>
                                      <a:latin typeface="Cambria Math" panose="02040503050406030204" pitchFamily="18" charset="0"/>
                                    </a:rPr>
                                    <m:t>𝑆</m:t>
                                  </m:r>
                                </m:e>
                                <m:sub>
                                  <m:r>
                                    <a:rPr lang="es-CO" sz="2000" i="1">
                                      <a:solidFill>
                                        <a:srgbClr val="000000"/>
                                      </a:solidFill>
                                      <a:latin typeface="Cambria Math" panose="02040503050406030204" pitchFamily="18" charset="0"/>
                                    </a:rPr>
                                    <m:t>𝑇</m:t>
                                  </m:r>
                                </m:sub>
                              </m:sSub>
                            </m:e>
                          </m:d>
                        </m:e>
                        <m:sup>
                          <m:r>
                            <a:rPr lang="es-CO" sz="2000" i="1">
                              <a:solidFill>
                                <a:srgbClr val="000000"/>
                              </a:solidFill>
                              <a:latin typeface="Cambria Math" panose="02040503050406030204" pitchFamily="18" charset="0"/>
                            </a:rPr>
                            <m:t>−</m:t>
                          </m:r>
                          <m:r>
                            <a:rPr lang="es-CO" sz="2000" i="1">
                              <a:solidFill>
                                <a:srgbClr val="000000"/>
                              </a:solidFill>
                              <a:latin typeface="Cambria Math" panose="02040503050406030204" pitchFamily="18" charset="0"/>
                            </a:rPr>
                            <m:t>𝑇</m:t>
                          </m:r>
                        </m:sup>
                      </m:sSup>
                      <m:r>
                        <a:rPr lang="es-CO" sz="2000" i="1">
                          <a:solidFill>
                            <a:srgbClr val="000000"/>
                          </a:solidFill>
                          <a:latin typeface="Cambria Math"/>
                        </a:rPr>
                        <m:t> = 100 </m:t>
                      </m:r>
                      <m:sSub>
                        <m:sSubPr>
                          <m:ctrlPr>
                            <a:rPr lang="es-CO" sz="2000" i="1">
                              <a:solidFill>
                                <a:srgbClr val="000000"/>
                              </a:solidFill>
                              <a:latin typeface="Cambria Math" panose="02040503050406030204" pitchFamily="18" charset="0"/>
                              <a:ea typeface="Cambria Math"/>
                            </a:rPr>
                          </m:ctrlPr>
                        </m:sSubPr>
                        <m:e>
                          <m:r>
                            <a:rPr lang="es-CO" sz="2000" i="1">
                              <a:solidFill>
                                <a:srgbClr val="000000"/>
                              </a:solidFill>
                              <a:latin typeface="Cambria Math"/>
                              <a:ea typeface="Cambria Math"/>
                            </a:rPr>
                            <m:t>𝛿</m:t>
                          </m:r>
                        </m:e>
                        <m:sub>
                          <m:r>
                            <a:rPr lang="es-CO" sz="2000" i="1">
                              <a:solidFill>
                                <a:srgbClr val="000000"/>
                              </a:solidFill>
                              <a:latin typeface="Cambria Math" panose="02040503050406030204" pitchFamily="18" charset="0"/>
                              <a:ea typeface="Cambria Math"/>
                            </a:rPr>
                            <m:t>𝑡</m:t>
                          </m:r>
                        </m:sub>
                      </m:sSub>
                    </m:oMath>
                  </m:oMathPara>
                </a14:m>
                <a:endParaRPr lang="es-CO" sz="2000" dirty="0">
                  <a:solidFill>
                    <a:srgbClr val="000000"/>
                  </a:solidFill>
                  <a:latin typeface="Times New Roman" panose="02020603050405020304" pitchFamily="18" charset="0"/>
                  <a:ea typeface="Cambria Math"/>
                </a:endParaRPr>
              </a:p>
              <a:p>
                <a:pPr/>
                <a14:m>
                  <m:oMathPara xmlns:m="http://schemas.openxmlformats.org/officeDocument/2006/math">
                    <m:oMathParaPr>
                      <m:jc m:val="centerGroup"/>
                    </m:oMathParaPr>
                    <m:oMath xmlns:m="http://schemas.openxmlformats.org/officeDocument/2006/math">
                      <m:sSub>
                        <m:sSubPr>
                          <m:ctrlPr>
                            <a:rPr lang="es-CO" sz="2000" i="1">
                              <a:solidFill>
                                <a:srgbClr val="000000"/>
                              </a:solidFill>
                              <a:latin typeface="Cambria Math" panose="02040503050406030204" pitchFamily="18" charset="0"/>
                              <a:ea typeface="Cambria Math"/>
                            </a:rPr>
                          </m:ctrlPr>
                        </m:sSubPr>
                        <m:e>
                          <m:r>
                            <a:rPr lang="es-CO" sz="2000" i="1">
                              <a:solidFill>
                                <a:srgbClr val="000000"/>
                              </a:solidFill>
                              <a:latin typeface="Cambria Math"/>
                              <a:ea typeface="Cambria Math"/>
                            </a:rPr>
                            <m:t>𝛿</m:t>
                          </m:r>
                        </m:e>
                        <m:sub>
                          <m:r>
                            <a:rPr lang="es-CO" sz="2000" i="1">
                              <a:solidFill>
                                <a:srgbClr val="000000"/>
                              </a:solidFill>
                              <a:latin typeface="Cambria Math" panose="02040503050406030204" pitchFamily="18" charset="0"/>
                              <a:ea typeface="Cambria Math"/>
                            </a:rPr>
                            <m:t>𝑡</m:t>
                          </m:r>
                        </m:sub>
                      </m:sSub>
                      <m:r>
                        <a:rPr lang="es-CO" sz="2000" i="1">
                          <a:solidFill>
                            <a:srgbClr val="000000"/>
                          </a:solidFill>
                          <a:latin typeface="Cambria Math" panose="02040503050406030204" pitchFamily="18" charset="0"/>
                          <a:ea typeface="Cambria Math"/>
                        </a:rPr>
                        <m:t>=</m:t>
                      </m:r>
                      <m:sSup>
                        <m:sSupPr>
                          <m:ctrlPr>
                            <a:rPr lang="es-CO" sz="2000" i="1">
                              <a:solidFill>
                                <a:srgbClr val="000000"/>
                              </a:solidFill>
                              <a:latin typeface="Cambria Math" panose="02040503050406030204" pitchFamily="18" charset="0"/>
                              <a:ea typeface="Cambria Math"/>
                            </a:rPr>
                          </m:ctrlPr>
                        </m:sSupPr>
                        <m:e>
                          <m:d>
                            <m:dPr>
                              <m:ctrlPr>
                                <a:rPr lang="es-CO" sz="2000" i="1">
                                  <a:solidFill>
                                    <a:srgbClr val="000000"/>
                                  </a:solidFill>
                                  <a:latin typeface="Cambria Math" panose="02040503050406030204" pitchFamily="18" charset="0"/>
                                  <a:ea typeface="Cambria Math"/>
                                </a:rPr>
                              </m:ctrlPr>
                            </m:dPr>
                            <m:e>
                              <m:f>
                                <m:fPr>
                                  <m:ctrlPr>
                                    <a:rPr lang="es-CO" sz="2000" i="1">
                                      <a:solidFill>
                                        <a:srgbClr val="000000"/>
                                      </a:solidFill>
                                      <a:latin typeface="Cambria Math" panose="02040503050406030204" pitchFamily="18" charset="0"/>
                                      <a:ea typeface="Cambria Math"/>
                                    </a:rPr>
                                  </m:ctrlPr>
                                </m:fPr>
                                <m:num>
                                  <m:r>
                                    <a:rPr lang="es-CO" sz="2000" i="1">
                                      <a:solidFill>
                                        <a:srgbClr val="000000"/>
                                      </a:solidFill>
                                      <a:latin typeface="Cambria Math" panose="02040503050406030204" pitchFamily="18" charset="0"/>
                                      <a:ea typeface="Cambria Math"/>
                                    </a:rPr>
                                    <m:t>1</m:t>
                                  </m:r>
                                </m:num>
                                <m:den>
                                  <m:sSub>
                                    <m:sSubPr>
                                      <m:ctrlPr>
                                        <a:rPr lang="es-CO" sz="2000" i="1">
                                          <a:solidFill>
                                            <a:srgbClr val="000000"/>
                                          </a:solidFill>
                                          <a:latin typeface="Cambria Math" panose="02040503050406030204" pitchFamily="18" charset="0"/>
                                          <a:ea typeface="Cambria Math"/>
                                        </a:rPr>
                                      </m:ctrlPr>
                                    </m:sSubPr>
                                    <m:e>
                                      <m:r>
                                        <a:rPr lang="es-CO" sz="2000" i="1">
                                          <a:solidFill>
                                            <a:srgbClr val="000000"/>
                                          </a:solidFill>
                                          <a:latin typeface="Cambria Math" panose="02040503050406030204" pitchFamily="18" charset="0"/>
                                          <a:ea typeface="Cambria Math"/>
                                        </a:rPr>
                                        <m:t>1+</m:t>
                                      </m:r>
                                      <m:r>
                                        <a:rPr lang="es-CO" sz="2000" i="1">
                                          <a:solidFill>
                                            <a:srgbClr val="000000"/>
                                          </a:solidFill>
                                          <a:latin typeface="Cambria Math" panose="02040503050406030204" pitchFamily="18" charset="0"/>
                                          <a:ea typeface="Cambria Math"/>
                                        </a:rPr>
                                        <m:t>𝑆</m:t>
                                      </m:r>
                                    </m:e>
                                    <m:sub>
                                      <m:r>
                                        <a:rPr lang="es-CO" sz="2000" i="1">
                                          <a:solidFill>
                                            <a:srgbClr val="000000"/>
                                          </a:solidFill>
                                          <a:latin typeface="Cambria Math" panose="02040503050406030204" pitchFamily="18" charset="0"/>
                                          <a:ea typeface="Cambria Math"/>
                                        </a:rPr>
                                        <m:t>𝑡</m:t>
                                      </m:r>
                                    </m:sub>
                                  </m:sSub>
                                </m:den>
                              </m:f>
                            </m:e>
                          </m:d>
                        </m:e>
                        <m:sup>
                          <m:r>
                            <a:rPr lang="es-CO" sz="2000" i="1">
                              <a:solidFill>
                                <a:srgbClr val="000000"/>
                              </a:solidFill>
                              <a:latin typeface="Cambria Math" panose="02040503050406030204" pitchFamily="18" charset="0"/>
                              <a:ea typeface="Cambria Math"/>
                            </a:rPr>
                            <m:t>−</m:t>
                          </m:r>
                          <m:r>
                            <a:rPr lang="es-CO" sz="2000" i="1">
                              <a:solidFill>
                                <a:srgbClr val="000000"/>
                              </a:solidFill>
                              <a:latin typeface="Cambria Math" panose="02040503050406030204" pitchFamily="18" charset="0"/>
                              <a:ea typeface="Cambria Math"/>
                            </a:rPr>
                            <m:t>𝑇</m:t>
                          </m:r>
                        </m:sup>
                      </m:sSup>
                    </m:oMath>
                  </m:oMathPara>
                </a14:m>
                <a:endParaRPr lang="es-CO" sz="2000" dirty="0">
                  <a:solidFill>
                    <a:srgbClr val="000000"/>
                  </a:solidFill>
                  <a:latin typeface="Times New Roman" panose="02020603050405020304" pitchFamily="18" charset="0"/>
                  <a:cs typeface="Times New Roman" panose="02020603050405020304" pitchFamily="18" charset="0"/>
                </a:endParaRPr>
              </a:p>
              <a:p>
                <a:endParaRPr lang="es-CO" sz="2000" dirty="0">
                  <a:solidFill>
                    <a:srgbClr val="000000"/>
                  </a:solidFill>
                  <a:latin typeface="Times New Roman" panose="02020603050405020304" pitchFamily="18" charset="0"/>
                  <a:cs typeface="Times New Roman" panose="02020603050405020304" pitchFamily="18" charset="0"/>
                </a:endParaRPr>
              </a:p>
              <a:p>
                <a:r>
                  <a:rPr lang="es-CO" sz="2000" dirty="0"/>
                  <a:t>Donde </a:t>
                </a:r>
                <a14:m>
                  <m:oMath xmlns:m="http://schemas.openxmlformats.org/officeDocument/2006/math">
                    <m:r>
                      <a:rPr lang="es-CO" sz="2000" i="1">
                        <a:latin typeface="Cambria Math"/>
                        <a:ea typeface="Cambria Math"/>
                      </a:rPr>
                      <m:t>𝛿</m:t>
                    </m:r>
                    <m:r>
                      <a:rPr lang="es-CO" sz="2000" i="1">
                        <a:latin typeface="Cambria Math"/>
                        <a:ea typeface="Cambria Math"/>
                      </a:rPr>
                      <m:t>(</m:t>
                    </m:r>
                    <m:r>
                      <a:rPr lang="es-CO" sz="2000" i="1">
                        <a:latin typeface="Cambria Math"/>
                        <a:ea typeface="Cambria Math"/>
                      </a:rPr>
                      <m:t>𝑡</m:t>
                    </m:r>
                    <m:r>
                      <a:rPr lang="es-CO" sz="2000" i="1">
                        <a:latin typeface="Cambria Math"/>
                        <a:ea typeface="Cambria Math"/>
                      </a:rPr>
                      <m:t>)</m:t>
                    </m:r>
                  </m:oMath>
                </a14:m>
                <a:r>
                  <a:rPr lang="es-CO" sz="2000" dirty="0"/>
                  <a:t> se denomina factor de descuento.</a:t>
                </a:r>
              </a:p>
            </p:txBody>
          </p:sp>
        </mc:Choice>
        <mc:Fallback xmlns="">
          <p:sp>
            <p:nvSpPr>
              <p:cNvPr id="11" name="CuadroTexto 10">
                <a:extLst>
                  <a:ext uri="{FF2B5EF4-FFF2-40B4-BE49-F238E27FC236}">
                    <a16:creationId xmlns:a16="http://schemas.microsoft.com/office/drawing/2014/main" id="{0581A8C6-76CA-9DBF-9878-AEDB5DC12D95}"/>
                  </a:ext>
                </a:extLst>
              </p:cNvPr>
              <p:cNvSpPr txBox="1">
                <a:spLocks noRot="1" noChangeAspect="1" noMove="1" noResize="1" noEditPoints="1" noAdjustHandles="1" noChangeArrowheads="1" noChangeShapeType="1" noTextEdit="1"/>
              </p:cNvSpPr>
              <p:nvPr/>
            </p:nvSpPr>
            <p:spPr>
              <a:xfrm flipH="1">
                <a:off x="997565" y="2418968"/>
                <a:ext cx="4788540" cy="2999283"/>
              </a:xfrm>
              <a:prstGeom prst="rect">
                <a:avLst/>
              </a:prstGeom>
              <a:blipFill>
                <a:blip r:embed="rId3"/>
                <a:stretch>
                  <a:fillRect l="-1401" t="-1220" b="-2642"/>
                </a:stretch>
              </a:blipFill>
            </p:spPr>
            <p:txBody>
              <a:bodyPr/>
              <a:lstStyle/>
              <a:p>
                <a:r>
                  <a:rPr lang="en-US">
                    <a:noFill/>
                  </a:rPr>
                  <a:t> </a:t>
                </a:r>
              </a:p>
            </p:txBody>
          </p:sp>
        </mc:Fallback>
      </mc:AlternateContent>
      <p:pic>
        <p:nvPicPr>
          <p:cNvPr id="13" name="Picture 2"/>
          <p:cNvPicPr>
            <a:picLocks noChangeAspect="1" noChangeArrowheads="1"/>
          </p:cNvPicPr>
          <p:nvPr/>
        </p:nvPicPr>
        <p:blipFill>
          <a:blip r:embed="rId4"/>
          <a:srcRect/>
          <a:stretch>
            <a:fillRect/>
          </a:stretch>
        </p:blipFill>
        <p:spPr bwMode="auto">
          <a:xfrm>
            <a:off x="6429071" y="2308365"/>
            <a:ext cx="4606066" cy="3399907"/>
          </a:xfrm>
          <a:prstGeom prst="rect">
            <a:avLst/>
          </a:prstGeom>
          <a:noFill/>
          <a:ln w="9525">
            <a:noFill/>
            <a:miter lim="800000"/>
            <a:headEnd/>
            <a:tailEnd/>
          </a:ln>
          <a:effectLst/>
        </p:spPr>
      </p:pic>
    </p:spTree>
    <p:extLst>
      <p:ext uri="{BB962C8B-B14F-4D97-AF65-F5344CB8AC3E}">
        <p14:creationId xmlns:p14="http://schemas.microsoft.com/office/powerpoint/2010/main" val="2871304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957056" y="656797"/>
            <a:ext cx="5937919" cy="107721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dirty="0">
                <a:solidFill>
                  <a:srgbClr val="1A3184"/>
                </a:solidFill>
                <a:latin typeface="Arial"/>
                <a:cs typeface="Arial"/>
              </a:rPr>
              <a:t>Valoración de un bono con la curva cero cupón (II)</a:t>
            </a:r>
            <a:endParaRPr lang="es-CO" sz="32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0581A8C6-76CA-9DBF-9878-AEDB5DC12D95}"/>
                  </a:ext>
                </a:extLst>
              </p:cNvPr>
              <p:cNvSpPr txBox="1"/>
              <p:nvPr/>
            </p:nvSpPr>
            <p:spPr>
              <a:xfrm flipH="1">
                <a:off x="1615534" y="2775135"/>
                <a:ext cx="4697344" cy="1265411"/>
              </a:xfrm>
              <a:prstGeom prst="rect">
                <a:avLst/>
              </a:prstGeom>
              <a:noFill/>
            </p:spPr>
            <p:txBody>
              <a:bodyPr wrap="square" lIns="91440" tIns="45720" rIns="91440" bIns="45720" rtlCol="0" anchor="t">
                <a:spAutoFit/>
              </a:bodyPr>
              <a:lstStyle/>
              <a:p>
                <a:r>
                  <a:rPr lang="es-CO" sz="2000" dirty="0"/>
                  <a:t>El precio de un bono sería:</a:t>
                </a:r>
              </a:p>
              <a:p>
                <a:pPr/>
                <a14:m>
                  <m:oMathPara xmlns:m="http://schemas.openxmlformats.org/officeDocument/2006/math">
                    <m:oMathParaPr>
                      <m:jc m:val="centerGroup"/>
                    </m:oMathParaPr>
                    <m:oMath xmlns:m="http://schemas.openxmlformats.org/officeDocument/2006/math">
                      <m:r>
                        <a:rPr lang="es-ES" sz="2000" b="0" i="1" smtClean="0">
                          <a:latin typeface="Cambria Math" panose="02040503050406030204" pitchFamily="18" charset="0"/>
                        </a:rPr>
                        <m:t>𝑃</m:t>
                      </m:r>
                      <m:r>
                        <a:rPr lang="es-ES" sz="2000" b="0" i="1" smtClean="0">
                          <a:latin typeface="Cambria Math" panose="02040503050406030204" pitchFamily="18" charset="0"/>
                        </a:rPr>
                        <m:t>=</m:t>
                      </m:r>
                      <m:nary>
                        <m:naryPr>
                          <m:chr m:val="∑"/>
                          <m:ctrlPr>
                            <a:rPr lang="es-ES" sz="2000" b="0" i="1" smtClean="0">
                              <a:latin typeface="Cambria Math" panose="02040503050406030204" pitchFamily="18" charset="0"/>
                            </a:rPr>
                          </m:ctrlPr>
                        </m:naryPr>
                        <m:sub>
                          <m:r>
                            <m:rPr>
                              <m:brk m:alnAt="23"/>
                            </m:rPr>
                            <a:rPr lang="es-ES" sz="2000" b="0" i="1" smtClean="0">
                              <a:latin typeface="Cambria Math" panose="02040503050406030204" pitchFamily="18" charset="0"/>
                            </a:rPr>
                            <m:t>𝑖</m:t>
                          </m:r>
                          <m:r>
                            <a:rPr lang="es-ES" sz="2000" b="0" i="1" smtClean="0">
                              <a:latin typeface="Cambria Math" panose="02040503050406030204" pitchFamily="18" charset="0"/>
                            </a:rPr>
                            <m:t>=1</m:t>
                          </m:r>
                        </m:sub>
                        <m:sup>
                          <m:r>
                            <a:rPr lang="es-ES" sz="2000" b="0" i="1" smtClean="0">
                              <a:latin typeface="Cambria Math" panose="02040503050406030204" pitchFamily="18" charset="0"/>
                            </a:rPr>
                            <m:t>3</m:t>
                          </m:r>
                        </m:sup>
                        <m:e>
                          <m:f>
                            <m:fPr>
                              <m:ctrlPr>
                                <a:rPr lang="es-ES" sz="2000" b="0" i="1" smtClean="0">
                                  <a:latin typeface="Cambria Math" panose="02040503050406030204" pitchFamily="18" charset="0"/>
                                </a:rPr>
                              </m:ctrlPr>
                            </m:fPr>
                            <m:num>
                              <m:sSub>
                                <m:sSubPr>
                                  <m:ctrlPr>
                                    <a:rPr lang="es-ES" sz="2000" i="1">
                                      <a:latin typeface="Cambria Math" panose="02040503050406030204" pitchFamily="18" charset="0"/>
                                    </a:rPr>
                                  </m:ctrlPr>
                                </m:sSubPr>
                                <m:e>
                                  <m:r>
                                    <a:rPr lang="es-ES" sz="2000" i="1">
                                      <a:latin typeface="Cambria Math" panose="02040503050406030204" pitchFamily="18" charset="0"/>
                                    </a:rPr>
                                    <m:t>𝐹</m:t>
                                  </m:r>
                                </m:e>
                                <m:sub>
                                  <m:r>
                                    <a:rPr lang="es-ES" sz="2000" i="1">
                                      <a:latin typeface="Cambria Math" panose="02040503050406030204" pitchFamily="18" charset="0"/>
                                    </a:rPr>
                                    <m:t>𝑖</m:t>
                                  </m:r>
                                </m:sub>
                              </m:sSub>
                            </m:num>
                            <m:den>
                              <m:r>
                                <a:rPr lang="es-ES" sz="2000" i="1">
                                  <a:latin typeface="Cambria Math" panose="02040503050406030204" pitchFamily="18" charset="0"/>
                                </a:rPr>
                                <m:t>(1+</m:t>
                              </m:r>
                              <m:r>
                                <a:rPr lang="es-ES" sz="2000" i="1">
                                  <a:latin typeface="Cambria Math" panose="02040503050406030204" pitchFamily="18" charset="0"/>
                                </a:rPr>
                                <m:t>𝑟</m:t>
                              </m:r>
                              <m:d>
                                <m:dPr>
                                  <m:ctrlPr>
                                    <a:rPr lang="es-ES" sz="2000" i="1">
                                      <a:latin typeface="Cambria Math" panose="02040503050406030204" pitchFamily="18" charset="0"/>
                                    </a:rPr>
                                  </m:ctrlPr>
                                </m:dPr>
                                <m:e>
                                  <m:sSub>
                                    <m:sSubPr>
                                      <m:ctrlPr>
                                        <a:rPr lang="es-ES" sz="2000" i="1">
                                          <a:latin typeface="Cambria Math" panose="02040503050406030204" pitchFamily="18" charset="0"/>
                                        </a:rPr>
                                      </m:ctrlPr>
                                    </m:sSubPr>
                                    <m:e>
                                      <m:r>
                                        <a:rPr lang="es-ES" sz="2000" i="1">
                                          <a:latin typeface="Cambria Math" panose="02040503050406030204" pitchFamily="18" charset="0"/>
                                        </a:rPr>
                                        <m:t>𝑡</m:t>
                                      </m:r>
                                    </m:e>
                                    <m:sub>
                                      <m:r>
                                        <a:rPr lang="es-ES" sz="2000" i="1">
                                          <a:latin typeface="Cambria Math" panose="02040503050406030204" pitchFamily="18" charset="0"/>
                                        </a:rPr>
                                        <m:t>𝑖</m:t>
                                      </m:r>
                                    </m:sub>
                                  </m:sSub>
                                </m:e>
                              </m:d>
                              <m:sSup>
                                <m:sSupPr>
                                  <m:ctrlPr>
                                    <a:rPr lang="es-ES" sz="2000" i="1">
                                      <a:latin typeface="Cambria Math" panose="02040503050406030204" pitchFamily="18" charset="0"/>
                                    </a:rPr>
                                  </m:ctrlPr>
                                </m:sSupPr>
                                <m:e>
                                  <m:r>
                                    <a:rPr lang="es-ES" sz="2000" i="1">
                                      <a:latin typeface="Cambria Math" panose="02040503050406030204" pitchFamily="18" charset="0"/>
                                    </a:rPr>
                                    <m:t>)</m:t>
                                  </m:r>
                                </m:e>
                                <m:sup>
                                  <m:sSub>
                                    <m:sSubPr>
                                      <m:ctrlPr>
                                        <a:rPr lang="es-ES" sz="2000" i="1">
                                          <a:latin typeface="Cambria Math" panose="02040503050406030204" pitchFamily="18" charset="0"/>
                                        </a:rPr>
                                      </m:ctrlPr>
                                    </m:sSubPr>
                                    <m:e>
                                      <m:r>
                                        <a:rPr lang="es-ES" sz="2000" i="1">
                                          <a:latin typeface="Cambria Math" panose="02040503050406030204" pitchFamily="18" charset="0"/>
                                        </a:rPr>
                                        <m:t>𝑡</m:t>
                                      </m:r>
                                    </m:e>
                                    <m:sub>
                                      <m:r>
                                        <a:rPr lang="es-ES" sz="2000" i="1">
                                          <a:latin typeface="Cambria Math" panose="02040503050406030204" pitchFamily="18" charset="0"/>
                                        </a:rPr>
                                        <m:t>𝑖</m:t>
                                      </m:r>
                                    </m:sub>
                                  </m:sSub>
                                </m:sup>
                              </m:sSup>
                            </m:den>
                          </m:f>
                          <m:r>
                            <a:rPr lang="es-ES" sz="2000" b="0" i="1" smtClean="0">
                              <a:latin typeface="Cambria Math" panose="02040503050406030204" pitchFamily="18" charset="0"/>
                            </a:rPr>
                            <m:t>=</m:t>
                          </m:r>
                          <m:nary>
                            <m:naryPr>
                              <m:chr m:val="∑"/>
                              <m:ctrlPr>
                                <a:rPr lang="es-ES" sz="2000" b="0" i="1" smtClean="0">
                                  <a:latin typeface="Cambria Math" panose="02040503050406030204" pitchFamily="18" charset="0"/>
                                </a:rPr>
                              </m:ctrlPr>
                            </m:naryPr>
                            <m:sub>
                              <m:r>
                                <m:rPr>
                                  <m:brk m:alnAt="23"/>
                                </m:rPr>
                                <a:rPr lang="es-ES" sz="2000" b="0" i="1" smtClean="0">
                                  <a:latin typeface="Cambria Math" panose="02040503050406030204" pitchFamily="18" charset="0"/>
                                </a:rPr>
                                <m:t>𝑖</m:t>
                              </m:r>
                              <m:r>
                                <a:rPr lang="es-ES" sz="2000" b="0" i="1" smtClean="0">
                                  <a:latin typeface="Cambria Math" panose="02040503050406030204" pitchFamily="18" charset="0"/>
                                </a:rPr>
                                <m:t>=1</m:t>
                              </m:r>
                            </m:sub>
                            <m:sup>
                              <m:r>
                                <a:rPr lang="es-ES" sz="2000" b="0" i="1" smtClean="0">
                                  <a:latin typeface="Cambria Math" panose="02040503050406030204" pitchFamily="18" charset="0"/>
                                </a:rPr>
                                <m:t>3</m:t>
                              </m:r>
                            </m:sup>
                            <m:e>
                              <m:r>
                                <a:rPr lang="es-ES" sz="2000" b="0" i="1" smtClean="0">
                                  <a:latin typeface="Cambria Math" panose="02040503050406030204" pitchFamily="18" charset="0"/>
                                  <a:ea typeface="Cambria Math" panose="02040503050406030204" pitchFamily="18" charset="0"/>
                                </a:rPr>
                                <m:t>𝛿</m:t>
                              </m:r>
                              <m:r>
                                <a:rPr lang="es-ES" sz="2000" b="0" i="1" smtClean="0">
                                  <a:latin typeface="Cambria Math" panose="02040503050406030204" pitchFamily="18" charset="0"/>
                                  <a:ea typeface="Cambria Math" panose="02040503050406030204" pitchFamily="18" charset="0"/>
                                </a:rPr>
                                <m:t>(</m:t>
                              </m:r>
                              <m:sSub>
                                <m:sSubPr>
                                  <m:ctrlPr>
                                    <a:rPr lang="es-ES" sz="2000" b="0" i="1" smtClean="0">
                                      <a:latin typeface="Cambria Math" panose="02040503050406030204" pitchFamily="18" charset="0"/>
                                      <a:ea typeface="Cambria Math" panose="02040503050406030204" pitchFamily="18" charset="0"/>
                                    </a:rPr>
                                  </m:ctrlPr>
                                </m:sSubPr>
                                <m:e>
                                  <m:r>
                                    <a:rPr lang="es-ES" sz="2000" b="0" i="1" smtClean="0">
                                      <a:latin typeface="Cambria Math" panose="02040503050406030204" pitchFamily="18" charset="0"/>
                                      <a:ea typeface="Cambria Math" panose="02040503050406030204" pitchFamily="18" charset="0"/>
                                    </a:rPr>
                                    <m:t>𝑡</m:t>
                                  </m:r>
                                </m:e>
                                <m:sub>
                                  <m:r>
                                    <a:rPr lang="es-ES" sz="2000" b="0" i="1" smtClean="0">
                                      <a:latin typeface="Cambria Math" panose="02040503050406030204" pitchFamily="18" charset="0"/>
                                      <a:ea typeface="Cambria Math" panose="02040503050406030204" pitchFamily="18" charset="0"/>
                                    </a:rPr>
                                    <m:t>𝑖</m:t>
                                  </m:r>
                                </m:sub>
                              </m:sSub>
                              <m:r>
                                <a:rPr lang="es-ES" sz="2000" b="0" i="1" smtClean="0">
                                  <a:latin typeface="Cambria Math" panose="02040503050406030204" pitchFamily="18" charset="0"/>
                                  <a:ea typeface="Cambria Math" panose="02040503050406030204" pitchFamily="18" charset="0"/>
                                </a:rPr>
                                <m:t>)</m:t>
                              </m:r>
                              <m:sSub>
                                <m:sSubPr>
                                  <m:ctrlPr>
                                    <a:rPr lang="es-ES" sz="2000" b="0" i="1" smtClean="0">
                                      <a:latin typeface="Cambria Math" panose="02040503050406030204" pitchFamily="18" charset="0"/>
                                      <a:ea typeface="Cambria Math" panose="02040503050406030204" pitchFamily="18" charset="0"/>
                                    </a:rPr>
                                  </m:ctrlPr>
                                </m:sSubPr>
                                <m:e>
                                  <m:r>
                                    <a:rPr lang="es-ES" sz="2000" b="0" i="1" smtClean="0">
                                      <a:latin typeface="Cambria Math" panose="02040503050406030204" pitchFamily="18" charset="0"/>
                                      <a:ea typeface="Cambria Math" panose="02040503050406030204" pitchFamily="18" charset="0"/>
                                    </a:rPr>
                                    <m:t>𝐹</m:t>
                                  </m:r>
                                </m:e>
                                <m:sub>
                                  <m:r>
                                    <a:rPr lang="es-ES" sz="2000" b="0" i="1" smtClean="0">
                                      <a:latin typeface="Cambria Math" panose="02040503050406030204" pitchFamily="18" charset="0"/>
                                      <a:ea typeface="Cambria Math" panose="02040503050406030204" pitchFamily="18" charset="0"/>
                                    </a:rPr>
                                    <m:t>𝑖</m:t>
                                  </m:r>
                                </m:sub>
                              </m:sSub>
                            </m:e>
                          </m:nary>
                        </m:e>
                      </m:nary>
                    </m:oMath>
                  </m:oMathPara>
                </a14:m>
                <a:endParaRPr lang="es-CO" sz="2000" dirty="0"/>
              </a:p>
            </p:txBody>
          </p:sp>
        </mc:Choice>
        <mc:Fallback xmlns="">
          <p:sp>
            <p:nvSpPr>
              <p:cNvPr id="11" name="CuadroTexto 10">
                <a:extLst>
                  <a:ext uri="{FF2B5EF4-FFF2-40B4-BE49-F238E27FC236}">
                    <a16:creationId xmlns:a16="http://schemas.microsoft.com/office/drawing/2014/main" id="{0581A8C6-76CA-9DBF-9878-AEDB5DC12D95}"/>
                  </a:ext>
                </a:extLst>
              </p:cNvPr>
              <p:cNvSpPr txBox="1">
                <a:spLocks noRot="1" noChangeAspect="1" noMove="1" noResize="1" noEditPoints="1" noAdjustHandles="1" noChangeArrowheads="1" noChangeShapeType="1" noTextEdit="1"/>
              </p:cNvSpPr>
              <p:nvPr/>
            </p:nvSpPr>
            <p:spPr>
              <a:xfrm flipH="1">
                <a:off x="1615534" y="2775135"/>
                <a:ext cx="4697344" cy="1265411"/>
              </a:xfrm>
              <a:prstGeom prst="rect">
                <a:avLst/>
              </a:prstGeom>
              <a:blipFill>
                <a:blip r:embed="rId3"/>
                <a:stretch>
                  <a:fillRect l="-1297" t="-2404"/>
                </a:stretch>
              </a:blipFill>
            </p:spPr>
            <p:txBody>
              <a:bodyPr/>
              <a:lstStyle/>
              <a:p>
                <a:r>
                  <a:rPr lang="en-US">
                    <a:noFill/>
                  </a:rPr>
                  <a:t> </a:t>
                </a:r>
              </a:p>
            </p:txBody>
          </p:sp>
        </mc:Fallback>
      </mc:AlternateContent>
      <p:pic>
        <p:nvPicPr>
          <p:cNvPr id="13" name="Picture 2"/>
          <p:cNvPicPr>
            <a:picLocks noChangeAspect="1" noChangeArrowheads="1"/>
          </p:cNvPicPr>
          <p:nvPr/>
        </p:nvPicPr>
        <p:blipFill>
          <a:blip r:embed="rId4"/>
          <a:srcRect/>
          <a:stretch>
            <a:fillRect/>
          </a:stretch>
        </p:blipFill>
        <p:spPr bwMode="auto">
          <a:xfrm>
            <a:off x="6518729" y="2239095"/>
            <a:ext cx="4383197" cy="3602902"/>
          </a:xfrm>
          <a:prstGeom prst="rect">
            <a:avLst/>
          </a:prstGeom>
          <a:noFill/>
          <a:ln w="9525">
            <a:noFill/>
            <a:miter lim="800000"/>
            <a:headEnd/>
            <a:tailEnd/>
          </a:ln>
          <a:effectLst/>
        </p:spPr>
      </p:pic>
    </p:spTree>
    <p:extLst>
      <p:ext uri="{BB962C8B-B14F-4D97-AF65-F5344CB8AC3E}">
        <p14:creationId xmlns:p14="http://schemas.microsoft.com/office/powerpoint/2010/main" val="214891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149846" y="2610754"/>
            <a:ext cx="6407579" cy="230832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7200" dirty="0">
                <a:solidFill>
                  <a:srgbClr val="1A3184"/>
                </a:solidFill>
              </a:rPr>
              <a:t>Curva Cero Cupón</a:t>
            </a:r>
            <a:endParaRPr lang="es-CO" sz="7200" dirty="0">
              <a:solidFill>
                <a:srgbClr val="1A3184"/>
              </a:solidFill>
              <a:latin typeface="Arial" panose="020B0604020202020204" pitchFamily="34" charset="0"/>
              <a:cs typeface="Arial" panose="020B0604020202020204" pitchFamily="34" charset="0"/>
            </a:endParaRPr>
          </a:p>
        </p:txBody>
      </p:sp>
      <p:pic>
        <p:nvPicPr>
          <p:cNvPr id="6" name="Imagen 4">
            <a:extLst>
              <a:ext uri="{FF2B5EF4-FFF2-40B4-BE49-F238E27FC236}">
                <a16:creationId xmlns:a16="http://schemas.microsoft.com/office/drawing/2014/main" id="{77D718F3-6B55-0C59-152F-64E171DDA517}"/>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80000" contrast="-40000"/>
                    </a14:imgEffect>
                  </a14:imgLayer>
                </a14:imgProps>
              </a:ext>
              <a:ext uri="{28A0092B-C50C-407E-A947-70E740481C1C}">
                <a14:useLocalDpi xmlns:a14="http://schemas.microsoft.com/office/drawing/2010/main" val="0"/>
              </a:ext>
            </a:extLst>
          </a:blip>
          <a:stretch>
            <a:fillRect/>
          </a:stretch>
        </p:blipFill>
        <p:spPr>
          <a:xfrm>
            <a:off x="6620608" y="0"/>
            <a:ext cx="5569869" cy="6857999"/>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solidFill>
            <a:srgbClr val="1A3184"/>
          </a:solidFill>
        </p:spPr>
      </p:pic>
      <p:sp>
        <p:nvSpPr>
          <p:cNvPr id="2" name="CuadroTexto 1"/>
          <p:cNvSpPr txBox="1"/>
          <p:nvPr/>
        </p:nvSpPr>
        <p:spPr>
          <a:xfrm>
            <a:off x="8091997" y="-249984"/>
            <a:ext cx="3454967" cy="7017306"/>
          </a:xfrm>
          <a:prstGeom prst="rect">
            <a:avLst/>
          </a:prstGeom>
          <a:noFill/>
        </p:spPr>
        <p:txBody>
          <a:bodyPr wrap="square" rtlCol="0">
            <a:spAutoFit/>
          </a:bodyPr>
          <a:lstStyle/>
          <a:p>
            <a:r>
              <a:rPr lang="es-ES" sz="45000" dirty="0">
                <a:solidFill>
                  <a:schemeClr val="bg1"/>
                </a:solidFill>
                <a:latin typeface="Yu Gothic UI Semibold" panose="020B0700000000000000" pitchFamily="34" charset="-128"/>
                <a:ea typeface="Yu Gothic UI Semibold" panose="020B0700000000000000" pitchFamily="34" charset="-128"/>
                <a:cs typeface="Segoe UI" panose="020B0502040204020203" pitchFamily="34" charset="0"/>
              </a:rPr>
              <a:t>3</a:t>
            </a:r>
            <a:endParaRPr lang="en-US" sz="45000" dirty="0">
              <a:solidFill>
                <a:schemeClr val="bg1"/>
              </a:solidFill>
              <a:latin typeface="Yu Gothic UI Semibold" panose="020B0700000000000000" pitchFamily="34" charset="-128"/>
              <a:ea typeface="Yu Gothic UI Semibold" panose="020B0700000000000000" pitchFamily="34" charset="-128"/>
              <a:cs typeface="Segoe UI" panose="020B0502040204020203" pitchFamily="34" charset="0"/>
            </a:endParaRPr>
          </a:p>
        </p:txBody>
      </p:sp>
      <p:sp>
        <p:nvSpPr>
          <p:cNvPr id="10" name="Rectangle 11">
            <a:extLst>
              <a:ext uri="{FF2B5EF4-FFF2-40B4-BE49-F238E27FC236}">
                <a16:creationId xmlns:a16="http://schemas.microsoft.com/office/drawing/2014/main" id="{77978F65-EEBD-3F49-BFAF-CB09ABD6CA62}"/>
              </a:ext>
            </a:extLst>
          </p:cNvPr>
          <p:cNvSpPr txBox="1"/>
          <p:nvPr/>
        </p:nvSpPr>
        <p:spPr>
          <a:xfrm>
            <a:off x="1440173" y="2174764"/>
            <a:ext cx="3826924" cy="58477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b="0" dirty="0">
                <a:solidFill>
                  <a:srgbClr val="1A3184"/>
                </a:solidFill>
              </a:rPr>
              <a:t>Construcción de la </a:t>
            </a:r>
            <a:endParaRPr lang="es-CO" sz="3200" dirty="0">
              <a:solidFill>
                <a:srgbClr val="1A318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5319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293609" y="1345621"/>
            <a:ext cx="6889422" cy="64633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600" dirty="0">
                <a:solidFill>
                  <a:srgbClr val="1A3184"/>
                </a:solidFill>
                <a:latin typeface="Arial"/>
                <a:cs typeface="Arial"/>
              </a:rPr>
              <a:t>Métodos de construcción</a:t>
            </a:r>
            <a:endParaRPr lang="es-CO" sz="36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0581A8C6-76CA-9DBF-9878-AEDB5DC12D95}"/>
                  </a:ext>
                </a:extLst>
              </p:cNvPr>
              <p:cNvSpPr txBox="1"/>
              <p:nvPr/>
            </p:nvSpPr>
            <p:spPr>
              <a:xfrm flipH="1">
                <a:off x="1743557" y="2285046"/>
                <a:ext cx="7989527" cy="3416320"/>
              </a:xfrm>
              <a:prstGeom prst="rect">
                <a:avLst/>
              </a:prstGeom>
              <a:noFill/>
            </p:spPr>
            <p:txBody>
              <a:bodyPr wrap="square" lIns="91440" tIns="45720" rIns="91440" bIns="45720" rtlCol="0" anchor="t">
                <a:spAutoFit/>
              </a:bodyPr>
              <a:lstStyle/>
              <a:p>
                <a:pPr marL="342900" indent="-342900">
                  <a:buClr>
                    <a:schemeClr val="bg1">
                      <a:lumMod val="65000"/>
                    </a:schemeClr>
                  </a:buClr>
                  <a:buFont typeface="Arial" panose="020B0604020202020204" pitchFamily="34" charset="0"/>
                  <a:buChar char="•"/>
                </a:pPr>
                <a:r>
                  <a:rPr lang="es-CO" sz="2400" dirty="0"/>
                  <a:t> Si se tiene la curva Forward la tasa cero cupón del plazo </a:t>
                </a:r>
                <a14:m>
                  <m:oMath xmlns:m="http://schemas.openxmlformats.org/officeDocument/2006/math">
                    <m:r>
                      <m:rPr>
                        <m:sty m:val="p"/>
                      </m:rPr>
                      <a:rPr lang="es-CO" sz="2400">
                        <a:latin typeface="Cambria Math"/>
                      </a:rPr>
                      <m:t>t</m:t>
                    </m:r>
                  </m:oMath>
                </a14:m>
                <a:r>
                  <a:rPr lang="es-CO" sz="2400" dirty="0"/>
                  <a:t> simplemente es la suma compuesta las tasas Forward hasta el plazo </a:t>
                </a:r>
                <a14:m>
                  <m:oMath xmlns:m="http://schemas.openxmlformats.org/officeDocument/2006/math">
                    <m:r>
                      <m:rPr>
                        <m:sty m:val="p"/>
                      </m:rPr>
                      <a:rPr lang="es-CO" sz="2400">
                        <a:latin typeface="Cambria Math"/>
                      </a:rPr>
                      <m:t>t</m:t>
                    </m:r>
                  </m:oMath>
                </a14:m>
                <a:r>
                  <a:rPr lang="es-CO" sz="2400" dirty="0"/>
                  <a:t>.</a:t>
                </a:r>
              </a:p>
              <a:p>
                <a:pPr marL="342900" indent="-342900">
                  <a:buClr>
                    <a:schemeClr val="bg1">
                      <a:lumMod val="65000"/>
                    </a:schemeClr>
                  </a:buClr>
                  <a:buFont typeface="Arial" panose="020B0604020202020204" pitchFamily="34" charset="0"/>
                  <a:buChar char="•"/>
                </a:pPr>
                <a:endParaRPr lang="es-CO" sz="2400" dirty="0"/>
              </a:p>
              <a:p>
                <a:pPr marL="342900" indent="-342900">
                  <a:buClr>
                    <a:schemeClr val="bg1">
                      <a:lumMod val="65000"/>
                    </a:schemeClr>
                  </a:buClr>
                  <a:buFont typeface="Arial" panose="020B0604020202020204" pitchFamily="34" charset="0"/>
                  <a:buChar char="•"/>
                </a:pPr>
                <a:r>
                  <a:rPr lang="es-CO" sz="2400" dirty="0"/>
                  <a:t> Por otro lado se puede derivar la curva cero cupón de la curva de rendimiento usando </a:t>
                </a:r>
                <a:r>
                  <a:rPr lang="es-CO" sz="2400" i="1" dirty="0" err="1"/>
                  <a:t>bootstrapping</a:t>
                </a:r>
                <a:r>
                  <a:rPr lang="es-CO" sz="2400" dirty="0"/>
                  <a:t>.</a:t>
                </a:r>
              </a:p>
              <a:p>
                <a:pPr marL="342900" indent="-342900">
                  <a:buClr>
                    <a:schemeClr val="bg1">
                      <a:lumMod val="65000"/>
                    </a:schemeClr>
                  </a:buClr>
                  <a:buFont typeface="Arial" panose="020B0604020202020204" pitchFamily="34" charset="0"/>
                  <a:buChar char="•"/>
                </a:pPr>
                <a:endParaRPr lang="es-CO" sz="2400" dirty="0"/>
              </a:p>
              <a:p>
                <a:pPr marL="342900" indent="-342900">
                  <a:buClr>
                    <a:schemeClr val="bg1">
                      <a:lumMod val="65000"/>
                    </a:schemeClr>
                  </a:buClr>
                  <a:buFont typeface="Arial" panose="020B0604020202020204" pitchFamily="34" charset="0"/>
                  <a:buChar char="•"/>
                </a:pPr>
                <a:r>
                  <a:rPr lang="es-CO" sz="2400" dirty="0"/>
                  <a:t> Para este método se necesita tener igual número de flujos de caja como nodos de la curva cero cupón.</a:t>
                </a:r>
              </a:p>
            </p:txBody>
          </p:sp>
        </mc:Choice>
        <mc:Fallback xmlns="">
          <p:sp>
            <p:nvSpPr>
              <p:cNvPr id="11" name="CuadroTexto 10">
                <a:extLst>
                  <a:ext uri="{FF2B5EF4-FFF2-40B4-BE49-F238E27FC236}">
                    <a16:creationId xmlns:a16="http://schemas.microsoft.com/office/drawing/2014/main" id="{0581A8C6-76CA-9DBF-9878-AEDB5DC12D95}"/>
                  </a:ext>
                </a:extLst>
              </p:cNvPr>
              <p:cNvSpPr txBox="1">
                <a:spLocks noRot="1" noChangeAspect="1" noMove="1" noResize="1" noEditPoints="1" noAdjustHandles="1" noChangeArrowheads="1" noChangeShapeType="1" noTextEdit="1"/>
              </p:cNvSpPr>
              <p:nvPr/>
            </p:nvSpPr>
            <p:spPr>
              <a:xfrm flipH="1">
                <a:off x="1743557" y="2285046"/>
                <a:ext cx="7989527" cy="3416320"/>
              </a:xfrm>
              <a:prstGeom prst="rect">
                <a:avLst/>
              </a:prstGeom>
              <a:blipFill>
                <a:blip r:embed="rId3"/>
                <a:stretch>
                  <a:fillRect l="-992" t="-1429" r="-458" b="-3214"/>
                </a:stretch>
              </a:blipFill>
            </p:spPr>
            <p:txBody>
              <a:bodyPr/>
              <a:lstStyle/>
              <a:p>
                <a:r>
                  <a:rPr lang="en-US">
                    <a:noFill/>
                  </a:rPr>
                  <a:t> </a:t>
                </a:r>
              </a:p>
            </p:txBody>
          </p:sp>
        </mc:Fallback>
      </mc:AlternateContent>
    </p:spTree>
    <p:extLst>
      <p:ext uri="{BB962C8B-B14F-4D97-AF65-F5344CB8AC3E}">
        <p14:creationId xmlns:p14="http://schemas.microsoft.com/office/powerpoint/2010/main" val="2441397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215713" y="723043"/>
            <a:ext cx="7182031" cy="58477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dirty="0" err="1">
                <a:solidFill>
                  <a:srgbClr val="1A3184"/>
                </a:solidFill>
                <a:latin typeface="Arial"/>
                <a:cs typeface="Arial"/>
              </a:rPr>
              <a:t>Bootstrapping</a:t>
            </a:r>
            <a:r>
              <a:rPr lang="es-ES" sz="3200" dirty="0">
                <a:solidFill>
                  <a:srgbClr val="1A3184"/>
                </a:solidFill>
                <a:latin typeface="Arial"/>
                <a:cs typeface="Arial"/>
              </a:rPr>
              <a:t> (I)</a:t>
            </a:r>
            <a:endParaRPr lang="es-CO" sz="32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0581A8C6-76CA-9DBF-9878-AEDB5DC12D95}"/>
                  </a:ext>
                </a:extLst>
              </p:cNvPr>
              <p:cNvSpPr txBox="1"/>
              <p:nvPr/>
            </p:nvSpPr>
            <p:spPr>
              <a:xfrm flipH="1">
                <a:off x="1463018" y="1479648"/>
                <a:ext cx="8687419" cy="4708981"/>
              </a:xfrm>
              <a:prstGeom prst="rect">
                <a:avLst/>
              </a:prstGeom>
              <a:noFill/>
            </p:spPr>
            <p:txBody>
              <a:bodyPr wrap="square" lIns="91440" tIns="45720" rIns="91440" bIns="45720" rtlCol="0" anchor="t">
                <a:spAutoFit/>
              </a:bodyPr>
              <a:lstStyle/>
              <a:p>
                <a:pPr algn="just"/>
                <a:r>
                  <a:rPr lang="es-CO" sz="2000" b="1" dirty="0"/>
                  <a:t>Ejemplo:</a:t>
                </a:r>
                <a:r>
                  <a:rPr lang="es-CO" sz="2000" dirty="0"/>
                  <a:t> tres bonos con vencimientos de 1, 2 y 3 años con pagos de cupón anual.</a:t>
                </a:r>
              </a:p>
              <a:p>
                <a:pPr algn="just"/>
                <a:endParaRPr lang="es-CO" sz="2000" dirty="0"/>
              </a:p>
              <a:p>
                <a:pPr algn="just"/>
                <a14:m>
                  <m:oMathPara xmlns:m="http://schemas.openxmlformats.org/officeDocument/2006/math">
                    <m:oMathParaPr>
                      <m:jc m:val="centerGroup"/>
                    </m:oMathParaPr>
                    <m:oMath xmlns:m="http://schemas.openxmlformats.org/officeDocument/2006/math">
                      <m:sSub>
                        <m:sSubPr>
                          <m:ctrlPr>
                            <a:rPr lang="es-CO" sz="2000" i="1" smtClean="0">
                              <a:latin typeface="Cambria Math" panose="02040503050406030204" pitchFamily="18" charset="0"/>
                            </a:rPr>
                          </m:ctrlPr>
                        </m:sSubPr>
                        <m:e>
                          <m:r>
                            <a:rPr lang="es-ES" sz="2000" b="0" i="1" smtClean="0">
                              <a:latin typeface="Cambria Math" panose="02040503050406030204" pitchFamily="18" charset="0"/>
                            </a:rPr>
                            <m:t>𝑃</m:t>
                          </m:r>
                        </m:e>
                        <m:sub>
                          <m:r>
                            <a:rPr lang="es-ES" sz="2000" b="0" i="1" smtClean="0">
                              <a:latin typeface="Cambria Math" panose="02040503050406030204" pitchFamily="18" charset="0"/>
                            </a:rPr>
                            <m:t>𝑖</m:t>
                          </m:r>
                        </m:sub>
                      </m:sSub>
                      <m:r>
                        <a:rPr lang="es-ES" sz="2000" b="0" i="1" smtClean="0">
                          <a:latin typeface="Cambria Math" panose="02040503050406030204" pitchFamily="18" charset="0"/>
                        </a:rPr>
                        <m:t>:</m:t>
                      </m:r>
                      <m:r>
                        <a:rPr lang="es-ES" sz="2000" b="0" i="1" smtClean="0">
                          <a:latin typeface="Cambria Math" panose="02040503050406030204" pitchFamily="18" charset="0"/>
                        </a:rPr>
                        <m:t>𝑝𝑟𝑒𝑐𝑖𝑜</m:t>
                      </m:r>
                      <m:r>
                        <a:rPr lang="es-ES" sz="2000" b="0" i="1" smtClean="0">
                          <a:latin typeface="Cambria Math" panose="02040503050406030204" pitchFamily="18" charset="0"/>
                        </a:rPr>
                        <m:t> </m:t>
                      </m:r>
                      <m:r>
                        <a:rPr lang="es-ES" sz="2000" b="0" i="1" smtClean="0">
                          <a:latin typeface="Cambria Math" panose="02040503050406030204" pitchFamily="18" charset="0"/>
                        </a:rPr>
                        <m:t>𝑑𝑒𝑙</m:t>
                      </m:r>
                      <m:r>
                        <a:rPr lang="es-ES" sz="2000" b="0" i="1" smtClean="0">
                          <a:latin typeface="Cambria Math" panose="02040503050406030204" pitchFamily="18" charset="0"/>
                        </a:rPr>
                        <m:t> </m:t>
                      </m:r>
                      <m:r>
                        <a:rPr lang="es-ES" sz="2000" b="0" i="1" smtClean="0">
                          <a:latin typeface="Cambria Math" panose="02040503050406030204" pitchFamily="18" charset="0"/>
                        </a:rPr>
                        <m:t>𝑏𝑜𝑛𝑜</m:t>
                      </m:r>
                      <m:r>
                        <a:rPr lang="es-ES" sz="2000" b="0" i="1" smtClean="0">
                          <a:latin typeface="Cambria Math" panose="02040503050406030204" pitchFamily="18" charset="0"/>
                        </a:rPr>
                        <m:t> </m:t>
                      </m:r>
                      <m:r>
                        <a:rPr lang="es-ES" sz="2000" b="0" i="1" smtClean="0">
                          <a:latin typeface="Cambria Math" panose="02040503050406030204" pitchFamily="18" charset="0"/>
                        </a:rPr>
                        <m:t>𝑖</m:t>
                      </m:r>
                      <m:r>
                        <a:rPr lang="es-ES" sz="2000" b="0" i="1" smtClean="0">
                          <a:latin typeface="Cambria Math" panose="02040503050406030204" pitchFamily="18" charset="0"/>
                        </a:rPr>
                        <m:t> </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𝑖</m:t>
                          </m:r>
                          <m:r>
                            <a:rPr lang="es-ES" sz="2000" b="0" i="1" smtClean="0">
                              <a:latin typeface="Cambria Math" panose="02040503050406030204" pitchFamily="18" charset="0"/>
                            </a:rPr>
                            <m:t>=</m:t>
                          </m:r>
                          <m:d>
                            <m:dPr>
                              <m:begChr m:val="{"/>
                              <m:endChr m:val="}"/>
                              <m:ctrlPr>
                                <a:rPr lang="es-ES" sz="2000" b="0" i="1" smtClean="0">
                                  <a:latin typeface="Cambria Math" panose="02040503050406030204" pitchFamily="18" charset="0"/>
                                </a:rPr>
                              </m:ctrlPr>
                            </m:dPr>
                            <m:e>
                              <m:r>
                                <a:rPr lang="es-ES" sz="2000" b="0" i="1" smtClean="0">
                                  <a:latin typeface="Cambria Math" panose="02040503050406030204" pitchFamily="18" charset="0"/>
                                </a:rPr>
                                <m:t>1,2,3 </m:t>
                              </m:r>
                              <m:r>
                                <a:rPr lang="es-ES" sz="2000" b="0" i="1" smtClean="0">
                                  <a:latin typeface="Cambria Math" panose="02040503050406030204" pitchFamily="18" charset="0"/>
                                </a:rPr>
                                <m:t>𝑎</m:t>
                              </m:r>
                              <m:r>
                                <a:rPr lang="es-ES" sz="2000" b="0" i="1" smtClean="0">
                                  <a:latin typeface="Cambria Math" panose="02040503050406030204" pitchFamily="18" charset="0"/>
                                </a:rPr>
                                <m:t>ñ</m:t>
                              </m:r>
                              <m:r>
                                <a:rPr lang="es-ES" sz="2000" b="0" i="1" smtClean="0">
                                  <a:latin typeface="Cambria Math" panose="02040503050406030204" pitchFamily="18" charset="0"/>
                                </a:rPr>
                                <m:t>𝑜𝑠</m:t>
                              </m:r>
                            </m:e>
                          </m:d>
                        </m:e>
                      </m:d>
                    </m:oMath>
                  </m:oMathPara>
                </a14:m>
                <a:endParaRPr lang="es-ES" sz="2000" b="0" dirty="0"/>
              </a:p>
              <a:p>
                <a:pPr algn="just"/>
                <a14:m>
                  <m:oMathPara xmlns:m="http://schemas.openxmlformats.org/officeDocument/2006/math">
                    <m:oMathParaPr>
                      <m:jc m:val="centerGroup"/>
                    </m:oMathParaPr>
                    <m:oMath xmlns:m="http://schemas.openxmlformats.org/officeDocument/2006/math">
                      <m:sSub>
                        <m:sSubPr>
                          <m:ctrlPr>
                            <a:rPr lang="es-CO" sz="2000" i="1" smtClean="0">
                              <a:latin typeface="Cambria Math" panose="02040503050406030204" pitchFamily="18" charset="0"/>
                            </a:rPr>
                          </m:ctrlPr>
                        </m:sSubPr>
                        <m:e>
                          <m:r>
                            <a:rPr lang="es-ES" sz="2000" b="0" i="1" smtClean="0">
                              <a:latin typeface="Cambria Math" panose="02040503050406030204" pitchFamily="18" charset="0"/>
                            </a:rPr>
                            <m:t>𝑐</m:t>
                          </m:r>
                        </m:e>
                        <m:sub>
                          <m:r>
                            <a:rPr lang="es-ES" sz="2000" b="0" i="1" smtClean="0">
                              <a:latin typeface="Cambria Math" panose="02040503050406030204" pitchFamily="18" charset="0"/>
                            </a:rPr>
                            <m:t>𝑖</m:t>
                          </m:r>
                        </m:sub>
                      </m:sSub>
                      <m:r>
                        <a:rPr lang="es-ES" sz="2000" b="0" i="1" smtClean="0">
                          <a:latin typeface="Cambria Math" panose="02040503050406030204" pitchFamily="18" charset="0"/>
                        </a:rPr>
                        <m:t>:</m:t>
                      </m:r>
                      <m:r>
                        <a:rPr lang="es-ES" sz="2000" b="0" i="1" smtClean="0">
                          <a:latin typeface="Cambria Math" panose="02040503050406030204" pitchFamily="18" charset="0"/>
                        </a:rPr>
                        <m:t>𝑐𝑢𝑝</m:t>
                      </m:r>
                      <m:r>
                        <a:rPr lang="es-ES" sz="2000" b="0" i="1" smtClean="0">
                          <a:latin typeface="Cambria Math" panose="02040503050406030204" pitchFamily="18" charset="0"/>
                        </a:rPr>
                        <m:t>ó</m:t>
                      </m:r>
                      <m:r>
                        <a:rPr lang="es-ES" sz="2000" b="0" i="1" smtClean="0">
                          <a:latin typeface="Cambria Math" panose="02040503050406030204" pitchFamily="18" charset="0"/>
                        </a:rPr>
                        <m:t>𝑛</m:t>
                      </m:r>
                      <m:r>
                        <a:rPr lang="es-ES" sz="2000" b="0" i="1" smtClean="0">
                          <a:latin typeface="Cambria Math" panose="02040503050406030204" pitchFamily="18" charset="0"/>
                        </a:rPr>
                        <m:t> </m:t>
                      </m:r>
                      <m:r>
                        <a:rPr lang="es-ES" sz="2000" b="0" i="1" smtClean="0">
                          <a:latin typeface="Cambria Math" panose="02040503050406030204" pitchFamily="18" charset="0"/>
                        </a:rPr>
                        <m:t>𝑑𝑒𝑙</m:t>
                      </m:r>
                      <m:r>
                        <a:rPr lang="es-ES" sz="2000" b="0" i="1" smtClean="0">
                          <a:latin typeface="Cambria Math" panose="02040503050406030204" pitchFamily="18" charset="0"/>
                        </a:rPr>
                        <m:t> </m:t>
                      </m:r>
                      <m:r>
                        <a:rPr lang="es-ES" sz="2000" b="0" i="1" smtClean="0">
                          <a:latin typeface="Cambria Math" panose="02040503050406030204" pitchFamily="18" charset="0"/>
                        </a:rPr>
                        <m:t>𝑏𝑜𝑛𝑜</m:t>
                      </m:r>
                      <m:r>
                        <a:rPr lang="es-ES" sz="2000" b="0" i="1" smtClean="0">
                          <a:latin typeface="Cambria Math" panose="02040503050406030204" pitchFamily="18" charset="0"/>
                        </a:rPr>
                        <m:t> </m:t>
                      </m:r>
                      <m:r>
                        <a:rPr lang="es-ES" sz="2000" b="0" i="1" smtClean="0">
                          <a:latin typeface="Cambria Math" panose="02040503050406030204" pitchFamily="18" charset="0"/>
                        </a:rPr>
                        <m:t>𝑖</m:t>
                      </m:r>
                    </m:oMath>
                  </m:oMathPara>
                </a14:m>
                <a:endParaRPr lang="es-CO" sz="2000" dirty="0"/>
              </a:p>
              <a:p>
                <a:pPr algn="just"/>
                <a14:m>
                  <m:oMathPara xmlns:m="http://schemas.openxmlformats.org/officeDocument/2006/math">
                    <m:oMathParaPr>
                      <m:jc m:val="centerGroup"/>
                    </m:oMathParaPr>
                    <m:oMath xmlns:m="http://schemas.openxmlformats.org/officeDocument/2006/math">
                      <m:sSub>
                        <m:sSubPr>
                          <m:ctrlPr>
                            <a:rPr lang="es-CO" sz="2000" i="1" smtClean="0">
                              <a:latin typeface="Cambria Math" panose="02040503050406030204" pitchFamily="18" charset="0"/>
                            </a:rPr>
                          </m:ctrlPr>
                        </m:sSubPr>
                        <m:e>
                          <m:r>
                            <a:rPr lang="es-ES" sz="2000" b="0" i="1" smtClean="0">
                              <a:latin typeface="Cambria Math" panose="02040503050406030204" pitchFamily="18" charset="0"/>
                            </a:rPr>
                            <m:t>𝑟</m:t>
                          </m:r>
                        </m:e>
                        <m:sub>
                          <m:r>
                            <a:rPr lang="es-ES" sz="2000" b="0" i="1" smtClean="0">
                              <a:latin typeface="Cambria Math" panose="02040503050406030204" pitchFamily="18" charset="0"/>
                            </a:rPr>
                            <m:t>𝑖</m:t>
                          </m:r>
                        </m:sub>
                      </m:sSub>
                      <m:r>
                        <a:rPr lang="es-ES" sz="2000" b="0" i="1" smtClean="0">
                          <a:latin typeface="Cambria Math" panose="02040503050406030204" pitchFamily="18" charset="0"/>
                        </a:rPr>
                        <m:t>:</m:t>
                      </m:r>
                      <m:r>
                        <a:rPr lang="es-ES" sz="2000" b="0" i="1" smtClean="0">
                          <a:latin typeface="Cambria Math" panose="02040503050406030204" pitchFamily="18" charset="0"/>
                        </a:rPr>
                        <m:t>𝑟𝑒𝑛𝑑𝑖𝑚𝑖𝑒𝑛𝑡𝑜</m:t>
                      </m:r>
                      <m:r>
                        <a:rPr lang="es-ES" sz="2000" b="0" i="1" smtClean="0">
                          <a:latin typeface="Cambria Math" panose="02040503050406030204" pitchFamily="18" charset="0"/>
                        </a:rPr>
                        <m:t> </m:t>
                      </m:r>
                      <m:r>
                        <a:rPr lang="es-ES" sz="2000" b="0" i="1" smtClean="0">
                          <a:latin typeface="Cambria Math" panose="02040503050406030204" pitchFamily="18" charset="0"/>
                        </a:rPr>
                        <m:t>𝑑𝑒𝑙</m:t>
                      </m:r>
                      <m:r>
                        <a:rPr lang="es-ES" sz="2000" b="0" i="1" smtClean="0">
                          <a:latin typeface="Cambria Math" panose="02040503050406030204" pitchFamily="18" charset="0"/>
                        </a:rPr>
                        <m:t> </m:t>
                      </m:r>
                      <m:r>
                        <a:rPr lang="es-ES" sz="2000" b="0" i="1" smtClean="0">
                          <a:latin typeface="Cambria Math" panose="02040503050406030204" pitchFamily="18" charset="0"/>
                        </a:rPr>
                        <m:t>𝑏𝑜𝑛𝑜</m:t>
                      </m:r>
                      <m:r>
                        <a:rPr lang="es-ES" sz="2000" b="0" i="1" smtClean="0">
                          <a:latin typeface="Cambria Math" panose="02040503050406030204" pitchFamily="18" charset="0"/>
                        </a:rPr>
                        <m:t> </m:t>
                      </m:r>
                      <m:r>
                        <a:rPr lang="es-ES" sz="2000" b="0" i="1" smtClean="0">
                          <a:latin typeface="Cambria Math" panose="02040503050406030204" pitchFamily="18" charset="0"/>
                        </a:rPr>
                        <m:t>𝑖</m:t>
                      </m:r>
                    </m:oMath>
                  </m:oMathPara>
                </a14:m>
                <a:endParaRPr lang="es-CO" sz="2000" dirty="0"/>
              </a:p>
              <a:p>
                <a:pPr algn="just"/>
                <a14:m>
                  <m:oMathPara xmlns:m="http://schemas.openxmlformats.org/officeDocument/2006/math">
                    <m:oMathParaPr>
                      <m:jc m:val="centerGroup"/>
                    </m:oMathParaPr>
                    <m:oMath xmlns:m="http://schemas.openxmlformats.org/officeDocument/2006/math">
                      <m:sSub>
                        <m:sSubPr>
                          <m:ctrlPr>
                            <a:rPr lang="es-CO" sz="2000" i="1" smtClean="0">
                              <a:latin typeface="Cambria Math" panose="02040503050406030204" pitchFamily="18" charset="0"/>
                            </a:rPr>
                          </m:ctrlPr>
                        </m:sSubPr>
                        <m:e>
                          <m:r>
                            <a:rPr lang="es-ES" sz="2000" b="0" i="1" smtClean="0">
                              <a:latin typeface="Cambria Math" panose="02040503050406030204" pitchFamily="18" charset="0"/>
                            </a:rPr>
                            <m:t>𝑠</m:t>
                          </m:r>
                        </m:e>
                        <m:sub>
                          <m:r>
                            <a:rPr lang="es-ES" sz="2000" b="0" i="1" smtClean="0">
                              <a:latin typeface="Cambria Math" panose="02040503050406030204" pitchFamily="18" charset="0"/>
                            </a:rPr>
                            <m:t>𝑡</m:t>
                          </m:r>
                        </m:sub>
                      </m:sSub>
                      <m:r>
                        <a:rPr lang="es-ES" sz="2000" b="0" i="1" smtClean="0">
                          <a:latin typeface="Cambria Math" panose="02040503050406030204" pitchFamily="18" charset="0"/>
                        </a:rPr>
                        <m:t>:</m:t>
                      </m:r>
                      <m:r>
                        <a:rPr lang="es-ES" sz="2000" b="0" i="1" smtClean="0">
                          <a:latin typeface="Cambria Math" panose="02040503050406030204" pitchFamily="18" charset="0"/>
                        </a:rPr>
                        <m:t>𝑡𝑎𝑠𝑎</m:t>
                      </m:r>
                      <m:r>
                        <a:rPr lang="es-ES" sz="2000" b="0" i="1" smtClean="0">
                          <a:latin typeface="Cambria Math" panose="02040503050406030204" pitchFamily="18" charset="0"/>
                        </a:rPr>
                        <m:t> </m:t>
                      </m:r>
                      <m:r>
                        <a:rPr lang="es-ES" sz="2000" b="0" i="1" smtClean="0">
                          <a:latin typeface="Cambria Math" panose="02040503050406030204" pitchFamily="18" charset="0"/>
                        </a:rPr>
                        <m:t>𝑐𝑒𝑟𝑜</m:t>
                      </m:r>
                      <m:r>
                        <a:rPr lang="es-ES" sz="2000" b="0" i="1" smtClean="0">
                          <a:latin typeface="Cambria Math" panose="02040503050406030204" pitchFamily="18" charset="0"/>
                        </a:rPr>
                        <m:t> </m:t>
                      </m:r>
                      <m:r>
                        <a:rPr lang="es-ES" sz="2000" b="0" i="1" smtClean="0">
                          <a:latin typeface="Cambria Math" panose="02040503050406030204" pitchFamily="18" charset="0"/>
                        </a:rPr>
                        <m:t>𝑐𝑢𝑝</m:t>
                      </m:r>
                      <m:r>
                        <a:rPr lang="es-ES" sz="2000" b="0" i="1" smtClean="0">
                          <a:latin typeface="Cambria Math" panose="02040503050406030204" pitchFamily="18" charset="0"/>
                        </a:rPr>
                        <m:t>ó</m:t>
                      </m:r>
                      <m:r>
                        <a:rPr lang="es-ES" sz="2000" b="0" i="1" smtClean="0">
                          <a:latin typeface="Cambria Math" panose="02040503050406030204" pitchFamily="18" charset="0"/>
                        </a:rPr>
                        <m:t>𝑛</m:t>
                      </m:r>
                      <m:r>
                        <a:rPr lang="es-ES" sz="2000" b="0" i="1" smtClean="0">
                          <a:latin typeface="Cambria Math" panose="02040503050406030204" pitchFamily="18" charset="0"/>
                        </a:rPr>
                        <m:t> </m:t>
                      </m:r>
                      <m:r>
                        <a:rPr lang="es-ES" sz="2000" b="0" i="1" smtClean="0">
                          <a:latin typeface="Cambria Math" panose="02040503050406030204" pitchFamily="18" charset="0"/>
                        </a:rPr>
                        <m:t>𝑑𝑒</m:t>
                      </m:r>
                      <m:r>
                        <a:rPr lang="es-ES" sz="2000" b="0" i="1" smtClean="0">
                          <a:latin typeface="Cambria Math" panose="02040503050406030204" pitchFamily="18" charset="0"/>
                        </a:rPr>
                        <m:t> </m:t>
                      </m:r>
                      <m:r>
                        <a:rPr lang="es-ES" sz="2000" b="0" i="1" smtClean="0">
                          <a:latin typeface="Cambria Math" panose="02040503050406030204" pitchFamily="18" charset="0"/>
                        </a:rPr>
                        <m:t>𝑎</m:t>
                      </m:r>
                      <m:r>
                        <a:rPr lang="es-ES" sz="2000" b="0" i="1" smtClean="0">
                          <a:latin typeface="Cambria Math" panose="02040503050406030204" pitchFamily="18" charset="0"/>
                        </a:rPr>
                        <m:t>ñ</m:t>
                      </m:r>
                      <m:r>
                        <a:rPr lang="es-ES" sz="2000" b="0" i="1" smtClean="0">
                          <a:latin typeface="Cambria Math" panose="02040503050406030204" pitchFamily="18" charset="0"/>
                        </a:rPr>
                        <m:t>𝑜</m:t>
                      </m:r>
                      <m:r>
                        <a:rPr lang="es-ES" sz="2000" b="0" i="1" smtClean="0">
                          <a:latin typeface="Cambria Math" panose="02040503050406030204" pitchFamily="18" charset="0"/>
                        </a:rPr>
                        <m:t> </m:t>
                      </m:r>
                      <m:r>
                        <a:rPr lang="es-ES" sz="2000" b="0" i="1" smtClean="0">
                          <a:latin typeface="Cambria Math" panose="02040503050406030204" pitchFamily="18" charset="0"/>
                        </a:rPr>
                        <m:t>𝑡</m:t>
                      </m:r>
                    </m:oMath>
                  </m:oMathPara>
                </a14:m>
                <a:endParaRPr lang="es-CO" sz="2000" dirty="0"/>
              </a:p>
              <a:p>
                <a:pPr algn="ctr">
                  <a:lnSpc>
                    <a:spcPct val="100000"/>
                  </a:lnSpc>
                </a:pPr>
                <a:endParaRPr lang="es-CO" sz="2000" dirty="0"/>
              </a:p>
              <a:p>
                <a:pPr algn="ctr">
                  <a:lnSpc>
                    <a:spcPct val="100000"/>
                  </a:lnSpc>
                </a:pPr>
                <a14:m>
                  <m:oMathPara xmlns:m="http://schemas.openxmlformats.org/officeDocument/2006/math">
                    <m:oMathParaPr>
                      <m:jc m:val="centerGroup"/>
                    </m:oMathParaPr>
                    <m:oMath xmlns:m="http://schemas.openxmlformats.org/officeDocument/2006/math">
                      <m:sSub>
                        <m:sSubPr>
                          <m:ctrlPr>
                            <a:rPr lang="es-CO" sz="2000" i="1" smtClean="0">
                              <a:latin typeface="Cambria Math" panose="02040503050406030204" pitchFamily="18" charset="0"/>
                            </a:rPr>
                          </m:ctrlPr>
                        </m:sSubPr>
                        <m:e>
                          <m:r>
                            <a:rPr lang="es-ES" sz="2000" b="0" i="1" smtClean="0">
                              <a:latin typeface="Cambria Math" panose="02040503050406030204" pitchFamily="18" charset="0"/>
                            </a:rPr>
                            <m:t>𝑃</m:t>
                          </m:r>
                        </m:e>
                        <m:sub>
                          <m:r>
                            <a:rPr lang="es-ES" sz="2000" b="0" i="1" smtClean="0">
                              <a:latin typeface="Cambria Math" panose="02040503050406030204" pitchFamily="18" charset="0"/>
                            </a:rPr>
                            <m:t>1</m:t>
                          </m:r>
                        </m:sub>
                      </m:sSub>
                      <m:r>
                        <a:rPr lang="es-ES" sz="2000" b="0" i="1" smtClean="0">
                          <a:latin typeface="Cambria Math" panose="02040503050406030204" pitchFamily="18" charset="0"/>
                        </a:rPr>
                        <m:t>=100</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1+</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𝑐</m:t>
                              </m:r>
                            </m:e>
                            <m:sub>
                              <m:r>
                                <a:rPr lang="es-ES" sz="2000" b="0" i="1" smtClean="0">
                                  <a:latin typeface="Cambria Math" panose="02040503050406030204" pitchFamily="18" charset="0"/>
                                </a:rPr>
                                <m:t>1</m:t>
                              </m:r>
                            </m:sub>
                          </m:sSub>
                        </m:e>
                      </m:d>
                      <m:r>
                        <a:rPr lang="es-ES" sz="2000" b="0" i="1" smtClean="0">
                          <a:latin typeface="Cambria Math" panose="02040503050406030204" pitchFamily="18" charset="0"/>
                        </a:rPr>
                        <m:t>(1+</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𝑟</m:t>
                          </m:r>
                        </m:e>
                        <m:sub>
                          <m:r>
                            <a:rPr lang="es-ES" sz="2000" b="0" i="1" smtClean="0">
                              <a:latin typeface="Cambria Math" panose="02040503050406030204" pitchFamily="18" charset="0"/>
                            </a:rPr>
                            <m:t>1</m:t>
                          </m:r>
                        </m:sub>
                      </m:sSub>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m:t>
                          </m:r>
                        </m:e>
                        <m:sup>
                          <m:r>
                            <a:rPr lang="es-ES" sz="2000" b="0" i="1" smtClean="0">
                              <a:latin typeface="Cambria Math" panose="02040503050406030204" pitchFamily="18" charset="0"/>
                            </a:rPr>
                            <m:t>−1</m:t>
                          </m:r>
                        </m:sup>
                      </m:sSup>
                      <m:r>
                        <a:rPr lang="es-ES" sz="2000" b="0" i="1" smtClean="0">
                          <a:latin typeface="Cambria Math" panose="02040503050406030204" pitchFamily="18" charset="0"/>
                        </a:rPr>
                        <m:t>=100(1+</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𝑐</m:t>
                          </m:r>
                        </m:e>
                        <m:sub>
                          <m:r>
                            <a:rPr lang="es-ES" sz="2000" b="0" i="1" smtClean="0">
                              <a:latin typeface="Cambria Math" panose="02040503050406030204" pitchFamily="18" charset="0"/>
                            </a:rPr>
                            <m:t>1</m:t>
                          </m:r>
                        </m:sub>
                      </m:sSub>
                      <m:r>
                        <a:rPr lang="es-ES" sz="2000" b="0" i="1" smtClean="0">
                          <a:latin typeface="Cambria Math" panose="02040503050406030204" pitchFamily="18" charset="0"/>
                        </a:rPr>
                        <m:t>)(1+</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𝑠</m:t>
                          </m:r>
                        </m:e>
                        <m:sub>
                          <m:r>
                            <a:rPr lang="es-ES" sz="2000" b="0" i="1" smtClean="0">
                              <a:latin typeface="Cambria Math" panose="02040503050406030204" pitchFamily="18" charset="0"/>
                            </a:rPr>
                            <m:t>1</m:t>
                          </m:r>
                        </m:sub>
                      </m:sSub>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m:t>
                          </m:r>
                        </m:e>
                        <m:sup>
                          <m:r>
                            <a:rPr lang="es-ES" sz="2000" b="0" i="1" smtClean="0">
                              <a:latin typeface="Cambria Math" panose="02040503050406030204" pitchFamily="18" charset="0"/>
                            </a:rPr>
                            <m:t>−1</m:t>
                          </m:r>
                        </m:sup>
                      </m:sSup>
                    </m:oMath>
                  </m:oMathPara>
                </a14:m>
                <a:endParaRPr lang="es-ES" sz="2000" b="0" dirty="0"/>
              </a:p>
              <a:p>
                <a:pPr algn="ctr">
                  <a:lnSpc>
                    <a:spcPct val="100000"/>
                  </a:lnSpc>
                </a:pPr>
                <a14:m>
                  <m:oMathPara xmlns:m="http://schemas.openxmlformats.org/officeDocument/2006/math">
                    <m:oMathParaPr>
                      <m:jc m:val="centerGroup"/>
                    </m:oMathParaPr>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𝑃</m:t>
                          </m:r>
                        </m:e>
                        <m:sub>
                          <m:r>
                            <a:rPr lang="es-ES" sz="2000" b="0" i="1" smtClean="0">
                              <a:latin typeface="Cambria Math" panose="02040503050406030204" pitchFamily="18" charset="0"/>
                            </a:rPr>
                            <m:t>2</m:t>
                          </m:r>
                        </m:sub>
                      </m:sSub>
                      <m:r>
                        <a:rPr lang="es-ES" sz="2000" b="0" i="1" smtClean="0">
                          <a:latin typeface="Cambria Math" panose="02040503050406030204" pitchFamily="18" charset="0"/>
                        </a:rPr>
                        <m:t>=100</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𝑐</m:t>
                          </m:r>
                        </m:e>
                        <m:sub>
                          <m:r>
                            <a:rPr lang="es-ES" sz="2000" b="0" i="1" smtClean="0">
                              <a:latin typeface="Cambria Math" panose="02040503050406030204" pitchFamily="18" charset="0"/>
                            </a:rPr>
                            <m:t>2</m:t>
                          </m:r>
                        </m:sub>
                      </m:sSub>
                      <m:r>
                        <a:rPr lang="es-ES" sz="2000" b="0" i="1" smtClean="0">
                          <a:latin typeface="Cambria Math" panose="02040503050406030204" pitchFamily="18" charset="0"/>
                        </a:rPr>
                        <m:t>(1+</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𝑟</m:t>
                          </m:r>
                        </m:e>
                        <m:sub>
                          <m:r>
                            <a:rPr lang="es-ES" sz="2000" b="0" i="1" smtClean="0">
                              <a:latin typeface="Cambria Math" panose="02040503050406030204" pitchFamily="18" charset="0"/>
                            </a:rPr>
                            <m:t>2</m:t>
                          </m:r>
                        </m:sub>
                      </m:sSub>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m:t>
                          </m:r>
                        </m:e>
                        <m:sup>
                          <m:r>
                            <a:rPr lang="es-ES" sz="2000" b="0" i="1" smtClean="0">
                              <a:latin typeface="Cambria Math" panose="02040503050406030204" pitchFamily="18" charset="0"/>
                            </a:rPr>
                            <m:t>−1</m:t>
                          </m:r>
                        </m:sup>
                      </m:sSup>
                      <m:r>
                        <a:rPr lang="es-ES" sz="2000" b="0" i="1" smtClean="0">
                          <a:latin typeface="Cambria Math" panose="02040503050406030204" pitchFamily="18" charset="0"/>
                        </a:rPr>
                        <m:t>+100(1+</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𝑐</m:t>
                          </m:r>
                        </m:e>
                        <m:sub>
                          <m:r>
                            <a:rPr lang="es-ES" sz="2000" b="0" i="1" smtClean="0">
                              <a:latin typeface="Cambria Math" panose="02040503050406030204" pitchFamily="18" charset="0"/>
                            </a:rPr>
                            <m:t>2</m:t>
                          </m:r>
                        </m:sub>
                      </m:sSub>
                      <m:r>
                        <a:rPr lang="es-ES" sz="2000" b="0" i="1" smtClean="0">
                          <a:latin typeface="Cambria Math" panose="02040503050406030204" pitchFamily="18" charset="0"/>
                        </a:rPr>
                        <m:t>)(1+</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𝑟</m:t>
                          </m:r>
                        </m:e>
                        <m:sub>
                          <m:r>
                            <a:rPr lang="es-ES" sz="2000" b="0" i="1" smtClean="0">
                              <a:latin typeface="Cambria Math" panose="02040503050406030204" pitchFamily="18" charset="0"/>
                            </a:rPr>
                            <m:t>2</m:t>
                          </m:r>
                        </m:sub>
                      </m:sSub>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m:t>
                          </m:r>
                        </m:e>
                        <m:sup>
                          <m:r>
                            <a:rPr lang="es-ES" sz="2000" b="0" i="1" smtClean="0">
                              <a:latin typeface="Cambria Math" panose="02040503050406030204" pitchFamily="18" charset="0"/>
                            </a:rPr>
                            <m:t>−2</m:t>
                          </m:r>
                        </m:sup>
                      </m:sSup>
                    </m:oMath>
                  </m:oMathPara>
                </a14:m>
                <a:endParaRPr lang="es-ES" sz="2000" b="0" dirty="0"/>
              </a:p>
              <a:p>
                <a:pPr algn="ctr">
                  <a:lnSpc>
                    <a:spcPct val="100000"/>
                  </a:lnSpc>
                </a:pPr>
                <a14:m>
                  <m:oMathPara xmlns:m="http://schemas.openxmlformats.org/officeDocument/2006/math">
                    <m:oMathParaPr>
                      <m:jc m:val="centerGroup"/>
                    </m:oMathParaPr>
                    <m:oMath xmlns:m="http://schemas.openxmlformats.org/officeDocument/2006/math">
                      <m:r>
                        <a:rPr lang="es-ES" sz="2000" b="0" i="1" smtClean="0">
                          <a:latin typeface="Cambria Math" panose="02040503050406030204" pitchFamily="18" charset="0"/>
                        </a:rPr>
                        <m:t>=100</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𝑐</m:t>
                          </m:r>
                        </m:e>
                        <m:sub>
                          <m:r>
                            <a:rPr lang="es-ES" sz="2000" b="0" i="1" smtClean="0">
                              <a:latin typeface="Cambria Math" panose="02040503050406030204" pitchFamily="18" charset="0"/>
                            </a:rPr>
                            <m:t>2</m:t>
                          </m:r>
                        </m:sub>
                      </m:sSub>
                      <m:r>
                        <a:rPr lang="es-ES" sz="2000" b="0" i="1" smtClean="0">
                          <a:latin typeface="Cambria Math" panose="02040503050406030204" pitchFamily="18" charset="0"/>
                        </a:rPr>
                        <m:t>(1+</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𝑠</m:t>
                          </m:r>
                        </m:e>
                        <m:sub>
                          <m:r>
                            <a:rPr lang="es-ES" sz="2000" b="0" i="1" smtClean="0">
                              <a:latin typeface="Cambria Math" panose="02040503050406030204" pitchFamily="18" charset="0"/>
                            </a:rPr>
                            <m:t>1</m:t>
                          </m:r>
                        </m:sub>
                      </m:sSub>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m:t>
                          </m:r>
                        </m:e>
                        <m:sup>
                          <m:r>
                            <a:rPr lang="es-ES" sz="2000" b="0" i="1" smtClean="0">
                              <a:latin typeface="Cambria Math" panose="02040503050406030204" pitchFamily="18" charset="0"/>
                            </a:rPr>
                            <m:t>−1</m:t>
                          </m:r>
                        </m:sup>
                      </m:sSup>
                      <m:r>
                        <a:rPr lang="es-ES" sz="2000" b="0" i="1" smtClean="0">
                          <a:latin typeface="Cambria Math" panose="02040503050406030204" pitchFamily="18" charset="0"/>
                        </a:rPr>
                        <m:t>+100(1+</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𝑐</m:t>
                          </m:r>
                        </m:e>
                        <m:sub>
                          <m:r>
                            <a:rPr lang="es-ES" sz="2000" b="0" i="1" smtClean="0">
                              <a:latin typeface="Cambria Math" panose="02040503050406030204" pitchFamily="18" charset="0"/>
                            </a:rPr>
                            <m:t>2</m:t>
                          </m:r>
                        </m:sub>
                      </m:sSub>
                      <m:r>
                        <a:rPr lang="es-ES" sz="2000" b="0" i="1" smtClean="0">
                          <a:latin typeface="Cambria Math" panose="02040503050406030204" pitchFamily="18" charset="0"/>
                        </a:rPr>
                        <m:t>)(1+</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𝑠</m:t>
                          </m:r>
                        </m:e>
                        <m:sub>
                          <m:r>
                            <a:rPr lang="es-ES" sz="2000" b="0" i="1" smtClean="0">
                              <a:latin typeface="Cambria Math" panose="02040503050406030204" pitchFamily="18" charset="0"/>
                            </a:rPr>
                            <m:t>2</m:t>
                          </m:r>
                        </m:sub>
                      </m:sSub>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m:t>
                          </m:r>
                        </m:e>
                        <m:sup>
                          <m:r>
                            <a:rPr lang="es-ES" sz="2000" b="0" i="1" smtClean="0">
                              <a:latin typeface="Cambria Math" panose="02040503050406030204" pitchFamily="18" charset="0"/>
                            </a:rPr>
                            <m:t>−2</m:t>
                          </m:r>
                        </m:sup>
                      </m:sSup>
                    </m:oMath>
                  </m:oMathPara>
                </a14:m>
                <a:endParaRPr lang="es-ES" sz="2000" b="0" dirty="0"/>
              </a:p>
              <a:p>
                <a:pPr algn="ctr">
                  <a:lnSpc>
                    <a:spcPct val="100000"/>
                  </a:lnSpc>
                </a:pPr>
                <a14:m>
                  <m:oMathPara xmlns:m="http://schemas.openxmlformats.org/officeDocument/2006/math">
                    <m:oMathParaPr>
                      <m:jc m:val="centerGroup"/>
                    </m:oMathParaPr>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𝑃</m:t>
                          </m:r>
                        </m:e>
                        <m:sub>
                          <m:r>
                            <a:rPr lang="es-ES" sz="2000" b="0" i="1" smtClean="0">
                              <a:latin typeface="Cambria Math" panose="02040503050406030204" pitchFamily="18" charset="0"/>
                            </a:rPr>
                            <m:t>3</m:t>
                          </m:r>
                        </m:sub>
                      </m:sSub>
                      <m:r>
                        <a:rPr lang="es-ES" sz="2000" b="0" i="1" smtClean="0">
                          <a:latin typeface="Cambria Math" panose="02040503050406030204" pitchFamily="18" charset="0"/>
                        </a:rPr>
                        <m:t>=100</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𝑐</m:t>
                          </m:r>
                        </m:e>
                        <m:sub>
                          <m:r>
                            <a:rPr lang="es-ES" sz="2000" b="0" i="1" smtClean="0">
                              <a:latin typeface="Cambria Math" panose="02040503050406030204" pitchFamily="18" charset="0"/>
                            </a:rPr>
                            <m:t>3</m:t>
                          </m:r>
                        </m:sub>
                      </m:sSub>
                      <m:r>
                        <a:rPr lang="es-ES" sz="2000" b="0" i="1" smtClean="0">
                          <a:latin typeface="Cambria Math" panose="02040503050406030204" pitchFamily="18" charset="0"/>
                        </a:rPr>
                        <m:t>(1+</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𝑟</m:t>
                          </m:r>
                        </m:e>
                        <m:sub>
                          <m:r>
                            <a:rPr lang="es-ES" sz="2000" b="0" i="1" smtClean="0">
                              <a:latin typeface="Cambria Math" panose="02040503050406030204" pitchFamily="18" charset="0"/>
                            </a:rPr>
                            <m:t>3</m:t>
                          </m:r>
                        </m:sub>
                      </m:sSub>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m:t>
                          </m:r>
                        </m:e>
                        <m:sup>
                          <m:r>
                            <a:rPr lang="es-ES" sz="2000" b="0" i="1" smtClean="0">
                              <a:latin typeface="Cambria Math" panose="02040503050406030204" pitchFamily="18" charset="0"/>
                            </a:rPr>
                            <m:t>−1</m:t>
                          </m:r>
                        </m:sup>
                      </m:sSup>
                      <m:r>
                        <a:rPr lang="es-ES" sz="2000" b="0" i="1" smtClean="0">
                          <a:latin typeface="Cambria Math" panose="02040503050406030204" pitchFamily="18" charset="0"/>
                        </a:rPr>
                        <m:t>+100</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𝑐</m:t>
                          </m:r>
                        </m:e>
                        <m:sub>
                          <m:r>
                            <a:rPr lang="es-ES" sz="2000" b="0" i="1" smtClean="0">
                              <a:latin typeface="Cambria Math" panose="02040503050406030204" pitchFamily="18" charset="0"/>
                            </a:rPr>
                            <m:t>3</m:t>
                          </m:r>
                        </m:sub>
                      </m:sSub>
                      <m:r>
                        <a:rPr lang="es-ES" sz="2000" b="0" i="1" smtClean="0">
                          <a:latin typeface="Cambria Math" panose="02040503050406030204" pitchFamily="18" charset="0"/>
                        </a:rPr>
                        <m:t>(1+</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𝑟</m:t>
                          </m:r>
                        </m:e>
                        <m:sub>
                          <m:r>
                            <a:rPr lang="es-ES" sz="2000" b="0" i="1" smtClean="0">
                              <a:latin typeface="Cambria Math" panose="02040503050406030204" pitchFamily="18" charset="0"/>
                            </a:rPr>
                            <m:t>3</m:t>
                          </m:r>
                        </m:sub>
                      </m:sSub>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m:t>
                          </m:r>
                        </m:e>
                        <m:sup>
                          <m:r>
                            <a:rPr lang="es-ES" sz="2000" b="0" i="1" smtClean="0">
                              <a:latin typeface="Cambria Math" panose="02040503050406030204" pitchFamily="18" charset="0"/>
                            </a:rPr>
                            <m:t>−2</m:t>
                          </m:r>
                        </m:sup>
                      </m:sSup>
                      <m:r>
                        <a:rPr lang="es-ES" sz="2000" b="0" i="1" smtClean="0">
                          <a:latin typeface="Cambria Math" panose="02040503050406030204" pitchFamily="18" charset="0"/>
                        </a:rPr>
                        <m:t>+100(1+</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𝑐</m:t>
                          </m:r>
                        </m:e>
                        <m:sub>
                          <m:r>
                            <a:rPr lang="es-ES" sz="2000" b="0" i="1" smtClean="0">
                              <a:latin typeface="Cambria Math" panose="02040503050406030204" pitchFamily="18" charset="0"/>
                            </a:rPr>
                            <m:t>3</m:t>
                          </m:r>
                        </m:sub>
                      </m:sSub>
                      <m:r>
                        <a:rPr lang="es-ES" sz="2000" b="0" i="1" smtClean="0">
                          <a:latin typeface="Cambria Math" panose="02040503050406030204" pitchFamily="18" charset="0"/>
                        </a:rPr>
                        <m:t>)(1+</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𝑟</m:t>
                          </m:r>
                        </m:e>
                        <m:sub>
                          <m:r>
                            <a:rPr lang="es-ES" sz="2000" b="0" i="1" smtClean="0">
                              <a:latin typeface="Cambria Math" panose="02040503050406030204" pitchFamily="18" charset="0"/>
                            </a:rPr>
                            <m:t>3</m:t>
                          </m:r>
                        </m:sub>
                      </m:sSub>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m:t>
                          </m:r>
                        </m:e>
                        <m:sup>
                          <m:r>
                            <a:rPr lang="es-ES" sz="2000" b="0" i="1" smtClean="0">
                              <a:latin typeface="Cambria Math" panose="02040503050406030204" pitchFamily="18" charset="0"/>
                            </a:rPr>
                            <m:t>−3</m:t>
                          </m:r>
                        </m:sup>
                      </m:sSup>
                    </m:oMath>
                  </m:oMathPara>
                </a14:m>
                <a:endParaRPr lang="es-ES" sz="2000" b="0" dirty="0"/>
              </a:p>
              <a:p>
                <a:pPr marL="342900" indent="-342900" algn="ctr">
                  <a:lnSpc>
                    <a:spcPct val="100000"/>
                  </a:lnSpc>
                </a:pPr>
                <a14:m>
                  <m:oMath xmlns:m="http://schemas.openxmlformats.org/officeDocument/2006/math">
                    <m:r>
                      <a:rPr lang="es-ES" sz="2000" b="0" i="1" smtClean="0">
                        <a:latin typeface="Cambria Math" panose="02040503050406030204" pitchFamily="18" charset="0"/>
                      </a:rPr>
                      <m:t>=100</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𝑐</m:t>
                        </m:r>
                      </m:e>
                      <m:sub>
                        <m:r>
                          <a:rPr lang="es-ES" sz="2000" b="0" i="1" smtClean="0">
                            <a:latin typeface="Cambria Math" panose="02040503050406030204" pitchFamily="18" charset="0"/>
                          </a:rPr>
                          <m:t>3</m:t>
                        </m:r>
                      </m:sub>
                    </m:sSub>
                    <m:r>
                      <a:rPr lang="es-ES" sz="2000" b="0" i="1" smtClean="0">
                        <a:latin typeface="Cambria Math" panose="02040503050406030204" pitchFamily="18" charset="0"/>
                      </a:rPr>
                      <m:t>(1+</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𝑠</m:t>
                        </m:r>
                      </m:e>
                      <m:sub>
                        <m:r>
                          <a:rPr lang="es-ES" sz="2000" b="0" i="1" smtClean="0">
                            <a:latin typeface="Cambria Math" panose="02040503050406030204" pitchFamily="18" charset="0"/>
                          </a:rPr>
                          <m:t>1</m:t>
                        </m:r>
                      </m:sub>
                    </m:sSub>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m:t>
                        </m:r>
                      </m:e>
                      <m:sup>
                        <m:r>
                          <a:rPr lang="es-ES" sz="2000" b="0" i="1" smtClean="0">
                            <a:latin typeface="Cambria Math" panose="02040503050406030204" pitchFamily="18" charset="0"/>
                          </a:rPr>
                          <m:t>−1</m:t>
                        </m:r>
                      </m:sup>
                    </m:sSup>
                    <m:r>
                      <a:rPr lang="es-ES" sz="2000" b="0" i="1" smtClean="0">
                        <a:latin typeface="Cambria Math" panose="02040503050406030204" pitchFamily="18" charset="0"/>
                      </a:rPr>
                      <m:t>+100</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𝑐</m:t>
                        </m:r>
                      </m:e>
                      <m:sub>
                        <m:r>
                          <a:rPr lang="es-ES" sz="2000" b="0" i="1" smtClean="0">
                            <a:latin typeface="Cambria Math" panose="02040503050406030204" pitchFamily="18" charset="0"/>
                          </a:rPr>
                          <m:t>3</m:t>
                        </m:r>
                      </m:sub>
                    </m:sSub>
                    <m:r>
                      <a:rPr lang="es-ES" sz="2000" b="0" i="1" smtClean="0">
                        <a:latin typeface="Cambria Math" panose="02040503050406030204" pitchFamily="18" charset="0"/>
                      </a:rPr>
                      <m:t>(1+</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𝑠</m:t>
                        </m:r>
                      </m:e>
                      <m:sub>
                        <m:r>
                          <a:rPr lang="es-ES" sz="2000" b="0" i="1" smtClean="0">
                            <a:latin typeface="Cambria Math" panose="02040503050406030204" pitchFamily="18" charset="0"/>
                          </a:rPr>
                          <m:t>2</m:t>
                        </m:r>
                      </m:sub>
                    </m:sSub>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m:t>
                        </m:r>
                      </m:e>
                      <m:sup>
                        <m:r>
                          <a:rPr lang="es-ES" sz="2000" b="0" i="1" smtClean="0">
                            <a:latin typeface="Cambria Math" panose="02040503050406030204" pitchFamily="18" charset="0"/>
                          </a:rPr>
                          <m:t>−2</m:t>
                        </m:r>
                      </m:sup>
                    </m:sSup>
                    <m:r>
                      <a:rPr lang="es-ES" sz="2000" b="0" i="1" smtClean="0">
                        <a:latin typeface="Cambria Math" panose="02040503050406030204" pitchFamily="18" charset="0"/>
                      </a:rPr>
                      <m:t>+100(1+</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𝑐</m:t>
                        </m:r>
                      </m:e>
                      <m:sub>
                        <m:r>
                          <a:rPr lang="es-ES" sz="2000" b="0" i="1" smtClean="0">
                            <a:latin typeface="Cambria Math" panose="02040503050406030204" pitchFamily="18" charset="0"/>
                          </a:rPr>
                          <m:t>3</m:t>
                        </m:r>
                      </m:sub>
                    </m:sSub>
                    <m:r>
                      <a:rPr lang="es-ES" sz="2000" b="0" i="1" smtClean="0">
                        <a:latin typeface="Cambria Math" panose="02040503050406030204" pitchFamily="18" charset="0"/>
                      </a:rPr>
                      <m:t>)(1+</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𝑠</m:t>
                        </m:r>
                      </m:e>
                      <m:sub>
                        <m:r>
                          <a:rPr lang="es-ES" sz="2000" b="0" i="1" smtClean="0">
                            <a:latin typeface="Cambria Math" panose="02040503050406030204" pitchFamily="18" charset="0"/>
                          </a:rPr>
                          <m:t>3</m:t>
                        </m:r>
                      </m:sub>
                    </m:sSub>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m:t>
                        </m:r>
                      </m:e>
                      <m:sup>
                        <m:r>
                          <a:rPr lang="es-ES" sz="2000" b="0" i="1" smtClean="0">
                            <a:latin typeface="Cambria Math" panose="02040503050406030204" pitchFamily="18" charset="0"/>
                          </a:rPr>
                          <m:t>−2</m:t>
                        </m:r>
                      </m:sup>
                    </m:sSup>
                  </m:oMath>
                </a14:m>
                <a:r>
                  <a:rPr lang="es-CO" sz="2000" dirty="0"/>
                  <a:t>	</a:t>
                </a:r>
              </a:p>
              <a:p>
                <a:pPr marL="342900" indent="-342900" algn="ctr">
                  <a:lnSpc>
                    <a:spcPct val="100000"/>
                  </a:lnSpc>
                </a:pPr>
                <a:r>
                  <a:rPr lang="es-CO" sz="2000" dirty="0"/>
                  <a:t>	</a:t>
                </a:r>
              </a:p>
              <a:p>
                <a:pPr marL="342900" indent="-342900" algn="just"/>
                <a:endParaRPr lang="es-CO" sz="2000" dirty="0"/>
              </a:p>
              <a:p>
                <a:pPr marL="342900" indent="-342900" algn="just"/>
                <a:r>
                  <a:rPr lang="es-CO" sz="2000" dirty="0"/>
                  <a:t>Tenemos tres ecuaciones con tres incógnitas (s</a:t>
                </a:r>
                <a:r>
                  <a:rPr lang="es-CO" sz="2000" baseline="-25000" dirty="0"/>
                  <a:t>i</a:t>
                </a:r>
                <a:r>
                  <a:rPr lang="es-CO" sz="2000" dirty="0"/>
                  <a:t>).</a:t>
                </a:r>
              </a:p>
            </p:txBody>
          </p:sp>
        </mc:Choice>
        <mc:Fallback xmlns="">
          <p:sp>
            <p:nvSpPr>
              <p:cNvPr id="11" name="CuadroTexto 10">
                <a:extLst>
                  <a:ext uri="{FF2B5EF4-FFF2-40B4-BE49-F238E27FC236}">
                    <a16:creationId xmlns:a16="http://schemas.microsoft.com/office/drawing/2014/main" id="{0581A8C6-76CA-9DBF-9878-AEDB5DC12D95}"/>
                  </a:ext>
                </a:extLst>
              </p:cNvPr>
              <p:cNvSpPr txBox="1">
                <a:spLocks noRot="1" noChangeAspect="1" noMove="1" noResize="1" noEditPoints="1" noAdjustHandles="1" noChangeArrowheads="1" noChangeShapeType="1" noTextEdit="1"/>
              </p:cNvSpPr>
              <p:nvPr/>
            </p:nvSpPr>
            <p:spPr>
              <a:xfrm flipH="1">
                <a:off x="1463018" y="1479648"/>
                <a:ext cx="8687419" cy="4708981"/>
              </a:xfrm>
              <a:prstGeom prst="rect">
                <a:avLst/>
              </a:prstGeom>
              <a:blipFill>
                <a:blip r:embed="rId3"/>
                <a:stretch>
                  <a:fillRect l="-772" t="-777" b="-1425"/>
                </a:stretch>
              </a:blipFill>
            </p:spPr>
            <p:txBody>
              <a:bodyPr/>
              <a:lstStyle/>
              <a:p>
                <a:r>
                  <a:rPr lang="en-US">
                    <a:noFill/>
                  </a:rPr>
                  <a:t> </a:t>
                </a:r>
              </a:p>
            </p:txBody>
          </p:sp>
        </mc:Fallback>
      </mc:AlternateContent>
    </p:spTree>
    <p:extLst>
      <p:ext uri="{BB962C8B-B14F-4D97-AF65-F5344CB8AC3E}">
        <p14:creationId xmlns:p14="http://schemas.microsoft.com/office/powerpoint/2010/main" val="135938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397336" y="1635823"/>
            <a:ext cx="10658563" cy="82067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r>
              <a:rPr lang="es-CO" sz="3600" dirty="0">
                <a:solidFill>
                  <a:srgbClr val="1A3184"/>
                </a:solidFill>
                <a:latin typeface="Arial" panose="020B0604020202020204" pitchFamily="34" charset="0"/>
                <a:cs typeface="Arial" panose="020B0604020202020204" pitchFamily="34" charset="0"/>
              </a:rPr>
              <a:t>Contenido</a:t>
            </a: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2" name="CuadroTexto 1">
            <a:extLst>
              <a:ext uri="{FF2B5EF4-FFF2-40B4-BE49-F238E27FC236}">
                <a16:creationId xmlns:a16="http://schemas.microsoft.com/office/drawing/2014/main" id="{265A9F7C-8C51-87A4-5D15-ED9DFD1F24BA}"/>
              </a:ext>
            </a:extLst>
          </p:cNvPr>
          <p:cNvSpPr txBox="1"/>
          <p:nvPr/>
        </p:nvSpPr>
        <p:spPr>
          <a:xfrm flipH="1">
            <a:off x="4196134" y="2828270"/>
            <a:ext cx="3060966" cy="2862322"/>
          </a:xfrm>
          <a:prstGeom prst="rect">
            <a:avLst/>
          </a:prstGeom>
          <a:noFill/>
        </p:spPr>
        <p:txBody>
          <a:bodyPr wrap="square" lIns="91440" tIns="45720" rIns="91440" bIns="45720" rtlCol="0" anchor="t">
            <a:spAutoFit/>
          </a:bodyPr>
          <a:lstStyle/>
          <a:p>
            <a:pPr marL="342900" indent="-342900">
              <a:buClr>
                <a:schemeClr val="accent4"/>
              </a:buClr>
              <a:buFont typeface="+mj-lt"/>
              <a:buAutoNum type="arabicPeriod"/>
            </a:pPr>
            <a:r>
              <a:rPr lang="es-CO" sz="2000" dirty="0"/>
              <a:t>Curva de rendimientos</a:t>
            </a:r>
          </a:p>
          <a:p>
            <a:pPr marL="342900" indent="-342900">
              <a:buClr>
                <a:schemeClr val="accent4"/>
              </a:buClr>
              <a:buFont typeface="+mj-lt"/>
              <a:buAutoNum type="arabicPeriod"/>
            </a:pPr>
            <a:endParaRPr lang="es-CO" sz="2000" dirty="0"/>
          </a:p>
          <a:p>
            <a:pPr marL="342900" indent="-342900">
              <a:buClr>
                <a:schemeClr val="accent4"/>
              </a:buClr>
              <a:buFont typeface="+mj-lt"/>
              <a:buAutoNum type="arabicPeriod"/>
            </a:pPr>
            <a:r>
              <a:rPr lang="es-CO" sz="2000" dirty="0"/>
              <a:t>Curva cero cupón</a:t>
            </a:r>
          </a:p>
          <a:p>
            <a:pPr marL="342900" indent="-342900">
              <a:buClr>
                <a:schemeClr val="accent4"/>
              </a:buClr>
              <a:buFont typeface="+mj-lt"/>
              <a:buAutoNum type="arabicPeriod"/>
            </a:pPr>
            <a:endParaRPr lang="es-CO" sz="2000" dirty="0"/>
          </a:p>
          <a:p>
            <a:pPr marL="342900" indent="-342900">
              <a:buClr>
                <a:schemeClr val="accent4"/>
              </a:buClr>
              <a:buFont typeface="+mj-lt"/>
              <a:buAutoNum type="arabicPeriod"/>
            </a:pPr>
            <a:r>
              <a:rPr lang="es-CO" sz="2000" dirty="0"/>
              <a:t>Métodos de construcción</a:t>
            </a:r>
          </a:p>
          <a:p>
            <a:pPr marL="342900" indent="-342900">
              <a:buClr>
                <a:schemeClr val="accent4"/>
              </a:buClr>
              <a:buFont typeface="+mj-lt"/>
              <a:buAutoNum type="arabicPeriod"/>
            </a:pPr>
            <a:endParaRPr lang="es-CO" sz="2000" dirty="0"/>
          </a:p>
          <a:p>
            <a:pPr marL="342900" indent="-342900">
              <a:buClr>
                <a:schemeClr val="accent4"/>
              </a:buClr>
              <a:buFont typeface="+mj-lt"/>
              <a:buAutoNum type="arabicPeriod"/>
            </a:pPr>
            <a:r>
              <a:rPr lang="es-CO" sz="2000" dirty="0"/>
              <a:t>Interpolación por B-</a:t>
            </a:r>
            <a:r>
              <a:rPr lang="es-CO" sz="2000" i="1" dirty="0" err="1"/>
              <a:t>Splines</a:t>
            </a:r>
            <a:endParaRPr lang="es-CO" sz="2000" i="1" dirty="0"/>
          </a:p>
        </p:txBody>
      </p:sp>
    </p:spTree>
    <p:extLst>
      <p:ext uri="{BB962C8B-B14F-4D97-AF65-F5344CB8AC3E}">
        <p14:creationId xmlns:p14="http://schemas.microsoft.com/office/powerpoint/2010/main" val="4045417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215713" y="723043"/>
            <a:ext cx="7182031" cy="58477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dirty="0" err="1">
                <a:solidFill>
                  <a:srgbClr val="1A3184"/>
                </a:solidFill>
                <a:latin typeface="Arial"/>
                <a:cs typeface="Arial"/>
              </a:rPr>
              <a:t>Bootstrapping</a:t>
            </a:r>
            <a:r>
              <a:rPr lang="es-ES" sz="3200" dirty="0">
                <a:solidFill>
                  <a:srgbClr val="1A3184"/>
                </a:solidFill>
                <a:latin typeface="Arial"/>
                <a:cs typeface="Arial"/>
              </a:rPr>
              <a:t> (II)</a:t>
            </a:r>
            <a:endParaRPr lang="es-CO" sz="32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0581A8C6-76CA-9DBF-9878-AEDB5DC12D95}"/>
                  </a:ext>
                </a:extLst>
              </p:cNvPr>
              <p:cNvSpPr txBox="1"/>
              <p:nvPr/>
            </p:nvSpPr>
            <p:spPr>
              <a:xfrm flipH="1">
                <a:off x="1444123" y="1479648"/>
                <a:ext cx="8725210" cy="4708981"/>
              </a:xfrm>
              <a:prstGeom prst="rect">
                <a:avLst/>
              </a:prstGeom>
              <a:noFill/>
            </p:spPr>
            <p:txBody>
              <a:bodyPr wrap="square" lIns="91440" tIns="45720" rIns="91440" bIns="45720" rtlCol="0" anchor="t">
                <a:spAutoFit/>
              </a:bodyPr>
              <a:lstStyle/>
              <a:p>
                <a:r>
                  <a:rPr lang="es-CO" sz="2000" b="1" dirty="0"/>
                  <a:t>Otro ejemplo: </a:t>
                </a:r>
                <a:r>
                  <a:rPr lang="es-CO" sz="2000" dirty="0"/>
                  <a:t>se tienen dos bonos con vencimientos de 2 y 3 años. ¿Cómo se calcula la curva cero cupón?</a:t>
                </a:r>
              </a:p>
              <a:p>
                <a:endParaRPr lang="es-CO" sz="2000" dirty="0"/>
              </a:p>
              <a:p>
                <a:pPr/>
                <a14:m>
                  <m:oMathPara xmlns:m="http://schemas.openxmlformats.org/officeDocument/2006/math">
                    <m:oMathParaPr>
                      <m:jc m:val="centerGroup"/>
                    </m:oMathParaPr>
                    <m:oMath xmlns:m="http://schemas.openxmlformats.org/officeDocument/2006/math">
                      <m:sSub>
                        <m:sSubPr>
                          <m:ctrlPr>
                            <a:rPr lang="es-CO" sz="2000" i="1" smtClean="0">
                              <a:latin typeface="Cambria Math" panose="02040503050406030204" pitchFamily="18" charset="0"/>
                            </a:rPr>
                          </m:ctrlPr>
                        </m:sSubPr>
                        <m:e>
                          <m:r>
                            <a:rPr lang="es-ES" sz="2000" b="0" i="1" smtClean="0">
                              <a:latin typeface="Cambria Math" panose="02040503050406030204" pitchFamily="18" charset="0"/>
                            </a:rPr>
                            <m:t>𝑃</m:t>
                          </m:r>
                        </m:e>
                        <m:sub>
                          <m:r>
                            <a:rPr lang="es-ES" sz="2000" b="0" i="1" smtClean="0">
                              <a:latin typeface="Cambria Math" panose="02040503050406030204" pitchFamily="18" charset="0"/>
                            </a:rPr>
                            <m:t>1</m:t>
                          </m:r>
                        </m:sub>
                      </m:sSub>
                      <m:r>
                        <a:rPr lang="es-ES" sz="2000" b="0" i="1" smtClean="0">
                          <a:latin typeface="Cambria Math" panose="02040503050406030204" pitchFamily="18" charset="0"/>
                        </a:rPr>
                        <m:t>=100</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𝑐</m:t>
                          </m:r>
                        </m:e>
                        <m:sub>
                          <m:r>
                            <a:rPr lang="es-ES" sz="2000" b="0" i="1" smtClean="0">
                              <a:latin typeface="Cambria Math" panose="02040503050406030204" pitchFamily="18" charset="0"/>
                            </a:rPr>
                            <m:t>1</m:t>
                          </m:r>
                        </m:sub>
                      </m:sSub>
                      <m:r>
                        <a:rPr lang="es-ES" sz="2000" b="0" i="1" smtClean="0">
                          <a:latin typeface="Cambria Math" panose="02040503050406030204" pitchFamily="18" charset="0"/>
                        </a:rPr>
                        <m:t>(1+</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𝑟</m:t>
                          </m:r>
                        </m:e>
                        <m:sub>
                          <m:r>
                            <a:rPr lang="es-ES" sz="2000" b="0" i="1" smtClean="0">
                              <a:latin typeface="Cambria Math" panose="02040503050406030204" pitchFamily="18" charset="0"/>
                            </a:rPr>
                            <m:t>1</m:t>
                          </m:r>
                        </m:sub>
                      </m:sSub>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m:t>
                          </m:r>
                        </m:e>
                        <m:sup>
                          <m:r>
                            <a:rPr lang="es-ES" sz="2000" b="0" i="1" smtClean="0">
                              <a:latin typeface="Cambria Math" panose="02040503050406030204" pitchFamily="18" charset="0"/>
                            </a:rPr>
                            <m:t>−1</m:t>
                          </m:r>
                        </m:sup>
                      </m:sSup>
                      <m:r>
                        <a:rPr lang="es-ES" sz="2000" b="0" i="1" smtClean="0">
                          <a:latin typeface="Cambria Math" panose="02040503050406030204" pitchFamily="18" charset="0"/>
                        </a:rPr>
                        <m:t>+100(1+</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𝑐</m:t>
                          </m:r>
                        </m:e>
                        <m:sub>
                          <m:r>
                            <a:rPr lang="es-ES" sz="2000" b="0" i="1" smtClean="0">
                              <a:latin typeface="Cambria Math" panose="02040503050406030204" pitchFamily="18" charset="0"/>
                            </a:rPr>
                            <m:t>1</m:t>
                          </m:r>
                        </m:sub>
                      </m:sSub>
                      <m:r>
                        <a:rPr lang="es-ES" sz="2000" b="0" i="1" smtClean="0">
                          <a:latin typeface="Cambria Math" panose="02040503050406030204" pitchFamily="18" charset="0"/>
                        </a:rPr>
                        <m:t>)(1+</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𝑟</m:t>
                          </m:r>
                        </m:e>
                        <m:sub>
                          <m:r>
                            <a:rPr lang="es-ES" sz="2000" b="0" i="1" smtClean="0">
                              <a:latin typeface="Cambria Math" panose="02040503050406030204" pitchFamily="18" charset="0"/>
                            </a:rPr>
                            <m:t>1</m:t>
                          </m:r>
                        </m:sub>
                      </m:sSub>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m:t>
                          </m:r>
                        </m:e>
                        <m:sup>
                          <m:r>
                            <a:rPr lang="es-ES" sz="2000" b="0" i="1" smtClean="0">
                              <a:latin typeface="Cambria Math" panose="02040503050406030204" pitchFamily="18" charset="0"/>
                            </a:rPr>
                            <m:t>−2</m:t>
                          </m:r>
                        </m:sup>
                      </m:sSup>
                    </m:oMath>
                  </m:oMathPara>
                </a14:m>
                <a:endParaRPr lang="es-CO" sz="2000" dirty="0"/>
              </a:p>
              <a:p>
                <a:pPr/>
                <a14:m>
                  <m:oMathPara xmlns:m="http://schemas.openxmlformats.org/officeDocument/2006/math">
                    <m:oMathParaPr>
                      <m:jc m:val="centerGroup"/>
                    </m:oMathParaPr>
                    <m:oMath xmlns:m="http://schemas.openxmlformats.org/officeDocument/2006/math">
                      <m:r>
                        <a:rPr lang="es-ES" sz="2000" b="0" i="1" smtClean="0">
                          <a:latin typeface="Cambria Math" panose="02040503050406030204" pitchFamily="18" charset="0"/>
                        </a:rPr>
                        <m:t>=100</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𝑐</m:t>
                          </m:r>
                        </m:e>
                        <m:sub>
                          <m:r>
                            <a:rPr lang="es-ES" sz="2000" b="0" i="1" smtClean="0">
                              <a:latin typeface="Cambria Math" panose="02040503050406030204" pitchFamily="18" charset="0"/>
                            </a:rPr>
                            <m:t>1</m:t>
                          </m:r>
                        </m:sub>
                      </m:sSub>
                      <m:r>
                        <a:rPr lang="es-ES" sz="2000" b="0" i="1" smtClean="0">
                          <a:latin typeface="Cambria Math" panose="02040503050406030204" pitchFamily="18" charset="0"/>
                        </a:rPr>
                        <m:t>(1+</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𝑠</m:t>
                          </m:r>
                        </m:e>
                        <m:sub>
                          <m:r>
                            <a:rPr lang="es-ES" sz="2000" b="0" i="1" smtClean="0">
                              <a:latin typeface="Cambria Math" panose="02040503050406030204" pitchFamily="18" charset="0"/>
                            </a:rPr>
                            <m:t>1</m:t>
                          </m:r>
                        </m:sub>
                      </m:sSub>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m:t>
                          </m:r>
                        </m:e>
                        <m:sup>
                          <m:r>
                            <a:rPr lang="es-ES" sz="2000" b="0" i="1" smtClean="0">
                              <a:latin typeface="Cambria Math" panose="02040503050406030204" pitchFamily="18" charset="0"/>
                            </a:rPr>
                            <m:t>−1</m:t>
                          </m:r>
                        </m:sup>
                      </m:sSup>
                      <m:r>
                        <a:rPr lang="es-ES" sz="2000" b="0" i="1" smtClean="0">
                          <a:latin typeface="Cambria Math" panose="02040503050406030204" pitchFamily="18" charset="0"/>
                        </a:rPr>
                        <m:t>+100(1+</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𝑐</m:t>
                          </m:r>
                        </m:e>
                        <m:sub>
                          <m:r>
                            <a:rPr lang="es-ES" sz="2000" b="0" i="1" smtClean="0">
                              <a:latin typeface="Cambria Math" panose="02040503050406030204" pitchFamily="18" charset="0"/>
                            </a:rPr>
                            <m:t>1</m:t>
                          </m:r>
                        </m:sub>
                      </m:sSub>
                      <m:r>
                        <a:rPr lang="es-ES" sz="2000" b="0" i="1" smtClean="0">
                          <a:latin typeface="Cambria Math" panose="02040503050406030204" pitchFamily="18" charset="0"/>
                        </a:rPr>
                        <m:t>)(1+</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𝑠</m:t>
                          </m:r>
                        </m:e>
                        <m:sub>
                          <m:r>
                            <a:rPr lang="es-ES" sz="2000" b="0" i="1" smtClean="0">
                              <a:latin typeface="Cambria Math" panose="02040503050406030204" pitchFamily="18" charset="0"/>
                            </a:rPr>
                            <m:t>2</m:t>
                          </m:r>
                        </m:sub>
                      </m:sSub>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m:t>
                          </m:r>
                        </m:e>
                        <m:sup>
                          <m:r>
                            <a:rPr lang="es-ES" sz="2000" b="0" i="1" smtClean="0">
                              <a:latin typeface="Cambria Math" panose="02040503050406030204" pitchFamily="18" charset="0"/>
                            </a:rPr>
                            <m:t>−2</m:t>
                          </m:r>
                        </m:sup>
                      </m:sSup>
                    </m:oMath>
                  </m:oMathPara>
                </a14:m>
                <a:endParaRPr lang="es-CO" sz="2000" dirty="0"/>
              </a:p>
              <a:p>
                <a:pPr/>
                <a14:m>
                  <m:oMathPara xmlns:m="http://schemas.openxmlformats.org/officeDocument/2006/math">
                    <m:oMathParaPr>
                      <m:jc m:val="centerGroup"/>
                    </m:oMathParaPr>
                    <m:oMath xmlns:m="http://schemas.openxmlformats.org/officeDocument/2006/math">
                      <m:sSub>
                        <m:sSubPr>
                          <m:ctrlPr>
                            <a:rPr lang="es-CO" sz="2000" i="1" smtClean="0">
                              <a:latin typeface="Cambria Math" panose="02040503050406030204" pitchFamily="18" charset="0"/>
                            </a:rPr>
                          </m:ctrlPr>
                        </m:sSubPr>
                        <m:e>
                          <m:r>
                            <a:rPr lang="es-ES" sz="2000" b="0" i="1" smtClean="0">
                              <a:latin typeface="Cambria Math" panose="02040503050406030204" pitchFamily="18" charset="0"/>
                            </a:rPr>
                            <m:t>𝑃</m:t>
                          </m:r>
                        </m:e>
                        <m:sub>
                          <m:r>
                            <a:rPr lang="es-ES" sz="2000" b="0" i="1" smtClean="0">
                              <a:latin typeface="Cambria Math" panose="02040503050406030204" pitchFamily="18" charset="0"/>
                            </a:rPr>
                            <m:t>2</m:t>
                          </m:r>
                        </m:sub>
                      </m:sSub>
                      <m:r>
                        <a:rPr lang="es-ES" sz="2000" b="0" i="1" smtClean="0">
                          <a:latin typeface="Cambria Math" panose="02040503050406030204" pitchFamily="18" charset="0"/>
                        </a:rPr>
                        <m:t>=100</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𝑐</m:t>
                          </m:r>
                        </m:e>
                        <m:sub>
                          <m:r>
                            <a:rPr lang="es-ES" sz="2000" b="0" i="1" smtClean="0">
                              <a:latin typeface="Cambria Math" panose="02040503050406030204" pitchFamily="18" charset="0"/>
                            </a:rPr>
                            <m:t>2</m:t>
                          </m:r>
                        </m:sub>
                      </m:sSub>
                      <m:r>
                        <a:rPr lang="es-ES" sz="2000" b="0" i="1" smtClean="0">
                          <a:latin typeface="Cambria Math" panose="02040503050406030204" pitchFamily="18" charset="0"/>
                        </a:rPr>
                        <m:t>(1+</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𝑟</m:t>
                          </m:r>
                        </m:e>
                        <m:sub>
                          <m:r>
                            <a:rPr lang="es-ES" sz="2000" b="0" i="1" smtClean="0">
                              <a:latin typeface="Cambria Math" panose="02040503050406030204" pitchFamily="18" charset="0"/>
                            </a:rPr>
                            <m:t>2</m:t>
                          </m:r>
                        </m:sub>
                      </m:sSub>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m:t>
                          </m:r>
                        </m:e>
                        <m:sup>
                          <m:r>
                            <a:rPr lang="es-ES" sz="2000" b="0" i="1" smtClean="0">
                              <a:latin typeface="Cambria Math" panose="02040503050406030204" pitchFamily="18" charset="0"/>
                            </a:rPr>
                            <m:t>−1</m:t>
                          </m:r>
                        </m:sup>
                      </m:sSup>
                      <m:r>
                        <a:rPr lang="es-ES" sz="2000" b="0" i="1" smtClean="0">
                          <a:latin typeface="Cambria Math" panose="02040503050406030204" pitchFamily="18" charset="0"/>
                        </a:rPr>
                        <m:t>+100</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𝑐</m:t>
                          </m:r>
                        </m:e>
                        <m:sub>
                          <m:r>
                            <a:rPr lang="es-ES" sz="2000" b="0" i="1" smtClean="0">
                              <a:latin typeface="Cambria Math" panose="02040503050406030204" pitchFamily="18" charset="0"/>
                            </a:rPr>
                            <m:t>2</m:t>
                          </m:r>
                        </m:sub>
                      </m:sSub>
                      <m:r>
                        <a:rPr lang="es-ES" sz="2000" b="0" i="1" smtClean="0">
                          <a:latin typeface="Cambria Math" panose="02040503050406030204" pitchFamily="18" charset="0"/>
                        </a:rPr>
                        <m:t>(1+</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𝑟</m:t>
                          </m:r>
                        </m:e>
                        <m:sub>
                          <m:r>
                            <a:rPr lang="es-ES" sz="2000" b="0" i="1" smtClean="0">
                              <a:latin typeface="Cambria Math" panose="02040503050406030204" pitchFamily="18" charset="0"/>
                            </a:rPr>
                            <m:t>2</m:t>
                          </m:r>
                        </m:sub>
                      </m:sSub>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m:t>
                          </m:r>
                        </m:e>
                        <m:sup>
                          <m:r>
                            <a:rPr lang="es-ES" sz="2000" b="0" i="1" smtClean="0">
                              <a:latin typeface="Cambria Math" panose="02040503050406030204" pitchFamily="18" charset="0"/>
                            </a:rPr>
                            <m:t>−2</m:t>
                          </m:r>
                        </m:sup>
                      </m:sSup>
                      <m:r>
                        <a:rPr lang="es-ES" sz="2000" b="0" i="1" smtClean="0">
                          <a:latin typeface="Cambria Math" panose="02040503050406030204" pitchFamily="18" charset="0"/>
                        </a:rPr>
                        <m:t>+100(1+</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𝑐</m:t>
                          </m:r>
                        </m:e>
                        <m:sub>
                          <m:r>
                            <a:rPr lang="es-ES" sz="2000" b="0" i="1" smtClean="0">
                              <a:latin typeface="Cambria Math" panose="02040503050406030204" pitchFamily="18" charset="0"/>
                            </a:rPr>
                            <m:t>2</m:t>
                          </m:r>
                        </m:sub>
                      </m:sSub>
                      <m:r>
                        <a:rPr lang="es-ES" sz="2000" b="0" i="1" smtClean="0">
                          <a:latin typeface="Cambria Math" panose="02040503050406030204" pitchFamily="18" charset="0"/>
                        </a:rPr>
                        <m:t>)(1+</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𝑟</m:t>
                          </m:r>
                        </m:e>
                        <m:sub>
                          <m:r>
                            <a:rPr lang="es-ES" sz="2000" b="0" i="1" smtClean="0">
                              <a:latin typeface="Cambria Math" panose="02040503050406030204" pitchFamily="18" charset="0"/>
                            </a:rPr>
                            <m:t>2</m:t>
                          </m:r>
                        </m:sub>
                      </m:sSub>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m:t>
                          </m:r>
                        </m:e>
                        <m:sup>
                          <m:r>
                            <a:rPr lang="es-ES" sz="2000" b="0" i="1" smtClean="0">
                              <a:latin typeface="Cambria Math" panose="02040503050406030204" pitchFamily="18" charset="0"/>
                            </a:rPr>
                            <m:t>−3</m:t>
                          </m:r>
                        </m:sup>
                      </m:sSup>
                    </m:oMath>
                  </m:oMathPara>
                </a14:m>
                <a:endParaRPr lang="es-CO" sz="2000" dirty="0"/>
              </a:p>
              <a:p>
                <a:pPr/>
                <a14:m>
                  <m:oMathPara xmlns:m="http://schemas.openxmlformats.org/officeDocument/2006/math">
                    <m:oMathParaPr>
                      <m:jc m:val="centerGroup"/>
                    </m:oMathParaPr>
                    <m:oMath xmlns:m="http://schemas.openxmlformats.org/officeDocument/2006/math">
                      <m:r>
                        <a:rPr lang="es-ES" sz="2000" b="0" i="1" smtClean="0">
                          <a:latin typeface="Cambria Math" panose="02040503050406030204" pitchFamily="18" charset="0"/>
                        </a:rPr>
                        <m:t>=100</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𝑐</m:t>
                          </m:r>
                        </m:e>
                        <m:sub>
                          <m:r>
                            <a:rPr lang="es-ES" sz="2000" b="0" i="1" smtClean="0">
                              <a:latin typeface="Cambria Math" panose="02040503050406030204" pitchFamily="18" charset="0"/>
                            </a:rPr>
                            <m:t>2</m:t>
                          </m:r>
                        </m:sub>
                      </m:sSub>
                      <m:r>
                        <a:rPr lang="es-ES" sz="2000" b="0" i="1" smtClean="0">
                          <a:latin typeface="Cambria Math" panose="02040503050406030204" pitchFamily="18" charset="0"/>
                        </a:rPr>
                        <m:t>(1+</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𝑠</m:t>
                          </m:r>
                        </m:e>
                        <m:sub>
                          <m:r>
                            <a:rPr lang="es-ES" sz="2000" b="0" i="1" smtClean="0">
                              <a:latin typeface="Cambria Math" panose="02040503050406030204" pitchFamily="18" charset="0"/>
                            </a:rPr>
                            <m:t>1</m:t>
                          </m:r>
                        </m:sub>
                      </m:sSub>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m:t>
                          </m:r>
                        </m:e>
                        <m:sup>
                          <m:r>
                            <a:rPr lang="es-ES" sz="2000" b="0" i="1" smtClean="0">
                              <a:latin typeface="Cambria Math" panose="02040503050406030204" pitchFamily="18" charset="0"/>
                            </a:rPr>
                            <m:t>−1</m:t>
                          </m:r>
                        </m:sup>
                      </m:sSup>
                      <m:r>
                        <a:rPr lang="es-ES" sz="2000" b="0" i="1" smtClean="0">
                          <a:latin typeface="Cambria Math" panose="02040503050406030204" pitchFamily="18" charset="0"/>
                        </a:rPr>
                        <m:t>+100</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𝑐</m:t>
                          </m:r>
                        </m:e>
                        <m:sub>
                          <m:r>
                            <a:rPr lang="es-ES" sz="2000" b="0" i="1" smtClean="0">
                              <a:latin typeface="Cambria Math" panose="02040503050406030204" pitchFamily="18" charset="0"/>
                            </a:rPr>
                            <m:t>2</m:t>
                          </m:r>
                        </m:sub>
                      </m:sSub>
                      <m:r>
                        <a:rPr lang="es-ES" sz="2000" b="0" i="1" smtClean="0">
                          <a:latin typeface="Cambria Math" panose="02040503050406030204" pitchFamily="18" charset="0"/>
                        </a:rPr>
                        <m:t>(1+</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𝑠</m:t>
                          </m:r>
                        </m:e>
                        <m:sub>
                          <m:r>
                            <a:rPr lang="es-ES" sz="2000" b="0" i="1" smtClean="0">
                              <a:latin typeface="Cambria Math" panose="02040503050406030204" pitchFamily="18" charset="0"/>
                            </a:rPr>
                            <m:t>2</m:t>
                          </m:r>
                        </m:sub>
                      </m:sSub>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m:t>
                          </m:r>
                        </m:e>
                        <m:sup>
                          <m:r>
                            <a:rPr lang="es-ES" sz="2000" b="0" i="1" smtClean="0">
                              <a:latin typeface="Cambria Math" panose="02040503050406030204" pitchFamily="18" charset="0"/>
                            </a:rPr>
                            <m:t>−2</m:t>
                          </m:r>
                        </m:sup>
                      </m:sSup>
                      <m:r>
                        <a:rPr lang="es-ES" sz="2000" b="0" i="1" smtClean="0">
                          <a:latin typeface="Cambria Math" panose="02040503050406030204" pitchFamily="18" charset="0"/>
                        </a:rPr>
                        <m:t>+100(1+</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𝑐</m:t>
                          </m:r>
                        </m:e>
                        <m:sub>
                          <m:r>
                            <a:rPr lang="es-ES" sz="2000" b="0" i="1" smtClean="0">
                              <a:latin typeface="Cambria Math" panose="02040503050406030204" pitchFamily="18" charset="0"/>
                            </a:rPr>
                            <m:t>2</m:t>
                          </m:r>
                        </m:sub>
                      </m:sSub>
                      <m:r>
                        <a:rPr lang="es-ES" sz="2000" b="0" i="1" smtClean="0">
                          <a:latin typeface="Cambria Math" panose="02040503050406030204" pitchFamily="18" charset="0"/>
                        </a:rPr>
                        <m:t>)(1+</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𝑠</m:t>
                          </m:r>
                        </m:e>
                        <m:sub>
                          <m:r>
                            <a:rPr lang="es-ES" sz="2000" b="0" i="1" smtClean="0">
                              <a:latin typeface="Cambria Math" panose="02040503050406030204" pitchFamily="18" charset="0"/>
                            </a:rPr>
                            <m:t>3</m:t>
                          </m:r>
                        </m:sub>
                      </m:sSub>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m:t>
                          </m:r>
                        </m:e>
                        <m:sup>
                          <m:r>
                            <a:rPr lang="es-ES" sz="2000" b="0" i="1" smtClean="0">
                              <a:latin typeface="Cambria Math" panose="02040503050406030204" pitchFamily="18" charset="0"/>
                            </a:rPr>
                            <m:t>−2</m:t>
                          </m:r>
                        </m:sup>
                      </m:sSup>
                    </m:oMath>
                  </m:oMathPara>
                </a14:m>
                <a:endParaRPr lang="es-CO" sz="2000" dirty="0"/>
              </a:p>
              <a:p>
                <a:pPr algn="just"/>
                <a:endParaRPr lang="es-CO" sz="2000" dirty="0"/>
              </a:p>
              <a:p>
                <a:r>
                  <a:rPr lang="es-CO" sz="2000" dirty="0"/>
                  <a:t>Ahora solo tenemos dos ecuaciones, por lo tanto el sistema tiene infinitas soluciones.</a:t>
                </a:r>
              </a:p>
              <a:p>
                <a:endParaRPr lang="es-CO" sz="2000" dirty="0"/>
              </a:p>
              <a:p>
                <a:r>
                  <a:rPr lang="es-CO" sz="2000" dirty="0"/>
                  <a:t>De hecho, este problema se presenta en la mayoría de las ocasiones que se intenta construir una curva cero cupón; ya que las emisiones de mercado no tienen los mismos periodos de pago, vencimiento en distintos meses del año y periodos donde no se presentan emisiones.</a:t>
                </a:r>
              </a:p>
            </p:txBody>
          </p:sp>
        </mc:Choice>
        <mc:Fallback xmlns="">
          <p:sp>
            <p:nvSpPr>
              <p:cNvPr id="11" name="CuadroTexto 10">
                <a:extLst>
                  <a:ext uri="{FF2B5EF4-FFF2-40B4-BE49-F238E27FC236}">
                    <a16:creationId xmlns:a16="http://schemas.microsoft.com/office/drawing/2014/main" id="{0581A8C6-76CA-9DBF-9878-AEDB5DC12D95}"/>
                  </a:ext>
                </a:extLst>
              </p:cNvPr>
              <p:cNvSpPr txBox="1">
                <a:spLocks noRot="1" noChangeAspect="1" noMove="1" noResize="1" noEditPoints="1" noAdjustHandles="1" noChangeArrowheads="1" noChangeShapeType="1" noTextEdit="1"/>
              </p:cNvSpPr>
              <p:nvPr/>
            </p:nvSpPr>
            <p:spPr>
              <a:xfrm flipH="1">
                <a:off x="1444123" y="1479648"/>
                <a:ext cx="8725210" cy="4708981"/>
              </a:xfrm>
              <a:prstGeom prst="rect">
                <a:avLst/>
              </a:prstGeom>
              <a:blipFill>
                <a:blip r:embed="rId3"/>
                <a:stretch>
                  <a:fillRect l="-769" t="-777" r="-1258" b="-1425"/>
                </a:stretch>
              </a:blipFill>
            </p:spPr>
            <p:txBody>
              <a:bodyPr/>
              <a:lstStyle/>
              <a:p>
                <a:r>
                  <a:rPr lang="en-US">
                    <a:noFill/>
                  </a:rPr>
                  <a:t> </a:t>
                </a:r>
              </a:p>
            </p:txBody>
          </p:sp>
        </mc:Fallback>
      </mc:AlternateContent>
    </p:spTree>
    <p:extLst>
      <p:ext uri="{BB962C8B-B14F-4D97-AF65-F5344CB8AC3E}">
        <p14:creationId xmlns:p14="http://schemas.microsoft.com/office/powerpoint/2010/main" val="302308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215711" y="990476"/>
            <a:ext cx="7182031" cy="58477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dirty="0">
                <a:solidFill>
                  <a:srgbClr val="1A3184"/>
                </a:solidFill>
                <a:latin typeface="Arial"/>
                <a:cs typeface="Arial"/>
              </a:rPr>
              <a:t>Una solución alternativa (I)</a:t>
            </a:r>
            <a:endParaRPr lang="es-CO" sz="32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0581A8C6-76CA-9DBF-9878-AEDB5DC12D95}"/>
                  </a:ext>
                </a:extLst>
              </p:cNvPr>
              <p:cNvSpPr txBox="1"/>
              <p:nvPr/>
            </p:nvSpPr>
            <p:spPr>
              <a:xfrm flipH="1">
                <a:off x="1291903" y="1945076"/>
                <a:ext cx="9029649" cy="1938992"/>
              </a:xfrm>
              <a:prstGeom prst="rect">
                <a:avLst/>
              </a:prstGeom>
              <a:noFill/>
            </p:spPr>
            <p:txBody>
              <a:bodyPr wrap="square" lIns="91440" tIns="45720" rIns="91440" bIns="45720" rtlCol="0" anchor="t">
                <a:spAutoFit/>
              </a:bodyPr>
              <a:lstStyle/>
              <a:p>
                <a:pPr algn="just"/>
                <a:r>
                  <a:rPr lang="es-CO" sz="2000" dirty="0"/>
                  <a:t>Primero se usan factores de descuento </a:t>
                </a:r>
                <a14:m>
                  <m:oMath xmlns:m="http://schemas.openxmlformats.org/officeDocument/2006/math">
                    <m:r>
                      <a:rPr lang="es-ES" sz="2000" b="0" i="1" smtClean="0">
                        <a:latin typeface="Cambria Math" panose="02040503050406030204" pitchFamily="18" charset="0"/>
                      </a:rPr>
                      <m:t>𝛿</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𝑡</m:t>
                        </m:r>
                      </m:e>
                    </m:d>
                    <m:r>
                      <a:rPr lang="es-ES" sz="2000" b="0" i="1" smtClean="0">
                        <a:latin typeface="Cambria Math" panose="02040503050406030204" pitchFamily="18" charset="0"/>
                      </a:rPr>
                      <m:t>=(1+</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𝑠</m:t>
                        </m:r>
                      </m:e>
                      <m:sub>
                        <m:r>
                          <a:rPr lang="es-ES" sz="2000" b="0" i="1" smtClean="0">
                            <a:latin typeface="Cambria Math" panose="02040503050406030204" pitchFamily="18" charset="0"/>
                          </a:rPr>
                          <m:t>𝑡</m:t>
                        </m:r>
                      </m:sub>
                    </m:sSub>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m:t>
                        </m:r>
                      </m:e>
                      <m:sup>
                        <m:r>
                          <a:rPr lang="es-ES" sz="2000" b="0" i="1" smtClean="0">
                            <a:latin typeface="Cambria Math" panose="02040503050406030204" pitchFamily="18" charset="0"/>
                          </a:rPr>
                          <m:t>−</m:t>
                        </m:r>
                        <m:r>
                          <a:rPr lang="es-ES" sz="2000" b="0" i="1" smtClean="0">
                            <a:latin typeface="Cambria Math" panose="02040503050406030204" pitchFamily="18" charset="0"/>
                          </a:rPr>
                          <m:t>𝑡</m:t>
                        </m:r>
                      </m:sup>
                    </m:sSup>
                    <m:r>
                      <a:rPr lang="es-ES" sz="2000" b="0" i="1" smtClean="0">
                        <a:latin typeface="Cambria Math" panose="02040503050406030204" pitchFamily="18" charset="0"/>
                      </a:rPr>
                      <m:t> </m:t>
                    </m:r>
                  </m:oMath>
                </a14:m>
                <a:r>
                  <a:rPr lang="es-CO" sz="2000" dirty="0"/>
                  <a:t>para traer a valor presente neto los flujos de los bonos. Del ejemplo anterior se tendría lo siguiente:</a:t>
                </a:r>
              </a:p>
              <a:p>
                <a:pPr algn="just"/>
                <a:endParaRPr lang="es-CO" sz="2000" dirty="0"/>
              </a:p>
              <a:p>
                <a:pPr algn="just"/>
                <a14:m>
                  <m:oMathPara xmlns:m="http://schemas.openxmlformats.org/officeDocument/2006/math">
                    <m:oMathParaPr>
                      <m:jc m:val="centerGroup"/>
                    </m:oMathParaPr>
                    <m:oMath xmlns:m="http://schemas.openxmlformats.org/officeDocument/2006/math">
                      <m:sSub>
                        <m:sSubPr>
                          <m:ctrlPr>
                            <a:rPr lang="es-CO" sz="2000" i="1" smtClean="0">
                              <a:latin typeface="Cambria Math" panose="02040503050406030204" pitchFamily="18" charset="0"/>
                            </a:rPr>
                          </m:ctrlPr>
                        </m:sSubPr>
                        <m:e>
                          <m:r>
                            <a:rPr lang="es-ES" sz="2000" b="0" i="1" smtClean="0">
                              <a:latin typeface="Cambria Math" panose="02040503050406030204" pitchFamily="18" charset="0"/>
                            </a:rPr>
                            <m:t>𝑃</m:t>
                          </m:r>
                        </m:e>
                        <m:sub>
                          <m:r>
                            <a:rPr lang="es-ES" sz="2000" b="0" i="1" smtClean="0">
                              <a:latin typeface="Cambria Math" panose="02040503050406030204" pitchFamily="18" charset="0"/>
                            </a:rPr>
                            <m:t>1</m:t>
                          </m:r>
                        </m:sub>
                      </m:sSub>
                      <m:r>
                        <a:rPr lang="es-ES" sz="2000" b="0" i="1" smtClean="0">
                          <a:latin typeface="Cambria Math" panose="02040503050406030204" pitchFamily="18" charset="0"/>
                        </a:rPr>
                        <m:t>=100</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𝑐</m:t>
                          </m:r>
                        </m:e>
                        <m:sub>
                          <m:r>
                            <a:rPr lang="es-ES" sz="2000" b="0" i="1" smtClean="0">
                              <a:latin typeface="Cambria Math" panose="02040503050406030204" pitchFamily="18" charset="0"/>
                            </a:rPr>
                            <m:t>1</m:t>
                          </m:r>
                        </m:sub>
                      </m:sSub>
                      <m:r>
                        <a:rPr lang="es-ES" sz="2000" b="0" i="1" smtClean="0">
                          <a:latin typeface="Cambria Math" panose="02040503050406030204" pitchFamily="18" charset="0"/>
                        </a:rPr>
                        <m:t>𝛿</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1</m:t>
                          </m:r>
                        </m:e>
                      </m:d>
                      <m:r>
                        <a:rPr lang="es-ES" sz="2000" b="0" i="1" smtClean="0">
                          <a:latin typeface="Cambria Math" panose="02040503050406030204" pitchFamily="18" charset="0"/>
                        </a:rPr>
                        <m:t>+100</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1+</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𝑐</m:t>
                              </m:r>
                            </m:e>
                            <m:sub>
                              <m:r>
                                <a:rPr lang="es-ES" sz="2000" b="0" i="1" smtClean="0">
                                  <a:latin typeface="Cambria Math" panose="02040503050406030204" pitchFamily="18" charset="0"/>
                                </a:rPr>
                                <m:t>1</m:t>
                              </m:r>
                            </m:sub>
                          </m:sSub>
                        </m:e>
                      </m:d>
                      <m:r>
                        <a:rPr lang="es-ES" sz="2000" b="0" i="1" smtClean="0">
                          <a:latin typeface="Cambria Math" panose="02040503050406030204" pitchFamily="18" charset="0"/>
                        </a:rPr>
                        <m:t>𝛿</m:t>
                      </m:r>
                      <m:r>
                        <a:rPr lang="es-ES" sz="2000" b="0" i="1" smtClean="0">
                          <a:latin typeface="Cambria Math" panose="02040503050406030204" pitchFamily="18" charset="0"/>
                        </a:rPr>
                        <m:t>(2)</m:t>
                      </m:r>
                    </m:oMath>
                  </m:oMathPara>
                </a14:m>
                <a:endParaRPr lang="es-CO" sz="2000" dirty="0"/>
              </a:p>
              <a:p>
                <a:pPr algn="just"/>
                <a14:m>
                  <m:oMathPara xmlns:m="http://schemas.openxmlformats.org/officeDocument/2006/math">
                    <m:oMathParaPr>
                      <m:jc m:val="centerGroup"/>
                    </m:oMathParaPr>
                    <m:oMath xmlns:m="http://schemas.openxmlformats.org/officeDocument/2006/math">
                      <m:sSub>
                        <m:sSubPr>
                          <m:ctrlPr>
                            <a:rPr lang="es-CO" sz="2000" i="1" smtClean="0">
                              <a:latin typeface="Cambria Math" panose="02040503050406030204" pitchFamily="18" charset="0"/>
                            </a:rPr>
                          </m:ctrlPr>
                        </m:sSubPr>
                        <m:e>
                          <m:r>
                            <a:rPr lang="es-ES" sz="2000" b="0" i="1" smtClean="0">
                              <a:latin typeface="Cambria Math" panose="02040503050406030204" pitchFamily="18" charset="0"/>
                            </a:rPr>
                            <m:t>𝑃</m:t>
                          </m:r>
                        </m:e>
                        <m:sub>
                          <m:r>
                            <a:rPr lang="es-ES" sz="2000" b="0" i="1" smtClean="0">
                              <a:latin typeface="Cambria Math" panose="02040503050406030204" pitchFamily="18" charset="0"/>
                            </a:rPr>
                            <m:t>2</m:t>
                          </m:r>
                        </m:sub>
                      </m:sSub>
                      <m:r>
                        <a:rPr lang="es-ES" sz="2000" b="0" i="1" smtClean="0">
                          <a:latin typeface="Cambria Math" panose="02040503050406030204" pitchFamily="18" charset="0"/>
                        </a:rPr>
                        <m:t>=100</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𝑐</m:t>
                          </m:r>
                        </m:e>
                        <m:sub>
                          <m:r>
                            <a:rPr lang="es-ES" sz="2000" b="0" i="1" smtClean="0">
                              <a:latin typeface="Cambria Math" panose="02040503050406030204" pitchFamily="18" charset="0"/>
                            </a:rPr>
                            <m:t>2</m:t>
                          </m:r>
                        </m:sub>
                      </m:sSub>
                      <m:r>
                        <a:rPr lang="es-ES" sz="2000" b="0" i="1" smtClean="0">
                          <a:latin typeface="Cambria Math" panose="02040503050406030204" pitchFamily="18" charset="0"/>
                        </a:rPr>
                        <m:t>𝛿</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1</m:t>
                          </m:r>
                        </m:e>
                      </m:d>
                      <m:r>
                        <a:rPr lang="es-ES" sz="2000" b="0" i="1" smtClean="0">
                          <a:latin typeface="Cambria Math" panose="02040503050406030204" pitchFamily="18" charset="0"/>
                        </a:rPr>
                        <m:t>+100</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𝑐</m:t>
                          </m:r>
                        </m:e>
                        <m:sub>
                          <m:r>
                            <a:rPr lang="es-ES" sz="2000" b="0" i="1" smtClean="0">
                              <a:latin typeface="Cambria Math" panose="02040503050406030204" pitchFamily="18" charset="0"/>
                            </a:rPr>
                            <m:t>2</m:t>
                          </m:r>
                        </m:sub>
                      </m:sSub>
                      <m:r>
                        <a:rPr lang="es-ES" sz="2000" b="0" i="1" smtClean="0">
                          <a:latin typeface="Cambria Math" panose="02040503050406030204" pitchFamily="18" charset="0"/>
                        </a:rPr>
                        <m:t>𝛿</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2</m:t>
                          </m:r>
                        </m:e>
                      </m:d>
                      <m:r>
                        <a:rPr lang="es-ES" sz="2000" b="0" i="1" smtClean="0">
                          <a:latin typeface="Cambria Math" panose="02040503050406030204" pitchFamily="18" charset="0"/>
                        </a:rPr>
                        <m:t>+100</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1+</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𝑐</m:t>
                              </m:r>
                            </m:e>
                            <m:sub>
                              <m:r>
                                <a:rPr lang="es-ES" sz="2000" b="0" i="1" smtClean="0">
                                  <a:latin typeface="Cambria Math" panose="02040503050406030204" pitchFamily="18" charset="0"/>
                                </a:rPr>
                                <m:t>2</m:t>
                              </m:r>
                            </m:sub>
                          </m:sSub>
                        </m:e>
                      </m:d>
                      <m:r>
                        <a:rPr lang="es-ES" sz="2000" b="0" i="1" smtClean="0">
                          <a:latin typeface="Cambria Math" panose="02040503050406030204" pitchFamily="18" charset="0"/>
                        </a:rPr>
                        <m:t>𝛿</m:t>
                      </m:r>
                      <m:r>
                        <a:rPr lang="es-ES" sz="2000" b="0" i="1" smtClean="0">
                          <a:latin typeface="Cambria Math" panose="02040503050406030204" pitchFamily="18" charset="0"/>
                        </a:rPr>
                        <m:t>(3)</m:t>
                      </m:r>
                    </m:oMath>
                  </m:oMathPara>
                </a14:m>
                <a:endParaRPr lang="es-CO" sz="2000" dirty="0"/>
              </a:p>
              <a:p>
                <a:pPr marL="342900" indent="-342900" algn="ctr">
                  <a:lnSpc>
                    <a:spcPct val="100000"/>
                  </a:lnSpc>
                </a:pPr>
                <a:r>
                  <a:rPr lang="es-CO" sz="2000" dirty="0"/>
                  <a:t>	</a:t>
                </a:r>
              </a:p>
            </p:txBody>
          </p:sp>
        </mc:Choice>
        <mc:Fallback xmlns="">
          <p:sp>
            <p:nvSpPr>
              <p:cNvPr id="11" name="CuadroTexto 10">
                <a:extLst>
                  <a:ext uri="{FF2B5EF4-FFF2-40B4-BE49-F238E27FC236}">
                    <a16:creationId xmlns:a16="http://schemas.microsoft.com/office/drawing/2014/main" id="{0581A8C6-76CA-9DBF-9878-AEDB5DC12D95}"/>
                  </a:ext>
                </a:extLst>
              </p:cNvPr>
              <p:cNvSpPr txBox="1">
                <a:spLocks noRot="1" noChangeAspect="1" noMove="1" noResize="1" noEditPoints="1" noAdjustHandles="1" noChangeArrowheads="1" noChangeShapeType="1" noTextEdit="1"/>
              </p:cNvSpPr>
              <p:nvPr/>
            </p:nvSpPr>
            <p:spPr>
              <a:xfrm flipH="1">
                <a:off x="1291903" y="1945076"/>
                <a:ext cx="9029649" cy="1938992"/>
              </a:xfrm>
              <a:prstGeom prst="rect">
                <a:avLst/>
              </a:prstGeom>
              <a:blipFill>
                <a:blip r:embed="rId3"/>
                <a:stretch>
                  <a:fillRect l="-743" t="-1572" r="-6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uadroTexto 2"/>
              <p:cNvSpPr txBox="1"/>
              <p:nvPr/>
            </p:nvSpPr>
            <p:spPr>
              <a:xfrm>
                <a:off x="1291904" y="3959959"/>
                <a:ext cx="9149078" cy="2215991"/>
              </a:xfrm>
              <a:prstGeom prst="rect">
                <a:avLst/>
              </a:prstGeom>
              <a:noFill/>
            </p:spPr>
            <p:txBody>
              <a:bodyPr wrap="square" rtlCol="0">
                <a:spAutoFit/>
              </a:bodyPr>
              <a:lstStyle/>
              <a:p>
                <a:r>
                  <a:rPr lang="es-CO" sz="2000" dirty="0"/>
                  <a:t>Ahora se representa cada factor de descuento como una suma ponderada de funciones de interpolación </a:t>
                </a:r>
                <a14:m>
                  <m:oMath xmlns:m="http://schemas.openxmlformats.org/officeDocument/2006/math">
                    <m:r>
                      <a:rPr lang="es-ES" sz="2000" b="0" i="1" smtClean="0">
                        <a:latin typeface="Cambria Math" panose="02040503050406030204" pitchFamily="18" charset="0"/>
                      </a:rPr>
                      <m:t>𝑓𝑗</m:t>
                    </m:r>
                    <m:r>
                      <a:rPr lang="es-ES" sz="2000" b="0" i="1" smtClean="0">
                        <a:latin typeface="Cambria Math" panose="02040503050406030204" pitchFamily="18" charset="0"/>
                      </a:rPr>
                      <m:t>(</m:t>
                    </m:r>
                    <m:r>
                      <a:rPr lang="es-ES" sz="2000" b="0" i="1" smtClean="0">
                        <a:latin typeface="Cambria Math" panose="02040503050406030204" pitchFamily="18" charset="0"/>
                      </a:rPr>
                      <m:t>𝑡</m:t>
                    </m:r>
                    <m:r>
                      <a:rPr lang="es-ES" sz="2000" b="0" i="1" smtClean="0">
                        <a:latin typeface="Cambria Math" panose="02040503050406030204" pitchFamily="18" charset="0"/>
                      </a:rPr>
                      <m:t>)</m:t>
                    </m:r>
                  </m:oMath>
                </a14:m>
                <a:r>
                  <a:rPr lang="es-CO" sz="2000" dirty="0"/>
                  <a:t> previamente especificadas:</a:t>
                </a:r>
              </a:p>
              <a:p>
                <a:endParaRPr lang="es-CO" sz="2000" dirty="0"/>
              </a:p>
              <a:p>
                <a:pPr/>
                <a14:m>
                  <m:oMathPara xmlns:m="http://schemas.openxmlformats.org/officeDocument/2006/math">
                    <m:oMathParaPr>
                      <m:jc m:val="centerGroup"/>
                    </m:oMathParaPr>
                    <m:oMath xmlns:m="http://schemas.openxmlformats.org/officeDocument/2006/math">
                      <m:r>
                        <a:rPr lang="es-ES" sz="2000" b="0" i="1" smtClean="0">
                          <a:latin typeface="Cambria Math" panose="02040503050406030204" pitchFamily="18" charset="0"/>
                        </a:rPr>
                        <m:t>𝛿</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1</m:t>
                          </m:r>
                        </m:e>
                      </m:d>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𝑎</m:t>
                          </m:r>
                        </m:e>
                        <m:sub>
                          <m:r>
                            <a:rPr lang="es-ES" sz="2000" b="0" i="1" smtClean="0">
                              <a:latin typeface="Cambria Math" panose="02040503050406030204" pitchFamily="18" charset="0"/>
                            </a:rPr>
                            <m:t>1</m:t>
                          </m:r>
                        </m:sub>
                      </m:sSub>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𝑓</m:t>
                          </m:r>
                        </m:e>
                        <m:sub>
                          <m:r>
                            <a:rPr lang="es-ES" sz="2000" b="0" i="1" smtClean="0">
                              <a:latin typeface="Cambria Math" panose="02040503050406030204" pitchFamily="18" charset="0"/>
                            </a:rPr>
                            <m:t>1</m:t>
                          </m:r>
                        </m:sub>
                      </m:sSub>
                      <m:d>
                        <m:dPr>
                          <m:ctrlPr>
                            <a:rPr lang="es-ES" sz="2000" b="0" i="1" smtClean="0">
                              <a:latin typeface="Cambria Math" panose="02040503050406030204" pitchFamily="18" charset="0"/>
                            </a:rPr>
                          </m:ctrlPr>
                        </m:dPr>
                        <m:e>
                          <m:r>
                            <a:rPr lang="es-ES" sz="2000" b="0" i="1" smtClean="0">
                              <a:latin typeface="Cambria Math" panose="02040503050406030204" pitchFamily="18" charset="0"/>
                            </a:rPr>
                            <m:t>1</m:t>
                          </m:r>
                        </m:e>
                      </m:d>
                      <m:r>
                        <a:rPr lang="es-ES" sz="2000" b="0" i="1" smtClean="0">
                          <a:latin typeface="Cambria Math" panose="02040503050406030204" pitchFamily="18" charset="0"/>
                        </a:rPr>
                        <m:t>+</m:t>
                      </m:r>
                      <m:sSub>
                        <m:sSubPr>
                          <m:ctrlPr>
                            <a:rPr lang="es-ES" sz="2000" i="1">
                              <a:latin typeface="Cambria Math" panose="02040503050406030204" pitchFamily="18" charset="0"/>
                            </a:rPr>
                          </m:ctrlPr>
                        </m:sSubPr>
                        <m:e>
                          <m:r>
                            <a:rPr lang="es-ES" sz="2000" i="1">
                              <a:latin typeface="Cambria Math" panose="02040503050406030204" pitchFamily="18" charset="0"/>
                            </a:rPr>
                            <m:t>𝑎</m:t>
                          </m:r>
                        </m:e>
                        <m:sub>
                          <m:r>
                            <a:rPr lang="es-ES" sz="2000" b="0" i="1" smtClean="0">
                              <a:latin typeface="Cambria Math" panose="02040503050406030204" pitchFamily="18" charset="0"/>
                            </a:rPr>
                            <m:t>2</m:t>
                          </m:r>
                        </m:sub>
                      </m:sSub>
                      <m:sSub>
                        <m:sSubPr>
                          <m:ctrlPr>
                            <a:rPr lang="es-ES" sz="2000" i="1">
                              <a:latin typeface="Cambria Math" panose="02040503050406030204" pitchFamily="18" charset="0"/>
                            </a:rPr>
                          </m:ctrlPr>
                        </m:sSubPr>
                        <m:e>
                          <m:r>
                            <a:rPr lang="es-ES" sz="2000" i="1">
                              <a:latin typeface="Cambria Math" panose="02040503050406030204" pitchFamily="18" charset="0"/>
                            </a:rPr>
                            <m:t>𝑓</m:t>
                          </m:r>
                        </m:e>
                        <m:sub>
                          <m:r>
                            <a:rPr lang="es-ES" sz="2000" b="0" i="1" smtClean="0">
                              <a:latin typeface="Cambria Math" panose="02040503050406030204" pitchFamily="18" charset="0"/>
                            </a:rPr>
                            <m:t>2</m:t>
                          </m:r>
                        </m:sub>
                      </m:sSub>
                      <m:d>
                        <m:dPr>
                          <m:ctrlPr>
                            <a:rPr lang="es-ES" sz="2000" i="1">
                              <a:latin typeface="Cambria Math" panose="02040503050406030204" pitchFamily="18" charset="0"/>
                            </a:rPr>
                          </m:ctrlPr>
                        </m:dPr>
                        <m:e>
                          <m:r>
                            <a:rPr lang="es-ES" sz="2000" i="1">
                              <a:latin typeface="Cambria Math" panose="02040503050406030204" pitchFamily="18" charset="0"/>
                            </a:rPr>
                            <m:t>1</m:t>
                          </m:r>
                        </m:e>
                      </m:d>
                    </m:oMath>
                  </m:oMathPara>
                </a14:m>
                <a:endParaRPr lang="es-CO" sz="2000" dirty="0"/>
              </a:p>
              <a:p>
                <a:pPr/>
                <a14:m>
                  <m:oMathPara xmlns:m="http://schemas.openxmlformats.org/officeDocument/2006/math">
                    <m:oMathParaPr>
                      <m:jc m:val="centerGroup"/>
                    </m:oMathParaPr>
                    <m:oMath xmlns:m="http://schemas.openxmlformats.org/officeDocument/2006/math">
                      <m:r>
                        <a:rPr lang="es-ES" sz="2000" i="1">
                          <a:latin typeface="Cambria Math" panose="02040503050406030204" pitchFamily="18" charset="0"/>
                        </a:rPr>
                        <m:t>𝛿</m:t>
                      </m:r>
                      <m:d>
                        <m:dPr>
                          <m:ctrlPr>
                            <a:rPr lang="es-ES" sz="2000" i="1">
                              <a:latin typeface="Cambria Math" panose="02040503050406030204" pitchFamily="18" charset="0"/>
                            </a:rPr>
                          </m:ctrlPr>
                        </m:dPr>
                        <m:e>
                          <m:r>
                            <a:rPr lang="es-ES" sz="2000" b="0" i="1" smtClean="0">
                              <a:latin typeface="Cambria Math" panose="02040503050406030204" pitchFamily="18" charset="0"/>
                            </a:rPr>
                            <m:t>2</m:t>
                          </m:r>
                        </m:e>
                      </m:d>
                      <m:r>
                        <a:rPr lang="es-ES" sz="2000" i="1">
                          <a:latin typeface="Cambria Math" panose="02040503050406030204" pitchFamily="18" charset="0"/>
                        </a:rPr>
                        <m:t>=</m:t>
                      </m:r>
                      <m:sSub>
                        <m:sSubPr>
                          <m:ctrlPr>
                            <a:rPr lang="es-ES" sz="2000" i="1">
                              <a:latin typeface="Cambria Math" panose="02040503050406030204" pitchFamily="18" charset="0"/>
                            </a:rPr>
                          </m:ctrlPr>
                        </m:sSubPr>
                        <m:e>
                          <m:r>
                            <a:rPr lang="es-ES" sz="2000" i="1">
                              <a:latin typeface="Cambria Math" panose="02040503050406030204" pitchFamily="18" charset="0"/>
                            </a:rPr>
                            <m:t>𝑎</m:t>
                          </m:r>
                        </m:e>
                        <m:sub>
                          <m:r>
                            <a:rPr lang="es-ES" sz="2000" i="1">
                              <a:latin typeface="Cambria Math" panose="02040503050406030204" pitchFamily="18" charset="0"/>
                            </a:rPr>
                            <m:t>1</m:t>
                          </m:r>
                        </m:sub>
                      </m:sSub>
                      <m:sSub>
                        <m:sSubPr>
                          <m:ctrlPr>
                            <a:rPr lang="es-ES" sz="2000" i="1">
                              <a:latin typeface="Cambria Math" panose="02040503050406030204" pitchFamily="18" charset="0"/>
                            </a:rPr>
                          </m:ctrlPr>
                        </m:sSubPr>
                        <m:e>
                          <m:r>
                            <a:rPr lang="es-ES" sz="2000" i="1">
                              <a:latin typeface="Cambria Math" panose="02040503050406030204" pitchFamily="18" charset="0"/>
                            </a:rPr>
                            <m:t>𝑓</m:t>
                          </m:r>
                        </m:e>
                        <m:sub>
                          <m:r>
                            <a:rPr lang="es-ES" sz="2000" i="1">
                              <a:latin typeface="Cambria Math" panose="02040503050406030204" pitchFamily="18" charset="0"/>
                            </a:rPr>
                            <m:t>1</m:t>
                          </m:r>
                        </m:sub>
                      </m:sSub>
                      <m:d>
                        <m:dPr>
                          <m:ctrlPr>
                            <a:rPr lang="es-ES" sz="2000" i="1">
                              <a:latin typeface="Cambria Math" panose="02040503050406030204" pitchFamily="18" charset="0"/>
                            </a:rPr>
                          </m:ctrlPr>
                        </m:dPr>
                        <m:e>
                          <m:r>
                            <a:rPr lang="es-ES" sz="2000" b="0" i="1" smtClean="0">
                              <a:latin typeface="Cambria Math" panose="02040503050406030204" pitchFamily="18" charset="0"/>
                            </a:rPr>
                            <m:t>2</m:t>
                          </m:r>
                        </m:e>
                      </m:d>
                      <m:r>
                        <a:rPr lang="es-ES" sz="2000" i="1">
                          <a:latin typeface="Cambria Math" panose="02040503050406030204" pitchFamily="18" charset="0"/>
                        </a:rPr>
                        <m:t>+</m:t>
                      </m:r>
                      <m:sSub>
                        <m:sSubPr>
                          <m:ctrlPr>
                            <a:rPr lang="es-ES" sz="2000" i="1">
                              <a:latin typeface="Cambria Math" panose="02040503050406030204" pitchFamily="18" charset="0"/>
                            </a:rPr>
                          </m:ctrlPr>
                        </m:sSubPr>
                        <m:e>
                          <m:r>
                            <a:rPr lang="es-ES" sz="2000" i="1">
                              <a:latin typeface="Cambria Math" panose="02040503050406030204" pitchFamily="18" charset="0"/>
                            </a:rPr>
                            <m:t>𝑎</m:t>
                          </m:r>
                        </m:e>
                        <m:sub>
                          <m:r>
                            <a:rPr lang="es-ES" sz="2000" i="1">
                              <a:latin typeface="Cambria Math" panose="02040503050406030204" pitchFamily="18" charset="0"/>
                            </a:rPr>
                            <m:t>2</m:t>
                          </m:r>
                        </m:sub>
                      </m:sSub>
                      <m:sSub>
                        <m:sSubPr>
                          <m:ctrlPr>
                            <a:rPr lang="es-ES" sz="2000" i="1">
                              <a:latin typeface="Cambria Math" panose="02040503050406030204" pitchFamily="18" charset="0"/>
                            </a:rPr>
                          </m:ctrlPr>
                        </m:sSubPr>
                        <m:e>
                          <m:r>
                            <a:rPr lang="es-ES" sz="2000" i="1">
                              <a:latin typeface="Cambria Math" panose="02040503050406030204" pitchFamily="18" charset="0"/>
                            </a:rPr>
                            <m:t>𝑓</m:t>
                          </m:r>
                        </m:e>
                        <m:sub>
                          <m:r>
                            <a:rPr lang="es-ES" sz="2000" i="1">
                              <a:latin typeface="Cambria Math" panose="02040503050406030204" pitchFamily="18" charset="0"/>
                            </a:rPr>
                            <m:t>2</m:t>
                          </m:r>
                        </m:sub>
                      </m:sSub>
                      <m:d>
                        <m:dPr>
                          <m:ctrlPr>
                            <a:rPr lang="es-ES" sz="2000" i="1">
                              <a:latin typeface="Cambria Math" panose="02040503050406030204" pitchFamily="18" charset="0"/>
                            </a:rPr>
                          </m:ctrlPr>
                        </m:dPr>
                        <m:e>
                          <m:r>
                            <a:rPr lang="es-ES" sz="2000" b="0" i="1" smtClean="0">
                              <a:latin typeface="Cambria Math" panose="02040503050406030204" pitchFamily="18" charset="0"/>
                            </a:rPr>
                            <m:t>2</m:t>
                          </m:r>
                        </m:e>
                      </m:d>
                    </m:oMath>
                  </m:oMathPara>
                </a14:m>
                <a:endParaRPr lang="es-CO" sz="2000" dirty="0"/>
              </a:p>
              <a:p>
                <a:pPr/>
                <a14:m>
                  <m:oMathPara xmlns:m="http://schemas.openxmlformats.org/officeDocument/2006/math">
                    <m:oMathParaPr>
                      <m:jc m:val="centerGroup"/>
                    </m:oMathParaPr>
                    <m:oMath xmlns:m="http://schemas.openxmlformats.org/officeDocument/2006/math">
                      <m:r>
                        <a:rPr lang="es-ES" sz="2000" i="1">
                          <a:latin typeface="Cambria Math" panose="02040503050406030204" pitchFamily="18" charset="0"/>
                        </a:rPr>
                        <m:t>𝛿</m:t>
                      </m:r>
                      <m:d>
                        <m:dPr>
                          <m:ctrlPr>
                            <a:rPr lang="es-ES" sz="2000" i="1">
                              <a:latin typeface="Cambria Math" panose="02040503050406030204" pitchFamily="18" charset="0"/>
                            </a:rPr>
                          </m:ctrlPr>
                        </m:dPr>
                        <m:e>
                          <m:r>
                            <a:rPr lang="es-ES" sz="2000" b="0" i="1" smtClean="0">
                              <a:latin typeface="Cambria Math" panose="02040503050406030204" pitchFamily="18" charset="0"/>
                            </a:rPr>
                            <m:t>3</m:t>
                          </m:r>
                        </m:e>
                      </m:d>
                      <m:r>
                        <a:rPr lang="es-ES" sz="2000" i="1">
                          <a:latin typeface="Cambria Math" panose="02040503050406030204" pitchFamily="18" charset="0"/>
                        </a:rPr>
                        <m:t>=</m:t>
                      </m:r>
                      <m:sSub>
                        <m:sSubPr>
                          <m:ctrlPr>
                            <a:rPr lang="es-ES" sz="2000" i="1">
                              <a:latin typeface="Cambria Math" panose="02040503050406030204" pitchFamily="18" charset="0"/>
                            </a:rPr>
                          </m:ctrlPr>
                        </m:sSubPr>
                        <m:e>
                          <m:r>
                            <a:rPr lang="es-ES" sz="2000" i="1">
                              <a:latin typeface="Cambria Math" panose="02040503050406030204" pitchFamily="18" charset="0"/>
                            </a:rPr>
                            <m:t>𝑎</m:t>
                          </m:r>
                        </m:e>
                        <m:sub>
                          <m:r>
                            <a:rPr lang="es-ES" sz="2000" i="1">
                              <a:latin typeface="Cambria Math" panose="02040503050406030204" pitchFamily="18" charset="0"/>
                            </a:rPr>
                            <m:t>1</m:t>
                          </m:r>
                        </m:sub>
                      </m:sSub>
                      <m:sSub>
                        <m:sSubPr>
                          <m:ctrlPr>
                            <a:rPr lang="es-ES" sz="2000" i="1">
                              <a:latin typeface="Cambria Math" panose="02040503050406030204" pitchFamily="18" charset="0"/>
                            </a:rPr>
                          </m:ctrlPr>
                        </m:sSubPr>
                        <m:e>
                          <m:r>
                            <a:rPr lang="es-ES" sz="2000" i="1">
                              <a:latin typeface="Cambria Math" panose="02040503050406030204" pitchFamily="18" charset="0"/>
                            </a:rPr>
                            <m:t>𝑓</m:t>
                          </m:r>
                        </m:e>
                        <m:sub>
                          <m:r>
                            <a:rPr lang="es-ES" sz="2000" i="1">
                              <a:latin typeface="Cambria Math" panose="02040503050406030204" pitchFamily="18" charset="0"/>
                            </a:rPr>
                            <m:t>1</m:t>
                          </m:r>
                        </m:sub>
                      </m:sSub>
                      <m:d>
                        <m:dPr>
                          <m:ctrlPr>
                            <a:rPr lang="es-ES" sz="2000" i="1">
                              <a:latin typeface="Cambria Math" panose="02040503050406030204" pitchFamily="18" charset="0"/>
                            </a:rPr>
                          </m:ctrlPr>
                        </m:dPr>
                        <m:e>
                          <m:r>
                            <a:rPr lang="es-ES" sz="2000" b="0" i="1" smtClean="0">
                              <a:latin typeface="Cambria Math" panose="02040503050406030204" pitchFamily="18" charset="0"/>
                            </a:rPr>
                            <m:t>3</m:t>
                          </m:r>
                        </m:e>
                      </m:d>
                      <m:r>
                        <a:rPr lang="es-ES" sz="2000" i="1">
                          <a:latin typeface="Cambria Math" panose="02040503050406030204" pitchFamily="18" charset="0"/>
                        </a:rPr>
                        <m:t>+</m:t>
                      </m:r>
                      <m:sSub>
                        <m:sSubPr>
                          <m:ctrlPr>
                            <a:rPr lang="es-ES" sz="2000" i="1">
                              <a:latin typeface="Cambria Math" panose="02040503050406030204" pitchFamily="18" charset="0"/>
                            </a:rPr>
                          </m:ctrlPr>
                        </m:sSubPr>
                        <m:e>
                          <m:r>
                            <a:rPr lang="es-ES" sz="2000" i="1">
                              <a:latin typeface="Cambria Math" panose="02040503050406030204" pitchFamily="18" charset="0"/>
                            </a:rPr>
                            <m:t>𝑎</m:t>
                          </m:r>
                        </m:e>
                        <m:sub>
                          <m:r>
                            <a:rPr lang="es-ES" sz="2000" i="1">
                              <a:latin typeface="Cambria Math" panose="02040503050406030204" pitchFamily="18" charset="0"/>
                            </a:rPr>
                            <m:t>2</m:t>
                          </m:r>
                        </m:sub>
                      </m:sSub>
                      <m:sSub>
                        <m:sSubPr>
                          <m:ctrlPr>
                            <a:rPr lang="es-ES" sz="2000" i="1">
                              <a:latin typeface="Cambria Math" panose="02040503050406030204" pitchFamily="18" charset="0"/>
                            </a:rPr>
                          </m:ctrlPr>
                        </m:sSubPr>
                        <m:e>
                          <m:r>
                            <a:rPr lang="es-ES" sz="2000" i="1">
                              <a:latin typeface="Cambria Math" panose="02040503050406030204" pitchFamily="18" charset="0"/>
                            </a:rPr>
                            <m:t>𝑓</m:t>
                          </m:r>
                        </m:e>
                        <m:sub>
                          <m:r>
                            <a:rPr lang="es-ES" sz="2000" i="1">
                              <a:latin typeface="Cambria Math" panose="02040503050406030204" pitchFamily="18" charset="0"/>
                            </a:rPr>
                            <m:t>2</m:t>
                          </m:r>
                        </m:sub>
                      </m:sSub>
                      <m:d>
                        <m:dPr>
                          <m:ctrlPr>
                            <a:rPr lang="es-ES" sz="2000" i="1">
                              <a:latin typeface="Cambria Math" panose="02040503050406030204" pitchFamily="18" charset="0"/>
                            </a:rPr>
                          </m:ctrlPr>
                        </m:dPr>
                        <m:e>
                          <m:r>
                            <a:rPr lang="es-ES" sz="2000" b="0" i="1" smtClean="0">
                              <a:latin typeface="Cambria Math" panose="02040503050406030204" pitchFamily="18" charset="0"/>
                            </a:rPr>
                            <m:t>3</m:t>
                          </m:r>
                        </m:e>
                      </m:d>
                    </m:oMath>
                  </m:oMathPara>
                </a14:m>
                <a:endParaRPr lang="es-CO" sz="2000" dirty="0"/>
              </a:p>
              <a:p>
                <a:endParaRPr lang="en-US" dirty="0"/>
              </a:p>
            </p:txBody>
          </p:sp>
        </mc:Choice>
        <mc:Fallback xmlns="">
          <p:sp>
            <p:nvSpPr>
              <p:cNvPr id="3" name="CuadroTexto 2"/>
              <p:cNvSpPr txBox="1">
                <a:spLocks noRot="1" noChangeAspect="1" noMove="1" noResize="1" noEditPoints="1" noAdjustHandles="1" noChangeArrowheads="1" noChangeShapeType="1" noTextEdit="1"/>
              </p:cNvSpPr>
              <p:nvPr/>
            </p:nvSpPr>
            <p:spPr>
              <a:xfrm>
                <a:off x="1291904" y="3959959"/>
                <a:ext cx="9149078" cy="2215991"/>
              </a:xfrm>
              <a:prstGeom prst="rect">
                <a:avLst/>
              </a:prstGeom>
              <a:blipFill>
                <a:blip r:embed="rId4"/>
                <a:stretch>
                  <a:fillRect l="-733" t="-1653"/>
                </a:stretch>
              </a:blipFill>
            </p:spPr>
            <p:txBody>
              <a:bodyPr/>
              <a:lstStyle/>
              <a:p>
                <a:r>
                  <a:rPr lang="en-US">
                    <a:noFill/>
                  </a:rPr>
                  <a:t> </a:t>
                </a:r>
              </a:p>
            </p:txBody>
          </p:sp>
        </mc:Fallback>
      </mc:AlternateContent>
    </p:spTree>
    <p:extLst>
      <p:ext uri="{BB962C8B-B14F-4D97-AF65-F5344CB8AC3E}">
        <p14:creationId xmlns:p14="http://schemas.microsoft.com/office/powerpoint/2010/main" val="3230272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383398" y="493457"/>
            <a:ext cx="6823512" cy="58477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dirty="0">
                <a:solidFill>
                  <a:srgbClr val="1A3184"/>
                </a:solidFill>
                <a:latin typeface="Arial"/>
                <a:cs typeface="Arial"/>
              </a:rPr>
              <a:t>Una solución alternativa (II)</a:t>
            </a:r>
            <a:endParaRPr lang="es-CO" sz="32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0581A8C6-76CA-9DBF-9878-AEDB5DC12D95}"/>
                  </a:ext>
                </a:extLst>
              </p:cNvPr>
              <p:cNvSpPr txBox="1"/>
              <p:nvPr/>
            </p:nvSpPr>
            <p:spPr>
              <a:xfrm flipH="1">
                <a:off x="1381942" y="1264994"/>
                <a:ext cx="8826424" cy="5324535"/>
              </a:xfrm>
              <a:prstGeom prst="rect">
                <a:avLst/>
              </a:prstGeom>
              <a:noFill/>
            </p:spPr>
            <p:txBody>
              <a:bodyPr wrap="square" lIns="91440" tIns="45720" rIns="91440" bIns="45720" rtlCol="0" anchor="t">
                <a:spAutoFit/>
              </a:bodyPr>
              <a:lstStyle/>
              <a:p>
                <a:pPr algn="just"/>
                <a:r>
                  <a:rPr lang="es-CO" sz="2000" dirty="0"/>
                  <a:t>Sustituyendo los factores de descuento en la valoración de los bonos se tiene que:</a:t>
                </a:r>
              </a:p>
              <a:p>
                <a:pPr algn="just"/>
                <a:endParaRPr lang="es-CO" sz="2000" dirty="0"/>
              </a:p>
              <a:p>
                <a:pPr algn="just"/>
                <a14:m>
                  <m:oMathPara xmlns:m="http://schemas.openxmlformats.org/officeDocument/2006/math">
                    <m:oMathParaPr>
                      <m:jc m:val="centerGroup"/>
                    </m:oMathParaPr>
                    <m:oMath xmlns:m="http://schemas.openxmlformats.org/officeDocument/2006/math">
                      <m:sSub>
                        <m:sSubPr>
                          <m:ctrlPr>
                            <a:rPr lang="es-CO" sz="2000" i="1" smtClean="0">
                              <a:latin typeface="Cambria Math" panose="02040503050406030204" pitchFamily="18" charset="0"/>
                            </a:rPr>
                          </m:ctrlPr>
                        </m:sSubPr>
                        <m:e>
                          <m:r>
                            <a:rPr lang="es-ES" sz="2000" b="0" i="1" smtClean="0">
                              <a:latin typeface="Cambria Math" panose="02040503050406030204" pitchFamily="18" charset="0"/>
                            </a:rPr>
                            <m:t>𝑃</m:t>
                          </m:r>
                        </m:e>
                        <m:sub>
                          <m:r>
                            <a:rPr lang="es-ES" sz="2000" b="0" i="1" smtClean="0">
                              <a:latin typeface="Cambria Math" panose="02040503050406030204" pitchFamily="18" charset="0"/>
                            </a:rPr>
                            <m:t>1</m:t>
                          </m:r>
                        </m:sub>
                      </m:sSub>
                      <m:r>
                        <a:rPr lang="es-ES" sz="2000" b="0" i="1" smtClean="0">
                          <a:latin typeface="Cambria Math" panose="02040503050406030204" pitchFamily="18" charset="0"/>
                        </a:rPr>
                        <m:t>=100</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𝑐</m:t>
                          </m:r>
                        </m:e>
                        <m:sub>
                          <m:r>
                            <a:rPr lang="es-ES" sz="2000" b="0" i="1" smtClean="0">
                              <a:latin typeface="Cambria Math" panose="02040503050406030204" pitchFamily="18" charset="0"/>
                            </a:rPr>
                            <m:t>1</m:t>
                          </m:r>
                        </m:sub>
                      </m:sSub>
                      <m:d>
                        <m:dPr>
                          <m:begChr m:val="["/>
                          <m:endChr m:val="]"/>
                          <m:ctrlPr>
                            <a:rPr lang="es-ES" sz="2000" b="0" i="1" smtClean="0">
                              <a:latin typeface="Cambria Math" panose="02040503050406030204" pitchFamily="18" charset="0"/>
                            </a:rPr>
                          </m:ctrlPr>
                        </m:dPr>
                        <m:e>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𝑎</m:t>
                              </m:r>
                            </m:e>
                            <m:sub>
                              <m:r>
                                <a:rPr lang="es-ES" sz="2000" b="0" i="1" smtClean="0">
                                  <a:latin typeface="Cambria Math" panose="02040503050406030204" pitchFamily="18" charset="0"/>
                                </a:rPr>
                                <m:t>1</m:t>
                              </m:r>
                            </m:sub>
                          </m:sSub>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𝑓</m:t>
                              </m:r>
                            </m:e>
                            <m:sub>
                              <m:r>
                                <a:rPr lang="es-ES" sz="2000" b="0" i="1" smtClean="0">
                                  <a:latin typeface="Cambria Math" panose="02040503050406030204" pitchFamily="18" charset="0"/>
                                </a:rPr>
                                <m:t>1</m:t>
                              </m:r>
                            </m:sub>
                          </m:sSub>
                          <m:d>
                            <m:dPr>
                              <m:ctrlPr>
                                <a:rPr lang="es-ES" sz="2000" b="0" i="1" smtClean="0">
                                  <a:latin typeface="Cambria Math" panose="02040503050406030204" pitchFamily="18" charset="0"/>
                                </a:rPr>
                              </m:ctrlPr>
                            </m:dPr>
                            <m:e>
                              <m:r>
                                <a:rPr lang="es-ES" sz="2000" b="0" i="1" smtClean="0">
                                  <a:latin typeface="Cambria Math" panose="02040503050406030204" pitchFamily="18" charset="0"/>
                                </a:rPr>
                                <m:t>1</m:t>
                              </m:r>
                            </m:e>
                          </m:d>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𝑎</m:t>
                              </m:r>
                            </m:e>
                            <m:sub>
                              <m:r>
                                <a:rPr lang="es-ES" sz="2000" b="0" i="1" smtClean="0">
                                  <a:latin typeface="Cambria Math" panose="02040503050406030204" pitchFamily="18" charset="0"/>
                                </a:rPr>
                                <m:t>2</m:t>
                              </m:r>
                            </m:sub>
                          </m:sSub>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𝑓</m:t>
                              </m:r>
                            </m:e>
                            <m:sub>
                              <m:r>
                                <a:rPr lang="es-ES" sz="2000" b="0" i="1" smtClean="0">
                                  <a:latin typeface="Cambria Math" panose="02040503050406030204" pitchFamily="18" charset="0"/>
                                </a:rPr>
                                <m:t>2</m:t>
                              </m:r>
                            </m:sub>
                          </m:sSub>
                          <m:d>
                            <m:dPr>
                              <m:ctrlPr>
                                <a:rPr lang="es-ES" sz="2000" b="0" i="1" smtClean="0">
                                  <a:latin typeface="Cambria Math" panose="02040503050406030204" pitchFamily="18" charset="0"/>
                                </a:rPr>
                              </m:ctrlPr>
                            </m:dPr>
                            <m:e>
                              <m:r>
                                <a:rPr lang="es-ES" sz="2000" b="0" i="1" smtClean="0">
                                  <a:latin typeface="Cambria Math" panose="02040503050406030204" pitchFamily="18" charset="0"/>
                                </a:rPr>
                                <m:t>1</m:t>
                              </m:r>
                            </m:e>
                          </m:d>
                        </m:e>
                      </m:d>
                      <m:r>
                        <a:rPr lang="es-ES" sz="2000" b="0" i="1" smtClean="0">
                          <a:latin typeface="Cambria Math" panose="02040503050406030204" pitchFamily="18" charset="0"/>
                        </a:rPr>
                        <m:t>+100</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1+</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𝑐</m:t>
                              </m:r>
                            </m:e>
                            <m:sub>
                              <m:r>
                                <a:rPr lang="es-ES" sz="2000" b="0" i="1" smtClean="0">
                                  <a:latin typeface="Cambria Math" panose="02040503050406030204" pitchFamily="18" charset="0"/>
                                </a:rPr>
                                <m:t>1</m:t>
                              </m:r>
                            </m:sub>
                          </m:sSub>
                        </m:e>
                      </m:d>
                      <m:d>
                        <m:dPr>
                          <m:begChr m:val="["/>
                          <m:endChr m:val="]"/>
                          <m:ctrlPr>
                            <a:rPr lang="es-ES" sz="2000" i="1">
                              <a:latin typeface="Cambria Math" panose="02040503050406030204" pitchFamily="18" charset="0"/>
                            </a:rPr>
                          </m:ctrlPr>
                        </m:dPr>
                        <m:e>
                          <m:sSub>
                            <m:sSubPr>
                              <m:ctrlPr>
                                <a:rPr lang="es-ES" sz="2000" i="1">
                                  <a:latin typeface="Cambria Math" panose="02040503050406030204" pitchFamily="18" charset="0"/>
                                </a:rPr>
                              </m:ctrlPr>
                            </m:sSubPr>
                            <m:e>
                              <m:r>
                                <a:rPr lang="es-ES" sz="2000" i="1">
                                  <a:latin typeface="Cambria Math" panose="02040503050406030204" pitchFamily="18" charset="0"/>
                                </a:rPr>
                                <m:t>𝑎</m:t>
                              </m:r>
                            </m:e>
                            <m:sub>
                              <m:r>
                                <a:rPr lang="es-ES" sz="2000" i="1">
                                  <a:latin typeface="Cambria Math" panose="02040503050406030204" pitchFamily="18" charset="0"/>
                                </a:rPr>
                                <m:t>1</m:t>
                              </m:r>
                            </m:sub>
                          </m:sSub>
                          <m:sSub>
                            <m:sSubPr>
                              <m:ctrlPr>
                                <a:rPr lang="es-ES" sz="2000" i="1">
                                  <a:latin typeface="Cambria Math" panose="02040503050406030204" pitchFamily="18" charset="0"/>
                                </a:rPr>
                              </m:ctrlPr>
                            </m:sSubPr>
                            <m:e>
                              <m:r>
                                <a:rPr lang="es-ES" sz="2000" i="1">
                                  <a:latin typeface="Cambria Math" panose="02040503050406030204" pitchFamily="18" charset="0"/>
                                </a:rPr>
                                <m:t>𝑓</m:t>
                              </m:r>
                            </m:e>
                            <m:sub>
                              <m:r>
                                <a:rPr lang="es-ES" sz="2000" i="1">
                                  <a:latin typeface="Cambria Math" panose="02040503050406030204" pitchFamily="18" charset="0"/>
                                </a:rPr>
                                <m:t>1</m:t>
                              </m:r>
                            </m:sub>
                          </m:sSub>
                          <m:d>
                            <m:dPr>
                              <m:ctrlPr>
                                <a:rPr lang="es-ES" sz="2000" i="1">
                                  <a:latin typeface="Cambria Math" panose="02040503050406030204" pitchFamily="18" charset="0"/>
                                </a:rPr>
                              </m:ctrlPr>
                            </m:dPr>
                            <m:e>
                              <m:r>
                                <a:rPr lang="es-ES" sz="2000" b="0" i="1" smtClean="0">
                                  <a:latin typeface="Cambria Math" panose="02040503050406030204" pitchFamily="18" charset="0"/>
                                </a:rPr>
                                <m:t>2</m:t>
                              </m:r>
                            </m:e>
                          </m:d>
                          <m:r>
                            <a:rPr lang="es-ES" sz="2000" i="1">
                              <a:latin typeface="Cambria Math" panose="02040503050406030204" pitchFamily="18" charset="0"/>
                            </a:rPr>
                            <m:t>+</m:t>
                          </m:r>
                          <m:sSub>
                            <m:sSubPr>
                              <m:ctrlPr>
                                <a:rPr lang="es-ES" sz="2000" i="1">
                                  <a:latin typeface="Cambria Math" panose="02040503050406030204" pitchFamily="18" charset="0"/>
                                </a:rPr>
                              </m:ctrlPr>
                            </m:sSubPr>
                            <m:e>
                              <m:r>
                                <a:rPr lang="es-ES" sz="2000" i="1">
                                  <a:latin typeface="Cambria Math" panose="02040503050406030204" pitchFamily="18" charset="0"/>
                                </a:rPr>
                                <m:t>𝑎</m:t>
                              </m:r>
                            </m:e>
                            <m:sub>
                              <m:r>
                                <a:rPr lang="es-ES" sz="2000" i="1">
                                  <a:latin typeface="Cambria Math" panose="02040503050406030204" pitchFamily="18" charset="0"/>
                                </a:rPr>
                                <m:t>2</m:t>
                              </m:r>
                            </m:sub>
                          </m:sSub>
                          <m:sSub>
                            <m:sSubPr>
                              <m:ctrlPr>
                                <a:rPr lang="es-ES" sz="2000" i="1">
                                  <a:latin typeface="Cambria Math" panose="02040503050406030204" pitchFamily="18" charset="0"/>
                                </a:rPr>
                              </m:ctrlPr>
                            </m:sSubPr>
                            <m:e>
                              <m:r>
                                <a:rPr lang="es-ES" sz="2000" i="1">
                                  <a:latin typeface="Cambria Math" panose="02040503050406030204" pitchFamily="18" charset="0"/>
                                </a:rPr>
                                <m:t>𝑓</m:t>
                              </m:r>
                            </m:e>
                            <m:sub>
                              <m:r>
                                <a:rPr lang="es-ES" sz="2000" i="1">
                                  <a:latin typeface="Cambria Math" panose="02040503050406030204" pitchFamily="18" charset="0"/>
                                </a:rPr>
                                <m:t>2</m:t>
                              </m:r>
                            </m:sub>
                          </m:sSub>
                          <m:d>
                            <m:dPr>
                              <m:ctrlPr>
                                <a:rPr lang="es-ES" sz="2000" i="1">
                                  <a:latin typeface="Cambria Math" panose="02040503050406030204" pitchFamily="18" charset="0"/>
                                </a:rPr>
                              </m:ctrlPr>
                            </m:dPr>
                            <m:e>
                              <m:r>
                                <a:rPr lang="es-ES" sz="2000" b="0" i="1" smtClean="0">
                                  <a:latin typeface="Cambria Math" panose="02040503050406030204" pitchFamily="18" charset="0"/>
                                </a:rPr>
                                <m:t>2</m:t>
                              </m:r>
                            </m:e>
                          </m:d>
                        </m:e>
                      </m:d>
                    </m:oMath>
                  </m:oMathPara>
                </a14:m>
                <a:endParaRPr lang="es-CO" sz="2000" dirty="0"/>
              </a:p>
              <a:p>
                <a:pPr algn="just"/>
                <a14:m>
                  <m:oMathPara xmlns:m="http://schemas.openxmlformats.org/officeDocument/2006/math">
                    <m:oMathParaPr>
                      <m:jc m:val="centerGroup"/>
                    </m:oMathParaPr>
                    <m:oMath xmlns:m="http://schemas.openxmlformats.org/officeDocument/2006/math">
                      <m:sSub>
                        <m:sSubPr>
                          <m:ctrlPr>
                            <a:rPr lang="es-CO" sz="2000" i="1" smtClean="0">
                              <a:latin typeface="Cambria Math" panose="02040503050406030204" pitchFamily="18" charset="0"/>
                            </a:rPr>
                          </m:ctrlPr>
                        </m:sSubPr>
                        <m:e>
                          <m:r>
                            <a:rPr lang="es-ES" sz="2000" b="0" i="1" smtClean="0">
                              <a:latin typeface="Cambria Math" panose="02040503050406030204" pitchFamily="18" charset="0"/>
                            </a:rPr>
                            <m:t>𝑃</m:t>
                          </m:r>
                        </m:e>
                        <m:sub>
                          <m:r>
                            <a:rPr lang="es-ES" sz="2000" b="0" i="1" smtClean="0">
                              <a:latin typeface="Cambria Math" panose="02040503050406030204" pitchFamily="18" charset="0"/>
                            </a:rPr>
                            <m:t>2</m:t>
                          </m:r>
                        </m:sub>
                      </m:sSub>
                      <m:r>
                        <a:rPr lang="es-ES" sz="2000" b="0" i="1" smtClean="0">
                          <a:latin typeface="Cambria Math" panose="02040503050406030204" pitchFamily="18" charset="0"/>
                        </a:rPr>
                        <m:t>=100</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𝑐</m:t>
                          </m:r>
                        </m:e>
                        <m:sub>
                          <m:r>
                            <a:rPr lang="es-ES" sz="2000" b="0" i="1" smtClean="0">
                              <a:latin typeface="Cambria Math" panose="02040503050406030204" pitchFamily="18" charset="0"/>
                            </a:rPr>
                            <m:t>2</m:t>
                          </m:r>
                        </m:sub>
                      </m:sSub>
                      <m:d>
                        <m:dPr>
                          <m:begChr m:val="["/>
                          <m:endChr m:val="]"/>
                          <m:ctrlPr>
                            <a:rPr lang="es-ES" sz="2000" i="1" smtClean="0">
                              <a:latin typeface="Cambria Math" panose="02040503050406030204" pitchFamily="18" charset="0"/>
                            </a:rPr>
                          </m:ctrlPr>
                        </m:dPr>
                        <m:e>
                          <m:sSub>
                            <m:sSubPr>
                              <m:ctrlPr>
                                <a:rPr lang="es-ES" sz="2000" i="1">
                                  <a:latin typeface="Cambria Math" panose="02040503050406030204" pitchFamily="18" charset="0"/>
                                </a:rPr>
                              </m:ctrlPr>
                            </m:sSubPr>
                            <m:e>
                              <m:r>
                                <a:rPr lang="es-ES" sz="2000" i="1">
                                  <a:latin typeface="Cambria Math" panose="02040503050406030204" pitchFamily="18" charset="0"/>
                                </a:rPr>
                                <m:t>𝑎</m:t>
                              </m:r>
                            </m:e>
                            <m:sub>
                              <m:r>
                                <a:rPr lang="es-ES" sz="2000" i="1">
                                  <a:latin typeface="Cambria Math" panose="02040503050406030204" pitchFamily="18" charset="0"/>
                                </a:rPr>
                                <m:t>1</m:t>
                              </m:r>
                            </m:sub>
                          </m:sSub>
                          <m:sSub>
                            <m:sSubPr>
                              <m:ctrlPr>
                                <a:rPr lang="es-ES" sz="2000" i="1">
                                  <a:latin typeface="Cambria Math" panose="02040503050406030204" pitchFamily="18" charset="0"/>
                                </a:rPr>
                              </m:ctrlPr>
                            </m:sSubPr>
                            <m:e>
                              <m:r>
                                <a:rPr lang="es-ES" sz="2000" i="1">
                                  <a:latin typeface="Cambria Math" panose="02040503050406030204" pitchFamily="18" charset="0"/>
                                </a:rPr>
                                <m:t>𝑓</m:t>
                              </m:r>
                            </m:e>
                            <m:sub>
                              <m:r>
                                <a:rPr lang="es-ES" sz="2000" i="1">
                                  <a:latin typeface="Cambria Math" panose="02040503050406030204" pitchFamily="18" charset="0"/>
                                </a:rPr>
                                <m:t>1</m:t>
                              </m:r>
                            </m:sub>
                          </m:sSub>
                          <m:d>
                            <m:dPr>
                              <m:ctrlPr>
                                <a:rPr lang="es-ES" sz="2000" i="1">
                                  <a:latin typeface="Cambria Math" panose="02040503050406030204" pitchFamily="18" charset="0"/>
                                </a:rPr>
                              </m:ctrlPr>
                            </m:dPr>
                            <m:e>
                              <m:r>
                                <a:rPr lang="es-ES" sz="2000" i="1">
                                  <a:latin typeface="Cambria Math" panose="02040503050406030204" pitchFamily="18" charset="0"/>
                                </a:rPr>
                                <m:t>1</m:t>
                              </m:r>
                            </m:e>
                          </m:d>
                          <m:r>
                            <a:rPr lang="es-ES" sz="2000" i="1">
                              <a:latin typeface="Cambria Math" panose="02040503050406030204" pitchFamily="18" charset="0"/>
                            </a:rPr>
                            <m:t>+</m:t>
                          </m:r>
                          <m:sSub>
                            <m:sSubPr>
                              <m:ctrlPr>
                                <a:rPr lang="es-ES" sz="2000" i="1">
                                  <a:latin typeface="Cambria Math" panose="02040503050406030204" pitchFamily="18" charset="0"/>
                                </a:rPr>
                              </m:ctrlPr>
                            </m:sSubPr>
                            <m:e>
                              <m:r>
                                <a:rPr lang="es-ES" sz="2000" i="1">
                                  <a:latin typeface="Cambria Math" panose="02040503050406030204" pitchFamily="18" charset="0"/>
                                </a:rPr>
                                <m:t>𝑎</m:t>
                              </m:r>
                            </m:e>
                            <m:sub>
                              <m:r>
                                <a:rPr lang="es-ES" sz="2000" i="1">
                                  <a:latin typeface="Cambria Math" panose="02040503050406030204" pitchFamily="18" charset="0"/>
                                </a:rPr>
                                <m:t>2</m:t>
                              </m:r>
                            </m:sub>
                          </m:sSub>
                          <m:sSub>
                            <m:sSubPr>
                              <m:ctrlPr>
                                <a:rPr lang="es-ES" sz="2000" i="1">
                                  <a:latin typeface="Cambria Math" panose="02040503050406030204" pitchFamily="18" charset="0"/>
                                </a:rPr>
                              </m:ctrlPr>
                            </m:sSubPr>
                            <m:e>
                              <m:r>
                                <a:rPr lang="es-ES" sz="2000" i="1">
                                  <a:latin typeface="Cambria Math" panose="02040503050406030204" pitchFamily="18" charset="0"/>
                                </a:rPr>
                                <m:t>𝑓</m:t>
                              </m:r>
                            </m:e>
                            <m:sub>
                              <m:r>
                                <a:rPr lang="es-ES" sz="2000" i="1">
                                  <a:latin typeface="Cambria Math" panose="02040503050406030204" pitchFamily="18" charset="0"/>
                                </a:rPr>
                                <m:t>2</m:t>
                              </m:r>
                            </m:sub>
                          </m:sSub>
                          <m:d>
                            <m:dPr>
                              <m:ctrlPr>
                                <a:rPr lang="es-ES" sz="2000" i="1">
                                  <a:latin typeface="Cambria Math" panose="02040503050406030204" pitchFamily="18" charset="0"/>
                                </a:rPr>
                              </m:ctrlPr>
                            </m:dPr>
                            <m:e>
                              <m:r>
                                <a:rPr lang="es-ES" sz="2000" i="1">
                                  <a:latin typeface="Cambria Math" panose="02040503050406030204" pitchFamily="18" charset="0"/>
                                </a:rPr>
                                <m:t>1</m:t>
                              </m:r>
                            </m:e>
                          </m:d>
                        </m:e>
                      </m:d>
                      <m:r>
                        <a:rPr lang="es-ES" sz="2000" b="0" i="1" smtClean="0">
                          <a:latin typeface="Cambria Math" panose="02040503050406030204" pitchFamily="18" charset="0"/>
                        </a:rPr>
                        <m:t>+100</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𝑐</m:t>
                          </m:r>
                        </m:e>
                        <m:sub>
                          <m:r>
                            <a:rPr lang="es-ES" sz="2000" b="0" i="1" smtClean="0">
                              <a:latin typeface="Cambria Math" panose="02040503050406030204" pitchFamily="18" charset="0"/>
                            </a:rPr>
                            <m:t>2</m:t>
                          </m:r>
                        </m:sub>
                      </m:sSub>
                      <m:d>
                        <m:dPr>
                          <m:begChr m:val="["/>
                          <m:endChr m:val="]"/>
                          <m:ctrlPr>
                            <a:rPr lang="es-ES" sz="2000" i="1">
                              <a:latin typeface="Cambria Math" panose="02040503050406030204" pitchFamily="18" charset="0"/>
                            </a:rPr>
                          </m:ctrlPr>
                        </m:dPr>
                        <m:e>
                          <m:sSub>
                            <m:sSubPr>
                              <m:ctrlPr>
                                <a:rPr lang="es-ES" sz="2000" i="1">
                                  <a:latin typeface="Cambria Math" panose="02040503050406030204" pitchFamily="18" charset="0"/>
                                </a:rPr>
                              </m:ctrlPr>
                            </m:sSubPr>
                            <m:e>
                              <m:r>
                                <a:rPr lang="es-ES" sz="2000" i="1">
                                  <a:latin typeface="Cambria Math" panose="02040503050406030204" pitchFamily="18" charset="0"/>
                                </a:rPr>
                                <m:t>𝑎</m:t>
                              </m:r>
                            </m:e>
                            <m:sub>
                              <m:r>
                                <a:rPr lang="es-ES" sz="2000" i="1">
                                  <a:latin typeface="Cambria Math" panose="02040503050406030204" pitchFamily="18" charset="0"/>
                                </a:rPr>
                                <m:t>1</m:t>
                              </m:r>
                            </m:sub>
                          </m:sSub>
                          <m:sSub>
                            <m:sSubPr>
                              <m:ctrlPr>
                                <a:rPr lang="es-ES" sz="2000" i="1">
                                  <a:latin typeface="Cambria Math" panose="02040503050406030204" pitchFamily="18" charset="0"/>
                                </a:rPr>
                              </m:ctrlPr>
                            </m:sSubPr>
                            <m:e>
                              <m:r>
                                <a:rPr lang="es-ES" sz="2000" i="1">
                                  <a:latin typeface="Cambria Math" panose="02040503050406030204" pitchFamily="18" charset="0"/>
                                </a:rPr>
                                <m:t>𝑓</m:t>
                              </m:r>
                            </m:e>
                            <m:sub>
                              <m:r>
                                <a:rPr lang="es-ES" sz="2000" i="1">
                                  <a:latin typeface="Cambria Math" panose="02040503050406030204" pitchFamily="18" charset="0"/>
                                </a:rPr>
                                <m:t>1</m:t>
                              </m:r>
                            </m:sub>
                          </m:sSub>
                          <m:d>
                            <m:dPr>
                              <m:ctrlPr>
                                <a:rPr lang="es-ES" sz="2000" i="1">
                                  <a:latin typeface="Cambria Math" panose="02040503050406030204" pitchFamily="18" charset="0"/>
                                </a:rPr>
                              </m:ctrlPr>
                            </m:dPr>
                            <m:e>
                              <m:r>
                                <a:rPr lang="es-ES" sz="2000" b="0" i="1" smtClean="0">
                                  <a:latin typeface="Cambria Math" panose="02040503050406030204" pitchFamily="18" charset="0"/>
                                </a:rPr>
                                <m:t>2</m:t>
                              </m:r>
                            </m:e>
                          </m:d>
                          <m:r>
                            <a:rPr lang="es-ES" sz="2000" i="1">
                              <a:latin typeface="Cambria Math" panose="02040503050406030204" pitchFamily="18" charset="0"/>
                            </a:rPr>
                            <m:t>+</m:t>
                          </m:r>
                          <m:sSub>
                            <m:sSubPr>
                              <m:ctrlPr>
                                <a:rPr lang="es-ES" sz="2000" i="1">
                                  <a:latin typeface="Cambria Math" panose="02040503050406030204" pitchFamily="18" charset="0"/>
                                </a:rPr>
                              </m:ctrlPr>
                            </m:sSubPr>
                            <m:e>
                              <m:r>
                                <a:rPr lang="es-ES" sz="2000" i="1">
                                  <a:latin typeface="Cambria Math" panose="02040503050406030204" pitchFamily="18" charset="0"/>
                                </a:rPr>
                                <m:t>𝑎</m:t>
                              </m:r>
                            </m:e>
                            <m:sub>
                              <m:r>
                                <a:rPr lang="es-ES" sz="2000" i="1">
                                  <a:latin typeface="Cambria Math" panose="02040503050406030204" pitchFamily="18" charset="0"/>
                                </a:rPr>
                                <m:t>2</m:t>
                              </m:r>
                            </m:sub>
                          </m:sSub>
                          <m:sSub>
                            <m:sSubPr>
                              <m:ctrlPr>
                                <a:rPr lang="es-ES" sz="2000" i="1">
                                  <a:latin typeface="Cambria Math" panose="02040503050406030204" pitchFamily="18" charset="0"/>
                                </a:rPr>
                              </m:ctrlPr>
                            </m:sSubPr>
                            <m:e>
                              <m:r>
                                <a:rPr lang="es-ES" sz="2000" i="1">
                                  <a:latin typeface="Cambria Math" panose="02040503050406030204" pitchFamily="18" charset="0"/>
                                </a:rPr>
                                <m:t>𝑓</m:t>
                              </m:r>
                            </m:e>
                            <m:sub>
                              <m:r>
                                <a:rPr lang="es-ES" sz="2000" i="1">
                                  <a:latin typeface="Cambria Math" panose="02040503050406030204" pitchFamily="18" charset="0"/>
                                </a:rPr>
                                <m:t>2</m:t>
                              </m:r>
                            </m:sub>
                          </m:sSub>
                          <m:d>
                            <m:dPr>
                              <m:ctrlPr>
                                <a:rPr lang="es-ES" sz="2000" i="1">
                                  <a:latin typeface="Cambria Math" panose="02040503050406030204" pitchFamily="18" charset="0"/>
                                </a:rPr>
                              </m:ctrlPr>
                            </m:dPr>
                            <m:e>
                              <m:r>
                                <a:rPr lang="es-ES" sz="2000" b="0" i="1" smtClean="0">
                                  <a:latin typeface="Cambria Math" panose="02040503050406030204" pitchFamily="18" charset="0"/>
                                </a:rPr>
                                <m:t>2</m:t>
                              </m:r>
                            </m:e>
                          </m:d>
                        </m:e>
                      </m:d>
                    </m:oMath>
                  </m:oMathPara>
                </a14:m>
                <a:endParaRPr lang="es-CO" sz="2000" dirty="0"/>
              </a:p>
              <a:p>
                <a:pPr algn="just"/>
                <a14:m>
                  <m:oMathPara xmlns:m="http://schemas.openxmlformats.org/officeDocument/2006/math">
                    <m:oMathParaPr>
                      <m:jc m:val="centerGroup"/>
                    </m:oMathParaPr>
                    <m:oMath xmlns:m="http://schemas.openxmlformats.org/officeDocument/2006/math">
                      <m:r>
                        <a:rPr lang="es-ES" sz="2000" b="0" i="1" smtClean="0">
                          <a:latin typeface="Cambria Math" panose="02040503050406030204" pitchFamily="18" charset="0"/>
                        </a:rPr>
                        <m:t>+100</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1+</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𝑐</m:t>
                              </m:r>
                            </m:e>
                            <m:sub>
                              <m:r>
                                <a:rPr lang="es-ES" sz="2000" b="0" i="1" smtClean="0">
                                  <a:latin typeface="Cambria Math" panose="02040503050406030204" pitchFamily="18" charset="0"/>
                                </a:rPr>
                                <m:t>2</m:t>
                              </m:r>
                            </m:sub>
                          </m:sSub>
                        </m:e>
                      </m:d>
                      <m:d>
                        <m:dPr>
                          <m:begChr m:val="["/>
                          <m:endChr m:val="]"/>
                          <m:ctrlPr>
                            <a:rPr lang="es-ES" sz="2000" i="1">
                              <a:latin typeface="Cambria Math" panose="02040503050406030204" pitchFamily="18" charset="0"/>
                            </a:rPr>
                          </m:ctrlPr>
                        </m:dPr>
                        <m:e>
                          <m:sSub>
                            <m:sSubPr>
                              <m:ctrlPr>
                                <a:rPr lang="es-ES" sz="2000" i="1">
                                  <a:latin typeface="Cambria Math" panose="02040503050406030204" pitchFamily="18" charset="0"/>
                                </a:rPr>
                              </m:ctrlPr>
                            </m:sSubPr>
                            <m:e>
                              <m:r>
                                <a:rPr lang="es-ES" sz="2000" i="1">
                                  <a:latin typeface="Cambria Math" panose="02040503050406030204" pitchFamily="18" charset="0"/>
                                </a:rPr>
                                <m:t>𝑎</m:t>
                              </m:r>
                            </m:e>
                            <m:sub>
                              <m:r>
                                <a:rPr lang="es-ES" sz="2000" i="1">
                                  <a:latin typeface="Cambria Math" panose="02040503050406030204" pitchFamily="18" charset="0"/>
                                </a:rPr>
                                <m:t>1</m:t>
                              </m:r>
                            </m:sub>
                          </m:sSub>
                          <m:sSub>
                            <m:sSubPr>
                              <m:ctrlPr>
                                <a:rPr lang="es-ES" sz="2000" i="1">
                                  <a:latin typeface="Cambria Math" panose="02040503050406030204" pitchFamily="18" charset="0"/>
                                </a:rPr>
                              </m:ctrlPr>
                            </m:sSubPr>
                            <m:e>
                              <m:r>
                                <a:rPr lang="es-ES" sz="2000" i="1">
                                  <a:latin typeface="Cambria Math" panose="02040503050406030204" pitchFamily="18" charset="0"/>
                                </a:rPr>
                                <m:t>𝑓</m:t>
                              </m:r>
                            </m:e>
                            <m:sub>
                              <m:r>
                                <a:rPr lang="es-ES" sz="2000" i="1">
                                  <a:latin typeface="Cambria Math" panose="02040503050406030204" pitchFamily="18" charset="0"/>
                                </a:rPr>
                                <m:t>1</m:t>
                              </m:r>
                            </m:sub>
                          </m:sSub>
                          <m:d>
                            <m:dPr>
                              <m:ctrlPr>
                                <a:rPr lang="es-ES" sz="2000" i="1">
                                  <a:latin typeface="Cambria Math" panose="02040503050406030204" pitchFamily="18" charset="0"/>
                                </a:rPr>
                              </m:ctrlPr>
                            </m:dPr>
                            <m:e>
                              <m:r>
                                <a:rPr lang="es-ES" sz="2000" b="0" i="1" smtClean="0">
                                  <a:latin typeface="Cambria Math" panose="02040503050406030204" pitchFamily="18" charset="0"/>
                                </a:rPr>
                                <m:t>3</m:t>
                              </m:r>
                            </m:e>
                          </m:d>
                          <m:r>
                            <a:rPr lang="es-ES" sz="2000" i="1">
                              <a:latin typeface="Cambria Math" panose="02040503050406030204" pitchFamily="18" charset="0"/>
                            </a:rPr>
                            <m:t>+</m:t>
                          </m:r>
                          <m:sSub>
                            <m:sSubPr>
                              <m:ctrlPr>
                                <a:rPr lang="es-ES" sz="2000" i="1">
                                  <a:latin typeface="Cambria Math" panose="02040503050406030204" pitchFamily="18" charset="0"/>
                                </a:rPr>
                              </m:ctrlPr>
                            </m:sSubPr>
                            <m:e>
                              <m:r>
                                <a:rPr lang="es-ES" sz="2000" i="1">
                                  <a:latin typeface="Cambria Math" panose="02040503050406030204" pitchFamily="18" charset="0"/>
                                </a:rPr>
                                <m:t>𝑎</m:t>
                              </m:r>
                            </m:e>
                            <m:sub>
                              <m:r>
                                <a:rPr lang="es-ES" sz="2000" i="1">
                                  <a:latin typeface="Cambria Math" panose="02040503050406030204" pitchFamily="18" charset="0"/>
                                </a:rPr>
                                <m:t>2</m:t>
                              </m:r>
                            </m:sub>
                          </m:sSub>
                          <m:sSub>
                            <m:sSubPr>
                              <m:ctrlPr>
                                <a:rPr lang="es-ES" sz="2000" i="1">
                                  <a:latin typeface="Cambria Math" panose="02040503050406030204" pitchFamily="18" charset="0"/>
                                </a:rPr>
                              </m:ctrlPr>
                            </m:sSubPr>
                            <m:e>
                              <m:r>
                                <a:rPr lang="es-ES" sz="2000" i="1">
                                  <a:latin typeface="Cambria Math" panose="02040503050406030204" pitchFamily="18" charset="0"/>
                                </a:rPr>
                                <m:t>𝑓</m:t>
                              </m:r>
                            </m:e>
                            <m:sub>
                              <m:r>
                                <a:rPr lang="es-ES" sz="2000" i="1">
                                  <a:latin typeface="Cambria Math" panose="02040503050406030204" pitchFamily="18" charset="0"/>
                                </a:rPr>
                                <m:t>2</m:t>
                              </m:r>
                            </m:sub>
                          </m:sSub>
                          <m:d>
                            <m:dPr>
                              <m:ctrlPr>
                                <a:rPr lang="es-ES" sz="2000" i="1">
                                  <a:latin typeface="Cambria Math" panose="02040503050406030204" pitchFamily="18" charset="0"/>
                                </a:rPr>
                              </m:ctrlPr>
                            </m:dPr>
                            <m:e>
                              <m:r>
                                <a:rPr lang="es-ES" sz="2000" b="0" i="1" smtClean="0">
                                  <a:latin typeface="Cambria Math" panose="02040503050406030204" pitchFamily="18" charset="0"/>
                                </a:rPr>
                                <m:t>3</m:t>
                              </m:r>
                            </m:e>
                          </m:d>
                        </m:e>
                      </m:d>
                    </m:oMath>
                  </m:oMathPara>
                </a14:m>
                <a:endParaRPr lang="es-CO" sz="2000" dirty="0"/>
              </a:p>
              <a:p>
                <a:pPr marL="342900" indent="-342900" algn="ctr">
                  <a:lnSpc>
                    <a:spcPct val="100000"/>
                  </a:lnSpc>
                </a:pPr>
                <a:r>
                  <a:rPr lang="es-CO" sz="2000" dirty="0"/>
                  <a:t>		</a:t>
                </a:r>
              </a:p>
              <a:p>
                <a:pPr marL="342900" indent="-342900"/>
                <a:r>
                  <a:rPr lang="es-CO" sz="2000" dirty="0"/>
                  <a:t>Se factorizan los pesos </a:t>
                </a:r>
                <a14:m>
                  <m:oMath xmlns:m="http://schemas.openxmlformats.org/officeDocument/2006/math">
                    <m:d>
                      <m:dPr>
                        <m:ctrlPr>
                          <a:rPr lang="es-ES" sz="2000" b="0" i="1" smtClean="0">
                            <a:latin typeface="Cambria Math" panose="02040503050406030204" pitchFamily="18" charset="0"/>
                          </a:rPr>
                        </m:ctrlPr>
                      </m:dPr>
                      <m:e>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𝑎</m:t>
                            </m:r>
                          </m:e>
                          <m:sub>
                            <m:r>
                              <a:rPr lang="es-ES" sz="2000" b="0" i="1" smtClean="0">
                                <a:latin typeface="Cambria Math" panose="02040503050406030204" pitchFamily="18" charset="0"/>
                              </a:rPr>
                              <m:t>𝑖</m:t>
                            </m:r>
                          </m:sub>
                        </m:sSub>
                      </m:e>
                    </m:d>
                  </m:oMath>
                </a14:m>
                <a:r>
                  <a:rPr lang="es-CO" sz="2000" dirty="0"/>
                  <a:t>y se reordenan las sumas. Ahora tenemos que:</a:t>
                </a:r>
              </a:p>
              <a:p>
                <a:pPr marL="342900" indent="-342900"/>
                <a:endParaRPr lang="es-CO" sz="2000" dirty="0"/>
              </a:p>
              <a:p>
                <a:pPr marL="342900" indent="-342900"/>
                <a14:m>
                  <m:oMathPara xmlns:m="http://schemas.openxmlformats.org/officeDocument/2006/math">
                    <m:oMathParaPr>
                      <m:jc m:val="centerGroup"/>
                    </m:oMathParaPr>
                    <m:oMath xmlns:m="http://schemas.openxmlformats.org/officeDocument/2006/math">
                      <m:sSub>
                        <m:sSubPr>
                          <m:ctrlPr>
                            <a:rPr lang="es-CO" sz="2000" i="1" smtClean="0">
                              <a:latin typeface="Cambria Math" panose="02040503050406030204" pitchFamily="18" charset="0"/>
                            </a:rPr>
                          </m:ctrlPr>
                        </m:sSubPr>
                        <m:e>
                          <m:r>
                            <a:rPr lang="es-ES" sz="2000" b="0" i="1" smtClean="0">
                              <a:latin typeface="Cambria Math" panose="02040503050406030204" pitchFamily="18" charset="0"/>
                            </a:rPr>
                            <m:t>𝑃</m:t>
                          </m:r>
                        </m:e>
                        <m:sub>
                          <m:r>
                            <a:rPr lang="es-ES" sz="2000" b="0" i="1" smtClean="0">
                              <a:latin typeface="Cambria Math" panose="02040503050406030204" pitchFamily="18" charset="0"/>
                            </a:rPr>
                            <m:t>1</m:t>
                          </m:r>
                        </m:sub>
                      </m:sSub>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𝑎</m:t>
                          </m:r>
                        </m:e>
                        <m:sub>
                          <m:r>
                            <a:rPr lang="es-ES" sz="2000" b="0" i="1" smtClean="0">
                              <a:latin typeface="Cambria Math" panose="02040503050406030204" pitchFamily="18" charset="0"/>
                            </a:rPr>
                            <m:t>1</m:t>
                          </m:r>
                        </m:sub>
                      </m:sSub>
                      <m:d>
                        <m:dPr>
                          <m:begChr m:val="["/>
                          <m:endChr m:val="]"/>
                          <m:ctrlPr>
                            <a:rPr lang="es-ES" sz="2000" b="0" i="1" smtClean="0">
                              <a:latin typeface="Cambria Math" panose="02040503050406030204" pitchFamily="18" charset="0"/>
                            </a:rPr>
                          </m:ctrlPr>
                        </m:dPr>
                        <m:e>
                          <m:r>
                            <a:rPr lang="es-ES" sz="2000" b="0" i="1" smtClean="0">
                              <a:latin typeface="Cambria Math" panose="02040503050406030204" pitchFamily="18" charset="0"/>
                            </a:rPr>
                            <m:t>100</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𝑐</m:t>
                              </m:r>
                            </m:e>
                            <m:sub>
                              <m:r>
                                <a:rPr lang="es-ES" sz="2000" b="0" i="1" smtClean="0">
                                  <a:latin typeface="Cambria Math" panose="02040503050406030204" pitchFamily="18" charset="0"/>
                                </a:rPr>
                                <m:t>1</m:t>
                              </m:r>
                            </m:sub>
                          </m:sSub>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𝑓</m:t>
                              </m:r>
                            </m:e>
                            <m:sub>
                              <m:r>
                                <a:rPr lang="es-ES" sz="2000" b="0" i="1" smtClean="0">
                                  <a:latin typeface="Cambria Math" panose="02040503050406030204" pitchFamily="18" charset="0"/>
                                </a:rPr>
                                <m:t>1</m:t>
                              </m:r>
                            </m:sub>
                          </m:sSub>
                          <m:d>
                            <m:dPr>
                              <m:ctrlPr>
                                <a:rPr lang="es-ES" sz="2000" b="0" i="1" smtClean="0">
                                  <a:latin typeface="Cambria Math" panose="02040503050406030204" pitchFamily="18" charset="0"/>
                                </a:rPr>
                              </m:ctrlPr>
                            </m:dPr>
                            <m:e>
                              <m:r>
                                <a:rPr lang="es-ES" sz="2000" b="0" i="1" smtClean="0">
                                  <a:latin typeface="Cambria Math" panose="02040503050406030204" pitchFamily="18" charset="0"/>
                                </a:rPr>
                                <m:t>1</m:t>
                              </m:r>
                            </m:e>
                          </m:d>
                          <m:r>
                            <a:rPr lang="es-ES" sz="2000" b="0" i="1" smtClean="0">
                              <a:latin typeface="Cambria Math" panose="02040503050406030204" pitchFamily="18" charset="0"/>
                            </a:rPr>
                            <m:t>+100</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1+</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𝑐</m:t>
                                  </m:r>
                                </m:e>
                                <m:sub>
                                  <m:r>
                                    <a:rPr lang="es-ES" sz="2000" b="0" i="1" smtClean="0">
                                      <a:latin typeface="Cambria Math" panose="02040503050406030204" pitchFamily="18" charset="0"/>
                                    </a:rPr>
                                    <m:t>1</m:t>
                                  </m:r>
                                </m:sub>
                              </m:sSub>
                            </m:e>
                          </m:d>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𝑓</m:t>
                              </m:r>
                            </m:e>
                            <m:sub>
                              <m:r>
                                <a:rPr lang="es-ES" sz="2000" b="0" i="1" smtClean="0">
                                  <a:latin typeface="Cambria Math" panose="02040503050406030204" pitchFamily="18" charset="0"/>
                                </a:rPr>
                                <m:t>1</m:t>
                              </m:r>
                            </m:sub>
                          </m:sSub>
                          <m:d>
                            <m:dPr>
                              <m:ctrlPr>
                                <a:rPr lang="es-ES" sz="2000" b="0" i="1" smtClean="0">
                                  <a:latin typeface="Cambria Math" panose="02040503050406030204" pitchFamily="18" charset="0"/>
                                </a:rPr>
                              </m:ctrlPr>
                            </m:dPr>
                            <m:e>
                              <m:r>
                                <a:rPr lang="es-ES" sz="2000" b="0" i="1" smtClean="0">
                                  <a:latin typeface="Cambria Math" panose="02040503050406030204" pitchFamily="18" charset="0"/>
                                </a:rPr>
                                <m:t>2</m:t>
                              </m:r>
                            </m:e>
                          </m:d>
                        </m:e>
                      </m:d>
                    </m:oMath>
                  </m:oMathPara>
                </a14:m>
                <a:endParaRPr lang="es-ES" sz="2000" b="0" dirty="0"/>
              </a:p>
              <a:p>
                <a:pPr marL="342900" indent="-342900"/>
                <a14:m>
                  <m:oMathPara xmlns:m="http://schemas.openxmlformats.org/officeDocument/2006/math">
                    <m:oMathParaPr>
                      <m:jc m:val="centerGroup"/>
                    </m:oMathParaPr>
                    <m:oMath xmlns:m="http://schemas.openxmlformats.org/officeDocument/2006/math">
                      <m:r>
                        <a:rPr lang="es-ES" sz="2000" b="0" i="1" smtClean="0">
                          <a:latin typeface="Cambria Math" panose="02040503050406030204" pitchFamily="18" charset="0"/>
                        </a:rPr>
                        <m:t>+</m:t>
                      </m:r>
                      <m:sSub>
                        <m:sSubPr>
                          <m:ctrlPr>
                            <a:rPr lang="es-ES" sz="2000" i="1">
                              <a:latin typeface="Cambria Math" panose="02040503050406030204" pitchFamily="18" charset="0"/>
                            </a:rPr>
                          </m:ctrlPr>
                        </m:sSubPr>
                        <m:e>
                          <m:r>
                            <a:rPr lang="es-ES" sz="2000" i="1">
                              <a:latin typeface="Cambria Math" panose="02040503050406030204" pitchFamily="18" charset="0"/>
                            </a:rPr>
                            <m:t>𝑎</m:t>
                          </m:r>
                        </m:e>
                        <m:sub>
                          <m:r>
                            <a:rPr lang="es-ES" sz="2000" b="0" i="1" smtClean="0">
                              <a:latin typeface="Cambria Math" panose="02040503050406030204" pitchFamily="18" charset="0"/>
                            </a:rPr>
                            <m:t>2</m:t>
                          </m:r>
                        </m:sub>
                      </m:sSub>
                      <m:d>
                        <m:dPr>
                          <m:begChr m:val="["/>
                          <m:endChr m:val="]"/>
                          <m:ctrlPr>
                            <a:rPr lang="es-ES" sz="2000" i="1">
                              <a:latin typeface="Cambria Math" panose="02040503050406030204" pitchFamily="18" charset="0"/>
                            </a:rPr>
                          </m:ctrlPr>
                        </m:dPr>
                        <m:e>
                          <m:r>
                            <a:rPr lang="es-ES" sz="2000" i="1">
                              <a:latin typeface="Cambria Math" panose="02040503050406030204" pitchFamily="18" charset="0"/>
                            </a:rPr>
                            <m:t>100</m:t>
                          </m:r>
                          <m:sSub>
                            <m:sSubPr>
                              <m:ctrlPr>
                                <a:rPr lang="es-ES" sz="2000" i="1">
                                  <a:latin typeface="Cambria Math" panose="02040503050406030204" pitchFamily="18" charset="0"/>
                                </a:rPr>
                              </m:ctrlPr>
                            </m:sSubPr>
                            <m:e>
                              <m:r>
                                <a:rPr lang="es-ES" sz="2000" i="1">
                                  <a:latin typeface="Cambria Math" panose="02040503050406030204" pitchFamily="18" charset="0"/>
                                </a:rPr>
                                <m:t>𝑐</m:t>
                              </m:r>
                            </m:e>
                            <m:sub>
                              <m:r>
                                <a:rPr lang="es-ES" sz="2000" i="1">
                                  <a:latin typeface="Cambria Math" panose="02040503050406030204" pitchFamily="18" charset="0"/>
                                </a:rPr>
                                <m:t>1</m:t>
                              </m:r>
                            </m:sub>
                          </m:sSub>
                          <m:sSub>
                            <m:sSubPr>
                              <m:ctrlPr>
                                <a:rPr lang="es-ES" sz="2000" i="1">
                                  <a:latin typeface="Cambria Math" panose="02040503050406030204" pitchFamily="18" charset="0"/>
                                </a:rPr>
                              </m:ctrlPr>
                            </m:sSubPr>
                            <m:e>
                              <m:r>
                                <a:rPr lang="es-ES" sz="2000" i="1">
                                  <a:latin typeface="Cambria Math" panose="02040503050406030204" pitchFamily="18" charset="0"/>
                                </a:rPr>
                                <m:t>𝑓</m:t>
                              </m:r>
                            </m:e>
                            <m:sub>
                              <m:r>
                                <a:rPr lang="es-ES" sz="2000" b="0" i="1" smtClean="0">
                                  <a:latin typeface="Cambria Math" panose="02040503050406030204" pitchFamily="18" charset="0"/>
                                </a:rPr>
                                <m:t>2</m:t>
                              </m:r>
                            </m:sub>
                          </m:sSub>
                          <m:d>
                            <m:dPr>
                              <m:ctrlPr>
                                <a:rPr lang="es-ES" sz="2000" i="1">
                                  <a:latin typeface="Cambria Math" panose="02040503050406030204" pitchFamily="18" charset="0"/>
                                </a:rPr>
                              </m:ctrlPr>
                            </m:dPr>
                            <m:e>
                              <m:r>
                                <a:rPr lang="es-ES" sz="2000" i="1">
                                  <a:latin typeface="Cambria Math" panose="02040503050406030204" pitchFamily="18" charset="0"/>
                                </a:rPr>
                                <m:t>1</m:t>
                              </m:r>
                            </m:e>
                          </m:d>
                          <m:r>
                            <a:rPr lang="es-ES" sz="2000" i="1">
                              <a:latin typeface="Cambria Math" panose="02040503050406030204" pitchFamily="18" charset="0"/>
                            </a:rPr>
                            <m:t>+100</m:t>
                          </m:r>
                          <m:d>
                            <m:dPr>
                              <m:ctrlPr>
                                <a:rPr lang="es-ES" sz="2000" i="1">
                                  <a:latin typeface="Cambria Math" panose="02040503050406030204" pitchFamily="18" charset="0"/>
                                </a:rPr>
                              </m:ctrlPr>
                            </m:dPr>
                            <m:e>
                              <m:r>
                                <a:rPr lang="es-ES" sz="2000" i="1">
                                  <a:latin typeface="Cambria Math" panose="02040503050406030204" pitchFamily="18" charset="0"/>
                                </a:rPr>
                                <m:t>1+</m:t>
                              </m:r>
                              <m:sSub>
                                <m:sSubPr>
                                  <m:ctrlPr>
                                    <a:rPr lang="es-ES" sz="2000" i="1">
                                      <a:latin typeface="Cambria Math" panose="02040503050406030204" pitchFamily="18" charset="0"/>
                                    </a:rPr>
                                  </m:ctrlPr>
                                </m:sSubPr>
                                <m:e>
                                  <m:r>
                                    <a:rPr lang="es-ES" sz="2000" i="1">
                                      <a:latin typeface="Cambria Math" panose="02040503050406030204" pitchFamily="18" charset="0"/>
                                    </a:rPr>
                                    <m:t>𝑐</m:t>
                                  </m:r>
                                </m:e>
                                <m:sub>
                                  <m:r>
                                    <a:rPr lang="es-ES" sz="2000" i="1">
                                      <a:latin typeface="Cambria Math" panose="02040503050406030204" pitchFamily="18" charset="0"/>
                                    </a:rPr>
                                    <m:t>1</m:t>
                                  </m:r>
                                </m:sub>
                              </m:sSub>
                            </m:e>
                          </m:d>
                          <m:sSub>
                            <m:sSubPr>
                              <m:ctrlPr>
                                <a:rPr lang="es-ES" sz="2000" i="1">
                                  <a:latin typeface="Cambria Math" panose="02040503050406030204" pitchFamily="18" charset="0"/>
                                </a:rPr>
                              </m:ctrlPr>
                            </m:sSubPr>
                            <m:e>
                              <m:r>
                                <a:rPr lang="es-ES" sz="2000" i="1">
                                  <a:latin typeface="Cambria Math" panose="02040503050406030204" pitchFamily="18" charset="0"/>
                                </a:rPr>
                                <m:t>𝑓</m:t>
                              </m:r>
                            </m:e>
                            <m:sub>
                              <m:r>
                                <a:rPr lang="es-ES" sz="2000" b="0" i="1" smtClean="0">
                                  <a:latin typeface="Cambria Math" panose="02040503050406030204" pitchFamily="18" charset="0"/>
                                </a:rPr>
                                <m:t>2</m:t>
                              </m:r>
                            </m:sub>
                          </m:sSub>
                          <m:d>
                            <m:dPr>
                              <m:ctrlPr>
                                <a:rPr lang="es-ES" sz="2000" i="1">
                                  <a:latin typeface="Cambria Math" panose="02040503050406030204" pitchFamily="18" charset="0"/>
                                </a:rPr>
                              </m:ctrlPr>
                            </m:dPr>
                            <m:e>
                              <m:r>
                                <a:rPr lang="es-ES" sz="2000" i="1">
                                  <a:latin typeface="Cambria Math" panose="02040503050406030204" pitchFamily="18" charset="0"/>
                                </a:rPr>
                                <m:t>2</m:t>
                              </m:r>
                            </m:e>
                          </m:d>
                        </m:e>
                      </m:d>
                    </m:oMath>
                  </m:oMathPara>
                </a14:m>
                <a:endParaRPr lang="es-CO" sz="2000" dirty="0"/>
              </a:p>
              <a:p>
                <a:pPr marL="342900" indent="-342900"/>
                <a14:m>
                  <m:oMathPara xmlns:m="http://schemas.openxmlformats.org/officeDocument/2006/math">
                    <m:oMathParaPr>
                      <m:jc m:val="centerGroup"/>
                    </m:oMathParaPr>
                    <m:oMath xmlns:m="http://schemas.openxmlformats.org/officeDocument/2006/math">
                      <m:sSub>
                        <m:sSubPr>
                          <m:ctrlPr>
                            <a:rPr lang="es-CO" sz="2000" i="1" smtClean="0">
                              <a:latin typeface="Cambria Math" panose="02040503050406030204" pitchFamily="18" charset="0"/>
                            </a:rPr>
                          </m:ctrlPr>
                        </m:sSubPr>
                        <m:e>
                          <m:r>
                            <a:rPr lang="es-ES" sz="2000" b="0" i="1" smtClean="0">
                              <a:latin typeface="Cambria Math" panose="02040503050406030204" pitchFamily="18" charset="0"/>
                            </a:rPr>
                            <m:t>𝑃</m:t>
                          </m:r>
                        </m:e>
                        <m:sub>
                          <m:r>
                            <a:rPr lang="es-ES" sz="2000" b="0" i="1" smtClean="0">
                              <a:latin typeface="Cambria Math" panose="02040503050406030204" pitchFamily="18" charset="0"/>
                            </a:rPr>
                            <m:t>2</m:t>
                          </m:r>
                        </m:sub>
                      </m:sSub>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𝑎</m:t>
                          </m:r>
                        </m:e>
                        <m:sub>
                          <m:r>
                            <a:rPr lang="es-ES" sz="2000" b="0" i="1" smtClean="0">
                              <a:latin typeface="Cambria Math" panose="02040503050406030204" pitchFamily="18" charset="0"/>
                            </a:rPr>
                            <m:t>1</m:t>
                          </m:r>
                        </m:sub>
                      </m:sSub>
                      <m:d>
                        <m:dPr>
                          <m:begChr m:val="["/>
                          <m:endChr m:val="]"/>
                          <m:ctrlPr>
                            <a:rPr lang="es-ES" sz="2000" b="0" i="1" smtClean="0">
                              <a:latin typeface="Cambria Math" panose="02040503050406030204" pitchFamily="18" charset="0"/>
                            </a:rPr>
                          </m:ctrlPr>
                        </m:dPr>
                        <m:e>
                          <m:r>
                            <a:rPr lang="es-ES" sz="2000" b="0" i="1" smtClean="0">
                              <a:latin typeface="Cambria Math" panose="02040503050406030204" pitchFamily="18" charset="0"/>
                            </a:rPr>
                            <m:t>100</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𝑐</m:t>
                              </m:r>
                            </m:e>
                            <m:sub>
                              <m:r>
                                <a:rPr lang="es-ES" sz="2000" b="0" i="1" smtClean="0">
                                  <a:latin typeface="Cambria Math" panose="02040503050406030204" pitchFamily="18" charset="0"/>
                                </a:rPr>
                                <m:t>2</m:t>
                              </m:r>
                            </m:sub>
                          </m:sSub>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𝑓</m:t>
                              </m:r>
                            </m:e>
                            <m:sub>
                              <m:r>
                                <a:rPr lang="es-ES" sz="2000" b="0" i="1" smtClean="0">
                                  <a:latin typeface="Cambria Math" panose="02040503050406030204" pitchFamily="18" charset="0"/>
                                </a:rPr>
                                <m:t>1</m:t>
                              </m:r>
                            </m:sub>
                          </m:sSub>
                          <m:d>
                            <m:dPr>
                              <m:ctrlPr>
                                <a:rPr lang="es-ES" sz="2000" b="0" i="1" smtClean="0">
                                  <a:latin typeface="Cambria Math" panose="02040503050406030204" pitchFamily="18" charset="0"/>
                                </a:rPr>
                              </m:ctrlPr>
                            </m:dPr>
                            <m:e>
                              <m:r>
                                <a:rPr lang="es-ES" sz="2000" b="0" i="1" smtClean="0">
                                  <a:latin typeface="Cambria Math" panose="02040503050406030204" pitchFamily="18" charset="0"/>
                                </a:rPr>
                                <m:t>1</m:t>
                              </m:r>
                            </m:e>
                          </m:d>
                          <m:r>
                            <a:rPr lang="es-ES" sz="2000" b="0" i="1" smtClean="0">
                              <a:latin typeface="Cambria Math" panose="02040503050406030204" pitchFamily="18" charset="0"/>
                            </a:rPr>
                            <m:t>+100</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𝑐</m:t>
                              </m:r>
                            </m:e>
                            <m:sub>
                              <m:r>
                                <a:rPr lang="es-ES" sz="2000" b="0" i="1" smtClean="0">
                                  <a:latin typeface="Cambria Math" panose="02040503050406030204" pitchFamily="18" charset="0"/>
                                </a:rPr>
                                <m:t>2</m:t>
                              </m:r>
                            </m:sub>
                          </m:sSub>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𝑓</m:t>
                              </m:r>
                            </m:e>
                            <m:sub>
                              <m:r>
                                <a:rPr lang="es-ES" sz="2000" b="0" i="1" smtClean="0">
                                  <a:latin typeface="Cambria Math" panose="02040503050406030204" pitchFamily="18" charset="0"/>
                                </a:rPr>
                                <m:t>1</m:t>
                              </m:r>
                            </m:sub>
                          </m:sSub>
                          <m:d>
                            <m:dPr>
                              <m:ctrlPr>
                                <a:rPr lang="es-ES" sz="2000" b="0" i="1" smtClean="0">
                                  <a:latin typeface="Cambria Math" panose="02040503050406030204" pitchFamily="18" charset="0"/>
                                </a:rPr>
                              </m:ctrlPr>
                            </m:dPr>
                            <m:e>
                              <m:r>
                                <a:rPr lang="es-ES" sz="2000" b="0" i="1" smtClean="0">
                                  <a:latin typeface="Cambria Math" panose="02040503050406030204" pitchFamily="18" charset="0"/>
                                </a:rPr>
                                <m:t>2</m:t>
                              </m:r>
                            </m:e>
                          </m:d>
                          <m:r>
                            <a:rPr lang="es-ES" sz="2000" b="0" i="1" smtClean="0">
                              <a:latin typeface="Cambria Math" panose="02040503050406030204" pitchFamily="18" charset="0"/>
                            </a:rPr>
                            <m:t>+100</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1+</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𝑐</m:t>
                                  </m:r>
                                </m:e>
                                <m:sub>
                                  <m:r>
                                    <a:rPr lang="es-ES" sz="2000" b="0" i="1" smtClean="0">
                                      <a:latin typeface="Cambria Math" panose="02040503050406030204" pitchFamily="18" charset="0"/>
                                    </a:rPr>
                                    <m:t>2</m:t>
                                  </m:r>
                                </m:sub>
                              </m:sSub>
                            </m:e>
                          </m:d>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𝑓</m:t>
                              </m:r>
                            </m:e>
                            <m:sub>
                              <m:r>
                                <a:rPr lang="es-ES" sz="2000" b="0" i="1" smtClean="0">
                                  <a:latin typeface="Cambria Math" panose="02040503050406030204" pitchFamily="18" charset="0"/>
                                </a:rPr>
                                <m:t>1</m:t>
                              </m:r>
                            </m:sub>
                          </m:sSub>
                          <m:d>
                            <m:dPr>
                              <m:ctrlPr>
                                <a:rPr lang="es-ES" sz="2000" b="0" i="1" smtClean="0">
                                  <a:latin typeface="Cambria Math" panose="02040503050406030204" pitchFamily="18" charset="0"/>
                                </a:rPr>
                              </m:ctrlPr>
                            </m:dPr>
                            <m:e>
                              <m:r>
                                <a:rPr lang="es-ES" sz="2000" b="0" i="1" smtClean="0">
                                  <a:latin typeface="Cambria Math" panose="02040503050406030204" pitchFamily="18" charset="0"/>
                                </a:rPr>
                                <m:t>3</m:t>
                              </m:r>
                            </m:e>
                          </m:d>
                        </m:e>
                      </m:d>
                    </m:oMath>
                  </m:oMathPara>
                </a14:m>
                <a:endParaRPr lang="es-ES" sz="2000" b="0" dirty="0"/>
              </a:p>
              <a:p>
                <a:pPr marL="342900" indent="-342900"/>
                <a14:m>
                  <m:oMathPara xmlns:m="http://schemas.openxmlformats.org/officeDocument/2006/math">
                    <m:oMathParaPr>
                      <m:jc m:val="centerGroup"/>
                    </m:oMathParaPr>
                    <m:oMath xmlns:m="http://schemas.openxmlformats.org/officeDocument/2006/math">
                      <m:r>
                        <a:rPr lang="es-ES" sz="2000" b="0" i="1" smtClean="0">
                          <a:latin typeface="Cambria Math" panose="02040503050406030204" pitchFamily="18" charset="0"/>
                        </a:rPr>
                        <m:t>+</m:t>
                      </m:r>
                      <m:sSub>
                        <m:sSubPr>
                          <m:ctrlPr>
                            <a:rPr lang="es-ES" sz="2000" i="1">
                              <a:latin typeface="Cambria Math" panose="02040503050406030204" pitchFamily="18" charset="0"/>
                            </a:rPr>
                          </m:ctrlPr>
                        </m:sSubPr>
                        <m:e>
                          <m:r>
                            <a:rPr lang="es-ES" sz="2000" i="1">
                              <a:latin typeface="Cambria Math" panose="02040503050406030204" pitchFamily="18" charset="0"/>
                            </a:rPr>
                            <m:t>𝑎</m:t>
                          </m:r>
                        </m:e>
                        <m:sub>
                          <m:r>
                            <a:rPr lang="es-ES" sz="2000" b="0" i="1" smtClean="0">
                              <a:latin typeface="Cambria Math" panose="02040503050406030204" pitchFamily="18" charset="0"/>
                            </a:rPr>
                            <m:t>2</m:t>
                          </m:r>
                        </m:sub>
                      </m:sSub>
                      <m:d>
                        <m:dPr>
                          <m:begChr m:val="["/>
                          <m:endChr m:val="]"/>
                          <m:ctrlPr>
                            <a:rPr lang="es-ES" sz="2000" i="1">
                              <a:latin typeface="Cambria Math" panose="02040503050406030204" pitchFamily="18" charset="0"/>
                            </a:rPr>
                          </m:ctrlPr>
                        </m:dPr>
                        <m:e>
                          <m:r>
                            <a:rPr lang="es-ES" sz="2000" i="1">
                              <a:latin typeface="Cambria Math" panose="02040503050406030204" pitchFamily="18" charset="0"/>
                            </a:rPr>
                            <m:t>100</m:t>
                          </m:r>
                          <m:sSub>
                            <m:sSubPr>
                              <m:ctrlPr>
                                <a:rPr lang="es-ES" sz="2000" i="1">
                                  <a:latin typeface="Cambria Math" panose="02040503050406030204" pitchFamily="18" charset="0"/>
                                </a:rPr>
                              </m:ctrlPr>
                            </m:sSubPr>
                            <m:e>
                              <m:r>
                                <a:rPr lang="es-ES" sz="2000" i="1">
                                  <a:latin typeface="Cambria Math" panose="02040503050406030204" pitchFamily="18" charset="0"/>
                                </a:rPr>
                                <m:t>𝑐</m:t>
                              </m:r>
                            </m:e>
                            <m:sub>
                              <m:r>
                                <a:rPr lang="es-ES" sz="2000" i="1">
                                  <a:latin typeface="Cambria Math" panose="02040503050406030204" pitchFamily="18" charset="0"/>
                                </a:rPr>
                                <m:t>2</m:t>
                              </m:r>
                            </m:sub>
                          </m:sSub>
                          <m:sSub>
                            <m:sSubPr>
                              <m:ctrlPr>
                                <a:rPr lang="es-ES" sz="2000" i="1">
                                  <a:latin typeface="Cambria Math" panose="02040503050406030204" pitchFamily="18" charset="0"/>
                                </a:rPr>
                              </m:ctrlPr>
                            </m:sSubPr>
                            <m:e>
                              <m:r>
                                <a:rPr lang="es-ES" sz="2000" i="1">
                                  <a:latin typeface="Cambria Math" panose="02040503050406030204" pitchFamily="18" charset="0"/>
                                </a:rPr>
                                <m:t>𝑓</m:t>
                              </m:r>
                            </m:e>
                            <m:sub>
                              <m:r>
                                <a:rPr lang="es-ES" sz="2000" b="0" i="1" smtClean="0">
                                  <a:latin typeface="Cambria Math" panose="02040503050406030204" pitchFamily="18" charset="0"/>
                                </a:rPr>
                                <m:t>2</m:t>
                              </m:r>
                            </m:sub>
                          </m:sSub>
                          <m:d>
                            <m:dPr>
                              <m:ctrlPr>
                                <a:rPr lang="es-ES" sz="2000" i="1">
                                  <a:latin typeface="Cambria Math" panose="02040503050406030204" pitchFamily="18" charset="0"/>
                                </a:rPr>
                              </m:ctrlPr>
                            </m:dPr>
                            <m:e>
                              <m:r>
                                <a:rPr lang="es-ES" sz="2000" i="1">
                                  <a:latin typeface="Cambria Math" panose="02040503050406030204" pitchFamily="18" charset="0"/>
                                </a:rPr>
                                <m:t>1</m:t>
                              </m:r>
                            </m:e>
                          </m:d>
                          <m:r>
                            <a:rPr lang="es-ES" sz="2000" i="1">
                              <a:latin typeface="Cambria Math" panose="02040503050406030204" pitchFamily="18" charset="0"/>
                            </a:rPr>
                            <m:t>+100</m:t>
                          </m:r>
                          <m:sSub>
                            <m:sSubPr>
                              <m:ctrlPr>
                                <a:rPr lang="es-ES" sz="2000" i="1">
                                  <a:latin typeface="Cambria Math" panose="02040503050406030204" pitchFamily="18" charset="0"/>
                                </a:rPr>
                              </m:ctrlPr>
                            </m:sSubPr>
                            <m:e>
                              <m:r>
                                <a:rPr lang="es-ES" sz="2000" i="1">
                                  <a:latin typeface="Cambria Math" panose="02040503050406030204" pitchFamily="18" charset="0"/>
                                </a:rPr>
                                <m:t>𝑐</m:t>
                              </m:r>
                            </m:e>
                            <m:sub>
                              <m:r>
                                <a:rPr lang="es-ES" sz="2000" i="1">
                                  <a:latin typeface="Cambria Math" panose="02040503050406030204" pitchFamily="18" charset="0"/>
                                </a:rPr>
                                <m:t>2</m:t>
                              </m:r>
                            </m:sub>
                          </m:sSub>
                          <m:sSub>
                            <m:sSubPr>
                              <m:ctrlPr>
                                <a:rPr lang="es-ES" sz="2000" i="1">
                                  <a:latin typeface="Cambria Math" panose="02040503050406030204" pitchFamily="18" charset="0"/>
                                </a:rPr>
                              </m:ctrlPr>
                            </m:sSubPr>
                            <m:e>
                              <m:r>
                                <a:rPr lang="es-ES" sz="2000" i="1">
                                  <a:latin typeface="Cambria Math" panose="02040503050406030204" pitchFamily="18" charset="0"/>
                                </a:rPr>
                                <m:t>𝑓</m:t>
                              </m:r>
                            </m:e>
                            <m:sub>
                              <m:r>
                                <a:rPr lang="es-ES" sz="2000" b="0" i="1" smtClean="0">
                                  <a:latin typeface="Cambria Math" panose="02040503050406030204" pitchFamily="18" charset="0"/>
                                </a:rPr>
                                <m:t>2</m:t>
                              </m:r>
                            </m:sub>
                          </m:sSub>
                          <m:d>
                            <m:dPr>
                              <m:ctrlPr>
                                <a:rPr lang="es-ES" sz="2000" i="1">
                                  <a:latin typeface="Cambria Math" panose="02040503050406030204" pitchFamily="18" charset="0"/>
                                </a:rPr>
                              </m:ctrlPr>
                            </m:dPr>
                            <m:e>
                              <m:r>
                                <a:rPr lang="es-ES" sz="2000" i="1">
                                  <a:latin typeface="Cambria Math" panose="02040503050406030204" pitchFamily="18" charset="0"/>
                                </a:rPr>
                                <m:t>2</m:t>
                              </m:r>
                            </m:e>
                          </m:d>
                          <m:r>
                            <a:rPr lang="es-ES" sz="2000" i="1">
                              <a:latin typeface="Cambria Math" panose="02040503050406030204" pitchFamily="18" charset="0"/>
                            </a:rPr>
                            <m:t>+100</m:t>
                          </m:r>
                          <m:d>
                            <m:dPr>
                              <m:ctrlPr>
                                <a:rPr lang="es-ES" sz="2000" i="1">
                                  <a:latin typeface="Cambria Math" panose="02040503050406030204" pitchFamily="18" charset="0"/>
                                </a:rPr>
                              </m:ctrlPr>
                            </m:dPr>
                            <m:e>
                              <m:r>
                                <a:rPr lang="es-ES" sz="2000" i="1">
                                  <a:latin typeface="Cambria Math" panose="02040503050406030204" pitchFamily="18" charset="0"/>
                                </a:rPr>
                                <m:t>1+</m:t>
                              </m:r>
                              <m:sSub>
                                <m:sSubPr>
                                  <m:ctrlPr>
                                    <a:rPr lang="es-ES" sz="2000" i="1">
                                      <a:latin typeface="Cambria Math" panose="02040503050406030204" pitchFamily="18" charset="0"/>
                                    </a:rPr>
                                  </m:ctrlPr>
                                </m:sSubPr>
                                <m:e>
                                  <m:r>
                                    <a:rPr lang="es-ES" sz="2000" i="1">
                                      <a:latin typeface="Cambria Math" panose="02040503050406030204" pitchFamily="18" charset="0"/>
                                    </a:rPr>
                                    <m:t>𝑐</m:t>
                                  </m:r>
                                </m:e>
                                <m:sub>
                                  <m:r>
                                    <a:rPr lang="es-ES" sz="2000" i="1">
                                      <a:latin typeface="Cambria Math" panose="02040503050406030204" pitchFamily="18" charset="0"/>
                                    </a:rPr>
                                    <m:t>2</m:t>
                                  </m:r>
                                </m:sub>
                              </m:sSub>
                            </m:e>
                          </m:d>
                          <m:sSub>
                            <m:sSubPr>
                              <m:ctrlPr>
                                <a:rPr lang="es-ES" sz="2000" i="1">
                                  <a:latin typeface="Cambria Math" panose="02040503050406030204" pitchFamily="18" charset="0"/>
                                </a:rPr>
                              </m:ctrlPr>
                            </m:sSubPr>
                            <m:e>
                              <m:r>
                                <a:rPr lang="es-ES" sz="2000" i="1">
                                  <a:latin typeface="Cambria Math" panose="02040503050406030204" pitchFamily="18" charset="0"/>
                                </a:rPr>
                                <m:t>𝑓</m:t>
                              </m:r>
                            </m:e>
                            <m:sub>
                              <m:r>
                                <a:rPr lang="es-ES" sz="2000" b="0" i="1" smtClean="0">
                                  <a:latin typeface="Cambria Math" panose="02040503050406030204" pitchFamily="18" charset="0"/>
                                </a:rPr>
                                <m:t>2</m:t>
                              </m:r>
                            </m:sub>
                          </m:sSub>
                          <m:d>
                            <m:dPr>
                              <m:ctrlPr>
                                <a:rPr lang="es-ES" sz="2000" i="1">
                                  <a:latin typeface="Cambria Math" panose="02040503050406030204" pitchFamily="18" charset="0"/>
                                </a:rPr>
                              </m:ctrlPr>
                            </m:dPr>
                            <m:e>
                              <m:r>
                                <a:rPr lang="es-ES" sz="2000" i="1">
                                  <a:latin typeface="Cambria Math" panose="02040503050406030204" pitchFamily="18" charset="0"/>
                                </a:rPr>
                                <m:t>3</m:t>
                              </m:r>
                            </m:e>
                          </m:d>
                        </m:e>
                      </m:d>
                    </m:oMath>
                  </m:oMathPara>
                </a14:m>
                <a:endParaRPr lang="es-CO" sz="2000" dirty="0"/>
              </a:p>
              <a:p>
                <a:pPr marL="342900" indent="-342900"/>
                <a:endParaRPr lang="es-CO" sz="2000" dirty="0"/>
              </a:p>
              <a:p>
                <a:pPr indent="-342900" algn="just"/>
                <a:r>
                  <a:rPr lang="es-CO" sz="2000" dirty="0"/>
                  <a:t>Como los valores dentro de los corchetes ya son conocidos, ahora tenemos un sistema lineal de dos ecuaciones con dos incógnitas (los pesos).</a:t>
                </a:r>
              </a:p>
              <a:p>
                <a:pPr indent="-342900" algn="just"/>
                <a:endParaRPr lang="es-CO" sz="2000" dirty="0"/>
              </a:p>
              <a:p>
                <a:pPr marL="342900" indent="-342900" algn="just"/>
                <a:r>
                  <a:rPr lang="es-CO" sz="2000" b="1" dirty="0"/>
                  <a:t>Nota:</a:t>
                </a:r>
                <a:r>
                  <a:rPr lang="es-CO" sz="2000" dirty="0"/>
                  <a:t> los pesos pueden ser negativos y su suma no tiene que ser igual a 1.</a:t>
                </a:r>
              </a:p>
            </p:txBody>
          </p:sp>
        </mc:Choice>
        <mc:Fallback xmlns="">
          <p:sp>
            <p:nvSpPr>
              <p:cNvPr id="11" name="CuadroTexto 10">
                <a:extLst>
                  <a:ext uri="{FF2B5EF4-FFF2-40B4-BE49-F238E27FC236}">
                    <a16:creationId xmlns:a16="http://schemas.microsoft.com/office/drawing/2014/main" id="{0581A8C6-76CA-9DBF-9878-AEDB5DC12D95}"/>
                  </a:ext>
                </a:extLst>
              </p:cNvPr>
              <p:cNvSpPr txBox="1">
                <a:spLocks noRot="1" noChangeAspect="1" noMove="1" noResize="1" noEditPoints="1" noAdjustHandles="1" noChangeArrowheads="1" noChangeShapeType="1" noTextEdit="1"/>
              </p:cNvSpPr>
              <p:nvPr/>
            </p:nvSpPr>
            <p:spPr>
              <a:xfrm flipH="1">
                <a:off x="1381942" y="1264994"/>
                <a:ext cx="8826424" cy="5324535"/>
              </a:xfrm>
              <a:prstGeom prst="rect">
                <a:avLst/>
              </a:prstGeom>
              <a:blipFill>
                <a:blip r:embed="rId3"/>
                <a:stretch>
                  <a:fillRect l="-760" t="-687" r="-691" b="-1145"/>
                </a:stretch>
              </a:blipFill>
            </p:spPr>
            <p:txBody>
              <a:bodyPr/>
              <a:lstStyle/>
              <a:p>
                <a:r>
                  <a:rPr lang="en-US">
                    <a:noFill/>
                  </a:rPr>
                  <a:t> </a:t>
                </a:r>
              </a:p>
            </p:txBody>
          </p:sp>
        </mc:Fallback>
      </mc:AlternateContent>
    </p:spTree>
    <p:extLst>
      <p:ext uri="{BB962C8B-B14F-4D97-AF65-F5344CB8AC3E}">
        <p14:creationId xmlns:p14="http://schemas.microsoft.com/office/powerpoint/2010/main" val="2548111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092072" y="352862"/>
            <a:ext cx="7406157" cy="107721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dirty="0">
                <a:solidFill>
                  <a:srgbClr val="1A3184"/>
                </a:solidFill>
                <a:latin typeface="Arial"/>
                <a:cs typeface="Arial"/>
              </a:rPr>
              <a:t>Factores de descuento y funciones de interpolación (I)</a:t>
            </a:r>
            <a:endParaRPr lang="es-CO" sz="32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0581A8C6-76CA-9DBF-9878-AEDB5DC12D95}"/>
                  </a:ext>
                </a:extLst>
              </p:cNvPr>
              <p:cNvSpPr txBox="1"/>
              <p:nvPr/>
            </p:nvSpPr>
            <p:spPr>
              <a:xfrm flipH="1">
                <a:off x="712386" y="1679011"/>
                <a:ext cx="10165531" cy="4604658"/>
              </a:xfrm>
              <a:prstGeom prst="rect">
                <a:avLst/>
              </a:prstGeom>
              <a:noFill/>
            </p:spPr>
            <p:txBody>
              <a:bodyPr wrap="square" lIns="91440" tIns="45720" rIns="91440" bIns="45720" rtlCol="0" anchor="t">
                <a:spAutoFit/>
              </a:bodyPr>
              <a:lstStyle/>
              <a:p>
                <a:r>
                  <a:rPr lang="es-CO" sz="2000" dirty="0"/>
                  <a:t>En general se pueden representar los factores de descuento a cualquier plazo mediante la forma funcional </a:t>
                </a:r>
                <a14:m>
                  <m:oMath xmlns:m="http://schemas.openxmlformats.org/officeDocument/2006/math">
                    <m:r>
                      <a:rPr lang="es-ES" sz="2000" b="0" i="1" smtClean="0">
                        <a:latin typeface="Cambria Math" panose="02040503050406030204" pitchFamily="18" charset="0"/>
                      </a:rPr>
                      <m:t>𝛿</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𝑡</m:t>
                        </m:r>
                      </m:e>
                    </m:d>
                    <m:r>
                      <a:rPr lang="es-ES" sz="2000" b="0" i="1" smtClean="0">
                        <a:latin typeface="Cambria Math" panose="02040503050406030204" pitchFamily="18" charset="0"/>
                      </a:rPr>
                      <m:t>:</m:t>
                    </m:r>
                  </m:oMath>
                </a14:m>
                <a:endParaRPr lang="es-CO" sz="2000" dirty="0"/>
              </a:p>
              <a:p>
                <a:endParaRPr lang="es-CO" sz="2000" dirty="0"/>
              </a:p>
              <a:p>
                <a:pPr/>
                <a14:m>
                  <m:oMathPara xmlns:m="http://schemas.openxmlformats.org/officeDocument/2006/math">
                    <m:oMathParaPr>
                      <m:jc m:val="centerGroup"/>
                    </m:oMathParaPr>
                    <m:oMath xmlns:m="http://schemas.openxmlformats.org/officeDocument/2006/math">
                      <m:r>
                        <a:rPr lang="es-ES" sz="2000" b="0" i="1" smtClean="0">
                          <a:latin typeface="Cambria Math" panose="02040503050406030204" pitchFamily="18" charset="0"/>
                        </a:rPr>
                        <m:t>𝛿</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𝑡</m:t>
                          </m:r>
                        </m:e>
                      </m:d>
                      <m:r>
                        <a:rPr lang="es-ES" sz="2000" b="0" i="1" smtClean="0">
                          <a:latin typeface="Cambria Math" panose="02040503050406030204" pitchFamily="18" charset="0"/>
                        </a:rPr>
                        <m:t>=</m:t>
                      </m:r>
                      <m:nary>
                        <m:naryPr>
                          <m:chr m:val="∑"/>
                          <m:ctrlPr>
                            <a:rPr lang="es-ES" sz="2000" b="0" i="1" smtClean="0">
                              <a:latin typeface="Cambria Math" panose="02040503050406030204" pitchFamily="18" charset="0"/>
                            </a:rPr>
                          </m:ctrlPr>
                        </m:naryPr>
                        <m:sub>
                          <m:r>
                            <m:rPr>
                              <m:brk m:alnAt="23"/>
                            </m:rPr>
                            <a:rPr lang="es-ES" sz="2000" b="0" i="1" smtClean="0">
                              <a:latin typeface="Cambria Math" panose="02040503050406030204" pitchFamily="18" charset="0"/>
                            </a:rPr>
                            <m:t>𝑖</m:t>
                          </m:r>
                          <m:r>
                            <a:rPr lang="es-ES" sz="2000" b="0" i="1" smtClean="0">
                              <a:latin typeface="Cambria Math" panose="02040503050406030204" pitchFamily="18" charset="0"/>
                            </a:rPr>
                            <m:t>=1</m:t>
                          </m:r>
                        </m:sub>
                        <m:sup>
                          <m:r>
                            <a:rPr lang="es-ES" sz="2000" b="0" i="1" smtClean="0">
                              <a:latin typeface="Cambria Math" panose="02040503050406030204" pitchFamily="18" charset="0"/>
                            </a:rPr>
                            <m:t>𝑛</m:t>
                          </m:r>
                        </m:sup>
                        <m:e>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𝑎</m:t>
                              </m:r>
                            </m:e>
                            <m:sub>
                              <m:r>
                                <a:rPr lang="es-ES" sz="2000" b="0" i="1" smtClean="0">
                                  <a:latin typeface="Cambria Math" panose="02040503050406030204" pitchFamily="18" charset="0"/>
                                </a:rPr>
                                <m:t>𝑖</m:t>
                              </m:r>
                            </m:sub>
                          </m:sSub>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𝑓</m:t>
                              </m:r>
                            </m:e>
                            <m:sub>
                              <m:r>
                                <a:rPr lang="es-ES" sz="2000" b="0" i="1" smtClean="0">
                                  <a:latin typeface="Cambria Math" panose="02040503050406030204" pitchFamily="18" charset="0"/>
                                </a:rPr>
                                <m:t>𝑖</m:t>
                              </m:r>
                            </m:sub>
                          </m:sSub>
                          <m:r>
                            <a:rPr lang="es-ES" sz="2000" b="0" i="1" smtClean="0">
                              <a:latin typeface="Cambria Math" panose="02040503050406030204" pitchFamily="18" charset="0"/>
                            </a:rPr>
                            <m:t>(</m:t>
                          </m:r>
                          <m:r>
                            <a:rPr lang="es-ES" sz="2000" b="0" i="1" smtClean="0">
                              <a:latin typeface="Cambria Math" panose="02040503050406030204" pitchFamily="18" charset="0"/>
                            </a:rPr>
                            <m:t>𝑡</m:t>
                          </m:r>
                          <m:r>
                            <a:rPr lang="es-ES" sz="2000" b="0" i="1" smtClean="0">
                              <a:latin typeface="Cambria Math" panose="02040503050406030204" pitchFamily="18" charset="0"/>
                            </a:rPr>
                            <m:t>)</m:t>
                          </m:r>
                        </m:e>
                      </m:nary>
                    </m:oMath>
                  </m:oMathPara>
                </a14:m>
                <a:endParaRPr lang="es-CO" sz="2000" dirty="0"/>
              </a:p>
              <a:p>
                <a:r>
                  <a:rPr lang="es-CO" sz="2000" dirty="0"/>
                  <a:t>Donde </a:t>
                </a:r>
                <a14:m>
                  <m:oMath xmlns:m="http://schemas.openxmlformats.org/officeDocument/2006/math">
                    <m:r>
                      <a:rPr lang="es-ES" sz="2000" i="1">
                        <a:latin typeface="Cambria Math" panose="02040503050406030204" pitchFamily="18" charset="0"/>
                      </a:rPr>
                      <m:t>𝑖</m:t>
                    </m:r>
                    <m:r>
                      <a:rPr lang="es-ES" sz="2000" i="1">
                        <a:latin typeface="Cambria Math" panose="02040503050406030204" pitchFamily="18" charset="0"/>
                      </a:rPr>
                      <m:t>=1,2,…,</m:t>
                    </m:r>
                    <m:r>
                      <a:rPr lang="es-ES" sz="2000" i="1">
                        <a:latin typeface="Cambria Math" panose="02040503050406030204" pitchFamily="18" charset="0"/>
                      </a:rPr>
                      <m:t>𝑛</m:t>
                    </m:r>
                  </m:oMath>
                </a14:m>
                <a:r>
                  <a:rPr lang="es-CO" sz="2000" dirty="0"/>
                  <a:t> son las funciones de interpolación usadas en la aproximación.</a:t>
                </a:r>
              </a:p>
              <a:p>
                <a:endParaRPr lang="es-CO" sz="2000" dirty="0"/>
              </a:p>
              <a:p>
                <a:pPr marL="342900" indent="-342900"/>
                <a:r>
                  <a:rPr lang="es-CO" sz="2000" dirty="0"/>
                  <a:t>El precio de cualquier bono se pueden expresar de la siguiente manera:</a:t>
                </a:r>
              </a:p>
              <a:p>
                <a:pPr marL="342900" indent="-342900"/>
                <a:endParaRPr lang="es-CO" sz="2000" dirty="0"/>
              </a:p>
              <a:p>
                <a:pPr marL="342900" indent="-342900"/>
                <a14:m>
                  <m:oMathPara xmlns:m="http://schemas.openxmlformats.org/officeDocument/2006/math">
                    <m:oMathParaPr>
                      <m:jc m:val="centerGroup"/>
                    </m:oMathParaPr>
                    <m:oMath xmlns:m="http://schemas.openxmlformats.org/officeDocument/2006/math">
                      <m:sSub>
                        <m:sSubPr>
                          <m:ctrlPr>
                            <a:rPr lang="es-CO" sz="2000" i="1" smtClean="0">
                              <a:latin typeface="Cambria Math" panose="02040503050406030204" pitchFamily="18" charset="0"/>
                            </a:rPr>
                          </m:ctrlPr>
                        </m:sSubPr>
                        <m:e>
                          <m:r>
                            <a:rPr lang="es-ES" sz="2000" b="0" i="1" smtClean="0">
                              <a:latin typeface="Cambria Math" panose="02040503050406030204" pitchFamily="18" charset="0"/>
                            </a:rPr>
                            <m:t>𝑃</m:t>
                          </m:r>
                        </m:e>
                        <m:sub>
                          <m:r>
                            <a:rPr lang="es-ES" sz="2000" b="0" i="1" smtClean="0">
                              <a:latin typeface="Cambria Math" panose="02040503050406030204" pitchFamily="18" charset="0"/>
                            </a:rPr>
                            <m:t>𝑘</m:t>
                          </m:r>
                        </m:sub>
                      </m:sSub>
                      <m:r>
                        <a:rPr lang="es-ES" sz="2000" b="0" i="1" smtClean="0">
                          <a:latin typeface="Cambria Math" panose="02040503050406030204" pitchFamily="18" charset="0"/>
                        </a:rPr>
                        <m:t>=</m:t>
                      </m:r>
                      <m:nary>
                        <m:naryPr>
                          <m:chr m:val="∑"/>
                          <m:ctrlPr>
                            <a:rPr lang="es-ES" sz="2000" b="0" i="1" smtClean="0">
                              <a:latin typeface="Cambria Math" panose="02040503050406030204" pitchFamily="18" charset="0"/>
                            </a:rPr>
                          </m:ctrlPr>
                        </m:naryPr>
                        <m:sub>
                          <m:r>
                            <m:rPr>
                              <m:brk m:alnAt="23"/>
                            </m:rPr>
                            <a:rPr lang="es-ES" sz="2000" b="0" i="1" smtClean="0">
                              <a:latin typeface="Cambria Math" panose="02040503050406030204" pitchFamily="18" charset="0"/>
                            </a:rPr>
                            <m:t>𝑡</m:t>
                          </m:r>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𝑡</m:t>
                              </m:r>
                            </m:e>
                            <m:sub>
                              <m:r>
                                <a:rPr lang="es-ES" sz="2000" b="0" i="1" smtClean="0">
                                  <a:latin typeface="Cambria Math" panose="02040503050406030204" pitchFamily="18" charset="0"/>
                                </a:rPr>
                                <m:t>1</m:t>
                              </m:r>
                            </m:sub>
                          </m:sSub>
                        </m:sub>
                        <m:sup>
                          <m:r>
                            <a:rPr lang="es-ES" sz="2000" b="0" i="1" smtClean="0">
                              <a:latin typeface="Cambria Math" panose="02040503050406030204" pitchFamily="18" charset="0"/>
                            </a:rPr>
                            <m:t>𝑇</m:t>
                          </m:r>
                        </m:sup>
                        <m:e>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𝐶</m:t>
                              </m:r>
                            </m:e>
                            <m:sub>
                              <m:r>
                                <a:rPr lang="es-ES" sz="2000" b="0" i="1" smtClean="0">
                                  <a:latin typeface="Cambria Math" panose="02040503050406030204" pitchFamily="18" charset="0"/>
                                </a:rPr>
                                <m:t>𝑘𝑡</m:t>
                              </m:r>
                            </m:sub>
                          </m:sSub>
                          <m:d>
                            <m:dPr>
                              <m:begChr m:val="["/>
                              <m:endChr m:val="]"/>
                              <m:ctrlPr>
                                <a:rPr lang="es-ES" sz="2000" b="0" i="1" smtClean="0">
                                  <a:latin typeface="Cambria Math" panose="02040503050406030204" pitchFamily="18" charset="0"/>
                                </a:rPr>
                              </m:ctrlPr>
                            </m:dPr>
                            <m:e>
                              <m:nary>
                                <m:naryPr>
                                  <m:chr m:val="∑"/>
                                  <m:ctrlPr>
                                    <a:rPr lang="es-ES" sz="2000" i="1">
                                      <a:latin typeface="Cambria Math" panose="02040503050406030204" pitchFamily="18" charset="0"/>
                                    </a:rPr>
                                  </m:ctrlPr>
                                </m:naryPr>
                                <m:sub>
                                  <m:r>
                                    <m:rPr>
                                      <m:brk m:alnAt="23"/>
                                    </m:rPr>
                                    <a:rPr lang="es-ES" sz="2000" i="1">
                                      <a:latin typeface="Cambria Math" panose="02040503050406030204" pitchFamily="18" charset="0"/>
                                    </a:rPr>
                                    <m:t>𝑖</m:t>
                                  </m:r>
                                  <m:r>
                                    <a:rPr lang="es-ES" sz="2000" i="1">
                                      <a:latin typeface="Cambria Math" panose="02040503050406030204" pitchFamily="18" charset="0"/>
                                    </a:rPr>
                                    <m:t>=1</m:t>
                                  </m:r>
                                </m:sub>
                                <m:sup>
                                  <m:r>
                                    <a:rPr lang="es-ES" sz="2000" i="1">
                                      <a:latin typeface="Cambria Math" panose="02040503050406030204" pitchFamily="18" charset="0"/>
                                    </a:rPr>
                                    <m:t>𝑛</m:t>
                                  </m:r>
                                </m:sup>
                                <m:e>
                                  <m:sSub>
                                    <m:sSubPr>
                                      <m:ctrlPr>
                                        <a:rPr lang="es-ES" sz="2000" i="1">
                                          <a:latin typeface="Cambria Math" panose="02040503050406030204" pitchFamily="18" charset="0"/>
                                        </a:rPr>
                                      </m:ctrlPr>
                                    </m:sSubPr>
                                    <m:e>
                                      <m:r>
                                        <a:rPr lang="es-ES" sz="2000" i="1">
                                          <a:latin typeface="Cambria Math" panose="02040503050406030204" pitchFamily="18" charset="0"/>
                                        </a:rPr>
                                        <m:t>𝑎</m:t>
                                      </m:r>
                                    </m:e>
                                    <m:sub>
                                      <m:r>
                                        <a:rPr lang="es-ES" sz="2000" i="1">
                                          <a:latin typeface="Cambria Math" panose="02040503050406030204" pitchFamily="18" charset="0"/>
                                        </a:rPr>
                                        <m:t>𝑖</m:t>
                                      </m:r>
                                    </m:sub>
                                  </m:sSub>
                                  <m:sSub>
                                    <m:sSubPr>
                                      <m:ctrlPr>
                                        <a:rPr lang="es-ES" sz="2000" i="1">
                                          <a:latin typeface="Cambria Math" panose="02040503050406030204" pitchFamily="18" charset="0"/>
                                        </a:rPr>
                                      </m:ctrlPr>
                                    </m:sSubPr>
                                    <m:e>
                                      <m:r>
                                        <a:rPr lang="es-ES" sz="2000" i="1">
                                          <a:latin typeface="Cambria Math" panose="02040503050406030204" pitchFamily="18" charset="0"/>
                                        </a:rPr>
                                        <m:t>𝑓</m:t>
                                      </m:r>
                                    </m:e>
                                    <m:sub>
                                      <m:r>
                                        <a:rPr lang="es-ES" sz="2000" i="1">
                                          <a:latin typeface="Cambria Math" panose="02040503050406030204" pitchFamily="18" charset="0"/>
                                        </a:rPr>
                                        <m:t>𝑖</m:t>
                                      </m:r>
                                    </m:sub>
                                  </m:sSub>
                                  <m:r>
                                    <a:rPr lang="es-ES" sz="2000" i="1">
                                      <a:latin typeface="Cambria Math" panose="02040503050406030204" pitchFamily="18" charset="0"/>
                                    </a:rPr>
                                    <m:t>(</m:t>
                                  </m:r>
                                  <m:r>
                                    <a:rPr lang="es-ES" sz="2000" i="1">
                                      <a:latin typeface="Cambria Math" panose="02040503050406030204" pitchFamily="18" charset="0"/>
                                    </a:rPr>
                                    <m:t>𝑡</m:t>
                                  </m:r>
                                  <m:r>
                                    <a:rPr lang="es-ES" sz="2000" i="1">
                                      <a:latin typeface="Cambria Math" panose="02040503050406030204" pitchFamily="18" charset="0"/>
                                    </a:rPr>
                                    <m:t>)</m:t>
                                  </m:r>
                                </m:e>
                              </m:nary>
                            </m:e>
                          </m:d>
                        </m:e>
                      </m:nary>
                    </m:oMath>
                  </m:oMathPara>
                </a14:m>
                <a:endParaRPr lang="es-CO" sz="2000" dirty="0"/>
              </a:p>
              <a:p>
                <a:pPr marL="342900" indent="-342900"/>
                <a:endParaRPr lang="es-CO" sz="2000" dirty="0"/>
              </a:p>
              <a:p>
                <a:pPr marL="342900" indent="-342900"/>
                <a:r>
                  <a:rPr lang="es-CO" sz="2000" dirty="0"/>
                  <a:t>Donde </a:t>
                </a:r>
                <a14:m>
                  <m:oMath xmlns:m="http://schemas.openxmlformats.org/officeDocument/2006/math">
                    <m:sSub>
                      <m:sSubPr>
                        <m:ctrlPr>
                          <a:rPr lang="es-CO" sz="2000" i="1" smtClean="0">
                            <a:latin typeface="Cambria Math" panose="02040503050406030204" pitchFamily="18" charset="0"/>
                          </a:rPr>
                        </m:ctrlPr>
                      </m:sSubPr>
                      <m:e>
                        <m:r>
                          <a:rPr lang="es-ES" sz="2000" b="0" i="1" smtClean="0">
                            <a:latin typeface="Cambria Math" panose="02040503050406030204" pitchFamily="18" charset="0"/>
                          </a:rPr>
                          <m:t>𝐶</m:t>
                        </m:r>
                      </m:e>
                      <m:sub>
                        <m:r>
                          <a:rPr lang="es-ES" sz="2000" b="0" i="1" smtClean="0">
                            <a:latin typeface="Cambria Math" panose="02040503050406030204" pitchFamily="18" charset="0"/>
                          </a:rPr>
                          <m:t>𝑘𝑡</m:t>
                        </m:r>
                      </m:sub>
                    </m:sSub>
                  </m:oMath>
                </a14:m>
                <a:r>
                  <a:rPr lang="es-CO" sz="2000" dirty="0"/>
                  <a:t> es el flujo de caja del bono </a:t>
                </a:r>
                <a14:m>
                  <m:oMath xmlns:m="http://schemas.openxmlformats.org/officeDocument/2006/math">
                    <m:r>
                      <a:rPr lang="es-ES" sz="2000" b="0" i="1" smtClean="0">
                        <a:latin typeface="Cambria Math" panose="02040503050406030204" pitchFamily="18" charset="0"/>
                      </a:rPr>
                      <m:t>𝑘</m:t>
                    </m:r>
                  </m:oMath>
                </a14:m>
                <a:r>
                  <a:rPr lang="es-CO" sz="2000" dirty="0"/>
                  <a:t> en el periodo </a:t>
                </a:r>
                <a14:m>
                  <m:oMath xmlns:m="http://schemas.openxmlformats.org/officeDocument/2006/math">
                    <m:r>
                      <a:rPr lang="es-ES" sz="2000" b="0" i="1" smtClean="0">
                        <a:latin typeface="Cambria Math" panose="02040503050406030204" pitchFamily="18" charset="0"/>
                      </a:rPr>
                      <m:t>𝑡</m:t>
                    </m:r>
                  </m:oMath>
                </a14:m>
                <a:r>
                  <a:rPr lang="es-CO" sz="2000" dirty="0"/>
                  <a:t>.</a:t>
                </a:r>
              </a:p>
            </p:txBody>
          </p:sp>
        </mc:Choice>
        <mc:Fallback xmlns="">
          <p:sp>
            <p:nvSpPr>
              <p:cNvPr id="11" name="CuadroTexto 10">
                <a:extLst>
                  <a:ext uri="{FF2B5EF4-FFF2-40B4-BE49-F238E27FC236}">
                    <a16:creationId xmlns:a16="http://schemas.microsoft.com/office/drawing/2014/main" id="{0581A8C6-76CA-9DBF-9878-AEDB5DC12D95}"/>
                  </a:ext>
                </a:extLst>
              </p:cNvPr>
              <p:cNvSpPr txBox="1">
                <a:spLocks noRot="1" noChangeAspect="1" noMove="1" noResize="1" noEditPoints="1" noAdjustHandles="1" noChangeArrowheads="1" noChangeShapeType="1" noTextEdit="1"/>
              </p:cNvSpPr>
              <p:nvPr/>
            </p:nvSpPr>
            <p:spPr>
              <a:xfrm flipH="1">
                <a:off x="712386" y="1679011"/>
                <a:ext cx="10165531" cy="4604658"/>
              </a:xfrm>
              <a:prstGeom prst="rect">
                <a:avLst/>
              </a:prstGeom>
              <a:blipFill>
                <a:blip r:embed="rId3"/>
                <a:stretch>
                  <a:fillRect l="-660" t="-661" r="-660" b="-1323"/>
                </a:stretch>
              </a:blipFill>
            </p:spPr>
            <p:txBody>
              <a:bodyPr/>
              <a:lstStyle/>
              <a:p>
                <a:r>
                  <a:rPr lang="en-US">
                    <a:noFill/>
                  </a:rPr>
                  <a:t> </a:t>
                </a:r>
              </a:p>
            </p:txBody>
          </p:sp>
        </mc:Fallback>
      </mc:AlternateContent>
    </p:spTree>
    <p:extLst>
      <p:ext uri="{BB962C8B-B14F-4D97-AF65-F5344CB8AC3E}">
        <p14:creationId xmlns:p14="http://schemas.microsoft.com/office/powerpoint/2010/main" val="2205288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137683" y="627794"/>
            <a:ext cx="7314936" cy="107721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dirty="0">
                <a:solidFill>
                  <a:srgbClr val="1A3184"/>
                </a:solidFill>
                <a:latin typeface="Arial"/>
                <a:cs typeface="Arial"/>
              </a:rPr>
              <a:t>Factores de descuento y funciones de interpolación (II)</a:t>
            </a:r>
            <a:endParaRPr lang="es-CO" sz="32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0581A8C6-76CA-9DBF-9878-AEDB5DC12D95}"/>
                  </a:ext>
                </a:extLst>
              </p:cNvPr>
              <p:cNvSpPr txBox="1"/>
              <p:nvPr/>
            </p:nvSpPr>
            <p:spPr>
              <a:xfrm flipH="1">
                <a:off x="1101713" y="1893909"/>
                <a:ext cx="9386875" cy="5071645"/>
              </a:xfrm>
              <a:prstGeom prst="rect">
                <a:avLst/>
              </a:prstGeom>
              <a:noFill/>
            </p:spPr>
            <p:txBody>
              <a:bodyPr wrap="square" lIns="91440" tIns="45720" rIns="91440" bIns="45720" rtlCol="0" anchor="t">
                <a:spAutoFit/>
              </a:bodyPr>
              <a:lstStyle/>
              <a:p>
                <a:pPr algn="just"/>
                <a:r>
                  <a:rPr lang="es-CO" sz="2000" dirty="0"/>
                  <a:t>Reordenando la ecuación del precio de un bono se obtiene la expresión que representa el precio en función de  los factores de ponderación </a:t>
                </a:r>
                <a14:m>
                  <m:oMath xmlns:m="http://schemas.openxmlformats.org/officeDocument/2006/math">
                    <m:r>
                      <a:rPr lang="es-ES" sz="2000" b="0" i="1" smtClean="0">
                        <a:latin typeface="Cambria Math" panose="02040503050406030204" pitchFamily="18" charset="0"/>
                      </a:rPr>
                      <m:t>(</m:t>
                    </m:r>
                    <m:r>
                      <a:rPr lang="es-ES" sz="2000" b="0" i="1" smtClean="0">
                        <a:latin typeface="Cambria Math" panose="02040503050406030204" pitchFamily="18" charset="0"/>
                      </a:rPr>
                      <m:t>𝑎</m:t>
                    </m:r>
                    <m:r>
                      <a:rPr lang="es-ES" sz="2000" b="0" i="1" smtClean="0">
                        <a:latin typeface="Cambria Math" panose="02040503050406030204" pitchFamily="18" charset="0"/>
                      </a:rPr>
                      <m:t>)</m:t>
                    </m:r>
                  </m:oMath>
                </a14:m>
                <a:r>
                  <a:rPr lang="es-CO" sz="2000" dirty="0"/>
                  <a:t> y los productos  de los flujos de caja </a:t>
                </a:r>
                <a14:m>
                  <m:oMath xmlns:m="http://schemas.openxmlformats.org/officeDocument/2006/math">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𝐶</m:t>
                        </m:r>
                      </m:e>
                    </m:d>
                  </m:oMath>
                </a14:m>
                <a:r>
                  <a:rPr lang="es-CO" sz="2000" dirty="0"/>
                  <a:t> y las funciones de interpolación </a:t>
                </a:r>
                <a14:m>
                  <m:oMath xmlns:m="http://schemas.openxmlformats.org/officeDocument/2006/math">
                    <m:r>
                      <a:rPr lang="es-ES" sz="2000" b="0" i="1" smtClean="0">
                        <a:latin typeface="Cambria Math" panose="02040503050406030204" pitchFamily="18" charset="0"/>
                      </a:rPr>
                      <m:t>(</m:t>
                    </m:r>
                    <m:r>
                      <a:rPr lang="es-ES" sz="2000" b="0" i="1" smtClean="0">
                        <a:latin typeface="Cambria Math" panose="02040503050406030204" pitchFamily="18" charset="0"/>
                      </a:rPr>
                      <m:t>𝑓</m:t>
                    </m:r>
                    <m:r>
                      <a:rPr lang="es-ES" sz="2000" b="0" i="1" smtClean="0">
                        <a:latin typeface="Cambria Math" panose="02040503050406030204" pitchFamily="18" charset="0"/>
                      </a:rPr>
                      <m:t>)</m:t>
                    </m:r>
                  </m:oMath>
                </a14:m>
                <a:r>
                  <a:rPr lang="es-CO" sz="2000" dirty="0"/>
                  <a:t>:</a:t>
                </a:r>
              </a:p>
              <a:p>
                <a:pPr algn="just"/>
                <a:endParaRPr lang="es-CO" sz="2000" dirty="0"/>
              </a:p>
              <a:p>
                <a:pPr marL="342900" indent="-342900" algn="ctr"/>
                <a14:m>
                  <m:oMathPara xmlns:m="http://schemas.openxmlformats.org/officeDocument/2006/math">
                    <m:oMathParaPr>
                      <m:jc m:val="centerGroup"/>
                    </m:oMathParaPr>
                    <m:oMath xmlns:m="http://schemas.openxmlformats.org/officeDocument/2006/math">
                      <m:sSub>
                        <m:sSubPr>
                          <m:ctrlPr>
                            <a:rPr lang="es-CO" sz="2000" i="1" smtClean="0">
                              <a:latin typeface="Cambria Math" panose="02040503050406030204" pitchFamily="18" charset="0"/>
                            </a:rPr>
                          </m:ctrlPr>
                        </m:sSubPr>
                        <m:e>
                          <m:r>
                            <a:rPr lang="es-ES" sz="2000" b="0" i="1" smtClean="0">
                              <a:latin typeface="Cambria Math" panose="02040503050406030204" pitchFamily="18" charset="0"/>
                            </a:rPr>
                            <m:t>𝑃</m:t>
                          </m:r>
                        </m:e>
                        <m:sub>
                          <m:r>
                            <a:rPr lang="es-ES" sz="2000" b="0" i="1" smtClean="0">
                              <a:latin typeface="Cambria Math" panose="02040503050406030204" pitchFamily="18" charset="0"/>
                            </a:rPr>
                            <m:t>𝑘</m:t>
                          </m:r>
                        </m:sub>
                      </m:sSub>
                      <m:r>
                        <a:rPr lang="es-ES" sz="2000" b="0" i="1" smtClean="0">
                          <a:latin typeface="Cambria Math" panose="02040503050406030204" pitchFamily="18" charset="0"/>
                        </a:rPr>
                        <m:t>=</m:t>
                      </m:r>
                      <m:nary>
                        <m:naryPr>
                          <m:chr m:val="∑"/>
                          <m:ctrlPr>
                            <a:rPr lang="es-ES" sz="2000" b="0" i="1" smtClean="0">
                              <a:latin typeface="Cambria Math" panose="02040503050406030204" pitchFamily="18" charset="0"/>
                            </a:rPr>
                          </m:ctrlPr>
                        </m:naryPr>
                        <m:sub>
                          <m:r>
                            <m:rPr>
                              <m:brk m:alnAt="23"/>
                            </m:rPr>
                            <a:rPr lang="es-ES" sz="2000" b="0" i="1" smtClean="0">
                              <a:latin typeface="Cambria Math" panose="02040503050406030204" pitchFamily="18" charset="0"/>
                            </a:rPr>
                            <m:t>𝑡</m:t>
                          </m:r>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𝑡</m:t>
                              </m:r>
                            </m:e>
                            <m:sub>
                              <m:r>
                                <a:rPr lang="es-ES" sz="2000" b="0" i="1" smtClean="0">
                                  <a:latin typeface="Cambria Math" panose="02040503050406030204" pitchFamily="18" charset="0"/>
                                </a:rPr>
                                <m:t>1</m:t>
                              </m:r>
                            </m:sub>
                          </m:sSub>
                        </m:sub>
                        <m:sup>
                          <m:r>
                            <a:rPr lang="es-ES" sz="2000" b="0" i="1" smtClean="0">
                              <a:latin typeface="Cambria Math" panose="02040503050406030204" pitchFamily="18" charset="0"/>
                            </a:rPr>
                            <m:t>𝑇</m:t>
                          </m:r>
                        </m:sup>
                        <m:e>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𝐶</m:t>
                              </m:r>
                            </m:e>
                            <m:sub>
                              <m:r>
                                <a:rPr lang="es-ES" sz="2000" b="0" i="1" smtClean="0">
                                  <a:latin typeface="Cambria Math" panose="02040503050406030204" pitchFamily="18" charset="0"/>
                                </a:rPr>
                                <m:t>𝑘𝑡</m:t>
                              </m:r>
                            </m:sub>
                          </m:sSub>
                          <m:d>
                            <m:dPr>
                              <m:begChr m:val="["/>
                              <m:endChr m:val="]"/>
                              <m:ctrlPr>
                                <a:rPr lang="es-ES" sz="2000" b="0" i="1" smtClean="0">
                                  <a:latin typeface="Cambria Math" panose="02040503050406030204" pitchFamily="18" charset="0"/>
                                </a:rPr>
                              </m:ctrlPr>
                            </m:dPr>
                            <m:e>
                              <m:nary>
                                <m:naryPr>
                                  <m:chr m:val="∑"/>
                                  <m:ctrlPr>
                                    <a:rPr lang="es-ES" sz="2000" b="0" i="1" smtClean="0">
                                      <a:latin typeface="Cambria Math" panose="02040503050406030204" pitchFamily="18" charset="0"/>
                                    </a:rPr>
                                  </m:ctrlPr>
                                </m:naryPr>
                                <m:sub>
                                  <m:r>
                                    <m:rPr>
                                      <m:brk m:alnAt="23"/>
                                    </m:rPr>
                                    <a:rPr lang="es-ES" sz="2000" b="0" i="1" smtClean="0">
                                      <a:latin typeface="Cambria Math" panose="02040503050406030204" pitchFamily="18" charset="0"/>
                                    </a:rPr>
                                    <m:t>𝑖</m:t>
                                  </m:r>
                                  <m:r>
                                    <a:rPr lang="es-ES" sz="2000" b="0" i="1" smtClean="0">
                                      <a:latin typeface="Cambria Math" panose="02040503050406030204" pitchFamily="18" charset="0"/>
                                    </a:rPr>
                                    <m:t>=1</m:t>
                                  </m:r>
                                </m:sub>
                                <m:sup>
                                  <m:r>
                                    <a:rPr lang="es-ES" sz="2000" b="0" i="1" smtClean="0">
                                      <a:latin typeface="Cambria Math" panose="02040503050406030204" pitchFamily="18" charset="0"/>
                                    </a:rPr>
                                    <m:t>𝑛</m:t>
                                  </m:r>
                                </m:sup>
                                <m:e>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𝑎</m:t>
                                      </m:r>
                                    </m:e>
                                    <m:sub>
                                      <m:r>
                                        <a:rPr lang="es-ES" sz="2000" b="0" i="1" smtClean="0">
                                          <a:latin typeface="Cambria Math" panose="02040503050406030204" pitchFamily="18" charset="0"/>
                                        </a:rPr>
                                        <m:t>𝑖</m:t>
                                      </m:r>
                                    </m:sub>
                                  </m:sSub>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𝑓</m:t>
                                      </m:r>
                                    </m:e>
                                    <m:sub>
                                      <m:r>
                                        <a:rPr lang="es-ES" sz="2000" b="0" i="1" smtClean="0">
                                          <a:latin typeface="Cambria Math" panose="02040503050406030204" pitchFamily="18" charset="0"/>
                                        </a:rPr>
                                        <m:t>𝑖</m:t>
                                      </m:r>
                                    </m:sub>
                                  </m:sSub>
                                  <m:r>
                                    <a:rPr lang="es-ES" sz="2000" b="0" i="1" smtClean="0">
                                      <a:latin typeface="Cambria Math" panose="02040503050406030204" pitchFamily="18" charset="0"/>
                                    </a:rPr>
                                    <m:t>(</m:t>
                                  </m:r>
                                  <m:r>
                                    <a:rPr lang="es-ES" sz="2000" b="0" i="1" smtClean="0">
                                      <a:latin typeface="Cambria Math" panose="02040503050406030204" pitchFamily="18" charset="0"/>
                                    </a:rPr>
                                    <m:t>𝑡</m:t>
                                  </m:r>
                                  <m:r>
                                    <a:rPr lang="es-ES" sz="2000" b="0" i="1" smtClean="0">
                                      <a:latin typeface="Cambria Math" panose="02040503050406030204" pitchFamily="18" charset="0"/>
                                    </a:rPr>
                                    <m:t>)</m:t>
                                  </m:r>
                                </m:e>
                              </m:nary>
                            </m:e>
                          </m:d>
                          <m:r>
                            <a:rPr lang="es-ES" sz="2000" b="0" i="1" smtClean="0">
                              <a:latin typeface="Cambria Math" panose="02040503050406030204" pitchFamily="18" charset="0"/>
                            </a:rPr>
                            <m:t>=</m:t>
                          </m:r>
                          <m:nary>
                            <m:naryPr>
                              <m:chr m:val="∑"/>
                              <m:ctrlPr>
                                <a:rPr lang="es-ES" sz="2000" b="0" i="1" smtClean="0">
                                  <a:latin typeface="Cambria Math" panose="02040503050406030204" pitchFamily="18" charset="0"/>
                                </a:rPr>
                              </m:ctrlPr>
                            </m:naryPr>
                            <m:sub>
                              <m:r>
                                <m:rPr>
                                  <m:brk m:alnAt="23"/>
                                </m:rPr>
                                <a:rPr lang="es-ES" sz="2000" b="0" i="1" smtClean="0">
                                  <a:latin typeface="Cambria Math" panose="02040503050406030204" pitchFamily="18" charset="0"/>
                                </a:rPr>
                                <m:t>𝑖</m:t>
                              </m:r>
                              <m:r>
                                <a:rPr lang="es-ES" sz="2000" b="0" i="1" smtClean="0">
                                  <a:latin typeface="Cambria Math" panose="02040503050406030204" pitchFamily="18" charset="0"/>
                                </a:rPr>
                                <m:t>=1</m:t>
                              </m:r>
                            </m:sub>
                            <m:sup>
                              <m:r>
                                <a:rPr lang="es-ES" sz="2000" b="0" i="1" smtClean="0">
                                  <a:latin typeface="Cambria Math" panose="02040503050406030204" pitchFamily="18" charset="0"/>
                                </a:rPr>
                                <m:t>𝑛</m:t>
                              </m:r>
                            </m:sup>
                            <m:e>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𝑎</m:t>
                                  </m:r>
                                </m:e>
                                <m:sub>
                                  <m:r>
                                    <a:rPr lang="es-ES" sz="2000" b="0" i="1" smtClean="0">
                                      <a:latin typeface="Cambria Math" panose="02040503050406030204" pitchFamily="18" charset="0"/>
                                    </a:rPr>
                                    <m:t>𝑖</m:t>
                                  </m:r>
                                </m:sub>
                              </m:sSub>
                              <m:d>
                                <m:dPr>
                                  <m:begChr m:val="["/>
                                  <m:endChr m:val="]"/>
                                  <m:ctrlPr>
                                    <a:rPr lang="es-ES" sz="2000" b="0" i="1" smtClean="0">
                                      <a:latin typeface="Cambria Math" panose="02040503050406030204" pitchFamily="18" charset="0"/>
                                    </a:rPr>
                                  </m:ctrlPr>
                                </m:dPr>
                                <m:e>
                                  <m:nary>
                                    <m:naryPr>
                                      <m:chr m:val="∑"/>
                                      <m:ctrlPr>
                                        <a:rPr lang="es-ES" sz="2000" b="0" i="1" smtClean="0">
                                          <a:latin typeface="Cambria Math" panose="02040503050406030204" pitchFamily="18" charset="0"/>
                                        </a:rPr>
                                      </m:ctrlPr>
                                    </m:naryPr>
                                    <m:sub>
                                      <m:r>
                                        <m:rPr>
                                          <m:brk m:alnAt="23"/>
                                        </m:rPr>
                                        <a:rPr lang="es-ES" sz="2000" b="0" i="1" smtClean="0">
                                          <a:latin typeface="Cambria Math" panose="02040503050406030204" pitchFamily="18" charset="0"/>
                                        </a:rPr>
                                        <m:t>𝑡</m:t>
                                      </m:r>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𝑡</m:t>
                                          </m:r>
                                        </m:e>
                                        <m:sub>
                                          <m:r>
                                            <a:rPr lang="es-ES" sz="2000" b="0" i="1" smtClean="0">
                                              <a:latin typeface="Cambria Math" panose="02040503050406030204" pitchFamily="18" charset="0"/>
                                            </a:rPr>
                                            <m:t>1</m:t>
                                          </m:r>
                                        </m:sub>
                                      </m:sSub>
                                    </m:sub>
                                    <m:sup>
                                      <m:r>
                                        <a:rPr lang="es-ES" sz="2000" b="0" i="1" smtClean="0">
                                          <a:latin typeface="Cambria Math" panose="02040503050406030204" pitchFamily="18" charset="0"/>
                                        </a:rPr>
                                        <m:t>𝑇</m:t>
                                      </m:r>
                                    </m:sup>
                                    <m:e>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𝐶</m:t>
                                          </m:r>
                                        </m:e>
                                        <m:sub>
                                          <m:r>
                                            <a:rPr lang="es-ES" sz="2000" b="0" i="1" smtClean="0">
                                              <a:latin typeface="Cambria Math" panose="02040503050406030204" pitchFamily="18" charset="0"/>
                                            </a:rPr>
                                            <m:t>𝑘𝑡</m:t>
                                          </m:r>
                                        </m:sub>
                                      </m:sSub>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𝑓</m:t>
                                          </m:r>
                                        </m:e>
                                        <m:sub>
                                          <m:r>
                                            <a:rPr lang="es-ES" sz="2000" b="0" i="1" smtClean="0">
                                              <a:latin typeface="Cambria Math" panose="02040503050406030204" pitchFamily="18" charset="0"/>
                                            </a:rPr>
                                            <m:t>𝑖</m:t>
                                          </m:r>
                                        </m:sub>
                                      </m:sSub>
                                      <m:r>
                                        <a:rPr lang="es-ES" sz="2000" b="0" i="1" smtClean="0">
                                          <a:latin typeface="Cambria Math" panose="02040503050406030204" pitchFamily="18" charset="0"/>
                                        </a:rPr>
                                        <m:t>(</m:t>
                                      </m:r>
                                      <m:r>
                                        <a:rPr lang="es-ES" sz="2000" b="0" i="1" smtClean="0">
                                          <a:latin typeface="Cambria Math" panose="02040503050406030204" pitchFamily="18" charset="0"/>
                                        </a:rPr>
                                        <m:t>𝑡</m:t>
                                      </m:r>
                                      <m:r>
                                        <a:rPr lang="es-ES" sz="2000" b="0" i="1" smtClean="0">
                                          <a:latin typeface="Cambria Math" panose="02040503050406030204" pitchFamily="18" charset="0"/>
                                        </a:rPr>
                                        <m:t>)</m:t>
                                      </m:r>
                                    </m:e>
                                  </m:nary>
                                </m:e>
                              </m:d>
                            </m:e>
                          </m:nary>
                        </m:e>
                      </m:nary>
                    </m:oMath>
                  </m:oMathPara>
                </a14:m>
                <a:endParaRPr lang="es-CO" sz="2000" dirty="0"/>
              </a:p>
              <a:p>
                <a:pPr indent="-342900" algn="just"/>
                <a:endParaRPr lang="es-CO" sz="2000" dirty="0"/>
              </a:p>
              <a:p>
                <a:pPr indent="-342900" algn="just"/>
                <a:r>
                  <a:rPr lang="es-CO" sz="2000" dirty="0"/>
                  <a:t>Las funciones de interpolación deben estar completamente definidas en todo el periodo de la curva.</a:t>
                </a:r>
              </a:p>
              <a:p>
                <a:pPr indent="-342900" algn="just"/>
                <a:endParaRPr lang="es-CO" sz="2000" dirty="0"/>
              </a:p>
              <a:p>
                <a:pPr indent="-342900" algn="just"/>
                <a:r>
                  <a:rPr lang="es-CO" sz="2000" b="1" dirty="0"/>
                  <a:t>Nota: </a:t>
                </a:r>
                <a:r>
                  <a:rPr lang="es-CO" sz="2000" dirty="0"/>
                  <a:t>mientras que el número de factores de ponderación (pesos) sea </a:t>
                </a:r>
                <a:r>
                  <a:rPr lang="es-CO" sz="2000" u="sng" dirty="0"/>
                  <a:t>menor</a:t>
                </a:r>
                <a:r>
                  <a:rPr lang="es-CO" sz="2000" dirty="0"/>
                  <a:t> al número de bonos se puede usar regresión lineal.</a:t>
                </a:r>
              </a:p>
              <a:p>
                <a:pPr indent="-342900" algn="just"/>
                <a:endParaRPr lang="es-CO" sz="2000" dirty="0"/>
              </a:p>
              <a:p>
                <a:pPr indent="-342900" algn="just"/>
                <a:endParaRPr lang="es-CO" sz="2000" dirty="0"/>
              </a:p>
              <a:p>
                <a:pPr algn="just"/>
                <a:endParaRPr lang="es-CO" sz="2000" dirty="0"/>
              </a:p>
            </p:txBody>
          </p:sp>
        </mc:Choice>
        <mc:Fallback xmlns="">
          <p:sp>
            <p:nvSpPr>
              <p:cNvPr id="11" name="CuadroTexto 10">
                <a:extLst>
                  <a:ext uri="{FF2B5EF4-FFF2-40B4-BE49-F238E27FC236}">
                    <a16:creationId xmlns:a16="http://schemas.microsoft.com/office/drawing/2014/main" id="{0581A8C6-76CA-9DBF-9878-AEDB5DC12D95}"/>
                  </a:ext>
                </a:extLst>
              </p:cNvPr>
              <p:cNvSpPr txBox="1">
                <a:spLocks noRot="1" noChangeAspect="1" noMove="1" noResize="1" noEditPoints="1" noAdjustHandles="1" noChangeArrowheads="1" noChangeShapeType="1" noTextEdit="1"/>
              </p:cNvSpPr>
              <p:nvPr/>
            </p:nvSpPr>
            <p:spPr>
              <a:xfrm flipH="1">
                <a:off x="1101713" y="1893909"/>
                <a:ext cx="9386875" cy="5071645"/>
              </a:xfrm>
              <a:prstGeom prst="rect">
                <a:avLst/>
              </a:prstGeom>
              <a:blipFill>
                <a:blip r:embed="rId3"/>
                <a:stretch>
                  <a:fillRect l="-714" t="-721" r="-649"/>
                </a:stretch>
              </a:blipFill>
            </p:spPr>
            <p:txBody>
              <a:bodyPr/>
              <a:lstStyle/>
              <a:p>
                <a:r>
                  <a:rPr lang="en-US">
                    <a:noFill/>
                  </a:rPr>
                  <a:t> </a:t>
                </a:r>
              </a:p>
            </p:txBody>
          </p:sp>
        </mc:Fallback>
      </mc:AlternateContent>
    </p:spTree>
    <p:extLst>
      <p:ext uri="{BB962C8B-B14F-4D97-AF65-F5344CB8AC3E}">
        <p14:creationId xmlns:p14="http://schemas.microsoft.com/office/powerpoint/2010/main" val="4162175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57617" y="2828835"/>
            <a:ext cx="7222504" cy="120032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7200" dirty="0">
                <a:solidFill>
                  <a:srgbClr val="1A3184"/>
                </a:solidFill>
              </a:rPr>
              <a:t>B-</a:t>
            </a:r>
            <a:r>
              <a:rPr lang="es-ES" sz="7200" dirty="0" err="1">
                <a:solidFill>
                  <a:srgbClr val="1A3184"/>
                </a:solidFill>
              </a:rPr>
              <a:t>Splines</a:t>
            </a:r>
            <a:endParaRPr lang="es-CO" sz="7200" dirty="0">
              <a:solidFill>
                <a:srgbClr val="1A3184"/>
              </a:solidFill>
              <a:latin typeface="Arial" panose="020B0604020202020204" pitchFamily="34" charset="0"/>
              <a:cs typeface="Arial" panose="020B0604020202020204" pitchFamily="34" charset="0"/>
            </a:endParaRPr>
          </a:p>
        </p:txBody>
      </p:sp>
      <p:pic>
        <p:nvPicPr>
          <p:cNvPr id="6" name="Imagen 4">
            <a:extLst>
              <a:ext uri="{FF2B5EF4-FFF2-40B4-BE49-F238E27FC236}">
                <a16:creationId xmlns:a16="http://schemas.microsoft.com/office/drawing/2014/main" id="{77D718F3-6B55-0C59-152F-64E171DDA517}"/>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80000" contrast="-40000"/>
                    </a14:imgEffect>
                  </a14:imgLayer>
                </a14:imgProps>
              </a:ext>
              <a:ext uri="{28A0092B-C50C-407E-A947-70E740481C1C}">
                <a14:useLocalDpi xmlns:a14="http://schemas.microsoft.com/office/drawing/2010/main" val="0"/>
              </a:ext>
            </a:extLst>
          </a:blip>
          <a:stretch>
            <a:fillRect/>
          </a:stretch>
        </p:blipFill>
        <p:spPr>
          <a:xfrm>
            <a:off x="6620608" y="0"/>
            <a:ext cx="5569869" cy="6857999"/>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solidFill>
            <a:srgbClr val="1A3184"/>
          </a:solidFill>
        </p:spPr>
      </p:pic>
      <p:sp>
        <p:nvSpPr>
          <p:cNvPr id="2" name="CuadroTexto 1"/>
          <p:cNvSpPr txBox="1"/>
          <p:nvPr/>
        </p:nvSpPr>
        <p:spPr>
          <a:xfrm>
            <a:off x="8091997" y="-249984"/>
            <a:ext cx="3454967" cy="7017306"/>
          </a:xfrm>
          <a:prstGeom prst="rect">
            <a:avLst/>
          </a:prstGeom>
          <a:noFill/>
        </p:spPr>
        <p:txBody>
          <a:bodyPr wrap="square" rtlCol="0">
            <a:spAutoFit/>
          </a:bodyPr>
          <a:lstStyle/>
          <a:p>
            <a:r>
              <a:rPr lang="es-ES" sz="45000" dirty="0">
                <a:solidFill>
                  <a:schemeClr val="bg1"/>
                </a:solidFill>
                <a:latin typeface="Yu Gothic UI Semibold" panose="020B0700000000000000" pitchFamily="34" charset="-128"/>
                <a:ea typeface="Yu Gothic UI Semibold" panose="020B0700000000000000" pitchFamily="34" charset="-128"/>
                <a:cs typeface="Segoe UI" panose="020B0502040204020203" pitchFamily="34" charset="0"/>
              </a:rPr>
              <a:t>4</a:t>
            </a:r>
            <a:endParaRPr lang="en-US" sz="45000" dirty="0">
              <a:solidFill>
                <a:schemeClr val="bg1"/>
              </a:solidFill>
              <a:latin typeface="Yu Gothic UI Semibold" panose="020B0700000000000000" pitchFamily="34" charset="-128"/>
              <a:ea typeface="Yu Gothic UI Semibold" panose="020B0700000000000000" pitchFamily="34" charset="-128"/>
              <a:cs typeface="Segoe UI" panose="020B0502040204020203" pitchFamily="34" charset="0"/>
            </a:endParaRPr>
          </a:p>
        </p:txBody>
      </p:sp>
      <p:sp>
        <p:nvSpPr>
          <p:cNvPr id="10" name="Rectangle 11">
            <a:extLst>
              <a:ext uri="{FF2B5EF4-FFF2-40B4-BE49-F238E27FC236}">
                <a16:creationId xmlns:a16="http://schemas.microsoft.com/office/drawing/2014/main" id="{77978F65-EEBD-3F49-BFAF-CB09ABD6CA62}"/>
              </a:ext>
            </a:extLst>
          </p:cNvPr>
          <p:cNvSpPr txBox="1"/>
          <p:nvPr/>
        </p:nvSpPr>
        <p:spPr>
          <a:xfrm>
            <a:off x="1440173" y="2290226"/>
            <a:ext cx="3826924" cy="58477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b="0" dirty="0">
                <a:solidFill>
                  <a:srgbClr val="1A3184"/>
                </a:solidFill>
              </a:rPr>
              <a:t>Interpolación por</a:t>
            </a:r>
            <a:endParaRPr lang="es-CO" sz="3200" dirty="0">
              <a:solidFill>
                <a:srgbClr val="1A318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432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1829064" y="1047626"/>
            <a:ext cx="7932178" cy="58477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dirty="0">
                <a:solidFill>
                  <a:srgbClr val="1A3184"/>
                </a:solidFill>
                <a:latin typeface="Arial"/>
                <a:cs typeface="Arial"/>
              </a:rPr>
              <a:t>Funciones de interpolación</a:t>
            </a:r>
            <a:endParaRPr lang="es-CO" sz="32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11" name="CuadroTexto 10">
            <a:extLst>
              <a:ext uri="{FF2B5EF4-FFF2-40B4-BE49-F238E27FC236}">
                <a16:creationId xmlns:a16="http://schemas.microsoft.com/office/drawing/2014/main" id="{0581A8C6-76CA-9DBF-9878-AEDB5DC12D95}"/>
              </a:ext>
            </a:extLst>
          </p:cNvPr>
          <p:cNvSpPr txBox="1"/>
          <p:nvPr/>
        </p:nvSpPr>
        <p:spPr>
          <a:xfrm flipH="1">
            <a:off x="1506626" y="2056347"/>
            <a:ext cx="8577054" cy="3785652"/>
          </a:xfrm>
          <a:prstGeom prst="rect">
            <a:avLst/>
          </a:prstGeom>
          <a:noFill/>
        </p:spPr>
        <p:txBody>
          <a:bodyPr wrap="square" lIns="91440" tIns="45720" rIns="91440" bIns="45720" rtlCol="0" anchor="t">
            <a:spAutoFit/>
          </a:bodyPr>
          <a:lstStyle/>
          <a:p>
            <a:pPr marL="342900" indent="-342900">
              <a:buClr>
                <a:schemeClr val="accent4"/>
              </a:buClr>
              <a:buFont typeface="Arial" panose="020B0604020202020204" pitchFamily="34" charset="0"/>
              <a:buChar char="•"/>
            </a:pPr>
            <a:r>
              <a:rPr lang="es-CO" sz="2000" dirty="0"/>
              <a:t>Interpolación lineal: inexacta y conlleva a curvas de tasas </a:t>
            </a:r>
            <a:r>
              <a:rPr lang="es-CO" sz="2000" i="1" dirty="0"/>
              <a:t>forward</a:t>
            </a:r>
            <a:r>
              <a:rPr lang="es-CO" sz="2000" dirty="0"/>
              <a:t> discontinuas.</a:t>
            </a:r>
          </a:p>
          <a:p>
            <a:pPr marL="342900" indent="-342900">
              <a:buClr>
                <a:schemeClr val="accent4"/>
              </a:buClr>
              <a:buFont typeface="Arial" panose="020B0604020202020204" pitchFamily="34" charset="0"/>
              <a:buChar char="•"/>
            </a:pPr>
            <a:endParaRPr lang="es-CO" sz="2000" dirty="0"/>
          </a:p>
          <a:p>
            <a:pPr marL="342900" indent="-342900">
              <a:buClr>
                <a:schemeClr val="accent4"/>
              </a:buClr>
              <a:buFont typeface="Arial" panose="020B0604020202020204" pitchFamily="34" charset="0"/>
              <a:buChar char="•"/>
            </a:pPr>
            <a:r>
              <a:rPr lang="es-CO" sz="2000" i="1" dirty="0" err="1"/>
              <a:t>Splines</a:t>
            </a:r>
            <a:r>
              <a:rPr lang="es-CO" sz="2000" dirty="0"/>
              <a:t> cúbicos: garantiza continuidad geométrica (gráfica) y paramétrica (continuidad en las derivadas). Problemas de sensibilidad a los datos de entrada y alta carga computacional.</a:t>
            </a:r>
          </a:p>
          <a:p>
            <a:pPr marL="342900" indent="-342900">
              <a:buClr>
                <a:schemeClr val="accent4"/>
              </a:buClr>
              <a:buFont typeface="Arial" panose="020B0604020202020204" pitchFamily="34" charset="0"/>
              <a:buChar char="•"/>
            </a:pPr>
            <a:endParaRPr lang="es-CO" sz="2000" dirty="0"/>
          </a:p>
          <a:p>
            <a:pPr marL="342900" indent="-342900">
              <a:buClr>
                <a:schemeClr val="accent4"/>
              </a:buClr>
              <a:buFont typeface="Arial" panose="020B0604020202020204" pitchFamily="34" charset="0"/>
              <a:buChar char="•"/>
            </a:pPr>
            <a:r>
              <a:rPr lang="es-CO" sz="2000" dirty="0"/>
              <a:t>B-</a:t>
            </a:r>
            <a:r>
              <a:rPr lang="es-CO" sz="2000" i="1" dirty="0" err="1"/>
              <a:t>Splines</a:t>
            </a:r>
            <a:r>
              <a:rPr lang="es-CO" sz="2000" dirty="0"/>
              <a:t> (</a:t>
            </a:r>
            <a:r>
              <a:rPr lang="es-CO" sz="2000" i="1" dirty="0" err="1"/>
              <a:t>Splines</a:t>
            </a:r>
            <a:r>
              <a:rPr lang="es-CO" sz="2000" dirty="0"/>
              <a:t> básicos): Son funciones que toman valor 0 en puntos determinados. Se necesitan usar una combinación lineal de varios B-</a:t>
            </a:r>
            <a:r>
              <a:rPr lang="es-CO" sz="2000" i="1" dirty="0" err="1"/>
              <a:t>Splines</a:t>
            </a:r>
            <a:r>
              <a:rPr lang="es-CO" sz="2000" dirty="0"/>
              <a:t>. Su comportamiento es más robusto bajo regresiones lineales que los </a:t>
            </a:r>
            <a:r>
              <a:rPr lang="es-CO" sz="2000" i="1" dirty="0" err="1"/>
              <a:t>Splines</a:t>
            </a:r>
            <a:r>
              <a:rPr lang="es-CO" sz="2000" dirty="0"/>
              <a:t> cúbicos.</a:t>
            </a:r>
          </a:p>
          <a:p>
            <a:pPr algn="just"/>
            <a:endParaRPr lang="es-CO" sz="2000" dirty="0"/>
          </a:p>
        </p:txBody>
      </p:sp>
    </p:spTree>
    <p:extLst>
      <p:ext uri="{BB962C8B-B14F-4D97-AF65-F5344CB8AC3E}">
        <p14:creationId xmlns:p14="http://schemas.microsoft.com/office/powerpoint/2010/main" val="1947841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1898588" y="1258121"/>
            <a:ext cx="8404394" cy="58477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dirty="0">
                <a:solidFill>
                  <a:srgbClr val="1A3184"/>
                </a:solidFill>
                <a:latin typeface="Arial"/>
                <a:cs typeface="Arial"/>
              </a:rPr>
              <a:t>Otras funciones de interpolación</a:t>
            </a:r>
            <a:endParaRPr lang="es-CO" sz="32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11" name="CuadroTexto 10">
            <a:extLst>
              <a:ext uri="{FF2B5EF4-FFF2-40B4-BE49-F238E27FC236}">
                <a16:creationId xmlns:a16="http://schemas.microsoft.com/office/drawing/2014/main" id="{0581A8C6-76CA-9DBF-9878-AEDB5DC12D95}"/>
              </a:ext>
            </a:extLst>
          </p:cNvPr>
          <p:cNvSpPr txBox="1"/>
          <p:nvPr/>
        </p:nvSpPr>
        <p:spPr>
          <a:xfrm flipH="1">
            <a:off x="1795933" y="2157744"/>
            <a:ext cx="8609703" cy="3170099"/>
          </a:xfrm>
          <a:prstGeom prst="rect">
            <a:avLst/>
          </a:prstGeom>
          <a:noFill/>
        </p:spPr>
        <p:txBody>
          <a:bodyPr wrap="square" lIns="91440" tIns="45720" rIns="91440" bIns="45720" rtlCol="0" anchor="t">
            <a:spAutoFit/>
          </a:bodyPr>
          <a:lstStyle/>
          <a:p>
            <a:pPr marL="342900" indent="-342900">
              <a:buClr>
                <a:schemeClr val="accent4"/>
              </a:buClr>
              <a:buFont typeface="Arial" panose="020B0604020202020204" pitchFamily="34" charset="0"/>
              <a:buChar char="•"/>
            </a:pPr>
            <a:r>
              <a:rPr lang="es-CO" sz="2000" dirty="0"/>
              <a:t>Nelson &amp; </a:t>
            </a:r>
            <a:r>
              <a:rPr lang="es-CO" sz="2000" dirty="0" err="1"/>
              <a:t>Siegel</a:t>
            </a:r>
            <a:r>
              <a:rPr lang="es-CO" sz="2000" dirty="0"/>
              <a:t>: Parsimonia en el número de parámetros, dependiendo de la modificaciones se tienen modelos de estimación de 5 </a:t>
            </a:r>
            <a:r>
              <a:rPr lang="es-CO" sz="2000" dirty="0" err="1"/>
              <a:t>ó</a:t>
            </a:r>
            <a:r>
              <a:rPr lang="es-CO" sz="2000" dirty="0"/>
              <a:t> 7 parámetros.</a:t>
            </a:r>
          </a:p>
          <a:p>
            <a:pPr marL="342900" indent="-342900">
              <a:buClr>
                <a:schemeClr val="accent4"/>
              </a:buClr>
              <a:buFont typeface="Arial" panose="020B0604020202020204" pitchFamily="34" charset="0"/>
              <a:buChar char="•"/>
            </a:pPr>
            <a:endParaRPr lang="es-CO" sz="2000" dirty="0"/>
          </a:p>
          <a:p>
            <a:pPr marL="342900" indent="-342900">
              <a:buClr>
                <a:schemeClr val="accent4"/>
              </a:buClr>
              <a:buFont typeface="Arial" panose="020B0604020202020204" pitchFamily="34" charset="0"/>
              <a:buChar char="•"/>
            </a:pPr>
            <a:r>
              <a:rPr lang="es-CO" sz="2000" dirty="0" err="1"/>
              <a:t>Splines</a:t>
            </a:r>
            <a:r>
              <a:rPr lang="es-CO" sz="2000" dirty="0"/>
              <a:t> exponenciales (</a:t>
            </a:r>
            <a:r>
              <a:rPr lang="es-CO" sz="2000" dirty="0" err="1"/>
              <a:t>Vasizek</a:t>
            </a:r>
            <a:r>
              <a:rPr lang="es-CO" sz="2000" dirty="0"/>
              <a:t> &amp; </a:t>
            </a:r>
            <a:r>
              <a:rPr lang="es-CO" sz="2000" dirty="0" err="1"/>
              <a:t>Fong</a:t>
            </a:r>
            <a:r>
              <a:rPr lang="es-CO" sz="2000" dirty="0"/>
              <a:t>): Funciones de enlace exponencial, su resultados es similar a los </a:t>
            </a:r>
            <a:r>
              <a:rPr lang="es-CO" sz="2000" dirty="0" err="1"/>
              <a:t>splines</a:t>
            </a:r>
            <a:r>
              <a:rPr lang="es-CO" sz="2000" dirty="0"/>
              <a:t> cúbicos.</a:t>
            </a:r>
          </a:p>
          <a:p>
            <a:pPr marL="342900" indent="-342900">
              <a:buClr>
                <a:schemeClr val="accent4"/>
              </a:buClr>
              <a:buFont typeface="Arial" panose="020B0604020202020204" pitchFamily="34" charset="0"/>
              <a:buChar char="•"/>
            </a:pPr>
            <a:endParaRPr lang="es-CO" sz="2000" dirty="0"/>
          </a:p>
          <a:p>
            <a:pPr marL="342900" indent="-342900">
              <a:buClr>
                <a:schemeClr val="accent4"/>
              </a:buClr>
              <a:buFont typeface="Arial" panose="020B0604020202020204" pitchFamily="34" charset="0"/>
              <a:buChar char="•"/>
            </a:pPr>
            <a:r>
              <a:rPr lang="es-CO" sz="2000" dirty="0"/>
              <a:t>Polinomios de </a:t>
            </a:r>
            <a:r>
              <a:rPr lang="es-CO" sz="2000" dirty="0" err="1"/>
              <a:t>Barnsein</a:t>
            </a:r>
            <a:r>
              <a:rPr lang="es-CO" sz="2000" dirty="0"/>
              <a:t> (</a:t>
            </a:r>
            <a:r>
              <a:rPr lang="es-CO" sz="2000" dirty="0" err="1"/>
              <a:t>Shaefer</a:t>
            </a:r>
            <a:r>
              <a:rPr lang="es-CO" sz="2000" dirty="0"/>
              <a:t>), </a:t>
            </a:r>
            <a:r>
              <a:rPr lang="es-CO" sz="2000" dirty="0" err="1"/>
              <a:t>splines</a:t>
            </a:r>
            <a:r>
              <a:rPr lang="es-CO" sz="2000" dirty="0"/>
              <a:t> sobre la curva forward (Fisher, </a:t>
            </a:r>
            <a:r>
              <a:rPr lang="es-CO" sz="2000" dirty="0" err="1"/>
              <a:t>Nychka</a:t>
            </a:r>
            <a:r>
              <a:rPr lang="es-CO" sz="2000" dirty="0"/>
              <a:t> &amp; </a:t>
            </a:r>
            <a:r>
              <a:rPr lang="es-CO" sz="2000" dirty="0" err="1"/>
              <a:t>Zervos</a:t>
            </a:r>
            <a:r>
              <a:rPr lang="es-CO" sz="2000" dirty="0"/>
              <a:t>), métodos estocásticos basados en condiciones de no-arbitraje (</a:t>
            </a:r>
            <a:r>
              <a:rPr lang="es-CO" sz="2000" dirty="0" err="1"/>
              <a:t>Dermody</a:t>
            </a:r>
            <a:r>
              <a:rPr lang="es-CO" sz="2000" dirty="0"/>
              <a:t>, </a:t>
            </a:r>
            <a:r>
              <a:rPr lang="es-CO" sz="2000" dirty="0" err="1"/>
              <a:t>Stehle</a:t>
            </a:r>
            <a:r>
              <a:rPr lang="es-CO" sz="2000" dirty="0"/>
              <a:t> et al.)</a:t>
            </a:r>
          </a:p>
          <a:p>
            <a:pPr algn="just"/>
            <a:endParaRPr lang="es-CO" sz="2000" dirty="0"/>
          </a:p>
        </p:txBody>
      </p:sp>
    </p:spTree>
    <p:extLst>
      <p:ext uri="{BB962C8B-B14F-4D97-AF65-F5344CB8AC3E}">
        <p14:creationId xmlns:p14="http://schemas.microsoft.com/office/powerpoint/2010/main" val="1938040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3192658" y="428740"/>
            <a:ext cx="5816249" cy="58477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dirty="0">
                <a:solidFill>
                  <a:srgbClr val="1A3184"/>
                </a:solidFill>
                <a:latin typeface="Arial"/>
                <a:cs typeface="Arial"/>
              </a:rPr>
              <a:t>B-</a:t>
            </a:r>
            <a:r>
              <a:rPr lang="es-ES" sz="3200" dirty="0" err="1">
                <a:solidFill>
                  <a:srgbClr val="1A3184"/>
                </a:solidFill>
                <a:latin typeface="Arial"/>
                <a:cs typeface="Arial"/>
              </a:rPr>
              <a:t>Splines</a:t>
            </a:r>
            <a:endParaRPr lang="es-CO" sz="32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0581A8C6-76CA-9DBF-9878-AEDB5DC12D95}"/>
                  </a:ext>
                </a:extLst>
              </p:cNvPr>
              <p:cNvSpPr txBox="1"/>
              <p:nvPr/>
            </p:nvSpPr>
            <p:spPr>
              <a:xfrm flipH="1">
                <a:off x="779972" y="1241572"/>
                <a:ext cx="10641620" cy="1671996"/>
              </a:xfrm>
              <a:prstGeom prst="rect">
                <a:avLst/>
              </a:prstGeom>
              <a:noFill/>
            </p:spPr>
            <p:txBody>
              <a:bodyPr wrap="square" lIns="91440" tIns="45720" rIns="91440" bIns="45720" rtlCol="0" anchor="t">
                <a:spAutoFit/>
              </a:bodyPr>
              <a:lstStyle/>
              <a:p>
                <a:pPr marL="342900" indent="-342900">
                  <a:buClr>
                    <a:srgbClr val="1A3184"/>
                  </a:buClr>
                  <a:buFont typeface="Arial" panose="020B0604020202020204" pitchFamily="34" charset="0"/>
                  <a:buChar char="•"/>
                </a:pPr>
                <a:r>
                  <a:rPr lang="es-CO" dirty="0"/>
                  <a:t>En matemáticas un </a:t>
                </a:r>
                <a:r>
                  <a:rPr lang="es-CO" dirty="0" err="1"/>
                  <a:t>Spline</a:t>
                </a:r>
                <a:r>
                  <a:rPr lang="es-CO" dirty="0"/>
                  <a:t> es una función definida a trozos por polinomios.</a:t>
                </a:r>
              </a:p>
              <a:p>
                <a:r>
                  <a:rPr lang="es-CO" dirty="0"/>
                  <a:t> </a:t>
                </a:r>
              </a:p>
              <a:p>
                <a:pPr/>
                <a14:m>
                  <m:oMathPara xmlns:m="http://schemas.openxmlformats.org/officeDocument/2006/math">
                    <m:oMathParaPr>
                      <m:jc m:val="centerGroup"/>
                    </m:oMathParaPr>
                    <m:oMath xmlns:m="http://schemas.openxmlformats.org/officeDocument/2006/math">
                      <m:r>
                        <a:rPr lang="es-CO" i="1">
                          <a:latin typeface="Cambria Math" panose="02040503050406030204" pitchFamily="18" charset="0"/>
                        </a:rPr>
                        <m:t>𝑆</m:t>
                      </m:r>
                      <m:r>
                        <a:rPr lang="es-CO" i="1">
                          <a:latin typeface="Cambria Math" panose="02040503050406030204" pitchFamily="18" charset="0"/>
                        </a:rPr>
                        <m:t>(</m:t>
                      </m:r>
                      <m:r>
                        <a:rPr lang="es-CO" i="1">
                          <a:latin typeface="Cambria Math" panose="02040503050406030204" pitchFamily="18" charset="0"/>
                        </a:rPr>
                        <m:t>𝑥</m:t>
                      </m:r>
                      <m:r>
                        <a:rPr lang="es-CO" i="1">
                          <a:latin typeface="Cambria Math" panose="02040503050406030204" pitchFamily="18" charset="0"/>
                        </a:rPr>
                        <m:t>)=</m:t>
                      </m:r>
                      <m:d>
                        <m:dPr>
                          <m:begChr m:val="{"/>
                          <m:endChr m:val=""/>
                          <m:ctrlPr>
                            <a:rPr lang="es-CO" i="1">
                              <a:latin typeface="Cambria Math" panose="02040503050406030204" pitchFamily="18" charset="0"/>
                            </a:rPr>
                          </m:ctrlPr>
                        </m:dPr>
                        <m:e>
                          <m:eqArr>
                            <m:eqArrPr>
                              <m:ctrlPr>
                                <a:rPr lang="es-CO" i="1">
                                  <a:latin typeface="Cambria Math" panose="02040503050406030204" pitchFamily="18" charset="0"/>
                                </a:rPr>
                              </m:ctrlPr>
                            </m:eqArrPr>
                            <m:e>
                              <m:r>
                                <a:rPr lang="es-ES" b="0" i="1" smtClean="0">
                                  <a:latin typeface="Cambria Math" panose="02040503050406030204" pitchFamily="18" charset="0"/>
                                </a:rPr>
                                <m:t>(</m:t>
                              </m:r>
                              <m:r>
                                <a:rPr lang="es-ES" b="0" i="1" smtClean="0">
                                  <a:latin typeface="Cambria Math" panose="02040503050406030204" pitchFamily="18" charset="0"/>
                                </a:rPr>
                                <m:t>𝑥</m:t>
                              </m:r>
                              <m:r>
                                <a:rPr lang="es-ES" b="0" i="1" smtClean="0">
                                  <a:latin typeface="Cambria Math" panose="02040503050406030204" pitchFamily="18" charset="0"/>
                                </a:rPr>
                                <m:t>−1</m:t>
                              </m:r>
                              <m:sSup>
                                <m:sSupPr>
                                  <m:ctrlPr>
                                    <a:rPr lang="es-ES" b="0" i="1" smtClean="0">
                                      <a:latin typeface="Cambria Math" panose="02040503050406030204" pitchFamily="18" charset="0"/>
                                    </a:rPr>
                                  </m:ctrlPr>
                                </m:sSupPr>
                                <m:e>
                                  <m:r>
                                    <a:rPr lang="es-ES" b="0" i="1" smtClean="0">
                                      <a:latin typeface="Cambria Math" panose="02040503050406030204" pitchFamily="18" charset="0"/>
                                    </a:rPr>
                                    <m:t>)</m:t>
                                  </m:r>
                                </m:e>
                                <m:sup>
                                  <m:r>
                                    <a:rPr lang="es-ES" b="0" i="1" smtClean="0">
                                      <a:latin typeface="Cambria Math" panose="02040503050406030204" pitchFamily="18" charset="0"/>
                                    </a:rPr>
                                    <m:t>2</m:t>
                                  </m:r>
                                </m:sup>
                              </m:sSup>
                            </m:e>
                            <m:e>
                              <m:r>
                                <a:rPr lang="es-ES" b="0" i="1" smtClean="0">
                                  <a:latin typeface="Cambria Math" panose="02040503050406030204" pitchFamily="18" charset="0"/>
                                </a:rPr>
                                <m:t>𝑎</m:t>
                              </m:r>
                              <m:r>
                                <a:rPr lang="es-ES" b="0" i="1" smtClean="0">
                                  <a:latin typeface="Cambria Math" panose="02040503050406030204" pitchFamily="18" charset="0"/>
                                </a:rPr>
                                <m:t>(</m:t>
                              </m:r>
                              <m:r>
                                <a:rPr lang="es-ES" b="0" i="1" smtClean="0">
                                  <a:latin typeface="Cambria Math" panose="02040503050406030204" pitchFamily="18" charset="0"/>
                                </a:rPr>
                                <m:t>𝑥</m:t>
                              </m:r>
                              <m:r>
                                <a:rPr lang="es-ES" b="0" i="1" smtClean="0">
                                  <a:latin typeface="Cambria Math" panose="02040503050406030204" pitchFamily="18" charset="0"/>
                                </a:rPr>
                                <m:t>−</m:t>
                              </m:r>
                              <m:r>
                                <a:rPr lang="es-ES" b="0" i="1" smtClean="0">
                                  <a:latin typeface="Cambria Math" panose="02040503050406030204" pitchFamily="18" charset="0"/>
                                </a:rPr>
                                <m:t>𝑏</m:t>
                              </m:r>
                              <m:sSup>
                                <m:sSupPr>
                                  <m:ctrlPr>
                                    <a:rPr lang="es-ES" b="0" i="1" smtClean="0">
                                      <a:latin typeface="Cambria Math" panose="02040503050406030204" pitchFamily="18" charset="0"/>
                                    </a:rPr>
                                  </m:ctrlPr>
                                </m:sSupPr>
                                <m:e>
                                  <m:r>
                                    <a:rPr lang="es-ES" b="0" i="1" smtClean="0">
                                      <a:latin typeface="Cambria Math" panose="02040503050406030204" pitchFamily="18" charset="0"/>
                                    </a:rPr>
                                    <m:t>)</m:t>
                                  </m:r>
                                </m:e>
                                <m:sup>
                                  <m:r>
                                    <a:rPr lang="es-ES" b="0" i="1" smtClean="0">
                                      <a:latin typeface="Cambria Math" panose="02040503050406030204" pitchFamily="18" charset="0"/>
                                    </a:rPr>
                                    <m:t>2</m:t>
                                  </m:r>
                                </m:sup>
                              </m:sSup>
                            </m:e>
                            <m:e>
                              <m:r>
                                <a:rPr lang="es-ES" b="0" i="1" smtClean="0">
                                  <a:latin typeface="Cambria Math" panose="02040503050406030204" pitchFamily="18" charset="0"/>
                                </a:rPr>
                                <m:t>(</m:t>
                              </m:r>
                              <m:r>
                                <a:rPr lang="es-ES" b="0" i="1" smtClean="0">
                                  <a:latin typeface="Cambria Math" panose="02040503050406030204" pitchFamily="18" charset="0"/>
                                </a:rPr>
                                <m:t>𝑥</m:t>
                              </m:r>
                              <m:r>
                                <a:rPr lang="es-ES" b="0" i="1" smtClean="0">
                                  <a:latin typeface="Cambria Math" panose="02040503050406030204" pitchFamily="18" charset="0"/>
                                </a:rPr>
                                <m:t>−</m:t>
                              </m:r>
                              <m:r>
                                <a:rPr lang="es-ES" b="0" i="1" smtClean="0">
                                  <a:latin typeface="Cambria Math" panose="02040503050406030204" pitchFamily="18" charset="0"/>
                                </a:rPr>
                                <m:t>𝑏</m:t>
                              </m:r>
                              <m:sSup>
                                <m:sSupPr>
                                  <m:ctrlPr>
                                    <a:rPr lang="es-ES" b="0" i="1" smtClean="0">
                                      <a:latin typeface="Cambria Math" panose="02040503050406030204" pitchFamily="18" charset="0"/>
                                    </a:rPr>
                                  </m:ctrlPr>
                                </m:sSupPr>
                                <m:e>
                                  <m:r>
                                    <a:rPr lang="es-ES" b="0" i="1" smtClean="0">
                                      <a:latin typeface="Cambria Math" panose="02040503050406030204" pitchFamily="18" charset="0"/>
                                    </a:rPr>
                                    <m:t>)</m:t>
                                  </m:r>
                                </m:e>
                                <m:sup>
                                  <m:r>
                                    <a:rPr lang="es-ES" b="0" i="1" smtClean="0">
                                      <a:latin typeface="Cambria Math" panose="02040503050406030204" pitchFamily="18" charset="0"/>
                                    </a:rPr>
                                    <m:t>3</m:t>
                                  </m:r>
                                </m:sup>
                              </m:sSup>
                            </m:e>
                          </m:eqArr>
                          <m:r>
                            <a:rPr lang="es-ES" b="0" i="1" smtClean="0">
                              <a:latin typeface="Cambria Math" panose="02040503050406030204" pitchFamily="18" charset="0"/>
                            </a:rPr>
                            <m:t>       </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1</m:t>
                              </m:r>
                            </m:sub>
                          </m:sSub>
                          <m:r>
                            <a:rPr lang="es-ES" b="0" i="1" smtClean="0">
                              <a:latin typeface="Cambria Math" panose="02040503050406030204" pitchFamily="18" charset="0"/>
                              <a:ea typeface="Cambria Math" panose="02040503050406030204" pitchFamily="18" charset="0"/>
                            </a:rPr>
                            <m:t>≤</m:t>
                          </m:r>
                          <m:m>
                            <m:mPr>
                              <m:mcs>
                                <m:mc>
                                  <m:mcPr>
                                    <m:count m:val="3"/>
                                    <m:mcJc m:val="center"/>
                                  </m:mcPr>
                                </m:mc>
                              </m:mcs>
                              <m:ctrlPr>
                                <a:rPr lang="es-ES" b="0" i="1" smtClean="0">
                                  <a:latin typeface="Cambria Math" panose="02040503050406030204" pitchFamily="18" charset="0"/>
                                  <a:ea typeface="Cambria Math" panose="02040503050406030204" pitchFamily="18" charset="0"/>
                                </a:rPr>
                              </m:ctrlPr>
                            </m:mPr>
                            <m:mr>
                              <m:e>
                                <m:r>
                                  <m:rPr>
                                    <m:brk m:alnAt="7"/>
                                  </m:rPr>
                                  <a:rPr lang="es-ES" b="0" i="1" smtClean="0">
                                    <a:latin typeface="Cambria Math" panose="02040503050406030204" pitchFamily="18" charset="0"/>
                                    <a:ea typeface="Cambria Math" panose="02040503050406030204" pitchFamily="18" charset="0"/>
                                  </a:rPr>
                                  <m:t>𝑥</m:t>
                                </m:r>
                              </m:e>
                              <m:e>
                                <m:r>
                                  <a:rPr lang="es-ES" b="0" i="1" smtClean="0">
                                    <a:latin typeface="Cambria Math" panose="02040503050406030204" pitchFamily="18" charset="0"/>
                                    <a:ea typeface="Cambria Math" panose="02040503050406030204" pitchFamily="18" charset="0"/>
                                  </a:rPr>
                                  <m:t>≤</m:t>
                                </m:r>
                              </m:e>
                              <m:e>
                                <m:sSub>
                                  <m:sSubPr>
                                    <m:ctrlPr>
                                      <a:rPr lang="es-ES" i="1">
                                        <a:latin typeface="Cambria Math" panose="02040503050406030204" pitchFamily="18" charset="0"/>
                                        <a:ea typeface="Cambria Math" panose="02040503050406030204" pitchFamily="18" charset="0"/>
                                      </a:rPr>
                                    </m:ctrlPr>
                                  </m:sSubPr>
                                  <m:e>
                                    <m:r>
                                      <a:rPr lang="es-ES" i="1">
                                        <a:latin typeface="Cambria Math" panose="02040503050406030204" pitchFamily="18" charset="0"/>
                                        <a:ea typeface="Cambria Math" panose="02040503050406030204" pitchFamily="18" charset="0"/>
                                      </a:rPr>
                                      <m:t>𝑥</m:t>
                                    </m:r>
                                  </m:e>
                                  <m:sub>
                                    <m:r>
                                      <a:rPr lang="es-ES" i="1">
                                        <a:latin typeface="Cambria Math" panose="02040503050406030204" pitchFamily="18" charset="0"/>
                                        <a:ea typeface="Cambria Math" panose="02040503050406030204" pitchFamily="18" charset="0"/>
                                      </a:rPr>
                                      <m:t>2</m:t>
                                    </m:r>
                                  </m:sub>
                                </m:sSub>
                              </m:e>
                            </m:mr>
                            <m:mr>
                              <m:e>
                                <m:r>
                                  <a:rPr lang="es-ES" b="0" i="1" smtClean="0">
                                    <a:latin typeface="Cambria Math" panose="02040503050406030204" pitchFamily="18" charset="0"/>
                                    <a:ea typeface="Cambria Math" panose="02040503050406030204" pitchFamily="18" charset="0"/>
                                  </a:rPr>
                                  <m:t>𝑥</m:t>
                                </m:r>
                              </m:e>
                              <m:e>
                                <m:r>
                                  <a:rPr lang="es-ES" b="0" i="1" smtClean="0">
                                    <a:latin typeface="Cambria Math" panose="02040503050406030204" pitchFamily="18" charset="0"/>
                                    <a:ea typeface="Cambria Math" panose="02040503050406030204" pitchFamily="18" charset="0"/>
                                  </a:rPr>
                                  <m:t>≤</m:t>
                                </m:r>
                              </m:e>
                              <m:e>
                                <m:sSub>
                                  <m:sSubPr>
                                    <m:ctrlPr>
                                      <a:rPr lang="es-ES" i="1">
                                        <a:latin typeface="Cambria Math" panose="02040503050406030204" pitchFamily="18" charset="0"/>
                                        <a:ea typeface="Cambria Math" panose="02040503050406030204" pitchFamily="18" charset="0"/>
                                      </a:rPr>
                                    </m:ctrlPr>
                                  </m:sSubPr>
                                  <m:e>
                                    <m:r>
                                      <a:rPr lang="es-ES" i="1">
                                        <a:latin typeface="Cambria Math" panose="02040503050406030204" pitchFamily="18" charset="0"/>
                                        <a:ea typeface="Cambria Math" panose="02040503050406030204" pitchFamily="18" charset="0"/>
                                      </a:rPr>
                                      <m:t>𝑥</m:t>
                                    </m:r>
                                  </m:e>
                                  <m:sub>
                                    <m:r>
                                      <a:rPr lang="es-ES" i="1">
                                        <a:latin typeface="Cambria Math" panose="02040503050406030204" pitchFamily="18" charset="0"/>
                                        <a:ea typeface="Cambria Math" panose="02040503050406030204" pitchFamily="18" charset="0"/>
                                      </a:rPr>
                                      <m:t>2</m:t>
                                    </m:r>
                                  </m:sub>
                                </m:sSub>
                              </m:e>
                            </m:mr>
                            <m:mr>
                              <m:e>
                                <m:sSub>
                                  <m:sSubPr>
                                    <m:ctrlPr>
                                      <a:rPr lang="es-ES" b="0" i="1" smtClean="0">
                                        <a:latin typeface="Cambria Math" panose="02040503050406030204" pitchFamily="18" charset="0"/>
                                        <a:ea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𝑥</m:t>
                                    </m:r>
                                  </m:e>
                                  <m:sub>
                                    <m:r>
                                      <a:rPr lang="es-ES" b="0" i="1" smtClean="0">
                                        <a:latin typeface="Cambria Math" panose="02040503050406030204" pitchFamily="18" charset="0"/>
                                        <a:ea typeface="Cambria Math" panose="02040503050406030204" pitchFamily="18" charset="0"/>
                                      </a:rPr>
                                      <m:t>2</m:t>
                                    </m:r>
                                  </m:sub>
                                </m:sSub>
                              </m:e>
                              <m:e>
                                <m:r>
                                  <a:rPr lang="es-ES" b="0" i="1" smtClean="0">
                                    <a:latin typeface="Cambria Math" panose="02040503050406030204" pitchFamily="18" charset="0"/>
                                    <a:ea typeface="Cambria Math" panose="02040503050406030204" pitchFamily="18" charset="0"/>
                                  </a:rPr>
                                  <m:t>≤</m:t>
                                </m:r>
                              </m:e>
                              <m:e>
                                <m:r>
                                  <a:rPr lang="es-ES" b="0" i="1" smtClean="0">
                                    <a:latin typeface="Cambria Math" panose="02040503050406030204" pitchFamily="18" charset="0"/>
                                    <a:ea typeface="Cambria Math" panose="02040503050406030204" pitchFamily="18" charset="0"/>
                                  </a:rPr>
                                  <m:t>𝑥</m:t>
                                </m:r>
                              </m:e>
                            </m:mr>
                          </m:m>
                        </m:e>
                      </m:d>
                    </m:oMath>
                  </m:oMathPara>
                </a14:m>
                <a:endParaRPr lang="es-CO" dirty="0"/>
              </a:p>
            </p:txBody>
          </p:sp>
        </mc:Choice>
        <mc:Fallback xmlns="">
          <p:sp>
            <p:nvSpPr>
              <p:cNvPr id="11" name="CuadroTexto 10">
                <a:extLst>
                  <a:ext uri="{FF2B5EF4-FFF2-40B4-BE49-F238E27FC236}">
                    <a16:creationId xmlns:a16="http://schemas.microsoft.com/office/drawing/2014/main" id="{0581A8C6-76CA-9DBF-9878-AEDB5DC12D95}"/>
                  </a:ext>
                </a:extLst>
              </p:cNvPr>
              <p:cNvSpPr txBox="1">
                <a:spLocks noRot="1" noChangeAspect="1" noMove="1" noResize="1" noEditPoints="1" noAdjustHandles="1" noChangeArrowheads="1" noChangeShapeType="1" noTextEdit="1"/>
              </p:cNvSpPr>
              <p:nvPr/>
            </p:nvSpPr>
            <p:spPr>
              <a:xfrm flipH="1">
                <a:off x="779972" y="1241572"/>
                <a:ext cx="10641620" cy="1671996"/>
              </a:xfrm>
              <a:prstGeom prst="rect">
                <a:avLst/>
              </a:prstGeom>
              <a:blipFill>
                <a:blip r:embed="rId3"/>
                <a:stretch>
                  <a:fillRect l="-401" t="-2190"/>
                </a:stretch>
              </a:blipFill>
            </p:spPr>
            <p:txBody>
              <a:bodyPr/>
              <a:lstStyle/>
              <a:p>
                <a:r>
                  <a:rPr lang="en-US">
                    <a:noFill/>
                  </a:rPr>
                  <a:t> </a:t>
                </a:r>
              </a:p>
            </p:txBody>
          </p:sp>
        </mc:Fallback>
      </mc:AlternateContent>
      <p:sp>
        <p:nvSpPr>
          <p:cNvPr id="12" name="CuadroTexto 11">
            <a:extLst>
              <a:ext uri="{FF2B5EF4-FFF2-40B4-BE49-F238E27FC236}">
                <a16:creationId xmlns:a16="http://schemas.microsoft.com/office/drawing/2014/main" id="{0581A8C6-76CA-9DBF-9878-AEDB5DC12D95}"/>
              </a:ext>
            </a:extLst>
          </p:cNvPr>
          <p:cNvSpPr txBox="1"/>
          <p:nvPr/>
        </p:nvSpPr>
        <p:spPr>
          <a:xfrm flipH="1">
            <a:off x="779972" y="3434012"/>
            <a:ext cx="10641620" cy="1200329"/>
          </a:xfrm>
          <a:prstGeom prst="rect">
            <a:avLst/>
          </a:prstGeom>
          <a:noFill/>
        </p:spPr>
        <p:txBody>
          <a:bodyPr wrap="square" lIns="91440" tIns="45720" rIns="91440" bIns="45720" rtlCol="0" anchor="t">
            <a:spAutoFit/>
          </a:bodyPr>
          <a:lstStyle/>
          <a:p>
            <a:pPr>
              <a:buClr>
                <a:srgbClr val="1A3184"/>
              </a:buClr>
            </a:pPr>
            <a:r>
              <a:rPr lang="es-CO" dirty="0"/>
              <a:t>Esta función al tiempo que es altamente flexible al estar definida a trozos, cumple con ciertas características relacionadas con sus primeras y segundas derivadas, de tal manera que el resultado sea suave y sin discontinuidades, dos características de interés al momento de hacer una interpolación.</a:t>
            </a:r>
          </a:p>
          <a:p>
            <a:endParaRPr lang="es-CO" dirty="0"/>
          </a:p>
        </p:txBody>
      </p:sp>
      <p:graphicFrame>
        <p:nvGraphicFramePr>
          <p:cNvPr id="15" name="Chart 1">
            <a:extLst>
              <a:ext uri="{FF2B5EF4-FFF2-40B4-BE49-F238E27FC236}">
                <a16:creationId xmlns:a16="http://schemas.microsoft.com/office/drawing/2014/main" id="{88DDD7A0-B8CE-40BC-9D39-85990B2BE3D6}"/>
              </a:ext>
            </a:extLst>
          </p:cNvPr>
          <p:cNvGraphicFramePr>
            <a:graphicFrameLocks/>
          </p:cNvGraphicFramePr>
          <p:nvPr>
            <p:extLst>
              <p:ext uri="{D42A27DB-BD31-4B8C-83A1-F6EECF244321}">
                <p14:modId xmlns:p14="http://schemas.microsoft.com/office/powerpoint/2010/main" val="1927392798"/>
              </p:ext>
            </p:extLst>
          </p:nvPr>
        </p:nvGraphicFramePr>
        <p:xfrm>
          <a:off x="4093477" y="4426868"/>
          <a:ext cx="4014609" cy="191513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88223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3192657" y="996978"/>
            <a:ext cx="5816249" cy="58477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CO" sz="3200" dirty="0">
                <a:solidFill>
                  <a:srgbClr val="1A3184"/>
                </a:solidFill>
                <a:latin typeface="Arial"/>
                <a:cs typeface="Arial"/>
              </a:rPr>
              <a:t>B-</a:t>
            </a:r>
            <a:r>
              <a:rPr lang="es-CO" sz="3200" dirty="0" err="1">
                <a:solidFill>
                  <a:srgbClr val="1A3184"/>
                </a:solidFill>
                <a:latin typeface="Arial"/>
                <a:cs typeface="Arial"/>
              </a:rPr>
              <a:t>Splines</a:t>
            </a:r>
            <a:endParaRPr lang="es-CO" sz="32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11" name="CuadroTexto 10">
            <a:extLst>
              <a:ext uri="{FF2B5EF4-FFF2-40B4-BE49-F238E27FC236}">
                <a16:creationId xmlns:a16="http://schemas.microsoft.com/office/drawing/2014/main" id="{0581A8C6-76CA-9DBF-9878-AEDB5DC12D95}"/>
              </a:ext>
            </a:extLst>
          </p:cNvPr>
          <p:cNvSpPr txBox="1"/>
          <p:nvPr/>
        </p:nvSpPr>
        <p:spPr>
          <a:xfrm flipH="1">
            <a:off x="2022809" y="1889293"/>
            <a:ext cx="8155943" cy="3785652"/>
          </a:xfrm>
          <a:prstGeom prst="rect">
            <a:avLst/>
          </a:prstGeom>
          <a:noFill/>
        </p:spPr>
        <p:txBody>
          <a:bodyPr wrap="square" lIns="91440" tIns="45720" rIns="91440" bIns="45720" rtlCol="0" anchor="t">
            <a:spAutoFit/>
          </a:bodyPr>
          <a:lstStyle/>
          <a:p>
            <a:pPr marL="342900" indent="-342900">
              <a:buClr>
                <a:srgbClr val="1A3184"/>
              </a:buClr>
              <a:buFont typeface="Arial" panose="020B0604020202020204" pitchFamily="34" charset="0"/>
              <a:buChar char="•"/>
            </a:pPr>
            <a:r>
              <a:rPr lang="es-CO" sz="2000" dirty="0"/>
              <a:t>La función de descuento es un promedio ponderado del número traslapado de B-</a:t>
            </a:r>
            <a:r>
              <a:rPr lang="es-CO" sz="2000" i="1" dirty="0" err="1"/>
              <a:t>Splines</a:t>
            </a:r>
            <a:r>
              <a:rPr lang="es-CO" sz="2000" dirty="0"/>
              <a:t> de tercer orden.</a:t>
            </a:r>
          </a:p>
          <a:p>
            <a:pPr marL="342900" indent="-342900">
              <a:buClr>
                <a:srgbClr val="1A3184"/>
              </a:buClr>
              <a:buFont typeface="Arial" panose="020B0604020202020204" pitchFamily="34" charset="0"/>
              <a:buChar char="•"/>
            </a:pPr>
            <a:endParaRPr lang="es-CO" sz="2000" dirty="0"/>
          </a:p>
          <a:p>
            <a:pPr marL="342900" indent="-342900">
              <a:buClr>
                <a:srgbClr val="1A3184"/>
              </a:buClr>
              <a:buFont typeface="Arial" panose="020B0604020202020204" pitchFamily="34" charset="0"/>
              <a:buChar char="•"/>
            </a:pPr>
            <a:r>
              <a:rPr lang="es-CO" sz="2000" dirty="0"/>
              <a:t>Cada función que describe el </a:t>
            </a:r>
            <a:r>
              <a:rPr lang="es-CO" sz="2000" i="1" dirty="0" err="1"/>
              <a:t>spline</a:t>
            </a:r>
            <a:r>
              <a:rPr lang="es-CO" sz="2000" dirty="0"/>
              <a:t> toma valores diferentes a 0 sobre un periodo bien definido.</a:t>
            </a:r>
          </a:p>
          <a:p>
            <a:pPr marL="342900" indent="-342900">
              <a:buClr>
                <a:srgbClr val="1A3184"/>
              </a:buClr>
              <a:buFont typeface="Arial" panose="020B0604020202020204" pitchFamily="34" charset="0"/>
              <a:buChar char="•"/>
            </a:pPr>
            <a:endParaRPr lang="es-CO" sz="2000" dirty="0"/>
          </a:p>
          <a:p>
            <a:pPr marL="342900" indent="-342900">
              <a:buClr>
                <a:srgbClr val="1A3184"/>
              </a:buClr>
              <a:buFont typeface="Arial" panose="020B0604020202020204" pitchFamily="34" charset="0"/>
              <a:buChar char="•"/>
            </a:pPr>
            <a:r>
              <a:rPr lang="es-CO" sz="2000" dirty="0"/>
              <a:t>Los puntos del principio y final de los </a:t>
            </a:r>
            <a:r>
              <a:rPr lang="es-CO" sz="2000" i="1" dirty="0" err="1"/>
              <a:t>splines</a:t>
            </a:r>
            <a:r>
              <a:rPr lang="es-CO" sz="2000" dirty="0"/>
              <a:t> se conocen como “nudos” (</a:t>
            </a:r>
            <a:r>
              <a:rPr lang="es-CO" sz="2000" i="1" dirty="0" err="1"/>
              <a:t>knot</a:t>
            </a:r>
            <a:r>
              <a:rPr lang="es-CO" sz="2000" i="1" dirty="0"/>
              <a:t> </a:t>
            </a:r>
            <a:r>
              <a:rPr lang="es-CO" sz="2000" i="1" dirty="0" err="1"/>
              <a:t>points</a:t>
            </a:r>
            <a:r>
              <a:rPr lang="es-CO" sz="2000" dirty="0"/>
              <a:t>).</a:t>
            </a:r>
          </a:p>
          <a:p>
            <a:pPr marL="342900" indent="-342900">
              <a:buClr>
                <a:srgbClr val="1A3184"/>
              </a:buClr>
              <a:buFont typeface="Arial" panose="020B0604020202020204" pitchFamily="34" charset="0"/>
              <a:buChar char="•"/>
            </a:pPr>
            <a:endParaRPr lang="es-CO" sz="2000" dirty="0"/>
          </a:p>
          <a:p>
            <a:pPr marL="342900" indent="-342900">
              <a:buClr>
                <a:srgbClr val="1A3184"/>
              </a:buClr>
              <a:buFont typeface="Arial" panose="020B0604020202020204" pitchFamily="34" charset="0"/>
              <a:buChar char="•"/>
            </a:pPr>
            <a:r>
              <a:rPr lang="es-CO" sz="2000" dirty="0"/>
              <a:t>Dentro del horizonte de tiempo de la curva cada punto inicial de un </a:t>
            </a:r>
            <a:r>
              <a:rPr lang="es-CO" sz="2000" i="1" dirty="0" err="1"/>
              <a:t>spline</a:t>
            </a:r>
            <a:r>
              <a:rPr lang="es-CO" sz="2000" dirty="0"/>
              <a:t> debe coincidir con el final de otro, no deben haber “huecos” sin definir en el horizonte de la curva.</a:t>
            </a:r>
          </a:p>
        </p:txBody>
      </p:sp>
    </p:spTree>
    <p:extLst>
      <p:ext uri="{BB962C8B-B14F-4D97-AF65-F5344CB8AC3E}">
        <p14:creationId xmlns:p14="http://schemas.microsoft.com/office/powerpoint/2010/main" val="3813555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4">
            <a:extLst>
              <a:ext uri="{FF2B5EF4-FFF2-40B4-BE49-F238E27FC236}">
                <a16:creationId xmlns:a16="http://schemas.microsoft.com/office/drawing/2014/main" id="{77D718F3-6B55-0C59-152F-64E171DDA517}"/>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80000" contrast="-40000"/>
                    </a14:imgEffect>
                  </a14:imgLayer>
                </a14:imgProps>
              </a:ext>
              <a:ext uri="{28A0092B-C50C-407E-A947-70E740481C1C}">
                <a14:useLocalDpi xmlns:a14="http://schemas.microsoft.com/office/drawing/2010/main" val="0"/>
              </a:ext>
            </a:extLst>
          </a:blip>
          <a:stretch>
            <a:fillRect/>
          </a:stretch>
        </p:blipFill>
        <p:spPr>
          <a:xfrm>
            <a:off x="6620608" y="0"/>
            <a:ext cx="5569869" cy="6857999"/>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solidFill>
            <a:srgbClr val="1A3184"/>
          </a:solidFill>
        </p:spPr>
      </p:pic>
      <p:sp>
        <p:nvSpPr>
          <p:cNvPr id="41" name="Rectangle 11">
            <a:extLst>
              <a:ext uri="{FF2B5EF4-FFF2-40B4-BE49-F238E27FC236}">
                <a16:creationId xmlns:a16="http://schemas.microsoft.com/office/drawing/2014/main" id="{77978F65-EEBD-3F49-BFAF-CB09ABD6CA62}"/>
              </a:ext>
            </a:extLst>
          </p:cNvPr>
          <p:cNvSpPr txBox="1"/>
          <p:nvPr/>
        </p:nvSpPr>
        <p:spPr>
          <a:xfrm>
            <a:off x="353177" y="2875001"/>
            <a:ext cx="6171247" cy="110799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6600" dirty="0">
                <a:solidFill>
                  <a:srgbClr val="1A3184"/>
                </a:solidFill>
              </a:rPr>
              <a:t>Rendimientos</a:t>
            </a:r>
            <a:endParaRPr lang="es-CO" sz="6600" dirty="0">
              <a:solidFill>
                <a:srgbClr val="1A3184"/>
              </a:solidFill>
              <a:latin typeface="Arial" panose="020B0604020202020204" pitchFamily="34" charset="0"/>
              <a:cs typeface="Arial" panose="020B0604020202020204" pitchFamily="34" charset="0"/>
            </a:endParaRPr>
          </a:p>
        </p:txBody>
      </p:sp>
      <p:sp>
        <p:nvSpPr>
          <p:cNvPr id="2" name="CuadroTexto 1"/>
          <p:cNvSpPr txBox="1"/>
          <p:nvPr/>
        </p:nvSpPr>
        <p:spPr>
          <a:xfrm>
            <a:off x="8154328" y="-79653"/>
            <a:ext cx="1538655" cy="7017306"/>
          </a:xfrm>
          <a:prstGeom prst="rect">
            <a:avLst/>
          </a:prstGeom>
          <a:noFill/>
        </p:spPr>
        <p:txBody>
          <a:bodyPr wrap="square" rtlCol="0">
            <a:spAutoFit/>
          </a:bodyPr>
          <a:lstStyle/>
          <a:p>
            <a:r>
              <a:rPr lang="es-ES" sz="45000" dirty="0">
                <a:solidFill>
                  <a:schemeClr val="bg1"/>
                </a:solidFill>
                <a:latin typeface="Yu Gothic UI Semibold" panose="020B0700000000000000" pitchFamily="34" charset="-128"/>
                <a:ea typeface="Yu Gothic UI Semibold" panose="020B0700000000000000" pitchFamily="34" charset="-128"/>
                <a:cs typeface="Segoe UI" panose="020B0502040204020203" pitchFamily="34" charset="0"/>
              </a:rPr>
              <a:t>1</a:t>
            </a:r>
            <a:endParaRPr lang="en-US" sz="45000" dirty="0">
              <a:solidFill>
                <a:schemeClr val="bg1"/>
              </a:solidFill>
              <a:latin typeface="Yu Gothic UI Semibold" panose="020B0700000000000000" pitchFamily="34" charset="-128"/>
              <a:ea typeface="Yu Gothic UI Semibold" panose="020B0700000000000000" pitchFamily="34" charset="-128"/>
              <a:cs typeface="Segoe UI" panose="020B0502040204020203" pitchFamily="34" charset="0"/>
            </a:endParaRPr>
          </a:p>
        </p:txBody>
      </p:sp>
      <p:sp>
        <p:nvSpPr>
          <p:cNvPr id="10" name="Rectangle 11">
            <a:extLst>
              <a:ext uri="{FF2B5EF4-FFF2-40B4-BE49-F238E27FC236}">
                <a16:creationId xmlns:a16="http://schemas.microsoft.com/office/drawing/2014/main" id="{77978F65-EEBD-3F49-BFAF-CB09ABD6CA62}"/>
              </a:ext>
            </a:extLst>
          </p:cNvPr>
          <p:cNvSpPr txBox="1"/>
          <p:nvPr/>
        </p:nvSpPr>
        <p:spPr>
          <a:xfrm>
            <a:off x="1731192" y="2378530"/>
            <a:ext cx="3415215" cy="58477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b="0" dirty="0">
                <a:solidFill>
                  <a:srgbClr val="1A3184"/>
                </a:solidFill>
              </a:rPr>
              <a:t>Curva de </a:t>
            </a:r>
            <a:endParaRPr lang="es-CO" sz="3200" dirty="0">
              <a:solidFill>
                <a:srgbClr val="1A318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7149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3280578" y="364409"/>
            <a:ext cx="5816249" cy="58477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CO" sz="3200" dirty="0">
                <a:solidFill>
                  <a:srgbClr val="1A3184"/>
                </a:solidFill>
                <a:latin typeface="Arial"/>
                <a:cs typeface="Arial"/>
              </a:rPr>
              <a:t>Construcción de B-</a:t>
            </a:r>
            <a:r>
              <a:rPr lang="es-CO" sz="3200" dirty="0" err="1">
                <a:solidFill>
                  <a:srgbClr val="1A3184"/>
                </a:solidFill>
                <a:latin typeface="Arial"/>
                <a:cs typeface="Arial"/>
              </a:rPr>
              <a:t>Splines</a:t>
            </a:r>
            <a:endParaRPr lang="es-CO" sz="32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0581A8C6-76CA-9DBF-9878-AEDB5DC12D95}"/>
                  </a:ext>
                </a:extLst>
              </p:cNvPr>
              <p:cNvSpPr txBox="1"/>
              <p:nvPr/>
            </p:nvSpPr>
            <p:spPr>
              <a:xfrm flipH="1">
                <a:off x="1617365" y="1311562"/>
                <a:ext cx="9142677" cy="5616217"/>
              </a:xfrm>
              <a:prstGeom prst="rect">
                <a:avLst/>
              </a:prstGeom>
              <a:noFill/>
            </p:spPr>
            <p:txBody>
              <a:bodyPr wrap="square" lIns="91440" tIns="45720" rIns="91440" bIns="45720" rtlCol="0" anchor="t">
                <a:spAutoFit/>
              </a:bodyPr>
              <a:lstStyle/>
              <a:p>
                <a:pPr marL="342900" indent="-342900">
                  <a:buClr>
                    <a:schemeClr val="accent4"/>
                  </a:buClr>
                  <a:buFont typeface="Arial" panose="020B0604020202020204" pitchFamily="34" charset="0"/>
                  <a:buChar char="•"/>
                </a:pPr>
                <a:r>
                  <a:rPr lang="es-CO" dirty="0"/>
                  <a:t>Algoritmo de implementación en </a:t>
                </a:r>
                <a:r>
                  <a:rPr lang="es-CO" dirty="0" err="1"/>
                  <a:t>SciPy</a:t>
                </a:r>
                <a:r>
                  <a:rPr lang="es-CO" dirty="0"/>
                  <a:t>. Para un conjunto de nudos creciente. Tenemos la siguiente función </a:t>
                </a:r>
                <a:r>
                  <a:rPr lang="es-CO" dirty="0" err="1"/>
                  <a:t>spline</a:t>
                </a:r>
                <a:r>
                  <a:rPr lang="es-CO" dirty="0"/>
                  <a:t>.</a:t>
                </a:r>
              </a:p>
              <a:p>
                <a:pPr>
                  <a:buClr>
                    <a:schemeClr val="accent4"/>
                  </a:buClr>
                </a:pPr>
                <a:endParaRPr lang="es-CO" dirty="0"/>
              </a:p>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𝑆</m:t>
                      </m:r>
                      <m:d>
                        <m:dPr>
                          <m:ctrlPr>
                            <a:rPr lang="es-ES" b="0" i="1" smtClean="0">
                              <a:latin typeface="Cambria Math" panose="02040503050406030204" pitchFamily="18" charset="0"/>
                            </a:rPr>
                          </m:ctrlPr>
                        </m:dPr>
                        <m:e>
                          <m:r>
                            <a:rPr lang="es-ES" b="0" i="1" smtClean="0">
                              <a:latin typeface="Cambria Math" panose="02040503050406030204" pitchFamily="18" charset="0"/>
                            </a:rPr>
                            <m:t>𝑥</m:t>
                          </m:r>
                        </m:e>
                      </m:d>
                      <m:r>
                        <a:rPr lang="es-ES" b="0" i="1" smtClean="0">
                          <a:latin typeface="Cambria Math" panose="02040503050406030204" pitchFamily="18" charset="0"/>
                        </a:rPr>
                        <m:t>=</m:t>
                      </m:r>
                      <m:nary>
                        <m:naryPr>
                          <m:chr m:val="∑"/>
                          <m:ctrlPr>
                            <a:rPr lang="es-ES" b="0" i="1" smtClean="0">
                              <a:latin typeface="Cambria Math" panose="02040503050406030204" pitchFamily="18" charset="0"/>
                            </a:rPr>
                          </m:ctrlPr>
                        </m:naryPr>
                        <m:sub>
                          <m:r>
                            <m:rPr>
                              <m:brk m:alnAt="23"/>
                            </m:rPr>
                            <a:rPr lang="es-ES" b="0" i="1" smtClean="0">
                              <a:latin typeface="Cambria Math" panose="02040503050406030204" pitchFamily="18" charset="0"/>
                            </a:rPr>
                            <m:t>𝑗</m:t>
                          </m:r>
                          <m:r>
                            <a:rPr lang="es-ES" b="0" i="1" smtClean="0">
                              <a:latin typeface="Cambria Math" panose="02040503050406030204" pitchFamily="18" charset="0"/>
                            </a:rPr>
                            <m:t>=0</m:t>
                          </m:r>
                        </m:sub>
                        <m:sup>
                          <m:r>
                            <a:rPr lang="es-ES" b="0" i="1" smtClean="0">
                              <a:latin typeface="Cambria Math" panose="02040503050406030204" pitchFamily="18" charset="0"/>
                            </a:rPr>
                            <m:t>𝑛</m:t>
                          </m:r>
                          <m:r>
                            <a:rPr lang="es-ES" b="0" i="1" smtClean="0">
                              <a:latin typeface="Cambria Math" panose="02040503050406030204" pitchFamily="18" charset="0"/>
                            </a:rPr>
                            <m:t>−1</m:t>
                          </m:r>
                        </m:sup>
                        <m:e>
                          <m:sSub>
                            <m:sSubPr>
                              <m:ctrlPr>
                                <a:rPr lang="es-ES" b="0" i="1" smtClean="0">
                                  <a:latin typeface="Cambria Math" panose="02040503050406030204" pitchFamily="18" charset="0"/>
                                </a:rPr>
                              </m:ctrlPr>
                            </m:sSubPr>
                            <m:e>
                              <m:r>
                                <a:rPr lang="es-ES" b="0" i="1" smtClean="0">
                                  <a:latin typeface="Cambria Math" panose="02040503050406030204" pitchFamily="18" charset="0"/>
                                </a:rPr>
                                <m:t>𝑐</m:t>
                              </m:r>
                            </m:e>
                            <m:sub>
                              <m:r>
                                <a:rPr lang="es-ES" b="0" i="1" smtClean="0">
                                  <a:latin typeface="Cambria Math" panose="02040503050406030204" pitchFamily="18" charset="0"/>
                                </a:rPr>
                                <m:t>𝑗</m:t>
                              </m:r>
                            </m:sub>
                          </m:sSub>
                          <m:sSub>
                            <m:sSubPr>
                              <m:ctrlPr>
                                <a:rPr lang="es-ES" b="0" i="1" smtClean="0">
                                  <a:latin typeface="Cambria Math" panose="02040503050406030204" pitchFamily="18" charset="0"/>
                                </a:rPr>
                              </m:ctrlPr>
                            </m:sSubPr>
                            <m:e>
                              <m:r>
                                <a:rPr lang="es-ES" b="0" i="1" smtClean="0">
                                  <a:latin typeface="Cambria Math" panose="02040503050406030204" pitchFamily="18" charset="0"/>
                                </a:rPr>
                                <m:t>𝐵</m:t>
                              </m:r>
                            </m:e>
                            <m:sub>
                              <m:r>
                                <a:rPr lang="es-ES" b="0" i="1" smtClean="0">
                                  <a:latin typeface="Cambria Math" panose="02040503050406030204" pitchFamily="18" charset="0"/>
                                </a:rPr>
                                <m:t>𝑗</m:t>
                              </m:r>
                              <m:r>
                                <a:rPr lang="es-ES" b="0" i="1" smtClean="0">
                                  <a:latin typeface="Cambria Math" panose="02040503050406030204" pitchFamily="18" charset="0"/>
                                </a:rPr>
                                <m:t>,</m:t>
                              </m:r>
                              <m:r>
                                <a:rPr lang="es-ES" b="0" i="1" smtClean="0">
                                  <a:latin typeface="Cambria Math" panose="02040503050406030204" pitchFamily="18" charset="0"/>
                                </a:rPr>
                                <m:t>𝑘</m:t>
                              </m:r>
                              <m:r>
                                <a:rPr lang="es-ES" b="0" i="1" smtClean="0">
                                  <a:latin typeface="Cambria Math" panose="02040503050406030204" pitchFamily="18" charset="0"/>
                                </a:rPr>
                                <m:t>,</m:t>
                              </m:r>
                              <m:r>
                                <a:rPr lang="es-ES" b="0" i="1" smtClean="0">
                                  <a:latin typeface="Cambria Math" panose="02040503050406030204" pitchFamily="18" charset="0"/>
                                </a:rPr>
                                <m:t>𝑡</m:t>
                              </m:r>
                            </m:sub>
                          </m:sSub>
                          <m:r>
                            <a:rPr lang="es-ES" b="0" i="1" smtClean="0">
                              <a:latin typeface="Cambria Math" panose="02040503050406030204" pitchFamily="18" charset="0"/>
                            </a:rPr>
                            <m:t>(</m:t>
                          </m:r>
                          <m:r>
                            <a:rPr lang="es-ES" b="0" i="1" smtClean="0">
                              <a:latin typeface="Cambria Math" panose="02040503050406030204" pitchFamily="18" charset="0"/>
                            </a:rPr>
                            <m:t>𝑥</m:t>
                          </m:r>
                          <m:r>
                            <a:rPr lang="es-ES" b="0" i="1" smtClean="0">
                              <a:latin typeface="Cambria Math" panose="02040503050406030204" pitchFamily="18" charset="0"/>
                            </a:rPr>
                            <m:t>)</m:t>
                          </m:r>
                        </m:e>
                      </m:nary>
                    </m:oMath>
                  </m:oMathPara>
                </a14:m>
                <a:endParaRPr lang="es-CO" dirty="0"/>
              </a:p>
              <a:p>
                <a:endParaRPr lang="es-CO" dirty="0"/>
              </a:p>
              <a:p>
                <a:pPr marL="342900" indent="-342900">
                  <a:buClr>
                    <a:schemeClr val="accent4"/>
                  </a:buClr>
                  <a:buFont typeface="Arial" panose="020B0604020202020204" pitchFamily="34" charset="0"/>
                  <a:buChar char="•"/>
                </a:pPr>
                <a:r>
                  <a:rPr lang="es-CO" dirty="0"/>
                  <a:t>Las funciones básicas de los  B-</a:t>
                </a:r>
                <a:r>
                  <a:rPr lang="es-CO" i="1" dirty="0" err="1"/>
                  <a:t>Splines</a:t>
                </a:r>
                <a:r>
                  <a:rPr lang="es-CO" dirty="0"/>
                  <a:t> son dicotómicas, y se definen de la siguiente manera:</a:t>
                </a:r>
              </a:p>
              <a:p>
                <a:pPr>
                  <a:buClr>
                    <a:schemeClr val="accent4"/>
                  </a:buClr>
                </a:pPr>
                <a:endParaRPr lang="es-CO" dirty="0"/>
              </a:p>
              <a:p>
                <a:pPr>
                  <a:buClr>
                    <a:schemeClr val="accent4"/>
                  </a:buClr>
                </a:pPr>
                <a14:m>
                  <m:oMathPara xmlns:m="http://schemas.openxmlformats.org/officeDocument/2006/math">
                    <m:oMathParaPr>
                      <m:jc m:val="centerGroup"/>
                    </m:oMathParaPr>
                    <m:oMath xmlns:m="http://schemas.openxmlformats.org/officeDocument/2006/math">
                      <m:sSub>
                        <m:sSubPr>
                          <m:ctrlPr>
                            <a:rPr lang="es-CO" i="1" smtClean="0">
                              <a:latin typeface="Cambria Math" panose="02040503050406030204" pitchFamily="18" charset="0"/>
                            </a:rPr>
                          </m:ctrlPr>
                        </m:sSubPr>
                        <m:e>
                          <m:r>
                            <a:rPr lang="es-ES" b="0" i="1" smtClean="0">
                              <a:latin typeface="Cambria Math" panose="02040503050406030204" pitchFamily="18" charset="0"/>
                            </a:rPr>
                            <m:t>𝐵</m:t>
                          </m:r>
                        </m:e>
                        <m:sub>
                          <m:r>
                            <a:rPr lang="es-ES" b="0" i="1" smtClean="0">
                              <a:latin typeface="Cambria Math" panose="02040503050406030204" pitchFamily="18" charset="0"/>
                            </a:rPr>
                            <m:t>𝑖</m:t>
                          </m:r>
                          <m:r>
                            <a:rPr lang="es-ES" b="0" i="1" smtClean="0">
                              <a:latin typeface="Cambria Math" panose="02040503050406030204" pitchFamily="18" charset="0"/>
                            </a:rPr>
                            <m:t>,0</m:t>
                          </m:r>
                        </m:sub>
                      </m:sSub>
                      <m:d>
                        <m:dPr>
                          <m:ctrlPr>
                            <a:rPr lang="es-ES" b="0" i="1" smtClean="0">
                              <a:latin typeface="Cambria Math" panose="02040503050406030204" pitchFamily="18" charset="0"/>
                            </a:rPr>
                          </m:ctrlPr>
                        </m:dPr>
                        <m:e>
                          <m:r>
                            <a:rPr lang="es-ES" b="0" i="1" smtClean="0">
                              <a:latin typeface="Cambria Math" panose="02040503050406030204" pitchFamily="18" charset="0"/>
                            </a:rPr>
                            <m:t>𝑥</m:t>
                          </m:r>
                        </m:e>
                      </m:d>
                      <m:r>
                        <a:rPr lang="es-ES" b="0" i="1" smtClean="0">
                          <a:latin typeface="Cambria Math" panose="02040503050406030204" pitchFamily="18" charset="0"/>
                        </a:rPr>
                        <m:t>=1, </m:t>
                      </m:r>
                      <m:r>
                        <a:rPr lang="es-ES" b="0" i="1" smtClean="0">
                          <a:latin typeface="Cambria Math" panose="02040503050406030204" pitchFamily="18" charset="0"/>
                        </a:rPr>
                        <m:t>𝑖𝑓</m:t>
                      </m:r>
                      <m:r>
                        <a:rPr lang="es-ES" b="0" i="1" smtClean="0">
                          <a:latin typeface="Cambria Math" panose="02040503050406030204" pitchFamily="18" charset="0"/>
                        </a:rPr>
                        <m:t> </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𝑡</m:t>
                          </m:r>
                        </m:e>
                        <m:sub>
                          <m:r>
                            <a:rPr lang="es-ES" b="0" i="1" smtClean="0">
                              <a:latin typeface="Cambria Math" panose="02040503050406030204" pitchFamily="18" charset="0"/>
                            </a:rPr>
                            <m:t>𝑖</m:t>
                          </m:r>
                        </m:sub>
                      </m:sSub>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𝑥</m:t>
                      </m:r>
                      <m:r>
                        <a:rPr lang="es-ES" b="0" i="1" smtClean="0">
                          <a:latin typeface="Cambria Math" panose="02040503050406030204" pitchFamily="18" charset="0"/>
                          <a:ea typeface="Cambria Math" panose="02040503050406030204" pitchFamily="18" charset="0"/>
                        </a:rPr>
                        <m:t>&lt;</m:t>
                      </m:r>
                      <m:sSub>
                        <m:sSubPr>
                          <m:ctrlPr>
                            <a:rPr lang="es-ES" b="0" i="1" smtClean="0">
                              <a:latin typeface="Cambria Math" panose="02040503050406030204" pitchFamily="18" charset="0"/>
                              <a:ea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𝑡</m:t>
                          </m:r>
                        </m:e>
                        <m:sub>
                          <m:r>
                            <a:rPr lang="es-ES" b="0" i="1" smtClean="0">
                              <a:latin typeface="Cambria Math" panose="02040503050406030204" pitchFamily="18" charset="0"/>
                              <a:ea typeface="Cambria Math" panose="02040503050406030204" pitchFamily="18" charset="0"/>
                            </a:rPr>
                            <m:t>𝑖</m:t>
                          </m:r>
                          <m:r>
                            <a:rPr lang="es-ES" b="0" i="1" smtClean="0">
                              <a:latin typeface="Cambria Math" panose="02040503050406030204" pitchFamily="18" charset="0"/>
                              <a:ea typeface="Cambria Math" panose="02040503050406030204" pitchFamily="18" charset="0"/>
                            </a:rPr>
                            <m:t>+1</m:t>
                          </m:r>
                        </m:sub>
                      </m:sSub>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𝑜𝑡h𝑒𝑟𝑤𝑖𝑠𝑒</m:t>
                      </m:r>
                      <m:r>
                        <a:rPr lang="es-ES" b="0" i="1" smtClean="0">
                          <a:latin typeface="Cambria Math" panose="02040503050406030204" pitchFamily="18" charset="0"/>
                          <a:ea typeface="Cambria Math" panose="02040503050406030204" pitchFamily="18" charset="0"/>
                        </a:rPr>
                        <m:t> 0</m:t>
                      </m:r>
                    </m:oMath>
                  </m:oMathPara>
                </a14:m>
                <a:endParaRPr lang="es-CO" dirty="0"/>
              </a:p>
              <a:p>
                <a:pPr marL="342900" indent="-342900">
                  <a:buClr>
                    <a:schemeClr val="accent4"/>
                  </a:buClr>
                  <a:buFont typeface="Arial" panose="020B0604020202020204" pitchFamily="34" charset="0"/>
                  <a:buChar char="•"/>
                </a:pPr>
                <a:endParaRPr lang="es-CO" dirty="0"/>
              </a:p>
              <a:p>
                <a:pPr marL="342900" indent="-342900">
                  <a:buClr>
                    <a:schemeClr val="accent4"/>
                  </a:buClr>
                  <a:buFont typeface="Arial" panose="020B0604020202020204" pitchFamily="34" charset="0"/>
                  <a:buChar char="•"/>
                </a:pPr>
                <a:r>
                  <a:rPr lang="es-CO" dirty="0"/>
                  <a:t> Una vez definida la base se procede a calcular el B-</a:t>
                </a:r>
                <a:r>
                  <a:rPr lang="es-CO" i="1" dirty="0" err="1"/>
                  <a:t>Spline</a:t>
                </a:r>
                <a:r>
                  <a:rPr lang="es-CO" dirty="0"/>
                  <a:t> de manera recursiva:</a:t>
                </a:r>
              </a:p>
              <a:p>
                <a:pPr marL="342900" indent="-342900">
                  <a:buClr>
                    <a:schemeClr val="accent4"/>
                  </a:buClr>
                  <a:buFont typeface="Arial" panose="020B0604020202020204" pitchFamily="34" charset="0"/>
                  <a:buChar char="•"/>
                </a:pPr>
                <a:endParaRPr lang="es-CO" dirty="0"/>
              </a:p>
              <a:p>
                <a:pPr>
                  <a:buClr>
                    <a:schemeClr val="accent4"/>
                  </a:buClr>
                </a:pPr>
                <a14:m>
                  <m:oMathPara xmlns:m="http://schemas.openxmlformats.org/officeDocument/2006/math">
                    <m:oMathParaPr>
                      <m:jc m:val="centerGroup"/>
                    </m:oMathParaPr>
                    <m:oMath xmlns:m="http://schemas.openxmlformats.org/officeDocument/2006/math">
                      <m:sSub>
                        <m:sSubPr>
                          <m:ctrlPr>
                            <a:rPr lang="es-CO" i="1" smtClean="0">
                              <a:latin typeface="Cambria Math" panose="02040503050406030204" pitchFamily="18" charset="0"/>
                            </a:rPr>
                          </m:ctrlPr>
                        </m:sSubPr>
                        <m:e>
                          <m:r>
                            <a:rPr lang="es-ES" b="0" i="1" smtClean="0">
                              <a:latin typeface="Cambria Math" panose="02040503050406030204" pitchFamily="18" charset="0"/>
                            </a:rPr>
                            <m:t>𝐵</m:t>
                          </m:r>
                        </m:e>
                        <m:sub>
                          <m:r>
                            <a:rPr lang="es-ES" b="0" i="1" smtClean="0">
                              <a:latin typeface="Cambria Math" panose="02040503050406030204" pitchFamily="18" charset="0"/>
                            </a:rPr>
                            <m:t>𝑖</m:t>
                          </m:r>
                          <m:r>
                            <a:rPr lang="es-ES" b="0" i="1" smtClean="0">
                              <a:latin typeface="Cambria Math" panose="02040503050406030204" pitchFamily="18" charset="0"/>
                            </a:rPr>
                            <m:t>,</m:t>
                          </m:r>
                          <m:r>
                            <a:rPr lang="es-ES" b="0" i="1" smtClean="0">
                              <a:latin typeface="Cambria Math" panose="02040503050406030204" pitchFamily="18" charset="0"/>
                            </a:rPr>
                            <m:t>𝑘</m:t>
                          </m:r>
                        </m:sub>
                      </m:sSub>
                      <m:d>
                        <m:dPr>
                          <m:ctrlPr>
                            <a:rPr lang="es-ES" b="0" i="1" smtClean="0">
                              <a:latin typeface="Cambria Math" panose="02040503050406030204" pitchFamily="18" charset="0"/>
                            </a:rPr>
                          </m:ctrlPr>
                        </m:dPr>
                        <m:e>
                          <m:r>
                            <a:rPr lang="es-ES" b="0" i="1" smtClean="0">
                              <a:latin typeface="Cambria Math" panose="02040503050406030204" pitchFamily="18" charset="0"/>
                            </a:rPr>
                            <m:t>𝑥</m:t>
                          </m:r>
                        </m:e>
                      </m:d>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𝑥</m:t>
                          </m:r>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𝑡</m:t>
                              </m:r>
                            </m:e>
                            <m:sub>
                              <m:r>
                                <a:rPr lang="es-ES" b="0" i="1" smtClean="0">
                                  <a:latin typeface="Cambria Math" panose="02040503050406030204" pitchFamily="18" charset="0"/>
                                </a:rPr>
                                <m:t>𝑖</m:t>
                              </m:r>
                            </m:sub>
                          </m:sSub>
                        </m:num>
                        <m:den>
                          <m:sSub>
                            <m:sSubPr>
                              <m:ctrlPr>
                                <a:rPr lang="es-ES" b="0" i="1" smtClean="0">
                                  <a:latin typeface="Cambria Math" panose="02040503050406030204" pitchFamily="18" charset="0"/>
                                </a:rPr>
                              </m:ctrlPr>
                            </m:sSubPr>
                            <m:e>
                              <m:r>
                                <a:rPr lang="es-ES" b="0" i="1" smtClean="0">
                                  <a:latin typeface="Cambria Math" panose="02040503050406030204" pitchFamily="18" charset="0"/>
                                </a:rPr>
                                <m:t>𝑡</m:t>
                              </m:r>
                            </m:e>
                            <m:sub>
                              <m:r>
                                <a:rPr lang="es-ES" b="0" i="1" smtClean="0">
                                  <a:latin typeface="Cambria Math" panose="02040503050406030204" pitchFamily="18" charset="0"/>
                                </a:rPr>
                                <m:t>𝑖</m:t>
                              </m:r>
                              <m:r>
                                <a:rPr lang="es-ES" b="0" i="1" smtClean="0">
                                  <a:latin typeface="Cambria Math" panose="02040503050406030204" pitchFamily="18" charset="0"/>
                                </a:rPr>
                                <m:t>+</m:t>
                              </m:r>
                              <m:r>
                                <a:rPr lang="es-ES" b="0" i="1" smtClean="0">
                                  <a:latin typeface="Cambria Math" panose="02040503050406030204" pitchFamily="18" charset="0"/>
                                </a:rPr>
                                <m:t>𝑘</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𝑡</m:t>
                              </m:r>
                            </m:e>
                            <m:sub>
                              <m:r>
                                <a:rPr lang="es-ES" b="0" i="1" smtClean="0">
                                  <a:latin typeface="Cambria Math" panose="02040503050406030204" pitchFamily="18" charset="0"/>
                                </a:rPr>
                                <m:t>𝑖</m:t>
                              </m:r>
                            </m:sub>
                          </m:sSub>
                        </m:den>
                      </m:f>
                      <m:sSub>
                        <m:sSubPr>
                          <m:ctrlPr>
                            <a:rPr lang="es-ES" b="0" i="1" smtClean="0">
                              <a:latin typeface="Cambria Math" panose="02040503050406030204" pitchFamily="18" charset="0"/>
                            </a:rPr>
                          </m:ctrlPr>
                        </m:sSubPr>
                        <m:e>
                          <m:r>
                            <a:rPr lang="es-ES" b="0" i="1" smtClean="0">
                              <a:latin typeface="Cambria Math" panose="02040503050406030204" pitchFamily="18" charset="0"/>
                            </a:rPr>
                            <m:t>𝐵</m:t>
                          </m:r>
                        </m:e>
                        <m:sub>
                          <m:r>
                            <a:rPr lang="es-ES" b="0" i="1" smtClean="0">
                              <a:latin typeface="Cambria Math" panose="02040503050406030204" pitchFamily="18" charset="0"/>
                            </a:rPr>
                            <m:t>𝑖</m:t>
                          </m:r>
                          <m:r>
                            <a:rPr lang="es-ES" b="0" i="1" smtClean="0">
                              <a:latin typeface="Cambria Math" panose="02040503050406030204" pitchFamily="18" charset="0"/>
                            </a:rPr>
                            <m:t>,</m:t>
                          </m:r>
                          <m:r>
                            <a:rPr lang="es-ES" b="0" i="1" smtClean="0">
                              <a:latin typeface="Cambria Math" panose="02040503050406030204" pitchFamily="18" charset="0"/>
                            </a:rPr>
                            <m:t>𝑘</m:t>
                          </m:r>
                          <m:r>
                            <a:rPr lang="es-ES" b="0" i="1" smtClean="0">
                              <a:latin typeface="Cambria Math" panose="02040503050406030204" pitchFamily="18" charset="0"/>
                            </a:rPr>
                            <m:t>−1</m:t>
                          </m:r>
                        </m:sub>
                      </m:sSub>
                      <m:d>
                        <m:dPr>
                          <m:ctrlPr>
                            <a:rPr lang="es-ES" b="0" i="1" smtClean="0">
                              <a:latin typeface="Cambria Math" panose="02040503050406030204" pitchFamily="18" charset="0"/>
                            </a:rPr>
                          </m:ctrlPr>
                        </m:dPr>
                        <m:e>
                          <m:r>
                            <a:rPr lang="es-ES" b="0" i="1" smtClean="0">
                              <a:latin typeface="Cambria Math" panose="02040503050406030204" pitchFamily="18" charset="0"/>
                            </a:rPr>
                            <m:t>𝑥</m:t>
                          </m:r>
                        </m:e>
                      </m:d>
                      <m:r>
                        <a:rPr lang="es-ES" b="0" i="1" smtClean="0">
                          <a:latin typeface="Cambria Math" panose="02040503050406030204" pitchFamily="18" charset="0"/>
                        </a:rPr>
                        <m:t>+</m:t>
                      </m:r>
                      <m:f>
                        <m:fPr>
                          <m:ctrlPr>
                            <a:rPr lang="es-ES" b="0" i="1" smtClean="0">
                              <a:latin typeface="Cambria Math" panose="02040503050406030204" pitchFamily="18" charset="0"/>
                            </a:rPr>
                          </m:ctrlPr>
                        </m:fPr>
                        <m:num>
                          <m:sSub>
                            <m:sSubPr>
                              <m:ctrlPr>
                                <a:rPr lang="es-ES" b="0" i="1" smtClean="0">
                                  <a:latin typeface="Cambria Math" panose="02040503050406030204" pitchFamily="18" charset="0"/>
                                </a:rPr>
                              </m:ctrlPr>
                            </m:sSubPr>
                            <m:e>
                              <m:r>
                                <a:rPr lang="es-ES" b="0" i="1" smtClean="0">
                                  <a:latin typeface="Cambria Math" panose="02040503050406030204" pitchFamily="18" charset="0"/>
                                </a:rPr>
                                <m:t>𝑡</m:t>
                              </m:r>
                            </m:e>
                            <m:sub>
                              <m:r>
                                <a:rPr lang="es-ES" b="0" i="1" smtClean="0">
                                  <a:latin typeface="Cambria Math" panose="02040503050406030204" pitchFamily="18" charset="0"/>
                                </a:rPr>
                                <m:t>𝑖</m:t>
                              </m:r>
                              <m:r>
                                <a:rPr lang="es-ES" b="0" i="1" smtClean="0">
                                  <a:latin typeface="Cambria Math" panose="02040503050406030204" pitchFamily="18" charset="0"/>
                                </a:rPr>
                                <m:t>+</m:t>
                              </m:r>
                              <m:r>
                                <a:rPr lang="es-ES" b="0" i="1" smtClean="0">
                                  <a:latin typeface="Cambria Math" panose="02040503050406030204" pitchFamily="18" charset="0"/>
                                </a:rPr>
                                <m:t>𝑘</m:t>
                              </m:r>
                              <m:r>
                                <a:rPr lang="es-ES" b="0" i="1" smtClean="0">
                                  <a:latin typeface="Cambria Math" panose="02040503050406030204" pitchFamily="18" charset="0"/>
                                </a:rPr>
                                <m:t>+1</m:t>
                              </m:r>
                            </m:sub>
                          </m:sSub>
                          <m:r>
                            <a:rPr lang="es-ES" b="0" i="1" smtClean="0">
                              <a:latin typeface="Cambria Math" panose="02040503050406030204" pitchFamily="18" charset="0"/>
                            </a:rPr>
                            <m:t>−</m:t>
                          </m:r>
                          <m:r>
                            <a:rPr lang="es-ES" b="0" i="1" smtClean="0">
                              <a:latin typeface="Cambria Math" panose="02040503050406030204" pitchFamily="18" charset="0"/>
                            </a:rPr>
                            <m:t>𝑥</m:t>
                          </m:r>
                        </m:num>
                        <m:den>
                          <m:sSub>
                            <m:sSubPr>
                              <m:ctrlPr>
                                <a:rPr lang="es-ES" b="0" i="1" smtClean="0">
                                  <a:latin typeface="Cambria Math" panose="02040503050406030204" pitchFamily="18" charset="0"/>
                                </a:rPr>
                              </m:ctrlPr>
                            </m:sSubPr>
                            <m:e>
                              <m:r>
                                <a:rPr lang="es-ES" b="0" i="1" smtClean="0">
                                  <a:latin typeface="Cambria Math" panose="02040503050406030204" pitchFamily="18" charset="0"/>
                                </a:rPr>
                                <m:t>𝑡</m:t>
                              </m:r>
                            </m:e>
                            <m:sub>
                              <m:r>
                                <a:rPr lang="es-ES" b="0" i="1" smtClean="0">
                                  <a:latin typeface="Cambria Math" panose="02040503050406030204" pitchFamily="18" charset="0"/>
                                </a:rPr>
                                <m:t>𝑖</m:t>
                              </m:r>
                              <m:r>
                                <a:rPr lang="es-ES" b="0" i="1" smtClean="0">
                                  <a:latin typeface="Cambria Math" panose="02040503050406030204" pitchFamily="18" charset="0"/>
                                </a:rPr>
                                <m:t>+</m:t>
                              </m:r>
                              <m:r>
                                <a:rPr lang="es-ES" b="0" i="1" smtClean="0">
                                  <a:latin typeface="Cambria Math" panose="02040503050406030204" pitchFamily="18" charset="0"/>
                                </a:rPr>
                                <m:t>𝑘</m:t>
                              </m:r>
                              <m:r>
                                <a:rPr lang="es-ES" b="0" i="1" smtClean="0">
                                  <a:latin typeface="Cambria Math" panose="02040503050406030204" pitchFamily="18" charset="0"/>
                                </a:rPr>
                                <m:t>+1</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𝑡</m:t>
                              </m:r>
                            </m:e>
                            <m:sub>
                              <m:r>
                                <a:rPr lang="es-ES" b="0" i="1" smtClean="0">
                                  <a:latin typeface="Cambria Math" panose="02040503050406030204" pitchFamily="18" charset="0"/>
                                </a:rPr>
                                <m:t>𝑖</m:t>
                              </m:r>
                              <m:r>
                                <a:rPr lang="es-ES" b="0" i="1" smtClean="0">
                                  <a:latin typeface="Cambria Math" panose="02040503050406030204" pitchFamily="18" charset="0"/>
                                </a:rPr>
                                <m:t>+1</m:t>
                              </m:r>
                            </m:sub>
                          </m:sSub>
                        </m:den>
                      </m:f>
                      <m:sSub>
                        <m:sSubPr>
                          <m:ctrlPr>
                            <a:rPr lang="es-ES" b="0" i="1" smtClean="0">
                              <a:latin typeface="Cambria Math" panose="02040503050406030204" pitchFamily="18" charset="0"/>
                            </a:rPr>
                          </m:ctrlPr>
                        </m:sSubPr>
                        <m:e>
                          <m:r>
                            <a:rPr lang="es-ES" b="0" i="1" smtClean="0">
                              <a:latin typeface="Cambria Math" panose="02040503050406030204" pitchFamily="18" charset="0"/>
                            </a:rPr>
                            <m:t>𝐵</m:t>
                          </m:r>
                        </m:e>
                        <m:sub>
                          <m:r>
                            <a:rPr lang="es-ES" b="0" i="1" smtClean="0">
                              <a:latin typeface="Cambria Math" panose="02040503050406030204" pitchFamily="18" charset="0"/>
                            </a:rPr>
                            <m:t>𝑖</m:t>
                          </m:r>
                          <m:r>
                            <a:rPr lang="es-ES" b="0" i="1" smtClean="0">
                              <a:latin typeface="Cambria Math" panose="02040503050406030204" pitchFamily="18" charset="0"/>
                            </a:rPr>
                            <m:t>+1,</m:t>
                          </m:r>
                          <m:r>
                            <a:rPr lang="es-ES" b="0" i="1" smtClean="0">
                              <a:latin typeface="Cambria Math" panose="02040503050406030204" pitchFamily="18" charset="0"/>
                            </a:rPr>
                            <m:t>𝑘</m:t>
                          </m:r>
                          <m:r>
                            <a:rPr lang="es-ES" b="0" i="1" smtClean="0">
                              <a:latin typeface="Cambria Math" panose="02040503050406030204" pitchFamily="18" charset="0"/>
                            </a:rPr>
                            <m:t>−1</m:t>
                          </m:r>
                        </m:sub>
                      </m:sSub>
                      <m:r>
                        <a:rPr lang="es-ES" b="0" i="1" smtClean="0">
                          <a:latin typeface="Cambria Math" panose="02040503050406030204" pitchFamily="18" charset="0"/>
                        </a:rPr>
                        <m:t>(</m:t>
                      </m:r>
                      <m:r>
                        <a:rPr lang="es-ES" b="0" i="1" smtClean="0">
                          <a:latin typeface="Cambria Math" panose="02040503050406030204" pitchFamily="18" charset="0"/>
                        </a:rPr>
                        <m:t>𝑥</m:t>
                      </m:r>
                      <m:r>
                        <a:rPr lang="es-ES" b="0" i="1" smtClean="0">
                          <a:latin typeface="Cambria Math" panose="02040503050406030204" pitchFamily="18" charset="0"/>
                        </a:rPr>
                        <m:t>)</m:t>
                      </m:r>
                    </m:oMath>
                  </m:oMathPara>
                </a14:m>
                <a:endParaRPr lang="es-CO" dirty="0"/>
              </a:p>
              <a:p>
                <a:pPr marL="342900" indent="-342900">
                  <a:buClr>
                    <a:schemeClr val="accent4"/>
                  </a:buClr>
                  <a:buFont typeface="Arial" panose="020B0604020202020204" pitchFamily="34" charset="0"/>
                  <a:buChar char="•"/>
                </a:pPr>
                <a:endParaRPr lang="es-CO" dirty="0"/>
              </a:p>
              <a:p>
                <a:pPr marL="342900" indent="-342900">
                  <a:buClr>
                    <a:schemeClr val="accent4"/>
                  </a:buClr>
                  <a:buFont typeface="Arial" panose="020B0604020202020204" pitchFamily="34" charset="0"/>
                  <a:buChar char="•"/>
                </a:pPr>
                <a:r>
                  <a:rPr lang="es-CO" dirty="0"/>
                  <a:t>Siempre y cuando se cumplan las siguientes dos relaciones: </a:t>
                </a:r>
                <a14:m>
                  <m:oMath xmlns:m="http://schemas.openxmlformats.org/officeDocument/2006/math">
                    <m:r>
                      <a:rPr lang="es-CO" i="1">
                        <a:latin typeface="Cambria Math" panose="02040503050406030204" pitchFamily="18" charset="0"/>
                      </a:rPr>
                      <m:t>	</m:t>
                    </m:r>
                  </m:oMath>
                </a14:m>
                <a:endParaRPr lang="es-ES" i="1" dirty="0">
                  <a:latin typeface="Cambria Math" panose="02040503050406030204" pitchFamily="18" charset="0"/>
                </a:endParaRPr>
              </a:p>
              <a:p>
                <a:pPr marL="342900" indent="-342900">
                  <a:buClr>
                    <a:schemeClr val="accent4"/>
                  </a:buClr>
                  <a:buFont typeface="Arial" panose="020B0604020202020204" pitchFamily="34" charset="0"/>
                  <a:buChar char="•"/>
                </a:pPr>
                <a:endParaRPr lang="es-ES" i="1" dirty="0">
                  <a:latin typeface="Cambria Math" panose="02040503050406030204" pitchFamily="18" charset="0"/>
                </a:endParaRPr>
              </a:p>
              <a:p>
                <a:pPr algn="ctr">
                  <a:buClr>
                    <a:schemeClr val="accent4"/>
                  </a:buClr>
                </a:pPr>
                <a14:m>
                  <m:oMath xmlns:m="http://schemas.openxmlformats.org/officeDocument/2006/math">
                    <m:d>
                      <m:dPr>
                        <m:begChr m:val="|"/>
                        <m:endChr m:val="|"/>
                        <m:ctrlPr>
                          <a:rPr lang="es-CO" i="1">
                            <a:solidFill>
                              <a:srgbClr val="000000"/>
                            </a:solidFill>
                            <a:latin typeface="Cambria Math" panose="02040503050406030204" pitchFamily="18" charset="0"/>
                          </a:rPr>
                        </m:ctrlPr>
                      </m:dPr>
                      <m:e>
                        <m:r>
                          <a:rPr lang="es-CO" i="1">
                            <a:solidFill>
                              <a:srgbClr val="000000"/>
                            </a:solidFill>
                            <a:latin typeface="Cambria Math" panose="02040503050406030204" pitchFamily="18" charset="0"/>
                          </a:rPr>
                          <m:t>𝑐</m:t>
                        </m:r>
                      </m:e>
                    </m:d>
                    <m:r>
                      <a:rPr lang="es-CO" i="1">
                        <a:solidFill>
                          <a:srgbClr val="000000"/>
                        </a:solidFill>
                        <a:latin typeface="Cambria Math" panose="02040503050406030204" pitchFamily="18" charset="0"/>
                      </a:rPr>
                      <m:t>≥</m:t>
                    </m:r>
                    <m:d>
                      <m:dPr>
                        <m:begChr m:val="|"/>
                        <m:endChr m:val="|"/>
                        <m:ctrlPr>
                          <a:rPr lang="es-CO" i="1">
                            <a:solidFill>
                              <a:srgbClr val="000000"/>
                            </a:solidFill>
                            <a:latin typeface="Cambria Math" panose="02040503050406030204" pitchFamily="18" charset="0"/>
                          </a:rPr>
                        </m:ctrlPr>
                      </m:dPr>
                      <m:e>
                        <m:r>
                          <a:rPr lang="es-CO" i="1">
                            <a:solidFill>
                              <a:srgbClr val="000000"/>
                            </a:solidFill>
                            <a:latin typeface="Cambria Math" panose="02040503050406030204" pitchFamily="18" charset="0"/>
                          </a:rPr>
                          <m:t>𝑡</m:t>
                        </m:r>
                      </m:e>
                    </m:d>
                    <m:r>
                      <a:rPr lang="es-CO" i="1">
                        <a:solidFill>
                          <a:srgbClr val="000000"/>
                        </a:solidFill>
                        <a:latin typeface="Cambria Math" panose="02040503050406030204" pitchFamily="18" charset="0"/>
                      </a:rPr>
                      <m:t>−</m:t>
                    </m:r>
                    <m:r>
                      <a:rPr lang="es-CO" i="1">
                        <a:solidFill>
                          <a:srgbClr val="000000"/>
                        </a:solidFill>
                        <a:latin typeface="Cambria Math" panose="02040503050406030204" pitchFamily="18" charset="0"/>
                      </a:rPr>
                      <m:t>𝑘</m:t>
                    </m:r>
                    <m:r>
                      <a:rPr lang="es-CO" i="1">
                        <a:solidFill>
                          <a:srgbClr val="000000"/>
                        </a:solidFill>
                        <a:latin typeface="Cambria Math" panose="02040503050406030204" pitchFamily="18" charset="0"/>
                      </a:rPr>
                      <m:t>−1</m:t>
                    </m:r>
                    <m:r>
                      <a:rPr lang="es-ES" b="0" i="0" smtClean="0">
                        <a:solidFill>
                          <a:srgbClr val="000000"/>
                        </a:solidFill>
                        <a:latin typeface="Cambria Math" panose="02040503050406030204" pitchFamily="18" charset="0"/>
                      </a:rPr>
                      <m:t> </m:t>
                    </m:r>
                  </m:oMath>
                </a14:m>
                <a:r>
                  <a:rPr lang="es-CO" dirty="0">
                    <a:solidFill>
                      <a:srgbClr val="000000"/>
                    </a:solidFill>
                  </a:rPr>
                  <a:t>y </a:t>
                </a:r>
                <a14:m>
                  <m:oMath xmlns:m="http://schemas.openxmlformats.org/officeDocument/2006/math">
                    <m:d>
                      <m:dPr>
                        <m:begChr m:val="|"/>
                        <m:endChr m:val="|"/>
                        <m:ctrlPr>
                          <a:rPr lang="es-CO" i="1">
                            <a:solidFill>
                              <a:srgbClr val="000000"/>
                            </a:solidFill>
                            <a:latin typeface="Cambria Math" panose="02040503050406030204" pitchFamily="18" charset="0"/>
                          </a:rPr>
                        </m:ctrlPr>
                      </m:dPr>
                      <m:e>
                        <m:r>
                          <a:rPr lang="es-CO" i="1">
                            <a:solidFill>
                              <a:srgbClr val="000000"/>
                            </a:solidFill>
                            <a:latin typeface="Cambria Math" panose="02040503050406030204" pitchFamily="18" charset="0"/>
                          </a:rPr>
                          <m:t>𝑡</m:t>
                        </m:r>
                      </m:e>
                    </m:d>
                    <m:r>
                      <a:rPr lang="es-CO" i="1">
                        <a:solidFill>
                          <a:srgbClr val="000000"/>
                        </a:solidFill>
                        <a:latin typeface="Cambria Math" panose="02040503050406030204" pitchFamily="18" charset="0"/>
                      </a:rPr>
                      <m:t>−</m:t>
                    </m:r>
                    <m:r>
                      <a:rPr lang="es-CO" i="1">
                        <a:solidFill>
                          <a:srgbClr val="000000"/>
                        </a:solidFill>
                        <a:latin typeface="Cambria Math" panose="02040503050406030204" pitchFamily="18" charset="0"/>
                      </a:rPr>
                      <m:t>𝑘</m:t>
                    </m:r>
                    <m:r>
                      <a:rPr lang="es-CO" i="1">
                        <a:solidFill>
                          <a:srgbClr val="000000"/>
                        </a:solidFill>
                        <a:latin typeface="Cambria Math" panose="02040503050406030204" pitchFamily="18" charset="0"/>
                      </a:rPr>
                      <m:t>−1≥</m:t>
                    </m:r>
                    <m:r>
                      <a:rPr lang="es-CO" i="1">
                        <a:solidFill>
                          <a:srgbClr val="000000"/>
                        </a:solidFill>
                        <a:latin typeface="Cambria Math" panose="02040503050406030204" pitchFamily="18" charset="0"/>
                      </a:rPr>
                      <m:t>𝑘</m:t>
                    </m:r>
                    <m:r>
                      <a:rPr lang="es-CO" i="1">
                        <a:solidFill>
                          <a:srgbClr val="000000"/>
                        </a:solidFill>
                        <a:latin typeface="Cambria Math" panose="02040503050406030204" pitchFamily="18" charset="0"/>
                      </a:rPr>
                      <m:t>+1</m:t>
                    </m:r>
                  </m:oMath>
                </a14:m>
                <a:endParaRPr lang="es-CO" dirty="0">
                  <a:solidFill>
                    <a:srgbClr val="000000"/>
                  </a:solidFill>
                </a:endParaRPr>
              </a:p>
              <a:p>
                <a:pPr>
                  <a:buClr>
                    <a:srgbClr val="1A3184"/>
                  </a:buClr>
                </a:pPr>
                <a:endParaRPr lang="es-CO" dirty="0"/>
              </a:p>
            </p:txBody>
          </p:sp>
        </mc:Choice>
        <mc:Fallback xmlns="">
          <p:sp>
            <p:nvSpPr>
              <p:cNvPr id="11" name="CuadroTexto 10">
                <a:extLst>
                  <a:ext uri="{FF2B5EF4-FFF2-40B4-BE49-F238E27FC236}">
                    <a16:creationId xmlns:a16="http://schemas.microsoft.com/office/drawing/2014/main" id="{0581A8C6-76CA-9DBF-9878-AEDB5DC12D95}"/>
                  </a:ext>
                </a:extLst>
              </p:cNvPr>
              <p:cNvSpPr txBox="1">
                <a:spLocks noRot="1" noChangeAspect="1" noMove="1" noResize="1" noEditPoints="1" noAdjustHandles="1" noChangeArrowheads="1" noChangeShapeType="1" noTextEdit="1"/>
              </p:cNvSpPr>
              <p:nvPr/>
            </p:nvSpPr>
            <p:spPr>
              <a:xfrm flipH="1">
                <a:off x="1617365" y="1311562"/>
                <a:ext cx="9142677" cy="5616217"/>
              </a:xfrm>
              <a:prstGeom prst="rect">
                <a:avLst/>
              </a:prstGeom>
              <a:blipFill>
                <a:blip r:embed="rId3"/>
                <a:stretch>
                  <a:fillRect l="-400" t="-543"/>
                </a:stretch>
              </a:blipFill>
            </p:spPr>
            <p:txBody>
              <a:bodyPr/>
              <a:lstStyle/>
              <a:p>
                <a:r>
                  <a:rPr lang="es-CO">
                    <a:noFill/>
                  </a:rPr>
                  <a:t> </a:t>
                </a:r>
              </a:p>
            </p:txBody>
          </p:sp>
        </mc:Fallback>
      </mc:AlternateContent>
    </p:spTree>
    <p:extLst>
      <p:ext uri="{BB962C8B-B14F-4D97-AF65-F5344CB8AC3E}">
        <p14:creationId xmlns:p14="http://schemas.microsoft.com/office/powerpoint/2010/main" val="2447382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3280578" y="364409"/>
            <a:ext cx="5816249" cy="58477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CO" sz="3200" dirty="0">
                <a:solidFill>
                  <a:srgbClr val="1A3184"/>
                </a:solidFill>
                <a:latin typeface="Arial"/>
                <a:cs typeface="Arial"/>
              </a:rPr>
              <a:t>Construcción de B-</a:t>
            </a:r>
            <a:r>
              <a:rPr lang="es-CO" sz="3200" dirty="0" err="1">
                <a:solidFill>
                  <a:srgbClr val="1A3184"/>
                </a:solidFill>
                <a:latin typeface="Arial"/>
                <a:cs typeface="Arial"/>
              </a:rPr>
              <a:t>Splines</a:t>
            </a:r>
            <a:endParaRPr lang="es-CO" sz="32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xmlns:a14="http://schemas.microsoft.com/office/drawing/2010/main">
        <mc:Choice Requires="a14">
          <p:sp>
            <p:nvSpPr>
              <p:cNvPr id="4" name="CuadroTexto 10">
                <a:extLst>
                  <a:ext uri="{FF2B5EF4-FFF2-40B4-BE49-F238E27FC236}">
                    <a16:creationId xmlns:a16="http://schemas.microsoft.com/office/drawing/2014/main" id="{E5035101-93D6-7A88-C6F9-1BF6EE519CC9}"/>
                  </a:ext>
                </a:extLst>
              </p:cNvPr>
              <p:cNvSpPr txBox="1"/>
              <p:nvPr/>
            </p:nvSpPr>
            <p:spPr>
              <a:xfrm flipH="1">
                <a:off x="185309" y="1647210"/>
                <a:ext cx="8155943" cy="4906408"/>
              </a:xfrm>
              <a:prstGeom prst="rect">
                <a:avLst/>
              </a:prstGeom>
              <a:noFill/>
            </p:spPr>
            <p:txBody>
              <a:bodyPr wrap="square" lIns="91440" tIns="45720" rIns="91440" bIns="45720" rtlCol="0" anchor="t">
                <a:spAutoFit/>
              </a:bodyPr>
              <a:lstStyle/>
              <a:p>
                <a:pPr marL="342900" indent="-342900">
                  <a:buClr>
                    <a:srgbClr val="1A3184"/>
                  </a:buClr>
                  <a:buFont typeface="Arial" panose="020B0604020202020204" pitchFamily="34" charset="0"/>
                  <a:buChar char="•"/>
                </a:pPr>
                <a:r>
                  <a:rPr lang="es-CO" sz="2000" dirty="0"/>
                  <a:t>Para los </a:t>
                </a:r>
                <a:r>
                  <a:rPr lang="es-CO" sz="2000" dirty="0" err="1"/>
                  <a:t>knots</a:t>
                </a:r>
                <a:r>
                  <a:rPr lang="es-CO" sz="2000" dirty="0"/>
                  <a:t> {1,2,3,4} hacemos el ejercicio de una interpolación de grado 2.</a:t>
                </a:r>
              </a:p>
              <a:p>
                <a:pPr>
                  <a:buClr>
                    <a:srgbClr val="1A3184"/>
                  </a:buClr>
                </a:pPr>
                <a14:m>
                  <m:oMathPara xmlns:m="http://schemas.openxmlformats.org/officeDocument/2006/math">
                    <m:oMathParaPr>
                      <m:jc m:val="centerGroup"/>
                    </m:oMathParaPr>
                    <m:oMath xmlns:m="http://schemas.openxmlformats.org/officeDocument/2006/math">
                      <m:sSub>
                        <m:sSub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d>
                        <m:dPr>
                          <m:begChr m:val="{"/>
                          <m:end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eqArr>
                            <m:eqArr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eqArr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&lt;</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𝑖</m:t>
                                  </m:r>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+1</m:t>
                                  </m:r>
                                </m:sub>
                              </m:sSub>
                            </m:e>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0                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𝑂𝑡h𝑒𝑟𝑤𝑖𝑠𝑒</m:t>
                              </m:r>
                            </m:e>
                          </m:eqArr>
                        </m:e>
                      </m:d>
                    </m:oMath>
                  </m:oMathPara>
                </a14:m>
                <a:endParaRPr lang="es-CO" sz="2000" dirty="0">
                  <a:effectLst/>
                  <a:latin typeface="Calibri" panose="020F0502020204030204" pitchFamily="34" charset="0"/>
                  <a:ea typeface="Calibri" panose="020F0502020204030204" pitchFamily="34" charset="0"/>
                  <a:cs typeface="Times New Roman" panose="02020603050405020304" pitchFamily="18" charset="0"/>
                </a:endParaRPr>
              </a:p>
              <a:p>
                <a:pPr>
                  <a:buClr>
                    <a:srgbClr val="1A3184"/>
                  </a:buClr>
                </a:pPr>
                <a:r>
                  <a:rPr lang="es-CO" sz="2000" dirty="0">
                    <a:effectLst/>
                    <a:latin typeface="Calibri" panose="020F0502020204030204" pitchFamily="34" charset="0"/>
                    <a:ea typeface="Calibri" panose="020F0502020204030204" pitchFamily="34" charset="0"/>
                    <a:cs typeface="Times New Roman" panose="02020603050405020304" pitchFamily="18" charset="0"/>
                  </a:rPr>
                  <a:t>       Cómo el método es recursivo empezamos entonces haciendo la interpolación de grado 1</a:t>
                </a:r>
                <a:r>
                  <a:rPr lang="es-CO" dirty="0">
                    <a:latin typeface="Calibri" panose="020F0502020204030204" pitchFamily="34" charset="0"/>
                    <a:ea typeface="Calibri" panose="020F0502020204030204" pitchFamily="34" charset="0"/>
                    <a:cs typeface="Times New Roman" panose="02020603050405020304" pitchFamily="18" charset="0"/>
                  </a:rPr>
                  <a:t>: </a:t>
                </a:r>
              </a:p>
              <a:p>
                <a:pPr>
                  <a:buClr>
                    <a:srgbClr val="1A3184"/>
                  </a:buClr>
                </a:pPr>
                <a14:m>
                  <m:oMathPara xmlns:m="http://schemas.openxmlformats.org/officeDocument/2006/math">
                    <m:oMathParaPr>
                      <m:jc m:val="centerGroup"/>
                    </m:oMathParaPr>
                    <m:oMath xmlns:m="http://schemas.openxmlformats.org/officeDocument/2006/math">
                      <m:sSub>
                        <m:sSubPr>
                          <m:ctrlPr>
                            <a:rPr lang="es-CO" sz="1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s-CO"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s-CO" sz="1800" i="1">
                              <a:effectLst/>
                              <a:latin typeface="Cambria Math" panose="02040503050406030204" pitchFamily="18" charset="0"/>
                              <a:ea typeface="Calibri" panose="020F0502020204030204" pitchFamily="34" charset="0"/>
                              <a:cs typeface="Times New Roman" panose="02020603050405020304" pitchFamily="18" charset="0"/>
                            </a:rPr>
                            <m:t>0,1</m:t>
                          </m:r>
                        </m:sub>
                      </m:sSub>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𝑥</m:t>
                          </m:r>
                        </m:e>
                      </m:d>
                      <m:r>
                        <a:rPr lang="es-CO"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𝑥</m:t>
                          </m:r>
                          <m:r>
                            <a:rPr lang="es-CO"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𝑡</m:t>
                              </m:r>
                            </m:e>
                            <m:sub>
                              <m:r>
                                <a:rPr lang="es-CO" sz="1800" i="1">
                                  <a:effectLst/>
                                  <a:latin typeface="Cambria Math" panose="02040503050406030204" pitchFamily="18" charset="0"/>
                                  <a:ea typeface="Calibri" panose="020F0502020204030204" pitchFamily="34" charset="0"/>
                                  <a:cs typeface="Times New Roman" panose="02020603050405020304" pitchFamily="18" charset="0"/>
                                </a:rPr>
                                <m:t>0</m:t>
                              </m:r>
                            </m:sub>
                          </m:sSub>
                        </m:num>
                        <m:den>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𝑡</m:t>
                              </m:r>
                            </m:e>
                            <m:sub>
                              <m:r>
                                <a:rPr lang="es-CO"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s-CO"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𝑡</m:t>
                              </m:r>
                            </m:e>
                            <m:sub>
                              <m:r>
                                <a:rPr lang="es-CO" sz="1800" i="1">
                                  <a:effectLst/>
                                  <a:latin typeface="Cambria Math" panose="02040503050406030204" pitchFamily="18" charset="0"/>
                                  <a:ea typeface="Calibri" panose="020F0502020204030204" pitchFamily="34" charset="0"/>
                                  <a:cs typeface="Times New Roman" panose="02020603050405020304" pitchFamily="18" charset="0"/>
                                </a:rPr>
                                <m:t>0</m:t>
                              </m:r>
                            </m:sub>
                          </m:sSub>
                        </m:den>
                      </m:f>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CO"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s-CO" sz="1800" i="1">
                              <a:effectLst/>
                              <a:latin typeface="Cambria Math" panose="02040503050406030204" pitchFamily="18" charset="0"/>
                              <a:ea typeface="Calibri" panose="020F0502020204030204" pitchFamily="34" charset="0"/>
                              <a:cs typeface="Times New Roman" panose="02020603050405020304" pitchFamily="18" charset="0"/>
                            </a:rPr>
                            <m:t>00</m:t>
                          </m:r>
                        </m:sub>
                      </m:sSub>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𝑥</m:t>
                          </m:r>
                        </m:e>
                      </m:d>
                      <m:r>
                        <a:rPr lang="es-CO"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𝑡</m:t>
                              </m:r>
                            </m:e>
                            <m:sub>
                              <m:r>
                                <a:rPr lang="es-CO" sz="18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s-CO" sz="1800" i="1">
                              <a:effectLst/>
                              <a:latin typeface="Cambria Math" panose="02040503050406030204" pitchFamily="18" charset="0"/>
                              <a:ea typeface="Calibri" panose="020F0502020204030204" pitchFamily="34" charset="0"/>
                              <a:cs typeface="Times New Roman" panose="02020603050405020304" pitchFamily="18" charset="0"/>
                            </a:rPr>
                            <m:t>−</m:t>
                          </m:r>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𝑥</m:t>
                          </m:r>
                        </m:num>
                        <m:den>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𝑡</m:t>
                              </m:r>
                            </m:e>
                            <m:sub>
                              <m:r>
                                <a:rPr lang="es-CO" sz="18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s-CO"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𝑡</m:t>
                              </m:r>
                            </m:e>
                            <m:sub>
                              <m:r>
                                <a:rPr lang="es-CO" sz="1800" i="1">
                                  <a:effectLst/>
                                  <a:latin typeface="Cambria Math" panose="02040503050406030204" pitchFamily="18" charset="0"/>
                                  <a:ea typeface="Calibri" panose="020F0502020204030204" pitchFamily="34" charset="0"/>
                                  <a:cs typeface="Times New Roman" panose="02020603050405020304" pitchFamily="18" charset="0"/>
                                </a:rPr>
                                <m:t>1</m:t>
                              </m:r>
                            </m:sub>
                          </m:sSub>
                        </m:den>
                      </m:f>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CO"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s-CO" sz="1800" i="1">
                              <a:effectLst/>
                              <a:latin typeface="Cambria Math" panose="02040503050406030204" pitchFamily="18" charset="0"/>
                              <a:ea typeface="Calibri" panose="020F0502020204030204" pitchFamily="34" charset="0"/>
                              <a:cs typeface="Times New Roman" panose="02020603050405020304" pitchFamily="18" charset="0"/>
                            </a:rPr>
                            <m:t>10</m:t>
                          </m:r>
                        </m:sub>
                      </m:sSub>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𝑥</m:t>
                          </m:r>
                        </m:e>
                      </m:d>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buClr>
                    <a:srgbClr val="1A3184"/>
                  </a:buClr>
                </a:pPr>
                <a:r>
                  <a:rPr lang="es-CO" sz="2000" dirty="0">
                    <a:effectLst/>
                    <a:latin typeface="Calibri" panose="020F0502020204030204" pitchFamily="34" charset="0"/>
                    <a:ea typeface="Calibri" panose="020F0502020204030204" pitchFamily="34" charset="0"/>
                    <a:cs typeface="Times New Roman" panose="02020603050405020304" pitchFamily="18" charset="0"/>
                  </a:rPr>
                  <a:t>Al reemplazar:</a:t>
                </a:r>
              </a:p>
              <a:p>
                <a:pPr>
                  <a:buClr>
                    <a:srgbClr val="1A3184"/>
                  </a:buClr>
                </a:pPr>
                <a14:m>
                  <m:oMathPara xmlns:m="http://schemas.openxmlformats.org/officeDocument/2006/math">
                    <m:oMathParaPr>
                      <m:jc m:val="centerGroup"/>
                    </m:oMathParaPr>
                    <m:oMath xmlns:m="http://schemas.openxmlformats.org/officeDocument/2006/math">
                      <m:sSub>
                        <m:sSubPr>
                          <m:ctrlPr>
                            <a:rPr lang="es-CO" sz="1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s-CO"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s-CO" sz="1800" i="1">
                              <a:effectLst/>
                              <a:latin typeface="Cambria Math" panose="02040503050406030204" pitchFamily="18" charset="0"/>
                              <a:ea typeface="Calibri" panose="020F0502020204030204" pitchFamily="34" charset="0"/>
                              <a:cs typeface="Times New Roman" panose="02020603050405020304" pitchFamily="18" charset="0"/>
                            </a:rPr>
                            <m:t>0,1</m:t>
                          </m:r>
                        </m:sub>
                      </m:sSub>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𝑥</m:t>
                          </m:r>
                        </m:e>
                      </m:d>
                      <m:r>
                        <a:rPr lang="es-CO" sz="1800" i="1">
                          <a:effectLst/>
                          <a:latin typeface="Cambria Math" panose="02040503050406030204" pitchFamily="18" charset="0"/>
                          <a:ea typeface="Calibri" panose="020F0502020204030204" pitchFamily="34" charset="0"/>
                          <a:cs typeface="Times New Roman" panose="02020603050405020304" pitchFamily="18" charset="0"/>
                        </a:rPr>
                        <m:t>=</m:t>
                      </m:r>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𝑥</m:t>
                      </m:r>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CO"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s-CO" sz="1800" i="1">
                              <a:effectLst/>
                              <a:latin typeface="Cambria Math" panose="02040503050406030204" pitchFamily="18" charset="0"/>
                              <a:ea typeface="Calibri" panose="020F0502020204030204" pitchFamily="34" charset="0"/>
                              <a:cs typeface="Times New Roman" panose="02020603050405020304" pitchFamily="18" charset="0"/>
                            </a:rPr>
                            <m:t>00</m:t>
                          </m:r>
                        </m:sub>
                      </m:sSub>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𝑥</m:t>
                          </m:r>
                        </m:e>
                      </m:d>
                      <m:r>
                        <a:rPr lang="es-CO" sz="1800" i="1">
                          <a:effectLst/>
                          <a:latin typeface="Cambria Math" panose="02040503050406030204" pitchFamily="18" charset="0"/>
                          <a:ea typeface="Calibri" panose="020F0502020204030204" pitchFamily="34" charset="0"/>
                          <a:cs typeface="Times New Roman" panose="02020603050405020304" pitchFamily="18" charset="0"/>
                        </a:rPr>
                        <m:t>+(2−</m:t>
                      </m:r>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𝑥</m:t>
                      </m:r>
                      <m:r>
                        <a:rPr lang="es-CO"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CO"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s-CO" sz="1800" i="1">
                              <a:effectLst/>
                              <a:latin typeface="Cambria Math" panose="02040503050406030204" pitchFamily="18" charset="0"/>
                              <a:ea typeface="Calibri" panose="020F0502020204030204" pitchFamily="34" charset="0"/>
                              <a:cs typeface="Times New Roman" panose="02020603050405020304" pitchFamily="18" charset="0"/>
                            </a:rPr>
                            <m:t>10</m:t>
                          </m:r>
                        </m:sub>
                      </m:sSub>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𝑥</m:t>
                          </m:r>
                        </m:e>
                      </m:d>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buClr>
                    <a:srgbClr val="1A3184"/>
                  </a:buClr>
                </a:pPr>
                <a:r>
                  <a:rPr lang="es-CO" sz="2000" dirty="0">
                    <a:effectLst/>
                    <a:latin typeface="Calibri" panose="020F0502020204030204" pitchFamily="34" charset="0"/>
                    <a:ea typeface="Calibri" panose="020F0502020204030204" pitchFamily="34" charset="0"/>
                    <a:cs typeface="Times New Roman" panose="02020603050405020304" pitchFamily="18" charset="0"/>
                  </a:rPr>
                  <a:t>Si nos damos cuenta ya obtuvimos una función a trozos un </a:t>
                </a:r>
                <a:r>
                  <a:rPr lang="es-CO" sz="2000" dirty="0" err="1">
                    <a:effectLst/>
                    <a:latin typeface="Calibri" panose="020F0502020204030204" pitchFamily="34" charset="0"/>
                    <a:ea typeface="Calibri" panose="020F0502020204030204" pitchFamily="34" charset="0"/>
                    <a:cs typeface="Times New Roman" panose="02020603050405020304" pitchFamily="18" charset="0"/>
                  </a:rPr>
                  <a:t>spline</a:t>
                </a:r>
                <a:r>
                  <a:rPr lang="es-CO" sz="2000" dirty="0">
                    <a:effectLst/>
                    <a:latin typeface="Calibri" panose="020F0502020204030204" pitchFamily="34" charset="0"/>
                    <a:ea typeface="Calibri" panose="020F0502020204030204" pitchFamily="34" charset="0"/>
                    <a:cs typeface="Times New Roman" panose="02020603050405020304" pitchFamily="18" charset="0"/>
                  </a:rPr>
                  <a:t> grado 1:</a:t>
                </a:r>
              </a:p>
              <a:p>
                <a:pPr>
                  <a:buClr>
                    <a:srgbClr val="1A3184"/>
                  </a:buClr>
                </a:pPr>
                <a14:m>
                  <m:oMathPara xmlns:m="http://schemas.openxmlformats.org/officeDocument/2006/math">
                    <m:oMathParaPr>
                      <m:jc m:val="centerGroup"/>
                    </m:oMathParaPr>
                    <m:oMath xmlns:m="http://schemas.openxmlformats.org/officeDocument/2006/math">
                      <m:sSub>
                        <m:sSubPr>
                          <m:ctrlPr>
                            <a:rPr lang="es-CO" sz="1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s-CO"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s-CO" sz="1800" i="1">
                              <a:effectLst/>
                              <a:latin typeface="Cambria Math" panose="02040503050406030204" pitchFamily="18" charset="0"/>
                              <a:ea typeface="Calibri" panose="020F0502020204030204" pitchFamily="34" charset="0"/>
                              <a:cs typeface="Times New Roman" panose="02020603050405020304" pitchFamily="18" charset="0"/>
                            </a:rPr>
                            <m:t>0,1</m:t>
                          </m:r>
                        </m:sub>
                      </m:sSub>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s-CO" sz="1800" i="1">
                              <a:effectLst/>
                              <a:latin typeface="Cambria Math" panose="02040503050406030204" pitchFamily="18" charset="0"/>
                              <a:ea typeface="Calibri" panose="020F0502020204030204" pitchFamily="34" charset="0"/>
                              <a:cs typeface="Times New Roman" panose="02020603050405020304" pitchFamily="18" charset="0"/>
                            </a:rPr>
                            <m:t>𝑢</m:t>
                          </m:r>
                        </m:e>
                      </m:d>
                      <m:r>
                        <a:rPr lang="es-CO" sz="18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eqArr>
                            <m:eqArr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eqArrPr>
                            <m:e>
                              <m:r>
                                <a:rPr lang="es-CO" sz="1800" i="1">
                                  <a:effectLst/>
                                  <a:latin typeface="Cambria Math" panose="02040503050406030204" pitchFamily="18" charset="0"/>
                                  <a:ea typeface="Calibri" panose="020F0502020204030204" pitchFamily="34" charset="0"/>
                                  <a:cs typeface="Times New Roman" panose="02020603050405020304" pitchFamily="18" charset="0"/>
                                </a:rPr>
                                <m:t>   </m:t>
                              </m:r>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𝑥</m:t>
                              </m:r>
                              <m:r>
                                <a:rPr lang="es-CO" sz="1800" i="1">
                                  <a:effectLst/>
                                  <a:latin typeface="Cambria Math" panose="02040503050406030204" pitchFamily="18" charset="0"/>
                                  <a:ea typeface="Calibri" panose="020F0502020204030204" pitchFamily="34" charset="0"/>
                                  <a:cs typeface="Times New Roman" panose="02020603050405020304" pitchFamily="18" charset="0"/>
                                </a:rPr>
                                <m:t>           </m:t>
                              </m:r>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𝑥</m:t>
                              </m:r>
                              <m:r>
                                <a:rPr lang="es-CO" sz="1800" i="1">
                                  <a:effectLst/>
                                  <a:latin typeface="Cambria Math" panose="02040503050406030204" pitchFamily="18" charset="0"/>
                                  <a:ea typeface="Calibri" panose="020F0502020204030204" pitchFamily="34" charset="0"/>
                                  <a:cs typeface="Times New Roman" panose="02020603050405020304" pitchFamily="18" charset="0"/>
                                </a:rPr>
                                <m:t>&lt;1  </m:t>
                              </m:r>
                            </m:e>
                            <m:e>
                              <m:r>
                                <a:rPr lang="es-CO" sz="1800" i="1">
                                  <a:effectLst/>
                                  <a:latin typeface="Cambria Math" panose="02040503050406030204" pitchFamily="18" charset="0"/>
                                  <a:ea typeface="Calibri" panose="020F0502020204030204" pitchFamily="34" charset="0"/>
                                  <a:cs typeface="Times New Roman" panose="02020603050405020304" pitchFamily="18" charset="0"/>
                                </a:rPr>
                                <m:t>2−</m:t>
                              </m:r>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𝑥</m:t>
                              </m:r>
                              <m:r>
                                <a:rPr lang="es-CO" sz="1800" i="1">
                                  <a:effectLst/>
                                  <a:latin typeface="Cambria Math" panose="02040503050406030204" pitchFamily="18" charset="0"/>
                                  <a:ea typeface="Calibri" panose="020F0502020204030204" pitchFamily="34" charset="0"/>
                                  <a:cs typeface="Times New Roman" panose="02020603050405020304" pitchFamily="18" charset="0"/>
                                </a:rPr>
                                <m:t>  1≤</m:t>
                              </m:r>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𝑥</m:t>
                              </m:r>
                              <m:r>
                                <a:rPr lang="es-CO" sz="1800" i="1">
                                  <a:effectLst/>
                                  <a:latin typeface="Cambria Math" panose="02040503050406030204" pitchFamily="18" charset="0"/>
                                  <a:ea typeface="Calibri" panose="020F0502020204030204" pitchFamily="34" charset="0"/>
                                  <a:cs typeface="Times New Roman" panose="02020603050405020304" pitchFamily="18" charset="0"/>
                                </a:rPr>
                                <m:t>&lt;2</m:t>
                              </m:r>
                            </m:e>
                            <m:e>
                              <m:r>
                                <a:rPr lang="es-CO" sz="1800" i="1">
                                  <a:effectLst/>
                                  <a:latin typeface="Cambria Math" panose="02040503050406030204" pitchFamily="18" charset="0"/>
                                  <a:ea typeface="Calibri" panose="020F0502020204030204" pitchFamily="34" charset="0"/>
                                  <a:cs typeface="Times New Roman" panose="02020603050405020304" pitchFamily="18" charset="0"/>
                                </a:rPr>
                                <m:t>0             </m:t>
                              </m:r>
                              <m:r>
                                <a:rPr lang="es-CO" sz="1800" i="1">
                                  <a:effectLst/>
                                  <a:latin typeface="Cambria Math" panose="02040503050406030204" pitchFamily="18" charset="0"/>
                                  <a:ea typeface="Calibri" panose="020F0502020204030204" pitchFamily="34" charset="0"/>
                                  <a:cs typeface="Times New Roman" panose="02020603050405020304" pitchFamily="18" charset="0"/>
                                </a:rPr>
                                <m:t>𝑑</m:t>
                              </m:r>
                              <m:r>
                                <a:rPr lang="es-CO" sz="1800" i="1">
                                  <a:effectLst/>
                                  <a:latin typeface="Cambria Math" panose="02040503050406030204" pitchFamily="18" charset="0"/>
                                  <a:ea typeface="Calibri" panose="020F0502020204030204" pitchFamily="34" charset="0"/>
                                  <a:cs typeface="Times New Roman" panose="02020603050405020304" pitchFamily="18" charset="0"/>
                                </a:rPr>
                                <m:t>.</m:t>
                              </m:r>
                              <m:r>
                                <a:rPr lang="es-CO" sz="1800" i="1">
                                  <a:effectLst/>
                                  <a:latin typeface="Cambria Math" panose="02040503050406030204" pitchFamily="18" charset="0"/>
                                  <a:ea typeface="Calibri" panose="020F0502020204030204" pitchFamily="34" charset="0"/>
                                  <a:cs typeface="Times New Roman" panose="02020603050405020304" pitchFamily="18" charset="0"/>
                                </a:rPr>
                                <m:t>𝑙</m:t>
                              </m:r>
                              <m:r>
                                <a:rPr lang="es-CO" sz="1800" i="1">
                                  <a:effectLst/>
                                  <a:latin typeface="Cambria Math" panose="02040503050406030204" pitchFamily="18" charset="0"/>
                                  <a:ea typeface="Calibri" panose="020F0502020204030204" pitchFamily="34" charset="0"/>
                                  <a:cs typeface="Times New Roman" panose="02020603050405020304" pitchFamily="18" charset="0"/>
                                </a:rPr>
                                <m:t>.</m:t>
                              </m:r>
                              <m:r>
                                <a:rPr lang="es-CO" sz="1800" i="1">
                                  <a:effectLst/>
                                  <a:latin typeface="Cambria Math" panose="02040503050406030204" pitchFamily="18" charset="0"/>
                                  <a:ea typeface="Calibri" panose="020F0502020204030204" pitchFamily="34" charset="0"/>
                                  <a:cs typeface="Times New Roman" panose="02020603050405020304" pitchFamily="18" charset="0"/>
                                </a:rPr>
                                <m:t>𝑐</m:t>
                              </m:r>
                            </m:e>
                          </m:eqArr>
                        </m:e>
                      </m:d>
                      <m:sSub>
                        <m:sSubPr>
                          <m:ctrlPr>
                            <a:rPr lang="es-CO" i="1">
                              <a:latin typeface="Cambria Math" panose="02040503050406030204" pitchFamily="18" charset="0"/>
                            </a:rPr>
                          </m:ctrlPr>
                        </m:sSubPr>
                        <m:e>
                          <m:r>
                            <a:rPr lang="es-CO" i="1">
                              <a:latin typeface="Cambria Math" panose="02040503050406030204" pitchFamily="18" charset="0"/>
                            </a:rPr>
                            <m:t>𝑁</m:t>
                          </m:r>
                        </m:e>
                        <m:sub>
                          <m:r>
                            <a:rPr lang="es-CO" i="1">
                              <a:latin typeface="Cambria Math" panose="02040503050406030204" pitchFamily="18" charset="0"/>
                            </a:rPr>
                            <m:t>0,1</m:t>
                          </m:r>
                        </m:sub>
                      </m:sSub>
                      <m:d>
                        <m:dPr>
                          <m:ctrlPr>
                            <a:rPr lang="es-CO" i="1">
                              <a:latin typeface="Cambria Math" panose="02040503050406030204" pitchFamily="18" charset="0"/>
                            </a:rPr>
                          </m:ctrlPr>
                        </m:dPr>
                        <m:e>
                          <m:r>
                            <a:rPr lang="es-CO" i="1">
                              <a:latin typeface="Cambria Math" panose="02040503050406030204" pitchFamily="18" charset="0"/>
                            </a:rPr>
                            <m:t>𝑢</m:t>
                          </m:r>
                        </m:e>
                      </m:d>
                      <m:r>
                        <a:rPr lang="es-CO" i="1">
                          <a:latin typeface="Cambria Math" panose="02040503050406030204" pitchFamily="18" charset="0"/>
                        </a:rPr>
                        <m:t>=</m:t>
                      </m:r>
                      <m:d>
                        <m:dPr>
                          <m:begChr m:val="{"/>
                          <m:endChr m:val=""/>
                          <m:ctrlPr>
                            <a:rPr lang="es-CO" i="1">
                              <a:latin typeface="Cambria Math" panose="02040503050406030204" pitchFamily="18" charset="0"/>
                            </a:rPr>
                          </m:ctrlPr>
                        </m:dPr>
                        <m:e>
                          <m:eqArr>
                            <m:eqArrPr>
                              <m:ctrlPr>
                                <a:rPr lang="es-CO" i="1">
                                  <a:latin typeface="Cambria Math" panose="02040503050406030204" pitchFamily="18" charset="0"/>
                                </a:rPr>
                              </m:ctrlPr>
                            </m:eqArrPr>
                            <m:e>
                              <m:r>
                                <a:rPr lang="es-CO" i="1">
                                  <a:latin typeface="Cambria Math" panose="02040503050406030204" pitchFamily="18" charset="0"/>
                                </a:rPr>
                                <m:t>   </m:t>
                              </m:r>
                              <m:r>
                                <a:rPr lang="es-CO" b="0" i="1" smtClean="0">
                                  <a:latin typeface="Cambria Math" panose="02040503050406030204" pitchFamily="18" charset="0"/>
                                </a:rPr>
                                <m:t>𝑥</m:t>
                              </m:r>
                              <m:r>
                                <a:rPr lang="es-CO" i="1">
                                  <a:latin typeface="Cambria Math" panose="02040503050406030204" pitchFamily="18" charset="0"/>
                                </a:rPr>
                                <m:t>            </m:t>
                              </m:r>
                              <m:r>
                                <a:rPr lang="es-CO" b="0" i="1" smtClean="0">
                                  <a:latin typeface="Cambria Math" panose="02040503050406030204" pitchFamily="18" charset="0"/>
                                </a:rPr>
                                <m:t>𝑥</m:t>
                              </m:r>
                              <m:r>
                                <a:rPr lang="es-CO" i="1">
                                  <a:latin typeface="Cambria Math" panose="02040503050406030204" pitchFamily="18" charset="0"/>
                                </a:rPr>
                                <m:t>&lt;1  </m:t>
                              </m:r>
                            </m:e>
                            <m:e>
                              <m:r>
                                <a:rPr lang="es-CO" i="1">
                                  <a:latin typeface="Cambria Math" panose="02040503050406030204" pitchFamily="18" charset="0"/>
                                </a:rPr>
                                <m:t>2−</m:t>
                              </m:r>
                              <m:r>
                                <a:rPr lang="es-CO" b="0" i="1" smtClean="0">
                                  <a:latin typeface="Cambria Math" panose="02040503050406030204" pitchFamily="18" charset="0"/>
                                </a:rPr>
                                <m:t>𝑥</m:t>
                              </m:r>
                              <m:r>
                                <a:rPr lang="es-CO" i="1">
                                  <a:latin typeface="Cambria Math" panose="02040503050406030204" pitchFamily="18" charset="0"/>
                                </a:rPr>
                                <m:t>  1≤</m:t>
                              </m:r>
                              <m:r>
                                <a:rPr lang="es-CO" b="0" i="1" smtClean="0">
                                  <a:latin typeface="Cambria Math" panose="02040503050406030204" pitchFamily="18" charset="0"/>
                                </a:rPr>
                                <m:t>𝑥</m:t>
                              </m:r>
                              <m:r>
                                <a:rPr lang="es-CO" i="1">
                                  <a:latin typeface="Cambria Math" panose="02040503050406030204" pitchFamily="18" charset="0"/>
                                </a:rPr>
                                <m:t>&lt;2</m:t>
                              </m:r>
                            </m:e>
                            <m:e>
                              <m:r>
                                <a:rPr lang="es-CO" i="1">
                                  <a:latin typeface="Cambria Math" panose="02040503050406030204" pitchFamily="18" charset="0"/>
                                </a:rPr>
                                <m:t>0             </m:t>
                              </m:r>
                              <m:r>
                                <a:rPr lang="es-CO" i="1">
                                  <a:latin typeface="Cambria Math" panose="02040503050406030204" pitchFamily="18" charset="0"/>
                                </a:rPr>
                                <m:t>𝑑</m:t>
                              </m:r>
                              <m:r>
                                <a:rPr lang="es-CO" i="1">
                                  <a:latin typeface="Cambria Math" panose="02040503050406030204" pitchFamily="18" charset="0"/>
                                </a:rPr>
                                <m:t>.</m:t>
                              </m:r>
                              <m:r>
                                <a:rPr lang="es-CO" i="1">
                                  <a:latin typeface="Cambria Math" panose="02040503050406030204" pitchFamily="18" charset="0"/>
                                </a:rPr>
                                <m:t>𝑙</m:t>
                              </m:r>
                              <m:r>
                                <a:rPr lang="es-CO" i="1">
                                  <a:latin typeface="Cambria Math" panose="02040503050406030204" pitchFamily="18" charset="0"/>
                                </a:rPr>
                                <m:t>.</m:t>
                              </m:r>
                              <m:r>
                                <a:rPr lang="es-CO" i="1">
                                  <a:latin typeface="Cambria Math" panose="02040503050406030204" pitchFamily="18" charset="0"/>
                                </a:rPr>
                                <m:t>𝑐</m:t>
                              </m:r>
                            </m:e>
                          </m:eqArr>
                        </m:e>
                      </m:d>
                    </m:oMath>
                  </m:oMathPara>
                </a14:m>
                <a:endParaRPr lang="es-CO" dirty="0"/>
              </a:p>
              <a:p>
                <a:pPr>
                  <a:buClr>
                    <a:srgbClr val="1A3184"/>
                  </a:buClr>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buClr>
                    <a:srgbClr val="1A3184"/>
                  </a:buClr>
                </a:pPr>
                <a:endParaRPr lang="es-CO" sz="20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CuadroTexto 10">
                <a:extLst>
                  <a:ext uri="{FF2B5EF4-FFF2-40B4-BE49-F238E27FC236}">
                    <a16:creationId xmlns:a16="http://schemas.microsoft.com/office/drawing/2014/main" id="{E5035101-93D6-7A88-C6F9-1BF6EE519CC9}"/>
                  </a:ext>
                </a:extLst>
              </p:cNvPr>
              <p:cNvSpPr txBox="1">
                <a:spLocks noRot="1" noChangeAspect="1" noMove="1" noResize="1" noEditPoints="1" noAdjustHandles="1" noChangeArrowheads="1" noChangeShapeType="1" noTextEdit="1"/>
              </p:cNvSpPr>
              <p:nvPr/>
            </p:nvSpPr>
            <p:spPr>
              <a:xfrm flipH="1">
                <a:off x="185309" y="1647210"/>
                <a:ext cx="8155943" cy="4906408"/>
              </a:xfrm>
              <a:prstGeom prst="rect">
                <a:avLst/>
              </a:prstGeom>
              <a:blipFill>
                <a:blip r:embed="rId3"/>
                <a:stretch>
                  <a:fillRect l="-747" t="-621"/>
                </a:stretch>
              </a:blipFill>
            </p:spPr>
            <p:txBody>
              <a:bodyPr/>
              <a:lstStyle/>
              <a:p>
                <a:r>
                  <a:rPr lang="es-CO">
                    <a:noFill/>
                  </a:rPr>
                  <a:t> </a:t>
                </a:r>
              </a:p>
            </p:txBody>
          </p:sp>
        </mc:Fallback>
      </mc:AlternateContent>
      <p:pic>
        <p:nvPicPr>
          <p:cNvPr id="2" name="Picture 1" descr="Chart, box and whisker chart&#10;&#10;Description automatically generated">
            <a:extLst>
              <a:ext uri="{FF2B5EF4-FFF2-40B4-BE49-F238E27FC236}">
                <a16:creationId xmlns:a16="http://schemas.microsoft.com/office/drawing/2014/main" id="{5BD51FB1-2704-F39F-79BE-DB4E50150A9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333803" y="3382674"/>
            <a:ext cx="4665421" cy="963511"/>
          </a:xfrm>
          <a:prstGeom prst="rect">
            <a:avLst/>
          </a:prstGeom>
          <a:noFill/>
          <a:ln>
            <a:noFill/>
          </a:ln>
        </p:spPr>
      </p:pic>
    </p:spTree>
    <p:extLst>
      <p:ext uri="{BB962C8B-B14F-4D97-AF65-F5344CB8AC3E}">
        <p14:creationId xmlns:p14="http://schemas.microsoft.com/office/powerpoint/2010/main" val="99517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3280578" y="364409"/>
            <a:ext cx="5816249" cy="58477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CO" sz="3200" dirty="0">
                <a:solidFill>
                  <a:srgbClr val="1A3184"/>
                </a:solidFill>
                <a:latin typeface="Arial"/>
                <a:cs typeface="Arial"/>
              </a:rPr>
              <a:t>Construcción de B-</a:t>
            </a:r>
            <a:r>
              <a:rPr lang="es-CO" sz="3200" dirty="0" err="1">
                <a:solidFill>
                  <a:srgbClr val="1A3184"/>
                </a:solidFill>
                <a:latin typeface="Arial"/>
                <a:cs typeface="Arial"/>
              </a:rPr>
              <a:t>Splines</a:t>
            </a:r>
            <a:endParaRPr lang="es-CO" sz="32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mc:Choice xmlns:a14="http://schemas.microsoft.com/office/drawing/2010/main" Requires="a14">
          <p:sp>
            <p:nvSpPr>
              <p:cNvPr id="4" name="CuadroTexto 10">
                <a:extLst>
                  <a:ext uri="{FF2B5EF4-FFF2-40B4-BE49-F238E27FC236}">
                    <a16:creationId xmlns:a16="http://schemas.microsoft.com/office/drawing/2014/main" id="{E5035101-93D6-7A88-C6F9-1BF6EE519CC9}"/>
                  </a:ext>
                </a:extLst>
              </p:cNvPr>
              <p:cNvSpPr txBox="1"/>
              <p:nvPr/>
            </p:nvSpPr>
            <p:spPr>
              <a:xfrm flipH="1">
                <a:off x="2210052" y="1429039"/>
                <a:ext cx="8155943" cy="4695709"/>
              </a:xfrm>
              <a:prstGeom prst="rect">
                <a:avLst/>
              </a:prstGeom>
              <a:noFill/>
            </p:spPr>
            <p:txBody>
              <a:bodyPr wrap="square" lIns="91440" tIns="45720" rIns="91440" bIns="45720" rtlCol="0" anchor="t">
                <a:spAutoFit/>
              </a:bodyPr>
              <a:lstStyle/>
              <a:p>
                <a:pPr>
                  <a:buClr>
                    <a:srgbClr val="1A3184"/>
                  </a:buClr>
                </a:pPr>
                <a14:m>
                  <m:oMathPara xmlns:m="http://schemas.openxmlformats.org/officeDocument/2006/math">
                    <m:oMathParaPr>
                      <m:jc m:val="centerGroup"/>
                    </m:oMathParaPr>
                    <m:oMath xmlns:m="http://schemas.openxmlformats.org/officeDocument/2006/math">
                      <m:sSub>
                        <m:sSubPr>
                          <m:ctrlPr>
                            <a:rPr lang="es-CO" sz="2000" i="1" smtClean="0">
                              <a:latin typeface="Cambria Math" panose="02040503050406030204" pitchFamily="18" charset="0"/>
                            </a:rPr>
                          </m:ctrlPr>
                        </m:sSubPr>
                        <m:e>
                          <m:r>
                            <a:rPr lang="es-ES" sz="2000" b="0" i="1" smtClean="0">
                              <a:latin typeface="Cambria Math" panose="02040503050406030204" pitchFamily="18" charset="0"/>
                            </a:rPr>
                            <m:t>𝐵</m:t>
                          </m:r>
                        </m:e>
                        <m:sub>
                          <m:r>
                            <a:rPr lang="es-ES" sz="2000" b="0" i="1" smtClean="0">
                              <a:latin typeface="Cambria Math" panose="02040503050406030204" pitchFamily="18" charset="0"/>
                            </a:rPr>
                            <m:t>𝑖</m:t>
                          </m:r>
                          <m:r>
                            <a:rPr lang="es-ES" sz="2000" b="0" i="1" smtClean="0">
                              <a:latin typeface="Cambria Math" panose="02040503050406030204" pitchFamily="18" charset="0"/>
                            </a:rPr>
                            <m:t>,</m:t>
                          </m:r>
                          <m:r>
                            <a:rPr lang="es-ES" sz="2000" b="0" i="1" smtClean="0">
                              <a:latin typeface="Cambria Math" panose="02040503050406030204" pitchFamily="18" charset="0"/>
                            </a:rPr>
                            <m:t>𝑘</m:t>
                          </m:r>
                        </m:sub>
                      </m:sSub>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𝑥</m:t>
                          </m:r>
                        </m:e>
                      </m:d>
                      <m:r>
                        <a:rPr lang="es-ES" sz="2000" b="0" i="1" smtClean="0">
                          <a:latin typeface="Cambria Math" panose="02040503050406030204" pitchFamily="18" charset="0"/>
                        </a:rPr>
                        <m:t>=</m:t>
                      </m:r>
                      <m:f>
                        <m:fPr>
                          <m:ctrlPr>
                            <a:rPr lang="es-ES" sz="2000" b="0" i="1" smtClean="0">
                              <a:latin typeface="Cambria Math" panose="02040503050406030204" pitchFamily="18" charset="0"/>
                            </a:rPr>
                          </m:ctrlPr>
                        </m:fPr>
                        <m:num>
                          <m:r>
                            <a:rPr lang="es-ES" sz="2000" b="0" i="1" smtClean="0">
                              <a:latin typeface="Cambria Math" panose="02040503050406030204" pitchFamily="18" charset="0"/>
                            </a:rPr>
                            <m:t>𝑥</m:t>
                          </m:r>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𝑡</m:t>
                              </m:r>
                            </m:e>
                            <m:sub>
                              <m:r>
                                <a:rPr lang="es-ES" sz="2000" b="0" i="1" smtClean="0">
                                  <a:latin typeface="Cambria Math" panose="02040503050406030204" pitchFamily="18" charset="0"/>
                                </a:rPr>
                                <m:t>𝑖</m:t>
                              </m:r>
                            </m:sub>
                          </m:sSub>
                        </m:num>
                        <m:den>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𝑡</m:t>
                              </m:r>
                            </m:e>
                            <m:sub>
                              <m:r>
                                <a:rPr lang="es-ES" sz="2000" b="0" i="1" smtClean="0">
                                  <a:latin typeface="Cambria Math" panose="02040503050406030204" pitchFamily="18" charset="0"/>
                                </a:rPr>
                                <m:t>𝑖</m:t>
                              </m:r>
                              <m:r>
                                <a:rPr lang="es-ES" sz="2000" b="0" i="1" smtClean="0">
                                  <a:latin typeface="Cambria Math" panose="02040503050406030204" pitchFamily="18" charset="0"/>
                                </a:rPr>
                                <m:t>+</m:t>
                              </m:r>
                              <m:r>
                                <a:rPr lang="es-ES" sz="2000" b="0" i="1" smtClean="0">
                                  <a:latin typeface="Cambria Math" panose="02040503050406030204" pitchFamily="18" charset="0"/>
                                </a:rPr>
                                <m:t>𝑘</m:t>
                              </m:r>
                            </m:sub>
                          </m:sSub>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𝑡</m:t>
                              </m:r>
                            </m:e>
                            <m:sub>
                              <m:r>
                                <a:rPr lang="es-ES" sz="2000" b="0" i="1" smtClean="0">
                                  <a:latin typeface="Cambria Math" panose="02040503050406030204" pitchFamily="18" charset="0"/>
                                </a:rPr>
                                <m:t>𝑖</m:t>
                              </m:r>
                            </m:sub>
                          </m:sSub>
                        </m:den>
                      </m:f>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𝐵</m:t>
                          </m:r>
                        </m:e>
                        <m:sub>
                          <m:r>
                            <a:rPr lang="es-ES" sz="2000" b="0" i="1" smtClean="0">
                              <a:latin typeface="Cambria Math" panose="02040503050406030204" pitchFamily="18" charset="0"/>
                            </a:rPr>
                            <m:t>𝑖</m:t>
                          </m:r>
                          <m:r>
                            <a:rPr lang="es-ES" sz="2000" b="0" i="1" smtClean="0">
                              <a:latin typeface="Cambria Math" panose="02040503050406030204" pitchFamily="18" charset="0"/>
                            </a:rPr>
                            <m:t>,</m:t>
                          </m:r>
                          <m:r>
                            <a:rPr lang="es-ES" sz="2000" b="0" i="1" smtClean="0">
                              <a:latin typeface="Cambria Math" panose="02040503050406030204" pitchFamily="18" charset="0"/>
                            </a:rPr>
                            <m:t>𝑘</m:t>
                          </m:r>
                          <m:r>
                            <a:rPr lang="es-ES" sz="2000" b="0" i="1" smtClean="0">
                              <a:latin typeface="Cambria Math" panose="02040503050406030204" pitchFamily="18" charset="0"/>
                            </a:rPr>
                            <m:t>−1</m:t>
                          </m:r>
                        </m:sub>
                      </m:sSub>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𝑥</m:t>
                          </m:r>
                        </m:e>
                      </m:d>
                      <m:r>
                        <a:rPr lang="es-ES" sz="2000" b="0" i="1" smtClean="0">
                          <a:latin typeface="Cambria Math" panose="02040503050406030204" pitchFamily="18" charset="0"/>
                        </a:rPr>
                        <m:t>+</m:t>
                      </m:r>
                      <m:f>
                        <m:fPr>
                          <m:ctrlPr>
                            <a:rPr lang="es-ES" sz="2000" b="0" i="1" smtClean="0">
                              <a:latin typeface="Cambria Math" panose="02040503050406030204" pitchFamily="18" charset="0"/>
                            </a:rPr>
                          </m:ctrlPr>
                        </m:fPr>
                        <m:num>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𝑡</m:t>
                              </m:r>
                            </m:e>
                            <m:sub>
                              <m:r>
                                <a:rPr lang="es-ES" sz="2000" b="0" i="1" smtClean="0">
                                  <a:latin typeface="Cambria Math" panose="02040503050406030204" pitchFamily="18" charset="0"/>
                                </a:rPr>
                                <m:t>𝑖</m:t>
                              </m:r>
                              <m:r>
                                <a:rPr lang="es-ES" sz="2000" b="0" i="1" smtClean="0">
                                  <a:latin typeface="Cambria Math" panose="02040503050406030204" pitchFamily="18" charset="0"/>
                                </a:rPr>
                                <m:t>+</m:t>
                              </m:r>
                              <m:r>
                                <a:rPr lang="es-ES" sz="2000" b="0" i="1" smtClean="0">
                                  <a:latin typeface="Cambria Math" panose="02040503050406030204" pitchFamily="18" charset="0"/>
                                </a:rPr>
                                <m:t>𝑘</m:t>
                              </m:r>
                              <m:r>
                                <a:rPr lang="es-ES" sz="2000" b="0" i="1" smtClean="0">
                                  <a:latin typeface="Cambria Math" panose="02040503050406030204" pitchFamily="18" charset="0"/>
                                </a:rPr>
                                <m:t>+1</m:t>
                              </m:r>
                            </m:sub>
                          </m:sSub>
                          <m:r>
                            <a:rPr lang="es-ES" sz="2000" b="0" i="1" smtClean="0">
                              <a:latin typeface="Cambria Math" panose="02040503050406030204" pitchFamily="18" charset="0"/>
                            </a:rPr>
                            <m:t>−</m:t>
                          </m:r>
                          <m:r>
                            <a:rPr lang="es-ES" sz="2000" b="0" i="1" smtClean="0">
                              <a:latin typeface="Cambria Math" panose="02040503050406030204" pitchFamily="18" charset="0"/>
                            </a:rPr>
                            <m:t>𝑥</m:t>
                          </m:r>
                        </m:num>
                        <m:den>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𝑡</m:t>
                              </m:r>
                            </m:e>
                            <m:sub>
                              <m:r>
                                <a:rPr lang="es-ES" sz="2000" b="0" i="1" smtClean="0">
                                  <a:latin typeface="Cambria Math" panose="02040503050406030204" pitchFamily="18" charset="0"/>
                                </a:rPr>
                                <m:t>𝑖</m:t>
                              </m:r>
                              <m:r>
                                <a:rPr lang="es-ES" sz="2000" b="0" i="1" smtClean="0">
                                  <a:latin typeface="Cambria Math" panose="02040503050406030204" pitchFamily="18" charset="0"/>
                                </a:rPr>
                                <m:t>+</m:t>
                              </m:r>
                              <m:r>
                                <a:rPr lang="es-ES" sz="2000" b="0" i="1" smtClean="0">
                                  <a:latin typeface="Cambria Math" panose="02040503050406030204" pitchFamily="18" charset="0"/>
                                </a:rPr>
                                <m:t>𝑘</m:t>
                              </m:r>
                              <m:r>
                                <a:rPr lang="es-ES" sz="2000" b="0" i="1" smtClean="0">
                                  <a:latin typeface="Cambria Math" panose="02040503050406030204" pitchFamily="18" charset="0"/>
                                </a:rPr>
                                <m:t>+1</m:t>
                              </m:r>
                            </m:sub>
                          </m:sSub>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𝑡</m:t>
                              </m:r>
                            </m:e>
                            <m:sub>
                              <m:r>
                                <a:rPr lang="es-ES" sz="2000" b="0" i="1" smtClean="0">
                                  <a:latin typeface="Cambria Math" panose="02040503050406030204" pitchFamily="18" charset="0"/>
                                </a:rPr>
                                <m:t>𝑖</m:t>
                              </m:r>
                              <m:r>
                                <a:rPr lang="es-ES" sz="2000" b="0" i="1" smtClean="0">
                                  <a:latin typeface="Cambria Math" panose="02040503050406030204" pitchFamily="18" charset="0"/>
                                </a:rPr>
                                <m:t>+1</m:t>
                              </m:r>
                            </m:sub>
                          </m:sSub>
                        </m:den>
                      </m:f>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𝐵</m:t>
                          </m:r>
                        </m:e>
                        <m:sub>
                          <m:r>
                            <a:rPr lang="es-ES" sz="2000" b="0" i="1" smtClean="0">
                              <a:latin typeface="Cambria Math" panose="02040503050406030204" pitchFamily="18" charset="0"/>
                            </a:rPr>
                            <m:t>𝑖</m:t>
                          </m:r>
                          <m:r>
                            <a:rPr lang="es-ES" sz="2000" b="0" i="1" smtClean="0">
                              <a:latin typeface="Cambria Math" panose="02040503050406030204" pitchFamily="18" charset="0"/>
                            </a:rPr>
                            <m:t>+1,</m:t>
                          </m:r>
                          <m:r>
                            <a:rPr lang="es-ES" sz="2000" b="0" i="1" smtClean="0">
                              <a:latin typeface="Cambria Math" panose="02040503050406030204" pitchFamily="18" charset="0"/>
                            </a:rPr>
                            <m:t>𝑘</m:t>
                          </m:r>
                          <m:r>
                            <a:rPr lang="es-ES" sz="2000" b="0" i="1" smtClean="0">
                              <a:latin typeface="Cambria Math" panose="02040503050406030204" pitchFamily="18" charset="0"/>
                            </a:rPr>
                            <m:t>−1</m:t>
                          </m:r>
                        </m:sub>
                      </m:sSub>
                      <m:r>
                        <a:rPr lang="es-ES" sz="2000" b="0" i="1" smtClean="0">
                          <a:latin typeface="Cambria Math" panose="02040503050406030204" pitchFamily="18" charset="0"/>
                        </a:rPr>
                        <m:t>(</m:t>
                      </m:r>
                      <m:r>
                        <a:rPr lang="es-ES" sz="2000" b="0" i="1" smtClean="0">
                          <a:latin typeface="Cambria Math" panose="02040503050406030204" pitchFamily="18" charset="0"/>
                        </a:rPr>
                        <m:t>𝑥</m:t>
                      </m:r>
                      <m:r>
                        <a:rPr lang="es-ES" sz="2000" b="0" i="1" smtClean="0">
                          <a:latin typeface="Cambria Math" panose="02040503050406030204" pitchFamily="18" charset="0"/>
                        </a:rPr>
                        <m:t>)</m:t>
                      </m:r>
                    </m:oMath>
                  </m:oMathPara>
                </a14:m>
                <a:endParaRPr lang="es-CO" sz="2000" dirty="0"/>
              </a:p>
              <a:p>
                <a:pPr marL="342900" indent="-342900">
                  <a:buClr>
                    <a:srgbClr val="1A3184"/>
                  </a:buClr>
                  <a:buFont typeface="Arial" panose="020B0604020202020204" pitchFamily="34" charset="0"/>
                  <a:buChar char="•"/>
                </a:pPr>
                <a:endParaRPr lang="es-CO" sz="2000" dirty="0"/>
              </a:p>
              <a:p>
                <a:pPr>
                  <a:buClr>
                    <a:srgbClr val="1A3184"/>
                  </a:buClr>
                </a:pPr>
                <a:r>
                  <a:rPr lang="es-CO" sz="2000" dirty="0"/>
                  <a:t>Encuentre la función a trozos </a:t>
                </a:r>
                <a14:m>
                  <m:oMath xmlns:m="http://schemas.openxmlformats.org/officeDocument/2006/math">
                    <m:sSub>
                      <m:sSubPr>
                        <m:ctrlPr>
                          <a:rPr lang="es-CO" sz="2000" i="1" smtClean="0">
                            <a:effectLst/>
                            <a:latin typeface="Cambria Math" panose="02040503050406030204" pitchFamily="18" charset="0"/>
                          </a:rPr>
                        </m:ctrlPr>
                      </m:sSubPr>
                      <m:e>
                        <m:r>
                          <a:rPr lang="es-CO"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s-CO" sz="1800" i="1">
                            <a:effectLst/>
                            <a:latin typeface="Cambria Math" panose="02040503050406030204" pitchFamily="18" charset="0"/>
                            <a:ea typeface="Calibri" panose="020F0502020204030204" pitchFamily="34" charset="0"/>
                            <a:cs typeface="Times New Roman" panose="02020603050405020304" pitchFamily="18" charset="0"/>
                          </a:rPr>
                          <m:t>1,1</m:t>
                        </m:r>
                      </m:sub>
                    </m:sSub>
                    <m:d>
                      <m:dPr>
                        <m:ctrlPr>
                          <a:rPr lang="es-CO" sz="2000" i="1">
                            <a:effectLst/>
                            <a:latin typeface="Cambria Math" panose="02040503050406030204" pitchFamily="18" charset="0"/>
                          </a:rPr>
                        </m:ctrlPr>
                      </m:dPr>
                      <m:e>
                        <m:r>
                          <a:rPr lang="es-CO" sz="2000" b="0" i="1" smtClean="0">
                            <a:effectLst/>
                            <a:latin typeface="Cambria Math" panose="02040503050406030204" pitchFamily="18" charset="0"/>
                          </a:rPr>
                          <m:t>𝑥</m:t>
                        </m:r>
                      </m:e>
                    </m:d>
                  </m:oMath>
                </a14:m>
                <a:r>
                  <a:rPr lang="es-CO" sz="1800" dirty="0">
                    <a:effectLst/>
                    <a:latin typeface="Calibri" panose="020F0502020204030204" pitchFamily="34" charset="0"/>
                    <a:ea typeface="Times New Roman" panose="02020603050405020304" pitchFamily="18" charset="0"/>
                    <a:cs typeface="Times New Roman" panose="02020603050405020304" pitchFamily="18" charset="0"/>
                  </a:rPr>
                  <a:t>:</a:t>
                </a:r>
              </a:p>
              <a:p>
                <a:pPr>
                  <a:buClr>
                    <a:srgbClr val="1A3184"/>
                  </a:buClr>
                </a:pPr>
                <a:endParaRPr lang="es-CO" dirty="0">
                  <a:latin typeface="Calibri" panose="020F0502020204030204" pitchFamily="34" charset="0"/>
                  <a:cs typeface="Times New Roman" panose="02020603050405020304" pitchFamily="18" charset="0"/>
                </a:endParaRPr>
              </a:p>
              <a:p>
                <a:pPr>
                  <a:buClr>
                    <a:srgbClr val="1A3184"/>
                  </a:buClr>
                </a:pPr>
                <a14:m>
                  <m:oMathPara xmlns:m="http://schemas.openxmlformats.org/officeDocument/2006/math">
                    <m:oMathParaPr>
                      <m:jc m:val="centerGroup"/>
                    </m:oMathParaPr>
                    <m:oMath xmlns:m="http://schemas.openxmlformats.org/officeDocument/2006/math">
                      <m:sSub>
                        <m:sSubPr>
                          <m:ctrlPr>
                            <a:rPr lang="es-CO" sz="2000" b="0" i="1" smtClean="0">
                              <a:latin typeface="Cambria Math" panose="02040503050406030204" pitchFamily="18" charset="0"/>
                            </a:rPr>
                          </m:ctrlPr>
                        </m:sSubPr>
                        <m:e>
                          <m:r>
                            <a:rPr lang="es-CO" sz="2000" b="0" i="1" smtClean="0">
                              <a:latin typeface="Cambria Math" panose="02040503050406030204" pitchFamily="18" charset="0"/>
                            </a:rPr>
                            <m:t>𝑁</m:t>
                          </m:r>
                        </m:e>
                        <m:sub>
                          <m:r>
                            <a:rPr lang="es-CO" sz="2000" b="0" i="1" smtClean="0">
                              <a:latin typeface="Cambria Math" panose="02040503050406030204" pitchFamily="18" charset="0"/>
                            </a:rPr>
                            <m:t>11</m:t>
                          </m:r>
                        </m:sub>
                      </m:sSub>
                      <m:d>
                        <m:dPr>
                          <m:ctrlPr>
                            <a:rPr lang="es-CO" sz="2000" b="0" i="1" smtClean="0">
                              <a:latin typeface="Cambria Math" panose="02040503050406030204" pitchFamily="18" charset="0"/>
                            </a:rPr>
                          </m:ctrlPr>
                        </m:dPr>
                        <m:e>
                          <m:r>
                            <a:rPr lang="es-CO" sz="2000" b="0" i="1" smtClean="0">
                              <a:latin typeface="Cambria Math" panose="02040503050406030204" pitchFamily="18" charset="0"/>
                            </a:rPr>
                            <m:t>𝑥</m:t>
                          </m:r>
                        </m:e>
                      </m:d>
                      <m:r>
                        <a:rPr lang="es-CO" sz="2000" b="0" i="1" smtClean="0">
                          <a:latin typeface="Cambria Math" panose="02040503050406030204" pitchFamily="18" charset="0"/>
                        </a:rPr>
                        <m:t>=</m:t>
                      </m:r>
                      <m:f>
                        <m:fPr>
                          <m:ctrlPr>
                            <a:rPr lang="es-CO" sz="2000" i="1">
                              <a:latin typeface="Cambria Math" panose="02040503050406030204" pitchFamily="18" charset="0"/>
                              <a:ea typeface="Calibri" panose="020F0502020204030204" pitchFamily="34" charset="0"/>
                              <a:cs typeface="Times New Roman" panose="02020603050405020304" pitchFamily="18" charset="0"/>
                            </a:rPr>
                          </m:ctrlPr>
                        </m:fPr>
                        <m:num>
                          <m:r>
                            <a:rPr lang="es-CO" sz="2000" i="1">
                              <a:latin typeface="Cambria Math" panose="02040503050406030204" pitchFamily="18" charset="0"/>
                              <a:ea typeface="Calibri" panose="020F0502020204030204" pitchFamily="34" charset="0"/>
                              <a:cs typeface="Times New Roman" panose="02020603050405020304" pitchFamily="18" charset="0"/>
                            </a:rPr>
                            <m:t>𝑥</m:t>
                          </m:r>
                          <m:r>
                            <a:rPr lang="es-CO" sz="2000" i="1">
                              <a:latin typeface="Cambria Math" panose="02040503050406030204" pitchFamily="18" charset="0"/>
                              <a:ea typeface="Calibri" panose="020F0502020204030204" pitchFamily="34" charset="0"/>
                              <a:cs typeface="Times New Roman" panose="02020603050405020304" pitchFamily="18" charset="0"/>
                            </a:rPr>
                            <m:t>−</m:t>
                          </m:r>
                          <m:sSub>
                            <m:sSubPr>
                              <m:ctrlPr>
                                <a:rPr lang="es-CO" sz="2000" i="1">
                                  <a:latin typeface="Cambria Math" panose="02040503050406030204" pitchFamily="18" charset="0"/>
                                  <a:ea typeface="Calibri" panose="020F0502020204030204" pitchFamily="34" charset="0"/>
                                  <a:cs typeface="Times New Roman" panose="02020603050405020304" pitchFamily="18" charset="0"/>
                                </a:rPr>
                              </m:ctrlPr>
                            </m:sSubPr>
                            <m:e>
                              <m:r>
                                <a:rPr lang="es-CO" sz="2000" i="1">
                                  <a:latin typeface="Cambria Math" panose="02040503050406030204" pitchFamily="18" charset="0"/>
                                  <a:ea typeface="Calibri" panose="020F0502020204030204" pitchFamily="34" charset="0"/>
                                  <a:cs typeface="Times New Roman" panose="02020603050405020304" pitchFamily="18" charset="0"/>
                                </a:rPr>
                                <m:t>𝑡</m:t>
                              </m:r>
                            </m:e>
                            <m:sub>
                              <m:r>
                                <a:rPr lang="es-CO" sz="2000" b="0" i="1" smtClean="0">
                                  <a:latin typeface="Cambria Math" panose="02040503050406030204" pitchFamily="18" charset="0"/>
                                  <a:ea typeface="Calibri" panose="020F0502020204030204" pitchFamily="34" charset="0"/>
                                  <a:cs typeface="Times New Roman" panose="02020603050405020304" pitchFamily="18" charset="0"/>
                                </a:rPr>
                                <m:t>1</m:t>
                              </m:r>
                            </m:sub>
                          </m:sSub>
                        </m:num>
                        <m:den>
                          <m:sSub>
                            <m:sSubPr>
                              <m:ctrlPr>
                                <a:rPr lang="es-CO" sz="2000" i="1">
                                  <a:latin typeface="Cambria Math" panose="02040503050406030204" pitchFamily="18" charset="0"/>
                                  <a:ea typeface="Calibri" panose="020F0502020204030204" pitchFamily="34" charset="0"/>
                                  <a:cs typeface="Times New Roman" panose="02020603050405020304" pitchFamily="18" charset="0"/>
                                </a:rPr>
                              </m:ctrlPr>
                            </m:sSubPr>
                            <m:e>
                              <m:r>
                                <a:rPr lang="es-CO" sz="2000" i="1">
                                  <a:latin typeface="Cambria Math" panose="02040503050406030204" pitchFamily="18" charset="0"/>
                                  <a:ea typeface="Calibri" panose="020F0502020204030204" pitchFamily="34" charset="0"/>
                                  <a:cs typeface="Times New Roman" panose="02020603050405020304" pitchFamily="18" charset="0"/>
                                </a:rPr>
                                <m:t>𝑡</m:t>
                              </m:r>
                            </m:e>
                            <m:sub>
                              <m:r>
                                <a:rPr lang="es-CO" sz="2000" b="0" i="1" smtClean="0">
                                  <a:latin typeface="Cambria Math" panose="02040503050406030204" pitchFamily="18" charset="0"/>
                                  <a:ea typeface="Calibri" panose="020F0502020204030204" pitchFamily="34" charset="0"/>
                                  <a:cs typeface="Times New Roman" panose="02020603050405020304" pitchFamily="18" charset="0"/>
                                </a:rPr>
                                <m:t>2</m:t>
                              </m:r>
                            </m:sub>
                          </m:sSub>
                          <m:r>
                            <a:rPr lang="es-CO" sz="2000" i="1">
                              <a:latin typeface="Cambria Math" panose="02040503050406030204" pitchFamily="18" charset="0"/>
                              <a:ea typeface="Calibri" panose="020F0502020204030204" pitchFamily="34" charset="0"/>
                              <a:cs typeface="Times New Roman" panose="02020603050405020304" pitchFamily="18" charset="0"/>
                            </a:rPr>
                            <m:t>−</m:t>
                          </m:r>
                          <m:sSub>
                            <m:sSubPr>
                              <m:ctrlPr>
                                <a:rPr lang="es-CO" sz="2000" i="1">
                                  <a:latin typeface="Cambria Math" panose="02040503050406030204" pitchFamily="18" charset="0"/>
                                  <a:ea typeface="Calibri" panose="020F0502020204030204" pitchFamily="34" charset="0"/>
                                  <a:cs typeface="Times New Roman" panose="02020603050405020304" pitchFamily="18" charset="0"/>
                                </a:rPr>
                              </m:ctrlPr>
                            </m:sSubPr>
                            <m:e>
                              <m:r>
                                <a:rPr lang="es-CO" sz="2000" i="1">
                                  <a:latin typeface="Cambria Math" panose="02040503050406030204" pitchFamily="18" charset="0"/>
                                  <a:ea typeface="Calibri" panose="020F0502020204030204" pitchFamily="34" charset="0"/>
                                  <a:cs typeface="Times New Roman" panose="02020603050405020304" pitchFamily="18" charset="0"/>
                                </a:rPr>
                                <m:t>𝑡</m:t>
                              </m:r>
                            </m:e>
                            <m:sub>
                              <m:r>
                                <a:rPr lang="es-CO" sz="2000" b="0" i="1" smtClean="0">
                                  <a:latin typeface="Cambria Math" panose="02040503050406030204" pitchFamily="18" charset="0"/>
                                  <a:ea typeface="Calibri" panose="020F0502020204030204" pitchFamily="34" charset="0"/>
                                  <a:cs typeface="Times New Roman" panose="02020603050405020304" pitchFamily="18" charset="0"/>
                                </a:rPr>
                                <m:t>1</m:t>
                              </m:r>
                            </m:sub>
                          </m:sSub>
                        </m:den>
                      </m:f>
                      <m:sSub>
                        <m:sSubPr>
                          <m:ctrlPr>
                            <a:rPr lang="es-CO" sz="2000" i="1">
                              <a:latin typeface="Cambria Math" panose="02040503050406030204" pitchFamily="18" charset="0"/>
                              <a:ea typeface="Calibri" panose="020F0502020204030204" pitchFamily="34" charset="0"/>
                              <a:cs typeface="Times New Roman" panose="02020603050405020304" pitchFamily="18" charset="0"/>
                            </a:rPr>
                          </m:ctrlPr>
                        </m:sSubPr>
                        <m:e>
                          <m:r>
                            <a:rPr lang="es-CO" sz="2000" i="1">
                              <a:latin typeface="Cambria Math" panose="02040503050406030204" pitchFamily="18" charset="0"/>
                              <a:ea typeface="Calibri" panose="020F0502020204030204" pitchFamily="34" charset="0"/>
                              <a:cs typeface="Times New Roman" panose="02020603050405020304" pitchFamily="18" charset="0"/>
                            </a:rPr>
                            <m:t>𝑁</m:t>
                          </m:r>
                        </m:e>
                        <m:sub>
                          <m:r>
                            <a:rPr lang="es-CO" sz="2000" b="0" i="1" smtClean="0">
                              <a:latin typeface="Cambria Math" panose="02040503050406030204" pitchFamily="18" charset="0"/>
                              <a:ea typeface="Calibri" panose="020F0502020204030204" pitchFamily="34" charset="0"/>
                              <a:cs typeface="Times New Roman" panose="02020603050405020304" pitchFamily="18" charset="0"/>
                            </a:rPr>
                            <m:t>1</m:t>
                          </m:r>
                          <m:r>
                            <a:rPr lang="es-CO" sz="2000" i="1">
                              <a:latin typeface="Cambria Math" panose="02040503050406030204" pitchFamily="18" charset="0"/>
                              <a:ea typeface="Calibri" panose="020F0502020204030204" pitchFamily="34" charset="0"/>
                              <a:cs typeface="Times New Roman" panose="02020603050405020304" pitchFamily="18" charset="0"/>
                            </a:rPr>
                            <m:t>0</m:t>
                          </m:r>
                        </m:sub>
                      </m:sSub>
                      <m:d>
                        <m:dPr>
                          <m:ctrlPr>
                            <a:rPr lang="es-CO" sz="2000" i="1">
                              <a:latin typeface="Cambria Math" panose="02040503050406030204" pitchFamily="18" charset="0"/>
                              <a:ea typeface="Calibri" panose="020F0502020204030204" pitchFamily="34" charset="0"/>
                              <a:cs typeface="Times New Roman" panose="02020603050405020304" pitchFamily="18" charset="0"/>
                            </a:rPr>
                          </m:ctrlPr>
                        </m:dPr>
                        <m:e>
                          <m:r>
                            <a:rPr lang="es-CO" sz="2000" i="1">
                              <a:latin typeface="Cambria Math" panose="02040503050406030204" pitchFamily="18" charset="0"/>
                              <a:ea typeface="Calibri" panose="020F0502020204030204" pitchFamily="34" charset="0"/>
                              <a:cs typeface="Times New Roman" panose="02020603050405020304" pitchFamily="18" charset="0"/>
                            </a:rPr>
                            <m:t>𝑥</m:t>
                          </m:r>
                        </m:e>
                      </m:d>
                      <m:r>
                        <a:rPr lang="es-CO" sz="2000" i="1">
                          <a:latin typeface="Cambria Math" panose="02040503050406030204" pitchFamily="18" charset="0"/>
                          <a:ea typeface="Calibri" panose="020F0502020204030204" pitchFamily="34" charset="0"/>
                          <a:cs typeface="Times New Roman" panose="02020603050405020304" pitchFamily="18" charset="0"/>
                        </a:rPr>
                        <m:t>+</m:t>
                      </m:r>
                      <m:f>
                        <m:fPr>
                          <m:ctrlPr>
                            <a:rPr lang="es-CO" sz="2000" i="1">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s-CO" sz="2000" i="1">
                                  <a:latin typeface="Cambria Math" panose="02040503050406030204" pitchFamily="18" charset="0"/>
                                  <a:ea typeface="Calibri" panose="020F0502020204030204" pitchFamily="34" charset="0"/>
                                  <a:cs typeface="Times New Roman" panose="02020603050405020304" pitchFamily="18" charset="0"/>
                                </a:rPr>
                              </m:ctrlPr>
                            </m:sSubPr>
                            <m:e>
                              <m:r>
                                <a:rPr lang="es-CO" sz="2000" i="1">
                                  <a:latin typeface="Cambria Math" panose="02040503050406030204" pitchFamily="18" charset="0"/>
                                  <a:ea typeface="Calibri" panose="020F0502020204030204" pitchFamily="34" charset="0"/>
                                  <a:cs typeface="Times New Roman" panose="02020603050405020304" pitchFamily="18" charset="0"/>
                                </a:rPr>
                                <m:t>𝑡</m:t>
                              </m:r>
                            </m:e>
                            <m:sub>
                              <m:r>
                                <a:rPr lang="es-CO" sz="2000" b="0" i="1" smtClean="0">
                                  <a:latin typeface="Cambria Math" panose="02040503050406030204" pitchFamily="18" charset="0"/>
                                  <a:ea typeface="Calibri" panose="020F0502020204030204" pitchFamily="34" charset="0"/>
                                  <a:cs typeface="Times New Roman" panose="02020603050405020304" pitchFamily="18" charset="0"/>
                                </a:rPr>
                                <m:t>3</m:t>
                              </m:r>
                            </m:sub>
                          </m:sSub>
                          <m:r>
                            <a:rPr lang="es-CO" sz="2000" i="1">
                              <a:latin typeface="Cambria Math" panose="02040503050406030204" pitchFamily="18" charset="0"/>
                              <a:ea typeface="Calibri" panose="020F0502020204030204" pitchFamily="34" charset="0"/>
                              <a:cs typeface="Times New Roman" panose="02020603050405020304" pitchFamily="18" charset="0"/>
                            </a:rPr>
                            <m:t>−</m:t>
                          </m:r>
                          <m:r>
                            <a:rPr lang="es-CO" sz="2000" i="1">
                              <a:latin typeface="Cambria Math" panose="02040503050406030204" pitchFamily="18" charset="0"/>
                              <a:ea typeface="Calibri" panose="020F0502020204030204" pitchFamily="34" charset="0"/>
                              <a:cs typeface="Times New Roman" panose="02020603050405020304" pitchFamily="18" charset="0"/>
                            </a:rPr>
                            <m:t>𝑥</m:t>
                          </m:r>
                        </m:num>
                        <m:den>
                          <m:sSub>
                            <m:sSubPr>
                              <m:ctrlPr>
                                <a:rPr lang="es-CO" sz="2000" i="1">
                                  <a:latin typeface="Cambria Math" panose="02040503050406030204" pitchFamily="18" charset="0"/>
                                  <a:ea typeface="Calibri" panose="020F0502020204030204" pitchFamily="34" charset="0"/>
                                  <a:cs typeface="Times New Roman" panose="02020603050405020304" pitchFamily="18" charset="0"/>
                                </a:rPr>
                              </m:ctrlPr>
                            </m:sSubPr>
                            <m:e>
                              <m:r>
                                <a:rPr lang="es-CO" sz="2000" i="1">
                                  <a:latin typeface="Cambria Math" panose="02040503050406030204" pitchFamily="18" charset="0"/>
                                  <a:ea typeface="Calibri" panose="020F0502020204030204" pitchFamily="34" charset="0"/>
                                  <a:cs typeface="Times New Roman" panose="02020603050405020304" pitchFamily="18" charset="0"/>
                                </a:rPr>
                                <m:t>𝑡</m:t>
                              </m:r>
                            </m:e>
                            <m:sub>
                              <m:r>
                                <a:rPr lang="es-CO" sz="2000" b="0" i="1" smtClean="0">
                                  <a:latin typeface="Cambria Math" panose="02040503050406030204" pitchFamily="18" charset="0"/>
                                  <a:ea typeface="Calibri" panose="020F0502020204030204" pitchFamily="34" charset="0"/>
                                  <a:cs typeface="Times New Roman" panose="02020603050405020304" pitchFamily="18" charset="0"/>
                                </a:rPr>
                                <m:t>3</m:t>
                              </m:r>
                            </m:sub>
                          </m:sSub>
                          <m:r>
                            <a:rPr lang="es-CO" sz="2000" i="1">
                              <a:latin typeface="Cambria Math" panose="02040503050406030204" pitchFamily="18" charset="0"/>
                              <a:ea typeface="Calibri" panose="020F0502020204030204" pitchFamily="34" charset="0"/>
                              <a:cs typeface="Times New Roman" panose="02020603050405020304" pitchFamily="18" charset="0"/>
                            </a:rPr>
                            <m:t>−</m:t>
                          </m:r>
                          <m:sSub>
                            <m:sSubPr>
                              <m:ctrlPr>
                                <a:rPr lang="es-CO" sz="2000" i="1">
                                  <a:latin typeface="Cambria Math" panose="02040503050406030204" pitchFamily="18" charset="0"/>
                                  <a:ea typeface="Calibri" panose="020F0502020204030204" pitchFamily="34" charset="0"/>
                                  <a:cs typeface="Times New Roman" panose="02020603050405020304" pitchFamily="18" charset="0"/>
                                </a:rPr>
                              </m:ctrlPr>
                            </m:sSubPr>
                            <m:e>
                              <m:r>
                                <a:rPr lang="es-CO" sz="2000" i="1">
                                  <a:latin typeface="Cambria Math" panose="02040503050406030204" pitchFamily="18" charset="0"/>
                                  <a:ea typeface="Calibri" panose="020F0502020204030204" pitchFamily="34" charset="0"/>
                                  <a:cs typeface="Times New Roman" panose="02020603050405020304" pitchFamily="18" charset="0"/>
                                </a:rPr>
                                <m:t>𝑡</m:t>
                              </m:r>
                            </m:e>
                            <m:sub>
                              <m:r>
                                <a:rPr lang="es-CO" sz="2000" b="0" i="1" smtClean="0">
                                  <a:latin typeface="Cambria Math" panose="02040503050406030204" pitchFamily="18" charset="0"/>
                                  <a:ea typeface="Calibri" panose="020F0502020204030204" pitchFamily="34" charset="0"/>
                                  <a:cs typeface="Times New Roman" panose="02020603050405020304" pitchFamily="18" charset="0"/>
                                </a:rPr>
                                <m:t>2</m:t>
                              </m:r>
                            </m:sub>
                          </m:sSub>
                        </m:den>
                      </m:f>
                      <m:sSub>
                        <m:sSubPr>
                          <m:ctrlPr>
                            <a:rPr lang="es-CO" sz="2000" i="1">
                              <a:latin typeface="Cambria Math" panose="02040503050406030204" pitchFamily="18" charset="0"/>
                              <a:ea typeface="Calibri" panose="020F0502020204030204" pitchFamily="34" charset="0"/>
                              <a:cs typeface="Times New Roman" panose="02020603050405020304" pitchFamily="18" charset="0"/>
                            </a:rPr>
                          </m:ctrlPr>
                        </m:sSubPr>
                        <m:e>
                          <m:r>
                            <a:rPr lang="es-CO" sz="2000" i="1">
                              <a:latin typeface="Cambria Math" panose="02040503050406030204" pitchFamily="18" charset="0"/>
                              <a:ea typeface="Calibri" panose="020F0502020204030204" pitchFamily="34" charset="0"/>
                              <a:cs typeface="Times New Roman" panose="02020603050405020304" pitchFamily="18" charset="0"/>
                            </a:rPr>
                            <m:t>𝑁</m:t>
                          </m:r>
                        </m:e>
                        <m:sub>
                          <m:r>
                            <a:rPr lang="es-CO" sz="2000" b="0" i="1" smtClean="0">
                              <a:latin typeface="Cambria Math" panose="02040503050406030204" pitchFamily="18" charset="0"/>
                              <a:ea typeface="Calibri" panose="020F0502020204030204" pitchFamily="34" charset="0"/>
                              <a:cs typeface="Times New Roman" panose="02020603050405020304" pitchFamily="18" charset="0"/>
                            </a:rPr>
                            <m:t>2</m:t>
                          </m:r>
                          <m:r>
                            <a:rPr lang="es-CO" sz="2000" i="1">
                              <a:latin typeface="Cambria Math" panose="02040503050406030204" pitchFamily="18" charset="0"/>
                              <a:ea typeface="Calibri" panose="020F0502020204030204" pitchFamily="34" charset="0"/>
                              <a:cs typeface="Times New Roman" panose="02020603050405020304" pitchFamily="18" charset="0"/>
                            </a:rPr>
                            <m:t>0</m:t>
                          </m:r>
                        </m:sub>
                      </m:sSub>
                      <m:d>
                        <m:dPr>
                          <m:ctrlPr>
                            <a:rPr lang="es-CO" sz="2000" i="1">
                              <a:latin typeface="Cambria Math" panose="02040503050406030204" pitchFamily="18" charset="0"/>
                              <a:ea typeface="Calibri" panose="020F0502020204030204" pitchFamily="34" charset="0"/>
                              <a:cs typeface="Times New Roman" panose="02020603050405020304" pitchFamily="18" charset="0"/>
                            </a:rPr>
                          </m:ctrlPr>
                        </m:dPr>
                        <m:e>
                          <m:r>
                            <a:rPr lang="es-CO" sz="2000" i="1">
                              <a:latin typeface="Cambria Math" panose="02040503050406030204" pitchFamily="18" charset="0"/>
                              <a:ea typeface="Calibri" panose="020F0502020204030204" pitchFamily="34" charset="0"/>
                              <a:cs typeface="Times New Roman" panose="02020603050405020304" pitchFamily="18" charset="0"/>
                            </a:rPr>
                            <m:t>𝑥</m:t>
                          </m:r>
                        </m:e>
                      </m:d>
                    </m:oMath>
                  </m:oMathPara>
                </a14:m>
                <a:endParaRPr lang="es-CO" sz="2000" dirty="0"/>
              </a:p>
              <a:p>
                <a:pPr>
                  <a:buClr>
                    <a:srgbClr val="1A3184"/>
                  </a:buClr>
                </a:pPr>
                <a:endParaRPr lang="es-CO" sz="2000" dirty="0"/>
              </a:p>
              <a:p>
                <a:pPr>
                  <a:buClr>
                    <a:srgbClr val="1A3184"/>
                  </a:buClr>
                </a:pPr>
                <a14:m>
                  <m:oMathPara xmlns:m="http://schemas.openxmlformats.org/officeDocument/2006/math">
                    <m:oMathParaPr>
                      <m:jc m:val="centerGroup"/>
                    </m:oMathParaPr>
                    <m:oMath xmlns:m="http://schemas.openxmlformats.org/officeDocument/2006/math">
                      <m:sSub>
                        <m:sSubPr>
                          <m:ctrlPr>
                            <a:rPr lang="es-CO" sz="2000" b="0" i="1" smtClean="0">
                              <a:latin typeface="Cambria Math" panose="02040503050406030204" pitchFamily="18" charset="0"/>
                            </a:rPr>
                          </m:ctrlPr>
                        </m:sSubPr>
                        <m:e>
                          <m:r>
                            <a:rPr lang="es-CO" sz="2000" b="0" i="1" smtClean="0">
                              <a:latin typeface="Cambria Math" panose="02040503050406030204" pitchFamily="18" charset="0"/>
                            </a:rPr>
                            <m:t>𝑁</m:t>
                          </m:r>
                        </m:e>
                        <m:sub>
                          <m:r>
                            <a:rPr lang="es-CO" sz="2000" b="0" i="1" smtClean="0">
                              <a:latin typeface="Cambria Math" panose="02040503050406030204" pitchFamily="18" charset="0"/>
                            </a:rPr>
                            <m:t>11</m:t>
                          </m:r>
                        </m:sub>
                      </m:sSub>
                      <m:d>
                        <m:dPr>
                          <m:ctrlPr>
                            <a:rPr lang="es-CO" sz="2000" b="0" i="1" smtClean="0">
                              <a:latin typeface="Cambria Math" panose="02040503050406030204" pitchFamily="18" charset="0"/>
                            </a:rPr>
                          </m:ctrlPr>
                        </m:dPr>
                        <m:e>
                          <m:r>
                            <a:rPr lang="es-CO" sz="2000" b="0" i="1" smtClean="0">
                              <a:latin typeface="Cambria Math" panose="02040503050406030204" pitchFamily="18" charset="0"/>
                            </a:rPr>
                            <m:t>𝑥</m:t>
                          </m:r>
                        </m:e>
                      </m:d>
                      <m:r>
                        <a:rPr lang="es-CO" sz="2000" b="0" i="1" smtClean="0">
                          <a:latin typeface="Cambria Math" panose="02040503050406030204" pitchFamily="18" charset="0"/>
                        </a:rPr>
                        <m:t>=</m:t>
                      </m:r>
                      <m:f>
                        <m:fPr>
                          <m:ctrlPr>
                            <a:rPr lang="es-CO" sz="2000" i="1">
                              <a:latin typeface="Cambria Math" panose="02040503050406030204" pitchFamily="18" charset="0"/>
                              <a:ea typeface="Calibri" panose="020F0502020204030204" pitchFamily="34" charset="0"/>
                              <a:cs typeface="Times New Roman" panose="02020603050405020304" pitchFamily="18" charset="0"/>
                            </a:rPr>
                          </m:ctrlPr>
                        </m:fPr>
                        <m:num>
                          <m:r>
                            <a:rPr lang="es-CO" sz="2000" i="1">
                              <a:latin typeface="Cambria Math" panose="02040503050406030204" pitchFamily="18" charset="0"/>
                              <a:ea typeface="Calibri" panose="020F0502020204030204" pitchFamily="34" charset="0"/>
                              <a:cs typeface="Times New Roman" panose="02020603050405020304" pitchFamily="18" charset="0"/>
                            </a:rPr>
                            <m:t>𝑥</m:t>
                          </m:r>
                          <m:r>
                            <a:rPr lang="es-CO" sz="2000" i="1">
                              <a:latin typeface="Cambria Math" panose="02040503050406030204" pitchFamily="18" charset="0"/>
                              <a:ea typeface="Calibri" panose="020F0502020204030204" pitchFamily="34" charset="0"/>
                              <a:cs typeface="Times New Roman" panose="02020603050405020304" pitchFamily="18" charset="0"/>
                            </a:rPr>
                            <m:t>−1</m:t>
                          </m:r>
                        </m:num>
                        <m:den>
                          <m:r>
                            <a:rPr lang="es-CO" sz="2000" b="0" i="1" smtClean="0">
                              <a:latin typeface="Cambria Math" panose="02040503050406030204" pitchFamily="18" charset="0"/>
                              <a:ea typeface="Calibri" panose="020F0502020204030204" pitchFamily="34" charset="0"/>
                              <a:cs typeface="Times New Roman" panose="02020603050405020304" pitchFamily="18" charset="0"/>
                            </a:rPr>
                            <m:t>3</m:t>
                          </m:r>
                          <m:r>
                            <a:rPr lang="es-CO" sz="2000" i="1">
                              <a:latin typeface="Cambria Math" panose="02040503050406030204" pitchFamily="18" charset="0"/>
                              <a:ea typeface="Calibri" panose="020F0502020204030204" pitchFamily="34" charset="0"/>
                              <a:cs typeface="Times New Roman" panose="02020603050405020304" pitchFamily="18" charset="0"/>
                            </a:rPr>
                            <m:t>−</m:t>
                          </m:r>
                          <m:r>
                            <a:rPr lang="es-CO" sz="2000" b="0" i="1" smtClean="0">
                              <a:latin typeface="Cambria Math" panose="02040503050406030204" pitchFamily="18" charset="0"/>
                              <a:ea typeface="Calibri" panose="020F0502020204030204" pitchFamily="34" charset="0"/>
                              <a:cs typeface="Times New Roman" panose="02020603050405020304" pitchFamily="18" charset="0"/>
                            </a:rPr>
                            <m:t>2</m:t>
                          </m:r>
                        </m:den>
                      </m:f>
                      <m:sSub>
                        <m:sSubPr>
                          <m:ctrlPr>
                            <a:rPr lang="es-CO" sz="2000" i="1">
                              <a:latin typeface="Cambria Math" panose="02040503050406030204" pitchFamily="18" charset="0"/>
                              <a:ea typeface="Calibri" panose="020F0502020204030204" pitchFamily="34" charset="0"/>
                              <a:cs typeface="Times New Roman" panose="02020603050405020304" pitchFamily="18" charset="0"/>
                            </a:rPr>
                          </m:ctrlPr>
                        </m:sSubPr>
                        <m:e>
                          <m:r>
                            <a:rPr lang="es-CO" sz="2000" i="1">
                              <a:latin typeface="Cambria Math" panose="02040503050406030204" pitchFamily="18" charset="0"/>
                              <a:ea typeface="Calibri" panose="020F0502020204030204" pitchFamily="34" charset="0"/>
                              <a:cs typeface="Times New Roman" panose="02020603050405020304" pitchFamily="18" charset="0"/>
                            </a:rPr>
                            <m:t>𝑁</m:t>
                          </m:r>
                        </m:e>
                        <m:sub>
                          <m:r>
                            <a:rPr lang="es-CO" sz="2000" b="0" i="1" smtClean="0">
                              <a:latin typeface="Cambria Math" panose="02040503050406030204" pitchFamily="18" charset="0"/>
                              <a:ea typeface="Calibri" panose="020F0502020204030204" pitchFamily="34" charset="0"/>
                              <a:cs typeface="Times New Roman" panose="02020603050405020304" pitchFamily="18" charset="0"/>
                            </a:rPr>
                            <m:t>1</m:t>
                          </m:r>
                          <m:r>
                            <a:rPr lang="es-CO" sz="2000" i="1">
                              <a:latin typeface="Cambria Math" panose="02040503050406030204" pitchFamily="18" charset="0"/>
                              <a:ea typeface="Calibri" panose="020F0502020204030204" pitchFamily="34" charset="0"/>
                              <a:cs typeface="Times New Roman" panose="02020603050405020304" pitchFamily="18" charset="0"/>
                            </a:rPr>
                            <m:t>0</m:t>
                          </m:r>
                        </m:sub>
                      </m:sSub>
                      <m:d>
                        <m:dPr>
                          <m:ctrlPr>
                            <a:rPr lang="es-CO" sz="2000" i="1">
                              <a:latin typeface="Cambria Math" panose="02040503050406030204" pitchFamily="18" charset="0"/>
                              <a:ea typeface="Calibri" panose="020F0502020204030204" pitchFamily="34" charset="0"/>
                              <a:cs typeface="Times New Roman" panose="02020603050405020304" pitchFamily="18" charset="0"/>
                            </a:rPr>
                          </m:ctrlPr>
                        </m:dPr>
                        <m:e>
                          <m:r>
                            <a:rPr lang="es-CO" sz="2000" i="1">
                              <a:latin typeface="Cambria Math" panose="02040503050406030204" pitchFamily="18" charset="0"/>
                              <a:ea typeface="Calibri" panose="020F0502020204030204" pitchFamily="34" charset="0"/>
                              <a:cs typeface="Times New Roman" panose="02020603050405020304" pitchFamily="18" charset="0"/>
                            </a:rPr>
                            <m:t>𝑥</m:t>
                          </m:r>
                        </m:e>
                      </m:d>
                      <m:r>
                        <a:rPr lang="es-CO" sz="2000" i="1">
                          <a:latin typeface="Cambria Math" panose="02040503050406030204" pitchFamily="18" charset="0"/>
                          <a:ea typeface="Calibri" panose="020F0502020204030204" pitchFamily="34" charset="0"/>
                          <a:cs typeface="Times New Roman" panose="02020603050405020304" pitchFamily="18" charset="0"/>
                        </a:rPr>
                        <m:t>+</m:t>
                      </m:r>
                      <m:f>
                        <m:fPr>
                          <m:ctrlPr>
                            <a:rPr lang="es-CO" sz="2000" i="1">
                              <a:latin typeface="Cambria Math" panose="02040503050406030204" pitchFamily="18" charset="0"/>
                              <a:ea typeface="Calibri" panose="020F0502020204030204" pitchFamily="34" charset="0"/>
                              <a:cs typeface="Times New Roman" panose="02020603050405020304" pitchFamily="18" charset="0"/>
                            </a:rPr>
                          </m:ctrlPr>
                        </m:fPr>
                        <m:num>
                          <m:r>
                            <a:rPr lang="es-CO" sz="2000" i="1" smtClean="0">
                              <a:latin typeface="Cambria Math" panose="02040503050406030204" pitchFamily="18" charset="0"/>
                              <a:ea typeface="Calibri" panose="020F0502020204030204" pitchFamily="34" charset="0"/>
                              <a:cs typeface="Times New Roman" panose="02020603050405020304" pitchFamily="18" charset="0"/>
                            </a:rPr>
                            <m:t>3</m:t>
                          </m:r>
                          <m:r>
                            <a:rPr lang="es-CO" sz="2000" i="1">
                              <a:latin typeface="Cambria Math" panose="02040503050406030204" pitchFamily="18" charset="0"/>
                              <a:ea typeface="Calibri" panose="020F0502020204030204" pitchFamily="34" charset="0"/>
                              <a:cs typeface="Times New Roman" panose="02020603050405020304" pitchFamily="18" charset="0"/>
                            </a:rPr>
                            <m:t>−</m:t>
                          </m:r>
                          <m:r>
                            <a:rPr lang="es-CO" sz="2000" i="1">
                              <a:latin typeface="Cambria Math" panose="02040503050406030204" pitchFamily="18" charset="0"/>
                              <a:ea typeface="Calibri" panose="020F0502020204030204" pitchFamily="34" charset="0"/>
                              <a:cs typeface="Times New Roman" panose="02020603050405020304" pitchFamily="18" charset="0"/>
                            </a:rPr>
                            <m:t>𝑥</m:t>
                          </m:r>
                        </m:num>
                        <m:den>
                          <m:r>
                            <a:rPr lang="es-CO" sz="2000" i="1" smtClean="0">
                              <a:latin typeface="Cambria Math" panose="02040503050406030204" pitchFamily="18" charset="0"/>
                              <a:ea typeface="Calibri" panose="020F0502020204030204" pitchFamily="34" charset="0"/>
                              <a:cs typeface="Times New Roman" panose="02020603050405020304" pitchFamily="18" charset="0"/>
                            </a:rPr>
                            <m:t>3</m:t>
                          </m:r>
                          <m:r>
                            <a:rPr lang="es-CO" sz="2000" i="1">
                              <a:latin typeface="Cambria Math" panose="02040503050406030204" pitchFamily="18" charset="0"/>
                              <a:ea typeface="Calibri" panose="020F0502020204030204" pitchFamily="34" charset="0"/>
                              <a:cs typeface="Times New Roman" panose="02020603050405020304" pitchFamily="18" charset="0"/>
                            </a:rPr>
                            <m:t>−</m:t>
                          </m:r>
                          <m:r>
                            <a:rPr lang="es-CO" sz="2000" b="0" i="1" smtClean="0">
                              <a:latin typeface="Cambria Math" panose="02040503050406030204" pitchFamily="18" charset="0"/>
                              <a:ea typeface="Calibri" panose="020F0502020204030204" pitchFamily="34" charset="0"/>
                              <a:cs typeface="Times New Roman" panose="02020603050405020304" pitchFamily="18" charset="0"/>
                            </a:rPr>
                            <m:t>2</m:t>
                          </m:r>
                        </m:den>
                      </m:f>
                      <m:sSub>
                        <m:sSubPr>
                          <m:ctrlPr>
                            <a:rPr lang="es-CO" sz="2000" i="1">
                              <a:latin typeface="Cambria Math" panose="02040503050406030204" pitchFamily="18" charset="0"/>
                              <a:ea typeface="Calibri" panose="020F0502020204030204" pitchFamily="34" charset="0"/>
                              <a:cs typeface="Times New Roman" panose="02020603050405020304" pitchFamily="18" charset="0"/>
                            </a:rPr>
                          </m:ctrlPr>
                        </m:sSubPr>
                        <m:e>
                          <m:r>
                            <a:rPr lang="es-CO" sz="2000" i="1">
                              <a:latin typeface="Cambria Math" panose="02040503050406030204" pitchFamily="18" charset="0"/>
                              <a:ea typeface="Calibri" panose="020F0502020204030204" pitchFamily="34" charset="0"/>
                              <a:cs typeface="Times New Roman" panose="02020603050405020304" pitchFamily="18" charset="0"/>
                            </a:rPr>
                            <m:t>𝑁</m:t>
                          </m:r>
                        </m:e>
                        <m:sub>
                          <m:r>
                            <a:rPr lang="es-CO" sz="2000" b="0" i="1" smtClean="0">
                              <a:latin typeface="Cambria Math" panose="02040503050406030204" pitchFamily="18" charset="0"/>
                              <a:ea typeface="Calibri" panose="020F0502020204030204" pitchFamily="34" charset="0"/>
                              <a:cs typeface="Times New Roman" panose="02020603050405020304" pitchFamily="18" charset="0"/>
                            </a:rPr>
                            <m:t>2</m:t>
                          </m:r>
                          <m:r>
                            <a:rPr lang="es-CO" sz="2000" i="1">
                              <a:latin typeface="Cambria Math" panose="02040503050406030204" pitchFamily="18" charset="0"/>
                              <a:ea typeface="Calibri" panose="020F0502020204030204" pitchFamily="34" charset="0"/>
                              <a:cs typeface="Times New Roman" panose="02020603050405020304" pitchFamily="18" charset="0"/>
                            </a:rPr>
                            <m:t>0</m:t>
                          </m:r>
                        </m:sub>
                      </m:sSub>
                      <m:d>
                        <m:dPr>
                          <m:ctrlPr>
                            <a:rPr lang="es-CO" sz="2000" i="1">
                              <a:latin typeface="Cambria Math" panose="02040503050406030204" pitchFamily="18" charset="0"/>
                              <a:ea typeface="Calibri" panose="020F0502020204030204" pitchFamily="34" charset="0"/>
                              <a:cs typeface="Times New Roman" panose="02020603050405020304" pitchFamily="18" charset="0"/>
                            </a:rPr>
                          </m:ctrlPr>
                        </m:dPr>
                        <m:e>
                          <m:r>
                            <a:rPr lang="es-CO" sz="2000" i="1">
                              <a:latin typeface="Cambria Math" panose="02040503050406030204" pitchFamily="18" charset="0"/>
                              <a:ea typeface="Calibri" panose="020F0502020204030204" pitchFamily="34" charset="0"/>
                              <a:cs typeface="Times New Roman" panose="02020603050405020304" pitchFamily="18" charset="0"/>
                            </a:rPr>
                            <m:t>𝑥</m:t>
                          </m:r>
                        </m:e>
                      </m:d>
                    </m:oMath>
                  </m:oMathPara>
                </a14:m>
                <a:endParaRPr lang="es-CO" sz="2000" dirty="0"/>
              </a:p>
              <a:p>
                <a:pPr>
                  <a:buClr>
                    <a:srgbClr val="1A3184"/>
                  </a:buClr>
                </a:pPr>
                <a:endParaRPr lang="es-CO" sz="2000" dirty="0"/>
              </a:p>
              <a:p>
                <a:pPr>
                  <a:buClr>
                    <a:srgbClr val="1A3184"/>
                  </a:buClr>
                </a:pPr>
                <a14:m>
                  <m:oMathPara xmlns:m="http://schemas.openxmlformats.org/officeDocument/2006/math">
                    <m:oMathParaPr>
                      <m:jc m:val="centerGroup"/>
                    </m:oMathParaPr>
                    <m:oMath xmlns:m="http://schemas.openxmlformats.org/officeDocument/2006/math">
                      <m:sSub>
                        <m:sSubPr>
                          <m:ctrlPr>
                            <a:rPr lang="es-CO" sz="2000" b="0" i="1" smtClean="0">
                              <a:latin typeface="Cambria Math" panose="02040503050406030204" pitchFamily="18" charset="0"/>
                            </a:rPr>
                          </m:ctrlPr>
                        </m:sSubPr>
                        <m:e>
                          <m:r>
                            <a:rPr lang="es-CO" sz="2000" b="0" i="1" smtClean="0">
                              <a:latin typeface="Cambria Math" panose="02040503050406030204" pitchFamily="18" charset="0"/>
                            </a:rPr>
                            <m:t>𝑁</m:t>
                          </m:r>
                        </m:e>
                        <m:sub>
                          <m:r>
                            <a:rPr lang="es-CO" sz="2000" b="0" i="1" smtClean="0">
                              <a:latin typeface="Cambria Math" panose="02040503050406030204" pitchFamily="18" charset="0"/>
                            </a:rPr>
                            <m:t>11</m:t>
                          </m:r>
                        </m:sub>
                      </m:sSub>
                      <m:d>
                        <m:dPr>
                          <m:ctrlPr>
                            <a:rPr lang="es-CO" sz="2000" b="0" i="1" smtClean="0">
                              <a:latin typeface="Cambria Math" panose="02040503050406030204" pitchFamily="18" charset="0"/>
                            </a:rPr>
                          </m:ctrlPr>
                        </m:dPr>
                        <m:e>
                          <m:r>
                            <a:rPr lang="es-CO" sz="2000" b="0" i="1" smtClean="0">
                              <a:latin typeface="Cambria Math" panose="02040503050406030204" pitchFamily="18" charset="0"/>
                            </a:rPr>
                            <m:t>𝑥</m:t>
                          </m:r>
                        </m:e>
                      </m:d>
                      <m:r>
                        <a:rPr lang="es-CO" sz="2000" b="0" i="1" smtClean="0">
                          <a:latin typeface="Cambria Math" panose="02040503050406030204" pitchFamily="18" charset="0"/>
                        </a:rPr>
                        <m:t>=</m:t>
                      </m:r>
                      <m:r>
                        <a:rPr lang="es-CO" sz="2000" i="1">
                          <a:latin typeface="Cambria Math" panose="02040503050406030204" pitchFamily="18" charset="0"/>
                          <a:ea typeface="Calibri" panose="020F0502020204030204" pitchFamily="34" charset="0"/>
                          <a:cs typeface="Times New Roman" panose="02020603050405020304" pitchFamily="18" charset="0"/>
                        </a:rPr>
                        <m:t>𝑥</m:t>
                      </m:r>
                      <m:r>
                        <a:rPr lang="es-CO" sz="2000" i="1">
                          <a:latin typeface="Cambria Math" panose="02040503050406030204" pitchFamily="18" charset="0"/>
                          <a:ea typeface="Calibri" panose="020F0502020204030204" pitchFamily="34" charset="0"/>
                          <a:cs typeface="Times New Roman" panose="02020603050405020304" pitchFamily="18" charset="0"/>
                        </a:rPr>
                        <m:t>−1</m:t>
                      </m:r>
                      <m:sSub>
                        <m:sSubPr>
                          <m:ctrlPr>
                            <a:rPr lang="es-CO" sz="2000" i="1">
                              <a:latin typeface="Cambria Math" panose="02040503050406030204" pitchFamily="18" charset="0"/>
                              <a:ea typeface="Calibri" panose="020F0502020204030204" pitchFamily="34" charset="0"/>
                              <a:cs typeface="Times New Roman" panose="02020603050405020304" pitchFamily="18" charset="0"/>
                            </a:rPr>
                          </m:ctrlPr>
                        </m:sSubPr>
                        <m:e>
                          <m:r>
                            <a:rPr lang="es-CO" sz="2000" i="1">
                              <a:latin typeface="Cambria Math" panose="02040503050406030204" pitchFamily="18" charset="0"/>
                              <a:ea typeface="Calibri" panose="020F0502020204030204" pitchFamily="34" charset="0"/>
                              <a:cs typeface="Times New Roman" panose="02020603050405020304" pitchFamily="18" charset="0"/>
                            </a:rPr>
                            <m:t>𝑁</m:t>
                          </m:r>
                        </m:e>
                        <m:sub>
                          <m:r>
                            <a:rPr lang="es-CO" sz="2000" b="0" i="1" smtClean="0">
                              <a:latin typeface="Cambria Math" panose="02040503050406030204" pitchFamily="18" charset="0"/>
                              <a:ea typeface="Calibri" panose="020F0502020204030204" pitchFamily="34" charset="0"/>
                              <a:cs typeface="Times New Roman" panose="02020603050405020304" pitchFamily="18" charset="0"/>
                            </a:rPr>
                            <m:t>1</m:t>
                          </m:r>
                          <m:r>
                            <a:rPr lang="es-CO" sz="2000" i="1">
                              <a:latin typeface="Cambria Math" panose="02040503050406030204" pitchFamily="18" charset="0"/>
                              <a:ea typeface="Calibri" panose="020F0502020204030204" pitchFamily="34" charset="0"/>
                              <a:cs typeface="Times New Roman" panose="02020603050405020304" pitchFamily="18" charset="0"/>
                            </a:rPr>
                            <m:t>0</m:t>
                          </m:r>
                        </m:sub>
                      </m:sSub>
                      <m:d>
                        <m:dPr>
                          <m:ctrlPr>
                            <a:rPr lang="es-CO" sz="2000" i="1">
                              <a:latin typeface="Cambria Math" panose="02040503050406030204" pitchFamily="18" charset="0"/>
                              <a:ea typeface="Calibri" panose="020F0502020204030204" pitchFamily="34" charset="0"/>
                              <a:cs typeface="Times New Roman" panose="02020603050405020304" pitchFamily="18" charset="0"/>
                            </a:rPr>
                          </m:ctrlPr>
                        </m:dPr>
                        <m:e>
                          <m:r>
                            <a:rPr lang="es-CO" sz="2000" i="1">
                              <a:latin typeface="Cambria Math" panose="02040503050406030204" pitchFamily="18" charset="0"/>
                              <a:ea typeface="Calibri" panose="020F0502020204030204" pitchFamily="34" charset="0"/>
                              <a:cs typeface="Times New Roman" panose="02020603050405020304" pitchFamily="18" charset="0"/>
                            </a:rPr>
                            <m:t>𝑥</m:t>
                          </m:r>
                        </m:e>
                      </m:d>
                      <m:r>
                        <a:rPr lang="es-CO" sz="2000" i="1">
                          <a:latin typeface="Cambria Math" panose="02040503050406030204" pitchFamily="18" charset="0"/>
                          <a:ea typeface="Calibri" panose="020F0502020204030204" pitchFamily="34" charset="0"/>
                          <a:cs typeface="Times New Roman" panose="02020603050405020304" pitchFamily="18" charset="0"/>
                        </a:rPr>
                        <m:t>+</m:t>
                      </m:r>
                      <m:r>
                        <a:rPr lang="es-CO" sz="2000" i="1">
                          <a:latin typeface="Cambria Math" panose="02040503050406030204" pitchFamily="18" charset="0"/>
                          <a:ea typeface="Calibri" panose="020F0502020204030204" pitchFamily="34" charset="0"/>
                          <a:cs typeface="Times New Roman" panose="02020603050405020304" pitchFamily="18" charset="0"/>
                        </a:rPr>
                        <m:t>3</m:t>
                      </m:r>
                      <m:r>
                        <a:rPr lang="es-CO" sz="2000" i="1">
                          <a:latin typeface="Cambria Math" panose="02040503050406030204" pitchFamily="18" charset="0"/>
                          <a:ea typeface="Calibri" panose="020F0502020204030204" pitchFamily="34" charset="0"/>
                          <a:cs typeface="Times New Roman" panose="02020603050405020304" pitchFamily="18" charset="0"/>
                        </a:rPr>
                        <m:t>−</m:t>
                      </m:r>
                      <m:r>
                        <a:rPr lang="es-CO" sz="2000" i="1">
                          <a:latin typeface="Cambria Math" panose="02040503050406030204" pitchFamily="18" charset="0"/>
                          <a:ea typeface="Calibri" panose="020F0502020204030204" pitchFamily="34" charset="0"/>
                          <a:cs typeface="Times New Roman" panose="02020603050405020304" pitchFamily="18" charset="0"/>
                        </a:rPr>
                        <m:t>𝑥</m:t>
                      </m:r>
                      <m:sSub>
                        <m:sSubPr>
                          <m:ctrlPr>
                            <a:rPr lang="es-CO" sz="2000" i="1">
                              <a:latin typeface="Cambria Math" panose="02040503050406030204" pitchFamily="18" charset="0"/>
                              <a:ea typeface="Calibri" panose="020F0502020204030204" pitchFamily="34" charset="0"/>
                              <a:cs typeface="Times New Roman" panose="02020603050405020304" pitchFamily="18" charset="0"/>
                            </a:rPr>
                          </m:ctrlPr>
                        </m:sSubPr>
                        <m:e>
                          <m:r>
                            <a:rPr lang="es-CO" sz="2000" i="1">
                              <a:latin typeface="Cambria Math" panose="02040503050406030204" pitchFamily="18" charset="0"/>
                              <a:ea typeface="Calibri" panose="020F0502020204030204" pitchFamily="34" charset="0"/>
                              <a:cs typeface="Times New Roman" panose="02020603050405020304" pitchFamily="18" charset="0"/>
                            </a:rPr>
                            <m:t>𝑁</m:t>
                          </m:r>
                        </m:e>
                        <m:sub>
                          <m:r>
                            <a:rPr lang="es-CO" sz="2000" b="0" i="1" smtClean="0">
                              <a:latin typeface="Cambria Math" panose="02040503050406030204" pitchFamily="18" charset="0"/>
                              <a:ea typeface="Calibri" panose="020F0502020204030204" pitchFamily="34" charset="0"/>
                              <a:cs typeface="Times New Roman" panose="02020603050405020304" pitchFamily="18" charset="0"/>
                            </a:rPr>
                            <m:t>2</m:t>
                          </m:r>
                          <m:r>
                            <a:rPr lang="es-CO" sz="2000" i="1">
                              <a:latin typeface="Cambria Math" panose="02040503050406030204" pitchFamily="18" charset="0"/>
                              <a:ea typeface="Calibri" panose="020F0502020204030204" pitchFamily="34" charset="0"/>
                              <a:cs typeface="Times New Roman" panose="02020603050405020304" pitchFamily="18" charset="0"/>
                            </a:rPr>
                            <m:t>0</m:t>
                          </m:r>
                        </m:sub>
                      </m:sSub>
                      <m:d>
                        <m:dPr>
                          <m:ctrlPr>
                            <a:rPr lang="es-CO" sz="2000" i="1">
                              <a:latin typeface="Cambria Math" panose="02040503050406030204" pitchFamily="18" charset="0"/>
                              <a:ea typeface="Calibri" panose="020F0502020204030204" pitchFamily="34" charset="0"/>
                              <a:cs typeface="Times New Roman" panose="02020603050405020304" pitchFamily="18" charset="0"/>
                            </a:rPr>
                          </m:ctrlPr>
                        </m:dPr>
                        <m:e>
                          <m:r>
                            <a:rPr lang="es-CO" sz="2000" i="1">
                              <a:latin typeface="Cambria Math" panose="02040503050406030204" pitchFamily="18" charset="0"/>
                              <a:ea typeface="Calibri" panose="020F0502020204030204" pitchFamily="34" charset="0"/>
                              <a:cs typeface="Times New Roman" panose="02020603050405020304" pitchFamily="18" charset="0"/>
                            </a:rPr>
                            <m:t>𝑥</m:t>
                          </m:r>
                        </m:e>
                      </m:d>
                    </m:oMath>
                  </m:oMathPara>
                </a14:m>
                <a:endParaRPr lang="es-CO" sz="2000" dirty="0">
                  <a:ea typeface="Calibri" panose="020F0502020204030204" pitchFamily="34" charset="0"/>
                  <a:cs typeface="Times New Roman" panose="02020603050405020304" pitchFamily="18" charset="0"/>
                </a:endParaRPr>
              </a:p>
              <a:p>
                <a:pPr>
                  <a:buClr>
                    <a:srgbClr val="1A3184"/>
                  </a:buClr>
                </a:pPr>
                <a14:m>
                  <m:oMathPara xmlns:m="http://schemas.openxmlformats.org/officeDocument/2006/math">
                    <m:oMathParaPr>
                      <m:jc m:val="centerGroup"/>
                    </m:oMathParaPr>
                    <m:oMath xmlns:m="http://schemas.openxmlformats.org/officeDocument/2006/math">
                      <m:sSub>
                        <m:sSubPr>
                          <m:ctrlPr>
                            <a:rPr lang="es-CO" sz="20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s-CO" sz="20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s-CO" sz="2000" i="1">
                              <a:effectLst/>
                              <a:latin typeface="Cambria Math" panose="02040503050406030204" pitchFamily="18" charset="0"/>
                              <a:ea typeface="Calibri" panose="020F0502020204030204" pitchFamily="34" charset="0"/>
                              <a:cs typeface="Times New Roman" panose="02020603050405020304" pitchFamily="18" charset="0"/>
                            </a:rPr>
                            <m:t>0,1</m:t>
                          </m:r>
                        </m:sub>
                      </m:sSub>
                      <m:d>
                        <m:dPr>
                          <m:ctrlPr>
                            <a:rPr lang="es-CO"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s-CO" sz="2000" i="1">
                              <a:effectLst/>
                              <a:latin typeface="Cambria Math" panose="02040503050406030204" pitchFamily="18" charset="0"/>
                              <a:ea typeface="Calibri" panose="020F0502020204030204" pitchFamily="34" charset="0"/>
                              <a:cs typeface="Times New Roman" panose="02020603050405020304" pitchFamily="18" charset="0"/>
                            </a:rPr>
                            <m:t>𝑢</m:t>
                          </m:r>
                        </m:e>
                      </m:d>
                      <m:r>
                        <a:rPr lang="es-CO" sz="20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s-CO" sz="2000" i="1">
                              <a:effectLst/>
                              <a:latin typeface="Cambria Math" panose="02040503050406030204" pitchFamily="18" charset="0"/>
                              <a:ea typeface="Calibri" panose="020F0502020204030204" pitchFamily="34" charset="0"/>
                              <a:cs typeface="Times New Roman" panose="02020603050405020304" pitchFamily="18" charset="0"/>
                            </a:rPr>
                          </m:ctrlPr>
                        </m:dPr>
                        <m:e>
                          <m:eqArr>
                            <m:eqArrPr>
                              <m:ctrlPr>
                                <a:rPr lang="es-CO" sz="2000" i="1">
                                  <a:effectLst/>
                                  <a:latin typeface="Cambria Math" panose="02040503050406030204" pitchFamily="18" charset="0"/>
                                  <a:ea typeface="Calibri" panose="020F0502020204030204" pitchFamily="34" charset="0"/>
                                  <a:cs typeface="Times New Roman" panose="02020603050405020304" pitchFamily="18" charset="0"/>
                                </a:rPr>
                              </m:ctrlPr>
                            </m:eqArrPr>
                            <m:e>
                              <m:r>
                                <a:rPr lang="es-CO" sz="2000" i="1">
                                  <a:effectLst/>
                                  <a:latin typeface="Cambria Math" panose="02040503050406030204" pitchFamily="18" charset="0"/>
                                  <a:ea typeface="Calibri" panose="020F0502020204030204" pitchFamily="34" charset="0"/>
                                  <a:cs typeface="Times New Roman" panose="02020603050405020304" pitchFamily="18" charset="0"/>
                                </a:rPr>
                                <m:t>   </m:t>
                              </m:r>
                              <m:r>
                                <a:rPr lang="es-CO" sz="2000" b="0" i="1" smtClean="0">
                                  <a:effectLst/>
                                  <a:latin typeface="Cambria Math" panose="02040503050406030204" pitchFamily="18" charset="0"/>
                                  <a:ea typeface="Calibri" panose="020F0502020204030204" pitchFamily="34" charset="0"/>
                                  <a:cs typeface="Times New Roman" panose="02020603050405020304" pitchFamily="18" charset="0"/>
                                </a:rPr>
                                <m:t>𝑥</m:t>
                              </m:r>
                              <m:r>
                                <a:rPr lang="es-CO" sz="2000" b="0" i="1" smtClean="0">
                                  <a:effectLst/>
                                  <a:latin typeface="Cambria Math" panose="02040503050406030204" pitchFamily="18" charset="0"/>
                                  <a:ea typeface="Calibri" panose="020F0502020204030204" pitchFamily="34" charset="0"/>
                                  <a:cs typeface="Times New Roman" panose="02020603050405020304" pitchFamily="18" charset="0"/>
                                </a:rPr>
                                <m:t>−1</m:t>
                              </m:r>
                              <m:r>
                                <a:rPr lang="es-CO" sz="2000" i="1">
                                  <a:effectLst/>
                                  <a:latin typeface="Cambria Math" panose="02040503050406030204" pitchFamily="18" charset="0"/>
                                  <a:ea typeface="Calibri" panose="020F0502020204030204" pitchFamily="34" charset="0"/>
                                  <a:cs typeface="Times New Roman" panose="02020603050405020304" pitchFamily="18" charset="0"/>
                                </a:rPr>
                                <m:t>          </m:t>
                              </m:r>
                              <m:r>
                                <a:rPr lang="es-CO" sz="2000" b="0" i="1" smtClean="0">
                                  <a:effectLst/>
                                  <a:latin typeface="Cambria Math" panose="02040503050406030204" pitchFamily="18" charset="0"/>
                                  <a:ea typeface="Calibri" panose="020F0502020204030204" pitchFamily="34" charset="0"/>
                                  <a:cs typeface="Times New Roman" panose="02020603050405020304" pitchFamily="18" charset="0"/>
                                </a:rPr>
                                <m:t>1≤</m:t>
                              </m:r>
                              <m:r>
                                <a:rPr lang="es-CO" sz="2000" b="0" i="1" smtClean="0">
                                  <a:effectLst/>
                                  <a:latin typeface="Cambria Math" panose="02040503050406030204" pitchFamily="18" charset="0"/>
                                  <a:ea typeface="Calibri" panose="020F0502020204030204" pitchFamily="34" charset="0"/>
                                  <a:cs typeface="Times New Roman" panose="02020603050405020304" pitchFamily="18" charset="0"/>
                                </a:rPr>
                                <m:t>𝑥</m:t>
                              </m:r>
                              <m:r>
                                <a:rPr lang="es-CO" sz="2000" i="1">
                                  <a:effectLst/>
                                  <a:latin typeface="Cambria Math" panose="02040503050406030204" pitchFamily="18" charset="0"/>
                                  <a:ea typeface="Calibri" panose="020F0502020204030204" pitchFamily="34" charset="0"/>
                                  <a:cs typeface="Times New Roman" panose="02020603050405020304" pitchFamily="18" charset="0"/>
                                </a:rPr>
                                <m:t>&lt;</m:t>
                              </m:r>
                              <m:r>
                                <a:rPr lang="es-CO" sz="2000" b="0" i="1" smtClean="0">
                                  <a:effectLst/>
                                  <a:latin typeface="Cambria Math" panose="02040503050406030204" pitchFamily="18" charset="0"/>
                                  <a:ea typeface="Calibri" panose="020F0502020204030204" pitchFamily="34" charset="0"/>
                                  <a:cs typeface="Times New Roman" panose="02020603050405020304" pitchFamily="18" charset="0"/>
                                </a:rPr>
                                <m:t>2</m:t>
                              </m:r>
                              <m:r>
                                <a:rPr lang="es-CO" sz="2000" i="1">
                                  <a:effectLst/>
                                  <a:latin typeface="Cambria Math" panose="02040503050406030204" pitchFamily="18" charset="0"/>
                                  <a:ea typeface="Calibri" panose="020F0502020204030204" pitchFamily="34" charset="0"/>
                                  <a:cs typeface="Times New Roman" panose="02020603050405020304" pitchFamily="18" charset="0"/>
                                </a:rPr>
                                <m:t>  </m:t>
                              </m:r>
                            </m:e>
                            <m:e>
                              <m:r>
                                <a:rPr lang="es-CO" sz="2000" b="0" i="1" smtClean="0">
                                  <a:effectLst/>
                                  <a:latin typeface="Cambria Math" panose="02040503050406030204" pitchFamily="18" charset="0"/>
                                  <a:ea typeface="Calibri" panose="020F0502020204030204" pitchFamily="34" charset="0"/>
                                  <a:cs typeface="Times New Roman" panose="02020603050405020304" pitchFamily="18" charset="0"/>
                                </a:rPr>
                                <m:t>3</m:t>
                              </m:r>
                              <m:r>
                                <a:rPr lang="es-CO" sz="2000" i="1">
                                  <a:effectLst/>
                                  <a:latin typeface="Cambria Math" panose="02040503050406030204" pitchFamily="18" charset="0"/>
                                  <a:ea typeface="Calibri" panose="020F0502020204030204" pitchFamily="34" charset="0"/>
                                  <a:cs typeface="Times New Roman" panose="02020603050405020304" pitchFamily="18" charset="0"/>
                                </a:rPr>
                                <m:t>−</m:t>
                              </m:r>
                              <m:r>
                                <a:rPr lang="es-CO" sz="2000" b="0" i="1" smtClean="0">
                                  <a:effectLst/>
                                  <a:latin typeface="Cambria Math" panose="02040503050406030204" pitchFamily="18" charset="0"/>
                                  <a:ea typeface="Calibri" panose="020F0502020204030204" pitchFamily="34" charset="0"/>
                                  <a:cs typeface="Times New Roman" panose="02020603050405020304" pitchFamily="18" charset="0"/>
                                </a:rPr>
                                <m:t>𝑥</m:t>
                              </m:r>
                              <m:r>
                                <a:rPr lang="es-CO" sz="2000" i="1">
                                  <a:effectLst/>
                                  <a:latin typeface="Cambria Math" panose="02040503050406030204" pitchFamily="18" charset="0"/>
                                  <a:ea typeface="Calibri" panose="020F0502020204030204" pitchFamily="34" charset="0"/>
                                  <a:cs typeface="Times New Roman" panose="02020603050405020304" pitchFamily="18" charset="0"/>
                                </a:rPr>
                                <m:t> </m:t>
                              </m:r>
                              <m:r>
                                <a:rPr lang="es-CO" sz="20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s-CO" sz="2000" i="1">
                                  <a:effectLst/>
                                  <a:latin typeface="Cambria Math" panose="02040503050406030204" pitchFamily="18" charset="0"/>
                                  <a:ea typeface="Calibri" panose="020F0502020204030204" pitchFamily="34" charset="0"/>
                                  <a:cs typeface="Times New Roman" panose="02020603050405020304" pitchFamily="18" charset="0"/>
                                </a:rPr>
                                <m:t> </m:t>
                              </m:r>
                              <m:r>
                                <a:rPr lang="es-CO" sz="2000" b="0" i="1" smtClean="0">
                                  <a:effectLst/>
                                  <a:latin typeface="Cambria Math" panose="02040503050406030204" pitchFamily="18" charset="0"/>
                                  <a:ea typeface="Calibri" panose="020F0502020204030204" pitchFamily="34" charset="0"/>
                                  <a:cs typeface="Times New Roman" panose="02020603050405020304" pitchFamily="18" charset="0"/>
                                </a:rPr>
                                <m:t>2</m:t>
                              </m:r>
                              <m:r>
                                <a:rPr lang="es-CO" sz="2000" i="1">
                                  <a:effectLst/>
                                  <a:latin typeface="Cambria Math" panose="02040503050406030204" pitchFamily="18" charset="0"/>
                                  <a:ea typeface="Calibri" panose="020F0502020204030204" pitchFamily="34" charset="0"/>
                                  <a:cs typeface="Times New Roman" panose="02020603050405020304" pitchFamily="18" charset="0"/>
                                </a:rPr>
                                <m:t>≤</m:t>
                              </m:r>
                              <m:r>
                                <a:rPr lang="es-CO" sz="2000" b="0" i="1" smtClean="0">
                                  <a:effectLst/>
                                  <a:latin typeface="Cambria Math" panose="02040503050406030204" pitchFamily="18" charset="0"/>
                                  <a:ea typeface="Calibri" panose="020F0502020204030204" pitchFamily="34" charset="0"/>
                                  <a:cs typeface="Times New Roman" panose="02020603050405020304" pitchFamily="18" charset="0"/>
                                </a:rPr>
                                <m:t>𝑥</m:t>
                              </m:r>
                            </m:e>
                            <m:e>
                              <m:r>
                                <a:rPr lang="es-CO" sz="2000" i="1">
                                  <a:effectLst/>
                                  <a:latin typeface="Cambria Math" panose="02040503050406030204" pitchFamily="18" charset="0"/>
                                  <a:ea typeface="Calibri" panose="020F0502020204030204" pitchFamily="34" charset="0"/>
                                  <a:cs typeface="Times New Roman" panose="02020603050405020304" pitchFamily="18" charset="0"/>
                                </a:rPr>
                                <m:t>0             </m:t>
                              </m:r>
                              <m:r>
                                <a:rPr lang="es-CO" sz="2000" i="1">
                                  <a:effectLst/>
                                  <a:latin typeface="Cambria Math" panose="02040503050406030204" pitchFamily="18" charset="0"/>
                                  <a:ea typeface="Calibri" panose="020F0502020204030204" pitchFamily="34" charset="0"/>
                                  <a:cs typeface="Times New Roman" panose="02020603050405020304" pitchFamily="18" charset="0"/>
                                </a:rPr>
                                <m:t>𝑑</m:t>
                              </m:r>
                              <m:r>
                                <a:rPr lang="es-CO" sz="2000" i="1">
                                  <a:effectLst/>
                                  <a:latin typeface="Cambria Math" panose="02040503050406030204" pitchFamily="18" charset="0"/>
                                  <a:ea typeface="Calibri" panose="020F0502020204030204" pitchFamily="34" charset="0"/>
                                  <a:cs typeface="Times New Roman" panose="02020603050405020304" pitchFamily="18" charset="0"/>
                                </a:rPr>
                                <m:t>.</m:t>
                              </m:r>
                              <m:r>
                                <a:rPr lang="es-CO" sz="2000" i="1">
                                  <a:effectLst/>
                                  <a:latin typeface="Cambria Math" panose="02040503050406030204" pitchFamily="18" charset="0"/>
                                  <a:ea typeface="Calibri" panose="020F0502020204030204" pitchFamily="34" charset="0"/>
                                  <a:cs typeface="Times New Roman" panose="02020603050405020304" pitchFamily="18" charset="0"/>
                                </a:rPr>
                                <m:t>𝑙</m:t>
                              </m:r>
                              <m:r>
                                <a:rPr lang="es-CO" sz="2000" i="1">
                                  <a:effectLst/>
                                  <a:latin typeface="Cambria Math" panose="02040503050406030204" pitchFamily="18" charset="0"/>
                                  <a:ea typeface="Calibri" panose="020F0502020204030204" pitchFamily="34" charset="0"/>
                                  <a:cs typeface="Times New Roman" panose="02020603050405020304" pitchFamily="18" charset="0"/>
                                </a:rPr>
                                <m:t>.</m:t>
                              </m:r>
                              <m:r>
                                <a:rPr lang="es-CO" sz="2000" i="1">
                                  <a:effectLst/>
                                  <a:latin typeface="Cambria Math" panose="02040503050406030204" pitchFamily="18" charset="0"/>
                                  <a:ea typeface="Calibri" panose="020F0502020204030204" pitchFamily="34" charset="0"/>
                                  <a:cs typeface="Times New Roman" panose="02020603050405020304" pitchFamily="18" charset="0"/>
                                </a:rPr>
                                <m:t>𝑐</m:t>
                              </m:r>
                            </m:e>
                          </m:eqArr>
                        </m:e>
                      </m:d>
                    </m:oMath>
                  </m:oMathPara>
                </a14:m>
                <a:endParaRPr lang="es-CO" sz="2000" dirty="0"/>
              </a:p>
            </p:txBody>
          </p:sp>
        </mc:Choice>
        <mc:Fallback>
          <p:sp>
            <p:nvSpPr>
              <p:cNvPr id="4" name="CuadroTexto 10">
                <a:extLst>
                  <a:ext uri="{FF2B5EF4-FFF2-40B4-BE49-F238E27FC236}">
                    <a16:creationId xmlns:a16="http://schemas.microsoft.com/office/drawing/2014/main" id="{E5035101-93D6-7A88-C6F9-1BF6EE519CC9}"/>
                  </a:ext>
                </a:extLst>
              </p:cNvPr>
              <p:cNvSpPr txBox="1">
                <a:spLocks noRot="1" noChangeAspect="1" noMove="1" noResize="1" noEditPoints="1" noAdjustHandles="1" noChangeArrowheads="1" noChangeShapeType="1" noTextEdit="1"/>
              </p:cNvSpPr>
              <p:nvPr/>
            </p:nvSpPr>
            <p:spPr>
              <a:xfrm flipH="1">
                <a:off x="2210052" y="1429039"/>
                <a:ext cx="8155943" cy="4695709"/>
              </a:xfrm>
              <a:prstGeom prst="rect">
                <a:avLst/>
              </a:prstGeom>
              <a:blipFill>
                <a:blip r:embed="rId3"/>
                <a:stretch>
                  <a:fillRect l="-823"/>
                </a:stretch>
              </a:blipFill>
            </p:spPr>
            <p:txBody>
              <a:bodyPr/>
              <a:lstStyle/>
              <a:p>
                <a:r>
                  <a:rPr lang="es-CO">
                    <a:noFill/>
                  </a:rPr>
                  <a:t> </a:t>
                </a:r>
              </a:p>
            </p:txBody>
          </p:sp>
        </mc:Fallback>
      </mc:AlternateContent>
    </p:spTree>
    <p:extLst>
      <p:ext uri="{BB962C8B-B14F-4D97-AF65-F5344CB8AC3E}">
        <p14:creationId xmlns:p14="http://schemas.microsoft.com/office/powerpoint/2010/main" val="3950321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3280578" y="364409"/>
            <a:ext cx="5816249" cy="58477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CO" sz="3200" dirty="0">
                <a:solidFill>
                  <a:srgbClr val="1A3184"/>
                </a:solidFill>
                <a:latin typeface="Arial"/>
                <a:cs typeface="Arial"/>
              </a:rPr>
              <a:t>Construcción de B-</a:t>
            </a:r>
            <a:r>
              <a:rPr lang="es-CO" sz="3200" dirty="0" err="1">
                <a:solidFill>
                  <a:srgbClr val="1A3184"/>
                </a:solidFill>
                <a:latin typeface="Arial"/>
                <a:cs typeface="Arial"/>
              </a:rPr>
              <a:t>Splines</a:t>
            </a:r>
            <a:endParaRPr lang="es-CO" sz="32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mc:Choice xmlns:a14="http://schemas.microsoft.com/office/drawing/2010/main" Requires="a14">
          <p:sp>
            <p:nvSpPr>
              <p:cNvPr id="4" name="CuadroTexto 10">
                <a:extLst>
                  <a:ext uri="{FF2B5EF4-FFF2-40B4-BE49-F238E27FC236}">
                    <a16:creationId xmlns:a16="http://schemas.microsoft.com/office/drawing/2014/main" id="{E5035101-93D6-7A88-C6F9-1BF6EE519CC9}"/>
                  </a:ext>
                </a:extLst>
              </p:cNvPr>
              <p:cNvSpPr txBox="1"/>
              <p:nvPr/>
            </p:nvSpPr>
            <p:spPr>
              <a:xfrm flipH="1">
                <a:off x="791090" y="2041687"/>
                <a:ext cx="8155943" cy="3519681"/>
              </a:xfrm>
              <a:prstGeom prst="rect">
                <a:avLst/>
              </a:prstGeom>
              <a:noFill/>
            </p:spPr>
            <p:txBody>
              <a:bodyPr wrap="square" lIns="91440" tIns="45720" rIns="91440" bIns="45720" rtlCol="0" anchor="t">
                <a:spAutoFit/>
              </a:bodyPr>
              <a:lstStyle/>
              <a:p>
                <a:pPr>
                  <a:buClr>
                    <a:srgbClr val="1A3184"/>
                  </a:buClr>
                </a:pPr>
                <a:r>
                  <a:rPr lang="es-CO" sz="2000" dirty="0"/>
                  <a:t>Haciendo el mismo ejercicio para la interpolación grado 2</a:t>
                </a: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1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s-CO"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s-CO" sz="1800" i="1">
                              <a:effectLst/>
                              <a:latin typeface="Cambria Math" panose="02040503050406030204" pitchFamily="18" charset="0"/>
                              <a:ea typeface="Calibri" panose="020F0502020204030204" pitchFamily="34" charset="0"/>
                              <a:cs typeface="Times New Roman" panose="02020603050405020304" pitchFamily="18" charset="0"/>
                            </a:rPr>
                            <m:t>0,2</m:t>
                          </m:r>
                        </m:sub>
                      </m:sSub>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𝑥</m:t>
                          </m:r>
                        </m:e>
                      </m:d>
                      <m:r>
                        <a:rPr lang="es-CO"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𝑥</m:t>
                          </m:r>
                          <m:r>
                            <a:rPr lang="es-CO"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𝑡</m:t>
                              </m:r>
                            </m:e>
                            <m:sub>
                              <m:r>
                                <a:rPr lang="es-CO" sz="1800" i="1">
                                  <a:effectLst/>
                                  <a:latin typeface="Cambria Math" panose="02040503050406030204" pitchFamily="18" charset="0"/>
                                  <a:ea typeface="Calibri" panose="020F0502020204030204" pitchFamily="34" charset="0"/>
                                  <a:cs typeface="Times New Roman" panose="02020603050405020304" pitchFamily="18" charset="0"/>
                                </a:rPr>
                                <m:t>0</m:t>
                              </m:r>
                            </m:sub>
                          </m:sSub>
                        </m:num>
                        <m:den>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𝑡</m:t>
                              </m:r>
                            </m:e>
                            <m:sub>
                              <m:r>
                                <a:rPr lang="es-CO" sz="18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s-CO"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𝑡</m:t>
                              </m:r>
                            </m:e>
                            <m:sub>
                              <m:r>
                                <a:rPr lang="es-CO" sz="1800" i="1">
                                  <a:effectLst/>
                                  <a:latin typeface="Cambria Math" panose="02040503050406030204" pitchFamily="18" charset="0"/>
                                  <a:ea typeface="Calibri" panose="020F0502020204030204" pitchFamily="34" charset="0"/>
                                  <a:cs typeface="Times New Roman" panose="02020603050405020304" pitchFamily="18" charset="0"/>
                                </a:rPr>
                                <m:t>0</m:t>
                              </m:r>
                            </m:sub>
                          </m:sSub>
                        </m:den>
                      </m:f>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CO"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s-CO" sz="1800" i="1">
                              <a:effectLst/>
                              <a:latin typeface="Cambria Math" panose="02040503050406030204" pitchFamily="18" charset="0"/>
                              <a:ea typeface="Calibri" panose="020F0502020204030204" pitchFamily="34" charset="0"/>
                              <a:cs typeface="Times New Roman" panose="02020603050405020304" pitchFamily="18" charset="0"/>
                            </a:rPr>
                            <m:t>01</m:t>
                          </m:r>
                        </m:sub>
                      </m:sSub>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𝑥</m:t>
                          </m:r>
                        </m:e>
                      </m:d>
                      <m:r>
                        <a:rPr lang="es-CO"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𝑡</m:t>
                              </m:r>
                            </m:e>
                            <m:sub>
                              <m:r>
                                <a:rPr lang="es-CO" sz="1800" i="1">
                                  <a:effectLst/>
                                  <a:latin typeface="Cambria Math" panose="02040503050406030204" pitchFamily="18" charset="0"/>
                                  <a:ea typeface="Calibri" panose="020F0502020204030204" pitchFamily="34" charset="0"/>
                                  <a:cs typeface="Times New Roman" panose="02020603050405020304" pitchFamily="18" charset="0"/>
                                </a:rPr>
                                <m:t>3</m:t>
                              </m:r>
                            </m:sub>
                          </m:sSub>
                          <m:r>
                            <a:rPr lang="es-CO" sz="1800" i="1">
                              <a:effectLst/>
                              <a:latin typeface="Cambria Math" panose="02040503050406030204" pitchFamily="18" charset="0"/>
                              <a:ea typeface="Calibri" panose="020F0502020204030204" pitchFamily="34" charset="0"/>
                              <a:cs typeface="Times New Roman" panose="02020603050405020304" pitchFamily="18" charset="0"/>
                            </a:rPr>
                            <m:t>−</m:t>
                          </m:r>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𝑥</m:t>
                          </m:r>
                        </m:num>
                        <m:den>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𝑡</m:t>
                              </m:r>
                            </m:e>
                            <m:sub>
                              <m:r>
                                <a:rPr lang="es-CO" sz="1800" i="1">
                                  <a:effectLst/>
                                  <a:latin typeface="Cambria Math" panose="02040503050406030204" pitchFamily="18" charset="0"/>
                                  <a:ea typeface="Calibri" panose="020F0502020204030204" pitchFamily="34" charset="0"/>
                                  <a:cs typeface="Times New Roman" panose="02020603050405020304" pitchFamily="18" charset="0"/>
                                </a:rPr>
                                <m:t>3</m:t>
                              </m:r>
                            </m:sub>
                          </m:sSub>
                          <m:r>
                            <a:rPr lang="es-CO"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𝑡</m:t>
                              </m:r>
                            </m:e>
                            <m:sub>
                              <m:r>
                                <a:rPr lang="es-CO" sz="1800" i="1">
                                  <a:effectLst/>
                                  <a:latin typeface="Cambria Math" panose="02040503050406030204" pitchFamily="18" charset="0"/>
                                  <a:ea typeface="Calibri" panose="020F0502020204030204" pitchFamily="34" charset="0"/>
                                  <a:cs typeface="Times New Roman" panose="02020603050405020304" pitchFamily="18" charset="0"/>
                                </a:rPr>
                                <m:t>1</m:t>
                              </m:r>
                            </m:sub>
                          </m:sSub>
                        </m:den>
                      </m:f>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CO"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s-CO" sz="1800" i="1">
                              <a:effectLst/>
                              <a:latin typeface="Cambria Math" panose="02040503050406030204" pitchFamily="18" charset="0"/>
                              <a:ea typeface="Calibri" panose="020F0502020204030204" pitchFamily="34" charset="0"/>
                              <a:cs typeface="Times New Roman" panose="02020603050405020304" pitchFamily="18" charset="0"/>
                            </a:rPr>
                            <m:t>11</m:t>
                          </m:r>
                        </m:sub>
                      </m:sSub>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𝑥</m:t>
                          </m:r>
                        </m:e>
                      </m:d>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CO"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s-CO" sz="1800" i="1">
                              <a:effectLst/>
                              <a:latin typeface="Cambria Math" panose="02040503050406030204" pitchFamily="18" charset="0"/>
                              <a:ea typeface="Calibri" panose="020F0502020204030204" pitchFamily="34" charset="0"/>
                              <a:cs typeface="Times New Roman" panose="02020603050405020304" pitchFamily="18" charset="0"/>
                            </a:rPr>
                            <m:t>0,2</m:t>
                          </m:r>
                        </m:sub>
                      </m:sSub>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𝑥</m:t>
                          </m:r>
                        </m:e>
                      </m:d>
                      <m:r>
                        <a:rPr lang="es-CO" sz="1800" i="1">
                          <a:effectLst/>
                          <a:latin typeface="Cambria Math" panose="02040503050406030204" pitchFamily="18" charset="0"/>
                          <a:ea typeface="Calibri" panose="020F0502020204030204" pitchFamily="34" charset="0"/>
                          <a:cs typeface="Times New Roman" panose="02020603050405020304" pitchFamily="18" charset="0"/>
                        </a:rPr>
                        <m:t>=0.5 </m:t>
                      </m:r>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𝑥</m:t>
                      </m:r>
                      <m:r>
                        <a:rPr lang="es-CO"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CO"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s-CO" sz="1800" i="1">
                              <a:effectLst/>
                              <a:latin typeface="Cambria Math" panose="02040503050406030204" pitchFamily="18" charset="0"/>
                              <a:ea typeface="Calibri" panose="020F0502020204030204" pitchFamily="34" charset="0"/>
                              <a:cs typeface="Times New Roman" panose="02020603050405020304" pitchFamily="18" charset="0"/>
                            </a:rPr>
                            <m:t>01</m:t>
                          </m:r>
                        </m:sub>
                      </m:sSub>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𝑥</m:t>
                          </m:r>
                        </m:e>
                      </m:d>
                      <m:r>
                        <a:rPr lang="es-CO" sz="1800" i="1">
                          <a:effectLst/>
                          <a:latin typeface="Cambria Math" panose="02040503050406030204" pitchFamily="18" charset="0"/>
                          <a:ea typeface="Calibri" panose="020F0502020204030204" pitchFamily="34" charset="0"/>
                          <a:cs typeface="Times New Roman" panose="02020603050405020304" pitchFamily="18" charset="0"/>
                        </a:rPr>
                        <m:t>+0.5</m:t>
                      </m:r>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s-CO" sz="1800" i="1">
                              <a:effectLst/>
                              <a:latin typeface="Cambria Math" panose="02040503050406030204" pitchFamily="18" charset="0"/>
                              <a:ea typeface="Calibri" panose="020F0502020204030204" pitchFamily="34" charset="0"/>
                              <a:cs typeface="Times New Roman" panose="02020603050405020304" pitchFamily="18" charset="0"/>
                            </a:rPr>
                            <m:t>3−</m:t>
                          </m:r>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𝑥</m:t>
                          </m:r>
                        </m:e>
                      </m:d>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CO"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s-CO" sz="1800" i="1">
                              <a:effectLst/>
                              <a:latin typeface="Cambria Math" panose="02040503050406030204" pitchFamily="18" charset="0"/>
                              <a:ea typeface="Calibri" panose="020F0502020204030204" pitchFamily="34" charset="0"/>
                              <a:cs typeface="Times New Roman" panose="02020603050405020304" pitchFamily="18" charset="0"/>
                            </a:rPr>
                            <m:t>11</m:t>
                          </m:r>
                        </m:sub>
                      </m:sSub>
                      <m:r>
                        <a:rPr lang="es-CO" sz="1800" i="1">
                          <a:effectLst/>
                          <a:latin typeface="Cambria Math" panose="02040503050406030204" pitchFamily="18" charset="0"/>
                          <a:ea typeface="Calibri" panose="020F0502020204030204" pitchFamily="34" charset="0"/>
                          <a:cs typeface="Times New Roman" panose="02020603050405020304" pitchFamily="18" charset="0"/>
                        </a:rPr>
                        <m:t>(</m:t>
                      </m:r>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𝑥</m:t>
                      </m:r>
                      <m:r>
                        <a:rPr lang="es-CO" sz="1800"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buClr>
                    <a:srgbClr val="1A3184"/>
                  </a:buClr>
                </a:pPr>
                <a:r>
                  <a:rPr lang="es-CO" sz="1800" dirty="0">
                    <a:effectLst/>
                    <a:latin typeface="Calibri" panose="020F0502020204030204" pitchFamily="34" charset="0"/>
                    <a:ea typeface="Times New Roman" panose="02020603050405020304" pitchFamily="18" charset="0"/>
                    <a:cs typeface="Times New Roman" panose="02020603050405020304" pitchFamily="18" charset="0"/>
                  </a:rPr>
                  <a:t>Lo que resulta en la siguiente función a trozos:</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buClr>
                    <a:srgbClr val="1A3184"/>
                  </a:buClr>
                </a:pPr>
                <a14:m>
                  <m:oMathPara xmlns:m="http://schemas.openxmlformats.org/officeDocument/2006/math">
                    <m:oMathParaPr>
                      <m:jc m:val="centerGroup"/>
                    </m:oMathParaPr>
                    <m:oMath xmlns:m="http://schemas.openxmlformats.org/officeDocument/2006/math">
                      <m:sSub>
                        <m:sSubPr>
                          <m:ctrlPr>
                            <a:rPr lang="es-CO" sz="2000" i="1" smtClean="0">
                              <a:effectLst/>
                              <a:latin typeface="Cambria Math" panose="02040503050406030204" pitchFamily="18" charset="0"/>
                            </a:rPr>
                          </m:ctrlPr>
                        </m:sSubPr>
                        <m:e>
                          <m:r>
                            <a:rPr lang="es-CO"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s-CO" sz="1800" i="1">
                              <a:effectLst/>
                              <a:latin typeface="Cambria Math" panose="02040503050406030204" pitchFamily="18" charset="0"/>
                              <a:ea typeface="Calibri" panose="020F0502020204030204" pitchFamily="34" charset="0"/>
                              <a:cs typeface="Times New Roman" panose="02020603050405020304" pitchFamily="18" charset="0"/>
                            </a:rPr>
                            <m:t>0,</m:t>
                          </m:r>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2</m:t>
                          </m:r>
                        </m:sub>
                      </m:sSub>
                      <m:d>
                        <m:dPr>
                          <m:ctrlPr>
                            <a:rPr lang="es-CO" sz="2000" i="1">
                              <a:effectLst/>
                              <a:latin typeface="Cambria Math" panose="02040503050406030204" pitchFamily="18" charset="0"/>
                            </a:rPr>
                          </m:ctrlPr>
                        </m:dPr>
                        <m:e>
                          <m:r>
                            <a:rPr lang="es-CO" sz="1800" i="1">
                              <a:effectLst/>
                              <a:latin typeface="Cambria Math" panose="02040503050406030204" pitchFamily="18" charset="0"/>
                              <a:ea typeface="Calibri" panose="020F0502020204030204" pitchFamily="34" charset="0"/>
                              <a:cs typeface="Times New Roman" panose="02020603050405020304" pitchFamily="18" charset="0"/>
                            </a:rPr>
                            <m:t>𝑢</m:t>
                          </m:r>
                        </m:e>
                      </m:d>
                      <m:r>
                        <a:rPr lang="es-CO" sz="18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s-CO" sz="2000" i="1">
                              <a:effectLst/>
                              <a:latin typeface="Cambria Math" panose="02040503050406030204" pitchFamily="18" charset="0"/>
                            </a:rPr>
                          </m:ctrlPr>
                        </m:dPr>
                        <m:e>
                          <m:eqArr>
                            <m:eqArrPr>
                              <m:ctrlPr>
                                <a:rPr lang="es-CO" sz="2000" i="1">
                                  <a:effectLst/>
                                  <a:latin typeface="Cambria Math" panose="02040503050406030204" pitchFamily="18" charset="0"/>
                                </a:rPr>
                              </m:ctrlPr>
                            </m:eqArrPr>
                            <m:e>
                              <m:r>
                                <a:rPr lang="es-CO" sz="1800" i="1">
                                  <a:effectLst/>
                                  <a:latin typeface="Cambria Math" panose="02040503050406030204" pitchFamily="18" charset="0"/>
                                  <a:ea typeface="Calibri" panose="020F0502020204030204" pitchFamily="34" charset="0"/>
                                  <a:cs typeface="Times New Roman" panose="02020603050405020304" pitchFamily="18" charset="0"/>
                                </a:rPr>
                                <m:t> 0.5</m:t>
                              </m:r>
                              <m:sSup>
                                <m:sSupPr>
                                  <m:ctrlPr>
                                    <a:rPr lang="es-CO" sz="2000" i="1">
                                      <a:effectLst/>
                                      <a:latin typeface="Cambria Math" panose="02040503050406030204" pitchFamily="18" charset="0"/>
                                    </a:rPr>
                                  </m:ctrlPr>
                                </m:sSupPr>
                                <m:e>
                                  <m:r>
                                    <a:rPr lang="es-CO" sz="2000" b="0" i="1" smtClean="0">
                                      <a:effectLst/>
                                      <a:latin typeface="Cambria Math" panose="02040503050406030204" pitchFamily="18" charset="0"/>
                                    </a:rPr>
                                    <m:t>𝑥</m:t>
                                  </m:r>
                                </m:e>
                                <m:sup>
                                  <m:r>
                                    <a:rPr lang="es-CO" sz="18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es-CO" sz="1800" i="1">
                                  <a:effectLst/>
                                  <a:latin typeface="Cambria Math" panose="02040503050406030204" pitchFamily="18" charset="0"/>
                                  <a:ea typeface="Calibri" panose="020F0502020204030204" pitchFamily="34" charset="0"/>
                                  <a:cs typeface="Times New Roman" panose="02020603050405020304" pitchFamily="18" charset="0"/>
                                </a:rPr>
                                <m:t>                </m:t>
                              </m:r>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s-CO" sz="1800" i="1">
                                  <a:effectLst/>
                                  <a:latin typeface="Cambria Math" panose="02040503050406030204" pitchFamily="18" charset="0"/>
                                  <a:ea typeface="Calibri" panose="020F0502020204030204" pitchFamily="34" charset="0"/>
                                  <a:cs typeface="Times New Roman" panose="02020603050405020304" pitchFamily="18" charset="0"/>
                                </a:rPr>
                                <m:t>               </m:t>
                              </m:r>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s-CO" sz="1800" i="1">
                                  <a:effectLst/>
                                  <a:latin typeface="Cambria Math" panose="02040503050406030204" pitchFamily="18" charset="0"/>
                                  <a:ea typeface="Calibri" panose="020F0502020204030204" pitchFamily="34" charset="0"/>
                                  <a:cs typeface="Times New Roman" panose="02020603050405020304" pitchFamily="18" charset="0"/>
                                </a:rPr>
                                <m:t>     </m:t>
                              </m:r>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𝑥</m:t>
                              </m:r>
                              <m:r>
                                <a:rPr lang="es-CO" sz="1800" i="1">
                                  <a:effectLst/>
                                  <a:latin typeface="Cambria Math" panose="02040503050406030204" pitchFamily="18" charset="0"/>
                                  <a:ea typeface="Calibri" panose="020F0502020204030204" pitchFamily="34" charset="0"/>
                                  <a:cs typeface="Times New Roman" panose="02020603050405020304" pitchFamily="18" charset="0"/>
                                </a:rPr>
                                <m:t>&lt;1  </m:t>
                              </m:r>
                            </m:e>
                            <m:e>
                              <m:r>
                                <a:rPr lang="es-CO" sz="1800" i="1">
                                  <a:effectLst/>
                                  <a:latin typeface="Cambria Math" panose="02040503050406030204" pitchFamily="18" charset="0"/>
                                  <a:ea typeface="Calibri" panose="020F0502020204030204" pitchFamily="34" charset="0"/>
                                  <a:cs typeface="Times New Roman" panose="02020603050405020304" pitchFamily="18" charset="0"/>
                                </a:rPr>
                                <m:t>0.5</m:t>
                              </m:r>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𝑥</m:t>
                              </m:r>
                              <m:d>
                                <m:dPr>
                                  <m:ctrlP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ctrlPr>
                                </m:dPr>
                                <m:e>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2−</m:t>
                                  </m:r>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𝑥</m:t>
                                  </m:r>
                                </m:e>
                              </m:d>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+0.5(3−</m:t>
                              </m:r>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𝑥</m:t>
                              </m:r>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𝑥</m:t>
                              </m:r>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−1)       1≤</m:t>
                              </m:r>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𝑥</m:t>
                              </m:r>
                              <m:r>
                                <a:rPr lang="es-CO" sz="1800" i="1">
                                  <a:effectLst/>
                                  <a:latin typeface="Cambria Math" panose="02040503050406030204" pitchFamily="18" charset="0"/>
                                  <a:ea typeface="Calibri" panose="020F0502020204030204" pitchFamily="34" charset="0"/>
                                  <a:cs typeface="Times New Roman" panose="02020603050405020304" pitchFamily="18" charset="0"/>
                                </a:rPr>
                                <m:t>&lt;2</m:t>
                              </m:r>
                            </m:e>
                            <m:e>
                              <m:r>
                                <a:rPr lang="es-CO" sz="1800" i="1">
                                  <a:effectLst/>
                                  <a:latin typeface="Cambria Math" panose="02040503050406030204" pitchFamily="18" charset="0"/>
                                  <a:ea typeface="Calibri" panose="020F0502020204030204" pitchFamily="34" charset="0"/>
                                  <a:cs typeface="Times New Roman" panose="02020603050405020304" pitchFamily="18" charset="0"/>
                                </a:rPr>
                                <m:t>0.5</m:t>
                              </m:r>
                              <m:sSup>
                                <m:sSupPr>
                                  <m:ctrlPr>
                                    <a:rPr lang="es-CO" sz="2000" i="1">
                                      <a:effectLst/>
                                      <a:latin typeface="Cambria Math" panose="02040503050406030204" pitchFamily="18" charset="0"/>
                                    </a:rPr>
                                  </m:ctrlPr>
                                </m:sSupPr>
                                <m:e>
                                  <m:d>
                                    <m:dPr>
                                      <m:ctrlPr>
                                        <a:rPr lang="es-CO" sz="2000" i="1">
                                          <a:effectLst/>
                                          <a:latin typeface="Cambria Math" panose="02040503050406030204" pitchFamily="18" charset="0"/>
                                        </a:rPr>
                                      </m:ctrlPr>
                                    </m:dPr>
                                    <m:e>
                                      <m:r>
                                        <a:rPr lang="es-CO" sz="1800" i="1">
                                          <a:effectLst/>
                                          <a:latin typeface="Cambria Math" panose="02040503050406030204" pitchFamily="18" charset="0"/>
                                          <a:ea typeface="Calibri" panose="020F0502020204030204" pitchFamily="34" charset="0"/>
                                          <a:cs typeface="Times New Roman" panose="02020603050405020304" pitchFamily="18" charset="0"/>
                                        </a:rPr>
                                        <m:t>3−</m:t>
                                      </m:r>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𝑥</m:t>
                                      </m:r>
                                    </m:e>
                                  </m:d>
                                </m:e>
                                <m:sup>
                                  <m:r>
                                    <a:rPr lang="es-CO" sz="18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es-CO" sz="1800" i="1">
                                  <a:effectLst/>
                                  <a:latin typeface="Cambria Math" panose="02040503050406030204" pitchFamily="18" charset="0"/>
                                  <a:ea typeface="Calibri" panose="020F0502020204030204" pitchFamily="34" charset="0"/>
                                  <a:cs typeface="Times New Roman" panose="02020603050405020304" pitchFamily="18" charset="0"/>
                                </a:rPr>
                                <m:t>                   </m:t>
                              </m:r>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s-CO" sz="1800" i="1">
                                  <a:effectLst/>
                                  <a:latin typeface="Cambria Math" panose="02040503050406030204" pitchFamily="18" charset="0"/>
                                  <a:ea typeface="Calibri" panose="020F0502020204030204" pitchFamily="34" charset="0"/>
                                  <a:cs typeface="Times New Roman" panose="02020603050405020304" pitchFamily="18" charset="0"/>
                                </a:rPr>
                                <m:t>    2≤</m:t>
                              </m:r>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𝑥</m:t>
                              </m:r>
                              <m:r>
                                <a:rPr lang="es-CO" sz="1800" i="1">
                                  <a:effectLst/>
                                  <a:latin typeface="Cambria Math" panose="02040503050406030204" pitchFamily="18" charset="0"/>
                                  <a:ea typeface="Calibri" panose="020F0502020204030204" pitchFamily="34" charset="0"/>
                                  <a:cs typeface="Times New Roman" panose="02020603050405020304" pitchFamily="18" charset="0"/>
                                </a:rPr>
                                <m:t>&lt;3</m:t>
                              </m:r>
                            </m:e>
                            <m:e>
                              <m:r>
                                <a:rPr lang="es-CO" sz="1800" i="1">
                                  <a:effectLst/>
                                  <a:latin typeface="Cambria Math" panose="02040503050406030204" pitchFamily="18" charset="0"/>
                                  <a:ea typeface="Calibri" panose="020F0502020204030204" pitchFamily="34" charset="0"/>
                                  <a:cs typeface="Times New Roman" panose="02020603050405020304" pitchFamily="18" charset="0"/>
                                </a:rPr>
                                <m:t>0       </m:t>
                              </m:r>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s-CO" sz="1800" i="1">
                                  <a:effectLst/>
                                  <a:latin typeface="Cambria Math" panose="02040503050406030204" pitchFamily="18" charset="0"/>
                                  <a:ea typeface="Calibri" panose="020F0502020204030204" pitchFamily="34" charset="0"/>
                                  <a:cs typeface="Times New Roman" panose="02020603050405020304" pitchFamily="18" charset="0"/>
                                </a:rPr>
                                <m:t>      </m:t>
                              </m:r>
                              <m:r>
                                <a:rPr lang="es-CO" sz="1800" i="1">
                                  <a:effectLst/>
                                  <a:latin typeface="Cambria Math" panose="02040503050406030204" pitchFamily="18" charset="0"/>
                                  <a:ea typeface="Calibri" panose="020F0502020204030204" pitchFamily="34" charset="0"/>
                                  <a:cs typeface="Times New Roman" panose="02020603050405020304" pitchFamily="18" charset="0"/>
                                </a:rPr>
                                <m:t>𝑑</m:t>
                              </m:r>
                              <m:r>
                                <a:rPr lang="es-CO" sz="1800" i="1">
                                  <a:effectLst/>
                                  <a:latin typeface="Cambria Math" panose="02040503050406030204" pitchFamily="18" charset="0"/>
                                  <a:ea typeface="Calibri" panose="020F0502020204030204" pitchFamily="34" charset="0"/>
                                  <a:cs typeface="Times New Roman" panose="02020603050405020304" pitchFamily="18" charset="0"/>
                                </a:rPr>
                                <m:t>.</m:t>
                              </m:r>
                              <m:r>
                                <a:rPr lang="es-CO" sz="1800" i="1">
                                  <a:effectLst/>
                                  <a:latin typeface="Cambria Math" panose="02040503050406030204" pitchFamily="18" charset="0"/>
                                  <a:ea typeface="Calibri" panose="020F0502020204030204" pitchFamily="34" charset="0"/>
                                  <a:cs typeface="Times New Roman" panose="02020603050405020304" pitchFamily="18" charset="0"/>
                                </a:rPr>
                                <m:t>𝑙</m:t>
                              </m:r>
                              <m:r>
                                <a:rPr lang="es-CO" sz="1800" i="1">
                                  <a:effectLst/>
                                  <a:latin typeface="Cambria Math" panose="02040503050406030204" pitchFamily="18" charset="0"/>
                                  <a:ea typeface="Calibri" panose="020F0502020204030204" pitchFamily="34" charset="0"/>
                                  <a:cs typeface="Times New Roman" panose="02020603050405020304" pitchFamily="18" charset="0"/>
                                </a:rPr>
                                <m:t>.</m:t>
                              </m:r>
                              <m:r>
                                <a:rPr lang="es-CO" sz="1800" i="1">
                                  <a:effectLst/>
                                  <a:latin typeface="Cambria Math" panose="02040503050406030204" pitchFamily="18" charset="0"/>
                                  <a:ea typeface="Calibri" panose="020F0502020204030204" pitchFamily="34" charset="0"/>
                                  <a:cs typeface="Times New Roman" panose="02020603050405020304" pitchFamily="18" charset="0"/>
                                </a:rPr>
                                <m:t>𝑐</m:t>
                              </m:r>
                              <m:r>
                                <a:rPr lang="es-CO" sz="1800" b="0" i="1" smtClean="0">
                                  <a:effectLst/>
                                  <a:latin typeface="Cambria Math" panose="02040503050406030204" pitchFamily="18" charset="0"/>
                                  <a:ea typeface="Calibri" panose="020F0502020204030204" pitchFamily="34" charset="0"/>
                                  <a:cs typeface="Times New Roman" panose="02020603050405020304" pitchFamily="18" charset="0"/>
                                </a:rPr>
                                <m:t>.</m:t>
                              </m:r>
                            </m:e>
                          </m:eqArr>
                        </m:e>
                      </m:d>
                    </m:oMath>
                  </m:oMathPara>
                </a14:m>
                <a:endParaRPr lang="es-CO" sz="2000" dirty="0"/>
              </a:p>
              <a:p>
                <a:pPr>
                  <a:buClr>
                    <a:srgbClr val="1A3184"/>
                  </a:buClr>
                </a:pPr>
                <a:endParaRPr lang="es-CO" sz="20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4" name="CuadroTexto 10">
                <a:extLst>
                  <a:ext uri="{FF2B5EF4-FFF2-40B4-BE49-F238E27FC236}">
                    <a16:creationId xmlns:a16="http://schemas.microsoft.com/office/drawing/2014/main" id="{E5035101-93D6-7A88-C6F9-1BF6EE519CC9}"/>
                  </a:ext>
                </a:extLst>
              </p:cNvPr>
              <p:cNvSpPr txBox="1">
                <a:spLocks noRot="1" noChangeAspect="1" noMove="1" noResize="1" noEditPoints="1" noAdjustHandles="1" noChangeArrowheads="1" noChangeShapeType="1" noTextEdit="1"/>
              </p:cNvSpPr>
              <p:nvPr/>
            </p:nvSpPr>
            <p:spPr>
              <a:xfrm flipH="1">
                <a:off x="791090" y="2041687"/>
                <a:ext cx="8155943" cy="3519681"/>
              </a:xfrm>
              <a:prstGeom prst="rect">
                <a:avLst/>
              </a:prstGeom>
              <a:blipFill>
                <a:blip r:embed="rId3"/>
                <a:stretch>
                  <a:fillRect l="-822" t="-1040"/>
                </a:stretch>
              </a:blipFill>
            </p:spPr>
            <p:txBody>
              <a:bodyPr/>
              <a:lstStyle/>
              <a:p>
                <a:r>
                  <a:rPr lang="es-CO">
                    <a:noFill/>
                  </a:rPr>
                  <a:t> </a:t>
                </a:r>
              </a:p>
            </p:txBody>
          </p:sp>
        </mc:Fallback>
      </mc:AlternateContent>
      <p:pic>
        <p:nvPicPr>
          <p:cNvPr id="3074" name="Picture 2">
            <a:extLst>
              <a:ext uri="{FF2B5EF4-FFF2-40B4-BE49-F238E27FC236}">
                <a16:creationId xmlns:a16="http://schemas.microsoft.com/office/drawing/2014/main" id="{CA6536EB-3ADF-A9A1-9EFE-9B2001B6BA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8062" y="2541241"/>
            <a:ext cx="2837921" cy="1963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751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3324537" y="610163"/>
            <a:ext cx="5816249" cy="58477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CO" sz="3200" dirty="0">
                <a:solidFill>
                  <a:srgbClr val="1A3184"/>
                </a:solidFill>
                <a:latin typeface="Arial"/>
                <a:cs typeface="Arial"/>
              </a:rPr>
              <a:t>Construcción de un B-</a:t>
            </a:r>
            <a:r>
              <a:rPr lang="es-CO" sz="3200" dirty="0" err="1">
                <a:solidFill>
                  <a:srgbClr val="1A3184"/>
                </a:solidFill>
                <a:latin typeface="Arial"/>
                <a:cs typeface="Arial"/>
              </a:rPr>
              <a:t>Spline</a:t>
            </a:r>
            <a:endParaRPr lang="es-CO" sz="32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11" name="CuadroTexto 10">
            <a:extLst>
              <a:ext uri="{FF2B5EF4-FFF2-40B4-BE49-F238E27FC236}">
                <a16:creationId xmlns:a16="http://schemas.microsoft.com/office/drawing/2014/main" id="{0581A8C6-76CA-9DBF-9878-AEDB5DC12D95}"/>
              </a:ext>
            </a:extLst>
          </p:cNvPr>
          <p:cNvSpPr txBox="1"/>
          <p:nvPr/>
        </p:nvSpPr>
        <p:spPr>
          <a:xfrm flipH="1">
            <a:off x="3101675" y="1598777"/>
            <a:ext cx="6261971" cy="707886"/>
          </a:xfrm>
          <a:prstGeom prst="rect">
            <a:avLst/>
          </a:prstGeom>
          <a:noFill/>
        </p:spPr>
        <p:txBody>
          <a:bodyPr wrap="square" lIns="91440" tIns="45720" rIns="91440" bIns="45720" rtlCol="0" anchor="t">
            <a:spAutoFit/>
          </a:bodyPr>
          <a:lstStyle/>
          <a:p>
            <a:r>
              <a:rPr lang="es-CO" sz="2000" dirty="0"/>
              <a:t>Un B-</a:t>
            </a:r>
            <a:r>
              <a:rPr lang="es-CO" sz="2000" i="1" dirty="0" err="1"/>
              <a:t>Spline</a:t>
            </a:r>
            <a:r>
              <a:rPr lang="es-CO" sz="2000" dirty="0"/>
              <a:t> de tercer orden es la suma de tres B-</a:t>
            </a:r>
            <a:r>
              <a:rPr lang="es-CO" sz="2000" i="1" dirty="0" err="1"/>
              <a:t>splines</a:t>
            </a:r>
            <a:r>
              <a:rPr lang="es-CO" sz="2000" dirty="0"/>
              <a:t> de primer orden, los cuales son funciones triangulares.</a:t>
            </a:r>
          </a:p>
        </p:txBody>
      </p:sp>
      <p:pic>
        <p:nvPicPr>
          <p:cNvPr id="10" name="Picture 3"/>
          <p:cNvPicPr>
            <a:picLocks noChangeAspect="1" noChangeArrowheads="1"/>
          </p:cNvPicPr>
          <p:nvPr/>
        </p:nvPicPr>
        <p:blipFill>
          <a:blip r:embed="rId3"/>
          <a:srcRect/>
          <a:stretch>
            <a:fillRect/>
          </a:stretch>
        </p:blipFill>
        <p:spPr bwMode="auto">
          <a:xfrm>
            <a:off x="2817985" y="2782964"/>
            <a:ext cx="6829352" cy="3567037"/>
          </a:xfrm>
          <a:prstGeom prst="rect">
            <a:avLst/>
          </a:prstGeom>
          <a:noFill/>
          <a:ln w="9525">
            <a:noFill/>
            <a:miter lim="800000"/>
            <a:headEnd/>
            <a:tailEnd/>
          </a:ln>
          <a:effectLst/>
        </p:spPr>
      </p:pic>
    </p:spTree>
    <p:extLst>
      <p:ext uri="{BB962C8B-B14F-4D97-AF65-F5344CB8AC3E}">
        <p14:creationId xmlns:p14="http://schemas.microsoft.com/office/powerpoint/2010/main" val="3037754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3179341" y="656797"/>
            <a:ext cx="5816249" cy="58477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CO" sz="3200" dirty="0">
                <a:solidFill>
                  <a:srgbClr val="1A3184"/>
                </a:solidFill>
                <a:latin typeface="Arial"/>
                <a:cs typeface="Arial"/>
              </a:rPr>
              <a:t>Nudos</a:t>
            </a: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11" name="CuadroTexto 10">
            <a:extLst>
              <a:ext uri="{FF2B5EF4-FFF2-40B4-BE49-F238E27FC236}">
                <a16:creationId xmlns:a16="http://schemas.microsoft.com/office/drawing/2014/main" id="{0581A8C6-76CA-9DBF-9878-AEDB5DC12D95}"/>
              </a:ext>
            </a:extLst>
          </p:cNvPr>
          <p:cNvSpPr txBox="1"/>
          <p:nvPr/>
        </p:nvSpPr>
        <p:spPr>
          <a:xfrm flipH="1">
            <a:off x="1536401" y="1575351"/>
            <a:ext cx="9102128" cy="4401205"/>
          </a:xfrm>
          <a:prstGeom prst="rect">
            <a:avLst/>
          </a:prstGeom>
          <a:noFill/>
        </p:spPr>
        <p:txBody>
          <a:bodyPr wrap="square" lIns="91440" tIns="45720" rIns="91440" bIns="45720" rtlCol="0" anchor="t">
            <a:spAutoFit/>
          </a:bodyPr>
          <a:lstStyle/>
          <a:p>
            <a:pPr marL="342900" indent="-342900">
              <a:buClr>
                <a:schemeClr val="bg1">
                  <a:lumMod val="65000"/>
                </a:schemeClr>
              </a:buClr>
              <a:buFont typeface="Arial" panose="020B0604020202020204" pitchFamily="34" charset="0"/>
              <a:buChar char="•"/>
            </a:pPr>
            <a:r>
              <a:rPr lang="es-CO" sz="2000" dirty="0"/>
              <a:t> El tiempo se divide en intervalos antes, durante y después del horizonte de la curva de rendimientos.</a:t>
            </a:r>
          </a:p>
          <a:p>
            <a:pPr marL="342900" indent="-342900">
              <a:buClr>
                <a:schemeClr val="bg1">
                  <a:lumMod val="65000"/>
                </a:schemeClr>
              </a:buClr>
              <a:buFont typeface="Arial" panose="020B0604020202020204" pitchFamily="34" charset="0"/>
              <a:buChar char="•"/>
            </a:pPr>
            <a:endParaRPr lang="es-CO" sz="2000" dirty="0"/>
          </a:p>
          <a:p>
            <a:pPr marL="342900" indent="-342900">
              <a:buClr>
                <a:schemeClr val="bg1">
                  <a:lumMod val="65000"/>
                </a:schemeClr>
              </a:buClr>
              <a:buFont typeface="Arial" panose="020B0604020202020204" pitchFamily="34" charset="0"/>
              <a:buChar char="•"/>
            </a:pPr>
            <a:r>
              <a:rPr lang="es-CO" sz="2000" dirty="0"/>
              <a:t> Los </a:t>
            </a:r>
            <a:r>
              <a:rPr lang="es-CO" sz="2000" i="1" dirty="0" err="1"/>
              <a:t>splines</a:t>
            </a:r>
            <a:r>
              <a:rPr lang="es-CO" sz="2000" dirty="0"/>
              <a:t> de tercer orden están definidos en cuatro intervalos de tiempo, ya que se necesitan cuatro puntos para definir un polinomio de tercer orden (cúbico).</a:t>
            </a:r>
          </a:p>
          <a:p>
            <a:pPr marL="342900" indent="-342900">
              <a:buClr>
                <a:schemeClr val="bg1">
                  <a:lumMod val="65000"/>
                </a:schemeClr>
              </a:buClr>
              <a:buFont typeface="Arial" panose="020B0604020202020204" pitchFamily="34" charset="0"/>
              <a:buChar char="•"/>
            </a:pPr>
            <a:endParaRPr lang="es-CO" sz="2000" dirty="0"/>
          </a:p>
          <a:p>
            <a:pPr marL="342900" indent="-342900">
              <a:buClr>
                <a:schemeClr val="bg1">
                  <a:lumMod val="65000"/>
                </a:schemeClr>
              </a:buClr>
              <a:buFont typeface="Arial" panose="020B0604020202020204" pitchFamily="34" charset="0"/>
              <a:buChar char="•"/>
            </a:pPr>
            <a:r>
              <a:rPr lang="es-CO" sz="2000" dirty="0"/>
              <a:t> Los nudos están definidos en el principio y final de cada intervalo de manera que cada punto de la curva sea una suma ponderada del mismo número de </a:t>
            </a:r>
            <a:r>
              <a:rPr lang="es-CO" sz="2000" i="1" dirty="0" err="1"/>
              <a:t>splines</a:t>
            </a:r>
            <a:r>
              <a:rPr lang="es-CO" sz="2000" dirty="0"/>
              <a:t>.</a:t>
            </a:r>
          </a:p>
          <a:p>
            <a:pPr marL="342900" indent="-342900">
              <a:buClr>
                <a:schemeClr val="bg1">
                  <a:lumMod val="65000"/>
                </a:schemeClr>
              </a:buClr>
              <a:buFont typeface="Arial" panose="020B0604020202020204" pitchFamily="34" charset="0"/>
              <a:buChar char="•"/>
            </a:pPr>
            <a:endParaRPr lang="es-CO" sz="2000" dirty="0"/>
          </a:p>
          <a:p>
            <a:pPr marL="342900" indent="-342900">
              <a:buClr>
                <a:schemeClr val="bg1">
                  <a:lumMod val="65000"/>
                </a:schemeClr>
              </a:buClr>
              <a:buFont typeface="Arial" panose="020B0604020202020204" pitchFamily="34" charset="0"/>
              <a:buChar char="•"/>
            </a:pPr>
            <a:r>
              <a:rPr lang="es-CO" sz="2000" dirty="0"/>
              <a:t> Es importante tener un mismo número de bonos que maduren entre los nudos para que una curva de rendimientos de 30 años tenga los siguientes puntos de nudo:</a:t>
            </a:r>
          </a:p>
          <a:p>
            <a:endParaRPr lang="es-CO" sz="2000" dirty="0"/>
          </a:p>
          <a:p>
            <a:pPr algn="ctr"/>
            <a:r>
              <a:rPr lang="es-CO" sz="2000" dirty="0"/>
              <a:t>-5, -3, -1, 0, 1, 3, 5, 10, 20, 30, 40, 50, 60</a:t>
            </a:r>
          </a:p>
        </p:txBody>
      </p:sp>
    </p:spTree>
    <p:extLst>
      <p:ext uri="{BB962C8B-B14F-4D97-AF65-F5344CB8AC3E}">
        <p14:creationId xmlns:p14="http://schemas.microsoft.com/office/powerpoint/2010/main" val="1722848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1236941" y="460142"/>
            <a:ext cx="9701043" cy="52322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2800" dirty="0">
                <a:solidFill>
                  <a:srgbClr val="1A3184"/>
                </a:solidFill>
                <a:latin typeface="Arial"/>
                <a:cs typeface="Arial"/>
              </a:rPr>
              <a:t>B-</a:t>
            </a:r>
            <a:r>
              <a:rPr lang="es-ES" sz="2800" dirty="0" err="1">
                <a:solidFill>
                  <a:srgbClr val="1A3184"/>
                </a:solidFill>
                <a:latin typeface="Arial"/>
                <a:cs typeface="Arial"/>
              </a:rPr>
              <a:t>Splines</a:t>
            </a:r>
            <a:r>
              <a:rPr lang="es-ES" sz="2800" dirty="0">
                <a:solidFill>
                  <a:srgbClr val="1A3184"/>
                </a:solidFill>
                <a:latin typeface="Arial"/>
                <a:cs typeface="Arial"/>
              </a:rPr>
              <a:t> de una curva de rendimientos de 30 años</a:t>
            </a:r>
            <a:endParaRPr lang="es-CO" sz="28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11" name="CuadroTexto 10">
            <a:extLst>
              <a:ext uri="{FF2B5EF4-FFF2-40B4-BE49-F238E27FC236}">
                <a16:creationId xmlns:a16="http://schemas.microsoft.com/office/drawing/2014/main" id="{0581A8C6-76CA-9DBF-9878-AEDB5DC12D95}"/>
              </a:ext>
            </a:extLst>
          </p:cNvPr>
          <p:cNvSpPr txBox="1"/>
          <p:nvPr/>
        </p:nvSpPr>
        <p:spPr>
          <a:xfrm flipH="1">
            <a:off x="2125327" y="1170906"/>
            <a:ext cx="7924269" cy="400110"/>
          </a:xfrm>
          <a:prstGeom prst="rect">
            <a:avLst/>
          </a:prstGeom>
          <a:noFill/>
        </p:spPr>
        <p:txBody>
          <a:bodyPr wrap="square" lIns="91440" tIns="45720" rIns="91440" bIns="45720" rtlCol="0" anchor="t">
            <a:spAutoFit/>
          </a:bodyPr>
          <a:lstStyle/>
          <a:p>
            <a:pPr>
              <a:buClr>
                <a:schemeClr val="bg1">
                  <a:lumMod val="65000"/>
                </a:schemeClr>
              </a:buClr>
            </a:pPr>
            <a:r>
              <a:rPr lang="es-CO" sz="2000" dirty="0"/>
              <a:t>Para hacer esta gráfica se necesitaron 12 nudos para construir 8 B-</a:t>
            </a:r>
            <a:r>
              <a:rPr lang="es-CO" sz="2000" i="1" dirty="0" err="1"/>
              <a:t>Splines</a:t>
            </a:r>
            <a:r>
              <a:rPr lang="es-CO" sz="2000" dirty="0"/>
              <a:t>.</a:t>
            </a: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35" y="1863334"/>
            <a:ext cx="6174252" cy="4486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1558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1236941" y="1766412"/>
            <a:ext cx="9701043" cy="58477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dirty="0">
                <a:solidFill>
                  <a:srgbClr val="1A3184"/>
                </a:solidFill>
                <a:latin typeface="Arial"/>
                <a:cs typeface="Arial"/>
              </a:rPr>
              <a:t>Consideraciones finales</a:t>
            </a:r>
            <a:endParaRPr lang="es-CO" sz="32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11" name="CuadroTexto 10">
            <a:extLst>
              <a:ext uri="{FF2B5EF4-FFF2-40B4-BE49-F238E27FC236}">
                <a16:creationId xmlns:a16="http://schemas.microsoft.com/office/drawing/2014/main" id="{0581A8C6-76CA-9DBF-9878-AEDB5DC12D95}"/>
              </a:ext>
            </a:extLst>
          </p:cNvPr>
          <p:cNvSpPr txBox="1"/>
          <p:nvPr/>
        </p:nvSpPr>
        <p:spPr>
          <a:xfrm flipH="1">
            <a:off x="2879259" y="2583861"/>
            <a:ext cx="6416405" cy="2677656"/>
          </a:xfrm>
          <a:prstGeom prst="rect">
            <a:avLst/>
          </a:prstGeom>
          <a:noFill/>
        </p:spPr>
        <p:txBody>
          <a:bodyPr wrap="square" lIns="91440" tIns="45720" rIns="91440" bIns="45720" rtlCol="0" anchor="t">
            <a:spAutoFit/>
          </a:bodyPr>
          <a:lstStyle/>
          <a:p>
            <a:pPr marL="342900" indent="-342900">
              <a:buClr>
                <a:schemeClr val="accent4"/>
              </a:buClr>
              <a:buFont typeface="Arial" panose="020B0604020202020204" pitchFamily="34" charset="0"/>
              <a:buChar char="•"/>
            </a:pPr>
            <a:r>
              <a:rPr lang="es-CO" sz="2400" dirty="0"/>
              <a:t>Los resultados son bastante sensibles a el espaciamiento entre los nudos a menos que haya una distribución uniforme de bonos.</a:t>
            </a:r>
          </a:p>
          <a:p>
            <a:pPr marL="342900" indent="-342900">
              <a:buClr>
                <a:schemeClr val="accent4"/>
              </a:buClr>
              <a:buFont typeface="Arial" panose="020B0604020202020204" pitchFamily="34" charset="0"/>
              <a:buChar char="•"/>
            </a:pPr>
            <a:endParaRPr lang="es-CO" sz="2400" dirty="0"/>
          </a:p>
          <a:p>
            <a:pPr marL="342900" indent="-342900">
              <a:buClr>
                <a:schemeClr val="accent4"/>
              </a:buClr>
              <a:buFont typeface="Arial" panose="020B0604020202020204" pitchFamily="34" charset="0"/>
              <a:buChar char="•"/>
            </a:pPr>
            <a:r>
              <a:rPr lang="es-CO" sz="2400" dirty="0"/>
              <a:t>Por lo tanto es importante que los vencimientos de los bonos estén distribuidos de manera uniforme entre los nodos.</a:t>
            </a:r>
          </a:p>
        </p:txBody>
      </p:sp>
    </p:spTree>
    <p:extLst>
      <p:ext uri="{BB962C8B-B14F-4D97-AF65-F5344CB8AC3E}">
        <p14:creationId xmlns:p14="http://schemas.microsoft.com/office/powerpoint/2010/main" val="2997578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1236940" y="1158925"/>
            <a:ext cx="9701043" cy="46166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l">
              <a:lnSpc>
                <a:spcPct val="100000"/>
              </a:lnSpc>
            </a:pPr>
            <a:r>
              <a:rPr lang="es-ES" sz="2400" dirty="0">
                <a:solidFill>
                  <a:srgbClr val="1A3184"/>
                </a:solidFill>
                <a:latin typeface="Arial"/>
                <a:cs typeface="Arial"/>
              </a:rPr>
              <a:t>Referencias</a:t>
            </a:r>
            <a:endParaRPr lang="es-CO" sz="24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11" name="CuadroTexto 10">
            <a:extLst>
              <a:ext uri="{FF2B5EF4-FFF2-40B4-BE49-F238E27FC236}">
                <a16:creationId xmlns:a16="http://schemas.microsoft.com/office/drawing/2014/main" id="{0581A8C6-76CA-9DBF-9878-AEDB5DC12D95}"/>
              </a:ext>
            </a:extLst>
          </p:cNvPr>
          <p:cNvSpPr txBox="1"/>
          <p:nvPr/>
        </p:nvSpPr>
        <p:spPr>
          <a:xfrm flipH="1">
            <a:off x="1236940" y="1863402"/>
            <a:ext cx="9001344" cy="1138773"/>
          </a:xfrm>
          <a:prstGeom prst="rect">
            <a:avLst/>
          </a:prstGeom>
          <a:noFill/>
        </p:spPr>
        <p:txBody>
          <a:bodyPr wrap="square" lIns="91440" tIns="45720" rIns="91440" bIns="45720" rtlCol="0" anchor="t">
            <a:spAutoFit/>
          </a:bodyPr>
          <a:lstStyle/>
          <a:p>
            <a:pPr fontAlgn="base"/>
            <a:r>
              <a:rPr lang="en-US" sz="1600" dirty="0" err="1"/>
              <a:t>Bodie</a:t>
            </a:r>
            <a:r>
              <a:rPr lang="en-US" sz="1600" dirty="0"/>
              <a:t>, Z., Kane, A., &amp; Marcus, A. J. (2015). Investments. McGraw Hill/Learning Solutions. </a:t>
            </a:r>
          </a:p>
          <a:p>
            <a:pPr fontAlgn="base"/>
            <a:endParaRPr lang="en-US" sz="1600" dirty="0"/>
          </a:p>
          <a:p>
            <a:pPr fontAlgn="base"/>
            <a:r>
              <a:rPr lang="en-US" sz="1600" dirty="0" err="1"/>
              <a:t>Shene</a:t>
            </a:r>
            <a:r>
              <a:rPr lang="en-US" sz="1600" dirty="0"/>
              <a:t>, C. (2014). B-spline Basis Functions: Definition. Michigan Technological University.</a:t>
            </a:r>
          </a:p>
          <a:p>
            <a:pPr>
              <a:buClr>
                <a:schemeClr val="accent4"/>
              </a:buClr>
            </a:pPr>
            <a:endParaRPr lang="es-CO" dirty="0"/>
          </a:p>
        </p:txBody>
      </p:sp>
    </p:spTree>
    <p:extLst>
      <p:ext uri="{BB962C8B-B14F-4D97-AF65-F5344CB8AC3E}">
        <p14:creationId xmlns:p14="http://schemas.microsoft.com/office/powerpoint/2010/main" val="2650053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1" name="Rectangle 8"/>
          <p:cNvSpPr/>
          <p:nvPr/>
        </p:nvSpPr>
        <p:spPr>
          <a:xfrm>
            <a:off x="0" y="0"/>
            <a:ext cx="12192000" cy="6858000"/>
          </a:xfrm>
          <a:prstGeom prst="rect">
            <a:avLst/>
          </a:prstGeom>
          <a:gradFill>
            <a:gsLst>
              <a:gs pos="23000">
                <a:srgbClr val="112261"/>
              </a:gs>
              <a:gs pos="100000">
                <a:srgbClr val="1A3184"/>
              </a:gs>
            </a:gsLst>
            <a:lin ang="5400000"/>
          </a:gradFill>
          <a:ln w="12700">
            <a:solidFill>
              <a:srgbClr val="32538F"/>
            </a:solidFill>
            <a:miter/>
          </a:ln>
        </p:spPr>
        <p:txBody>
          <a:bodyPr lIns="60959" rIns="60959" anchor="ctr"/>
          <a:lstStyle/>
          <a:p>
            <a:pPr algn="ctr">
              <a:defRPr sz="1000">
                <a:solidFill>
                  <a:srgbClr val="FFFFFF"/>
                </a:solidFill>
              </a:defRPr>
            </a:pPr>
            <a:endParaRPr sz="1333"/>
          </a:p>
        </p:txBody>
      </p:sp>
      <p:sp>
        <p:nvSpPr>
          <p:cNvPr id="1722" name="Freeform: Shape 13"/>
          <p:cNvSpPr/>
          <p:nvPr/>
        </p:nvSpPr>
        <p:spPr>
          <a:xfrm>
            <a:off x="6256726" y="2307897"/>
            <a:ext cx="5935277" cy="4543784"/>
          </a:xfrm>
          <a:custGeom>
            <a:avLst/>
            <a:gdLst/>
            <a:ahLst/>
            <a:cxnLst>
              <a:cxn ang="0">
                <a:pos x="wd2" y="hd2"/>
              </a:cxn>
              <a:cxn ang="5400000">
                <a:pos x="wd2" y="hd2"/>
              </a:cxn>
              <a:cxn ang="10800000">
                <a:pos x="wd2" y="hd2"/>
              </a:cxn>
              <a:cxn ang="16200000">
                <a:pos x="wd2" y="hd2"/>
              </a:cxn>
            </a:cxnLst>
            <a:rect l="0" t="0" r="r" b="b"/>
            <a:pathLst>
              <a:path w="21600" h="21600" extrusionOk="0">
                <a:moveTo>
                  <a:pt x="17675" y="0"/>
                </a:moveTo>
                <a:lnTo>
                  <a:pt x="21600" y="0"/>
                </a:lnTo>
                <a:lnTo>
                  <a:pt x="21600" y="21600"/>
                </a:lnTo>
                <a:lnTo>
                  <a:pt x="2557" y="21600"/>
                </a:lnTo>
                <a:lnTo>
                  <a:pt x="0" y="21595"/>
                </a:lnTo>
                <a:lnTo>
                  <a:pt x="14654" y="1687"/>
                </a:lnTo>
                <a:cubicBezTo>
                  <a:pt x="15482" y="618"/>
                  <a:pt x="16558" y="0"/>
                  <a:pt x="17675" y="0"/>
                </a:cubicBezTo>
                <a:close/>
              </a:path>
            </a:pathLst>
          </a:custGeom>
          <a:gradFill>
            <a:gsLst>
              <a:gs pos="26000">
                <a:srgbClr val="112261"/>
              </a:gs>
              <a:gs pos="99000">
                <a:srgbClr val="1A3184"/>
              </a:gs>
            </a:gsLst>
            <a:lin ang="5400000"/>
          </a:gradFill>
          <a:ln w="12700">
            <a:miter lim="400000"/>
          </a:ln>
        </p:spPr>
        <p:txBody>
          <a:bodyPr lIns="60959" rIns="60959" anchor="ctr"/>
          <a:lstStyle/>
          <a:p>
            <a:pPr algn="ctr">
              <a:defRPr sz="1000">
                <a:solidFill>
                  <a:srgbClr val="FFFFFF"/>
                </a:solidFill>
              </a:defRPr>
            </a:pPr>
            <a:endParaRPr sz="1333"/>
          </a:p>
        </p:txBody>
      </p:sp>
      <p:sp>
        <p:nvSpPr>
          <p:cNvPr id="1723" name="Freeform: Shape 14"/>
          <p:cNvSpPr/>
          <p:nvPr/>
        </p:nvSpPr>
        <p:spPr>
          <a:xfrm>
            <a:off x="7303813" y="2993890"/>
            <a:ext cx="4888193" cy="3864111"/>
          </a:xfrm>
          <a:custGeom>
            <a:avLst/>
            <a:gdLst/>
            <a:ahLst/>
            <a:cxnLst>
              <a:cxn ang="0">
                <a:pos x="wd2" y="hd2"/>
              </a:cxn>
              <a:cxn ang="5400000">
                <a:pos x="wd2" y="hd2"/>
              </a:cxn>
              <a:cxn ang="10800000">
                <a:pos x="wd2" y="hd2"/>
              </a:cxn>
              <a:cxn ang="16200000">
                <a:pos x="wd2" y="hd2"/>
              </a:cxn>
            </a:cxnLst>
            <a:rect l="0" t="0" r="r" b="b"/>
            <a:pathLst>
              <a:path w="21600" h="21600" extrusionOk="0">
                <a:moveTo>
                  <a:pt x="18774" y="0"/>
                </a:moveTo>
                <a:lnTo>
                  <a:pt x="21600" y="0"/>
                </a:lnTo>
                <a:lnTo>
                  <a:pt x="21600" y="21600"/>
                </a:lnTo>
                <a:lnTo>
                  <a:pt x="0" y="21600"/>
                </a:lnTo>
                <a:lnTo>
                  <a:pt x="14773" y="2162"/>
                </a:lnTo>
                <a:cubicBezTo>
                  <a:pt x="15870" y="792"/>
                  <a:pt x="17295" y="0"/>
                  <a:pt x="18774" y="0"/>
                </a:cubicBezTo>
                <a:close/>
              </a:path>
            </a:pathLst>
          </a:custGeom>
          <a:gradFill>
            <a:gsLst>
              <a:gs pos="0">
                <a:srgbClr val="1A3184"/>
              </a:gs>
              <a:gs pos="61000">
                <a:srgbClr val="0C1A51"/>
              </a:gs>
            </a:gsLst>
            <a:lin ang="5400000"/>
          </a:gradFill>
          <a:ln w="12700">
            <a:miter lim="400000"/>
          </a:ln>
        </p:spPr>
        <p:txBody>
          <a:bodyPr lIns="60959" rIns="60959" anchor="ctr"/>
          <a:lstStyle/>
          <a:p>
            <a:pPr algn="ctr">
              <a:defRPr sz="1000">
                <a:solidFill>
                  <a:srgbClr val="FFFFFF"/>
                </a:solidFill>
              </a:defRPr>
            </a:pPr>
            <a:endParaRPr sz="1333"/>
          </a:p>
        </p:txBody>
      </p:sp>
      <p:grpSp>
        <p:nvGrpSpPr>
          <p:cNvPr id="1726" name="Group 1"/>
          <p:cNvGrpSpPr/>
          <p:nvPr/>
        </p:nvGrpSpPr>
        <p:grpSpPr>
          <a:xfrm>
            <a:off x="-13244" y="-3"/>
            <a:ext cx="5909695" cy="3429004"/>
            <a:chOff x="0" y="0"/>
            <a:chExt cx="4432270" cy="2571751"/>
          </a:xfrm>
        </p:grpSpPr>
        <p:sp>
          <p:nvSpPr>
            <p:cNvPr id="1724" name="Freeform 10"/>
            <p:cNvSpPr/>
            <p:nvPr/>
          </p:nvSpPr>
          <p:spPr>
            <a:xfrm>
              <a:off x="0" y="-1"/>
              <a:ext cx="4432271" cy="2571753"/>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0C1A5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1725" name="Freeform 10"/>
            <p:cNvSpPr/>
            <p:nvPr/>
          </p:nvSpPr>
          <p:spPr>
            <a:xfrm>
              <a:off x="9932" y="5480"/>
              <a:ext cx="3265511" cy="1894759"/>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1727" name="Freeform 22"/>
          <p:cNvSpPr/>
          <p:nvPr/>
        </p:nvSpPr>
        <p:spPr>
          <a:xfrm>
            <a:off x="1092429" y="-1"/>
            <a:ext cx="5568836" cy="4324353"/>
          </a:xfrm>
          <a:custGeom>
            <a:avLst/>
            <a:gdLst/>
            <a:ahLst/>
            <a:cxnLst>
              <a:cxn ang="0">
                <a:pos x="wd2" y="hd2"/>
              </a:cxn>
              <a:cxn ang="5400000">
                <a:pos x="wd2" y="hd2"/>
              </a:cxn>
              <a:cxn ang="10800000">
                <a:pos x="wd2" y="hd2"/>
              </a:cxn>
              <a:cxn ang="16200000">
                <a:pos x="wd2" y="hd2"/>
              </a:cxn>
            </a:cxnLst>
            <a:rect l="0" t="0" r="r" b="b"/>
            <a:pathLst>
              <a:path w="21600" h="21600" extrusionOk="0">
                <a:moveTo>
                  <a:pt x="16808" y="0"/>
                </a:moveTo>
                <a:lnTo>
                  <a:pt x="0" y="21600"/>
                </a:lnTo>
                <a:lnTo>
                  <a:pt x="4792" y="21600"/>
                </a:lnTo>
                <a:lnTo>
                  <a:pt x="21600" y="0"/>
                </a:lnTo>
                <a:lnTo>
                  <a:pt x="16808" y="0"/>
                </a:lnTo>
                <a:close/>
              </a:path>
            </a:pathLst>
          </a:custGeom>
          <a:gradFill>
            <a:gsLst>
              <a:gs pos="0">
                <a:srgbClr val="1A3184"/>
              </a:gs>
              <a:gs pos="58000">
                <a:srgbClr val="0C1A51"/>
              </a:gs>
            </a:gsLst>
            <a:lin ang="5400000"/>
          </a:gradFill>
          <a:ln w="12700">
            <a:miter lim="400000"/>
          </a:ln>
        </p:spPr>
        <p:txBody>
          <a:bodyPr lIns="60959" rIns="60959"/>
          <a:lstStyle/>
          <a:p>
            <a:pPr>
              <a:defRPr sz="1000"/>
            </a:pPr>
            <a:endParaRPr sz="1333"/>
          </a:p>
        </p:txBody>
      </p:sp>
      <p:sp>
        <p:nvSpPr>
          <p:cNvPr id="1728" name="Freeform 22"/>
          <p:cNvSpPr/>
          <p:nvPr/>
        </p:nvSpPr>
        <p:spPr>
          <a:xfrm>
            <a:off x="4984763" y="3960363"/>
            <a:ext cx="3731535" cy="2897640"/>
          </a:xfrm>
          <a:custGeom>
            <a:avLst/>
            <a:gdLst/>
            <a:ahLst/>
            <a:cxnLst>
              <a:cxn ang="0">
                <a:pos x="wd2" y="hd2"/>
              </a:cxn>
              <a:cxn ang="5400000">
                <a:pos x="wd2" y="hd2"/>
              </a:cxn>
              <a:cxn ang="10800000">
                <a:pos x="wd2" y="hd2"/>
              </a:cxn>
              <a:cxn ang="16200000">
                <a:pos x="wd2" y="hd2"/>
              </a:cxn>
            </a:cxnLst>
            <a:rect l="0" t="0" r="r" b="b"/>
            <a:pathLst>
              <a:path w="21600" h="21600" extrusionOk="0">
                <a:moveTo>
                  <a:pt x="16808" y="0"/>
                </a:moveTo>
                <a:lnTo>
                  <a:pt x="0" y="21600"/>
                </a:lnTo>
                <a:lnTo>
                  <a:pt x="4792" y="21600"/>
                </a:lnTo>
                <a:lnTo>
                  <a:pt x="21600" y="0"/>
                </a:lnTo>
                <a:lnTo>
                  <a:pt x="16808" y="0"/>
                </a:lnTo>
                <a:close/>
              </a:path>
            </a:pathLst>
          </a:custGeom>
          <a:gradFill>
            <a:gsLst>
              <a:gs pos="26000">
                <a:srgbClr val="0C1A51"/>
              </a:gs>
              <a:gs pos="100000">
                <a:srgbClr val="1A3184"/>
              </a:gs>
            </a:gsLst>
            <a:lin ang="5400000"/>
          </a:gradFill>
          <a:ln w="12700">
            <a:miter lim="400000"/>
          </a:ln>
        </p:spPr>
        <p:txBody>
          <a:bodyPr lIns="60959" rIns="60959"/>
          <a:lstStyle/>
          <a:p>
            <a:pPr>
              <a:defRPr sz="1000"/>
            </a:pPr>
            <a:endParaRPr sz="1333"/>
          </a:p>
        </p:txBody>
      </p:sp>
      <p:sp>
        <p:nvSpPr>
          <p:cNvPr id="1729" name="Freeform 22"/>
          <p:cNvSpPr/>
          <p:nvPr/>
        </p:nvSpPr>
        <p:spPr>
          <a:xfrm>
            <a:off x="5330381" y="2"/>
            <a:ext cx="2428284" cy="1885629"/>
          </a:xfrm>
          <a:custGeom>
            <a:avLst/>
            <a:gdLst/>
            <a:ahLst/>
            <a:cxnLst>
              <a:cxn ang="0">
                <a:pos x="wd2" y="hd2"/>
              </a:cxn>
              <a:cxn ang="5400000">
                <a:pos x="wd2" y="hd2"/>
              </a:cxn>
              <a:cxn ang="10800000">
                <a:pos x="wd2" y="hd2"/>
              </a:cxn>
              <a:cxn ang="16200000">
                <a:pos x="wd2" y="hd2"/>
              </a:cxn>
            </a:cxnLst>
            <a:rect l="0" t="0" r="r" b="b"/>
            <a:pathLst>
              <a:path w="21600" h="21600" extrusionOk="0">
                <a:moveTo>
                  <a:pt x="16808" y="0"/>
                </a:moveTo>
                <a:lnTo>
                  <a:pt x="0" y="21600"/>
                </a:lnTo>
                <a:lnTo>
                  <a:pt x="4792" y="21600"/>
                </a:lnTo>
                <a:lnTo>
                  <a:pt x="21600" y="0"/>
                </a:lnTo>
                <a:lnTo>
                  <a:pt x="16808" y="0"/>
                </a:lnTo>
                <a:close/>
              </a:path>
            </a:pathLst>
          </a:custGeom>
          <a:gradFill>
            <a:gsLst>
              <a:gs pos="0">
                <a:srgbClr val="1A3184"/>
              </a:gs>
              <a:gs pos="100000">
                <a:srgbClr val="0C1A51"/>
              </a:gs>
            </a:gsLst>
            <a:lin ang="5400000"/>
          </a:gradFill>
          <a:ln w="12700">
            <a:miter lim="400000"/>
          </a:ln>
        </p:spPr>
        <p:txBody>
          <a:bodyPr lIns="60959" rIns="60959"/>
          <a:lstStyle/>
          <a:p>
            <a:pPr>
              <a:defRPr sz="1000"/>
            </a:pPr>
            <a:endParaRPr sz="1333"/>
          </a:p>
        </p:txBody>
      </p:sp>
      <p:pic>
        <p:nvPicPr>
          <p:cNvPr id="12" name="Graphic 11">
            <a:extLst>
              <a:ext uri="{FF2B5EF4-FFF2-40B4-BE49-F238E27FC236}">
                <a16:creationId xmlns:a16="http://schemas.microsoft.com/office/drawing/2014/main" id="{C24D9B2C-6CB7-9242-9BC8-E1F0A176FB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91481" y="1217810"/>
            <a:ext cx="4009039" cy="2560159"/>
          </a:xfrm>
          <a:prstGeom prst="rect">
            <a:avLst/>
          </a:prstGeom>
        </p:spPr>
      </p:pic>
      <p:cxnSp>
        <p:nvCxnSpPr>
          <p:cNvPr id="3" name="Straight Connector 2">
            <a:extLst>
              <a:ext uri="{FF2B5EF4-FFF2-40B4-BE49-F238E27FC236}">
                <a16:creationId xmlns:a16="http://schemas.microsoft.com/office/drawing/2014/main" id="{CD832DDD-1B83-8E4F-8FD7-3CF9E8F6F0E4}"/>
              </a:ext>
            </a:extLst>
          </p:cNvPr>
          <p:cNvCxnSpPr/>
          <p:nvPr/>
        </p:nvCxnSpPr>
        <p:spPr>
          <a:xfrm>
            <a:off x="343584" y="4149364"/>
            <a:ext cx="11478027" cy="0"/>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554052202"/>
      </p:ext>
    </p:extLst>
  </p:cSld>
  <p:clrMapOvr>
    <a:masterClrMapping/>
  </p:clrMapOvr>
  <mc:AlternateContent xmlns:mc="http://schemas.openxmlformats.org/markup-compatibility/2006" xmlns:p14="http://schemas.microsoft.com/office/powerpoint/2010/main">
    <mc:Choice Requires="p14">
      <p:transition spd="slow" p14:dur="225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556154" y="422806"/>
            <a:ext cx="11097964" cy="83099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r>
              <a:rPr lang="es-ES" sz="3200" dirty="0">
                <a:solidFill>
                  <a:srgbClr val="1A3184"/>
                </a:solidFill>
                <a:latin typeface="Arial"/>
                <a:cs typeface="Arial"/>
              </a:rPr>
              <a:t>Curva de Rendimientos – Nota del Tesoro de EEUU</a:t>
            </a:r>
            <a:endParaRPr lang="es-CO" sz="32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xmlns:a14="http://schemas.microsoft.com/office/drawing/2010/main">
        <mc:Choice Requires="a14">
          <p:sp>
            <p:nvSpPr>
              <p:cNvPr id="2" name="CuadroTexto 1">
                <a:extLst>
                  <a:ext uri="{FF2B5EF4-FFF2-40B4-BE49-F238E27FC236}">
                    <a16:creationId xmlns:a16="http://schemas.microsoft.com/office/drawing/2014/main" id="{265A9F7C-8C51-87A4-5D15-ED9DFD1F24BA}"/>
                  </a:ext>
                </a:extLst>
              </p:cNvPr>
              <p:cNvSpPr txBox="1"/>
              <p:nvPr/>
            </p:nvSpPr>
            <p:spPr>
              <a:xfrm flipH="1">
                <a:off x="1217235" y="1433876"/>
                <a:ext cx="9775801" cy="2188933"/>
              </a:xfrm>
              <a:prstGeom prst="rect">
                <a:avLst/>
              </a:prstGeom>
              <a:noFill/>
            </p:spPr>
            <p:txBody>
              <a:bodyPr wrap="square" lIns="91440" tIns="45720" rIns="91440" bIns="45720" rtlCol="0" anchor="t">
                <a:spAutoFit/>
              </a:bodyPr>
              <a:lstStyle/>
              <a:p>
                <a:r>
                  <a:rPr lang="es-CO" sz="1600" dirty="0"/>
                  <a:t>El rendimiento de un instrumento de tasa fija es la tasa interna de retorno en la cual la suma del valor presente de los flujos de caja es igual al precio de mercado.</a:t>
                </a:r>
              </a:p>
              <a:p>
                <a:endParaRPr lang="es-CO" sz="1600" dirty="0"/>
              </a:p>
              <a:p>
                <a:pPr/>
                <a14:m>
                  <m:oMathPara xmlns:m="http://schemas.openxmlformats.org/officeDocument/2006/math">
                    <m:oMathParaPr>
                      <m:jc m:val="centerGroup"/>
                    </m:oMathParaPr>
                    <m:oMath xmlns:m="http://schemas.openxmlformats.org/officeDocument/2006/math">
                      <m:r>
                        <a:rPr lang="es-CO" sz="2000" i="1">
                          <a:latin typeface="Cambria Math" panose="02040503050406030204" pitchFamily="18" charset="0"/>
                          <a:ea typeface="Calibri" panose="020F0502020204030204" pitchFamily="34" charset="0"/>
                          <a:cs typeface="Times New Roman" panose="02020603050405020304" pitchFamily="18" charset="0"/>
                        </a:rPr>
                        <m:t>𝑃</m:t>
                      </m:r>
                      <m:r>
                        <a:rPr lang="es-CO" sz="2000" i="1">
                          <a:latin typeface="Cambria Math" panose="02040503050406030204" pitchFamily="18" charset="0"/>
                          <a:ea typeface="Calibri" panose="020F0502020204030204" pitchFamily="34" charset="0"/>
                          <a:cs typeface="Times New Roman" panose="02020603050405020304" pitchFamily="18" charset="0"/>
                        </a:rPr>
                        <m:t>= </m:t>
                      </m:r>
                      <m:nary>
                        <m:naryPr>
                          <m:chr m:val="∑"/>
                          <m:limLoc m:val="undOvr"/>
                          <m:ctrlPr>
                            <a:rPr lang="es-CO" sz="2000" i="1">
                              <a:latin typeface="Cambria Math" panose="02040503050406030204" pitchFamily="18" charset="0"/>
                              <a:ea typeface="Calibri" panose="020F0502020204030204" pitchFamily="34" charset="0"/>
                              <a:cs typeface="Times New Roman" panose="02020603050405020304" pitchFamily="18" charset="0"/>
                            </a:rPr>
                          </m:ctrlPr>
                        </m:naryPr>
                        <m:sub>
                          <m:r>
                            <a:rPr lang="es-CO" sz="2000" i="1">
                              <a:latin typeface="Cambria Math" panose="02040503050406030204" pitchFamily="18" charset="0"/>
                              <a:ea typeface="Calibri" panose="020F0502020204030204" pitchFamily="34" charset="0"/>
                              <a:cs typeface="Times New Roman" panose="02020603050405020304" pitchFamily="18" charset="0"/>
                            </a:rPr>
                            <m:t>𝑖</m:t>
                          </m:r>
                          <m:r>
                            <a:rPr lang="es-CO" sz="2000" i="1">
                              <a:latin typeface="Cambria Math" panose="02040503050406030204" pitchFamily="18" charset="0"/>
                              <a:ea typeface="Calibri" panose="020F0502020204030204" pitchFamily="34" charset="0"/>
                              <a:cs typeface="Times New Roman" panose="02020603050405020304" pitchFamily="18" charset="0"/>
                            </a:rPr>
                            <m:t>=1</m:t>
                          </m:r>
                        </m:sub>
                        <m:sup>
                          <m:r>
                            <a:rPr lang="es-CO" sz="2000" i="1">
                              <a:latin typeface="Cambria Math" panose="02040503050406030204" pitchFamily="18" charset="0"/>
                              <a:ea typeface="Calibri" panose="020F0502020204030204" pitchFamily="34" charset="0"/>
                              <a:cs typeface="Times New Roman" panose="02020603050405020304" pitchFamily="18" charset="0"/>
                            </a:rPr>
                            <m:t>𝑇</m:t>
                          </m:r>
                          <m:r>
                            <a:rPr lang="es-CO" sz="2000" i="1">
                              <a:latin typeface="Cambria Math" panose="02040503050406030204" pitchFamily="18" charset="0"/>
                              <a:ea typeface="Calibri" panose="020F0502020204030204" pitchFamily="34" charset="0"/>
                              <a:cs typeface="Times New Roman" panose="02020603050405020304" pitchFamily="18" charset="0"/>
                            </a:rPr>
                            <m:t>−1</m:t>
                          </m:r>
                        </m:sup>
                        <m:e>
                          <m:f>
                            <m:fPr>
                              <m:ctrlPr>
                                <a:rPr lang="es-CO" sz="2000" i="1">
                                  <a:latin typeface="Cambria Math" panose="02040503050406030204" pitchFamily="18" charset="0"/>
                                  <a:ea typeface="Calibri" panose="020F0502020204030204" pitchFamily="34" charset="0"/>
                                  <a:cs typeface="Times New Roman" panose="02020603050405020304" pitchFamily="18" charset="0"/>
                                </a:rPr>
                              </m:ctrlPr>
                            </m:fPr>
                            <m:num>
                              <m:r>
                                <a:rPr lang="es-CO" sz="2000" i="1">
                                  <a:latin typeface="Cambria Math" panose="02040503050406030204" pitchFamily="18" charset="0"/>
                                  <a:ea typeface="Calibri" panose="020F0502020204030204" pitchFamily="34" charset="0"/>
                                  <a:cs typeface="Times New Roman" panose="02020603050405020304" pitchFamily="18" charset="0"/>
                                </a:rPr>
                                <m:t>𝑐</m:t>
                              </m:r>
                              <m:r>
                                <a:rPr lang="es-CO" sz="2000" i="1">
                                  <a:latin typeface="Cambria Math" panose="02040503050406030204" pitchFamily="18" charset="0"/>
                                  <a:ea typeface="Calibri" panose="020F0502020204030204" pitchFamily="34" charset="0"/>
                                  <a:cs typeface="Times New Roman" panose="02020603050405020304" pitchFamily="18" charset="0"/>
                                </a:rPr>
                                <m:t>%</m:t>
                              </m:r>
                              <m:r>
                                <a:rPr lang="es-CO" sz="2000" i="1">
                                  <a:latin typeface="Cambria Math" panose="02040503050406030204" pitchFamily="18" charset="0"/>
                                  <a:ea typeface="Calibri" panose="020F0502020204030204" pitchFamily="34" charset="0"/>
                                  <a:cs typeface="Times New Roman" panose="02020603050405020304" pitchFamily="18" charset="0"/>
                                </a:rPr>
                                <m:t>𝐹</m:t>
                              </m:r>
                            </m:num>
                            <m:den>
                              <m:sSup>
                                <m:sSupPr>
                                  <m:ctrlPr>
                                    <a:rPr lang="es-CO" sz="2000" i="1">
                                      <a:latin typeface="Cambria Math" panose="02040503050406030204" pitchFamily="18" charset="0"/>
                                      <a:ea typeface="Calibri" panose="020F0502020204030204" pitchFamily="34" charset="0"/>
                                      <a:cs typeface="Times New Roman" panose="02020603050405020304" pitchFamily="18" charset="0"/>
                                    </a:rPr>
                                  </m:ctrlPr>
                                </m:sSupPr>
                                <m:e>
                                  <m:d>
                                    <m:dPr>
                                      <m:ctrlPr>
                                        <a:rPr lang="es-CO" sz="2000" i="1">
                                          <a:latin typeface="Cambria Math" panose="02040503050406030204" pitchFamily="18" charset="0"/>
                                          <a:ea typeface="Calibri" panose="020F0502020204030204" pitchFamily="34" charset="0"/>
                                          <a:cs typeface="Times New Roman" panose="02020603050405020304" pitchFamily="18" charset="0"/>
                                        </a:rPr>
                                      </m:ctrlPr>
                                    </m:dPr>
                                    <m:e>
                                      <m:r>
                                        <a:rPr lang="es-CO" sz="2000" i="1">
                                          <a:latin typeface="Cambria Math" panose="02040503050406030204" pitchFamily="18" charset="0"/>
                                          <a:ea typeface="Calibri" panose="020F0502020204030204" pitchFamily="34" charset="0"/>
                                          <a:cs typeface="Times New Roman" panose="02020603050405020304" pitchFamily="18" charset="0"/>
                                        </a:rPr>
                                        <m:t>1+</m:t>
                                      </m:r>
                                      <m:r>
                                        <a:rPr lang="es-CO" sz="2000" i="1">
                                          <a:latin typeface="Cambria Math" panose="02040503050406030204" pitchFamily="18" charset="0"/>
                                          <a:ea typeface="Calibri" panose="020F0502020204030204" pitchFamily="34" charset="0"/>
                                          <a:cs typeface="Times New Roman" panose="02020603050405020304" pitchFamily="18" charset="0"/>
                                        </a:rPr>
                                        <m:t>𝑦</m:t>
                                      </m:r>
                                    </m:e>
                                  </m:d>
                                </m:e>
                                <m:sup>
                                  <m:r>
                                    <a:rPr lang="es-CO" sz="2000" i="1">
                                      <a:latin typeface="Cambria Math" panose="02040503050406030204" pitchFamily="18" charset="0"/>
                                      <a:ea typeface="Calibri" panose="020F0502020204030204" pitchFamily="34" charset="0"/>
                                      <a:cs typeface="Times New Roman" panose="02020603050405020304" pitchFamily="18" charset="0"/>
                                    </a:rPr>
                                    <m:t>𝑡</m:t>
                                  </m:r>
                                </m:sup>
                              </m:sSup>
                            </m:den>
                          </m:f>
                        </m:e>
                      </m:nary>
                      <m:r>
                        <a:rPr lang="es-CO" sz="2000" i="1">
                          <a:latin typeface="Cambria Math" panose="02040503050406030204" pitchFamily="18" charset="0"/>
                          <a:ea typeface="Calibri" panose="020F0502020204030204" pitchFamily="34" charset="0"/>
                          <a:cs typeface="Times New Roman" panose="02020603050405020304" pitchFamily="18" charset="0"/>
                        </a:rPr>
                        <m:t>+</m:t>
                      </m:r>
                      <m:f>
                        <m:fPr>
                          <m:ctrlPr>
                            <a:rPr lang="es-CO" sz="2000" i="1">
                              <a:latin typeface="Cambria Math" panose="02040503050406030204" pitchFamily="18" charset="0"/>
                              <a:ea typeface="Calibri" panose="020F0502020204030204" pitchFamily="34" charset="0"/>
                              <a:cs typeface="Times New Roman" panose="02020603050405020304" pitchFamily="18" charset="0"/>
                            </a:rPr>
                          </m:ctrlPr>
                        </m:fPr>
                        <m:num>
                          <m:r>
                            <a:rPr lang="es-CO" sz="2000" i="1">
                              <a:latin typeface="Cambria Math" panose="02040503050406030204" pitchFamily="18" charset="0"/>
                              <a:ea typeface="Calibri" panose="020F0502020204030204" pitchFamily="34" charset="0"/>
                              <a:cs typeface="Times New Roman" panose="02020603050405020304" pitchFamily="18" charset="0"/>
                            </a:rPr>
                            <m:t>𝐹</m:t>
                          </m:r>
                        </m:num>
                        <m:den>
                          <m:sSup>
                            <m:sSupPr>
                              <m:ctrlPr>
                                <a:rPr lang="es-CO" sz="2000" i="1">
                                  <a:latin typeface="Cambria Math" panose="02040503050406030204" pitchFamily="18" charset="0"/>
                                  <a:ea typeface="Calibri" panose="020F0502020204030204" pitchFamily="34" charset="0"/>
                                  <a:cs typeface="Times New Roman" panose="02020603050405020304" pitchFamily="18" charset="0"/>
                                </a:rPr>
                              </m:ctrlPr>
                            </m:sSupPr>
                            <m:e>
                              <m:d>
                                <m:dPr>
                                  <m:ctrlPr>
                                    <a:rPr lang="es-CO" sz="2000" i="1">
                                      <a:latin typeface="Cambria Math" panose="02040503050406030204" pitchFamily="18" charset="0"/>
                                      <a:ea typeface="Calibri" panose="020F0502020204030204" pitchFamily="34" charset="0"/>
                                      <a:cs typeface="Times New Roman" panose="02020603050405020304" pitchFamily="18" charset="0"/>
                                    </a:rPr>
                                  </m:ctrlPr>
                                </m:dPr>
                                <m:e>
                                  <m:r>
                                    <a:rPr lang="es-CO" sz="2000" i="1">
                                      <a:latin typeface="Cambria Math" panose="02040503050406030204" pitchFamily="18" charset="0"/>
                                      <a:ea typeface="Calibri" panose="020F0502020204030204" pitchFamily="34" charset="0"/>
                                      <a:cs typeface="Times New Roman" panose="02020603050405020304" pitchFamily="18" charset="0"/>
                                    </a:rPr>
                                    <m:t>1+</m:t>
                                  </m:r>
                                  <m:r>
                                    <a:rPr lang="es-CO" sz="2000" i="1">
                                      <a:latin typeface="Cambria Math" panose="02040503050406030204" pitchFamily="18" charset="0"/>
                                      <a:ea typeface="Calibri" panose="020F0502020204030204" pitchFamily="34" charset="0"/>
                                      <a:cs typeface="Times New Roman" panose="02020603050405020304" pitchFamily="18" charset="0"/>
                                    </a:rPr>
                                    <m:t>𝑦</m:t>
                                  </m:r>
                                </m:e>
                              </m:d>
                            </m:e>
                            <m:sup>
                              <m:r>
                                <a:rPr lang="es-CO" sz="2000" i="1">
                                  <a:latin typeface="Cambria Math" panose="02040503050406030204" pitchFamily="18" charset="0"/>
                                  <a:ea typeface="Calibri" panose="020F0502020204030204" pitchFamily="34" charset="0"/>
                                  <a:cs typeface="Times New Roman" panose="02020603050405020304" pitchFamily="18" charset="0"/>
                                </a:rPr>
                                <m:t>𝑇</m:t>
                              </m:r>
                            </m:sup>
                          </m:sSup>
                        </m:den>
                      </m:f>
                    </m:oMath>
                  </m:oMathPara>
                </a14:m>
                <a:endParaRPr lang="es-CO" sz="1600" dirty="0"/>
              </a:p>
              <a:p>
                <a:endParaRPr lang="es-CO" sz="1600" dirty="0"/>
              </a:p>
              <a:p>
                <a:r>
                  <a:rPr lang="es-CO" sz="1600" dirty="0"/>
                  <a:t>La curva de rendimientos resulta se construye con el YTM de los bonos de un emisor a distintos plazos.</a:t>
                </a:r>
              </a:p>
            </p:txBody>
          </p:sp>
        </mc:Choice>
        <mc:Fallback xmlns="">
          <p:sp>
            <p:nvSpPr>
              <p:cNvPr id="2" name="CuadroTexto 1">
                <a:extLst>
                  <a:ext uri="{FF2B5EF4-FFF2-40B4-BE49-F238E27FC236}">
                    <a16:creationId xmlns:a16="http://schemas.microsoft.com/office/drawing/2014/main" id="{265A9F7C-8C51-87A4-5D15-ED9DFD1F24BA}"/>
                  </a:ext>
                </a:extLst>
              </p:cNvPr>
              <p:cNvSpPr txBox="1">
                <a:spLocks noRot="1" noChangeAspect="1" noMove="1" noResize="1" noEditPoints="1" noAdjustHandles="1" noChangeArrowheads="1" noChangeShapeType="1" noTextEdit="1"/>
              </p:cNvSpPr>
              <p:nvPr/>
            </p:nvSpPr>
            <p:spPr>
              <a:xfrm flipH="1">
                <a:off x="1217235" y="1433876"/>
                <a:ext cx="9775801" cy="2188933"/>
              </a:xfrm>
              <a:prstGeom prst="rect">
                <a:avLst/>
              </a:prstGeom>
              <a:blipFill>
                <a:blip r:embed="rId3"/>
                <a:stretch>
                  <a:fillRect l="-374" t="-836" b="-2786"/>
                </a:stretch>
              </a:blipFill>
            </p:spPr>
            <p:txBody>
              <a:bodyPr/>
              <a:lstStyle/>
              <a:p>
                <a:r>
                  <a:rPr lang="en-US">
                    <a:noFill/>
                  </a:rPr>
                  <a:t> </a:t>
                </a:r>
              </a:p>
            </p:txBody>
          </p:sp>
        </mc:Fallback>
      </mc:AlternateContent>
      <p:pic>
        <p:nvPicPr>
          <p:cNvPr id="10" name="Picture 2"/>
          <p:cNvPicPr>
            <a:picLocks noChangeAspect="1" noChangeArrowheads="1"/>
          </p:cNvPicPr>
          <p:nvPr/>
        </p:nvPicPr>
        <p:blipFill>
          <a:blip r:embed="rId4" cstate="print"/>
          <a:srcRect t="18061"/>
          <a:stretch>
            <a:fillRect/>
          </a:stretch>
        </p:blipFill>
        <p:spPr bwMode="auto">
          <a:xfrm>
            <a:off x="3419607" y="3802882"/>
            <a:ext cx="5371056" cy="2680845"/>
          </a:xfrm>
          <a:prstGeom prst="rect">
            <a:avLst/>
          </a:prstGeom>
          <a:noFill/>
          <a:ln w="9525">
            <a:noFill/>
            <a:miter lim="800000"/>
            <a:headEnd/>
            <a:tailEnd/>
          </a:ln>
          <a:effectLst/>
        </p:spPr>
      </p:pic>
    </p:spTree>
    <p:extLst>
      <p:ext uri="{BB962C8B-B14F-4D97-AF65-F5344CB8AC3E}">
        <p14:creationId xmlns:p14="http://schemas.microsoft.com/office/powerpoint/2010/main" val="1053326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556154" y="422806"/>
            <a:ext cx="11097964" cy="83099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r>
              <a:rPr lang="es-ES" sz="3200" dirty="0">
                <a:solidFill>
                  <a:srgbClr val="1A3184"/>
                </a:solidFill>
                <a:latin typeface="Arial"/>
                <a:cs typeface="Arial"/>
              </a:rPr>
              <a:t>Curva de Rendimientos – Nota del Tesoro de EEUU</a:t>
            </a:r>
            <a:endParaRPr lang="es-CO" sz="32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2" name="CuadroTexto 1">
            <a:extLst>
              <a:ext uri="{FF2B5EF4-FFF2-40B4-BE49-F238E27FC236}">
                <a16:creationId xmlns:a16="http://schemas.microsoft.com/office/drawing/2014/main" id="{265A9F7C-8C51-87A4-5D15-ED9DFD1F24BA}"/>
              </a:ext>
            </a:extLst>
          </p:cNvPr>
          <p:cNvSpPr txBox="1"/>
          <p:nvPr/>
        </p:nvSpPr>
        <p:spPr>
          <a:xfrm flipH="1">
            <a:off x="1217235" y="1390866"/>
            <a:ext cx="9775801" cy="584775"/>
          </a:xfrm>
          <a:prstGeom prst="rect">
            <a:avLst/>
          </a:prstGeom>
          <a:noFill/>
        </p:spPr>
        <p:txBody>
          <a:bodyPr wrap="square" lIns="91440" tIns="45720" rIns="91440" bIns="45720" rtlCol="0" anchor="t">
            <a:spAutoFit/>
          </a:bodyPr>
          <a:lstStyle/>
          <a:p>
            <a:r>
              <a:rPr lang="es-CO" sz="1600" dirty="0"/>
              <a:t>Con lo aprendido en la lección 2, ya sabemos que está pendiente de la curva tiene una implicación muy específica sobre las tasas forward:</a:t>
            </a:r>
          </a:p>
        </p:txBody>
      </p:sp>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265A9F7C-8C51-87A4-5D15-ED9DFD1F24BA}"/>
                  </a:ext>
                </a:extLst>
              </p:cNvPr>
              <p:cNvSpPr txBox="1"/>
              <p:nvPr/>
            </p:nvSpPr>
            <p:spPr>
              <a:xfrm flipH="1">
                <a:off x="1299297" y="5972390"/>
                <a:ext cx="9775801" cy="338554"/>
              </a:xfrm>
              <a:prstGeom prst="rect">
                <a:avLst/>
              </a:prstGeom>
              <a:noFill/>
            </p:spPr>
            <p:txBody>
              <a:bodyPr wrap="square" lIns="91440" tIns="45720" rIns="91440" bIns="45720" rtlCol="0" anchor="t">
                <a:spAutoFit/>
              </a:bodyPr>
              <a:lstStyle/>
              <a:p>
                <a:pPr/>
                <a14:m>
                  <m:oMathPara xmlns:m="http://schemas.openxmlformats.org/officeDocument/2006/math">
                    <m:oMathParaPr>
                      <m:jc m:val="centerGroup"/>
                    </m:oMathParaPr>
                    <m:oMath xmlns:m="http://schemas.openxmlformats.org/officeDocument/2006/math">
                      <m:r>
                        <a:rPr lang="es-CO" sz="1600" i="1" smtClean="0">
                          <a:solidFill>
                            <a:srgbClr val="1A3184"/>
                          </a:solidFill>
                          <a:latin typeface="Cambria Math" panose="02040503050406030204" pitchFamily="18" charset="0"/>
                        </a:rPr>
                        <m:t>𝑓</m:t>
                      </m:r>
                      <m:d>
                        <m:dPr>
                          <m:ctrlPr>
                            <a:rPr lang="es-CO" sz="1600" i="1">
                              <a:solidFill>
                                <a:srgbClr val="1A3184"/>
                              </a:solidFill>
                              <a:latin typeface="Cambria Math" panose="02040503050406030204" pitchFamily="18" charset="0"/>
                            </a:rPr>
                          </m:ctrlPr>
                        </m:dPr>
                        <m:e>
                          <m:r>
                            <a:rPr lang="es-CO" sz="1600" i="1">
                              <a:solidFill>
                                <a:srgbClr val="1A3184"/>
                              </a:solidFill>
                              <a:latin typeface="Cambria Math" panose="02040503050406030204" pitchFamily="18" charset="0"/>
                            </a:rPr>
                            <m:t>𝑡</m:t>
                          </m:r>
                        </m:e>
                      </m:d>
                      <m:r>
                        <a:rPr lang="es-CO" sz="1600" i="1">
                          <a:solidFill>
                            <a:srgbClr val="1A3184"/>
                          </a:solidFill>
                          <a:latin typeface="Cambria Math" panose="02040503050406030204" pitchFamily="18" charset="0"/>
                        </a:rPr>
                        <m:t>&gt;</m:t>
                      </m:r>
                      <m:r>
                        <a:rPr lang="es-CO" sz="1600" i="1">
                          <a:solidFill>
                            <a:srgbClr val="1A3184"/>
                          </a:solidFill>
                          <a:latin typeface="Cambria Math" panose="02040503050406030204" pitchFamily="18" charset="0"/>
                        </a:rPr>
                        <m:t>𝑦</m:t>
                      </m:r>
                      <m:d>
                        <m:dPr>
                          <m:ctrlPr>
                            <a:rPr lang="es-CO" sz="1600" i="1">
                              <a:solidFill>
                                <a:srgbClr val="1A3184"/>
                              </a:solidFill>
                              <a:latin typeface="Cambria Math" panose="02040503050406030204" pitchFamily="18" charset="0"/>
                            </a:rPr>
                          </m:ctrlPr>
                        </m:dPr>
                        <m:e>
                          <m:r>
                            <a:rPr lang="es-CO" sz="1600" i="1">
                              <a:solidFill>
                                <a:srgbClr val="1A3184"/>
                              </a:solidFill>
                              <a:latin typeface="Cambria Math" panose="02040503050406030204" pitchFamily="18" charset="0"/>
                            </a:rPr>
                            <m:t>𝑡</m:t>
                          </m:r>
                        </m:e>
                      </m:d>
                      <m:r>
                        <a:rPr lang="es-CO" sz="1600" i="1">
                          <a:solidFill>
                            <a:srgbClr val="1A3184"/>
                          </a:solidFill>
                          <a:latin typeface="Cambria Math" panose="02040503050406030204" pitchFamily="18" charset="0"/>
                        </a:rPr>
                        <m:t> </m:t>
                      </m:r>
                      <m:r>
                        <a:rPr lang="es-CO" sz="1600" i="1">
                          <a:solidFill>
                            <a:srgbClr val="1A3184"/>
                          </a:solidFill>
                          <a:latin typeface="Cambria Math" panose="02040503050406030204" pitchFamily="18" charset="0"/>
                        </a:rPr>
                        <m:t>𝑖𝑓𝑓</m:t>
                      </m:r>
                      <m:r>
                        <a:rPr lang="es-CO" sz="1600" i="1">
                          <a:solidFill>
                            <a:srgbClr val="1A3184"/>
                          </a:solidFill>
                          <a:latin typeface="Cambria Math" panose="02040503050406030204" pitchFamily="18" charset="0"/>
                        </a:rPr>
                        <m:t> </m:t>
                      </m:r>
                      <m:r>
                        <a:rPr lang="es-CO" sz="1600" i="1">
                          <a:solidFill>
                            <a:srgbClr val="1A3184"/>
                          </a:solidFill>
                          <a:latin typeface="Cambria Math" panose="02040503050406030204" pitchFamily="18" charset="0"/>
                        </a:rPr>
                        <m:t>𝑦</m:t>
                      </m:r>
                      <m:d>
                        <m:dPr>
                          <m:ctrlPr>
                            <a:rPr lang="es-CO" sz="1600" i="1">
                              <a:solidFill>
                                <a:srgbClr val="1A3184"/>
                              </a:solidFill>
                              <a:latin typeface="Cambria Math" panose="02040503050406030204" pitchFamily="18" charset="0"/>
                            </a:rPr>
                          </m:ctrlPr>
                        </m:dPr>
                        <m:e>
                          <m:r>
                            <a:rPr lang="es-CO" sz="1600" i="1">
                              <a:solidFill>
                                <a:srgbClr val="1A3184"/>
                              </a:solidFill>
                              <a:latin typeface="Cambria Math" panose="02040503050406030204" pitchFamily="18" charset="0"/>
                            </a:rPr>
                            <m:t>𝑡</m:t>
                          </m:r>
                        </m:e>
                      </m:d>
                      <m:r>
                        <a:rPr lang="es-CO" sz="1600" i="1">
                          <a:solidFill>
                            <a:srgbClr val="1A3184"/>
                          </a:solidFill>
                          <a:latin typeface="Cambria Math" panose="02040503050406030204" pitchFamily="18" charset="0"/>
                        </a:rPr>
                        <m:t>&gt;</m:t>
                      </m:r>
                      <m:r>
                        <a:rPr lang="es-CO" sz="1600" i="1">
                          <a:solidFill>
                            <a:srgbClr val="1A3184"/>
                          </a:solidFill>
                          <a:latin typeface="Cambria Math" panose="02040503050406030204" pitchFamily="18" charset="0"/>
                        </a:rPr>
                        <m:t>𝑦</m:t>
                      </m:r>
                      <m:d>
                        <m:dPr>
                          <m:ctrlPr>
                            <a:rPr lang="es-CO" sz="1600" i="1">
                              <a:solidFill>
                                <a:srgbClr val="1A3184"/>
                              </a:solidFill>
                              <a:latin typeface="Cambria Math" panose="02040503050406030204" pitchFamily="18" charset="0"/>
                            </a:rPr>
                          </m:ctrlPr>
                        </m:dPr>
                        <m:e>
                          <m:r>
                            <a:rPr lang="es-CO" sz="1600" i="1">
                              <a:solidFill>
                                <a:srgbClr val="1A3184"/>
                              </a:solidFill>
                              <a:latin typeface="Cambria Math" panose="02040503050406030204" pitchFamily="18" charset="0"/>
                            </a:rPr>
                            <m:t>𝑡</m:t>
                          </m:r>
                          <m:r>
                            <a:rPr lang="es-CO" sz="1600" i="1">
                              <a:solidFill>
                                <a:srgbClr val="1A3184"/>
                              </a:solidFill>
                              <a:latin typeface="Cambria Math" panose="02040503050406030204" pitchFamily="18" charset="0"/>
                            </a:rPr>
                            <m:t>−1</m:t>
                          </m:r>
                        </m:e>
                      </m:d>
                      <m:r>
                        <a:rPr lang="es-CO" sz="1600" i="1">
                          <a:solidFill>
                            <a:srgbClr val="1A3184"/>
                          </a:solidFill>
                          <a:latin typeface="Cambria Math" panose="02040503050406030204" pitchFamily="18" charset="0"/>
                        </a:rPr>
                        <m:t>→ +</m:t>
                      </m:r>
                      <m:r>
                        <a:rPr lang="es-CO" sz="1600" i="1">
                          <a:solidFill>
                            <a:srgbClr val="1A3184"/>
                          </a:solidFill>
                          <a:latin typeface="Cambria Math" panose="02040503050406030204" pitchFamily="18" charset="0"/>
                        </a:rPr>
                        <m:t>𝑆𝑙𝑜𝑝𝑒</m:t>
                      </m:r>
                      <m:r>
                        <a:rPr lang="es-CO" sz="1600" i="1">
                          <a:solidFill>
                            <a:srgbClr val="1A3184"/>
                          </a:solidFill>
                          <a:latin typeface="Cambria Math" panose="02040503050406030204" pitchFamily="18" charset="0"/>
                        </a:rPr>
                        <m:t> </m:t>
                      </m:r>
                    </m:oMath>
                  </m:oMathPara>
                </a14:m>
                <a:endParaRPr lang="es-CO" sz="1600" dirty="0">
                  <a:solidFill>
                    <a:srgbClr val="1A3184"/>
                  </a:solidFill>
                </a:endParaRPr>
              </a:p>
            </p:txBody>
          </p:sp>
        </mc:Choice>
        <mc:Fallback xmlns="">
          <p:sp>
            <p:nvSpPr>
              <p:cNvPr id="11" name="CuadroTexto 10">
                <a:extLst>
                  <a:ext uri="{FF2B5EF4-FFF2-40B4-BE49-F238E27FC236}">
                    <a16:creationId xmlns:a16="http://schemas.microsoft.com/office/drawing/2014/main" id="{265A9F7C-8C51-87A4-5D15-ED9DFD1F24BA}"/>
                  </a:ext>
                </a:extLst>
              </p:cNvPr>
              <p:cNvSpPr txBox="1">
                <a:spLocks noRot="1" noChangeAspect="1" noMove="1" noResize="1" noEditPoints="1" noAdjustHandles="1" noChangeArrowheads="1" noChangeShapeType="1" noTextEdit="1"/>
              </p:cNvSpPr>
              <p:nvPr/>
            </p:nvSpPr>
            <p:spPr>
              <a:xfrm flipH="1">
                <a:off x="1299297" y="5972390"/>
                <a:ext cx="9775801" cy="338554"/>
              </a:xfrm>
              <a:prstGeom prst="rect">
                <a:avLst/>
              </a:prstGeom>
              <a:blipFill>
                <a:blip r:embed="rId3"/>
                <a:stretch>
                  <a:fillRect b="-10909"/>
                </a:stretch>
              </a:blipFill>
            </p:spPr>
            <p:txBody>
              <a:bodyPr/>
              <a:lstStyle/>
              <a:p>
                <a:r>
                  <a:rPr lang="en-US">
                    <a:noFill/>
                  </a:rPr>
                  <a:t> </a:t>
                </a:r>
              </a:p>
            </p:txBody>
          </p:sp>
        </mc:Fallback>
      </mc:AlternateContent>
      <p:pic>
        <p:nvPicPr>
          <p:cNvPr id="12" name="Picture 2"/>
          <p:cNvPicPr>
            <a:picLocks noChangeAspect="1" noChangeArrowheads="1"/>
          </p:cNvPicPr>
          <p:nvPr/>
        </p:nvPicPr>
        <p:blipFill>
          <a:blip r:embed="rId4" cstate="print"/>
          <a:srcRect t="18061"/>
          <a:stretch>
            <a:fillRect/>
          </a:stretch>
        </p:blipFill>
        <p:spPr bwMode="auto">
          <a:xfrm>
            <a:off x="2477846" y="2221035"/>
            <a:ext cx="7254578" cy="3620964"/>
          </a:xfrm>
          <a:prstGeom prst="rect">
            <a:avLst/>
          </a:prstGeom>
          <a:noFill/>
          <a:ln w="9525">
            <a:noFill/>
            <a:miter lim="800000"/>
            <a:headEnd/>
            <a:tailEnd/>
          </a:ln>
          <a:effectLst/>
        </p:spPr>
      </p:pic>
    </p:spTree>
    <p:extLst>
      <p:ext uri="{BB962C8B-B14F-4D97-AF65-F5344CB8AC3E}">
        <p14:creationId xmlns:p14="http://schemas.microsoft.com/office/powerpoint/2010/main" val="3876840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814483" y="883791"/>
            <a:ext cx="10658563" cy="8206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r>
              <a:rPr lang="es-CO" sz="3600" dirty="0">
                <a:solidFill>
                  <a:srgbClr val="1A3184"/>
                </a:solidFill>
                <a:latin typeface="Arial"/>
                <a:cs typeface="Arial"/>
              </a:rPr>
              <a:t>Definición</a:t>
            </a: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2" name="CuadroTexto 1">
            <a:extLst>
              <a:ext uri="{FF2B5EF4-FFF2-40B4-BE49-F238E27FC236}">
                <a16:creationId xmlns:a16="http://schemas.microsoft.com/office/drawing/2014/main" id="{265A9F7C-8C51-87A4-5D15-ED9DFD1F24BA}"/>
              </a:ext>
            </a:extLst>
          </p:cNvPr>
          <p:cNvSpPr txBox="1"/>
          <p:nvPr/>
        </p:nvSpPr>
        <p:spPr>
          <a:xfrm flipH="1">
            <a:off x="2331441" y="2016025"/>
            <a:ext cx="7624645" cy="4093428"/>
          </a:xfrm>
          <a:prstGeom prst="rect">
            <a:avLst/>
          </a:prstGeom>
          <a:noFill/>
        </p:spPr>
        <p:txBody>
          <a:bodyPr wrap="square" lIns="91440" tIns="45720" rIns="91440" bIns="45720" rtlCol="0" anchor="t">
            <a:spAutoFit/>
          </a:bodyPr>
          <a:lstStyle/>
          <a:p>
            <a:pPr marL="285750" indent="-285750">
              <a:buClr>
                <a:srgbClr val="1A3184"/>
              </a:buClr>
              <a:buFont typeface="Arial" panose="020B0604020202020204" pitchFamily="34" charset="0"/>
              <a:buChar char="•"/>
            </a:pPr>
            <a:r>
              <a:rPr lang="es-CO" sz="2000" dirty="0"/>
              <a:t>La curva de rendimiento es una medida simple de la diferencia entre los rendimientos de corto plazo y largo plazo (</a:t>
            </a:r>
            <a:r>
              <a:rPr lang="es-CO" sz="2000" i="1" dirty="0"/>
              <a:t>Spread</a:t>
            </a:r>
            <a:r>
              <a:rPr lang="es-CO" sz="2000" dirty="0"/>
              <a:t> o </a:t>
            </a:r>
            <a:r>
              <a:rPr lang="es-CO" sz="2000" i="1" dirty="0" err="1"/>
              <a:t>Term</a:t>
            </a:r>
            <a:r>
              <a:rPr lang="es-CO" sz="2000" i="1" dirty="0"/>
              <a:t> Premium</a:t>
            </a:r>
            <a:r>
              <a:rPr lang="es-CO" sz="2000" dirty="0"/>
              <a:t>).</a:t>
            </a:r>
          </a:p>
          <a:p>
            <a:pPr marL="285750" indent="-285750">
              <a:buClr>
                <a:srgbClr val="1A3184"/>
              </a:buClr>
              <a:buFont typeface="Arial" panose="020B0604020202020204" pitchFamily="34" charset="0"/>
              <a:buChar char="•"/>
            </a:pPr>
            <a:endParaRPr lang="es-CO" sz="2000" dirty="0"/>
          </a:p>
          <a:p>
            <a:pPr marL="285750" indent="-285750">
              <a:buClr>
                <a:srgbClr val="1A3184"/>
              </a:buClr>
              <a:buFont typeface="Arial" panose="020B0604020202020204" pitchFamily="34" charset="0"/>
              <a:buChar char="•"/>
            </a:pPr>
            <a:r>
              <a:rPr lang="es-CO" sz="2000" dirty="0"/>
              <a:t>Esta curva se construye con tasas de interés de activos relacionados con el mismo riesgo de crédito.</a:t>
            </a:r>
          </a:p>
          <a:p>
            <a:pPr marL="285750" indent="-285750">
              <a:buClr>
                <a:srgbClr val="1A3184"/>
              </a:buClr>
              <a:buFont typeface="Arial" panose="020B0604020202020204" pitchFamily="34" charset="0"/>
              <a:buChar char="•"/>
            </a:pPr>
            <a:endParaRPr lang="es-CO" sz="2000" dirty="0"/>
          </a:p>
          <a:p>
            <a:pPr marL="285750" indent="-285750">
              <a:buClr>
                <a:srgbClr val="1A3184"/>
              </a:buClr>
              <a:buFont typeface="Arial" panose="020B0604020202020204" pitchFamily="34" charset="0"/>
              <a:buChar char="•"/>
            </a:pPr>
            <a:r>
              <a:rPr lang="es-CO" sz="2000" dirty="0"/>
              <a:t>Generalmente se considera la curva de Tesoros de los EEUU porque tienen el mismo riesgo de crédito, liquidez, tratamiento de impuestos y muchas opciones de vencimientos.</a:t>
            </a:r>
          </a:p>
          <a:p>
            <a:pPr marL="285750" indent="-285750">
              <a:buClr>
                <a:srgbClr val="1A3184"/>
              </a:buClr>
              <a:buFont typeface="Arial" panose="020B0604020202020204" pitchFamily="34" charset="0"/>
              <a:buChar char="•"/>
            </a:pPr>
            <a:endParaRPr lang="es-CO" sz="2000" dirty="0"/>
          </a:p>
          <a:p>
            <a:pPr marL="285750" indent="-285750">
              <a:buClr>
                <a:srgbClr val="1A3184"/>
              </a:buClr>
              <a:buFont typeface="Arial" panose="020B0604020202020204" pitchFamily="34" charset="0"/>
              <a:buChar char="•"/>
            </a:pPr>
            <a:r>
              <a:rPr lang="es-CO" sz="2000" dirty="0"/>
              <a:t>La curva de rendimiento es una de las herramientas que utilizan los economistas e inversionistas para predecir el curso de la economía.</a:t>
            </a:r>
          </a:p>
        </p:txBody>
      </p:sp>
    </p:spTree>
    <p:extLst>
      <p:ext uri="{BB962C8B-B14F-4D97-AF65-F5344CB8AC3E}">
        <p14:creationId xmlns:p14="http://schemas.microsoft.com/office/powerpoint/2010/main" val="1835541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814483" y="883791"/>
            <a:ext cx="10658563" cy="8206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r>
              <a:rPr lang="es-CO" sz="3600" dirty="0">
                <a:solidFill>
                  <a:srgbClr val="1A3184"/>
                </a:solidFill>
                <a:latin typeface="Arial"/>
                <a:cs typeface="Arial"/>
              </a:rPr>
              <a:t>Definición</a:t>
            </a: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2" name="CuadroTexto 1">
            <a:extLst>
              <a:ext uri="{FF2B5EF4-FFF2-40B4-BE49-F238E27FC236}">
                <a16:creationId xmlns:a16="http://schemas.microsoft.com/office/drawing/2014/main" id="{265A9F7C-8C51-87A4-5D15-ED9DFD1F24BA}"/>
              </a:ext>
            </a:extLst>
          </p:cNvPr>
          <p:cNvSpPr txBox="1"/>
          <p:nvPr/>
        </p:nvSpPr>
        <p:spPr>
          <a:xfrm flipH="1">
            <a:off x="2357818" y="2030859"/>
            <a:ext cx="7571891" cy="3170099"/>
          </a:xfrm>
          <a:prstGeom prst="rect">
            <a:avLst/>
          </a:prstGeom>
          <a:noFill/>
        </p:spPr>
        <p:txBody>
          <a:bodyPr wrap="square" lIns="91440" tIns="45720" rIns="91440" bIns="45720" rtlCol="0" anchor="t">
            <a:spAutoFit/>
          </a:bodyPr>
          <a:lstStyle/>
          <a:p>
            <a:pPr marL="285750" indent="-285750">
              <a:buClr>
                <a:srgbClr val="1A3184"/>
              </a:buClr>
              <a:buFont typeface="Arial" panose="020B0604020202020204" pitchFamily="34" charset="0"/>
              <a:buChar char="•"/>
            </a:pPr>
            <a:r>
              <a:rPr lang="es-CO" sz="2000" dirty="0"/>
              <a:t>El segundo concepto de esta teoría es la relación de riesgo por unidad de tiempo.  De acuerdo a esto, prestar $1 por 2 meses conlleva mayor incertidumbre que prestar $1 por un mes.</a:t>
            </a:r>
          </a:p>
          <a:p>
            <a:pPr marL="285750" indent="-285750">
              <a:buClr>
                <a:srgbClr val="1A3184"/>
              </a:buClr>
              <a:buFont typeface="Arial" panose="020B0604020202020204" pitchFamily="34" charset="0"/>
              <a:buChar char="•"/>
            </a:pPr>
            <a:endParaRPr lang="es-CO" sz="2000" dirty="0"/>
          </a:p>
          <a:p>
            <a:pPr marL="285750" indent="-285750">
              <a:buClr>
                <a:srgbClr val="1A3184"/>
              </a:buClr>
              <a:buFont typeface="Arial" panose="020B0604020202020204" pitchFamily="34" charset="0"/>
              <a:buChar char="•"/>
            </a:pPr>
            <a:r>
              <a:rPr lang="es-CO" sz="2000" dirty="0"/>
              <a:t>Por tanto, la tasa de interés de 2 meses debe ser superior a la tasa de interés de 1 mes, para compensar el incremento de incertidumbre de pago por 1 mes adicional.</a:t>
            </a:r>
          </a:p>
          <a:p>
            <a:pPr marL="285750" indent="-285750">
              <a:buClr>
                <a:srgbClr val="1A3184"/>
              </a:buClr>
              <a:buFont typeface="Arial" panose="020B0604020202020204" pitchFamily="34" charset="0"/>
              <a:buChar char="•"/>
            </a:pPr>
            <a:endParaRPr lang="es-CO" sz="2000" dirty="0"/>
          </a:p>
          <a:p>
            <a:pPr marL="285750" indent="-285750">
              <a:buClr>
                <a:srgbClr val="1A3184"/>
              </a:buClr>
              <a:buFont typeface="Arial" panose="020B0604020202020204" pitchFamily="34" charset="0"/>
              <a:buChar char="•"/>
            </a:pPr>
            <a:r>
              <a:rPr lang="es-CO" sz="2000" dirty="0"/>
              <a:t>De acuerdo a esto, cada plazo conlleva una tasa de interés específica, por lo general, superior a la tasa del plazo anterior</a:t>
            </a:r>
          </a:p>
        </p:txBody>
      </p:sp>
    </p:spTree>
    <p:extLst>
      <p:ext uri="{BB962C8B-B14F-4D97-AF65-F5344CB8AC3E}">
        <p14:creationId xmlns:p14="http://schemas.microsoft.com/office/powerpoint/2010/main" val="2058854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722017" y="494372"/>
            <a:ext cx="10658563" cy="73975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r>
              <a:rPr lang="es-CO" sz="3200" dirty="0">
                <a:solidFill>
                  <a:srgbClr val="1A3184"/>
                </a:solidFill>
                <a:latin typeface="Arial"/>
                <a:cs typeface="Arial"/>
              </a:rPr>
              <a:t>Ejemplo 1: curva ascendente</a:t>
            </a: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2" name="CuadroTexto 1">
            <a:extLst>
              <a:ext uri="{FF2B5EF4-FFF2-40B4-BE49-F238E27FC236}">
                <a16:creationId xmlns:a16="http://schemas.microsoft.com/office/drawing/2014/main" id="{265A9F7C-8C51-87A4-5D15-ED9DFD1F24BA}"/>
              </a:ext>
            </a:extLst>
          </p:cNvPr>
          <p:cNvSpPr txBox="1"/>
          <p:nvPr/>
        </p:nvSpPr>
        <p:spPr>
          <a:xfrm flipH="1">
            <a:off x="6787530" y="2788235"/>
            <a:ext cx="2908144" cy="400110"/>
          </a:xfrm>
          <a:prstGeom prst="rect">
            <a:avLst/>
          </a:prstGeom>
          <a:noFill/>
        </p:spPr>
        <p:txBody>
          <a:bodyPr wrap="square" lIns="91440" tIns="45720" rIns="91440" bIns="45720" rtlCol="0" anchor="t">
            <a:spAutoFit/>
          </a:bodyPr>
          <a:lstStyle/>
          <a:p>
            <a:r>
              <a:rPr lang="es-ES" sz="2000" dirty="0">
                <a:solidFill>
                  <a:srgbClr val="1A3184"/>
                </a:solidFill>
                <a:cs typeface="Arial" panose="020B0604020202020204" pitchFamily="34" charset="0"/>
              </a:rPr>
              <a:t>Julio 1992, Actualmente</a:t>
            </a:r>
          </a:p>
        </p:txBody>
      </p:sp>
      <p:sp>
        <p:nvSpPr>
          <p:cNvPr id="10" name="CuadroTexto 9">
            <a:extLst>
              <a:ext uri="{FF2B5EF4-FFF2-40B4-BE49-F238E27FC236}">
                <a16:creationId xmlns:a16="http://schemas.microsoft.com/office/drawing/2014/main" id="{265A9F7C-8C51-87A4-5D15-ED9DFD1F24BA}"/>
              </a:ext>
            </a:extLst>
          </p:cNvPr>
          <p:cNvSpPr txBox="1"/>
          <p:nvPr/>
        </p:nvSpPr>
        <p:spPr>
          <a:xfrm flipH="1">
            <a:off x="1800151" y="5009369"/>
            <a:ext cx="8502293" cy="1015663"/>
          </a:xfrm>
          <a:prstGeom prst="rect">
            <a:avLst/>
          </a:prstGeom>
          <a:noFill/>
        </p:spPr>
        <p:txBody>
          <a:bodyPr wrap="square" lIns="91440" tIns="45720" rIns="91440" bIns="45720" rtlCol="0" anchor="t">
            <a:spAutoFit/>
          </a:bodyPr>
          <a:lstStyle/>
          <a:p>
            <a:r>
              <a:rPr lang="es-ES" sz="2000" dirty="0">
                <a:cs typeface="Arial" panose="020B0604020202020204" pitchFamily="34" charset="0"/>
              </a:rPr>
              <a:t>La estructura de tasas presenta esta forma cuando la expectativa es de alza en tasas de interés, o también es explicable a una situación más “normal” en donde se deberá premiar el plazo de inversión.</a:t>
            </a:r>
          </a:p>
        </p:txBody>
      </p:sp>
      <p:grpSp>
        <p:nvGrpSpPr>
          <p:cNvPr id="11" name="10 Grupo"/>
          <p:cNvGrpSpPr/>
          <p:nvPr/>
        </p:nvGrpSpPr>
        <p:grpSpPr>
          <a:xfrm>
            <a:off x="1344675" y="1610013"/>
            <a:ext cx="4880279" cy="3266087"/>
            <a:chOff x="1463327" y="1858158"/>
            <a:chExt cx="3965929" cy="2962502"/>
          </a:xfrm>
        </p:grpSpPr>
        <p:cxnSp>
          <p:nvCxnSpPr>
            <p:cNvPr id="12" name="11 Conector recto"/>
            <p:cNvCxnSpPr/>
            <p:nvPr/>
          </p:nvCxnSpPr>
          <p:spPr>
            <a:xfrm rot="5400000">
              <a:off x="678629" y="3107529"/>
              <a:ext cx="2500330" cy="1588"/>
            </a:xfrm>
            <a:prstGeom prst="line">
              <a:avLst/>
            </a:prstGeom>
            <a:ln w="28575">
              <a:solidFill>
                <a:srgbClr val="1A3184"/>
              </a:solidFill>
            </a:ln>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a:off x="1928794" y="4357694"/>
              <a:ext cx="3500462" cy="1588"/>
            </a:xfrm>
            <a:prstGeom prst="line">
              <a:avLst/>
            </a:prstGeom>
            <a:ln w="28575">
              <a:solidFill>
                <a:srgbClr val="1A3184"/>
              </a:solidFill>
            </a:ln>
          </p:spPr>
          <p:style>
            <a:lnRef idx="1">
              <a:schemeClr val="accent1"/>
            </a:lnRef>
            <a:fillRef idx="0">
              <a:schemeClr val="accent1"/>
            </a:fillRef>
            <a:effectRef idx="0">
              <a:schemeClr val="accent1"/>
            </a:effectRef>
            <a:fontRef idx="minor">
              <a:schemeClr val="tx1"/>
            </a:fontRef>
          </p:style>
        </p:cxnSp>
        <p:sp>
          <p:nvSpPr>
            <p:cNvPr id="14" name="13 CuadroTexto"/>
            <p:cNvSpPr txBox="1"/>
            <p:nvPr/>
          </p:nvSpPr>
          <p:spPr>
            <a:xfrm rot="16200000">
              <a:off x="895699" y="2874090"/>
              <a:ext cx="1435391" cy="300135"/>
            </a:xfrm>
            <a:prstGeom prst="rect">
              <a:avLst/>
            </a:prstGeom>
            <a:noFill/>
          </p:spPr>
          <p:txBody>
            <a:bodyPr wrap="none" rtlCol="0">
              <a:spAutoFit/>
            </a:bodyPr>
            <a:lstStyle/>
            <a:p>
              <a:r>
                <a:rPr lang="es-ES" dirty="0">
                  <a:solidFill>
                    <a:srgbClr val="1A3184"/>
                  </a:solidFill>
                </a:rPr>
                <a:t>Tasa de </a:t>
              </a:r>
              <a:r>
                <a:rPr lang="es-ES" dirty="0">
                  <a:solidFill>
                    <a:srgbClr val="1A3184"/>
                  </a:solidFill>
                  <a:cs typeface="Arial" panose="020B0604020202020204" pitchFamily="34" charset="0"/>
                </a:rPr>
                <a:t>Interés</a:t>
              </a:r>
            </a:p>
          </p:txBody>
        </p:sp>
        <p:sp>
          <p:nvSpPr>
            <p:cNvPr id="15" name="14 CuadroTexto"/>
            <p:cNvSpPr txBox="1"/>
            <p:nvPr/>
          </p:nvSpPr>
          <p:spPr>
            <a:xfrm>
              <a:off x="3304782" y="4485658"/>
              <a:ext cx="548476" cy="335002"/>
            </a:xfrm>
            <a:prstGeom prst="rect">
              <a:avLst/>
            </a:prstGeom>
            <a:noFill/>
          </p:spPr>
          <p:txBody>
            <a:bodyPr wrap="none" rtlCol="0">
              <a:spAutoFit/>
            </a:bodyPr>
            <a:lstStyle/>
            <a:p>
              <a:r>
                <a:rPr lang="es-ES" dirty="0">
                  <a:solidFill>
                    <a:srgbClr val="1A3184"/>
                  </a:solidFill>
                  <a:cs typeface="Arial" panose="020B0604020202020204" pitchFamily="34" charset="0"/>
                </a:rPr>
                <a:t>Plazo</a:t>
              </a:r>
            </a:p>
          </p:txBody>
        </p:sp>
        <p:sp>
          <p:nvSpPr>
            <p:cNvPr id="16" name="15 Forma libre"/>
            <p:cNvSpPr/>
            <p:nvPr/>
          </p:nvSpPr>
          <p:spPr>
            <a:xfrm rot="10800000">
              <a:off x="1914526" y="2100263"/>
              <a:ext cx="3328989" cy="1843087"/>
            </a:xfrm>
            <a:custGeom>
              <a:avLst/>
              <a:gdLst>
                <a:gd name="connsiteX0" fmla="*/ 0 w 3328988"/>
                <a:gd name="connsiteY0" fmla="*/ 1843087 h 1843087"/>
                <a:gd name="connsiteX1" fmla="*/ 2314575 w 3328988"/>
                <a:gd name="connsiteY1" fmla="*/ 1085850 h 1843087"/>
                <a:gd name="connsiteX2" fmla="*/ 3328988 w 3328988"/>
                <a:gd name="connsiteY2" fmla="*/ 0 h 1843087"/>
              </a:gdLst>
              <a:ahLst/>
              <a:cxnLst>
                <a:cxn ang="0">
                  <a:pos x="connsiteX0" y="connsiteY0"/>
                </a:cxn>
                <a:cxn ang="0">
                  <a:pos x="connsiteX1" y="connsiteY1"/>
                </a:cxn>
                <a:cxn ang="0">
                  <a:pos x="connsiteX2" y="connsiteY2"/>
                </a:cxn>
              </a:cxnLst>
              <a:rect l="l" t="t" r="r" b="b"/>
              <a:pathLst>
                <a:path w="3328988" h="1843087">
                  <a:moveTo>
                    <a:pt x="0" y="1843087"/>
                  </a:moveTo>
                  <a:cubicBezTo>
                    <a:pt x="879872" y="1618059"/>
                    <a:pt x="1759744" y="1393031"/>
                    <a:pt x="2314575" y="1085850"/>
                  </a:cubicBezTo>
                  <a:cubicBezTo>
                    <a:pt x="2869406" y="778669"/>
                    <a:pt x="3099197" y="389334"/>
                    <a:pt x="3328988" y="0"/>
                  </a:cubicBezTo>
                </a:path>
              </a:pathLst>
            </a:custGeom>
            <a:ln w="28575">
              <a:solidFill>
                <a:srgbClr val="1A318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solidFill>
                  <a:srgbClr val="1A3184"/>
                </a:solidFill>
              </a:endParaRPr>
            </a:p>
          </p:txBody>
        </p:sp>
      </p:grpSp>
    </p:spTree>
    <p:extLst>
      <p:ext uri="{BB962C8B-B14F-4D97-AF65-F5344CB8AC3E}">
        <p14:creationId xmlns:p14="http://schemas.microsoft.com/office/powerpoint/2010/main" val="3040232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0795DC1C12F97D43B6F43514F1EF1288" ma:contentTypeVersion="10" ma:contentTypeDescription="Crear nuevo documento." ma:contentTypeScope="" ma:versionID="05141dced9a48e4e302dd57cb3ab5fef">
  <xsd:schema xmlns:xsd="http://www.w3.org/2001/XMLSchema" xmlns:xs="http://www.w3.org/2001/XMLSchema" xmlns:p="http://schemas.microsoft.com/office/2006/metadata/properties" xmlns:ns3="f105a18c-f1b5-457e-8caf-8e59dd9618ba" xmlns:ns4="769f9823-2d1b-4141-9a95-a27efe7bdabc" targetNamespace="http://schemas.microsoft.com/office/2006/metadata/properties" ma:root="true" ma:fieldsID="e46759a0e3843dcbf3a8f689f52ee5f3" ns3:_="" ns4:_="">
    <xsd:import namespace="f105a18c-f1b5-457e-8caf-8e59dd9618ba"/>
    <xsd:import namespace="769f9823-2d1b-4141-9a95-a27efe7bdab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05a18c-f1b5-457e-8caf-8e59dd9618ba"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internalName="SharedWithDetails" ma:readOnly="true">
      <xsd:simpleType>
        <xsd:restriction base="dms:Note">
          <xsd:maxLength value="255"/>
        </xsd:restriction>
      </xsd:simpleType>
    </xsd:element>
    <xsd:element name="SharingHintHash" ma:index="10" nillable="true" ma:displayName="Hash de la sugerencia para comparti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69f9823-2d1b-4141-9a95-a27efe7bdab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52A539-F9EE-4485-B741-75B5F66C695A}">
  <ds:schemaRefs>
    <ds:schemaRef ds:uri="http://purl.org/dc/terms/"/>
    <ds:schemaRef ds:uri="f105a18c-f1b5-457e-8caf-8e59dd9618ba"/>
    <ds:schemaRef ds:uri="http://schemas.microsoft.com/office/2006/documentManagement/types"/>
    <ds:schemaRef ds:uri="http://purl.org/dc/dcmitype/"/>
    <ds:schemaRef ds:uri="769f9823-2d1b-4141-9a95-a27efe7bdabc"/>
    <ds:schemaRef ds:uri="http://www.w3.org/XML/1998/namespace"/>
    <ds:schemaRef ds:uri="http://schemas.microsoft.com/office/2006/metadata/properties"/>
    <ds:schemaRef ds:uri="http://schemas.microsoft.com/office/infopath/2007/PartnerControl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C935D421-8F86-4FE0-BE1B-F0D2D062C488}">
  <ds:schemaRefs>
    <ds:schemaRef ds:uri="769f9823-2d1b-4141-9a95-a27efe7bdabc"/>
    <ds:schemaRef ds:uri="f105a18c-f1b5-457e-8caf-8e59dd9618b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C2BF195-E872-4F3E-B6BC-7726BFD8CD7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3993</TotalTime>
  <Words>3430</Words>
  <Application>Microsoft Office PowerPoint</Application>
  <PresentationFormat>Widescreen</PresentationFormat>
  <Paragraphs>335</Paragraphs>
  <Slides>49</Slides>
  <Notes>47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49</vt:i4>
      </vt:variant>
    </vt:vector>
  </HeadingPairs>
  <TitlesOfParts>
    <vt:vector size="60" baseType="lpstr">
      <vt:lpstr>Yu Gothic UI Semibold</vt:lpstr>
      <vt:lpstr>Arial</vt:lpstr>
      <vt:lpstr>Calibri</vt:lpstr>
      <vt:lpstr>Calibri Light</vt:lpstr>
      <vt:lpstr>Cambria Math</vt:lpstr>
      <vt:lpstr>Century Gothic</vt:lpstr>
      <vt:lpstr>Ebrima</vt:lpstr>
      <vt:lpstr>Open Sans</vt:lpstr>
      <vt:lpstr>Times New Roman</vt:lpstr>
      <vt:lpstr>Verdana</vt: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Propuesta programa de becas FLAR</dc:title>
  <dc:creator>Marilin Huertas Ruiz</dc:creator>
  <cp:lastModifiedBy>Jorge Esteban Camargo Forero</cp:lastModifiedBy>
  <cp:revision>64</cp:revision>
  <dcterms:created xsi:type="dcterms:W3CDTF">2022-07-05T23:54:33Z</dcterms:created>
  <dcterms:modified xsi:type="dcterms:W3CDTF">2023-02-16T19:23:23Z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0x0101000795DC1C12F97D43B6F43514F1EF1288</vt:lpwstr>
  </property>
</Properties>
</file>