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73" r:id="rId5"/>
    <p:sldId id="408" r:id="rId6"/>
    <p:sldId id="409" r:id="rId7"/>
    <p:sldId id="366" r:id="rId8"/>
    <p:sldId id="374" r:id="rId9"/>
    <p:sldId id="375" r:id="rId10"/>
    <p:sldId id="381" r:id="rId11"/>
    <p:sldId id="384" r:id="rId12"/>
    <p:sldId id="382" r:id="rId13"/>
    <p:sldId id="383" r:id="rId14"/>
    <p:sldId id="407" r:id="rId15"/>
    <p:sldId id="379" r:id="rId16"/>
    <p:sldId id="386" r:id="rId17"/>
    <p:sldId id="390" r:id="rId18"/>
    <p:sldId id="387" r:id="rId19"/>
    <p:sldId id="388" r:id="rId20"/>
    <p:sldId id="389" r:id="rId21"/>
    <p:sldId id="405" r:id="rId22"/>
    <p:sldId id="391" r:id="rId23"/>
    <p:sldId id="392" r:id="rId24"/>
    <p:sldId id="393" r:id="rId25"/>
    <p:sldId id="406" r:id="rId26"/>
    <p:sldId id="314"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616D9-24FC-8E68-A0FB-B0AB85227267}" v="2" dt="2023-02-14T23:17:43.521"/>
    <p1510:client id="{D49361BC-127F-443B-9FB1-1514959CA0DE}" v="43" dt="2023-02-14T19:36:22.15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5FC9F81F-1A26-13EF-4A7F-10D05117F040}"/>
    <pc:docChg chg="modSld">
      <pc:chgData name="Michelle Natalia Picon Salinas" userId="S::mpicon@flar.net::2587e1e9-9f21-4b7b-b919-8ef356ce05c7" providerId="AD" clId="Web-{5FC9F81F-1A26-13EF-4A7F-10D05117F040}" dt="2023-02-02T19:37:33.372" v="0"/>
      <pc:docMkLst>
        <pc:docMk/>
      </pc:docMkLst>
      <pc:sldChg chg="modSp">
        <pc:chgData name="Michelle Natalia Picon Salinas" userId="S::mpicon@flar.net::2587e1e9-9f21-4b7b-b919-8ef356ce05c7" providerId="AD" clId="Web-{5FC9F81F-1A26-13EF-4A7F-10D05117F040}" dt="2023-02-02T19:37:33.372" v="0"/>
        <pc:sldMkLst>
          <pc:docMk/>
          <pc:sldMk cId="2257149529" sldId="374"/>
        </pc:sldMkLst>
        <pc:spChg chg="mod">
          <ac:chgData name="Michelle Natalia Picon Salinas" userId="S::mpicon@flar.net::2587e1e9-9f21-4b7b-b919-8ef356ce05c7" providerId="AD" clId="Web-{5FC9F81F-1A26-13EF-4A7F-10D05117F040}" dt="2023-02-02T19:37:33.372" v="0"/>
          <ac:spMkLst>
            <pc:docMk/>
            <pc:sldMk cId="2257149529" sldId="374"/>
            <ac:spMk id="41" creationId="{77978F65-EEBD-3F49-BFAF-CB09ABD6CA62}"/>
          </ac:spMkLst>
        </pc:spChg>
      </pc:sldChg>
    </pc:docChg>
  </pc:docChgLst>
  <pc:docChgLst>
    <pc:chgData name="Jorge Esteban Camargo Forero" userId="ee79e5f4-13e3-4b16-9a8f-d9656972343c" providerId="ADAL" clId="{D49361BC-127F-443B-9FB1-1514959CA0DE}"/>
    <pc:docChg chg="custSel addSld delSld modSld">
      <pc:chgData name="Jorge Esteban Camargo Forero" userId="ee79e5f4-13e3-4b16-9a8f-d9656972343c" providerId="ADAL" clId="{D49361BC-127F-443B-9FB1-1514959CA0DE}" dt="2023-02-14T19:45:00.783" v="552" actId="1076"/>
      <pc:docMkLst>
        <pc:docMk/>
      </pc:docMkLst>
      <pc:sldChg chg="del">
        <pc:chgData name="Jorge Esteban Camargo Forero" userId="ee79e5f4-13e3-4b16-9a8f-d9656972343c" providerId="ADAL" clId="{D49361BC-127F-443B-9FB1-1514959CA0DE}" dt="2023-02-10T15:38:43.417" v="21" actId="47"/>
        <pc:sldMkLst>
          <pc:docMk/>
          <pc:sldMk cId="2082673487" sldId="378"/>
        </pc:sldMkLst>
      </pc:sldChg>
      <pc:sldChg chg="modSp mod">
        <pc:chgData name="Jorge Esteban Camargo Forero" userId="ee79e5f4-13e3-4b16-9a8f-d9656972343c" providerId="ADAL" clId="{D49361BC-127F-443B-9FB1-1514959CA0DE}" dt="2023-02-10T15:17:24.194" v="20" actId="20577"/>
        <pc:sldMkLst>
          <pc:docMk/>
          <pc:sldMk cId="2787933734" sldId="384"/>
        </pc:sldMkLst>
        <pc:spChg chg="mod">
          <ac:chgData name="Jorge Esteban Camargo Forero" userId="ee79e5f4-13e3-4b16-9a8f-d9656972343c" providerId="ADAL" clId="{D49361BC-127F-443B-9FB1-1514959CA0DE}" dt="2023-02-10T15:17:24.194" v="20" actId="20577"/>
          <ac:spMkLst>
            <pc:docMk/>
            <pc:sldMk cId="2787933734" sldId="384"/>
            <ac:spMk id="2" creationId="{265A9F7C-8C51-87A4-5D15-ED9DFD1F24BA}"/>
          </ac:spMkLst>
        </pc:spChg>
      </pc:sldChg>
      <pc:sldChg chg="addSp delSp modSp add mod">
        <pc:chgData name="Jorge Esteban Camargo Forero" userId="ee79e5f4-13e3-4b16-9a8f-d9656972343c" providerId="ADAL" clId="{D49361BC-127F-443B-9FB1-1514959CA0DE}" dt="2023-02-10T15:40:12.222" v="46" actId="14100"/>
        <pc:sldMkLst>
          <pc:docMk/>
          <pc:sldMk cId="3515012102" sldId="407"/>
        </pc:sldMkLst>
        <pc:spChg chg="del mod">
          <ac:chgData name="Jorge Esteban Camargo Forero" userId="ee79e5f4-13e3-4b16-9a8f-d9656972343c" providerId="ADAL" clId="{D49361BC-127F-443B-9FB1-1514959CA0DE}" dt="2023-02-10T15:40:08.116" v="26"/>
          <ac:spMkLst>
            <pc:docMk/>
            <pc:sldMk cId="3515012102" sldId="407"/>
            <ac:spMk id="2" creationId="{265A9F7C-8C51-87A4-5D15-ED9DFD1F24BA}"/>
          </ac:spMkLst>
        </pc:spChg>
        <pc:picChg chg="add mod">
          <ac:chgData name="Jorge Esteban Camargo Forero" userId="ee79e5f4-13e3-4b16-9a8f-d9656972343c" providerId="ADAL" clId="{D49361BC-127F-443B-9FB1-1514959CA0DE}" dt="2023-02-10T15:40:12.222" v="46" actId="14100"/>
          <ac:picMkLst>
            <pc:docMk/>
            <pc:sldMk cId="3515012102" sldId="407"/>
            <ac:picMk id="1026" creationId="{991CFE0E-84F8-B6B5-B8D3-B87934F5DF4A}"/>
          </ac:picMkLst>
        </pc:picChg>
      </pc:sldChg>
      <pc:sldChg chg="delSp modSp add mod setBg delDesignElem">
        <pc:chgData name="Jorge Esteban Camargo Forero" userId="ee79e5f4-13e3-4b16-9a8f-d9656972343c" providerId="ADAL" clId="{D49361BC-127F-443B-9FB1-1514959CA0DE}" dt="2023-02-14T19:45:00.783" v="552" actId="1076"/>
        <pc:sldMkLst>
          <pc:docMk/>
          <pc:sldMk cId="769433695" sldId="408"/>
        </pc:sldMkLst>
        <pc:spChg chg="mod">
          <ac:chgData name="Jorge Esteban Camargo Forero" userId="ee79e5f4-13e3-4b16-9a8f-d9656972343c" providerId="ADAL" clId="{D49361BC-127F-443B-9FB1-1514959CA0DE}" dt="2023-02-14T19:41:18.756" v="551" actId="6549"/>
          <ac:spMkLst>
            <pc:docMk/>
            <pc:sldMk cId="769433695" sldId="408"/>
            <ac:spMk id="2" creationId="{265A9F7C-8C51-87A4-5D15-ED9DFD1F24BA}"/>
          </ac:spMkLst>
        </pc:spChg>
        <pc:spChg chg="mod">
          <ac:chgData name="Jorge Esteban Camargo Forero" userId="ee79e5f4-13e3-4b16-9a8f-d9656972343c" providerId="ADAL" clId="{D49361BC-127F-443B-9FB1-1514959CA0DE}" dt="2023-02-14T19:45:00.783" v="552" actId="1076"/>
          <ac:spMkLst>
            <pc:docMk/>
            <pc:sldMk cId="769433695" sldId="408"/>
            <ac:spMk id="41" creationId="{77978F65-EEBD-3F49-BFAF-CB09ABD6CA62}"/>
          </ac:spMkLst>
        </pc:spChg>
        <pc:spChg chg="del">
          <ac:chgData name="Jorge Esteban Camargo Forero" userId="ee79e5f4-13e3-4b16-9a8f-d9656972343c" providerId="ADAL" clId="{D49361BC-127F-443B-9FB1-1514959CA0DE}" dt="2023-02-14T19:36:22.156" v="48"/>
          <ac:spMkLst>
            <pc:docMk/>
            <pc:sldMk cId="769433695" sldId="408"/>
            <ac:spMk id="60" creationId="{F13C74B1-5B17-4795-BED0-7140497B445A}"/>
          </ac:spMkLst>
        </pc:spChg>
        <pc:spChg chg="del">
          <ac:chgData name="Jorge Esteban Camargo Forero" userId="ee79e5f4-13e3-4b16-9a8f-d9656972343c" providerId="ADAL" clId="{D49361BC-127F-443B-9FB1-1514959CA0DE}" dt="2023-02-14T19:36:22.156" v="48"/>
          <ac:spMkLst>
            <pc:docMk/>
            <pc:sldMk cId="769433695" sldId="408"/>
            <ac:spMk id="62" creationId="{D4974D33-8DC5-464E-8C6D-BE58F0669C17}"/>
          </ac:spMkLst>
        </pc:spChg>
      </pc:sldChg>
      <pc:sldChg chg="add">
        <pc:chgData name="Jorge Esteban Camargo Forero" userId="ee79e5f4-13e3-4b16-9a8f-d9656972343c" providerId="ADAL" clId="{D49361BC-127F-443B-9FB1-1514959CA0DE}" dt="2023-02-14T19:36:22.156" v="48"/>
        <pc:sldMkLst>
          <pc:docMk/>
          <pc:sldMk cId="3382883432" sldId="409"/>
        </pc:sldMkLst>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clId="Web-{184D8860-6EB6-5FA8-3EED-CB8AEA7CA687}"/>
    <pc:docChg chg="modSld">
      <pc:chgData name="" userId="" providerId="" clId="Web-{184D8860-6EB6-5FA8-3EED-CB8AEA7CA687}" dt="2023-02-02T20:19:55.001" v="0" actId="20577"/>
      <pc:docMkLst>
        <pc:docMk/>
      </pc:docMkLst>
      <pc:sldChg chg="modSp">
        <pc:chgData name="" userId="" providerId="" clId="Web-{184D8860-6EB6-5FA8-3EED-CB8AEA7CA687}" dt="2023-02-02T20:19:55.001" v="0" actId="20577"/>
        <pc:sldMkLst>
          <pc:docMk/>
          <pc:sldMk cId="2744549316" sldId="373"/>
        </pc:sldMkLst>
        <pc:spChg chg="mod">
          <ac:chgData name="" userId="" providerId="" clId="Web-{184D8860-6EB6-5FA8-3EED-CB8AEA7CA687}" dt="2023-02-02T20:19:55.001" v="0" actId="20577"/>
          <ac:spMkLst>
            <pc:docMk/>
            <pc:sldMk cId="2744549316" sldId="373"/>
            <ac:spMk id="23" creationId="{C20D9D3A-55DE-3743-93C0-5030CD85885B}"/>
          </ac:spMkLst>
        </pc:spChg>
      </pc:sldChg>
    </pc:docChg>
  </pc:docChgLst>
  <pc:docChgLst>
    <pc:chgData name="Michelle Natalia Picon Salinas" userId="S::mpicon@flar.net::2587e1e9-9f21-4b7b-b919-8ef356ce05c7" providerId="AD" clId="Web-{A33D3DB4-6932-7BBF-224B-42B23711DB05}"/>
    <pc:docChg chg="addSld modSld">
      <pc:chgData name="Michelle Natalia Picon Salinas" userId="S::mpicon@flar.net::2587e1e9-9f21-4b7b-b919-8ef356ce05c7" providerId="AD" clId="Web-{A33D3DB4-6932-7BBF-224B-42B23711DB05}" dt="2023-02-07T20:49:12.665" v="18" actId="14100"/>
      <pc:docMkLst>
        <pc:docMk/>
      </pc:docMkLst>
      <pc:sldChg chg="delSp modSp add replId">
        <pc:chgData name="Michelle Natalia Picon Salinas" userId="S::mpicon@flar.net::2587e1e9-9f21-4b7b-b919-8ef356ce05c7" providerId="AD" clId="Web-{A33D3DB4-6932-7BBF-224B-42B23711DB05}" dt="2023-02-07T20:49:12.665" v="18" actId="14100"/>
        <pc:sldMkLst>
          <pc:docMk/>
          <pc:sldMk cId="3192149806" sldId="406"/>
        </pc:sldMkLst>
        <pc:spChg chg="del">
          <ac:chgData name="Michelle Natalia Picon Salinas" userId="S::mpicon@flar.net::2587e1e9-9f21-4b7b-b919-8ef356ce05c7" providerId="AD" clId="Web-{A33D3DB4-6932-7BBF-224B-42B23711DB05}" dt="2023-02-07T20:48:49.133" v="11"/>
          <ac:spMkLst>
            <pc:docMk/>
            <pc:sldMk cId="3192149806" sldId="406"/>
            <ac:spMk id="3" creationId="{0581A8C6-76CA-9DBF-9878-AEDB5DC12D95}"/>
          </ac:spMkLst>
        </pc:spChg>
        <pc:spChg chg="mod">
          <ac:chgData name="Michelle Natalia Picon Salinas" userId="S::mpicon@flar.net::2587e1e9-9f21-4b7b-b919-8ef356ce05c7" providerId="AD" clId="Web-{A33D3DB4-6932-7BBF-224B-42B23711DB05}" dt="2023-02-07T20:49:12.665" v="18" actId="14100"/>
          <ac:spMkLst>
            <pc:docMk/>
            <pc:sldMk cId="3192149806" sldId="406"/>
            <ac:spMk id="11" creationId="{0581A8C6-76CA-9DBF-9878-AEDB5DC12D95}"/>
          </ac:spMkLst>
        </pc:spChg>
        <pc:spChg chg="mod">
          <ac:chgData name="Michelle Natalia Picon Salinas" userId="S::mpicon@flar.net::2587e1e9-9f21-4b7b-b919-8ef356ce05c7" providerId="AD" clId="Web-{A33D3DB4-6932-7BBF-224B-42B23711DB05}" dt="2023-02-07T20:48:46.695" v="10" actId="1076"/>
          <ac:spMkLst>
            <pc:docMk/>
            <pc:sldMk cId="3192149806" sldId="406"/>
            <ac:spMk id="41" creationId="{77978F65-EEBD-3F49-BFAF-CB09ABD6CA62}"/>
          </ac:spMkLst>
        </pc:spChg>
      </pc:sldChg>
    </pc:docChg>
  </pc:docChgLst>
  <pc:docChgLst>
    <pc:chgData name="Michelle Natalia Picon Salinas" userId="S::mpicon@flar.net::2587e1e9-9f21-4b7b-b919-8ef356ce05c7" providerId="AD" clId="Web-{1FA616D9-24FC-8E68-A0FB-B0AB85227267}"/>
    <pc:docChg chg="modSld">
      <pc:chgData name="Michelle Natalia Picon Salinas" userId="S::mpicon@flar.net::2587e1e9-9f21-4b7b-b919-8ef356ce05c7" providerId="AD" clId="Web-{1FA616D9-24FC-8E68-A0FB-B0AB85227267}" dt="2023-02-14T23:17:43.521" v="1"/>
      <pc:docMkLst>
        <pc:docMk/>
      </pc:docMkLst>
      <pc:sldChg chg="modSp">
        <pc:chgData name="Michelle Natalia Picon Salinas" userId="S::mpicon@flar.net::2587e1e9-9f21-4b7b-b919-8ef356ce05c7" providerId="AD" clId="Web-{1FA616D9-24FC-8E68-A0FB-B0AB85227267}" dt="2023-02-14T23:17:37.724" v="0"/>
        <pc:sldMkLst>
          <pc:docMk/>
          <pc:sldMk cId="2744549316" sldId="373"/>
        </pc:sldMkLst>
        <pc:spChg chg="mod">
          <ac:chgData name="Michelle Natalia Picon Salinas" userId="S::mpicon@flar.net::2587e1e9-9f21-4b7b-b919-8ef356ce05c7" providerId="AD" clId="Web-{1FA616D9-24FC-8E68-A0FB-B0AB85227267}" dt="2023-02-14T23:17:37.724" v="0"/>
          <ac:spMkLst>
            <pc:docMk/>
            <pc:sldMk cId="2744549316" sldId="373"/>
            <ac:spMk id="24" creationId="{F6605C6D-372C-464C-B655-863DA9524B1E}"/>
          </ac:spMkLst>
        </pc:spChg>
      </pc:sldChg>
      <pc:sldChg chg="modSp">
        <pc:chgData name="Michelle Natalia Picon Salinas" userId="S::mpicon@flar.net::2587e1e9-9f21-4b7b-b919-8ef356ce05c7" providerId="AD" clId="Web-{1FA616D9-24FC-8E68-A0FB-B0AB85227267}" dt="2023-02-14T23:17:43.521" v="1"/>
        <pc:sldMkLst>
          <pc:docMk/>
          <pc:sldMk cId="769433695" sldId="408"/>
        </pc:sldMkLst>
        <pc:spChg chg="mod">
          <ac:chgData name="Michelle Natalia Picon Salinas" userId="S::mpicon@flar.net::2587e1e9-9f21-4b7b-b919-8ef356ce05c7" providerId="AD" clId="Web-{1FA616D9-24FC-8E68-A0FB-B0AB85227267}" dt="2023-02-14T23:17:43.521" v="1"/>
          <ac:spMkLst>
            <pc:docMk/>
            <pc:sldMk cId="769433695" sldId="408"/>
            <ac:spMk id="2" creationId="{265A9F7C-8C51-87A4-5D15-ED9DFD1F24BA}"/>
          </ac:spMkLst>
        </pc:sp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Michelle Natalia Picon Salinas" userId="S::mpicon@flar.net::2587e1e9-9f21-4b7b-b919-8ef356ce05c7" providerId="AD" clId="Web-{70705CB9-AEE1-244B-EEE9-C4CD6B25880F}"/>
    <pc:docChg chg="">
      <pc:chgData name="Michelle Natalia Picon Salinas" userId="S::mpicon@flar.net::2587e1e9-9f21-4b7b-b919-8ef356ce05c7" providerId="AD" clId="Web-{70705CB9-AEE1-244B-EEE9-C4CD6B25880F}" dt="2023-02-06T21:38:15.366" v="2"/>
      <pc:docMkLst>
        <pc:docMk/>
      </pc:docMkLst>
      <pc:sldChg chg="delCm">
        <pc:chgData name="Michelle Natalia Picon Salinas" userId="S::mpicon@flar.net::2587e1e9-9f21-4b7b-b919-8ef356ce05c7" providerId="AD" clId="Web-{70705CB9-AEE1-244B-EEE9-C4CD6B25880F}" dt="2023-02-06T21:38:00.085"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0705CB9-AEE1-244B-EEE9-C4CD6B25880F}" dt="2023-02-06T21:38:00.085"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70705CB9-AEE1-244B-EEE9-C4CD6B25880F}" dt="2023-02-06T21:38:08.273" v="1"/>
        <pc:sldMkLst>
          <pc:docMk/>
          <pc:sldMk cId="1005319811" sldId="390"/>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0705CB9-AEE1-244B-EEE9-C4CD6B25880F}" dt="2023-02-06T21:38:08.273" v="1"/>
              <pc2:cmMkLst xmlns:pc2="http://schemas.microsoft.com/office/powerpoint/2019/9/main/command">
                <pc:docMk/>
                <pc:sldMk cId="1005319811" sldId="390"/>
                <pc2:cmMk id="{263B317A-41A6-45CA-B063-1F85755CF463}"/>
              </pc2:cmMkLst>
            </pc226:cmChg>
          </p:ext>
        </pc:extLst>
      </pc:sldChg>
      <pc:sldChg chg="delCm">
        <pc:chgData name="Michelle Natalia Picon Salinas" userId="S::mpicon@flar.net::2587e1e9-9f21-4b7b-b919-8ef356ce05c7" providerId="AD" clId="Web-{70705CB9-AEE1-244B-EEE9-C4CD6B25880F}" dt="2023-02-06T21:38:15.366" v="2"/>
        <pc:sldMkLst>
          <pc:docMk/>
          <pc:sldMk cId="180077858" sldId="405"/>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0705CB9-AEE1-244B-EEE9-C4CD6B25880F}" dt="2023-02-06T21:38:15.366" v="2"/>
              <pc2:cmMkLst xmlns:pc2="http://schemas.microsoft.com/office/powerpoint/2019/9/main/command">
                <pc:docMk/>
                <pc:sldMk cId="180077858" sldId="405"/>
                <pc2:cmMk id="{263B317A-41A6-45CA-B063-1F85755CF463}"/>
              </pc2:cmMkLst>
            </pc226:cmChg>
          </p:ext>
        </pc:ext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14/02/2023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‹Nº›</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6152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9283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69185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1998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5444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3950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4195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3377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50739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3480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8346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82519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289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587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4434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‹Nº›</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1488916" y="1847609"/>
            <a:ext cx="9172437" cy="1754326"/>
          </a:xfrm>
          <a:prstGeom prst="rect">
            <a:avLst/>
          </a:prstGeom>
          <a:noFill/>
        </p:spPr>
        <p:txBody>
          <a:bodyPr wrap="square" lIns="91440" tIns="45720" rIns="91440" bIns="45720" rtlCol="0" anchor="t">
            <a:spAutoFit/>
          </a:bodyPr>
          <a:lstStyle/>
          <a:p>
            <a:pPr algn="ctr"/>
            <a:r>
              <a:rPr lang="es-CO" sz="5400" b="1" dirty="0">
                <a:solidFill>
                  <a:schemeClr val="bg1"/>
                </a:solidFill>
                <a:latin typeface="Century Gothic" panose="020B0502020202020204" pitchFamily="34" charset="0"/>
              </a:rPr>
              <a:t>Optimización de </a:t>
            </a:r>
            <a:r>
              <a:rPr lang="es-CO" sz="5400" b="1" dirty="0" smtClean="0">
                <a:solidFill>
                  <a:schemeClr val="bg1"/>
                </a:solidFill>
                <a:latin typeface="Century Gothic" panose="020B0502020202020204" pitchFamily="34" charset="0"/>
              </a:rPr>
              <a:t>Portafolios</a:t>
            </a:r>
            <a:endParaRPr lang="es-CO" sz="4800"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3499338" y="3669577"/>
            <a:ext cx="52402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a:solidFill>
                  <a:schemeClr val="bg1"/>
                </a:solidFill>
                <a:latin typeface="Ebrima"/>
                <a:ea typeface="Ebrima"/>
                <a:cs typeface="Ebrima"/>
              </a:rPr>
              <a:t>BCRP – CEFA 2023</a:t>
            </a:r>
            <a:endParaRPr lang="en-US"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5" y="874945"/>
            <a:ext cx="10658563" cy="82067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600" dirty="0">
                <a:solidFill>
                  <a:srgbClr val="1A3184"/>
                </a:solidFill>
                <a:latin typeface="Arial"/>
                <a:cs typeface="Arial"/>
              </a:rPr>
              <a:t>Optimización y teoría de la utilidad</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1761714" y="1972073"/>
                <a:ext cx="8579167" cy="3785652"/>
              </a:xfrm>
              <a:prstGeom prst="rect">
                <a:avLst/>
              </a:prstGeom>
              <a:noFill/>
            </p:spPr>
            <p:txBody>
              <a:bodyPr wrap="square" lIns="91440" tIns="45720" rIns="91440" bIns="45720" rtlCol="0" anchor="t">
                <a:spAutoFit/>
              </a:bodyPr>
              <a:lstStyle/>
              <a:p>
                <a:r>
                  <a:rPr lang="es-CO" sz="2400" dirty="0"/>
                  <a:t>Maximización de la utilidad (un solo periodo):</a:t>
                </a:r>
              </a:p>
              <a:p>
                <a:endParaRPr lang="es-CO" sz="2400" dirty="0"/>
              </a:p>
              <a:p>
                <a:pPr/>
                <a14:m>
                  <m:oMathPara xmlns:m="http://schemas.openxmlformats.org/officeDocument/2006/math">
                    <m:oMathParaPr>
                      <m:jc m:val="centerGroup"/>
                    </m:oMathParaPr>
                    <m:oMath xmlns:m="http://schemas.openxmlformats.org/officeDocument/2006/math">
                      <m:func>
                        <m:funcPr>
                          <m:ctrlPr>
                            <a:rPr lang="es-CO" sz="2400" i="1">
                              <a:latin typeface="Cambria Math" panose="02040503050406030204" pitchFamily="18" charset="0"/>
                            </a:rPr>
                          </m:ctrlPr>
                        </m:funcPr>
                        <m:fName>
                          <m:r>
                            <m:rPr>
                              <m:sty m:val="p"/>
                            </m:rPr>
                            <a:rPr lang="es-CO" sz="2400">
                              <a:latin typeface="Cambria Math"/>
                            </a:rPr>
                            <m:t>max</m:t>
                          </m:r>
                        </m:fName>
                        <m:e>
                          <m:r>
                            <a:rPr lang="es-CO" sz="2400" i="1">
                              <a:latin typeface="Cambria Math"/>
                            </a:rPr>
                            <m:t>𝐸</m:t>
                          </m:r>
                          <m:r>
                            <a:rPr lang="es-CO" sz="2400" i="1">
                              <a:latin typeface="Cambria Math"/>
                            </a:rPr>
                            <m:t>[</m:t>
                          </m:r>
                          <m:r>
                            <a:rPr lang="es-CO" sz="2400" i="1">
                              <a:latin typeface="Cambria Math"/>
                            </a:rPr>
                            <m:t>𝑈</m:t>
                          </m:r>
                          <m:r>
                            <a:rPr lang="es-CO" sz="2400" i="1">
                              <a:latin typeface="Cambria Math"/>
                            </a:rPr>
                            <m:t>(</m:t>
                          </m:r>
                          <m:sSup>
                            <m:sSupPr>
                              <m:ctrlPr>
                                <a:rPr lang="es-CO" sz="2400" i="1">
                                  <a:latin typeface="Cambria Math" panose="02040503050406030204" pitchFamily="18" charset="0"/>
                                </a:rPr>
                              </m:ctrlPr>
                            </m:sSupPr>
                            <m:e>
                              <m:r>
                                <a:rPr lang="es-CO" sz="2400" i="1">
                                  <a:latin typeface="Cambria Math"/>
                                </a:rPr>
                                <m:t>𝑅</m:t>
                              </m:r>
                            </m:e>
                            <m:sup>
                              <m:r>
                                <a:rPr lang="es-CO" sz="2400" i="1">
                                  <a:latin typeface="Cambria Math"/>
                                </a:rPr>
                                <m:t>′</m:t>
                              </m:r>
                            </m:sup>
                          </m:sSup>
                          <m:r>
                            <a:rPr lang="es-CO" sz="2400" i="1">
                              <a:latin typeface="Cambria Math"/>
                            </a:rPr>
                            <m:t>𝑥</m:t>
                          </m:r>
                        </m:e>
                      </m:func>
                      <m:r>
                        <a:rPr lang="es-CO" sz="2400" i="1">
                          <a:latin typeface="Cambria Math"/>
                        </a:rPr>
                        <m:t>)]</m:t>
                      </m:r>
                    </m:oMath>
                  </m:oMathPara>
                </a14:m>
                <a:endParaRPr lang="es-CO" sz="2400" dirty="0"/>
              </a:p>
              <a:p>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𝑆𝑢𝑗𝑒𝑡𝑜</m:t>
                      </m:r>
                      <m:r>
                        <a:rPr lang="es-CO" sz="2400" i="1">
                          <a:latin typeface="Cambria Math"/>
                        </a:rPr>
                        <m:t> </m:t>
                      </m:r>
                      <m:r>
                        <a:rPr lang="es-CO" sz="2400" i="1">
                          <a:latin typeface="Cambria Math"/>
                        </a:rPr>
                        <m:t>𝑎</m:t>
                      </m:r>
                      <m:r>
                        <a:rPr lang="es-CO" sz="2400" i="1">
                          <a:latin typeface="Cambria Math"/>
                        </a:rPr>
                        <m:t>:</m:t>
                      </m:r>
                    </m:oMath>
                  </m:oMathPara>
                </a14:m>
                <a:endParaRPr lang="es-CO" sz="2400" i="1" dirty="0">
                  <a:latin typeface="Cambria Math"/>
                </a:endParaRPr>
              </a:p>
              <a:p>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rPr>
                          </m:ctrlPr>
                        </m:sSupPr>
                        <m:e>
                          <m:r>
                            <a:rPr lang="es-CO" sz="2400" i="1">
                              <a:latin typeface="Cambria Math"/>
                            </a:rPr>
                            <m:t>𝑒</m:t>
                          </m:r>
                        </m:e>
                        <m:sup>
                          <m:r>
                            <a:rPr lang="es-CO" sz="2400" i="1">
                              <a:latin typeface="Cambria Math"/>
                            </a:rPr>
                            <m:t>′</m:t>
                          </m:r>
                        </m:sup>
                      </m:sSup>
                      <m:r>
                        <a:rPr lang="es-CO" sz="2400" i="1">
                          <a:latin typeface="Cambria Math"/>
                        </a:rPr>
                        <m:t>𝑥</m:t>
                      </m:r>
                      <m:r>
                        <a:rPr lang="es-CO" sz="2400" i="1">
                          <a:latin typeface="Cambria Math"/>
                        </a:rPr>
                        <m:t>=1 </m:t>
                      </m:r>
                      <m:d>
                        <m:dPr>
                          <m:ctrlPr>
                            <a:rPr lang="es-CO" sz="2400" i="1">
                              <a:latin typeface="Cambria Math" panose="02040503050406030204" pitchFamily="18" charset="0"/>
                            </a:rPr>
                          </m:ctrlPr>
                        </m:dPr>
                        <m:e>
                          <m:r>
                            <a:rPr lang="es-CO" sz="2400" i="1">
                              <a:latin typeface="Cambria Math"/>
                            </a:rPr>
                            <m:t>𝑟𝑒𝑠𝑡𝑟𝑖𝑐𝑐𝑖</m:t>
                          </m:r>
                          <m:r>
                            <a:rPr lang="es-CO" sz="2400" i="1">
                              <a:latin typeface="Cambria Math"/>
                            </a:rPr>
                            <m:t>ó</m:t>
                          </m:r>
                          <m:r>
                            <a:rPr lang="es-CO" sz="2400" i="1">
                              <a:latin typeface="Cambria Math"/>
                            </a:rPr>
                            <m:t>𝑛</m:t>
                          </m:r>
                          <m:r>
                            <a:rPr lang="es-CO" sz="2400" i="1">
                              <a:latin typeface="Cambria Math"/>
                            </a:rPr>
                            <m:t> </m:t>
                          </m:r>
                          <m:r>
                            <a:rPr lang="es-CO" sz="2400" i="1">
                              <a:latin typeface="Cambria Math"/>
                            </a:rPr>
                            <m:t>𝑑𝑒</m:t>
                          </m:r>
                          <m:r>
                            <a:rPr lang="es-CO" sz="2400" i="1">
                              <a:latin typeface="Cambria Math"/>
                            </a:rPr>
                            <m:t> </m:t>
                          </m:r>
                          <m:r>
                            <a:rPr lang="es-CO" sz="2400" i="1">
                              <a:latin typeface="Cambria Math"/>
                            </a:rPr>
                            <m:t>𝑝𝑟𝑒𝑠𝑢𝑝𝑢𝑒𝑠𝑡𝑜</m:t>
                          </m:r>
                        </m:e>
                      </m:d>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𝑥</m:t>
                      </m:r>
                      <m:r>
                        <a:rPr lang="es-CO" sz="2400" i="1">
                          <a:latin typeface="Cambria Math"/>
                          <a:ea typeface="Cambria Math"/>
                        </a:rPr>
                        <m:t>≥0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𝑛𝑜</m:t>
                      </m:r>
                      <m:r>
                        <a:rPr lang="es-CO" sz="2400" i="1">
                          <a:latin typeface="Cambria Math"/>
                          <a:ea typeface="Cambria Math"/>
                        </a:rPr>
                        <m:t>−</m:t>
                      </m:r>
                      <m:r>
                        <a:rPr lang="es-CO" sz="2400" i="1">
                          <a:latin typeface="Cambria Math"/>
                          <a:ea typeface="Cambria Math"/>
                        </a:rPr>
                        <m:t>𝑛𝑒𝑔𝑎𝑡𝑖𝑣𝑖𝑑𝑎𝑑</m:t>
                      </m:r>
                      <m:r>
                        <a:rPr lang="es-CO" sz="2400" i="1">
                          <a:latin typeface="Cambria Math"/>
                          <a:ea typeface="Cambria Math"/>
                        </a:rPr>
                        <m:t>)</m:t>
                      </m:r>
                    </m:oMath>
                  </m:oMathPara>
                </a14:m>
                <a:endParaRPr lang="es-CO" sz="2400" dirty="0"/>
              </a:p>
              <a:p>
                <a:endParaRPr lang="es-CO" sz="2400" dirty="0"/>
              </a:p>
              <a:p>
                <a:r>
                  <a:rPr lang="es-CO" sz="2400" dirty="0"/>
                  <a:t>Donde </a:t>
                </a:r>
                <a:r>
                  <a:rPr lang="es-CO" sz="2400" i="1" dirty="0"/>
                  <a:t>x</a:t>
                </a:r>
                <a:r>
                  <a:rPr lang="es-CO" sz="2400" dirty="0"/>
                  <a:t> es un vector que representa los pesos del portafolio, </a:t>
                </a:r>
                <a:r>
                  <a:rPr lang="es-CO" sz="2400" i="1" dirty="0"/>
                  <a:t>U</a:t>
                </a:r>
                <a:r>
                  <a:rPr lang="es-CO" sz="2400" dirty="0"/>
                  <a:t> la función de utilidad y </a:t>
                </a:r>
                <a:r>
                  <a:rPr lang="es-CO" sz="2400" i="1" dirty="0"/>
                  <a:t>R</a:t>
                </a:r>
                <a:r>
                  <a:rPr lang="es-CO" sz="2400" dirty="0"/>
                  <a:t> los retornos (aleatorios).</a:t>
                </a:r>
              </a:p>
            </p:txBody>
          </p:sp>
        </mc:Choice>
        <mc:Fallback>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1761714" y="1972073"/>
                <a:ext cx="8579167" cy="3785652"/>
              </a:xfrm>
              <a:prstGeom prst="rect">
                <a:avLst/>
              </a:prstGeom>
              <a:blipFill>
                <a:blip r:embed="rId3"/>
                <a:stretch>
                  <a:fillRect l="-1137" t="-1288" b="-2738"/>
                </a:stretch>
              </a:blipFill>
            </p:spPr>
            <p:txBody>
              <a:bodyPr/>
              <a:lstStyle/>
              <a:p>
                <a:r>
                  <a:rPr lang="en-US">
                    <a:noFill/>
                  </a:rPr>
                  <a:t> </a:t>
                </a:r>
              </a:p>
            </p:txBody>
          </p:sp>
        </mc:Fallback>
      </mc:AlternateContent>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962868"/>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dirty="0">
                <a:solidFill>
                  <a:srgbClr val="1A3184"/>
                </a:solidFill>
                <a:latin typeface="Arial"/>
                <a:cs typeface="Arial"/>
              </a:rPr>
              <a:t>Optimización y teoría de la utilidad</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pic>
        <p:nvPicPr>
          <p:cNvPr id="1026" name="Picture 2" descr="Portfolio Risk and Return Part I | IFT World">
            <a:extLst>
              <a:ext uri="{FF2B5EF4-FFF2-40B4-BE49-F238E27FC236}">
                <a16:creationId xmlns:a16="http://schemas.microsoft.com/office/drawing/2014/main" id="{991CFE0E-84F8-B6B5-B8D3-B87934F5D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526" y="1892652"/>
            <a:ext cx="5658898" cy="434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65978" y="644154"/>
            <a:ext cx="10658563" cy="82067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Optimización y frontera eficiente</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520170" y="1699502"/>
                <a:ext cx="8750180" cy="4524315"/>
              </a:xfrm>
              <a:prstGeom prst="rect">
                <a:avLst/>
              </a:prstGeom>
              <a:noFill/>
            </p:spPr>
            <p:txBody>
              <a:bodyPr wrap="square" lIns="91440" tIns="45720" rIns="91440" bIns="45720" rtlCol="0" anchor="t">
                <a:spAutoFit/>
              </a:bodyPr>
              <a:lstStyle/>
              <a:p>
                <a:r>
                  <a:rPr lang="es-CO" sz="2400" dirty="0"/>
                  <a:t>Tomemos el siguiente problema de optimización cuadrática</a:t>
                </a:r>
              </a:p>
              <a:p>
                <a:endParaRPr lang="es-CO" sz="2400" dirty="0"/>
              </a:p>
              <a:p>
                <a:pPr/>
                <a14:m>
                  <m:oMathPara xmlns:m="http://schemas.openxmlformats.org/officeDocument/2006/math">
                    <m:oMathParaPr>
                      <m:jc m:val="centerGroup"/>
                    </m:oMathParaPr>
                    <m:oMath xmlns:m="http://schemas.openxmlformats.org/officeDocument/2006/math">
                      <m:func>
                        <m:funcPr>
                          <m:ctrlPr>
                            <a:rPr lang="es-CO" sz="2400" i="1">
                              <a:latin typeface="Cambria Math" panose="02040503050406030204" pitchFamily="18" charset="0"/>
                            </a:rPr>
                          </m:ctrlPr>
                        </m:funcPr>
                        <m:fName>
                          <m:r>
                            <a:rPr lang="es-CO" sz="2400" i="1">
                              <a:latin typeface="Cambria Math"/>
                            </a:rPr>
                            <m:t>𝑚𝑖𝑛</m:t>
                          </m:r>
                        </m:fName>
                        <m:e>
                          <m:sSup>
                            <m:sSupPr>
                              <m:ctrlPr>
                                <a:rPr lang="es-CO" sz="2400" i="1">
                                  <a:latin typeface="Cambria Math" panose="02040503050406030204" pitchFamily="18" charset="0"/>
                                </a:rPr>
                              </m:ctrlPr>
                            </m:sSupPr>
                            <m:e>
                              <m:r>
                                <a:rPr lang="es-CO" sz="2400" i="1">
                                  <a:latin typeface="Cambria Math"/>
                                </a:rPr>
                                <m:t>𝑥</m:t>
                              </m:r>
                            </m:e>
                            <m:sup>
                              <m:r>
                                <a:rPr lang="es-CO" sz="2400" i="1">
                                  <a:latin typeface="Cambria Math"/>
                                </a:rPr>
                                <m:t>′</m:t>
                              </m:r>
                            </m:sup>
                          </m:sSup>
                          <m:r>
                            <m:rPr>
                              <m:sty m:val="p"/>
                            </m:rPr>
                            <a:rPr lang="es-CO" sz="2400" i="1">
                              <a:latin typeface="Cambria Math"/>
                              <a:ea typeface="Cambria Math"/>
                            </a:rPr>
                            <m:t>Σ</m:t>
                          </m:r>
                          <m:r>
                            <a:rPr lang="es-CO" sz="2400" i="1">
                              <a:latin typeface="Cambria Math"/>
                              <a:ea typeface="Cambria Math"/>
                            </a:rPr>
                            <m:t>𝑥</m:t>
                          </m:r>
                        </m:e>
                      </m:func>
                    </m:oMath>
                  </m:oMathPara>
                </a14:m>
                <a:endParaRPr lang="es-CO" sz="2400" dirty="0"/>
              </a:p>
              <a:p>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𝑆𝑢𝑗𝑒𝑡𝑜</m:t>
                      </m:r>
                      <m:r>
                        <a:rPr lang="es-CO" sz="2400" i="1">
                          <a:latin typeface="Cambria Math"/>
                        </a:rPr>
                        <m:t> </m:t>
                      </m:r>
                      <m:r>
                        <a:rPr lang="es-CO" sz="2400" i="1">
                          <a:latin typeface="Cambria Math"/>
                        </a:rPr>
                        <m:t>𝑎</m:t>
                      </m:r>
                      <m:r>
                        <a:rPr lang="es-CO" sz="2400" i="1">
                          <a:latin typeface="Cambria Math"/>
                        </a:rPr>
                        <m:t>:</m:t>
                      </m:r>
                    </m:oMath>
                  </m:oMathPara>
                </a14:m>
                <a:endParaRPr lang="es-CO" sz="2400" i="1" dirty="0">
                  <a:latin typeface="Cambria Math"/>
                </a:endParaRPr>
              </a:p>
              <a:p>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rPr>
                          </m:ctrlPr>
                        </m:sSupPr>
                        <m:e>
                          <m:r>
                            <a:rPr lang="es-CO" sz="2400" i="1">
                              <a:latin typeface="Cambria Math"/>
                            </a:rPr>
                            <m:t>𝑟</m:t>
                          </m:r>
                        </m:e>
                        <m:sup>
                          <m:r>
                            <a:rPr lang="es-CO" sz="2400" i="1">
                              <a:latin typeface="Cambria Math"/>
                            </a:rPr>
                            <m:t>′</m:t>
                          </m:r>
                        </m:sup>
                      </m:sSup>
                      <m:r>
                        <a:rPr lang="es-CO" sz="2400" i="1">
                          <a:latin typeface="Cambria Math"/>
                        </a:rPr>
                        <m:t>𝑥</m:t>
                      </m:r>
                      <m:r>
                        <a:rPr lang="es-CO" sz="2400" i="1">
                          <a:latin typeface="Cambria Math"/>
                          <a:ea typeface="Cambria Math"/>
                        </a:rPr>
                        <m:t>≥</m:t>
                      </m:r>
                      <m:sSub>
                        <m:sSubPr>
                          <m:ctrlPr>
                            <a:rPr lang="es-CO" sz="2400" i="1">
                              <a:latin typeface="Cambria Math" panose="02040503050406030204" pitchFamily="18" charset="0"/>
                              <a:ea typeface="Cambria Math"/>
                            </a:rPr>
                          </m:ctrlPr>
                        </m:sSubPr>
                        <m:e>
                          <m:r>
                            <a:rPr lang="es-CO" sz="2400" i="1">
                              <a:latin typeface="Cambria Math"/>
                              <a:ea typeface="Cambria Math"/>
                            </a:rPr>
                            <m:t>𝑟</m:t>
                          </m:r>
                        </m:e>
                        <m:sub>
                          <m:r>
                            <a:rPr lang="es-CO" sz="2400" i="1">
                              <a:latin typeface="Cambria Math"/>
                              <a:ea typeface="Cambria Math"/>
                            </a:rPr>
                            <m:t>𝑜</m:t>
                          </m:r>
                        </m:sub>
                      </m:sSub>
                      <m:r>
                        <a:rPr lang="es-CO" sz="2400" i="1">
                          <a:latin typeface="Cambria Math"/>
                          <a:ea typeface="Cambria Math"/>
                        </a:rPr>
                        <m:t>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𝑟𝑒𝑡𝑜𝑟𝑛𝑜</m:t>
                      </m:r>
                      <m:r>
                        <a:rPr lang="es-CO" sz="2400" i="1">
                          <a:latin typeface="Cambria Math"/>
                          <a:ea typeface="Cambria Math"/>
                        </a:rPr>
                        <m:t> </m:t>
                      </m:r>
                      <m:r>
                        <a:rPr lang="es-CO" sz="2400" i="1">
                          <a:latin typeface="Cambria Math"/>
                          <a:ea typeface="Cambria Math"/>
                        </a:rPr>
                        <m:t>𝑚</m:t>
                      </m:r>
                      <m:r>
                        <a:rPr lang="es-CO" sz="2400" i="1">
                          <a:latin typeface="Cambria Math"/>
                          <a:ea typeface="Cambria Math"/>
                        </a:rPr>
                        <m:t>í</m:t>
                      </m:r>
                      <m:r>
                        <a:rPr lang="es-CO" sz="2400" i="1">
                          <a:latin typeface="Cambria Math"/>
                          <a:ea typeface="Cambria Math"/>
                        </a:rPr>
                        <m:t>𝑛𝑖𝑚𝑜</m:t>
                      </m:r>
                      <m:r>
                        <a:rPr lang="es-CO" sz="2400" i="1">
                          <a:latin typeface="Cambria Math"/>
                          <a:ea typeface="Cambria Math"/>
                        </a:rPr>
                        <m:t>)</m:t>
                      </m:r>
                    </m:oMath>
                  </m:oMathPara>
                </a14:m>
                <a:endParaRPr lang="es-CO" sz="2400" i="1" dirty="0">
                  <a:latin typeface="Cambria Math"/>
                </a:endParaRPr>
              </a:p>
              <a:p>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rPr>
                          </m:ctrlPr>
                        </m:sSupPr>
                        <m:e>
                          <m:r>
                            <a:rPr lang="es-CO" sz="2400" i="1">
                              <a:latin typeface="Cambria Math"/>
                            </a:rPr>
                            <m:t>𝑒</m:t>
                          </m:r>
                        </m:e>
                        <m:sup>
                          <m:r>
                            <a:rPr lang="es-CO" sz="2400" i="1">
                              <a:latin typeface="Cambria Math"/>
                            </a:rPr>
                            <m:t>′</m:t>
                          </m:r>
                        </m:sup>
                      </m:sSup>
                      <m:r>
                        <a:rPr lang="es-CO" sz="2400" i="1">
                          <a:latin typeface="Cambria Math"/>
                        </a:rPr>
                        <m:t>𝑥</m:t>
                      </m:r>
                      <m:r>
                        <a:rPr lang="es-CO" sz="2400" i="1">
                          <a:latin typeface="Cambria Math"/>
                        </a:rPr>
                        <m:t>=1 </m:t>
                      </m:r>
                      <m:d>
                        <m:dPr>
                          <m:ctrlPr>
                            <a:rPr lang="es-CO" sz="2400" i="1">
                              <a:latin typeface="Cambria Math" panose="02040503050406030204" pitchFamily="18" charset="0"/>
                            </a:rPr>
                          </m:ctrlPr>
                        </m:dPr>
                        <m:e>
                          <m:r>
                            <a:rPr lang="es-CO" sz="2400" i="1">
                              <a:latin typeface="Cambria Math"/>
                            </a:rPr>
                            <m:t>𝑟𝑒𝑠𝑡𝑟𝑖𝑐𝑐𝑖</m:t>
                          </m:r>
                          <m:r>
                            <a:rPr lang="es-CO" sz="2400" i="1">
                              <a:latin typeface="Cambria Math"/>
                            </a:rPr>
                            <m:t>ó</m:t>
                          </m:r>
                          <m:r>
                            <a:rPr lang="es-CO" sz="2400" i="1">
                              <a:latin typeface="Cambria Math"/>
                            </a:rPr>
                            <m:t>𝑛</m:t>
                          </m:r>
                          <m:r>
                            <a:rPr lang="es-CO" sz="2400" i="1">
                              <a:latin typeface="Cambria Math"/>
                            </a:rPr>
                            <m:t> </m:t>
                          </m:r>
                          <m:r>
                            <a:rPr lang="es-CO" sz="2400" i="1">
                              <a:latin typeface="Cambria Math"/>
                            </a:rPr>
                            <m:t>𝑑𝑒</m:t>
                          </m:r>
                          <m:r>
                            <a:rPr lang="es-CO" sz="2400" i="1">
                              <a:latin typeface="Cambria Math"/>
                            </a:rPr>
                            <m:t> </m:t>
                          </m:r>
                          <m:r>
                            <a:rPr lang="es-CO" sz="2400" i="1">
                              <a:latin typeface="Cambria Math"/>
                            </a:rPr>
                            <m:t>𝑝𝑟𝑒𝑠𝑢𝑝𝑢𝑒𝑠𝑡𝑜</m:t>
                          </m:r>
                        </m:e>
                      </m:d>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𝑙</m:t>
                      </m:r>
                      <m:r>
                        <a:rPr lang="es-CO" sz="2400" i="1">
                          <a:latin typeface="Cambria Math"/>
                          <a:ea typeface="Cambria Math"/>
                        </a:rPr>
                        <m:t>≤</m:t>
                      </m:r>
                      <m:r>
                        <a:rPr lang="es-CO" sz="2400" i="1">
                          <a:latin typeface="Cambria Math"/>
                          <a:ea typeface="Cambria Math"/>
                        </a:rPr>
                        <m:t>𝐴𝑥</m:t>
                      </m:r>
                      <m:r>
                        <a:rPr lang="es-CO" sz="2400" i="1">
                          <a:latin typeface="Cambria Math"/>
                          <a:ea typeface="Cambria Math"/>
                        </a:rPr>
                        <m:t>≤</m:t>
                      </m:r>
                      <m:r>
                        <a:rPr lang="es-CO" sz="2400" i="1">
                          <a:latin typeface="Cambria Math"/>
                          <a:ea typeface="Cambria Math"/>
                        </a:rPr>
                        <m:t>𝑢</m:t>
                      </m:r>
                      <m:r>
                        <a:rPr lang="es-CO" sz="2400" i="1">
                          <a:latin typeface="Cambria Math"/>
                          <a:ea typeface="Cambria Math"/>
                        </a:rPr>
                        <m:t>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𝑒𝑥𝑝𝑜𝑠𝑖𝑐𝑖𝑜𝑛𝑒𝑠</m:t>
                      </m:r>
                      <m:r>
                        <a:rPr lang="es-CO" sz="2400" i="1">
                          <a:latin typeface="Cambria Math"/>
                          <a:ea typeface="Cambria Math"/>
                        </a:rPr>
                        <m:t>)</m:t>
                      </m:r>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𝑥</m:t>
                      </m:r>
                      <m:r>
                        <a:rPr lang="es-CO" sz="2400" i="1">
                          <a:latin typeface="Cambria Math"/>
                          <a:ea typeface="Cambria Math"/>
                        </a:rPr>
                        <m:t>≥0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𝑛𝑜</m:t>
                      </m:r>
                      <m:r>
                        <a:rPr lang="es-CO" sz="2400" i="1">
                          <a:latin typeface="Cambria Math"/>
                          <a:ea typeface="Cambria Math"/>
                        </a:rPr>
                        <m:t>−</m:t>
                      </m:r>
                      <m:r>
                        <a:rPr lang="es-CO" sz="2400" i="1">
                          <a:latin typeface="Cambria Math"/>
                          <a:ea typeface="Cambria Math"/>
                        </a:rPr>
                        <m:t>𝑛𝑒𝑔𝑎𝑡𝑖𝑣𝑖𝑑𝑎𝑑</m:t>
                      </m:r>
                      <m:r>
                        <a:rPr lang="es-CO" sz="2400" i="1">
                          <a:latin typeface="Cambria Math"/>
                          <a:ea typeface="Cambria Math"/>
                        </a:rPr>
                        <m:t>)</m:t>
                      </m:r>
                    </m:oMath>
                  </m:oMathPara>
                </a14:m>
                <a:endParaRPr lang="es-CO" sz="2400" dirty="0"/>
              </a:p>
              <a:p>
                <a:endParaRPr lang="es-CO" sz="2400" dirty="0"/>
              </a:p>
              <a:p>
                <a:r>
                  <a:rPr lang="es-ES" sz="2400" dirty="0"/>
                  <a:t>La frontera eficiente se obtiene resolviendo esta optimización para cada nivel de retorno mínimo </a:t>
                </a:r>
                <a14:m>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𝑟</m:t>
                        </m:r>
                      </m:e>
                      <m:sub>
                        <m:r>
                          <a:rPr lang="es-ES" sz="2400" b="0" i="1" smtClean="0">
                            <a:latin typeface="Cambria Math" panose="02040503050406030204" pitchFamily="18" charset="0"/>
                          </a:rPr>
                          <m:t>0</m:t>
                        </m:r>
                      </m:sub>
                    </m:sSub>
                  </m:oMath>
                </a14:m>
                <a:r>
                  <a:rPr lang="es-ES" sz="2400" dirty="0"/>
                  <a:t>.</a:t>
                </a:r>
                <a:endParaRPr lang="es-CO" sz="2400"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520170" y="1699502"/>
                <a:ext cx="8750180" cy="4524315"/>
              </a:xfrm>
              <a:prstGeom prst="rect">
                <a:avLst/>
              </a:prstGeom>
              <a:blipFill>
                <a:blip r:embed="rId3"/>
                <a:stretch>
                  <a:fillRect l="-1045" t="-1078" b="-2156"/>
                </a:stretch>
              </a:blipFill>
            </p:spPr>
            <p:txBody>
              <a:bodyPr/>
              <a:lstStyle/>
              <a:p>
                <a:r>
                  <a:rPr lang="en-US">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61577" y="662963"/>
            <a:ext cx="6648107"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Portafolio de mínima varianza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293006" y="1720196"/>
                <a:ext cx="9385251" cy="4893647"/>
              </a:xfrm>
              <a:prstGeom prst="rect">
                <a:avLst/>
              </a:prstGeom>
              <a:noFill/>
            </p:spPr>
            <p:txBody>
              <a:bodyPr wrap="square" lIns="91440" tIns="45720" rIns="91440" bIns="45720" rtlCol="0" anchor="t">
                <a:spAutoFit/>
              </a:bodyPr>
              <a:lstStyle/>
              <a:p>
                <a:r>
                  <a:rPr lang="es-CO" sz="2400" dirty="0"/>
                  <a:t>Si se elimina la restricción de retorno mínimo, la optimización arroja el portafolio de mínima varianza:</a:t>
                </a:r>
              </a:p>
              <a:p>
                <a:endParaRPr lang="es-CO" sz="2400" dirty="0"/>
              </a:p>
              <a:p>
                <a:pPr/>
                <a14:m>
                  <m:oMathPara xmlns:m="http://schemas.openxmlformats.org/officeDocument/2006/math">
                    <m:oMathParaPr>
                      <m:jc m:val="centerGroup"/>
                    </m:oMathParaPr>
                    <m:oMath xmlns:m="http://schemas.openxmlformats.org/officeDocument/2006/math">
                      <m:func>
                        <m:funcPr>
                          <m:ctrlPr>
                            <a:rPr lang="es-CO" sz="2400" i="1">
                              <a:latin typeface="Cambria Math" panose="02040503050406030204" pitchFamily="18" charset="0"/>
                            </a:rPr>
                          </m:ctrlPr>
                        </m:funcPr>
                        <m:fName>
                          <m:r>
                            <a:rPr lang="es-CO" sz="2400" i="1">
                              <a:latin typeface="Cambria Math"/>
                            </a:rPr>
                            <m:t>𝑚𝑖𝑛</m:t>
                          </m:r>
                        </m:fName>
                        <m:e>
                          <m:sSup>
                            <m:sSupPr>
                              <m:ctrlPr>
                                <a:rPr lang="es-CO" sz="2400" i="1">
                                  <a:latin typeface="Cambria Math" panose="02040503050406030204" pitchFamily="18" charset="0"/>
                                </a:rPr>
                              </m:ctrlPr>
                            </m:sSupPr>
                            <m:e>
                              <m:r>
                                <a:rPr lang="es-CO" sz="2400" i="1">
                                  <a:latin typeface="Cambria Math"/>
                                </a:rPr>
                                <m:t>𝑥</m:t>
                              </m:r>
                            </m:e>
                            <m:sup>
                              <m:r>
                                <a:rPr lang="es-CO" sz="2400" i="1">
                                  <a:latin typeface="Cambria Math"/>
                                </a:rPr>
                                <m:t>′</m:t>
                              </m:r>
                            </m:sup>
                          </m:sSup>
                          <m:r>
                            <m:rPr>
                              <m:sty m:val="p"/>
                            </m:rPr>
                            <a:rPr lang="es-CO" sz="2400" i="1">
                              <a:latin typeface="Cambria Math"/>
                              <a:ea typeface="Cambria Math"/>
                            </a:rPr>
                            <m:t>Σ</m:t>
                          </m:r>
                          <m:r>
                            <a:rPr lang="es-CO" sz="2400" i="1">
                              <a:latin typeface="Cambria Math"/>
                              <a:ea typeface="Cambria Math"/>
                            </a:rPr>
                            <m:t>𝑥</m:t>
                          </m:r>
                        </m:e>
                      </m:func>
                    </m:oMath>
                  </m:oMathPara>
                </a14:m>
                <a:endParaRPr lang="es-CO" sz="2400" dirty="0"/>
              </a:p>
              <a:p>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𝑆𝑢𝑗𝑒𝑡𝑜</m:t>
                      </m:r>
                      <m:r>
                        <a:rPr lang="es-CO" sz="2400" i="1">
                          <a:latin typeface="Cambria Math"/>
                        </a:rPr>
                        <m:t> </m:t>
                      </m:r>
                      <m:r>
                        <a:rPr lang="es-CO" sz="2400" i="1">
                          <a:latin typeface="Cambria Math"/>
                        </a:rPr>
                        <m:t>𝑎</m:t>
                      </m:r>
                      <m:r>
                        <a:rPr lang="es-CO" sz="2400" i="1">
                          <a:latin typeface="Cambria Math"/>
                        </a:rPr>
                        <m:t>:</m:t>
                      </m:r>
                    </m:oMath>
                  </m:oMathPara>
                </a14:m>
                <a:endParaRPr lang="es-CO" sz="2400" i="1" dirty="0">
                  <a:latin typeface="Cambria Math"/>
                </a:endParaRPr>
              </a:p>
              <a:p>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rPr>
                          </m:ctrlPr>
                        </m:sSupPr>
                        <m:e>
                          <m:r>
                            <a:rPr lang="es-CO" sz="2400" i="1">
                              <a:latin typeface="Cambria Math"/>
                            </a:rPr>
                            <m:t>𝑒</m:t>
                          </m:r>
                        </m:e>
                        <m:sup>
                          <m:r>
                            <a:rPr lang="es-CO" sz="2400" i="1">
                              <a:latin typeface="Cambria Math"/>
                            </a:rPr>
                            <m:t>′</m:t>
                          </m:r>
                        </m:sup>
                      </m:sSup>
                      <m:r>
                        <a:rPr lang="es-CO" sz="2400" i="1">
                          <a:latin typeface="Cambria Math"/>
                        </a:rPr>
                        <m:t>𝑥</m:t>
                      </m:r>
                      <m:r>
                        <a:rPr lang="es-CO" sz="2400" i="1">
                          <a:latin typeface="Cambria Math"/>
                        </a:rPr>
                        <m:t>=1 </m:t>
                      </m:r>
                      <m:d>
                        <m:dPr>
                          <m:ctrlPr>
                            <a:rPr lang="es-CO" sz="2400" i="1">
                              <a:latin typeface="Cambria Math" panose="02040503050406030204" pitchFamily="18" charset="0"/>
                            </a:rPr>
                          </m:ctrlPr>
                        </m:dPr>
                        <m:e>
                          <m:r>
                            <a:rPr lang="es-CO" sz="2400" i="1">
                              <a:latin typeface="Cambria Math"/>
                            </a:rPr>
                            <m:t>𝑟𝑒𝑠𝑡𝑟𝑖𝑐𝑐𝑖</m:t>
                          </m:r>
                          <m:r>
                            <a:rPr lang="es-CO" sz="2400" i="1">
                              <a:latin typeface="Cambria Math"/>
                            </a:rPr>
                            <m:t>ó</m:t>
                          </m:r>
                          <m:r>
                            <a:rPr lang="es-CO" sz="2400" i="1">
                              <a:latin typeface="Cambria Math"/>
                            </a:rPr>
                            <m:t>𝑛</m:t>
                          </m:r>
                          <m:r>
                            <a:rPr lang="es-CO" sz="2400" i="1">
                              <a:latin typeface="Cambria Math"/>
                            </a:rPr>
                            <m:t> </m:t>
                          </m:r>
                          <m:r>
                            <a:rPr lang="es-CO" sz="2400" i="1">
                              <a:latin typeface="Cambria Math"/>
                            </a:rPr>
                            <m:t>𝑑𝑒</m:t>
                          </m:r>
                          <m:r>
                            <a:rPr lang="es-CO" sz="2400" i="1">
                              <a:latin typeface="Cambria Math"/>
                            </a:rPr>
                            <m:t> </m:t>
                          </m:r>
                          <m:r>
                            <a:rPr lang="es-CO" sz="2400" i="1">
                              <a:latin typeface="Cambria Math"/>
                            </a:rPr>
                            <m:t>𝑝𝑟𝑒𝑠𝑢𝑝𝑢𝑒𝑠𝑡𝑜</m:t>
                          </m:r>
                        </m:e>
                      </m:d>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𝑙</m:t>
                      </m:r>
                      <m:r>
                        <a:rPr lang="es-CO" sz="2400" i="1">
                          <a:latin typeface="Cambria Math"/>
                          <a:ea typeface="Cambria Math"/>
                        </a:rPr>
                        <m:t>≤</m:t>
                      </m:r>
                      <m:r>
                        <a:rPr lang="es-CO" sz="2400" i="1">
                          <a:latin typeface="Cambria Math"/>
                          <a:ea typeface="Cambria Math"/>
                        </a:rPr>
                        <m:t>𝐴𝑥</m:t>
                      </m:r>
                      <m:r>
                        <a:rPr lang="es-CO" sz="2400" i="1">
                          <a:latin typeface="Cambria Math"/>
                          <a:ea typeface="Cambria Math"/>
                        </a:rPr>
                        <m:t>≤</m:t>
                      </m:r>
                      <m:r>
                        <a:rPr lang="es-CO" sz="2400" i="1">
                          <a:latin typeface="Cambria Math"/>
                          <a:ea typeface="Cambria Math"/>
                        </a:rPr>
                        <m:t>𝑢</m:t>
                      </m:r>
                      <m:r>
                        <a:rPr lang="es-CO" sz="2400" i="1">
                          <a:latin typeface="Cambria Math"/>
                          <a:ea typeface="Cambria Math"/>
                        </a:rPr>
                        <m:t>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𝑒𝑥𝑝𝑜𝑠𝑖𝑐𝑖𝑜𝑛𝑒𝑠</m:t>
                      </m:r>
                      <m:r>
                        <a:rPr lang="es-CO" sz="2400" i="1">
                          <a:latin typeface="Cambria Math"/>
                          <a:ea typeface="Cambria Math"/>
                        </a:rPr>
                        <m:t>)</m:t>
                      </m:r>
                    </m:oMath>
                  </m:oMathPara>
                </a14:m>
                <a:endParaRPr lang="es-CO" sz="2400" dirty="0"/>
              </a:p>
              <a:p>
                <a:pPr/>
                <a14:m>
                  <m:oMathPara xmlns:m="http://schemas.openxmlformats.org/officeDocument/2006/math">
                    <m:oMathParaPr>
                      <m:jc m:val="centerGroup"/>
                    </m:oMathParaPr>
                    <m:oMath xmlns:m="http://schemas.openxmlformats.org/officeDocument/2006/math">
                      <m:r>
                        <a:rPr lang="es-CO" sz="2400" i="1">
                          <a:latin typeface="Cambria Math"/>
                        </a:rPr>
                        <m:t>𝑥</m:t>
                      </m:r>
                      <m:r>
                        <a:rPr lang="es-CO" sz="2400" i="1">
                          <a:latin typeface="Cambria Math"/>
                          <a:ea typeface="Cambria Math"/>
                        </a:rPr>
                        <m:t>≥0 (</m:t>
                      </m:r>
                      <m:r>
                        <a:rPr lang="es-CO" sz="2400" i="1">
                          <a:latin typeface="Cambria Math"/>
                          <a:ea typeface="Cambria Math"/>
                        </a:rPr>
                        <m:t>𝑟𝑒𝑠𝑡𝑟𝑖𝑐𝑐𝑖</m:t>
                      </m:r>
                      <m:r>
                        <a:rPr lang="es-CO" sz="2400" i="1">
                          <a:latin typeface="Cambria Math"/>
                          <a:ea typeface="Cambria Math"/>
                        </a:rPr>
                        <m:t>ó</m:t>
                      </m:r>
                      <m:r>
                        <a:rPr lang="es-CO" sz="2400" i="1">
                          <a:latin typeface="Cambria Math"/>
                          <a:ea typeface="Cambria Math"/>
                        </a:rPr>
                        <m:t>𝑛</m:t>
                      </m:r>
                      <m:r>
                        <a:rPr lang="es-CO" sz="2400" i="1">
                          <a:latin typeface="Cambria Math"/>
                          <a:ea typeface="Cambria Math"/>
                        </a:rPr>
                        <m:t> </m:t>
                      </m:r>
                      <m:r>
                        <a:rPr lang="es-CO" sz="2400" i="1">
                          <a:latin typeface="Cambria Math"/>
                          <a:ea typeface="Cambria Math"/>
                        </a:rPr>
                        <m:t>𝑑𝑒</m:t>
                      </m:r>
                      <m:r>
                        <a:rPr lang="es-CO" sz="2400" i="1">
                          <a:latin typeface="Cambria Math"/>
                          <a:ea typeface="Cambria Math"/>
                        </a:rPr>
                        <m:t> </m:t>
                      </m:r>
                      <m:r>
                        <a:rPr lang="es-CO" sz="2400" i="1">
                          <a:latin typeface="Cambria Math"/>
                          <a:ea typeface="Cambria Math"/>
                        </a:rPr>
                        <m:t>𝑛𝑜</m:t>
                      </m:r>
                      <m:r>
                        <a:rPr lang="es-CO" sz="2400" i="1">
                          <a:latin typeface="Cambria Math"/>
                          <a:ea typeface="Cambria Math"/>
                        </a:rPr>
                        <m:t>−</m:t>
                      </m:r>
                      <m:r>
                        <a:rPr lang="es-CO" sz="2400" i="1">
                          <a:latin typeface="Cambria Math"/>
                          <a:ea typeface="Cambria Math"/>
                        </a:rPr>
                        <m:t>𝑛𝑒𝑔𝑎𝑡𝑖𝑣𝑖𝑑𝑎𝑑</m:t>
                      </m:r>
                      <m:r>
                        <a:rPr lang="es-CO" sz="2400" i="1">
                          <a:latin typeface="Cambria Math"/>
                          <a:ea typeface="Cambria Math"/>
                        </a:rPr>
                        <m:t>)</m:t>
                      </m:r>
                    </m:oMath>
                  </m:oMathPara>
                </a14:m>
                <a:endParaRPr lang="es-CO" sz="2400" dirty="0"/>
              </a:p>
              <a:p>
                <a:endParaRPr lang="es-CO" sz="2400" dirty="0"/>
              </a:p>
              <a:p>
                <a:r>
                  <a:rPr lang="es-ES" sz="2400" dirty="0"/>
                  <a:t>Este es el punto donde empieza la frontera eficiente, el cual es el portafolio con menor riesgo (medido por su volatilidad).</a:t>
                </a:r>
                <a:endParaRPr lang="es-CO" sz="2400" dirty="0"/>
              </a:p>
              <a:p>
                <a:endParaRPr lang="es-ES" sz="24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93006" y="1720196"/>
                <a:ext cx="9385251" cy="4893647"/>
              </a:xfrm>
              <a:prstGeom prst="rect">
                <a:avLst/>
              </a:prstGeom>
              <a:blipFill>
                <a:blip r:embed="rId3"/>
                <a:stretch>
                  <a:fillRect l="-974" t="-996"/>
                </a:stretch>
              </a:blipFill>
            </p:spPr>
            <p:txBody>
              <a:bodyPr/>
              <a:lstStyle/>
              <a:p>
                <a:r>
                  <a:rPr lang="en-US">
                    <a:noFill/>
                  </a:rPr>
                  <a:t> </a:t>
                </a:r>
              </a:p>
            </p:txBody>
          </p:sp>
        </mc:Fallback>
      </mc:AlternateContent>
    </p:spTree>
    <p:extLst>
      <p:ext uri="{BB962C8B-B14F-4D97-AF65-F5344CB8AC3E}">
        <p14:creationId xmlns:p14="http://schemas.microsoft.com/office/powerpoint/2010/main" val="749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06064" y="2150432"/>
            <a:ext cx="5695141" cy="31393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Inversión </a:t>
            </a:r>
          </a:p>
          <a:p>
            <a:pPr algn="ctr">
              <a:lnSpc>
                <a:spcPct val="100000"/>
              </a:lnSpc>
            </a:pPr>
            <a:r>
              <a:rPr lang="es-ES" sz="6600" dirty="0">
                <a:solidFill>
                  <a:srgbClr val="1A3184"/>
                </a:solidFill>
              </a:rPr>
              <a:t>y frontera eficiente</a:t>
            </a:r>
            <a:endParaRPr lang="es-CO" sz="66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40173" y="1565657"/>
            <a:ext cx="3826924"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Portafolios de</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3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903369" y="352862"/>
            <a:ext cx="6164530"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Intercambio retorno-riesgo: frontera eficiente</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0" name="Content Placeholder 1"/>
          <p:cNvSpPr txBox="1">
            <a:spLocks/>
          </p:cNvSpPr>
          <p:nvPr/>
        </p:nvSpPr>
        <p:spPr>
          <a:xfrm>
            <a:off x="1292469" y="1430080"/>
            <a:ext cx="8163780" cy="4529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marL="0" indent="0" algn="ctr">
              <a:buNone/>
            </a:pPr>
            <a:endParaRPr lang="es-CO" b="1" dirty="0">
              <a:solidFill>
                <a:srgbClr val="002060"/>
              </a:solidFill>
            </a:endParaRPr>
          </a:p>
          <a:p>
            <a:pPr marL="0" indent="0" algn="ctr">
              <a:buNone/>
            </a:pPr>
            <a:r>
              <a:rPr lang="es-CO" sz="1800" b="1" dirty="0">
                <a:solidFill>
                  <a:srgbClr val="002060"/>
                </a:solidFill>
              </a:rPr>
              <a:t>—</a:t>
            </a:r>
            <a:r>
              <a:rPr lang="es-CO" sz="1800" dirty="0"/>
              <a:t> Frontera eficiente		</a:t>
            </a:r>
            <a:r>
              <a:rPr lang="es-CO" sz="1800" b="1" dirty="0">
                <a:solidFill>
                  <a:srgbClr val="C00000"/>
                </a:solidFill>
              </a:rPr>
              <a:t>--</a:t>
            </a:r>
            <a:r>
              <a:rPr lang="es-CO" sz="1800" dirty="0"/>
              <a:t> Portafolios no-eficientes</a:t>
            </a:r>
          </a:p>
          <a:p>
            <a:pPr algn="just"/>
            <a:endParaRPr lang="es-CO" dirty="0"/>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557" y="1685895"/>
            <a:ext cx="6065837" cy="40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8"/>
          <p:cNvGrpSpPr/>
          <p:nvPr/>
        </p:nvGrpSpPr>
        <p:grpSpPr>
          <a:xfrm>
            <a:off x="3319037" y="1952200"/>
            <a:ext cx="1944216" cy="1807442"/>
            <a:chOff x="2555776" y="2132856"/>
            <a:chExt cx="1944216" cy="1807442"/>
          </a:xfrm>
        </p:grpSpPr>
        <p:sp>
          <p:nvSpPr>
            <p:cNvPr id="23" name="TextBox 3"/>
            <p:cNvSpPr txBox="1"/>
            <p:nvPr/>
          </p:nvSpPr>
          <p:spPr>
            <a:xfrm>
              <a:off x="2555776" y="2132856"/>
              <a:ext cx="1944216" cy="584775"/>
            </a:xfrm>
            <a:prstGeom prst="rect">
              <a:avLst/>
            </a:prstGeom>
            <a:noFill/>
            <a:ln>
              <a:solidFill>
                <a:schemeClr val="accent1"/>
              </a:solidFill>
            </a:ln>
          </p:spPr>
          <p:txBody>
            <a:bodyPr wrap="square" rtlCol="0">
              <a:spAutoFit/>
            </a:bodyPr>
            <a:lstStyle/>
            <a:p>
              <a:pPr algn="ctr"/>
              <a:r>
                <a:rPr lang="es-CO" sz="1600" dirty="0">
                  <a:latin typeface="+mj-lt"/>
                </a:rPr>
                <a:t>Portafolio de mínima varianza</a:t>
              </a:r>
              <a:endParaRPr lang="en-US" sz="1600" dirty="0">
                <a:latin typeface="+mj-lt"/>
              </a:endParaRPr>
            </a:p>
          </p:txBody>
        </p:sp>
        <p:cxnSp>
          <p:nvCxnSpPr>
            <p:cNvPr id="24" name="Straight Arrow Connector 7"/>
            <p:cNvCxnSpPr>
              <a:stCxn id="23" idx="2"/>
            </p:cNvCxnSpPr>
            <p:nvPr/>
          </p:nvCxnSpPr>
          <p:spPr>
            <a:xfrm>
              <a:off x="3527884" y="2717631"/>
              <a:ext cx="0" cy="1222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1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37780" y="661399"/>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Frontera eficiente</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517214" y="1825686"/>
            <a:ext cx="8936840" cy="4524315"/>
          </a:xfrm>
          <a:prstGeom prst="rect">
            <a:avLst/>
          </a:prstGeom>
          <a:noFill/>
        </p:spPr>
        <p:txBody>
          <a:bodyPr wrap="square" lIns="91440" tIns="45720" rIns="91440" bIns="45720" rtlCol="0" anchor="t">
            <a:spAutoFit/>
          </a:bodyPr>
          <a:lstStyle/>
          <a:p>
            <a:r>
              <a:rPr lang="es-ES" sz="2400" dirty="0"/>
              <a:t>La idea principal detrás del conjunto de portafolios eficientes reflejados en la frontera es que, para cualquier nivel de riesgo, solamente estamos interesados en aquel portafolio con el retorno esperado mas alto.</a:t>
            </a:r>
          </a:p>
          <a:p>
            <a:endParaRPr lang="es-CO" sz="2400" dirty="0"/>
          </a:p>
          <a:p>
            <a:pPr marL="285750" indent="-285750">
              <a:buClr>
                <a:schemeClr val="tx1"/>
              </a:buClr>
              <a:buFont typeface="Wingdings"/>
              <a:buChar char="à"/>
            </a:pPr>
            <a:r>
              <a:rPr lang="es-CO" sz="2400" dirty="0"/>
              <a:t>Los portafolios elegibles deberían estar ubicados en la frontera eficiente</a:t>
            </a:r>
          </a:p>
          <a:p>
            <a:pPr marL="285750" indent="-285750">
              <a:buFont typeface="Wingdings"/>
              <a:buChar char="à"/>
            </a:pPr>
            <a:endParaRPr lang="es-CO" sz="2400" dirty="0"/>
          </a:p>
          <a:p>
            <a:r>
              <a:rPr lang="es-CO" sz="2400" dirty="0">
                <a:sym typeface="Wingdings" panose="05000000000000000000" pitchFamily="2" charset="2"/>
              </a:rPr>
              <a:t> </a:t>
            </a:r>
            <a:r>
              <a:rPr lang="es-CO" sz="2400" dirty="0"/>
              <a:t>Otro criterio más técnico sería elegir el portafolio que maximice la razón de </a:t>
            </a:r>
            <a:r>
              <a:rPr lang="es-CO" sz="2400" i="1" dirty="0" err="1"/>
              <a:t>Sharpe</a:t>
            </a:r>
            <a:r>
              <a:rPr lang="es-CO" sz="2400" dirty="0"/>
              <a:t>: aquel punto de la frontera eficiente que es tangente a la línea de asignación de capital (LAA).</a:t>
            </a:r>
          </a:p>
          <a:p>
            <a:endParaRPr lang="es-ES" sz="2400" dirty="0">
              <a:solidFill>
                <a:srgbClr val="000000"/>
              </a:solidFill>
              <a:cs typeface="Times New Roman"/>
            </a:endParaRPr>
          </a:p>
        </p:txBody>
      </p:sp>
    </p:spTree>
    <p:extLst>
      <p:ext uri="{BB962C8B-B14F-4D97-AF65-F5344CB8AC3E}">
        <p14:creationId xmlns:p14="http://schemas.microsoft.com/office/powerpoint/2010/main" val="3788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61136" y="192210"/>
            <a:ext cx="610711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Frontera eficiente y línea de asignación de capital</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2" name="Content Placeholder 1"/>
          <p:cNvSpPr txBox="1">
            <a:spLocks/>
          </p:cNvSpPr>
          <p:nvPr/>
        </p:nvSpPr>
        <p:spPr>
          <a:xfrm>
            <a:off x="3450673" y="1753219"/>
            <a:ext cx="4528039" cy="4529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800" dirty="0"/>
              <a:t>La razón de </a:t>
            </a:r>
            <a:r>
              <a:rPr lang="es-CO" sz="1800" i="1" dirty="0" err="1"/>
              <a:t>Sharpe</a:t>
            </a:r>
            <a:r>
              <a:rPr lang="es-CO" sz="1800" dirty="0"/>
              <a:t> es la pendiente del LAA:</a:t>
            </a:r>
          </a:p>
          <a:p>
            <a:pPr algn="ctr"/>
            <a:endParaRPr lang="es-CO" dirty="0"/>
          </a:p>
          <a:p>
            <a:pPr algn="ctr"/>
            <a:endParaRPr lang="es-CO" dirty="0"/>
          </a:p>
        </p:txBody>
      </p:sp>
      <p:graphicFrame>
        <p:nvGraphicFramePr>
          <p:cNvPr id="13" name="Object 4"/>
          <p:cNvGraphicFramePr>
            <a:graphicFrameLocks noChangeAspect="1"/>
          </p:cNvGraphicFramePr>
          <p:nvPr>
            <p:extLst>
              <p:ext uri="{D42A27DB-BD31-4B8C-83A1-F6EECF244321}">
                <p14:modId xmlns:p14="http://schemas.microsoft.com/office/powerpoint/2010/main" val="189896622"/>
              </p:ext>
            </p:extLst>
          </p:nvPr>
        </p:nvGraphicFramePr>
        <p:xfrm>
          <a:off x="4464536" y="2249497"/>
          <a:ext cx="2500312" cy="758825"/>
        </p:xfrm>
        <a:graphic>
          <a:graphicData uri="http://schemas.openxmlformats.org/presentationml/2006/ole">
            <mc:AlternateContent xmlns:mc="http://schemas.openxmlformats.org/markup-compatibility/2006">
              <mc:Choice xmlns:v="urn:schemas-microsoft-com:vml" Requires="v">
                <p:oleObj spid="_x0000_s1026" name="Ecuación" r:id="rId4" imgW="1549400" imgH="469900" progId="Equation.3">
                  <p:embed/>
                </p:oleObj>
              </mc:Choice>
              <mc:Fallback>
                <p:oleObj name="Ecuación" r:id="rId4" imgW="1549400" imgH="469900" progId="Equation.3">
                  <p:embed/>
                  <p:pic>
                    <p:nvPicPr>
                      <p:cNvPr id="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536" y="2249497"/>
                        <a:ext cx="25003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3"/>
          <p:cNvPicPr>
            <a:picLocks noChangeAspect="1" noChangeArrowheads="1"/>
          </p:cNvPicPr>
          <p:nvPr/>
        </p:nvPicPr>
        <p:blipFill>
          <a:blip r:embed="rId6"/>
          <a:srcRect/>
          <a:stretch>
            <a:fillRect/>
          </a:stretch>
        </p:blipFill>
        <p:spPr bwMode="auto">
          <a:xfrm>
            <a:off x="3468728" y="3205407"/>
            <a:ext cx="4491928" cy="2880320"/>
          </a:xfrm>
          <a:prstGeom prst="rect">
            <a:avLst/>
          </a:prstGeom>
          <a:noFill/>
          <a:ln w="9525">
            <a:noFill/>
            <a:miter lim="800000"/>
            <a:headEnd/>
            <a:tailEnd/>
          </a:ln>
          <a:effectLst/>
        </p:spPr>
      </p:pic>
    </p:spTree>
    <p:extLst>
      <p:ext uri="{BB962C8B-B14F-4D97-AF65-F5344CB8AC3E}">
        <p14:creationId xmlns:p14="http://schemas.microsoft.com/office/powerpoint/2010/main" val="409727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2617" y="2637972"/>
            <a:ext cx="5942692" cy="14465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8800" dirty="0">
                <a:solidFill>
                  <a:srgbClr val="1A3184"/>
                </a:solidFill>
              </a:rPr>
              <a:t>Supuestos</a:t>
            </a:r>
            <a:endParaRPr lang="es-CO" sz="88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255502" y="2407140"/>
            <a:ext cx="4536922" cy="4616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2400" b="0" dirty="0">
                <a:solidFill>
                  <a:srgbClr val="1A3184"/>
                </a:solidFill>
              </a:rPr>
              <a:t>Consideraciones sobre los</a:t>
            </a:r>
            <a:endParaRPr lang="es-CO" sz="24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472347" y="751995"/>
            <a:ext cx="9026563"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Distribución de los retornos</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604714" y="1680880"/>
            <a:ext cx="8761831" cy="4524315"/>
          </a:xfrm>
          <a:prstGeom prst="rect">
            <a:avLst/>
          </a:prstGeom>
          <a:noFill/>
        </p:spPr>
        <p:txBody>
          <a:bodyPr wrap="square" lIns="91440" tIns="45720" rIns="91440" bIns="45720" rtlCol="0" anchor="t">
            <a:spAutoFit/>
          </a:bodyPr>
          <a:lstStyle/>
          <a:p>
            <a:r>
              <a:rPr lang="es-CO" sz="2400" dirty="0"/>
              <a:t>A partir de los retornos históricos y las condiciones macroeconómicas vigentes se procede a inferir las distribuciones de probabilidad de los retornos futuros.</a:t>
            </a:r>
          </a:p>
          <a:p>
            <a:endParaRPr lang="es-CO" sz="2400" dirty="0"/>
          </a:p>
          <a:p>
            <a:r>
              <a:rPr lang="es-CO" sz="2400" dirty="0"/>
              <a:t>Los parámetros que se infieren más comúnmente son:</a:t>
            </a:r>
          </a:p>
          <a:p>
            <a:pPr marL="285750" indent="-285750">
              <a:buClr>
                <a:schemeClr val="tx1"/>
              </a:buClr>
              <a:buFont typeface="Arial" panose="020B0604020202020204" pitchFamily="34" charset="0"/>
              <a:buChar char="•"/>
            </a:pPr>
            <a:r>
              <a:rPr lang="es-CO" sz="2400" dirty="0"/>
              <a:t> Retornos esperados: promedio histórico.</a:t>
            </a:r>
          </a:p>
          <a:p>
            <a:pPr marL="285750" indent="-285750">
              <a:buClr>
                <a:schemeClr val="tx1"/>
              </a:buClr>
              <a:buFont typeface="Arial" panose="020B0604020202020204" pitchFamily="34" charset="0"/>
              <a:buChar char="•"/>
            </a:pPr>
            <a:r>
              <a:rPr lang="es-CO" sz="2400" dirty="0"/>
              <a:t> Varianzas y covarianzas: desviación estándar y coeficiente de correlación.</a:t>
            </a:r>
          </a:p>
          <a:p>
            <a:endParaRPr lang="es-CO" sz="2400" dirty="0"/>
          </a:p>
          <a:p>
            <a:r>
              <a:rPr lang="es-CO" sz="2400" dirty="0"/>
              <a:t>Otros parámetros de interés:</a:t>
            </a:r>
          </a:p>
          <a:p>
            <a:pPr marL="285750" indent="-285750">
              <a:buClr>
                <a:schemeClr val="tx1"/>
              </a:buClr>
              <a:buFont typeface="Arial" panose="020B0604020202020204" pitchFamily="34" charset="0"/>
              <a:buChar char="•"/>
            </a:pPr>
            <a:r>
              <a:rPr lang="es-CO" sz="2400" dirty="0"/>
              <a:t> </a:t>
            </a:r>
            <a:r>
              <a:rPr lang="es-CO" sz="2400" dirty="0" err="1"/>
              <a:t>Curtosis</a:t>
            </a:r>
            <a:r>
              <a:rPr lang="es-CO" sz="2400" dirty="0"/>
              <a:t> (colas anchas).</a:t>
            </a:r>
          </a:p>
          <a:p>
            <a:pPr marL="285750" indent="-285750">
              <a:buClr>
                <a:schemeClr val="tx1"/>
              </a:buClr>
              <a:buFont typeface="Arial" panose="020B0604020202020204" pitchFamily="34" charset="0"/>
              <a:buChar char="•"/>
            </a:pPr>
            <a:r>
              <a:rPr lang="es-CO" sz="2400" dirty="0"/>
              <a:t> Simetría.</a:t>
            </a:r>
          </a:p>
        </p:txBody>
      </p:sp>
    </p:spTree>
    <p:extLst>
      <p:ext uri="{BB962C8B-B14F-4D97-AF65-F5344CB8AC3E}">
        <p14:creationId xmlns:p14="http://schemas.microsoft.com/office/powerpoint/2010/main" val="287130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1">
            <a:extLst>
              <a:ext uri="{FF2B5EF4-FFF2-40B4-BE49-F238E27FC236}">
                <a16:creationId xmlns:a16="http://schemas.microsoft.com/office/drawing/2014/main" id="{77978F65-EEBD-3F49-BFAF-CB09ABD6CA62}"/>
              </a:ext>
            </a:extLst>
          </p:cNvPr>
          <p:cNvSpPr txBox="1"/>
          <p:nvPr/>
        </p:nvSpPr>
        <p:spPr>
          <a:xfrm>
            <a:off x="1069929" y="819588"/>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400" dirty="0">
                <a:solidFill>
                  <a:srgbClr val="1A3184"/>
                </a:solidFill>
                <a:latin typeface="Arial"/>
                <a:ea typeface="+mj-ea"/>
                <a:cs typeface="Arial"/>
              </a:rPr>
              <a:t>Objetivos</a:t>
            </a:r>
            <a:endParaRPr lang="en-US" sz="1400" dirty="0">
              <a:ea typeface="+mj-ea"/>
            </a:endParaRPr>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265A9F7C-8C51-87A4-5D15-ED9DFD1F24BA}"/>
              </a:ext>
            </a:extLst>
          </p:cNvPr>
          <p:cNvSpPr txBox="1"/>
          <p:nvPr/>
        </p:nvSpPr>
        <p:spPr>
          <a:xfrm>
            <a:off x="1728436" y="1922277"/>
            <a:ext cx="8514981" cy="4427724"/>
          </a:xfrm>
          <a:prstGeom prst="rect">
            <a:avLst/>
          </a:prstGeom>
        </p:spPr>
        <p:txBody>
          <a:bodyPr vert="horz" lIns="91440" tIns="45720" rIns="91440" bIns="45720" rtlCol="0" anchor="t">
            <a:noAutofit/>
          </a:bodyPr>
          <a:lstStyle/>
          <a:p>
            <a:pPr>
              <a:lnSpc>
                <a:spcPct val="90000"/>
              </a:lnSpc>
              <a:spcAft>
                <a:spcPts val="600"/>
              </a:spcAft>
            </a:pPr>
            <a:r>
              <a:rPr lang="es-CO" sz="2800" dirty="0">
                <a:latin typeface="Calibri" panose="020F0502020204030204" pitchFamily="34" charset="0"/>
                <a:ea typeface="Calibri" panose="020F0502020204030204" pitchFamily="34" charset="0"/>
                <a:cs typeface="Times New Roman" panose="02020603050405020304" pitchFamily="18" charset="0"/>
              </a:rPr>
              <a:t>OBJETIVO: Desarrollar el modelo base para la optimización de portafolios y la asignación de activos. </a:t>
            </a:r>
          </a:p>
          <a:p>
            <a:pPr>
              <a:lnSpc>
                <a:spcPct val="90000"/>
              </a:lnSpc>
              <a:spcAft>
                <a:spcPts val="600"/>
              </a:spcAft>
            </a:pPr>
            <a:endParaRPr lang="es-CO" sz="2800" dirty="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r>
              <a:rPr lang="es-CO" sz="2800" dirty="0">
                <a:latin typeface="Calibri" panose="020F0502020204030204" pitchFamily="34" charset="0"/>
                <a:ea typeface="Calibri" panose="020F0502020204030204" pitchFamily="34" charset="0"/>
                <a:cs typeface="Times New Roman" panose="02020603050405020304" pitchFamily="18" charset="0"/>
              </a:rPr>
              <a:t>OBJETIVOS ESPECÍFICOS: </a:t>
            </a:r>
            <a:endParaRPr lang="en-US" sz="2800" dirty="0">
              <a:cs typeface="Calibri"/>
            </a:endParaRPr>
          </a:p>
          <a:p>
            <a:pPr marL="457200" lvl="0" indent="-457200">
              <a:lnSpc>
                <a:spcPct val="107000"/>
              </a:lnSpc>
              <a:buClr>
                <a:srgbClr val="1A3184"/>
              </a:buClr>
              <a:buFont typeface="+mj-lt"/>
              <a:buAutoNum type="arabicPeriod"/>
            </a:pPr>
            <a:r>
              <a:rPr lang="es-CO" sz="2800" dirty="0">
                <a:latin typeface="Calibri" panose="020F0502020204030204" pitchFamily="34" charset="0"/>
                <a:ea typeface="Calibri" panose="020F0502020204030204" pitchFamily="34" charset="0"/>
                <a:cs typeface="Times New Roman" panose="02020603050405020304" pitchFamily="18" charset="0"/>
              </a:rPr>
              <a:t>Entender el modelo de media-varianza y sus posibles extensiones.</a:t>
            </a:r>
          </a:p>
          <a:p>
            <a:pPr marL="457200" lvl="0" indent="-457200">
              <a:lnSpc>
                <a:spcPct val="107000"/>
              </a:lnSpc>
              <a:buClr>
                <a:srgbClr val="1A3184"/>
              </a:buClr>
              <a:buFont typeface="+mj-lt"/>
              <a:buAutoNum type="arabicPeriod"/>
            </a:pPr>
            <a:r>
              <a:rPr lang="es-CO" sz="2800" dirty="0">
                <a:latin typeface="Calibri" panose="020F0502020204030204" pitchFamily="34" charset="0"/>
                <a:ea typeface="Calibri" panose="020F0502020204030204" pitchFamily="34" charset="0"/>
                <a:cs typeface="Times New Roman" panose="02020603050405020304" pitchFamily="18" charset="0"/>
              </a:rPr>
              <a:t>Analizar las posibles debilidades y los supuestos involucrados en la asignación estratégica de activos. </a:t>
            </a:r>
          </a:p>
        </p:txBody>
      </p:sp>
    </p:spTree>
    <p:extLst>
      <p:ext uri="{BB962C8B-B14F-4D97-AF65-F5344CB8AC3E}">
        <p14:creationId xmlns:p14="http://schemas.microsoft.com/office/powerpoint/2010/main" val="76943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185423" y="291306"/>
            <a:ext cx="7242611"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Supuestos sobre las distribuciones de probabilidad</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660173" y="1825686"/>
            <a:ext cx="10293112" cy="4524315"/>
          </a:xfrm>
          <a:prstGeom prst="rect">
            <a:avLst/>
          </a:prstGeom>
          <a:noFill/>
        </p:spPr>
        <p:txBody>
          <a:bodyPr wrap="square" lIns="91440" tIns="45720" rIns="91440" bIns="45720" rtlCol="0" anchor="t">
            <a:spAutoFit/>
          </a:bodyPr>
          <a:lstStyle/>
          <a:p>
            <a:r>
              <a:rPr lang="es-CO" sz="2400" dirty="0"/>
              <a:t>Dentro del análisis estadístico de las series hay que tener cuidado con los supuestos que se están asumiendo.</a:t>
            </a:r>
          </a:p>
          <a:p>
            <a:endParaRPr lang="es-CO" sz="2400" dirty="0"/>
          </a:p>
          <a:p>
            <a:pPr marL="285750" indent="-285750">
              <a:buClr>
                <a:schemeClr val="tx1"/>
              </a:buClr>
              <a:buFont typeface="Arial" panose="020B0604020202020204" pitchFamily="34" charset="0"/>
              <a:buChar char="•"/>
            </a:pPr>
            <a:r>
              <a:rPr lang="es-CO" sz="2400" dirty="0"/>
              <a:t> </a:t>
            </a:r>
            <a:r>
              <a:rPr lang="es-CO" sz="2400" b="1" dirty="0"/>
              <a:t>Normalidad:</a:t>
            </a:r>
            <a:r>
              <a:rPr lang="es-CO" sz="2400" dirty="0"/>
              <a:t> la estimación de máxima verosimilitud depende del supuesto de la distribución.</a:t>
            </a:r>
          </a:p>
          <a:p>
            <a:pPr>
              <a:buClr>
                <a:schemeClr val="tx1"/>
              </a:buClr>
            </a:pPr>
            <a:endParaRPr lang="es-CO" sz="2400" dirty="0"/>
          </a:p>
          <a:p>
            <a:pPr marL="285750" indent="-285750">
              <a:buClr>
                <a:schemeClr val="tx1"/>
              </a:buClr>
              <a:buFont typeface="Arial" panose="020B0604020202020204" pitchFamily="34" charset="0"/>
              <a:buChar char="•"/>
            </a:pPr>
            <a:r>
              <a:rPr lang="es-CO" sz="2400" dirty="0"/>
              <a:t> </a:t>
            </a:r>
            <a:r>
              <a:rPr lang="es-CO" sz="2400" b="1" dirty="0"/>
              <a:t>Independencia:</a:t>
            </a:r>
            <a:r>
              <a:rPr lang="es-CO" sz="2400" dirty="0"/>
              <a:t> ¿Son los retornos realmente independientes del tiempo? Si no es así escalar por la raíz del tiempo puede que no sea lo más adecuado.</a:t>
            </a:r>
          </a:p>
          <a:p>
            <a:pPr>
              <a:buClr>
                <a:schemeClr val="tx1"/>
              </a:buClr>
            </a:pPr>
            <a:endParaRPr lang="es-CO" sz="2400" dirty="0"/>
          </a:p>
          <a:p>
            <a:pPr marL="285750" indent="-285750">
              <a:buClr>
                <a:schemeClr val="tx1"/>
              </a:buClr>
              <a:buFont typeface="Arial" panose="020B0604020202020204" pitchFamily="34" charset="0"/>
              <a:buChar char="•"/>
            </a:pPr>
            <a:r>
              <a:rPr lang="es-CO" sz="2400" dirty="0"/>
              <a:t> </a:t>
            </a:r>
            <a:r>
              <a:rPr lang="es-CO" sz="2400" b="1" dirty="0" err="1"/>
              <a:t>Estacionariedad</a:t>
            </a:r>
            <a:r>
              <a:rPr lang="es-CO" sz="2400" b="1" dirty="0"/>
              <a:t>:</a:t>
            </a:r>
            <a:r>
              <a:rPr lang="es-CO" sz="2400" dirty="0"/>
              <a:t> la volatilidad de los retornos no es la misma en periodos de normalidad que en crisis financieras. Las correlaciones también pueden variar.</a:t>
            </a:r>
          </a:p>
          <a:p>
            <a:endParaRPr lang="es-CO" sz="2400" dirty="0"/>
          </a:p>
        </p:txBody>
      </p:sp>
    </p:spTree>
    <p:extLst>
      <p:ext uri="{BB962C8B-B14F-4D97-AF65-F5344CB8AC3E}">
        <p14:creationId xmlns:p14="http://schemas.microsoft.com/office/powerpoint/2010/main" val="21489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62019" y="352862"/>
            <a:ext cx="6889422"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Supuestos sobre las distribuciones de probabilidad </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729395" y="1369395"/>
            <a:ext cx="6154669" cy="400110"/>
          </a:xfrm>
          <a:prstGeom prst="rect">
            <a:avLst/>
          </a:prstGeom>
          <a:noFill/>
        </p:spPr>
        <p:txBody>
          <a:bodyPr wrap="square" lIns="91440" tIns="45720" rIns="91440" bIns="45720" rtlCol="0" anchor="t">
            <a:spAutoFit/>
          </a:bodyPr>
          <a:lstStyle/>
          <a:p>
            <a:pPr algn="ctr"/>
            <a:r>
              <a:rPr lang="es-ES" sz="2000" dirty="0">
                <a:solidFill>
                  <a:srgbClr val="1A3184"/>
                </a:solidFill>
                <a:cs typeface="Times New Roman"/>
              </a:rPr>
              <a:t>(Continuación)</a:t>
            </a:r>
          </a:p>
        </p:txBody>
      </p:sp>
      <p:sp>
        <p:nvSpPr>
          <p:cNvPr id="11" name="CuadroTexto 10">
            <a:extLst>
              <a:ext uri="{FF2B5EF4-FFF2-40B4-BE49-F238E27FC236}">
                <a16:creationId xmlns:a16="http://schemas.microsoft.com/office/drawing/2014/main" id="{0581A8C6-76CA-9DBF-9878-AEDB5DC12D95}"/>
              </a:ext>
            </a:extLst>
          </p:cNvPr>
          <p:cNvSpPr txBox="1"/>
          <p:nvPr/>
        </p:nvSpPr>
        <p:spPr>
          <a:xfrm flipH="1">
            <a:off x="2394188" y="1948796"/>
            <a:ext cx="6825082" cy="4401205"/>
          </a:xfrm>
          <a:prstGeom prst="rect">
            <a:avLst/>
          </a:prstGeom>
          <a:noFill/>
        </p:spPr>
        <p:txBody>
          <a:bodyPr wrap="square" lIns="91440" tIns="45720" rIns="91440" bIns="45720" rtlCol="0" anchor="t">
            <a:spAutoFit/>
          </a:bodyPr>
          <a:lstStyle/>
          <a:p>
            <a:pPr>
              <a:buClr>
                <a:schemeClr val="tx1"/>
              </a:buClr>
            </a:pPr>
            <a:r>
              <a:rPr lang="es-CO" sz="2000" dirty="0"/>
              <a:t>Las modificaciones más usadas para generar estimaciones más robustas son las siguientes.</a:t>
            </a:r>
          </a:p>
          <a:p>
            <a:pPr>
              <a:buClr>
                <a:schemeClr val="tx1"/>
              </a:buClr>
            </a:pPr>
            <a:endParaRPr lang="es-CO" sz="2000" dirty="0"/>
          </a:p>
          <a:p>
            <a:pPr>
              <a:buClr>
                <a:schemeClr val="tx1"/>
              </a:buClr>
            </a:pPr>
            <a:r>
              <a:rPr lang="es-CO" sz="2000" b="1" dirty="0"/>
              <a:t>Retorno esperado:</a:t>
            </a:r>
          </a:p>
          <a:p>
            <a:pPr marL="285750" indent="-285750">
              <a:buClr>
                <a:schemeClr val="tx1"/>
              </a:buClr>
              <a:buFont typeface="Arial" panose="020B0604020202020204" pitchFamily="34" charset="0"/>
              <a:buChar char="•"/>
            </a:pPr>
            <a:r>
              <a:rPr lang="es-CO" sz="2000" dirty="0"/>
              <a:t>Métodos bayesianos: Black-</a:t>
            </a:r>
            <a:r>
              <a:rPr lang="es-CO" sz="2000" dirty="0" err="1"/>
              <a:t>Litterman</a:t>
            </a:r>
            <a:r>
              <a:rPr lang="es-CO" sz="2000" dirty="0"/>
              <a:t>.</a:t>
            </a:r>
          </a:p>
          <a:p>
            <a:pPr marL="285750" indent="-285750">
              <a:buClr>
                <a:schemeClr val="tx1"/>
              </a:buClr>
              <a:buFont typeface="Arial" panose="020B0604020202020204" pitchFamily="34" charset="0"/>
              <a:buChar char="•"/>
            </a:pPr>
            <a:endParaRPr lang="es-CO" sz="2000" dirty="0"/>
          </a:p>
          <a:p>
            <a:pPr>
              <a:buClr>
                <a:schemeClr val="tx1"/>
              </a:buClr>
            </a:pPr>
            <a:r>
              <a:rPr lang="es-CO" sz="2000" b="1" dirty="0"/>
              <a:t>Volatilidad y correlaciones:</a:t>
            </a:r>
          </a:p>
          <a:p>
            <a:pPr marL="285750" indent="-285750">
              <a:buClr>
                <a:schemeClr val="tx1"/>
              </a:buClr>
              <a:buFont typeface="Arial" panose="020B0604020202020204" pitchFamily="34" charset="0"/>
              <a:buChar char="•"/>
            </a:pPr>
            <a:r>
              <a:rPr lang="es-CO" sz="2000" dirty="0"/>
              <a:t> </a:t>
            </a:r>
            <a:r>
              <a:rPr lang="es-CO" sz="2000" dirty="0" err="1"/>
              <a:t>Suavizamiento</a:t>
            </a:r>
            <a:r>
              <a:rPr lang="es-CO" sz="2000" dirty="0"/>
              <a:t> exponencial (EWMA).</a:t>
            </a:r>
          </a:p>
          <a:p>
            <a:pPr marL="285750" indent="-285750">
              <a:buClr>
                <a:schemeClr val="tx1"/>
              </a:buClr>
              <a:buFont typeface="Arial" panose="020B0604020202020204" pitchFamily="34" charset="0"/>
              <a:buChar char="•"/>
            </a:pPr>
            <a:r>
              <a:rPr lang="es-CO" sz="2000" dirty="0"/>
              <a:t> Modelos de </a:t>
            </a:r>
            <a:r>
              <a:rPr lang="es-CO" sz="2000" dirty="0" err="1"/>
              <a:t>heteroscedasticidad</a:t>
            </a:r>
            <a:r>
              <a:rPr lang="es-CO" sz="2000" dirty="0"/>
              <a:t> condicional (ARCH y GARCH).</a:t>
            </a:r>
          </a:p>
          <a:p>
            <a:pPr marL="285750" indent="-285750">
              <a:buClr>
                <a:schemeClr val="tx1"/>
              </a:buClr>
              <a:buFont typeface="Arial" panose="020B0604020202020204" pitchFamily="34" charset="0"/>
              <a:buChar char="•"/>
            </a:pPr>
            <a:r>
              <a:rPr lang="es-CO" sz="2000" dirty="0"/>
              <a:t> Exponente de </a:t>
            </a:r>
            <a:r>
              <a:rPr lang="es-CO" sz="2000" dirty="0" err="1"/>
              <a:t>Hurst</a:t>
            </a:r>
            <a:r>
              <a:rPr lang="es-CO" sz="2000" dirty="0"/>
              <a:t>.</a:t>
            </a:r>
          </a:p>
          <a:p>
            <a:pPr marL="285750" indent="-285750">
              <a:buClr>
                <a:schemeClr val="tx1"/>
              </a:buClr>
              <a:buFont typeface="Arial" panose="020B0604020202020204" pitchFamily="34" charset="0"/>
              <a:buChar char="•"/>
            </a:pPr>
            <a:r>
              <a:rPr lang="es-CO" sz="2000" dirty="0"/>
              <a:t> Modelos de factores de riesgo (correlación dinámica).</a:t>
            </a:r>
          </a:p>
          <a:p>
            <a:pPr>
              <a:buClr>
                <a:schemeClr val="tx1"/>
              </a:buClr>
            </a:pPr>
            <a:endParaRPr lang="es-CO" sz="2000" dirty="0"/>
          </a:p>
          <a:p>
            <a:pPr>
              <a:buClr>
                <a:schemeClr val="tx1"/>
              </a:buClr>
            </a:pPr>
            <a:r>
              <a:rPr lang="es-CO" sz="2000" b="1" dirty="0"/>
              <a:t>Optimización de medidas de riesgo coherentes (C-</a:t>
            </a:r>
            <a:r>
              <a:rPr lang="es-CO" sz="2000" b="1" dirty="0" err="1"/>
              <a:t>VaR</a:t>
            </a:r>
            <a:r>
              <a:rPr lang="es-CO" sz="2000" b="1" dirty="0"/>
              <a:t>).</a:t>
            </a:r>
          </a:p>
        </p:txBody>
      </p:sp>
    </p:spTree>
    <p:extLst>
      <p:ext uri="{BB962C8B-B14F-4D97-AF65-F5344CB8AC3E}">
        <p14:creationId xmlns:p14="http://schemas.microsoft.com/office/powerpoint/2010/main" val="244139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150634" y="1040168"/>
            <a:ext cx="6889422" cy="5232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l">
              <a:lnSpc>
                <a:spcPct val="100000"/>
              </a:lnSpc>
            </a:pPr>
            <a:r>
              <a:rPr lang="es-ES" sz="2800" dirty="0">
                <a:solidFill>
                  <a:srgbClr val="1A3184"/>
                </a:solidFill>
                <a:latin typeface="Arial"/>
                <a:cs typeface="Arial"/>
              </a:rPr>
              <a:t>Referencias</a:t>
            </a:r>
            <a:endParaRPr lang="es-ES" sz="1100" dirty="0"/>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153496" y="1685027"/>
            <a:ext cx="10097773" cy="646331"/>
          </a:xfrm>
          <a:prstGeom prst="rect">
            <a:avLst/>
          </a:prstGeom>
          <a:noFill/>
        </p:spPr>
        <p:txBody>
          <a:bodyPr wrap="square" lIns="91440" tIns="45720" rIns="91440" bIns="45720" rtlCol="0" anchor="t">
            <a:spAutoFit/>
          </a:bodyPr>
          <a:lstStyle/>
          <a:p>
            <a:r>
              <a:rPr lang="es-CO" dirty="0" err="1">
                <a:ea typeface="+mn-lt"/>
                <a:cs typeface="+mn-lt"/>
              </a:rPr>
              <a:t>Goetzmann</a:t>
            </a:r>
            <a:r>
              <a:rPr lang="es-CO" dirty="0">
                <a:ea typeface="+mn-lt"/>
                <a:cs typeface="+mn-lt"/>
              </a:rPr>
              <a:t>, W. N., Brown, S. J., </a:t>
            </a:r>
            <a:r>
              <a:rPr lang="es-CO" dirty="0" err="1">
                <a:ea typeface="+mn-lt"/>
                <a:cs typeface="+mn-lt"/>
              </a:rPr>
              <a:t>Gruber</a:t>
            </a:r>
            <a:r>
              <a:rPr lang="es-CO" dirty="0">
                <a:ea typeface="+mn-lt"/>
                <a:cs typeface="+mn-lt"/>
              </a:rPr>
              <a:t>, M. J., &amp; Elton, E. J. (2014). Modern portfolio </a:t>
            </a:r>
            <a:r>
              <a:rPr lang="es-CO" dirty="0" err="1">
                <a:ea typeface="+mn-lt"/>
                <a:cs typeface="+mn-lt"/>
              </a:rPr>
              <a:t>theory</a:t>
            </a:r>
            <a:r>
              <a:rPr lang="es-CO" dirty="0">
                <a:ea typeface="+mn-lt"/>
                <a:cs typeface="+mn-lt"/>
              </a:rPr>
              <a:t> and </a:t>
            </a:r>
            <a:r>
              <a:rPr lang="es-CO" dirty="0" err="1">
                <a:ea typeface="+mn-lt"/>
                <a:cs typeface="+mn-lt"/>
              </a:rPr>
              <a:t>investment</a:t>
            </a:r>
            <a:r>
              <a:rPr lang="es-CO" dirty="0">
                <a:ea typeface="+mn-lt"/>
                <a:cs typeface="+mn-lt"/>
              </a:rPr>
              <a:t> </a:t>
            </a:r>
            <a:r>
              <a:rPr lang="es-CO" dirty="0" err="1">
                <a:ea typeface="+mn-lt"/>
                <a:cs typeface="+mn-lt"/>
              </a:rPr>
              <a:t>analysis</a:t>
            </a:r>
            <a:r>
              <a:rPr lang="es-CO" dirty="0">
                <a:ea typeface="+mn-lt"/>
                <a:cs typeface="+mn-lt"/>
              </a:rPr>
              <a:t>. </a:t>
            </a:r>
            <a:r>
              <a:rPr lang="es-CO" i="1" dirty="0">
                <a:ea typeface="+mn-lt"/>
                <a:cs typeface="+mn-lt"/>
              </a:rPr>
              <a:t>John Wiley &amp; </a:t>
            </a:r>
            <a:r>
              <a:rPr lang="es-CO" i="1" dirty="0" err="1">
                <a:ea typeface="+mn-lt"/>
                <a:cs typeface="+mn-lt"/>
              </a:rPr>
              <a:t>Sons</a:t>
            </a:r>
            <a:r>
              <a:rPr lang="es-CO" dirty="0">
                <a:ea typeface="+mn-lt"/>
                <a:cs typeface="+mn-lt"/>
              </a:rPr>
              <a:t>, </a:t>
            </a:r>
            <a:r>
              <a:rPr lang="es-CO" i="1" dirty="0">
                <a:ea typeface="+mn-lt"/>
                <a:cs typeface="+mn-lt"/>
              </a:rPr>
              <a:t>237</a:t>
            </a:r>
            <a:r>
              <a:rPr lang="es-CO" dirty="0">
                <a:ea typeface="+mn-lt"/>
                <a:cs typeface="+mn-lt"/>
              </a:rPr>
              <a:t>.</a:t>
            </a:r>
            <a:endParaRPr lang="es-ES" sz="1600" dirty="0"/>
          </a:p>
        </p:txBody>
      </p:sp>
    </p:spTree>
    <p:extLst>
      <p:ext uri="{BB962C8B-B14F-4D97-AF65-F5344CB8AC3E}">
        <p14:creationId xmlns:p14="http://schemas.microsoft.com/office/powerpoint/2010/main" val="319214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1">
            <a:extLst>
              <a:ext uri="{FF2B5EF4-FFF2-40B4-BE49-F238E27FC236}">
                <a16:creationId xmlns:a16="http://schemas.microsoft.com/office/drawing/2014/main" id="{77978F65-EEBD-3F49-BFAF-CB09ABD6CA62}"/>
              </a:ext>
            </a:extLst>
          </p:cNvPr>
          <p:cNvSpPr txBox="1"/>
          <p:nvPr/>
        </p:nvSpPr>
        <p:spPr>
          <a:xfrm>
            <a:off x="1178477" y="604045"/>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fontScale="85000" lnSpcReduction="10000"/>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4400" dirty="0">
                <a:solidFill>
                  <a:srgbClr val="1A3184"/>
                </a:solidFill>
              </a:rPr>
              <a:t>Analítica de Instrumentos en Renta Fija</a:t>
            </a:r>
            <a:endParaRPr lang="es-CO" sz="4400" dirty="0">
              <a:solidFill>
                <a:srgbClr val="1A3184"/>
              </a:solidFill>
              <a:latin typeface="Arial" panose="020B0604020202020204" pitchFamily="34" charset="0"/>
              <a:cs typeface="Arial" panose="020B0604020202020204" pitchFamily="34" charset="0"/>
            </a:endParaRPr>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265A9F7C-8C51-87A4-5D15-ED9DFD1F24BA}"/>
              </a:ext>
            </a:extLst>
          </p:cNvPr>
          <p:cNvSpPr txBox="1"/>
          <p:nvPr/>
        </p:nvSpPr>
        <p:spPr>
          <a:xfrm>
            <a:off x="1558347" y="2023942"/>
            <a:ext cx="9072255" cy="4427724"/>
          </a:xfrm>
          <a:prstGeom prst="rect">
            <a:avLst/>
          </a:prstGeom>
        </p:spPr>
        <p:txBody>
          <a:bodyPr vert="horz" lIns="91440" tIns="45720" rIns="91440" bIns="45720" rtlCol="0" anchor="t">
            <a:noAutofit/>
          </a:bodyPr>
          <a:lstStyle/>
          <a:p>
            <a:r>
              <a:rPr lang="es-CO" sz="2000" b="1" dirty="0"/>
              <a:t>Qué es un </a:t>
            </a:r>
            <a:r>
              <a:rPr lang="es-CO" sz="2000" b="1" i="1" dirty="0" err="1"/>
              <a:t>Analytic</a:t>
            </a:r>
            <a:r>
              <a:rPr lang="es-CO" sz="2000" b="1" dirty="0"/>
              <a:t>?</a:t>
            </a:r>
          </a:p>
          <a:p>
            <a:endParaRPr lang="es-CO" sz="2000" dirty="0"/>
          </a:p>
          <a:p>
            <a:r>
              <a:rPr lang="es-CO" sz="2000" u="sng" dirty="0"/>
              <a:t>De acuerdo a INFORMS:</a:t>
            </a:r>
          </a:p>
          <a:p>
            <a:r>
              <a:rPr lang="es-CO" sz="2000" i="1" dirty="0" err="1"/>
              <a:t>Analytics</a:t>
            </a:r>
            <a:r>
              <a:rPr lang="es-CO" sz="2000" dirty="0"/>
              <a:t> es la aplicación de métodos científicos y matemáticos al estudio y análisis de problemas que involucren sistemas complejos. Adicionalmente, los </a:t>
            </a:r>
            <a:r>
              <a:rPr lang="es-CO" sz="2000" i="1" dirty="0" err="1"/>
              <a:t>Analytics</a:t>
            </a:r>
            <a:r>
              <a:rPr lang="es-CO" sz="2000" i="1" dirty="0"/>
              <a:t> </a:t>
            </a:r>
            <a:r>
              <a:rPr lang="es-CO" sz="2000" dirty="0"/>
              <a:t>ayudan a lograr los objetivos de negocio a través de la creación de modelos predictivos y de la optimización del negocio para lograr un mejor desempeño.</a:t>
            </a:r>
          </a:p>
          <a:p>
            <a:endParaRPr lang="es-CO" sz="2000" u="sng" dirty="0"/>
          </a:p>
          <a:p>
            <a:r>
              <a:rPr lang="es-CO" sz="2000" u="sng" dirty="0"/>
              <a:t>Qué son los </a:t>
            </a:r>
            <a:r>
              <a:rPr lang="es-CO" sz="2000" i="1" u="sng" dirty="0" err="1"/>
              <a:t>Analytics</a:t>
            </a:r>
            <a:r>
              <a:rPr lang="es-CO" sz="2000" u="sng" dirty="0"/>
              <a:t> en renta fija?</a:t>
            </a:r>
          </a:p>
          <a:p>
            <a:r>
              <a:rPr lang="es-CO" sz="2000" dirty="0"/>
              <a:t>Los </a:t>
            </a:r>
            <a:r>
              <a:rPr lang="es-CO" sz="2000" i="1" dirty="0" err="1"/>
              <a:t>Analytics</a:t>
            </a:r>
            <a:r>
              <a:rPr lang="es-CO" sz="2000" dirty="0"/>
              <a:t> en renta fija serían la aplicación de métodos científicos y matemáticos al estudio y análisis de instrumentos de renta fija. </a:t>
            </a:r>
          </a:p>
          <a:p>
            <a:pPr>
              <a:lnSpc>
                <a:spcPct val="90000"/>
              </a:lnSpc>
              <a:spcAft>
                <a:spcPts val="600"/>
              </a:spcAft>
            </a:pPr>
            <a:endParaRPr lang="es-CO" sz="2000" b="1" dirty="0"/>
          </a:p>
        </p:txBody>
      </p:sp>
      <p:sp>
        <p:nvSpPr>
          <p:cNvPr id="14" name="Rectangle 11">
            <a:extLst>
              <a:ext uri="{FF2B5EF4-FFF2-40B4-BE49-F238E27FC236}">
                <a16:creationId xmlns:a16="http://schemas.microsoft.com/office/drawing/2014/main" id="{6C41AD1A-10EA-D3AF-F536-80BF4106DAE3}"/>
              </a:ext>
            </a:extLst>
          </p:cNvPr>
          <p:cNvSpPr txBox="1"/>
          <p:nvPr/>
        </p:nvSpPr>
        <p:spPr>
          <a:xfrm>
            <a:off x="4700288" y="1246044"/>
            <a:ext cx="278837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2000" b="0" dirty="0">
                <a:solidFill>
                  <a:srgbClr val="1A3184"/>
                </a:solidFill>
              </a:rPr>
              <a:t>Aproximación Básica</a:t>
            </a:r>
          </a:p>
        </p:txBody>
      </p:sp>
    </p:spTree>
    <p:extLst>
      <p:ext uri="{BB962C8B-B14F-4D97-AF65-F5344CB8AC3E}">
        <p14:creationId xmlns:p14="http://schemas.microsoft.com/office/powerpoint/2010/main" val="33828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a:off x="3496883" y="2533539"/>
            <a:ext cx="3970188" cy="2060967"/>
          </a:xfrm>
          <a:prstGeom prst="rect">
            <a:avLst/>
          </a:prstGeom>
        </p:spPr>
        <p:txBody>
          <a:bodyPr vert="horz" lIns="91440" tIns="45720" rIns="91440" bIns="45720" rtlCol="0" anchor="t">
            <a:noAutofit/>
          </a:bodyPr>
          <a:lstStyle/>
          <a:p>
            <a:pPr marL="457200" indent="-457200">
              <a:lnSpc>
                <a:spcPct val="150000"/>
              </a:lnSpc>
              <a:buClr>
                <a:srgbClr val="FFC000"/>
              </a:buClr>
              <a:buFont typeface="+mj-lt"/>
              <a:buAutoNum type="arabicPeriod"/>
            </a:pPr>
            <a:r>
              <a:rPr lang="es-CO" sz="2400" dirty="0"/>
              <a:t>Introducción</a:t>
            </a:r>
          </a:p>
          <a:p>
            <a:pPr marL="457200" indent="-457200">
              <a:lnSpc>
                <a:spcPct val="150000"/>
              </a:lnSpc>
              <a:buClr>
                <a:srgbClr val="FFC000"/>
              </a:buClr>
              <a:buFont typeface="+mj-lt"/>
              <a:buAutoNum type="arabicPeriod"/>
            </a:pPr>
            <a:r>
              <a:rPr lang="es-CO" sz="2400" dirty="0"/>
              <a:t>Portafolios de inversión y frontera eficiente</a:t>
            </a:r>
          </a:p>
          <a:p>
            <a:pPr marL="457200" indent="-457200">
              <a:lnSpc>
                <a:spcPct val="150000"/>
              </a:lnSpc>
              <a:buClr>
                <a:srgbClr val="FFC000"/>
              </a:buClr>
              <a:buFont typeface="+mj-lt"/>
              <a:buAutoNum type="arabicPeriod"/>
            </a:pPr>
            <a:r>
              <a:rPr lang="es-CO" sz="2400" dirty="0"/>
              <a:t>Consideraciones sobre los supuestos</a:t>
            </a:r>
          </a:p>
        </p:txBody>
      </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11">
            <a:extLst>
              <a:ext uri="{FF2B5EF4-FFF2-40B4-BE49-F238E27FC236}">
                <a16:creationId xmlns:a16="http://schemas.microsoft.com/office/drawing/2014/main" id="{77978F65-EEBD-3F49-BFAF-CB09ABD6CA62}"/>
              </a:ext>
            </a:extLst>
          </p:cNvPr>
          <p:cNvSpPr txBox="1"/>
          <p:nvPr/>
        </p:nvSpPr>
        <p:spPr>
          <a:xfrm>
            <a:off x="565978" y="1357151"/>
            <a:ext cx="9831997" cy="7778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400" dirty="0">
                <a:solidFill>
                  <a:srgbClr val="1A3184"/>
                </a:solidFill>
                <a:latin typeface="Arial"/>
                <a:ea typeface="+mj-ea"/>
                <a:cs typeface="Arial"/>
              </a:rPr>
              <a:t>Contenido</a:t>
            </a:r>
            <a:endParaRPr lang="en-US" sz="1400" dirty="0">
              <a:ea typeface="+mj-ea"/>
            </a:endParaRP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453671" y="2828834"/>
            <a:ext cx="5947130"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Introducción</a:t>
            </a:r>
            <a:endParaRPr lang="es-CO" sz="72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Tree>
    <p:extLst>
      <p:ext uri="{BB962C8B-B14F-4D97-AF65-F5344CB8AC3E}">
        <p14:creationId xmlns:p14="http://schemas.microsoft.com/office/powerpoint/2010/main" val="225714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596154" y="1052335"/>
            <a:ext cx="8358506"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panose="020B0604020202020204" pitchFamily="34" charset="0"/>
                <a:cs typeface="Arial" panose="020B0604020202020204" pitchFamily="34" charset="0"/>
              </a:rPr>
              <a:t>Principios fundamentales de teoría de portafolios</a:t>
            </a:r>
            <a:endParaRPr lang="es-CO" sz="3600" dirty="0">
              <a:solidFill>
                <a:srgbClr val="1A3184"/>
              </a:solidFill>
              <a:latin typeface="Arial" panose="020B0604020202020204" pitchFamily="34" charset="0"/>
              <a:cs typeface="Arial" panose="020B0604020202020204" pitchFamily="34" charset="0"/>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1664564" y="2718109"/>
            <a:ext cx="8221686" cy="2862322"/>
          </a:xfrm>
          <a:prstGeom prst="rect">
            <a:avLst/>
          </a:prstGeom>
          <a:noFill/>
        </p:spPr>
        <p:txBody>
          <a:bodyPr wrap="square" lIns="91440" tIns="45720" rIns="91440" bIns="45720" rtlCol="0" anchor="t">
            <a:spAutoFit/>
          </a:bodyPr>
          <a:lstStyle/>
          <a:p>
            <a:r>
              <a:rPr lang="es-ES" sz="2000" dirty="0"/>
              <a:t>La composición de portafolio es aquella que maximiza (el valor esperado de) la utilidad del inversionista. Esto significa que:</a:t>
            </a:r>
          </a:p>
          <a:p>
            <a:endParaRPr lang="es-ES" sz="2000" dirty="0"/>
          </a:p>
          <a:p>
            <a:pPr marL="285750" indent="-285750">
              <a:buFont typeface="Arial" panose="020B0604020202020204" pitchFamily="34" charset="0"/>
              <a:buChar char="•"/>
            </a:pPr>
            <a:r>
              <a:rPr lang="es-ES" sz="2000" dirty="0"/>
              <a:t>Los inversionistas evitan riesgos innecesarios y demandan compensación para involucrarse en inversiones riesgosas.</a:t>
            </a:r>
          </a:p>
          <a:p>
            <a:endParaRPr lang="es-ES" sz="2000" dirty="0"/>
          </a:p>
          <a:p>
            <a:pPr marL="285750" indent="-285750">
              <a:buFont typeface="Arial" panose="020B0604020202020204" pitchFamily="34" charset="0"/>
              <a:buChar char="•"/>
            </a:pPr>
            <a:r>
              <a:rPr lang="es-ES" sz="2000" dirty="0"/>
              <a:t>Los riesgos de un activo específico no pueden ser evaluados de forma aislada del portafolio del que forman parte.</a:t>
            </a:r>
          </a:p>
          <a:p>
            <a:endParaRPr lang="es-ES" sz="2000" dirty="0"/>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151871" y="656797"/>
            <a:ext cx="7592764"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El Modelo de </a:t>
            </a:r>
            <a:r>
              <a:rPr lang="es-ES" sz="3600" dirty="0" err="1">
                <a:solidFill>
                  <a:srgbClr val="1A3184"/>
                </a:solidFill>
                <a:latin typeface="Arial"/>
                <a:cs typeface="Arial"/>
              </a:rPr>
              <a:t>Markowitz</a:t>
            </a:r>
            <a:r>
              <a:rPr lang="es-ES" sz="3600" dirty="0">
                <a:solidFill>
                  <a:srgbClr val="1A3184"/>
                </a:solidFill>
                <a:latin typeface="Arial"/>
                <a:cs typeface="Arial"/>
              </a:rPr>
              <a:t> de optimización de portafolios</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1741703" y="2196313"/>
            <a:ext cx="8413100" cy="3447098"/>
          </a:xfrm>
          <a:prstGeom prst="rect">
            <a:avLst/>
          </a:prstGeom>
          <a:noFill/>
        </p:spPr>
        <p:txBody>
          <a:bodyPr wrap="square" lIns="91440" tIns="45720" rIns="91440" bIns="45720" rtlCol="0" anchor="t">
            <a:spAutoFit/>
          </a:bodyPr>
          <a:lstStyle/>
          <a:p>
            <a:pPr marL="57150">
              <a:lnSpc>
                <a:spcPct val="90000"/>
              </a:lnSpc>
              <a:spcAft>
                <a:spcPts val="600"/>
              </a:spcAft>
            </a:pPr>
            <a:r>
              <a:rPr lang="es-ES" sz="2000" dirty="0">
                <a:cs typeface="Calibri" panose="020F0502020204030204"/>
              </a:rPr>
              <a:t>El modelo de </a:t>
            </a:r>
            <a:r>
              <a:rPr lang="es-ES" sz="2000" dirty="0" err="1">
                <a:cs typeface="Calibri" panose="020F0502020204030204"/>
              </a:rPr>
              <a:t>Markowitz</a:t>
            </a:r>
            <a:r>
              <a:rPr lang="es-ES" sz="2000" dirty="0">
                <a:cs typeface="Calibri" panose="020F0502020204030204"/>
              </a:rPr>
              <a:t> implica una optimización del retorno esperado vs. varianza. Para cada nivel de retorno posible, se minimiza la varianza; o alternativamente, para cada nivel de varianza posible, puede maximizarse el retorno.</a:t>
            </a:r>
          </a:p>
          <a:p>
            <a:pPr marL="57150">
              <a:lnSpc>
                <a:spcPct val="90000"/>
              </a:lnSpc>
              <a:spcAft>
                <a:spcPts val="600"/>
              </a:spcAft>
            </a:pPr>
            <a:endParaRPr lang="es-ES" sz="2000" dirty="0">
              <a:cs typeface="Calibri" panose="020F0502020204030204"/>
            </a:endParaRPr>
          </a:p>
          <a:p>
            <a:pPr marL="342900" indent="-285750">
              <a:lnSpc>
                <a:spcPct val="90000"/>
              </a:lnSpc>
              <a:spcAft>
                <a:spcPts val="600"/>
              </a:spcAft>
              <a:buFont typeface="Arial" panose="020B0604020202020204" pitchFamily="34" charset="0"/>
              <a:buChar char="•"/>
            </a:pPr>
            <a:r>
              <a:rPr lang="es-ES" sz="2000" dirty="0">
                <a:cs typeface="Calibri" panose="020F0502020204030204"/>
              </a:rPr>
              <a:t>El resultado es una serie de vectores de pesos que identifican las proporciones requeridas de cada activo, para cada nivel de retorno-varianza óptimo.</a:t>
            </a:r>
          </a:p>
          <a:p>
            <a:pPr marL="342900" indent="-285750">
              <a:lnSpc>
                <a:spcPct val="90000"/>
              </a:lnSpc>
              <a:spcAft>
                <a:spcPts val="600"/>
              </a:spcAft>
              <a:buFont typeface="Arial" panose="020B0604020202020204" pitchFamily="34" charset="0"/>
              <a:buChar char="•"/>
            </a:pPr>
            <a:endParaRPr lang="es-ES" sz="2000" dirty="0">
              <a:cs typeface="Calibri" panose="020F0502020204030204"/>
            </a:endParaRPr>
          </a:p>
          <a:p>
            <a:pPr marL="342900" indent="-285750">
              <a:lnSpc>
                <a:spcPct val="90000"/>
              </a:lnSpc>
              <a:spcAft>
                <a:spcPts val="600"/>
              </a:spcAft>
              <a:buFont typeface="Arial" panose="020B0604020202020204" pitchFamily="34" charset="0"/>
              <a:buChar char="•"/>
            </a:pPr>
            <a:r>
              <a:rPr lang="es-ES" sz="2000" dirty="0">
                <a:cs typeface="Calibri" panose="020F0502020204030204"/>
              </a:rPr>
              <a:t>Estas combinaciones óptimas de retorno-varianza conforman la denominada frontera eficiente.</a:t>
            </a:r>
          </a:p>
        </p:txBody>
      </p:sp>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431382" y="656797"/>
            <a:ext cx="6893469"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Retorno esperado y varianza de un portafolio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1834277" y="1968689"/>
                <a:ext cx="8087681" cy="3927357"/>
              </a:xfrm>
              <a:prstGeom prst="rect">
                <a:avLst/>
              </a:prstGeom>
              <a:noFill/>
            </p:spPr>
            <p:txBody>
              <a:bodyPr wrap="square" lIns="91440" tIns="45720" rIns="91440" bIns="45720" rtlCol="0" anchor="t">
                <a:spAutoFit/>
              </a:bodyPr>
              <a:lstStyle/>
              <a:p>
                <a:r>
                  <a:rPr lang="es-ES" sz="2000" dirty="0"/>
                  <a:t>El retorno esperado de un portafolio es la suma ponderada de los retornos esperados de los activos:</a:t>
                </a:r>
              </a:p>
              <a:p>
                <a:endParaRPr lang="es-ES" sz="2000" dirty="0"/>
              </a:p>
              <a:p>
                <a:pPr/>
                <a14:m>
                  <m:oMathPara xmlns:m="http://schemas.openxmlformats.org/officeDocument/2006/math">
                    <m:oMathParaPr>
                      <m:jc m:val="centerGroup"/>
                    </m:oMathParaPr>
                    <m:oMath xmlns:m="http://schemas.openxmlformats.org/officeDocument/2006/math">
                      <m:r>
                        <a:rPr lang="es-CO" sz="2000" i="1">
                          <a:latin typeface="Cambria Math"/>
                        </a:rPr>
                        <m:t>𝐸</m:t>
                      </m:r>
                      <m:d>
                        <m:dPr>
                          <m:begChr m:val="["/>
                          <m:endChr m:val="]"/>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a:rPr>
                                <m:t>𝑅</m:t>
                              </m:r>
                            </m:e>
                            <m:sub>
                              <m:r>
                                <a:rPr lang="es-CO" sz="2000" i="1">
                                  <a:latin typeface="Cambria Math"/>
                                </a:rPr>
                                <m:t>𝑃</m:t>
                              </m:r>
                            </m:sub>
                          </m:sSub>
                        </m:e>
                      </m:d>
                      <m:r>
                        <a:rPr lang="es-ES" sz="2000" i="1">
                          <a:latin typeface="Cambria Math"/>
                        </a:rPr>
                        <m:t>=</m:t>
                      </m:r>
                      <m:nary>
                        <m:naryPr>
                          <m:chr m:val="∑"/>
                          <m:ctrlPr>
                            <a:rPr lang="es-ES" sz="2000" i="1">
                              <a:latin typeface="Cambria Math" panose="02040503050406030204" pitchFamily="18" charset="0"/>
                            </a:rPr>
                          </m:ctrlPr>
                        </m:naryPr>
                        <m:sub>
                          <m:r>
                            <m:rPr>
                              <m:brk m:alnAt="23"/>
                            </m:rPr>
                            <a:rPr lang="es-CO" sz="2000" i="1">
                              <a:latin typeface="Cambria Math"/>
                            </a:rPr>
                            <m:t>𝑖</m:t>
                          </m:r>
                          <m:r>
                            <a:rPr lang="es-CO" sz="2000" i="1">
                              <a:latin typeface="Cambria Math"/>
                            </a:rPr>
                            <m:t>=1</m:t>
                          </m:r>
                        </m:sub>
                        <m:sup>
                          <m:r>
                            <a:rPr lang="es-CO" sz="2000" i="1">
                              <a:latin typeface="Cambria Math"/>
                            </a:rPr>
                            <m:t>𝑛</m:t>
                          </m:r>
                        </m:sup>
                        <m:e>
                          <m:sSub>
                            <m:sSubPr>
                              <m:ctrlPr>
                                <a:rPr lang="es-ES" sz="2000" i="1">
                                  <a:latin typeface="Cambria Math" panose="02040503050406030204" pitchFamily="18" charset="0"/>
                                </a:rPr>
                              </m:ctrlPr>
                            </m:sSubPr>
                            <m:e>
                              <m:r>
                                <a:rPr lang="es-CO" sz="2000" i="1">
                                  <a:latin typeface="Cambria Math"/>
                                </a:rPr>
                                <m:t>𝑥</m:t>
                              </m:r>
                            </m:e>
                            <m:sub>
                              <m:r>
                                <a:rPr lang="es-CO" sz="2000" i="1">
                                  <a:latin typeface="Cambria Math"/>
                                </a:rPr>
                                <m:t>𝑖</m:t>
                              </m:r>
                            </m:sub>
                          </m:sSub>
                          <m:r>
                            <a:rPr lang="es-CO" sz="2000" i="1">
                              <a:latin typeface="Cambria Math"/>
                            </a:rPr>
                            <m:t>𝐸</m:t>
                          </m:r>
                          <m:d>
                            <m:dPr>
                              <m:begChr m:val="["/>
                              <m:endChr m:val="]"/>
                              <m:ctrlPr>
                                <a:rPr lang="es-CO" sz="2000" i="1">
                                  <a:latin typeface="Cambria Math" panose="02040503050406030204" pitchFamily="18" charset="0"/>
                                </a:rPr>
                              </m:ctrlPr>
                            </m:dPr>
                            <m:e>
                              <m:sSub>
                                <m:sSubPr>
                                  <m:ctrlPr>
                                    <a:rPr lang="es-CO" sz="2000" i="1">
                                      <a:latin typeface="Cambria Math" panose="02040503050406030204" pitchFamily="18" charset="0"/>
                                    </a:rPr>
                                  </m:ctrlPr>
                                </m:sSubPr>
                                <m:e>
                                  <m:r>
                                    <a:rPr lang="es-CO" sz="2000" i="1">
                                      <a:latin typeface="Cambria Math"/>
                                    </a:rPr>
                                    <m:t>𝑟</m:t>
                                  </m:r>
                                </m:e>
                                <m:sub>
                                  <m:r>
                                    <a:rPr lang="es-CO" sz="2000" i="1">
                                      <a:latin typeface="Cambria Math"/>
                                    </a:rPr>
                                    <m:t>𝑖</m:t>
                                  </m:r>
                                </m:sub>
                              </m:sSub>
                            </m:e>
                          </m:d>
                        </m:e>
                      </m:nary>
                      <m:r>
                        <a:rPr lang="es-CO" sz="2000" i="1">
                          <a:latin typeface="Cambria Math"/>
                        </a:rPr>
                        <m:t>=</m:t>
                      </m:r>
                      <m:sSup>
                        <m:sSupPr>
                          <m:ctrlPr>
                            <a:rPr lang="es-CO" sz="2000" i="1">
                              <a:latin typeface="Cambria Math" panose="02040503050406030204" pitchFamily="18" charset="0"/>
                            </a:rPr>
                          </m:ctrlPr>
                        </m:sSupPr>
                        <m:e>
                          <m:r>
                            <a:rPr lang="es-CO" sz="2000" i="1">
                              <a:latin typeface="Cambria Math"/>
                            </a:rPr>
                            <m:t>𝑥</m:t>
                          </m:r>
                        </m:e>
                        <m:sup>
                          <m:r>
                            <a:rPr lang="es-CO" sz="2000" i="1">
                              <a:latin typeface="Cambria Math"/>
                            </a:rPr>
                            <m:t>′</m:t>
                          </m:r>
                        </m:sup>
                      </m:sSup>
                      <m:r>
                        <a:rPr lang="es-CO" sz="2000" i="1">
                          <a:latin typeface="Cambria Math"/>
                        </a:rPr>
                        <m:t>𝑟</m:t>
                      </m:r>
                    </m:oMath>
                  </m:oMathPara>
                </a14:m>
                <a:endParaRPr lang="es-ES" sz="2000" dirty="0"/>
              </a:p>
              <a:p>
                <a:endParaRPr lang="es-ES" sz="2000" dirty="0"/>
              </a:p>
              <a:p>
                <a:r>
                  <a:rPr lang="es-ES" sz="2000" dirty="0"/>
                  <a:t>En el modelo de </a:t>
                </a:r>
                <a:r>
                  <a:rPr lang="es-ES" sz="2000" dirty="0" err="1"/>
                  <a:t>Markowitz</a:t>
                </a:r>
                <a:r>
                  <a:rPr lang="es-ES" sz="2000" dirty="0"/>
                  <a:t> el riesgo se un portafolio se mide mediante la varianza de los retornos de los activos que lo comprenden:</a:t>
                </a:r>
              </a:p>
              <a:p>
                <a:endParaRPr lang="es-ES" sz="2000" dirty="0"/>
              </a:p>
              <a:p>
                <a:pPr/>
                <a14:m>
                  <m:oMathPara xmlns:m="http://schemas.openxmlformats.org/officeDocument/2006/math">
                    <m:oMathParaPr>
                      <m:jc m:val="centerGroup"/>
                    </m:oMathParaPr>
                    <m:oMath xmlns:m="http://schemas.openxmlformats.org/officeDocument/2006/math">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𝜎</m:t>
                          </m:r>
                        </m:e>
                        <m:sup>
                          <m:r>
                            <a:rPr lang="es-CO" sz="2000" b="0" i="1" smtClean="0">
                              <a:latin typeface="Cambria Math" panose="02040503050406030204" pitchFamily="18" charset="0"/>
                            </a:rPr>
                            <m:t>2</m:t>
                          </m:r>
                        </m:sup>
                      </m:sSup>
                      <m:r>
                        <a:rPr lang="es-CO" sz="2000" i="1">
                          <a:latin typeface="Cambria Math"/>
                        </a:rPr>
                        <m:t>=</m:t>
                      </m:r>
                      <m:nary>
                        <m:naryPr>
                          <m:chr m:val="∑"/>
                          <m:ctrlPr>
                            <a:rPr lang="es-CO" sz="2000" i="1">
                              <a:latin typeface="Cambria Math" panose="02040503050406030204" pitchFamily="18" charset="0"/>
                            </a:rPr>
                          </m:ctrlPr>
                        </m:naryPr>
                        <m:sub>
                          <m:r>
                            <m:rPr>
                              <m:brk m:alnAt="23"/>
                            </m:rPr>
                            <a:rPr lang="es-CO" sz="2000" i="1">
                              <a:latin typeface="Cambria Math"/>
                            </a:rPr>
                            <m:t>𝑖</m:t>
                          </m:r>
                          <m:r>
                            <a:rPr lang="es-CO" sz="2000" i="1">
                              <a:latin typeface="Cambria Math"/>
                            </a:rPr>
                            <m:t>=1</m:t>
                          </m:r>
                        </m:sub>
                        <m:sup>
                          <m:r>
                            <a:rPr lang="es-CO" sz="2000" i="1">
                              <a:latin typeface="Cambria Math"/>
                            </a:rPr>
                            <m:t>𝑛</m:t>
                          </m:r>
                        </m:sup>
                        <m:e>
                          <m:sSup>
                            <m:sSupPr>
                              <m:ctrlPr>
                                <a:rPr lang="es-CO" sz="2000" i="1">
                                  <a:latin typeface="Cambria Math" panose="02040503050406030204" pitchFamily="18" charset="0"/>
                                </a:rPr>
                              </m:ctrlPr>
                            </m:sSupPr>
                            <m:e>
                              <m:sSub>
                                <m:sSubPr>
                                  <m:ctrlPr>
                                    <a:rPr lang="es-CO" sz="2000" i="1">
                                      <a:latin typeface="Cambria Math" panose="02040503050406030204" pitchFamily="18" charset="0"/>
                                    </a:rPr>
                                  </m:ctrlPr>
                                </m:sSubPr>
                                <m:e>
                                  <m:r>
                                    <a:rPr lang="es-CO" sz="2000" i="1">
                                      <a:latin typeface="Cambria Math"/>
                                    </a:rPr>
                                    <m:t>𝑥</m:t>
                                  </m:r>
                                </m:e>
                                <m:sub>
                                  <m:r>
                                    <a:rPr lang="es-CO" sz="2000" i="1">
                                      <a:latin typeface="Cambria Math"/>
                                    </a:rPr>
                                    <m:t>𝑖</m:t>
                                  </m:r>
                                </m:sub>
                              </m:sSub>
                            </m:e>
                            <m:sup>
                              <m:r>
                                <a:rPr lang="es-CO" sz="2000" i="1">
                                  <a:latin typeface="Cambria Math"/>
                                </a:rPr>
                                <m:t>2</m:t>
                              </m:r>
                            </m:sup>
                          </m:sSup>
                          <m:sSup>
                            <m:sSupPr>
                              <m:ctrlPr>
                                <a:rPr lang="es-CO" sz="2000" i="1">
                                  <a:latin typeface="Cambria Math" panose="02040503050406030204" pitchFamily="18" charset="0"/>
                                </a:rPr>
                              </m:ctrlPr>
                            </m:sSupPr>
                            <m:e>
                              <m:sSub>
                                <m:sSubPr>
                                  <m:ctrlPr>
                                    <a:rPr lang="es-CO" sz="2000" i="1">
                                      <a:latin typeface="Cambria Math" panose="02040503050406030204" pitchFamily="18" charset="0"/>
                                    </a:rPr>
                                  </m:ctrlPr>
                                </m:sSubPr>
                                <m:e>
                                  <m:r>
                                    <a:rPr lang="es-CO" sz="2000" i="1">
                                      <a:latin typeface="Cambria Math"/>
                                      <a:ea typeface="Cambria Math"/>
                                    </a:rPr>
                                    <m:t>𝜎</m:t>
                                  </m:r>
                                </m:e>
                                <m:sub>
                                  <m:r>
                                    <a:rPr lang="es-CO" sz="2000" i="1">
                                      <a:latin typeface="Cambria Math"/>
                                    </a:rPr>
                                    <m:t>𝑖</m:t>
                                  </m:r>
                                </m:sub>
                              </m:sSub>
                            </m:e>
                            <m:sup>
                              <m:r>
                                <a:rPr lang="es-CO" sz="2000" i="1">
                                  <a:latin typeface="Cambria Math"/>
                                </a:rPr>
                                <m:t>2</m:t>
                              </m:r>
                            </m:sup>
                          </m:sSup>
                        </m:e>
                      </m:nary>
                      <m:r>
                        <a:rPr lang="es-CO" sz="2000" i="1">
                          <a:latin typeface="Cambria Math"/>
                        </a:rPr>
                        <m:t>+2</m:t>
                      </m:r>
                      <m:nary>
                        <m:naryPr>
                          <m:chr m:val="∑"/>
                          <m:limLoc m:val="subSup"/>
                          <m:ctrlPr>
                            <a:rPr lang="es-CO" sz="2000" i="1">
                              <a:latin typeface="Cambria Math" panose="02040503050406030204" pitchFamily="18" charset="0"/>
                            </a:rPr>
                          </m:ctrlPr>
                        </m:naryPr>
                        <m:sub>
                          <m:r>
                            <m:rPr>
                              <m:brk m:alnAt="25"/>
                            </m:rPr>
                            <a:rPr lang="es-CO" sz="2000" i="1">
                              <a:latin typeface="Cambria Math"/>
                            </a:rPr>
                            <m:t>𝑖</m:t>
                          </m:r>
                          <m:r>
                            <a:rPr lang="es-CO" sz="2000" i="1">
                              <a:latin typeface="Cambria Math"/>
                            </a:rPr>
                            <m:t>=2</m:t>
                          </m:r>
                        </m:sub>
                        <m:sup>
                          <m:r>
                            <a:rPr lang="es-CO" sz="2000" i="1">
                              <a:latin typeface="Cambria Math"/>
                            </a:rPr>
                            <m:t>𝑛</m:t>
                          </m:r>
                        </m:sup>
                        <m:e>
                          <m:nary>
                            <m:naryPr>
                              <m:chr m:val="∑"/>
                              <m:limLoc m:val="subSup"/>
                              <m:ctrlPr>
                                <a:rPr lang="es-CO" sz="2000" i="1">
                                  <a:latin typeface="Cambria Math" panose="02040503050406030204" pitchFamily="18" charset="0"/>
                                </a:rPr>
                              </m:ctrlPr>
                            </m:naryPr>
                            <m:sub>
                              <m:r>
                                <m:rPr>
                                  <m:brk m:alnAt="1"/>
                                </m:rPr>
                                <a:rPr lang="es-CO" sz="2000" i="1">
                                  <a:latin typeface="Cambria Math"/>
                                </a:rPr>
                                <m:t>𝑗</m:t>
                              </m:r>
                              <m:r>
                                <a:rPr lang="es-CO" sz="2000" i="1">
                                  <a:latin typeface="Cambria Math"/>
                                </a:rPr>
                                <m:t>=1</m:t>
                              </m:r>
                            </m:sub>
                            <m:sup>
                              <m:r>
                                <a:rPr lang="es-CO" sz="2000" i="1">
                                  <a:latin typeface="Cambria Math"/>
                                </a:rPr>
                                <m:t>𝑖</m:t>
                              </m:r>
                              <m:r>
                                <a:rPr lang="es-CO" sz="2000" i="1">
                                  <a:latin typeface="Cambria Math"/>
                                </a:rPr>
                                <m:t>−1</m:t>
                              </m:r>
                            </m:sup>
                            <m:e>
                              <m:sSub>
                                <m:sSubPr>
                                  <m:ctrlPr>
                                    <a:rPr lang="es-CO" sz="2000" i="1">
                                      <a:latin typeface="Cambria Math" panose="02040503050406030204" pitchFamily="18" charset="0"/>
                                    </a:rPr>
                                  </m:ctrlPr>
                                </m:sSubPr>
                                <m:e>
                                  <m:r>
                                    <a:rPr lang="es-CO" sz="2000" i="1">
                                      <a:latin typeface="Cambria Math"/>
                                    </a:rPr>
                                    <m:t>𝑥</m:t>
                                  </m:r>
                                </m:e>
                                <m:sub>
                                  <m:r>
                                    <a:rPr lang="es-CO" sz="2000" i="1">
                                      <a:latin typeface="Cambria Math"/>
                                    </a:rPr>
                                    <m:t>𝑖</m:t>
                                  </m:r>
                                </m:sub>
                              </m:sSub>
                              <m:sSub>
                                <m:sSubPr>
                                  <m:ctrlPr>
                                    <a:rPr lang="es-CO" sz="2000" i="1">
                                      <a:latin typeface="Cambria Math" panose="02040503050406030204" pitchFamily="18" charset="0"/>
                                    </a:rPr>
                                  </m:ctrlPr>
                                </m:sSubPr>
                                <m:e>
                                  <m:r>
                                    <a:rPr lang="es-CO" sz="2000" i="1">
                                      <a:latin typeface="Cambria Math"/>
                                    </a:rPr>
                                    <m:t>𝑥</m:t>
                                  </m:r>
                                </m:e>
                                <m:sub>
                                  <m:r>
                                    <a:rPr lang="es-CO" sz="2000" i="1">
                                      <a:latin typeface="Cambria Math"/>
                                    </a:rPr>
                                    <m:t>𝑗</m:t>
                                  </m:r>
                                </m:sub>
                              </m:sSub>
                              <m:sSub>
                                <m:sSubPr>
                                  <m:ctrlPr>
                                    <a:rPr lang="es-CO" sz="2000" i="1">
                                      <a:latin typeface="Cambria Math" panose="02040503050406030204" pitchFamily="18" charset="0"/>
                                    </a:rPr>
                                  </m:ctrlPr>
                                </m:sSubPr>
                                <m:e>
                                  <m:r>
                                    <a:rPr lang="es-CO" sz="2000" i="1">
                                      <a:latin typeface="Cambria Math"/>
                                      <a:ea typeface="Cambria Math"/>
                                    </a:rPr>
                                    <m:t>𝜎</m:t>
                                  </m:r>
                                </m:e>
                                <m:sub>
                                  <m:r>
                                    <a:rPr lang="es-CO" sz="2000" i="1">
                                      <a:latin typeface="Cambria Math"/>
                                    </a:rPr>
                                    <m:t>𝑖</m:t>
                                  </m:r>
                                </m:sub>
                              </m:sSub>
                              <m:sSub>
                                <m:sSubPr>
                                  <m:ctrlPr>
                                    <a:rPr lang="es-CO" sz="2000" i="1">
                                      <a:latin typeface="Cambria Math" panose="02040503050406030204" pitchFamily="18" charset="0"/>
                                    </a:rPr>
                                  </m:ctrlPr>
                                </m:sSubPr>
                                <m:e>
                                  <m:r>
                                    <a:rPr lang="es-CO" sz="2000" i="1">
                                      <a:latin typeface="Cambria Math"/>
                                      <a:ea typeface="Cambria Math"/>
                                    </a:rPr>
                                    <m:t>𝜎</m:t>
                                  </m:r>
                                </m:e>
                                <m:sub>
                                  <m:r>
                                    <a:rPr lang="es-CO" sz="2000" i="1">
                                      <a:latin typeface="Cambria Math"/>
                                    </a:rPr>
                                    <m:t>𝑗</m:t>
                                  </m:r>
                                </m:sub>
                              </m:sSub>
                              <m:sSub>
                                <m:sSubPr>
                                  <m:ctrlPr>
                                    <a:rPr lang="es-CO" sz="2000" i="1">
                                      <a:latin typeface="Cambria Math" panose="02040503050406030204" pitchFamily="18" charset="0"/>
                                    </a:rPr>
                                  </m:ctrlPr>
                                </m:sSubPr>
                                <m:e>
                                  <m:r>
                                    <a:rPr lang="es-CO" sz="2000" i="1">
                                      <a:latin typeface="Cambria Math"/>
                                      <a:ea typeface="Cambria Math"/>
                                    </a:rPr>
                                    <m:t>𝜌</m:t>
                                  </m:r>
                                </m:e>
                                <m:sub>
                                  <m:r>
                                    <a:rPr lang="es-CO" sz="2000" i="1">
                                      <a:latin typeface="Cambria Math"/>
                                    </a:rPr>
                                    <m:t>𝑖𝑗</m:t>
                                  </m:r>
                                </m:sub>
                              </m:sSub>
                            </m:e>
                          </m:nary>
                        </m:e>
                      </m:nary>
                      <m:r>
                        <a:rPr lang="es-CO" sz="2000" i="1">
                          <a:latin typeface="Cambria Math"/>
                        </a:rPr>
                        <m:t>=</m:t>
                      </m:r>
                      <m:r>
                        <a:rPr lang="es-CO" sz="2000" i="1">
                          <a:latin typeface="Cambria Math"/>
                        </a:rPr>
                        <m:t>𝑥</m:t>
                      </m:r>
                      <m:r>
                        <a:rPr lang="es-CO" sz="2000" i="1">
                          <a:latin typeface="Cambria Math"/>
                        </a:rPr>
                        <m:t>′</m:t>
                      </m:r>
                      <m:r>
                        <m:rPr>
                          <m:sty m:val="p"/>
                        </m:rPr>
                        <a:rPr lang="el-GR" sz="2000" i="1">
                          <a:latin typeface="Cambria Math"/>
                          <a:ea typeface="Cambria Math"/>
                        </a:rPr>
                        <m:t>Σ</m:t>
                      </m:r>
                      <m:r>
                        <a:rPr lang="es-CO" sz="2000" i="1">
                          <a:latin typeface="Cambria Math"/>
                          <a:ea typeface="Cambria Math"/>
                        </a:rPr>
                        <m:t>𝑥</m:t>
                      </m:r>
                    </m:oMath>
                  </m:oMathPara>
                </a14:m>
                <a:endParaRPr lang="es-ES" sz="2000" dirty="0"/>
              </a:p>
            </p:txBody>
          </p:sp>
        </mc:Choice>
        <mc:Fallback>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1834277" y="1968689"/>
                <a:ext cx="8087681" cy="3927357"/>
              </a:xfrm>
              <a:prstGeom prst="rect">
                <a:avLst/>
              </a:prstGeom>
              <a:blipFill>
                <a:blip r:embed="rId3"/>
                <a:stretch>
                  <a:fillRect l="-829" t="-932"/>
                </a:stretch>
              </a:blipFill>
            </p:spPr>
            <p:txBody>
              <a:bodyPr/>
              <a:lstStyle/>
              <a:p>
                <a:r>
                  <a:rPr lang="en-US">
                    <a:noFill/>
                  </a:rPr>
                  <a:t> </a:t>
                </a:r>
              </a:p>
            </p:txBody>
          </p:sp>
        </mc:Fallback>
      </mc:AlternateContent>
    </p:spTree>
    <p:extLst>
      <p:ext uri="{BB962C8B-B14F-4D97-AF65-F5344CB8AC3E}">
        <p14:creationId xmlns:p14="http://schemas.microsoft.com/office/powerpoint/2010/main" val="27879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014173" y="785546"/>
            <a:ext cx="825917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Optimización de media-varianza</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3135583" y="2089433"/>
                <a:ext cx="6016358" cy="3752566"/>
              </a:xfrm>
              <a:prstGeom prst="rect">
                <a:avLst/>
              </a:prstGeom>
              <a:noFill/>
            </p:spPr>
            <p:txBody>
              <a:bodyPr wrap="square" lIns="91440" tIns="45720" rIns="91440" bIns="45720" rtlCol="0" anchor="t">
                <a:spAutoFit/>
              </a:bodyPr>
              <a:lstStyle/>
              <a:p>
                <a:r>
                  <a:rPr lang="es-CO" sz="2000" dirty="0"/>
                  <a:t>Optimización de portafolios (</a:t>
                </a:r>
                <a:r>
                  <a:rPr lang="es-CO" sz="2000" dirty="0" err="1"/>
                  <a:t>Markowitz</a:t>
                </a:r>
                <a:r>
                  <a:rPr lang="es-CO" sz="2000" dirty="0"/>
                  <a:t>):</a:t>
                </a:r>
              </a:p>
              <a:p>
                <a:endParaRPr lang="es-CO" sz="2000" dirty="0"/>
              </a:p>
              <a:p>
                <a:pPr/>
                <a14:m>
                  <m:oMathPara xmlns:m="http://schemas.openxmlformats.org/officeDocument/2006/math">
                    <m:oMathParaPr>
                      <m:jc m:val="centerGroup"/>
                    </m:oMathParaPr>
                    <m:oMath xmlns:m="http://schemas.openxmlformats.org/officeDocument/2006/math">
                      <m:func>
                        <m:funcPr>
                          <m:ctrlPr>
                            <a:rPr lang="es-CO" sz="2000" i="1">
                              <a:latin typeface="Cambria Math" panose="02040503050406030204" pitchFamily="18" charset="0"/>
                            </a:rPr>
                          </m:ctrlPr>
                        </m:funcPr>
                        <m:fName>
                          <m:r>
                            <m:rPr>
                              <m:sty m:val="p"/>
                            </m:rPr>
                            <a:rPr lang="es-CO" sz="2000">
                              <a:latin typeface="Cambria Math"/>
                            </a:rPr>
                            <m:t>max</m:t>
                          </m:r>
                        </m:fName>
                        <m:e>
                          <m:sSup>
                            <m:sSupPr>
                              <m:ctrlPr>
                                <a:rPr lang="es-CO" sz="2000" i="1">
                                  <a:latin typeface="Cambria Math" panose="02040503050406030204" pitchFamily="18" charset="0"/>
                                </a:rPr>
                              </m:ctrlPr>
                            </m:sSupPr>
                            <m:e>
                              <m:r>
                                <a:rPr lang="es-CO" sz="2000" i="1">
                                  <a:latin typeface="Cambria Math"/>
                                </a:rPr>
                                <m:t>𝑟</m:t>
                              </m:r>
                            </m:e>
                            <m:sup>
                              <m:r>
                                <a:rPr lang="es-CO" sz="2000" i="1">
                                  <a:latin typeface="Cambria Math"/>
                                </a:rPr>
                                <m:t>′</m:t>
                              </m:r>
                            </m:sup>
                          </m:sSup>
                          <m:r>
                            <a:rPr lang="es-CO" sz="2000" i="1">
                              <a:latin typeface="Cambria Math"/>
                            </a:rPr>
                            <m:t>𝑥</m:t>
                          </m:r>
                          <m:r>
                            <a:rPr lang="es-CO" sz="2000" i="1">
                              <a:latin typeface="Cambria Math"/>
                            </a:rPr>
                            <m:t>−</m:t>
                          </m:r>
                          <m:f>
                            <m:fPr>
                              <m:ctrlPr>
                                <a:rPr lang="es-CO" sz="2000" i="1">
                                  <a:latin typeface="Cambria Math" panose="02040503050406030204" pitchFamily="18" charset="0"/>
                                </a:rPr>
                              </m:ctrlPr>
                            </m:fPr>
                            <m:num>
                              <m:r>
                                <a:rPr lang="es-CO" sz="2000" i="1">
                                  <a:latin typeface="Cambria Math"/>
                                  <a:ea typeface="Cambria Math"/>
                                </a:rPr>
                                <m:t>𝜆</m:t>
                              </m:r>
                            </m:num>
                            <m:den>
                              <m:r>
                                <a:rPr lang="es-CO" sz="2000" i="1">
                                  <a:latin typeface="Cambria Math"/>
                                </a:rPr>
                                <m:t>2</m:t>
                              </m:r>
                            </m:den>
                          </m:f>
                          <m:r>
                            <a:rPr lang="es-CO" sz="2000" i="1">
                              <a:latin typeface="Cambria Math"/>
                            </a:rPr>
                            <m:t>𝑥</m:t>
                          </m:r>
                          <m:r>
                            <a:rPr lang="es-CO" sz="2000" i="1">
                              <a:latin typeface="Cambria Math"/>
                            </a:rPr>
                            <m:t>′</m:t>
                          </m:r>
                          <m:r>
                            <m:rPr>
                              <m:sty m:val="p"/>
                            </m:rPr>
                            <a:rPr lang="el-GR" sz="2000" i="1">
                              <a:latin typeface="Cambria Math"/>
                              <a:ea typeface="Cambria Math"/>
                            </a:rPr>
                            <m:t>Σ</m:t>
                          </m:r>
                          <m:r>
                            <a:rPr lang="es-CO" sz="2000" i="1">
                              <a:latin typeface="Cambria Math"/>
                              <a:ea typeface="Cambria Math"/>
                            </a:rPr>
                            <m:t>𝑥</m:t>
                          </m:r>
                        </m:e>
                      </m:func>
                    </m:oMath>
                  </m:oMathPara>
                </a14:m>
                <a:endParaRPr lang="es-CO" sz="2000" dirty="0"/>
              </a:p>
              <a:p>
                <a:pPr/>
                <a14:m>
                  <m:oMathPara xmlns:m="http://schemas.openxmlformats.org/officeDocument/2006/math">
                    <m:oMathParaPr>
                      <m:jc m:val="centerGroup"/>
                    </m:oMathParaPr>
                    <m:oMath xmlns:m="http://schemas.openxmlformats.org/officeDocument/2006/math">
                      <m:r>
                        <a:rPr lang="es-CO" sz="2000" i="1">
                          <a:latin typeface="Cambria Math"/>
                        </a:rPr>
                        <m:t>𝑆𝑢𝑗𝑒𝑡𝑜</m:t>
                      </m:r>
                      <m:r>
                        <a:rPr lang="es-CO" sz="2000" i="1">
                          <a:latin typeface="Cambria Math"/>
                        </a:rPr>
                        <m:t> </m:t>
                      </m:r>
                      <m:r>
                        <a:rPr lang="es-CO" sz="2000" i="1">
                          <a:latin typeface="Cambria Math"/>
                        </a:rPr>
                        <m:t>𝑎</m:t>
                      </m:r>
                      <m:r>
                        <a:rPr lang="es-CO" sz="2000" i="1">
                          <a:latin typeface="Cambria Math"/>
                        </a:rPr>
                        <m:t>:</m:t>
                      </m:r>
                    </m:oMath>
                  </m:oMathPara>
                </a14:m>
                <a:endParaRPr lang="es-CO" sz="2000" i="1" dirty="0">
                  <a:latin typeface="Cambria Math"/>
                </a:endParaRPr>
              </a:p>
              <a:p>
                <a:pPr/>
                <a14:m>
                  <m:oMathPara xmlns:m="http://schemas.openxmlformats.org/officeDocument/2006/math">
                    <m:oMathParaPr>
                      <m:jc m:val="centerGroup"/>
                    </m:oMathParaPr>
                    <m:oMath xmlns:m="http://schemas.openxmlformats.org/officeDocument/2006/math">
                      <m:sSup>
                        <m:sSupPr>
                          <m:ctrlPr>
                            <a:rPr lang="es-CO" sz="2000" i="1">
                              <a:latin typeface="Cambria Math" panose="02040503050406030204" pitchFamily="18" charset="0"/>
                            </a:rPr>
                          </m:ctrlPr>
                        </m:sSupPr>
                        <m:e>
                          <m:r>
                            <a:rPr lang="es-CO" sz="2000" i="1">
                              <a:latin typeface="Cambria Math"/>
                            </a:rPr>
                            <m:t>𝑒</m:t>
                          </m:r>
                        </m:e>
                        <m:sup>
                          <m:r>
                            <a:rPr lang="es-CO" sz="2000" i="1">
                              <a:latin typeface="Cambria Math"/>
                            </a:rPr>
                            <m:t>′</m:t>
                          </m:r>
                        </m:sup>
                      </m:sSup>
                      <m:r>
                        <a:rPr lang="es-CO" sz="2000" i="1">
                          <a:latin typeface="Cambria Math"/>
                        </a:rPr>
                        <m:t>𝑥</m:t>
                      </m:r>
                      <m:r>
                        <a:rPr lang="es-CO" sz="2000" i="1">
                          <a:latin typeface="Cambria Math"/>
                        </a:rPr>
                        <m:t>=1 </m:t>
                      </m:r>
                      <m:d>
                        <m:dPr>
                          <m:ctrlPr>
                            <a:rPr lang="es-CO" sz="2000" i="1">
                              <a:latin typeface="Cambria Math" panose="02040503050406030204" pitchFamily="18" charset="0"/>
                            </a:rPr>
                          </m:ctrlPr>
                        </m:dPr>
                        <m:e>
                          <m:r>
                            <a:rPr lang="es-CO" sz="2000" i="1">
                              <a:latin typeface="Cambria Math"/>
                            </a:rPr>
                            <m:t>𝑟𝑒𝑠𝑡𝑟𝑖𝑐𝑐𝑖</m:t>
                          </m:r>
                          <m:r>
                            <a:rPr lang="es-CO" sz="2000" i="1">
                              <a:latin typeface="Cambria Math"/>
                            </a:rPr>
                            <m:t>ó</m:t>
                          </m:r>
                          <m:r>
                            <a:rPr lang="es-CO" sz="2000" i="1">
                              <a:latin typeface="Cambria Math"/>
                            </a:rPr>
                            <m:t>𝑛</m:t>
                          </m:r>
                          <m:r>
                            <a:rPr lang="es-CO" sz="2000" i="1">
                              <a:latin typeface="Cambria Math"/>
                            </a:rPr>
                            <m:t> </m:t>
                          </m:r>
                          <m:r>
                            <a:rPr lang="es-CO" sz="2000" i="1">
                              <a:latin typeface="Cambria Math"/>
                            </a:rPr>
                            <m:t>𝑑𝑒</m:t>
                          </m:r>
                          <m:r>
                            <a:rPr lang="es-CO" sz="2000" i="1">
                              <a:latin typeface="Cambria Math"/>
                            </a:rPr>
                            <m:t> </m:t>
                          </m:r>
                          <m:r>
                            <a:rPr lang="es-CO" sz="2000" i="1">
                              <a:latin typeface="Cambria Math"/>
                            </a:rPr>
                            <m:t>𝑝𝑟𝑒𝑠𝑢𝑝𝑢𝑒𝑠𝑡𝑜</m:t>
                          </m:r>
                        </m:e>
                      </m:d>
                    </m:oMath>
                  </m:oMathPara>
                </a14:m>
                <a:endParaRPr lang="es-CO" sz="2000" dirty="0"/>
              </a:p>
              <a:p>
                <a:pPr/>
                <a14:m>
                  <m:oMathPara xmlns:m="http://schemas.openxmlformats.org/officeDocument/2006/math">
                    <m:oMathParaPr>
                      <m:jc m:val="centerGroup"/>
                    </m:oMathParaPr>
                    <m:oMath xmlns:m="http://schemas.openxmlformats.org/officeDocument/2006/math">
                      <m:r>
                        <a:rPr lang="es-CO" sz="2000" i="1">
                          <a:latin typeface="Cambria Math"/>
                        </a:rPr>
                        <m:t>𝑥</m:t>
                      </m:r>
                      <m:r>
                        <a:rPr lang="es-CO" sz="2000" i="1">
                          <a:latin typeface="Cambria Math"/>
                          <a:ea typeface="Cambria Math"/>
                        </a:rPr>
                        <m:t>≥0 (</m:t>
                      </m:r>
                      <m:r>
                        <a:rPr lang="es-CO" sz="2000" i="1">
                          <a:latin typeface="Cambria Math"/>
                          <a:ea typeface="Cambria Math"/>
                        </a:rPr>
                        <m:t>𝑟𝑒𝑠𝑡𝑟𝑖𝑐𝑐𝑖</m:t>
                      </m:r>
                      <m:r>
                        <a:rPr lang="es-CO" sz="2000" i="1">
                          <a:latin typeface="Cambria Math"/>
                          <a:ea typeface="Cambria Math"/>
                        </a:rPr>
                        <m:t>ó</m:t>
                      </m:r>
                      <m:r>
                        <a:rPr lang="es-CO" sz="2000" i="1">
                          <a:latin typeface="Cambria Math"/>
                          <a:ea typeface="Cambria Math"/>
                        </a:rPr>
                        <m:t>𝑛</m:t>
                      </m:r>
                      <m:r>
                        <a:rPr lang="es-CO" sz="2000" i="1">
                          <a:latin typeface="Cambria Math"/>
                          <a:ea typeface="Cambria Math"/>
                        </a:rPr>
                        <m:t> </m:t>
                      </m:r>
                      <m:r>
                        <a:rPr lang="es-CO" sz="2000" i="1">
                          <a:latin typeface="Cambria Math"/>
                          <a:ea typeface="Cambria Math"/>
                        </a:rPr>
                        <m:t>𝑑𝑒</m:t>
                      </m:r>
                      <m:r>
                        <a:rPr lang="es-CO" sz="2000" i="1">
                          <a:latin typeface="Cambria Math"/>
                          <a:ea typeface="Cambria Math"/>
                        </a:rPr>
                        <m:t> </m:t>
                      </m:r>
                      <m:r>
                        <a:rPr lang="es-CO" sz="2000" i="1">
                          <a:latin typeface="Cambria Math"/>
                          <a:ea typeface="Cambria Math"/>
                        </a:rPr>
                        <m:t>𝑛𝑜</m:t>
                      </m:r>
                      <m:r>
                        <a:rPr lang="es-CO" sz="2000" i="1">
                          <a:latin typeface="Cambria Math"/>
                          <a:ea typeface="Cambria Math"/>
                        </a:rPr>
                        <m:t>−</m:t>
                      </m:r>
                      <m:r>
                        <a:rPr lang="es-CO" sz="2000" i="1">
                          <a:latin typeface="Cambria Math"/>
                          <a:ea typeface="Cambria Math"/>
                        </a:rPr>
                        <m:t>𝑛𝑒𝑔𝑎𝑡𝑖𝑣𝑖𝑑𝑎𝑑</m:t>
                      </m:r>
                      <m:r>
                        <a:rPr lang="es-CO" sz="2000" i="1">
                          <a:latin typeface="Cambria Math"/>
                          <a:ea typeface="Cambria Math"/>
                        </a:rPr>
                        <m:t>)</m:t>
                      </m:r>
                    </m:oMath>
                  </m:oMathPara>
                </a14:m>
                <a:endParaRPr lang="es-CO" sz="2000" dirty="0"/>
              </a:p>
              <a:p>
                <a:endParaRPr lang="es-CO" sz="2000" dirty="0"/>
              </a:p>
              <a:p>
                <a:r>
                  <a:rPr lang="es-CO" sz="2000" dirty="0"/>
                  <a:t>Donde </a:t>
                </a:r>
                <a14:m>
                  <m:oMath xmlns:m="http://schemas.openxmlformats.org/officeDocument/2006/math">
                    <m:r>
                      <a:rPr lang="es-ES" sz="2000" b="0" i="1" smtClean="0">
                        <a:latin typeface="Cambria Math" panose="02040503050406030204" pitchFamily="18" charset="0"/>
                      </a:rPr>
                      <m:t>𝑥</m:t>
                    </m:r>
                  </m:oMath>
                </a14:m>
                <a:r>
                  <a:rPr lang="es-CO" sz="2000" dirty="0"/>
                  <a:t> es un vector que representa los pesos del portafolio, </a:t>
                </a:r>
                <a14:m>
                  <m:oMath xmlns:m="http://schemas.openxmlformats.org/officeDocument/2006/math">
                    <m:r>
                      <a:rPr lang="es-ES" sz="2000" b="0" i="1" smtClean="0">
                        <a:latin typeface="Cambria Math" panose="02040503050406030204" pitchFamily="18" charset="0"/>
                      </a:rPr>
                      <m:t>𝜆</m:t>
                    </m:r>
                  </m:oMath>
                </a14:m>
                <a:r>
                  <a:rPr lang="es-CO" sz="2000" dirty="0"/>
                  <a:t> el coeficiente de aversión al riesgo, </a:t>
                </a:r>
                <a14:m>
                  <m:oMath xmlns:m="http://schemas.openxmlformats.org/officeDocument/2006/math">
                    <m:r>
                      <a:rPr lang="es-ES" sz="2000" b="0" i="1" smtClean="0">
                        <a:latin typeface="Cambria Math" panose="02040503050406030204" pitchFamily="18" charset="0"/>
                      </a:rPr>
                      <m:t>𝑢</m:t>
                    </m:r>
                  </m:oMath>
                </a14:m>
                <a:r>
                  <a:rPr lang="es-CO" sz="2000" dirty="0"/>
                  <a:t> la función de utilidad, </a:t>
                </a:r>
                <a14:m>
                  <m:oMath xmlns:m="http://schemas.openxmlformats.org/officeDocument/2006/math">
                    <m:r>
                      <a:rPr lang="es-ES" sz="2000" b="0" i="1" smtClean="0">
                        <a:latin typeface="Cambria Math" panose="02040503050406030204" pitchFamily="18" charset="0"/>
                      </a:rPr>
                      <m:t>𝑟</m:t>
                    </m:r>
                  </m:oMath>
                </a14:m>
                <a:r>
                  <a:rPr lang="es-CO" sz="2000" dirty="0"/>
                  <a:t> los retornos esperados de los activos y </a:t>
                </a:r>
                <a14:m>
                  <m:oMath xmlns:m="http://schemas.openxmlformats.org/officeDocument/2006/math">
                    <m:r>
                      <m:rPr>
                        <m:sty m:val="p"/>
                      </m:rPr>
                      <a:rPr lang="es-ES" sz="2000" b="0" i="0" smtClean="0">
                        <a:latin typeface="Cambria Math" panose="02040503050406030204" pitchFamily="18" charset="0"/>
                      </a:rPr>
                      <m:t>Σ</m:t>
                    </m:r>
                  </m:oMath>
                </a14:m>
                <a:r>
                  <a:rPr lang="es-CO" sz="2000" dirty="0"/>
                  <a:t> la matriz de covarianzas.</a:t>
                </a:r>
              </a:p>
            </p:txBody>
          </p:sp>
        </mc:Choice>
        <mc:Fallback>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3135583" y="2089433"/>
                <a:ext cx="6016358" cy="3752566"/>
              </a:xfrm>
              <a:prstGeom prst="rect">
                <a:avLst/>
              </a:prstGeom>
              <a:blipFill>
                <a:blip r:embed="rId3"/>
                <a:stretch>
                  <a:fillRect l="-1013" t="-976" b="-2114"/>
                </a:stretch>
              </a:blipFill>
            </p:spPr>
            <p:txBody>
              <a:bodyPr/>
              <a:lstStyle/>
              <a:p>
                <a:r>
                  <a:rPr lang="en-US">
                    <a:noFill/>
                  </a:rPr>
                  <a:t> </a:t>
                </a:r>
              </a:p>
            </p:txBody>
          </p:sp>
        </mc:Fallback>
      </mc:AlternateContent>
    </p:spTree>
    <p:extLst>
      <p:ext uri="{BB962C8B-B14F-4D97-AF65-F5344CB8AC3E}">
        <p14:creationId xmlns:p14="http://schemas.microsoft.com/office/powerpoint/2010/main" val="18355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2BF195-E872-4F3E-B6BC-7726BFD8CD72}">
  <ds:schemaRefs>
    <ds:schemaRef ds:uri="http://schemas.microsoft.com/sharepoint/v3/contenttype/forms"/>
  </ds:schemaRefs>
</ds:datastoreItem>
</file>

<file path=customXml/itemProps3.xml><?xml version="1.0" encoding="utf-8"?>
<ds:datastoreItem xmlns:ds="http://schemas.openxmlformats.org/officeDocument/2006/customXml" ds:itemID="{A052A539-F9EE-4485-B741-75B5F66C695A}">
  <ds:schemaRefs>
    <ds:schemaRef ds:uri="http://schemas.openxmlformats.org/package/2006/metadata/core-properties"/>
    <ds:schemaRef ds:uri="f105a18c-f1b5-457e-8caf-8e59dd9618ba"/>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769f9823-2d1b-4141-9a95-a27efe7bdab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1545</TotalTime>
  <Words>812</Words>
  <Application>Microsoft Office PowerPoint</Application>
  <PresentationFormat>Panorámica</PresentationFormat>
  <Paragraphs>147</Paragraphs>
  <Slides>23</Slides>
  <Notes>21</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7" baseType="lpstr">
      <vt:lpstr>Yu Gothic UI Semibold</vt:lpstr>
      <vt:lpstr>Arial</vt:lpstr>
      <vt:lpstr>Calibri</vt:lpstr>
      <vt:lpstr>Calibri Light</vt:lpstr>
      <vt:lpstr>Cambria Math</vt:lpstr>
      <vt:lpstr>Century Gothic</vt:lpstr>
      <vt:lpstr>Ebrima</vt:lpstr>
      <vt:lpstr>Open Sans</vt:lpstr>
      <vt:lpstr>Segoe UI</vt:lpstr>
      <vt:lpstr>Times New Roman</vt:lpstr>
      <vt:lpstr>Verdana</vt:lpstr>
      <vt:lpstr>Wingdings</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Michelle Natalia Picon Salinas</cp:lastModifiedBy>
  <cp:revision>45</cp:revision>
  <dcterms:created xsi:type="dcterms:W3CDTF">2022-07-05T23:54:33Z</dcterms:created>
  <dcterms:modified xsi:type="dcterms:W3CDTF">2023-02-14T23:22:44Z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