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74" r:id="rId6"/>
  </p:sldMasterIdLst>
  <p:notesMasterIdLst>
    <p:notesMasterId r:id="rId75"/>
  </p:notesMasterIdLst>
  <p:sldIdLst>
    <p:sldId id="464" r:id="rId7"/>
    <p:sldId id="466" r:id="rId8"/>
    <p:sldId id="257" r:id="rId9"/>
    <p:sldId id="267" r:id="rId10"/>
    <p:sldId id="469" r:id="rId11"/>
    <p:sldId id="470" r:id="rId12"/>
    <p:sldId id="471" r:id="rId13"/>
    <p:sldId id="472" r:id="rId14"/>
    <p:sldId id="473" r:id="rId15"/>
    <p:sldId id="474" r:id="rId16"/>
    <p:sldId id="475" r:id="rId17"/>
    <p:sldId id="476" r:id="rId18"/>
    <p:sldId id="477" r:id="rId19"/>
    <p:sldId id="538" r:id="rId20"/>
    <p:sldId id="479" r:id="rId21"/>
    <p:sldId id="539" r:id="rId22"/>
    <p:sldId id="481" r:id="rId23"/>
    <p:sldId id="483" r:id="rId24"/>
    <p:sldId id="484" r:id="rId25"/>
    <p:sldId id="485" r:id="rId26"/>
    <p:sldId id="486" r:id="rId27"/>
    <p:sldId id="540" r:id="rId28"/>
    <p:sldId id="489" r:id="rId29"/>
    <p:sldId id="491" r:id="rId30"/>
    <p:sldId id="492" r:id="rId31"/>
    <p:sldId id="490" r:id="rId32"/>
    <p:sldId id="494" r:id="rId33"/>
    <p:sldId id="495" r:id="rId34"/>
    <p:sldId id="496" r:id="rId35"/>
    <p:sldId id="500" r:id="rId36"/>
    <p:sldId id="497" r:id="rId37"/>
    <p:sldId id="499" r:id="rId38"/>
    <p:sldId id="498" r:id="rId39"/>
    <p:sldId id="501" r:id="rId40"/>
    <p:sldId id="541" r:id="rId41"/>
    <p:sldId id="507" r:id="rId42"/>
    <p:sldId id="508" r:id="rId43"/>
    <p:sldId id="509" r:id="rId44"/>
    <p:sldId id="542" r:id="rId45"/>
    <p:sldId id="510" r:id="rId46"/>
    <p:sldId id="511" r:id="rId47"/>
    <p:sldId id="512" r:id="rId48"/>
    <p:sldId id="514" r:id="rId49"/>
    <p:sldId id="515" r:id="rId50"/>
    <p:sldId id="516" r:id="rId51"/>
    <p:sldId id="517" r:id="rId52"/>
    <p:sldId id="518" r:id="rId53"/>
    <p:sldId id="521" r:id="rId54"/>
    <p:sldId id="522" r:id="rId55"/>
    <p:sldId id="523" r:id="rId56"/>
    <p:sldId id="543" r:id="rId57"/>
    <p:sldId id="524" r:id="rId58"/>
    <p:sldId id="525" r:id="rId59"/>
    <p:sldId id="526" r:id="rId60"/>
    <p:sldId id="527" r:id="rId61"/>
    <p:sldId id="528" r:id="rId62"/>
    <p:sldId id="529" r:id="rId63"/>
    <p:sldId id="530" r:id="rId64"/>
    <p:sldId id="545" r:id="rId65"/>
    <p:sldId id="531" r:id="rId66"/>
    <p:sldId id="532" r:id="rId67"/>
    <p:sldId id="533" r:id="rId68"/>
    <p:sldId id="534" r:id="rId69"/>
    <p:sldId id="544" r:id="rId70"/>
    <p:sldId id="535" r:id="rId71"/>
    <p:sldId id="536" r:id="rId72"/>
    <p:sldId id="537" r:id="rId73"/>
    <p:sldId id="275" r:id="rId7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810"/>
    <a:srgbClr val="1A3184"/>
    <a:srgbClr val="506E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15129-DD91-4B22-9C30-CC66EFF796FA}" v="15" dt="2024-02-06T16:07:43.77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41" autoAdjust="0"/>
  </p:normalViewPr>
  <p:slideViewPr>
    <p:cSldViewPr snapToGrid="0">
      <p:cViewPr varScale="1">
        <p:scale>
          <a:sx n="105" d="100"/>
          <a:sy n="105" d="100"/>
        </p:scale>
        <p:origin x="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microsoft.com/office/2018/10/relationships/authors" Targe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Esteban Camargo Forero" userId="ee79e5f4-13e3-4b16-9a8f-d9656972343c" providerId="ADAL" clId="{6053DD82-1D1F-448E-B554-006DECC46645}"/>
    <pc:docChg chg="custSel addSld modSld">
      <pc:chgData name="Jorge Esteban Camargo Forero" userId="ee79e5f4-13e3-4b16-9a8f-d9656972343c" providerId="ADAL" clId="{6053DD82-1D1F-448E-B554-006DECC46645}" dt="2024-01-30T22:48:26.203" v="471" actId="20577"/>
      <pc:docMkLst>
        <pc:docMk/>
      </pc:docMkLst>
      <pc:sldChg chg="modSp mod">
        <pc:chgData name="Jorge Esteban Camargo Forero" userId="ee79e5f4-13e3-4b16-9a8f-d9656972343c" providerId="ADAL" clId="{6053DD82-1D1F-448E-B554-006DECC46645}" dt="2024-01-30T21:27:31.389" v="0" actId="33524"/>
        <pc:sldMkLst>
          <pc:docMk/>
          <pc:sldMk cId="54872892" sldId="405"/>
        </pc:sldMkLst>
        <pc:spChg chg="mod">
          <ac:chgData name="Jorge Esteban Camargo Forero" userId="ee79e5f4-13e3-4b16-9a8f-d9656972343c" providerId="ADAL" clId="{6053DD82-1D1F-448E-B554-006DECC46645}" dt="2024-01-30T21:27:31.389" v="0" actId="33524"/>
          <ac:spMkLst>
            <pc:docMk/>
            <pc:sldMk cId="54872892" sldId="405"/>
            <ac:spMk id="2" creationId="{265A9F7C-8C51-87A4-5D15-ED9DFD1F24BA}"/>
          </ac:spMkLst>
        </pc:spChg>
      </pc:sldChg>
      <pc:sldChg chg="modSp mod">
        <pc:chgData name="Jorge Esteban Camargo Forero" userId="ee79e5f4-13e3-4b16-9a8f-d9656972343c" providerId="ADAL" clId="{6053DD82-1D1F-448E-B554-006DECC46645}" dt="2024-01-30T21:27:48.502" v="1" actId="33524"/>
        <pc:sldMkLst>
          <pc:docMk/>
          <pc:sldMk cId="1492687680" sldId="444"/>
        </pc:sldMkLst>
        <pc:spChg chg="mod">
          <ac:chgData name="Jorge Esteban Camargo Forero" userId="ee79e5f4-13e3-4b16-9a8f-d9656972343c" providerId="ADAL" clId="{6053DD82-1D1F-448E-B554-006DECC46645}" dt="2024-01-30T21:27:48.502" v="1" actId="33524"/>
          <ac:spMkLst>
            <pc:docMk/>
            <pc:sldMk cId="1492687680" sldId="444"/>
            <ac:spMk id="3" creationId="{CF5A500E-0393-CDB3-77AC-AD3145D52329}"/>
          </ac:spMkLst>
        </pc:spChg>
      </pc:sldChg>
      <pc:sldChg chg="modSp">
        <pc:chgData name="Jorge Esteban Camargo Forero" userId="ee79e5f4-13e3-4b16-9a8f-d9656972343c" providerId="ADAL" clId="{6053DD82-1D1F-448E-B554-006DECC46645}" dt="2024-01-30T21:32:53.499" v="51" actId="20577"/>
        <pc:sldMkLst>
          <pc:docMk/>
          <pc:sldMk cId="753386617" sldId="451"/>
        </pc:sldMkLst>
        <pc:spChg chg="mod">
          <ac:chgData name="Jorge Esteban Camargo Forero" userId="ee79e5f4-13e3-4b16-9a8f-d9656972343c" providerId="ADAL" clId="{6053DD82-1D1F-448E-B554-006DECC46645}" dt="2024-01-30T21:32:53.499" v="51" actId="20577"/>
          <ac:spMkLst>
            <pc:docMk/>
            <pc:sldMk cId="753386617" sldId="451"/>
            <ac:spMk id="3" creationId="{0581A8C6-76CA-9DBF-9878-AEDB5DC12D95}"/>
          </ac:spMkLst>
        </pc:spChg>
      </pc:sldChg>
      <pc:sldChg chg="modSp mod">
        <pc:chgData name="Jorge Esteban Camargo Forero" userId="ee79e5f4-13e3-4b16-9a8f-d9656972343c" providerId="ADAL" clId="{6053DD82-1D1F-448E-B554-006DECC46645}" dt="2024-01-30T22:39:05.124" v="459" actId="20577"/>
        <pc:sldMkLst>
          <pc:docMk/>
          <pc:sldMk cId="4201792936" sldId="452"/>
        </pc:sldMkLst>
        <pc:spChg chg="mod">
          <ac:chgData name="Jorge Esteban Camargo Forero" userId="ee79e5f4-13e3-4b16-9a8f-d9656972343c" providerId="ADAL" clId="{6053DD82-1D1F-448E-B554-006DECC46645}" dt="2024-01-30T22:39:05.124" v="459" actId="20577"/>
          <ac:spMkLst>
            <pc:docMk/>
            <pc:sldMk cId="4201792936" sldId="452"/>
            <ac:spMk id="3" creationId="{0581A8C6-76CA-9DBF-9878-AEDB5DC12D95}"/>
          </ac:spMkLst>
        </pc:spChg>
      </pc:sldChg>
      <pc:sldChg chg="modSp add mod">
        <pc:chgData name="Jorge Esteban Camargo Forero" userId="ee79e5f4-13e3-4b16-9a8f-d9656972343c" providerId="ADAL" clId="{6053DD82-1D1F-448E-B554-006DECC46645}" dt="2024-01-30T22:48:26.203" v="471" actId="20577"/>
        <pc:sldMkLst>
          <pc:docMk/>
          <pc:sldMk cId="1115998841" sldId="456"/>
        </pc:sldMkLst>
        <pc:spChg chg="mod">
          <ac:chgData name="Jorge Esteban Camargo Forero" userId="ee79e5f4-13e3-4b16-9a8f-d9656972343c" providerId="ADAL" clId="{6053DD82-1D1F-448E-B554-006DECC46645}" dt="2024-01-30T22:48:26.203" v="471" actId="20577"/>
          <ac:spMkLst>
            <pc:docMk/>
            <pc:sldMk cId="1115998841" sldId="456"/>
            <ac:spMk id="3" creationId="{0581A8C6-76CA-9DBF-9878-AEDB5DC12D95}"/>
          </ac:spMkLst>
        </pc:spChg>
      </pc:sldChg>
      <pc:sldChg chg="modSp add mod">
        <pc:chgData name="Jorge Esteban Camargo Forero" userId="ee79e5f4-13e3-4b16-9a8f-d9656972343c" providerId="ADAL" clId="{6053DD82-1D1F-448E-B554-006DECC46645}" dt="2024-01-30T22:35:54.452" v="454"/>
        <pc:sldMkLst>
          <pc:docMk/>
          <pc:sldMk cId="442276773" sldId="457"/>
        </pc:sldMkLst>
        <pc:spChg chg="mod">
          <ac:chgData name="Jorge Esteban Camargo Forero" userId="ee79e5f4-13e3-4b16-9a8f-d9656972343c" providerId="ADAL" clId="{6053DD82-1D1F-448E-B554-006DECC46645}" dt="2024-01-30T22:35:54.452" v="454"/>
          <ac:spMkLst>
            <pc:docMk/>
            <pc:sldMk cId="442276773" sldId="457"/>
            <ac:spMk id="3" creationId="{0581A8C6-76CA-9DBF-9878-AEDB5DC12D95}"/>
          </ac:spMkLst>
        </pc:spChg>
      </pc:sldChg>
    </pc:docChg>
  </pc:docChgLst>
  <pc:docChgLst>
    <pc:chgData name="Jorge Esteban Camargo Forero" userId="ee79e5f4-13e3-4b16-9a8f-d9656972343c" providerId="ADAL" clId="{F3B071B0-C79A-4509-AF8F-8D32A896091F}"/>
    <pc:docChg chg="undo custSel addSld delSld modSld">
      <pc:chgData name="Jorge Esteban Camargo Forero" userId="ee79e5f4-13e3-4b16-9a8f-d9656972343c" providerId="ADAL" clId="{F3B071B0-C79A-4509-AF8F-8D32A896091F}" dt="2024-02-04T15:56:54.024" v="2264" actId="20577"/>
      <pc:docMkLst>
        <pc:docMk/>
      </pc:docMkLst>
      <pc:sldChg chg="modSp mod">
        <pc:chgData name="Jorge Esteban Camargo Forero" userId="ee79e5f4-13e3-4b16-9a8f-d9656972343c" providerId="ADAL" clId="{F3B071B0-C79A-4509-AF8F-8D32A896091F}" dt="2024-02-04T01:26:29.999" v="201" actId="20577"/>
        <pc:sldMkLst>
          <pc:docMk/>
          <pc:sldMk cId="966361483" sldId="366"/>
        </pc:sldMkLst>
        <pc:spChg chg="mod">
          <ac:chgData name="Jorge Esteban Camargo Forero" userId="ee79e5f4-13e3-4b16-9a8f-d9656972343c" providerId="ADAL" clId="{F3B071B0-C79A-4509-AF8F-8D32A896091F}" dt="2024-02-04T01:26:29.999" v="201" actId="20577"/>
          <ac:spMkLst>
            <pc:docMk/>
            <pc:sldMk cId="966361483" sldId="366"/>
            <ac:spMk id="2" creationId="{265A9F7C-8C51-87A4-5D15-ED9DFD1F24BA}"/>
          </ac:spMkLst>
        </pc:spChg>
      </pc:sldChg>
      <pc:sldChg chg="modSp">
        <pc:chgData name="Jorge Esteban Camargo Forero" userId="ee79e5f4-13e3-4b16-9a8f-d9656972343c" providerId="ADAL" clId="{F3B071B0-C79A-4509-AF8F-8D32A896091F}" dt="2024-02-04T12:42:52.958" v="335" actId="20577"/>
        <pc:sldMkLst>
          <pc:docMk/>
          <pc:sldMk cId="3178428224" sldId="379"/>
        </pc:sldMkLst>
        <pc:spChg chg="mod">
          <ac:chgData name="Jorge Esteban Camargo Forero" userId="ee79e5f4-13e3-4b16-9a8f-d9656972343c" providerId="ADAL" clId="{F3B071B0-C79A-4509-AF8F-8D32A896091F}" dt="2024-02-04T12:42:52.958" v="335" actId="20577"/>
          <ac:spMkLst>
            <pc:docMk/>
            <pc:sldMk cId="3178428224" sldId="379"/>
            <ac:spMk id="3" creationId="{0581A8C6-76CA-9DBF-9878-AEDB5DC12D95}"/>
          </ac:spMkLst>
        </pc:spChg>
      </pc:sldChg>
      <pc:sldChg chg="del">
        <pc:chgData name="Jorge Esteban Camargo Forero" userId="ee79e5f4-13e3-4b16-9a8f-d9656972343c" providerId="ADAL" clId="{F3B071B0-C79A-4509-AF8F-8D32A896091F}" dt="2024-02-04T01:40:11.463" v="203" actId="47"/>
        <pc:sldMkLst>
          <pc:docMk/>
          <pc:sldMk cId="1053326082" sldId="381"/>
        </pc:sldMkLst>
      </pc:sldChg>
      <pc:sldChg chg="modSp mod">
        <pc:chgData name="Jorge Esteban Camargo Forero" userId="ee79e5f4-13e3-4b16-9a8f-d9656972343c" providerId="ADAL" clId="{F3B071B0-C79A-4509-AF8F-8D32A896091F}" dt="2024-02-01T20:14:06.864" v="62" actId="20577"/>
        <pc:sldMkLst>
          <pc:docMk/>
          <pc:sldMk cId="2441397514" sldId="393"/>
        </pc:sldMkLst>
        <pc:spChg chg="mod">
          <ac:chgData name="Jorge Esteban Camargo Forero" userId="ee79e5f4-13e3-4b16-9a8f-d9656972343c" providerId="ADAL" clId="{F3B071B0-C79A-4509-AF8F-8D32A896091F}" dt="2024-02-01T20:14:06.864" v="62" actId="20577"/>
          <ac:spMkLst>
            <pc:docMk/>
            <pc:sldMk cId="2441397514" sldId="393"/>
            <ac:spMk id="11" creationId="{0581A8C6-76CA-9DBF-9878-AEDB5DC12D95}"/>
          </ac:spMkLst>
        </pc:spChg>
      </pc:sldChg>
      <pc:sldChg chg="del">
        <pc:chgData name="Jorge Esteban Camargo Forero" userId="ee79e5f4-13e3-4b16-9a8f-d9656972343c" providerId="ADAL" clId="{F3B071B0-C79A-4509-AF8F-8D32A896091F}" dt="2024-02-04T13:18:21.179" v="336" actId="47"/>
        <pc:sldMkLst>
          <pc:docMk/>
          <pc:sldMk cId="2930001976" sldId="408"/>
        </pc:sldMkLst>
      </pc:sldChg>
      <pc:sldChg chg="del">
        <pc:chgData name="Jorge Esteban Camargo Forero" userId="ee79e5f4-13e3-4b16-9a8f-d9656972343c" providerId="ADAL" clId="{F3B071B0-C79A-4509-AF8F-8D32A896091F}" dt="2024-02-04T15:04:19.604" v="337" actId="47"/>
        <pc:sldMkLst>
          <pc:docMk/>
          <pc:sldMk cId="146047121" sldId="409"/>
        </pc:sldMkLst>
      </pc:sldChg>
      <pc:sldChg chg="addSp delSp mod">
        <pc:chgData name="Jorge Esteban Camargo Forero" userId="ee79e5f4-13e3-4b16-9a8f-d9656972343c" providerId="ADAL" clId="{F3B071B0-C79A-4509-AF8F-8D32A896091F}" dt="2024-02-04T15:09:00.952" v="442" actId="22"/>
        <pc:sldMkLst>
          <pc:docMk/>
          <pc:sldMk cId="3752362030" sldId="410"/>
        </pc:sldMkLst>
        <pc:spChg chg="add del">
          <ac:chgData name="Jorge Esteban Camargo Forero" userId="ee79e5f4-13e3-4b16-9a8f-d9656972343c" providerId="ADAL" clId="{F3B071B0-C79A-4509-AF8F-8D32A896091F}" dt="2024-02-04T15:09:00.952" v="442" actId="22"/>
          <ac:spMkLst>
            <pc:docMk/>
            <pc:sldMk cId="3752362030" sldId="410"/>
            <ac:spMk id="4" creationId="{EBD41783-C5DB-EDA7-8EE4-04B459976BA6}"/>
          </ac:spMkLst>
        </pc:spChg>
      </pc:sldChg>
      <pc:sldChg chg="del">
        <pc:chgData name="Jorge Esteban Camargo Forero" userId="ee79e5f4-13e3-4b16-9a8f-d9656972343c" providerId="ADAL" clId="{F3B071B0-C79A-4509-AF8F-8D32A896091F}" dt="2024-02-04T15:04:36.820" v="339" actId="47"/>
        <pc:sldMkLst>
          <pc:docMk/>
          <pc:sldMk cId="3678509159" sldId="414"/>
        </pc:sldMkLst>
      </pc:sldChg>
      <pc:sldChg chg="modSp mod">
        <pc:chgData name="Jorge Esteban Camargo Forero" userId="ee79e5f4-13e3-4b16-9a8f-d9656972343c" providerId="ADAL" clId="{F3B071B0-C79A-4509-AF8F-8D32A896091F}" dt="2024-02-04T15:23:07.771" v="865" actId="20577"/>
        <pc:sldMkLst>
          <pc:docMk/>
          <pc:sldMk cId="920008888" sldId="415"/>
        </pc:sldMkLst>
        <pc:spChg chg="mod">
          <ac:chgData name="Jorge Esteban Camargo Forero" userId="ee79e5f4-13e3-4b16-9a8f-d9656972343c" providerId="ADAL" clId="{F3B071B0-C79A-4509-AF8F-8D32A896091F}" dt="2024-02-04T15:23:07.771" v="865" actId="20577"/>
          <ac:spMkLst>
            <pc:docMk/>
            <pc:sldMk cId="920008888" sldId="415"/>
            <ac:spMk id="3" creationId="{0581A8C6-76CA-9DBF-9878-AEDB5DC12D95}"/>
          </ac:spMkLst>
        </pc:spChg>
      </pc:sldChg>
      <pc:sldChg chg="modSp mod">
        <pc:chgData name="Jorge Esteban Camargo Forero" userId="ee79e5f4-13e3-4b16-9a8f-d9656972343c" providerId="ADAL" clId="{F3B071B0-C79A-4509-AF8F-8D32A896091F}" dt="2024-02-04T15:21:15.564" v="849" actId="20577"/>
        <pc:sldMkLst>
          <pc:docMk/>
          <pc:sldMk cId="2487103214" sldId="416"/>
        </pc:sldMkLst>
        <pc:spChg chg="mod">
          <ac:chgData name="Jorge Esteban Camargo Forero" userId="ee79e5f4-13e3-4b16-9a8f-d9656972343c" providerId="ADAL" clId="{F3B071B0-C79A-4509-AF8F-8D32A896091F}" dt="2024-02-04T15:21:15.564" v="849" actId="20577"/>
          <ac:spMkLst>
            <pc:docMk/>
            <pc:sldMk cId="2487103214" sldId="416"/>
            <ac:spMk id="3" creationId="{0581A8C6-76CA-9DBF-9878-AEDB5DC12D95}"/>
          </ac:spMkLst>
        </pc:spChg>
      </pc:sldChg>
      <pc:sldChg chg="modSp mod">
        <pc:chgData name="Jorge Esteban Camargo Forero" userId="ee79e5f4-13e3-4b16-9a8f-d9656972343c" providerId="ADAL" clId="{F3B071B0-C79A-4509-AF8F-8D32A896091F}" dt="2024-02-04T15:26:24.061" v="902" actId="20577"/>
        <pc:sldMkLst>
          <pc:docMk/>
          <pc:sldMk cId="3678994096" sldId="422"/>
        </pc:sldMkLst>
        <pc:spChg chg="mod">
          <ac:chgData name="Jorge Esteban Camargo Forero" userId="ee79e5f4-13e3-4b16-9a8f-d9656972343c" providerId="ADAL" clId="{F3B071B0-C79A-4509-AF8F-8D32A896091F}" dt="2024-02-04T15:26:24.061" v="902" actId="20577"/>
          <ac:spMkLst>
            <pc:docMk/>
            <pc:sldMk cId="3678994096" sldId="422"/>
            <ac:spMk id="3" creationId="{0581A8C6-76CA-9DBF-9878-AEDB5DC12D95}"/>
          </ac:spMkLst>
        </pc:spChg>
      </pc:sldChg>
      <pc:sldChg chg="del">
        <pc:chgData name="Jorge Esteban Camargo Forero" userId="ee79e5f4-13e3-4b16-9a8f-d9656972343c" providerId="ADAL" clId="{F3B071B0-C79A-4509-AF8F-8D32A896091F}" dt="2024-02-04T15:32:00.422" v="969" actId="47"/>
        <pc:sldMkLst>
          <pc:docMk/>
          <pc:sldMk cId="1761194498" sldId="425"/>
        </pc:sldMkLst>
      </pc:sldChg>
      <pc:sldChg chg="del">
        <pc:chgData name="Jorge Esteban Camargo Forero" userId="ee79e5f4-13e3-4b16-9a8f-d9656972343c" providerId="ADAL" clId="{F3B071B0-C79A-4509-AF8F-8D32A896091F}" dt="2024-02-04T15:32:42.420" v="970" actId="47"/>
        <pc:sldMkLst>
          <pc:docMk/>
          <pc:sldMk cId="3320618378" sldId="427"/>
        </pc:sldMkLst>
      </pc:sldChg>
      <pc:sldChg chg="modSp del mod">
        <pc:chgData name="Jorge Esteban Camargo Forero" userId="ee79e5f4-13e3-4b16-9a8f-d9656972343c" providerId="ADAL" clId="{F3B071B0-C79A-4509-AF8F-8D32A896091F}" dt="2024-02-04T15:45:38.526" v="1593" actId="47"/>
        <pc:sldMkLst>
          <pc:docMk/>
          <pc:sldMk cId="3682762779" sldId="429"/>
        </pc:sldMkLst>
        <pc:spChg chg="mod">
          <ac:chgData name="Jorge Esteban Camargo Forero" userId="ee79e5f4-13e3-4b16-9a8f-d9656972343c" providerId="ADAL" clId="{F3B071B0-C79A-4509-AF8F-8D32A896091F}" dt="2024-02-04T15:42:49.971" v="1430" actId="20577"/>
          <ac:spMkLst>
            <pc:docMk/>
            <pc:sldMk cId="3682762779" sldId="429"/>
            <ac:spMk id="2" creationId="{265A9F7C-8C51-87A4-5D15-ED9DFD1F24BA}"/>
          </ac:spMkLst>
        </pc:spChg>
        <pc:spChg chg="mod">
          <ac:chgData name="Jorge Esteban Camargo Forero" userId="ee79e5f4-13e3-4b16-9a8f-d9656972343c" providerId="ADAL" clId="{F3B071B0-C79A-4509-AF8F-8D32A896091F}" dt="2024-02-04T15:37:04.672" v="984" actId="20577"/>
          <ac:spMkLst>
            <pc:docMk/>
            <pc:sldMk cId="3682762779" sldId="429"/>
            <ac:spMk id="41" creationId="{77978F65-EEBD-3F49-BFAF-CB09ABD6CA62}"/>
          </ac:spMkLst>
        </pc:spChg>
      </pc:sldChg>
      <pc:sldChg chg="modSp">
        <pc:chgData name="Jorge Esteban Camargo Forero" userId="ee79e5f4-13e3-4b16-9a8f-d9656972343c" providerId="ADAL" clId="{F3B071B0-C79A-4509-AF8F-8D32A896091F}" dt="2024-02-01T21:27:18.368" v="121" actId="20577"/>
        <pc:sldMkLst>
          <pc:docMk/>
          <pc:sldMk cId="735412297" sldId="437"/>
        </pc:sldMkLst>
        <pc:spChg chg="mod">
          <ac:chgData name="Jorge Esteban Camargo Forero" userId="ee79e5f4-13e3-4b16-9a8f-d9656972343c" providerId="ADAL" clId="{F3B071B0-C79A-4509-AF8F-8D32A896091F}" dt="2024-02-01T21:27:18.368" v="121" actId="20577"/>
          <ac:spMkLst>
            <pc:docMk/>
            <pc:sldMk cId="735412297" sldId="437"/>
            <ac:spMk id="11" creationId="{0581A8C6-76CA-9DBF-9878-AEDB5DC12D95}"/>
          </ac:spMkLst>
        </pc:spChg>
      </pc:sldChg>
      <pc:sldChg chg="modSp mod">
        <pc:chgData name="Jorge Esteban Camargo Forero" userId="ee79e5f4-13e3-4b16-9a8f-d9656972343c" providerId="ADAL" clId="{F3B071B0-C79A-4509-AF8F-8D32A896091F}" dt="2024-02-01T21:28:19.017" v="131" actId="20577"/>
        <pc:sldMkLst>
          <pc:docMk/>
          <pc:sldMk cId="2706951402" sldId="438"/>
        </pc:sldMkLst>
        <pc:spChg chg="mod">
          <ac:chgData name="Jorge Esteban Camargo Forero" userId="ee79e5f4-13e3-4b16-9a8f-d9656972343c" providerId="ADAL" clId="{F3B071B0-C79A-4509-AF8F-8D32A896091F}" dt="2024-02-01T21:28:19.017" v="131" actId="20577"/>
          <ac:spMkLst>
            <pc:docMk/>
            <pc:sldMk cId="2706951402" sldId="438"/>
            <ac:spMk id="11" creationId="{0581A8C6-76CA-9DBF-9878-AEDB5DC12D95}"/>
          </ac:spMkLst>
        </pc:spChg>
      </pc:sldChg>
      <pc:sldChg chg="modSp">
        <pc:chgData name="Jorge Esteban Camargo Forero" userId="ee79e5f4-13e3-4b16-9a8f-d9656972343c" providerId="ADAL" clId="{F3B071B0-C79A-4509-AF8F-8D32A896091F}" dt="2024-02-01T21:29:05.732" v="132" actId="33524"/>
        <pc:sldMkLst>
          <pc:docMk/>
          <pc:sldMk cId="1856895982" sldId="439"/>
        </pc:sldMkLst>
        <pc:spChg chg="mod">
          <ac:chgData name="Jorge Esteban Camargo Forero" userId="ee79e5f4-13e3-4b16-9a8f-d9656972343c" providerId="ADAL" clId="{F3B071B0-C79A-4509-AF8F-8D32A896091F}" dt="2024-02-01T21:29:05.732" v="132" actId="33524"/>
          <ac:spMkLst>
            <pc:docMk/>
            <pc:sldMk cId="1856895982" sldId="439"/>
            <ac:spMk id="11" creationId="{0581A8C6-76CA-9DBF-9878-AEDB5DC12D95}"/>
          </ac:spMkLst>
        </pc:spChg>
      </pc:sldChg>
      <pc:sldChg chg="modSp mod">
        <pc:chgData name="Jorge Esteban Camargo Forero" userId="ee79e5f4-13e3-4b16-9a8f-d9656972343c" providerId="ADAL" clId="{F3B071B0-C79A-4509-AF8F-8D32A896091F}" dt="2024-02-04T01:32:01.447" v="202" actId="6549"/>
        <pc:sldMkLst>
          <pc:docMk/>
          <pc:sldMk cId="1492687680" sldId="444"/>
        </pc:sldMkLst>
        <pc:spChg chg="mod">
          <ac:chgData name="Jorge Esteban Camargo Forero" userId="ee79e5f4-13e3-4b16-9a8f-d9656972343c" providerId="ADAL" clId="{F3B071B0-C79A-4509-AF8F-8D32A896091F}" dt="2024-02-04T01:32:01.447" v="202" actId="6549"/>
          <ac:spMkLst>
            <pc:docMk/>
            <pc:sldMk cId="1492687680" sldId="444"/>
            <ac:spMk id="3" creationId="{CF5A500E-0393-CDB3-77AC-AD3145D52329}"/>
          </ac:spMkLst>
        </pc:spChg>
      </pc:sldChg>
      <pc:sldChg chg="modSp del mod">
        <pc:chgData name="Jorge Esteban Camargo Forero" userId="ee79e5f4-13e3-4b16-9a8f-d9656972343c" providerId="ADAL" clId="{F3B071B0-C79A-4509-AF8F-8D32A896091F}" dt="2024-02-04T12:33:59.742" v="334" actId="47"/>
        <pc:sldMkLst>
          <pc:docMk/>
          <pc:sldMk cId="1543406205" sldId="445"/>
        </pc:sldMkLst>
        <pc:spChg chg="mod">
          <ac:chgData name="Jorge Esteban Camargo Forero" userId="ee79e5f4-13e3-4b16-9a8f-d9656972343c" providerId="ADAL" clId="{F3B071B0-C79A-4509-AF8F-8D32A896091F}" dt="2024-02-04T12:31:59.640" v="333" actId="20577"/>
          <ac:spMkLst>
            <pc:docMk/>
            <pc:sldMk cId="1543406205" sldId="445"/>
            <ac:spMk id="3" creationId="{0581A8C6-76CA-9DBF-9878-AEDB5DC12D95}"/>
          </ac:spMkLst>
        </pc:spChg>
      </pc:sldChg>
      <pc:sldChg chg="modSp">
        <pc:chgData name="Jorge Esteban Camargo Forero" userId="ee79e5f4-13e3-4b16-9a8f-d9656972343c" providerId="ADAL" clId="{F3B071B0-C79A-4509-AF8F-8D32A896091F}" dt="2024-02-04T15:23:57.042" v="868" actId="20577"/>
        <pc:sldMkLst>
          <pc:docMk/>
          <pc:sldMk cId="753386617" sldId="451"/>
        </pc:sldMkLst>
        <pc:spChg chg="mod">
          <ac:chgData name="Jorge Esteban Camargo Forero" userId="ee79e5f4-13e3-4b16-9a8f-d9656972343c" providerId="ADAL" clId="{F3B071B0-C79A-4509-AF8F-8D32A896091F}" dt="2024-02-04T15:23:57.042" v="868" actId="20577"/>
          <ac:spMkLst>
            <pc:docMk/>
            <pc:sldMk cId="753386617" sldId="451"/>
            <ac:spMk id="3" creationId="{0581A8C6-76CA-9DBF-9878-AEDB5DC12D95}"/>
          </ac:spMkLst>
        </pc:spChg>
      </pc:sldChg>
      <pc:sldChg chg="del">
        <pc:chgData name="Jorge Esteban Camargo Forero" userId="ee79e5f4-13e3-4b16-9a8f-d9656972343c" providerId="ADAL" clId="{F3B071B0-C79A-4509-AF8F-8D32A896091F}" dt="2024-02-04T01:22:58.113" v="146" actId="47"/>
        <pc:sldMkLst>
          <pc:docMk/>
          <pc:sldMk cId="4201792936" sldId="452"/>
        </pc:sldMkLst>
      </pc:sldChg>
      <pc:sldChg chg="modSp">
        <pc:chgData name="Jorge Esteban Camargo Forero" userId="ee79e5f4-13e3-4b16-9a8f-d9656972343c" providerId="ADAL" clId="{F3B071B0-C79A-4509-AF8F-8D32A896091F}" dt="2024-02-04T15:27:49.529" v="968" actId="20577"/>
        <pc:sldMkLst>
          <pc:docMk/>
          <pc:sldMk cId="2185694111" sldId="453"/>
        </pc:sldMkLst>
        <pc:spChg chg="mod">
          <ac:chgData name="Jorge Esteban Camargo Forero" userId="ee79e5f4-13e3-4b16-9a8f-d9656972343c" providerId="ADAL" clId="{F3B071B0-C79A-4509-AF8F-8D32A896091F}" dt="2024-02-04T15:27:49.529" v="968" actId="20577"/>
          <ac:spMkLst>
            <pc:docMk/>
            <pc:sldMk cId="2185694111" sldId="453"/>
            <ac:spMk id="3" creationId="{0581A8C6-76CA-9DBF-9878-AEDB5DC12D95}"/>
          </ac:spMkLst>
        </pc:spChg>
      </pc:sldChg>
      <pc:sldChg chg="del">
        <pc:chgData name="Jorge Esteban Camargo Forero" userId="ee79e5f4-13e3-4b16-9a8f-d9656972343c" providerId="ADAL" clId="{F3B071B0-C79A-4509-AF8F-8D32A896091F}" dt="2024-02-04T01:22:59.262" v="147" actId="47"/>
        <pc:sldMkLst>
          <pc:docMk/>
          <pc:sldMk cId="1115998841" sldId="456"/>
        </pc:sldMkLst>
      </pc:sldChg>
      <pc:sldChg chg="modSp mod">
        <pc:chgData name="Jorge Esteban Camargo Forero" userId="ee79e5f4-13e3-4b16-9a8f-d9656972343c" providerId="ADAL" clId="{F3B071B0-C79A-4509-AF8F-8D32A896091F}" dt="2024-02-04T15:21:35.401" v="851" actId="20577"/>
        <pc:sldMkLst>
          <pc:docMk/>
          <pc:sldMk cId="442276773" sldId="457"/>
        </pc:sldMkLst>
        <pc:spChg chg="mod">
          <ac:chgData name="Jorge Esteban Camargo Forero" userId="ee79e5f4-13e3-4b16-9a8f-d9656972343c" providerId="ADAL" clId="{F3B071B0-C79A-4509-AF8F-8D32A896091F}" dt="2024-02-04T15:21:35.401" v="851" actId="20577"/>
          <ac:spMkLst>
            <pc:docMk/>
            <pc:sldMk cId="442276773" sldId="457"/>
            <ac:spMk id="3" creationId="{0581A8C6-76CA-9DBF-9878-AEDB5DC12D95}"/>
          </ac:spMkLst>
        </pc:spChg>
      </pc:sldChg>
      <pc:sldChg chg="addSp delSp modSp add mod">
        <pc:chgData name="Jorge Esteban Camargo Forero" userId="ee79e5f4-13e3-4b16-9a8f-d9656972343c" providerId="ADAL" clId="{F3B071B0-C79A-4509-AF8F-8D32A896091F}" dt="2024-02-01T20:13:40.467" v="57" actId="14100"/>
        <pc:sldMkLst>
          <pc:docMk/>
          <pc:sldMk cId="908937488" sldId="458"/>
        </pc:sldMkLst>
        <pc:spChg chg="del mod">
          <ac:chgData name="Jorge Esteban Camargo Forero" userId="ee79e5f4-13e3-4b16-9a8f-d9656972343c" providerId="ADAL" clId="{F3B071B0-C79A-4509-AF8F-8D32A896091F}" dt="2024-02-01T20:13:35.408" v="38"/>
          <ac:spMkLst>
            <pc:docMk/>
            <pc:sldMk cId="908937488" sldId="458"/>
            <ac:spMk id="11" creationId="{0581A8C6-76CA-9DBF-9878-AEDB5DC12D95}"/>
          </ac:spMkLst>
        </pc:spChg>
        <pc:picChg chg="add mod">
          <ac:chgData name="Jorge Esteban Camargo Forero" userId="ee79e5f4-13e3-4b16-9a8f-d9656972343c" providerId="ADAL" clId="{F3B071B0-C79A-4509-AF8F-8D32A896091F}" dt="2024-02-01T20:13:40.467" v="57" actId="14100"/>
          <ac:picMkLst>
            <pc:docMk/>
            <pc:sldMk cId="908937488" sldId="458"/>
            <ac:picMk id="1026" creationId="{4D71235B-AE5B-A76E-A538-532D7202C9CF}"/>
          </ac:picMkLst>
        </pc:picChg>
      </pc:sldChg>
      <pc:sldChg chg="modSp add mod">
        <pc:chgData name="Jorge Esteban Camargo Forero" userId="ee79e5f4-13e3-4b16-9a8f-d9656972343c" providerId="ADAL" clId="{F3B071B0-C79A-4509-AF8F-8D32A896091F}" dt="2024-02-04T15:15:07.570" v="680" actId="20577"/>
        <pc:sldMkLst>
          <pc:docMk/>
          <pc:sldMk cId="776528861" sldId="459"/>
        </pc:sldMkLst>
        <pc:spChg chg="mod">
          <ac:chgData name="Jorge Esteban Camargo Forero" userId="ee79e5f4-13e3-4b16-9a8f-d9656972343c" providerId="ADAL" clId="{F3B071B0-C79A-4509-AF8F-8D32A896091F}" dt="2024-02-04T15:15:07.570" v="680" actId="20577"/>
          <ac:spMkLst>
            <pc:docMk/>
            <pc:sldMk cId="776528861" sldId="459"/>
            <ac:spMk id="3" creationId="{0581A8C6-76CA-9DBF-9878-AEDB5DC12D95}"/>
          </ac:spMkLst>
        </pc:spChg>
      </pc:sldChg>
      <pc:sldChg chg="modSp add mod">
        <pc:chgData name="Jorge Esteban Camargo Forero" userId="ee79e5f4-13e3-4b16-9a8f-d9656972343c" providerId="ADAL" clId="{F3B071B0-C79A-4509-AF8F-8D32A896091F}" dt="2024-02-04T15:18:12.400" v="768" actId="20577"/>
        <pc:sldMkLst>
          <pc:docMk/>
          <pc:sldMk cId="3345536127" sldId="460"/>
        </pc:sldMkLst>
        <pc:spChg chg="mod">
          <ac:chgData name="Jorge Esteban Camargo Forero" userId="ee79e5f4-13e3-4b16-9a8f-d9656972343c" providerId="ADAL" clId="{F3B071B0-C79A-4509-AF8F-8D32A896091F}" dt="2024-02-04T15:18:12.400" v="768" actId="20577"/>
          <ac:spMkLst>
            <pc:docMk/>
            <pc:sldMk cId="3345536127" sldId="460"/>
            <ac:spMk id="3" creationId="{0581A8C6-76CA-9DBF-9878-AEDB5DC12D95}"/>
          </ac:spMkLst>
        </pc:spChg>
      </pc:sldChg>
      <pc:sldChg chg="modSp add mod">
        <pc:chgData name="Jorge Esteban Camargo Forero" userId="ee79e5f4-13e3-4b16-9a8f-d9656972343c" providerId="ADAL" clId="{F3B071B0-C79A-4509-AF8F-8D32A896091F}" dt="2024-02-04T15:45:21.159" v="1592" actId="20577"/>
        <pc:sldMkLst>
          <pc:docMk/>
          <pc:sldMk cId="58533698" sldId="461"/>
        </pc:sldMkLst>
        <pc:spChg chg="mod">
          <ac:chgData name="Jorge Esteban Camargo Forero" userId="ee79e5f4-13e3-4b16-9a8f-d9656972343c" providerId="ADAL" clId="{F3B071B0-C79A-4509-AF8F-8D32A896091F}" dt="2024-02-04T15:45:21.159" v="1592" actId="20577"/>
          <ac:spMkLst>
            <pc:docMk/>
            <pc:sldMk cId="58533698" sldId="461"/>
            <ac:spMk id="2" creationId="{265A9F7C-8C51-87A4-5D15-ED9DFD1F24BA}"/>
          </ac:spMkLst>
        </pc:spChg>
      </pc:sldChg>
      <pc:sldChg chg="modSp add del mod">
        <pc:chgData name="Jorge Esteban Camargo Forero" userId="ee79e5f4-13e3-4b16-9a8f-d9656972343c" providerId="ADAL" clId="{F3B071B0-C79A-4509-AF8F-8D32A896091F}" dt="2024-02-04T15:45:42.656" v="1595" actId="47"/>
        <pc:sldMkLst>
          <pc:docMk/>
          <pc:sldMk cId="3250508906" sldId="462"/>
        </pc:sldMkLst>
        <pc:spChg chg="mod">
          <ac:chgData name="Jorge Esteban Camargo Forero" userId="ee79e5f4-13e3-4b16-9a8f-d9656972343c" providerId="ADAL" clId="{F3B071B0-C79A-4509-AF8F-8D32A896091F}" dt="2024-02-04T15:44:51.718" v="1527" actId="20577"/>
          <ac:spMkLst>
            <pc:docMk/>
            <pc:sldMk cId="3250508906" sldId="462"/>
            <ac:spMk id="2" creationId="{265A9F7C-8C51-87A4-5D15-ED9DFD1F24BA}"/>
          </ac:spMkLst>
        </pc:spChg>
      </pc:sldChg>
      <pc:sldChg chg="modSp add mod">
        <pc:chgData name="Jorge Esteban Camargo Forero" userId="ee79e5f4-13e3-4b16-9a8f-d9656972343c" providerId="ADAL" clId="{F3B071B0-C79A-4509-AF8F-8D32A896091F}" dt="2024-02-04T15:56:54.024" v="2264" actId="20577"/>
        <pc:sldMkLst>
          <pc:docMk/>
          <pc:sldMk cId="3350751218" sldId="463"/>
        </pc:sldMkLst>
        <pc:spChg chg="mod">
          <ac:chgData name="Jorge Esteban Camargo Forero" userId="ee79e5f4-13e3-4b16-9a8f-d9656972343c" providerId="ADAL" clId="{F3B071B0-C79A-4509-AF8F-8D32A896091F}" dt="2024-02-04T15:56:54.024" v="2264" actId="20577"/>
          <ac:spMkLst>
            <pc:docMk/>
            <pc:sldMk cId="3350751218" sldId="463"/>
            <ac:spMk id="2" creationId="{265A9F7C-8C51-87A4-5D15-ED9DFD1F24BA}"/>
          </ac:spMkLst>
        </pc:spChg>
      </pc:sldChg>
    </pc:docChg>
  </pc:docChgLst>
  <pc:docChgLst>
    <pc:chgData name="Jorge Esteban Camargo Forero" userId="ee79e5f4-13e3-4b16-9a8f-d9656972343c" providerId="ADAL" clId="{D665C2ED-5688-48A2-99FE-34D07F9D3590}"/>
    <pc:docChg chg="undo addSld delSld modSld">
      <pc:chgData name="Jorge Esteban Camargo Forero" userId="ee79e5f4-13e3-4b16-9a8f-d9656972343c" providerId="ADAL" clId="{D665C2ED-5688-48A2-99FE-34D07F9D3590}" dt="2024-01-29T16:39:34.547" v="275" actId="14100"/>
      <pc:docMkLst>
        <pc:docMk/>
      </pc:docMkLst>
      <pc:sldChg chg="modSp">
        <pc:chgData name="Jorge Esteban Camargo Forero" userId="ee79e5f4-13e3-4b16-9a8f-d9656972343c" providerId="ADAL" clId="{D665C2ED-5688-48A2-99FE-34D07F9D3590}" dt="2024-01-29T16:29:23.703" v="4" actId="20577"/>
        <pc:sldMkLst>
          <pc:docMk/>
          <pc:sldMk cId="2185694111" sldId="453"/>
        </pc:sldMkLst>
        <pc:spChg chg="mod">
          <ac:chgData name="Jorge Esteban Camargo Forero" userId="ee79e5f4-13e3-4b16-9a8f-d9656972343c" providerId="ADAL" clId="{D665C2ED-5688-48A2-99FE-34D07F9D3590}" dt="2024-01-29T16:29:23.703" v="4" actId="20577"/>
          <ac:spMkLst>
            <pc:docMk/>
            <pc:sldMk cId="2185694111" sldId="453"/>
            <ac:spMk id="3" creationId="{0581A8C6-76CA-9DBF-9878-AEDB5DC12D95}"/>
          </ac:spMkLst>
        </pc:spChg>
      </pc:sldChg>
      <pc:sldChg chg="addSp delSp modSp add del mod">
        <pc:chgData name="Jorge Esteban Camargo Forero" userId="ee79e5f4-13e3-4b16-9a8f-d9656972343c" providerId="ADAL" clId="{D665C2ED-5688-48A2-99FE-34D07F9D3590}" dt="2024-01-29T16:34:29.061" v="14" actId="47"/>
        <pc:sldMkLst>
          <pc:docMk/>
          <pc:sldMk cId="509712772" sldId="454"/>
        </pc:sldMkLst>
        <pc:spChg chg="add del mod">
          <ac:chgData name="Jorge Esteban Camargo Forero" userId="ee79e5f4-13e3-4b16-9a8f-d9656972343c" providerId="ADAL" clId="{D665C2ED-5688-48A2-99FE-34D07F9D3590}" dt="2024-01-29T16:34:26.114" v="13" actId="47"/>
          <ac:spMkLst>
            <pc:docMk/>
            <pc:sldMk cId="509712772" sldId="454"/>
            <ac:spMk id="2" creationId="{DD03FC7D-F9AC-5474-77A5-F5D0CBE6C987}"/>
          </ac:spMkLst>
        </pc:spChg>
      </pc:sldChg>
      <pc:sldChg chg="addSp modSp new del">
        <pc:chgData name="Jorge Esteban Camargo Forero" userId="ee79e5f4-13e3-4b16-9a8f-d9656972343c" providerId="ADAL" clId="{D665C2ED-5688-48A2-99FE-34D07F9D3590}" dt="2024-01-29T16:34:12.112" v="7" actId="47"/>
        <pc:sldMkLst>
          <pc:docMk/>
          <pc:sldMk cId="1359823617" sldId="454"/>
        </pc:sldMkLst>
        <pc:spChg chg="add mod">
          <ac:chgData name="Jorge Esteban Camargo Forero" userId="ee79e5f4-13e3-4b16-9a8f-d9656972343c" providerId="ADAL" clId="{D665C2ED-5688-48A2-99FE-34D07F9D3590}" dt="2024-01-29T16:34:07.409" v="6"/>
          <ac:spMkLst>
            <pc:docMk/>
            <pc:sldMk cId="1359823617" sldId="454"/>
            <ac:spMk id="2" creationId="{C4070C81-0605-777C-AE31-08A8E84211BA}"/>
          </ac:spMkLst>
        </pc:spChg>
      </pc:sldChg>
      <pc:sldChg chg="addSp delSp modSp add mod">
        <pc:chgData name="Jorge Esteban Camargo Forero" userId="ee79e5f4-13e3-4b16-9a8f-d9656972343c" providerId="ADAL" clId="{D665C2ED-5688-48A2-99FE-34D07F9D3590}" dt="2024-01-29T16:39:34.547" v="275" actId="14100"/>
        <pc:sldMkLst>
          <pc:docMk/>
          <pc:sldMk cId="3077694466" sldId="455"/>
        </pc:sldMkLst>
        <pc:spChg chg="mod">
          <ac:chgData name="Jorge Esteban Camargo Forero" userId="ee79e5f4-13e3-4b16-9a8f-d9656972343c" providerId="ADAL" clId="{D665C2ED-5688-48A2-99FE-34D07F9D3590}" dt="2024-01-29T16:37:39.212" v="266" actId="20577"/>
          <ac:spMkLst>
            <pc:docMk/>
            <pc:sldMk cId="3077694466" sldId="455"/>
            <ac:spMk id="2" creationId="{DD03FC7D-F9AC-5474-77A5-F5D0CBE6C987}"/>
          </ac:spMkLst>
        </pc:spChg>
        <pc:picChg chg="add mod">
          <ac:chgData name="Jorge Esteban Camargo Forero" userId="ee79e5f4-13e3-4b16-9a8f-d9656972343c" providerId="ADAL" clId="{D665C2ED-5688-48A2-99FE-34D07F9D3590}" dt="2024-01-29T16:39:34.547" v="275" actId="14100"/>
          <ac:picMkLst>
            <pc:docMk/>
            <pc:sldMk cId="3077694466" sldId="455"/>
            <ac:picMk id="3" creationId="{1A7770ED-CEB3-2507-34AC-71609BD6738D}"/>
          </ac:picMkLst>
        </pc:picChg>
        <pc:picChg chg="add del mod">
          <ac:chgData name="Jorge Esteban Camargo Forero" userId="ee79e5f4-13e3-4b16-9a8f-d9656972343c" providerId="ADAL" clId="{D665C2ED-5688-48A2-99FE-34D07F9D3590}" dt="2024-01-29T16:36:20.207" v="223" actId="478"/>
          <ac:picMkLst>
            <pc:docMk/>
            <pc:sldMk cId="3077694466" sldId="455"/>
            <ac:picMk id="1026" creationId="{0BF9BB42-C203-BB3B-D60B-6007B137ED24}"/>
          </ac:picMkLst>
        </pc:picChg>
        <pc:picChg chg="add del mod">
          <ac:chgData name="Jorge Esteban Camargo Forero" userId="ee79e5f4-13e3-4b16-9a8f-d9656972343c" providerId="ADAL" clId="{D665C2ED-5688-48A2-99FE-34D07F9D3590}" dt="2024-01-29T16:39:09.014" v="267" actId="478"/>
          <ac:picMkLst>
            <pc:docMk/>
            <pc:sldMk cId="3077694466" sldId="455"/>
            <ac:picMk id="1028" creationId="{35424A4A-83F4-FBE1-AFF0-E491A9D01819}"/>
          </ac:picMkLst>
        </pc:picChg>
      </pc:sldChg>
    </pc:docChg>
  </pc:docChgLst>
  <pc:docChgLst>
    <pc:chgData name="Jorge Esteban Camargo Forero" userId="ee79e5f4-13e3-4b16-9a8f-d9656972343c" providerId="ADAL" clId="{61915129-DD91-4B22-9C30-CC66EFF796FA}"/>
    <pc:docChg chg="modSld">
      <pc:chgData name="Jorge Esteban Camargo Forero" userId="ee79e5f4-13e3-4b16-9a8f-d9656972343c" providerId="ADAL" clId="{61915129-DD91-4B22-9C30-CC66EFF796FA}" dt="2024-02-06T16:07:43.771" v="235" actId="20577"/>
      <pc:docMkLst>
        <pc:docMk/>
      </pc:docMkLst>
      <pc:sldChg chg="modSp">
        <pc:chgData name="Jorge Esteban Camargo Forero" userId="ee79e5f4-13e3-4b16-9a8f-d9656972343c" providerId="ADAL" clId="{61915129-DD91-4B22-9C30-CC66EFF796FA}" dt="2024-02-06T13:29:51.351" v="0" actId="6549"/>
        <pc:sldMkLst>
          <pc:docMk/>
          <pc:sldMk cId="3564079840" sldId="474"/>
        </pc:sldMkLst>
        <pc:spChg chg="mod">
          <ac:chgData name="Jorge Esteban Camargo Forero" userId="ee79e5f4-13e3-4b16-9a8f-d9656972343c" providerId="ADAL" clId="{61915129-DD91-4B22-9C30-CC66EFF796FA}" dt="2024-02-06T13:29:51.351" v="0" actId="6549"/>
          <ac:spMkLst>
            <pc:docMk/>
            <pc:sldMk cId="3564079840" sldId="474"/>
            <ac:spMk id="4" creationId="{66A8057B-174F-1BAA-CAD9-3BFD7220368C}"/>
          </ac:spMkLst>
        </pc:spChg>
      </pc:sldChg>
      <pc:sldChg chg="modSp">
        <pc:chgData name="Jorge Esteban Camargo Forero" userId="ee79e5f4-13e3-4b16-9a8f-d9656972343c" providerId="ADAL" clId="{61915129-DD91-4B22-9C30-CC66EFF796FA}" dt="2024-02-06T15:40:05.621" v="1" actId="20577"/>
        <pc:sldMkLst>
          <pc:docMk/>
          <pc:sldMk cId="1473232448" sldId="491"/>
        </pc:sldMkLst>
        <pc:spChg chg="mod">
          <ac:chgData name="Jorge Esteban Camargo Forero" userId="ee79e5f4-13e3-4b16-9a8f-d9656972343c" providerId="ADAL" clId="{61915129-DD91-4B22-9C30-CC66EFF796FA}" dt="2024-02-06T15:40:05.621" v="1" actId="20577"/>
          <ac:spMkLst>
            <pc:docMk/>
            <pc:sldMk cId="1473232448" sldId="491"/>
            <ac:spMk id="5" creationId="{C8AB8C19-C884-051B-AF5F-D67A2B50E7FF}"/>
          </ac:spMkLst>
        </pc:spChg>
      </pc:sldChg>
      <pc:sldChg chg="modSp mod">
        <pc:chgData name="Jorge Esteban Camargo Forero" userId="ee79e5f4-13e3-4b16-9a8f-d9656972343c" providerId="ADAL" clId="{61915129-DD91-4B22-9C30-CC66EFF796FA}" dt="2024-02-06T15:40:51.751" v="36" actId="20577"/>
        <pc:sldMkLst>
          <pc:docMk/>
          <pc:sldMk cId="601260412" sldId="492"/>
        </pc:sldMkLst>
        <pc:spChg chg="mod">
          <ac:chgData name="Jorge Esteban Camargo Forero" userId="ee79e5f4-13e3-4b16-9a8f-d9656972343c" providerId="ADAL" clId="{61915129-DD91-4B22-9C30-CC66EFF796FA}" dt="2024-02-06T15:40:51.751" v="36" actId="20577"/>
          <ac:spMkLst>
            <pc:docMk/>
            <pc:sldMk cId="601260412" sldId="492"/>
            <ac:spMk id="8" creationId="{0C2DD565-4209-2F5C-9474-D24EBF10C728}"/>
          </ac:spMkLst>
        </pc:spChg>
      </pc:sldChg>
      <pc:sldChg chg="modSp mod">
        <pc:chgData name="Jorge Esteban Camargo Forero" userId="ee79e5f4-13e3-4b16-9a8f-d9656972343c" providerId="ADAL" clId="{61915129-DD91-4B22-9C30-CC66EFF796FA}" dt="2024-02-06T16:03:32.338" v="174" actId="20577"/>
        <pc:sldMkLst>
          <pc:docMk/>
          <pc:sldMk cId="3833203550" sldId="496"/>
        </pc:sldMkLst>
        <pc:spChg chg="mod">
          <ac:chgData name="Jorge Esteban Camargo Forero" userId="ee79e5f4-13e3-4b16-9a8f-d9656972343c" providerId="ADAL" clId="{61915129-DD91-4B22-9C30-CC66EFF796FA}" dt="2024-02-06T16:03:32.338" v="174" actId="20577"/>
          <ac:spMkLst>
            <pc:docMk/>
            <pc:sldMk cId="3833203550" sldId="496"/>
            <ac:spMk id="8" creationId="{2544BEEF-509F-17BD-F735-2C2D6DB91F32}"/>
          </ac:spMkLst>
        </pc:spChg>
      </pc:sldChg>
      <pc:sldChg chg="modSp mod">
        <pc:chgData name="Jorge Esteban Camargo Forero" userId="ee79e5f4-13e3-4b16-9a8f-d9656972343c" providerId="ADAL" clId="{61915129-DD91-4B22-9C30-CC66EFF796FA}" dt="2024-02-06T16:04:09.710" v="180" actId="20577"/>
        <pc:sldMkLst>
          <pc:docMk/>
          <pc:sldMk cId="2871124983" sldId="499"/>
        </pc:sldMkLst>
        <pc:spChg chg="mod">
          <ac:chgData name="Jorge Esteban Camargo Forero" userId="ee79e5f4-13e3-4b16-9a8f-d9656972343c" providerId="ADAL" clId="{61915129-DD91-4B22-9C30-CC66EFF796FA}" dt="2024-02-06T16:04:09.710" v="180" actId="20577"/>
          <ac:spMkLst>
            <pc:docMk/>
            <pc:sldMk cId="2871124983" sldId="499"/>
            <ac:spMk id="5" creationId="{5C49D00A-F8F6-221F-BED3-9E1EE1C2A603}"/>
          </ac:spMkLst>
        </pc:spChg>
      </pc:sldChg>
      <pc:sldChg chg="modSp mod">
        <pc:chgData name="Jorge Esteban Camargo Forero" userId="ee79e5f4-13e3-4b16-9a8f-d9656972343c" providerId="ADAL" clId="{61915129-DD91-4B22-9C30-CC66EFF796FA}" dt="2024-02-06T16:05:34.800" v="194" actId="20577"/>
        <pc:sldMkLst>
          <pc:docMk/>
          <pc:sldMk cId="4195518397" sldId="512"/>
        </pc:sldMkLst>
        <pc:spChg chg="mod">
          <ac:chgData name="Jorge Esteban Camargo Forero" userId="ee79e5f4-13e3-4b16-9a8f-d9656972343c" providerId="ADAL" clId="{61915129-DD91-4B22-9C30-CC66EFF796FA}" dt="2024-02-06T16:05:34.800" v="194" actId="20577"/>
          <ac:spMkLst>
            <pc:docMk/>
            <pc:sldMk cId="4195518397" sldId="512"/>
            <ac:spMk id="7" creationId="{7B2C8B54-189A-2CD9-D586-9742A5FECD50}"/>
          </ac:spMkLst>
        </pc:spChg>
      </pc:sldChg>
      <pc:sldChg chg="modSp mod">
        <pc:chgData name="Jorge Esteban Camargo Forero" userId="ee79e5f4-13e3-4b16-9a8f-d9656972343c" providerId="ADAL" clId="{61915129-DD91-4B22-9C30-CC66EFF796FA}" dt="2024-02-06T16:05:51.598" v="197" actId="20577"/>
        <pc:sldMkLst>
          <pc:docMk/>
          <pc:sldMk cId="3047506083" sldId="514"/>
        </pc:sldMkLst>
        <pc:spChg chg="mod">
          <ac:chgData name="Jorge Esteban Camargo Forero" userId="ee79e5f4-13e3-4b16-9a8f-d9656972343c" providerId="ADAL" clId="{61915129-DD91-4B22-9C30-CC66EFF796FA}" dt="2024-02-06T16:05:51.598" v="197" actId="20577"/>
          <ac:spMkLst>
            <pc:docMk/>
            <pc:sldMk cId="3047506083" sldId="514"/>
            <ac:spMk id="7" creationId="{7B2C8B54-189A-2CD9-D586-9742A5FECD50}"/>
          </ac:spMkLst>
        </pc:spChg>
      </pc:sldChg>
      <pc:sldChg chg="modSp mod">
        <pc:chgData name="Jorge Esteban Camargo Forero" userId="ee79e5f4-13e3-4b16-9a8f-d9656972343c" providerId="ADAL" clId="{61915129-DD91-4B22-9C30-CC66EFF796FA}" dt="2024-02-06T16:07:43.771" v="235" actId="20577"/>
        <pc:sldMkLst>
          <pc:docMk/>
          <pc:sldMk cId="329405765" sldId="515"/>
        </pc:sldMkLst>
        <pc:spChg chg="mod">
          <ac:chgData name="Jorge Esteban Camargo Forero" userId="ee79e5f4-13e3-4b16-9a8f-d9656972343c" providerId="ADAL" clId="{61915129-DD91-4B22-9C30-CC66EFF796FA}" dt="2024-02-06T16:07:43.771" v="235" actId="20577"/>
          <ac:spMkLst>
            <pc:docMk/>
            <pc:sldMk cId="329405765" sldId="515"/>
            <ac:spMk id="7" creationId="{7B2C8B54-189A-2CD9-D586-9742A5FECD50}"/>
          </ac:spMkLst>
        </pc:spChg>
      </pc:sldChg>
    </pc:docChg>
  </pc:docChgLst>
  <pc:docChgLst>
    <pc:chgData name="Jorge Esteban Camargo Forero" userId="ee79e5f4-13e3-4b16-9a8f-d9656972343c" providerId="ADAL" clId="{8BFF40A6-972D-4176-B4C0-61D7E6047A83}"/>
    <pc:docChg chg="undo redo custSel modSld">
      <pc:chgData name="Jorge Esteban Camargo Forero" userId="ee79e5f4-13e3-4b16-9a8f-d9656972343c" providerId="ADAL" clId="{8BFF40A6-972D-4176-B4C0-61D7E6047A83}" dt="2024-01-22T16:54:37.106" v="32"/>
      <pc:docMkLst>
        <pc:docMk/>
      </pc:docMkLst>
      <pc:sldChg chg="modSp">
        <pc:chgData name="Jorge Esteban Camargo Forero" userId="ee79e5f4-13e3-4b16-9a8f-d9656972343c" providerId="ADAL" clId="{8BFF40A6-972D-4176-B4C0-61D7E6047A83}" dt="2024-01-22T16:54:37.106" v="32"/>
        <pc:sldMkLst>
          <pc:docMk/>
          <pc:sldMk cId="3178428224" sldId="379"/>
        </pc:sldMkLst>
        <pc:spChg chg="mod">
          <ac:chgData name="Jorge Esteban Camargo Forero" userId="ee79e5f4-13e3-4b16-9a8f-d9656972343c" providerId="ADAL" clId="{8BFF40A6-972D-4176-B4C0-61D7E6047A83}" dt="2024-01-22T16:54:37.106" v="32"/>
          <ac:spMkLst>
            <pc:docMk/>
            <pc:sldMk cId="3178428224" sldId="379"/>
            <ac:spMk id="3" creationId="{0581A8C6-76CA-9DBF-9878-AEDB5DC12D95}"/>
          </ac:spMkLst>
        </pc:spChg>
      </pc:sldChg>
      <pc:sldChg chg="addSp delSp modSp mod">
        <pc:chgData name="Jorge Esteban Camargo Forero" userId="ee79e5f4-13e3-4b16-9a8f-d9656972343c" providerId="ADAL" clId="{8BFF40A6-972D-4176-B4C0-61D7E6047A83}" dt="2024-01-22T16:35:06.886" v="13" actId="1076"/>
        <pc:sldMkLst>
          <pc:docMk/>
          <pc:sldMk cId="1781208335" sldId="428"/>
        </pc:sldMkLst>
        <pc:picChg chg="add del">
          <ac:chgData name="Jorge Esteban Camargo Forero" userId="ee79e5f4-13e3-4b16-9a8f-d9656972343c" providerId="ADAL" clId="{8BFF40A6-972D-4176-B4C0-61D7E6047A83}" dt="2024-01-22T16:34:48.082" v="6" actId="478"/>
          <ac:picMkLst>
            <pc:docMk/>
            <pc:sldMk cId="1781208335" sldId="428"/>
            <ac:picMk id="3" creationId="{F6139BC1-AE18-8272-8973-FE05BE9C6BB7}"/>
          </ac:picMkLst>
        </pc:picChg>
        <pc:picChg chg="add del mod">
          <ac:chgData name="Jorge Esteban Camargo Forero" userId="ee79e5f4-13e3-4b16-9a8f-d9656972343c" providerId="ADAL" clId="{8BFF40A6-972D-4176-B4C0-61D7E6047A83}" dt="2024-01-22T16:35:00.013" v="11" actId="478"/>
          <ac:picMkLst>
            <pc:docMk/>
            <pc:sldMk cId="1781208335" sldId="428"/>
            <ac:picMk id="4" creationId="{3059279C-03DD-93C5-017F-64981C81E0AB}"/>
          </ac:picMkLst>
        </pc:picChg>
        <pc:picChg chg="add mod">
          <ac:chgData name="Jorge Esteban Camargo Forero" userId="ee79e5f4-13e3-4b16-9a8f-d9656972343c" providerId="ADAL" clId="{8BFF40A6-972D-4176-B4C0-61D7E6047A83}" dt="2024-01-22T16:35:06.886" v="13" actId="1076"/>
          <ac:picMkLst>
            <pc:docMk/>
            <pc:sldMk cId="1781208335" sldId="428"/>
            <ac:picMk id="6" creationId="{D7FFB1C2-57BD-AB8A-8173-618448A6BEFB}"/>
          </ac:picMkLst>
        </pc:picChg>
      </pc:sldChg>
      <pc:sldChg chg="modSp">
        <pc:chgData name="Jorge Esteban Camargo Forero" userId="ee79e5f4-13e3-4b16-9a8f-d9656972343c" providerId="ADAL" clId="{8BFF40A6-972D-4176-B4C0-61D7E6047A83}" dt="2024-01-22T16:40:07.315" v="22" actId="20577"/>
        <pc:sldMkLst>
          <pc:docMk/>
          <pc:sldMk cId="1543406205" sldId="445"/>
        </pc:sldMkLst>
        <pc:spChg chg="mod">
          <ac:chgData name="Jorge Esteban Camargo Forero" userId="ee79e5f4-13e3-4b16-9a8f-d9656972343c" providerId="ADAL" clId="{8BFF40A6-972D-4176-B4C0-61D7E6047A83}" dt="2024-01-22T16:40:07.315" v="22" actId="20577"/>
          <ac:spMkLst>
            <pc:docMk/>
            <pc:sldMk cId="1543406205" sldId="445"/>
            <ac:spMk id="3" creationId="{0581A8C6-76CA-9DBF-9878-AEDB5DC12D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6/02/2024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682543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914517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4071163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40079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82E5-2C29-F3AA-EC85-611C8CA634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5BBE1EB7-8D6A-5E27-796C-629D9EC4E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A5483693-B56D-6021-CCAD-781FBA53D315}"/>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E7DF4A46-C3BA-BF53-F07C-688676EB633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1FD472D-27BD-8DED-924F-F6B19BAE6D8D}"/>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487314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82E-FD1F-47CB-E7DA-EA2FEAB212A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34F5418-842E-2733-6C1F-4ACCAFDC0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B234FB5-918D-6CD4-8652-60223701FAE4}"/>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124F829D-FF41-92DB-E035-B430151D4EB4}"/>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3FA11A-DDC6-85B1-621C-DF76349A6B6C}"/>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22439331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2348-C951-F6B3-C49E-3B1E5AD52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F3D9C39C-9300-0BBA-BDCE-5B9B9C1A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33D07-E381-BEEB-3DEA-53B911FD533F}"/>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9192440D-CE29-11EB-1DB0-553FA4FD059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6F8249F-FD3F-1F9E-3AB7-8B91028E02B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7339556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398E-623D-F4CD-8A3D-AA1EF5227EF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537C671-FFD5-83C1-C182-3CFB1C2AB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6B0401B0-1005-7515-10B0-DD5A569C0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22DB5AE3-CC8D-E980-E402-FA1F1DE10D84}"/>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6" name="Footer Placeholder 5">
            <a:extLst>
              <a:ext uri="{FF2B5EF4-FFF2-40B4-BE49-F238E27FC236}">
                <a16:creationId xmlns:a16="http://schemas.microsoft.com/office/drawing/2014/main" id="{EA7B6133-2D1D-E790-4DDE-7395DFC8676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9BF1898-6810-39C6-47F1-6755DC9F13F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764003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F60D-FE8E-B604-321D-814F3C43B427}"/>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A556C2D-1AC2-529C-5AED-15921C67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E7130-CA20-6B3B-C022-E7A972105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7A9147EC-7C64-2805-52B8-CA48B4DF1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48C54-CC43-2E7F-1BE5-70544BEA8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EA9D7755-6602-4D22-4BFF-BCADE4D58C6F}"/>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8" name="Footer Placeholder 7">
            <a:extLst>
              <a:ext uri="{FF2B5EF4-FFF2-40B4-BE49-F238E27FC236}">
                <a16:creationId xmlns:a16="http://schemas.microsoft.com/office/drawing/2014/main" id="{1518E2E4-039A-513A-86B2-40F5E76BFE0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441B077-B6F8-B912-6BF1-3EB0FDE73DE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24948770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050-A36E-4B32-C611-E8DE52F33339}"/>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5A999DEA-B129-034E-F285-429F9B3ADF24}"/>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4" name="Footer Placeholder 3">
            <a:extLst>
              <a:ext uri="{FF2B5EF4-FFF2-40B4-BE49-F238E27FC236}">
                <a16:creationId xmlns:a16="http://schemas.microsoft.com/office/drawing/2014/main" id="{B4C924C2-869A-B1D3-8151-0896C9ED534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5796EFAE-BA01-6377-22DB-9789557CFB46}"/>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4098666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A7B18-299F-1201-4DD2-E854DF51A4B5}"/>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3" name="Footer Placeholder 2">
            <a:extLst>
              <a:ext uri="{FF2B5EF4-FFF2-40B4-BE49-F238E27FC236}">
                <a16:creationId xmlns:a16="http://schemas.microsoft.com/office/drawing/2014/main" id="{5E1B1DC8-45F0-4BAA-8349-21E1119A9A95}"/>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AF5BA70-04B3-A1CB-7568-0DF6054CBC2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8849445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13899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0D-E458-EB1B-10FD-C79F5483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75B95F28-5453-7FEA-77FA-2E7CDD73E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DFF32097-1981-5181-DAFF-61518766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2455C-9FB8-76B1-6077-3DF346176A09}"/>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6" name="Footer Placeholder 5">
            <a:extLst>
              <a:ext uri="{FF2B5EF4-FFF2-40B4-BE49-F238E27FC236}">
                <a16:creationId xmlns:a16="http://schemas.microsoft.com/office/drawing/2014/main" id="{B0EE413E-B06C-261C-30C8-3B3E15D4615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CC0603B-F013-BCF4-47C1-5F2CEB57B95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822557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82B2-1658-305C-3776-37E4B7C6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CF6C3365-1D1F-8BA5-410F-7B87E7B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0B8D1B46-7761-95EB-4702-54B631D34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79F4-C46B-66D0-404C-C73FF63A13A8}"/>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6" name="Footer Placeholder 5">
            <a:extLst>
              <a:ext uri="{FF2B5EF4-FFF2-40B4-BE49-F238E27FC236}">
                <a16:creationId xmlns:a16="http://schemas.microsoft.com/office/drawing/2014/main" id="{B7E68FF5-05F1-E8E2-FE2B-FA3835F646A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5DECE66-6E0A-13DA-5941-59DF23E15E0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2740450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2397-734D-572F-2829-CE00E5C62665}"/>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0F56B81-6792-00EA-5E38-7B8B740B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459EA0-F4C8-8DF8-9652-19B697A20DE9}"/>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67F75566-086A-50AB-9B51-05C21C6CA9B7}"/>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DB6AA5E-BD28-133D-06E4-8621C01721FF}"/>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7084725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13738-1A67-A550-1886-FA8B691A2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DE2C351-1BBE-D889-BD50-A931A47AB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BACD0F62-FCE4-7403-017B-9622D3FE9A8A}"/>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BE54534A-FAC0-92B9-E9FB-1CE5D811D26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8525697-2597-E3BA-88E1-2848FFD0326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7682468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82E5-2C29-F3AA-EC85-611C8CA634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5BBE1EB7-8D6A-5E27-796C-629D9EC4E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A5483693-B56D-6021-CCAD-781FBA53D315}"/>
              </a:ext>
            </a:extLst>
          </p:cNvPr>
          <p:cNvSpPr>
            <a:spLocks noGrp="1"/>
          </p:cNvSpPr>
          <p:nvPr>
            <p:ph type="dt" sz="half" idx="10"/>
          </p:nvPr>
        </p:nvSpPr>
        <p:spPr/>
        <p:txBody>
          <a:bodyPr/>
          <a:lstStyle/>
          <a:p>
            <a:fld id="{4E4FBB86-D6A8-461D-8788-125EEF0DCDB9}" type="datetime1">
              <a:rPr lang="es-CO" smtClean="0"/>
              <a:t>6/02/2024</a:t>
            </a:fld>
            <a:endParaRPr lang="es-CO"/>
          </a:p>
        </p:txBody>
      </p:sp>
      <p:sp>
        <p:nvSpPr>
          <p:cNvPr id="5" name="Footer Placeholder 4">
            <a:extLst>
              <a:ext uri="{FF2B5EF4-FFF2-40B4-BE49-F238E27FC236}">
                <a16:creationId xmlns:a16="http://schemas.microsoft.com/office/drawing/2014/main" id="{E7DF4A46-C3BA-BF53-F07C-688676EB633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1FD472D-27BD-8DED-924F-F6B19BAE6D8D}"/>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5123972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82E-FD1F-47CB-E7DA-EA2FEAB212A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34F5418-842E-2733-6C1F-4ACCAFDC0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B234FB5-918D-6CD4-8652-60223701FAE4}"/>
              </a:ext>
            </a:extLst>
          </p:cNvPr>
          <p:cNvSpPr>
            <a:spLocks noGrp="1"/>
          </p:cNvSpPr>
          <p:nvPr>
            <p:ph type="dt" sz="half" idx="10"/>
          </p:nvPr>
        </p:nvSpPr>
        <p:spPr/>
        <p:txBody>
          <a:bodyPr/>
          <a:lstStyle/>
          <a:p>
            <a:fld id="{0773D671-1FB6-4876-82D8-65A5B324E3A2}" type="datetime1">
              <a:rPr lang="es-CO" smtClean="0"/>
              <a:t>6/02/2024</a:t>
            </a:fld>
            <a:endParaRPr lang="es-CO"/>
          </a:p>
        </p:txBody>
      </p:sp>
      <p:sp>
        <p:nvSpPr>
          <p:cNvPr id="5" name="Footer Placeholder 4">
            <a:extLst>
              <a:ext uri="{FF2B5EF4-FFF2-40B4-BE49-F238E27FC236}">
                <a16:creationId xmlns:a16="http://schemas.microsoft.com/office/drawing/2014/main" id="{124F829D-FF41-92DB-E035-B430151D4EB4}"/>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3FA11A-DDC6-85B1-621C-DF76349A6B6C}"/>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2354157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2348-C951-F6B3-C49E-3B1E5AD52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F3D9C39C-9300-0BBA-BDCE-5B9B9C1A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33D07-E381-BEEB-3DEA-53B911FD533F}"/>
              </a:ext>
            </a:extLst>
          </p:cNvPr>
          <p:cNvSpPr>
            <a:spLocks noGrp="1"/>
          </p:cNvSpPr>
          <p:nvPr>
            <p:ph type="dt" sz="half" idx="10"/>
          </p:nvPr>
        </p:nvSpPr>
        <p:spPr/>
        <p:txBody>
          <a:bodyPr/>
          <a:lstStyle/>
          <a:p>
            <a:fld id="{38FC9ADA-1770-43FF-A242-BFB3795C07D4}" type="datetime1">
              <a:rPr lang="es-CO" smtClean="0"/>
              <a:t>6/02/2024</a:t>
            </a:fld>
            <a:endParaRPr lang="es-CO"/>
          </a:p>
        </p:txBody>
      </p:sp>
      <p:sp>
        <p:nvSpPr>
          <p:cNvPr id="5" name="Footer Placeholder 4">
            <a:extLst>
              <a:ext uri="{FF2B5EF4-FFF2-40B4-BE49-F238E27FC236}">
                <a16:creationId xmlns:a16="http://schemas.microsoft.com/office/drawing/2014/main" id="{9192440D-CE29-11EB-1DB0-553FA4FD059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6F8249F-FD3F-1F9E-3AB7-8B91028E02B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196584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398E-623D-F4CD-8A3D-AA1EF5227EF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537C671-FFD5-83C1-C182-3CFB1C2AB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6B0401B0-1005-7515-10B0-DD5A569C0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22DB5AE3-CC8D-E980-E402-FA1F1DE10D84}"/>
              </a:ext>
            </a:extLst>
          </p:cNvPr>
          <p:cNvSpPr>
            <a:spLocks noGrp="1"/>
          </p:cNvSpPr>
          <p:nvPr>
            <p:ph type="dt" sz="half" idx="10"/>
          </p:nvPr>
        </p:nvSpPr>
        <p:spPr/>
        <p:txBody>
          <a:bodyPr/>
          <a:lstStyle/>
          <a:p>
            <a:fld id="{10DEC18A-894C-4A86-A0E0-D10B975C1FCD}" type="datetime1">
              <a:rPr lang="es-CO" smtClean="0"/>
              <a:t>6/02/2024</a:t>
            </a:fld>
            <a:endParaRPr lang="es-CO"/>
          </a:p>
        </p:txBody>
      </p:sp>
      <p:sp>
        <p:nvSpPr>
          <p:cNvPr id="6" name="Footer Placeholder 5">
            <a:extLst>
              <a:ext uri="{FF2B5EF4-FFF2-40B4-BE49-F238E27FC236}">
                <a16:creationId xmlns:a16="http://schemas.microsoft.com/office/drawing/2014/main" id="{EA7B6133-2D1D-E790-4DDE-7395DFC8676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9BF1898-6810-39C6-47F1-6755DC9F13F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767987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F60D-FE8E-B604-321D-814F3C43B427}"/>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A556C2D-1AC2-529C-5AED-15921C67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E7130-CA20-6B3B-C022-E7A972105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7A9147EC-7C64-2805-52B8-CA48B4DF1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48C54-CC43-2E7F-1BE5-70544BEA8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EA9D7755-6602-4D22-4BFF-BCADE4D58C6F}"/>
              </a:ext>
            </a:extLst>
          </p:cNvPr>
          <p:cNvSpPr>
            <a:spLocks noGrp="1"/>
          </p:cNvSpPr>
          <p:nvPr>
            <p:ph type="dt" sz="half" idx="10"/>
          </p:nvPr>
        </p:nvSpPr>
        <p:spPr/>
        <p:txBody>
          <a:bodyPr/>
          <a:lstStyle/>
          <a:p>
            <a:fld id="{B5050BE0-39B4-4DBF-B450-56A903CE2C0F}" type="datetime1">
              <a:rPr lang="es-CO" smtClean="0"/>
              <a:t>6/02/2024</a:t>
            </a:fld>
            <a:endParaRPr lang="es-CO"/>
          </a:p>
        </p:txBody>
      </p:sp>
      <p:sp>
        <p:nvSpPr>
          <p:cNvPr id="8" name="Footer Placeholder 7">
            <a:extLst>
              <a:ext uri="{FF2B5EF4-FFF2-40B4-BE49-F238E27FC236}">
                <a16:creationId xmlns:a16="http://schemas.microsoft.com/office/drawing/2014/main" id="{1518E2E4-039A-513A-86B2-40F5E76BFE0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441B077-B6F8-B912-6BF1-3EB0FDE73DE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4115309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050-A36E-4B32-C611-E8DE52F33339}"/>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5A999DEA-B129-034E-F285-429F9B3ADF24}"/>
              </a:ext>
            </a:extLst>
          </p:cNvPr>
          <p:cNvSpPr>
            <a:spLocks noGrp="1"/>
          </p:cNvSpPr>
          <p:nvPr>
            <p:ph type="dt" sz="half" idx="10"/>
          </p:nvPr>
        </p:nvSpPr>
        <p:spPr/>
        <p:txBody>
          <a:bodyPr/>
          <a:lstStyle/>
          <a:p>
            <a:fld id="{E732E7D9-9584-4263-BF34-87EB70D186B0}" type="datetime1">
              <a:rPr lang="es-CO" smtClean="0"/>
              <a:t>6/02/2024</a:t>
            </a:fld>
            <a:endParaRPr lang="es-CO"/>
          </a:p>
        </p:txBody>
      </p:sp>
      <p:sp>
        <p:nvSpPr>
          <p:cNvPr id="4" name="Footer Placeholder 3">
            <a:extLst>
              <a:ext uri="{FF2B5EF4-FFF2-40B4-BE49-F238E27FC236}">
                <a16:creationId xmlns:a16="http://schemas.microsoft.com/office/drawing/2014/main" id="{B4C924C2-869A-B1D3-8151-0896C9ED534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5796EFAE-BA01-6377-22DB-9789557CFB46}"/>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67865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245251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A7B18-299F-1201-4DD2-E854DF51A4B5}"/>
              </a:ext>
            </a:extLst>
          </p:cNvPr>
          <p:cNvSpPr>
            <a:spLocks noGrp="1"/>
          </p:cNvSpPr>
          <p:nvPr>
            <p:ph type="dt" sz="half" idx="10"/>
          </p:nvPr>
        </p:nvSpPr>
        <p:spPr/>
        <p:txBody>
          <a:bodyPr/>
          <a:lstStyle/>
          <a:p>
            <a:fld id="{C1B419CE-4BB7-4BA0-A69A-DDC81632CE43}" type="datetime1">
              <a:rPr lang="es-CO" smtClean="0"/>
              <a:t>6/02/2024</a:t>
            </a:fld>
            <a:endParaRPr lang="es-CO"/>
          </a:p>
        </p:txBody>
      </p:sp>
      <p:sp>
        <p:nvSpPr>
          <p:cNvPr id="3" name="Footer Placeholder 2">
            <a:extLst>
              <a:ext uri="{FF2B5EF4-FFF2-40B4-BE49-F238E27FC236}">
                <a16:creationId xmlns:a16="http://schemas.microsoft.com/office/drawing/2014/main" id="{5E1B1DC8-45F0-4BAA-8349-21E1119A9A95}"/>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AF5BA70-04B3-A1CB-7568-0DF6054CBC2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04787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0D-E458-EB1B-10FD-C79F5483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75B95F28-5453-7FEA-77FA-2E7CDD73E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DFF32097-1981-5181-DAFF-61518766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2455C-9FB8-76B1-6077-3DF346176A09}"/>
              </a:ext>
            </a:extLst>
          </p:cNvPr>
          <p:cNvSpPr>
            <a:spLocks noGrp="1"/>
          </p:cNvSpPr>
          <p:nvPr>
            <p:ph type="dt" sz="half" idx="10"/>
          </p:nvPr>
        </p:nvSpPr>
        <p:spPr/>
        <p:txBody>
          <a:bodyPr/>
          <a:lstStyle/>
          <a:p>
            <a:fld id="{9BE77B75-FC5C-48FB-BB8D-81E23BAA5BCB}" type="datetime1">
              <a:rPr lang="es-CO" smtClean="0"/>
              <a:t>6/02/2024</a:t>
            </a:fld>
            <a:endParaRPr lang="es-CO"/>
          </a:p>
        </p:txBody>
      </p:sp>
      <p:sp>
        <p:nvSpPr>
          <p:cNvPr id="6" name="Footer Placeholder 5">
            <a:extLst>
              <a:ext uri="{FF2B5EF4-FFF2-40B4-BE49-F238E27FC236}">
                <a16:creationId xmlns:a16="http://schemas.microsoft.com/office/drawing/2014/main" id="{B0EE413E-B06C-261C-30C8-3B3E15D4615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CC0603B-F013-BCF4-47C1-5F2CEB57B95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4082723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82B2-1658-305C-3776-37E4B7C6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CF6C3365-1D1F-8BA5-410F-7B87E7B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0B8D1B46-7761-95EB-4702-54B631D34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79F4-C46B-66D0-404C-C73FF63A13A8}"/>
              </a:ext>
            </a:extLst>
          </p:cNvPr>
          <p:cNvSpPr>
            <a:spLocks noGrp="1"/>
          </p:cNvSpPr>
          <p:nvPr>
            <p:ph type="dt" sz="half" idx="10"/>
          </p:nvPr>
        </p:nvSpPr>
        <p:spPr/>
        <p:txBody>
          <a:bodyPr/>
          <a:lstStyle/>
          <a:p>
            <a:fld id="{E5E8B902-D757-4EEC-A7D8-747D6421FC79}" type="datetime1">
              <a:rPr lang="es-CO" smtClean="0"/>
              <a:t>6/02/2024</a:t>
            </a:fld>
            <a:endParaRPr lang="es-CO"/>
          </a:p>
        </p:txBody>
      </p:sp>
      <p:sp>
        <p:nvSpPr>
          <p:cNvPr id="6" name="Footer Placeholder 5">
            <a:extLst>
              <a:ext uri="{FF2B5EF4-FFF2-40B4-BE49-F238E27FC236}">
                <a16:creationId xmlns:a16="http://schemas.microsoft.com/office/drawing/2014/main" id="{B7E68FF5-05F1-E8E2-FE2B-FA3835F646A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5DECE66-6E0A-13DA-5941-59DF23E15E0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537538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2397-734D-572F-2829-CE00E5C62665}"/>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0F56B81-6792-00EA-5E38-7B8B740B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459EA0-F4C8-8DF8-9652-19B697A20DE9}"/>
              </a:ext>
            </a:extLst>
          </p:cNvPr>
          <p:cNvSpPr>
            <a:spLocks noGrp="1"/>
          </p:cNvSpPr>
          <p:nvPr>
            <p:ph type="dt" sz="half" idx="10"/>
          </p:nvPr>
        </p:nvSpPr>
        <p:spPr/>
        <p:txBody>
          <a:bodyPr/>
          <a:lstStyle/>
          <a:p>
            <a:fld id="{D47562FC-689F-4F9D-A2C3-E5376A25281F}" type="datetime1">
              <a:rPr lang="es-CO" smtClean="0"/>
              <a:t>6/02/2024</a:t>
            </a:fld>
            <a:endParaRPr lang="es-CO"/>
          </a:p>
        </p:txBody>
      </p:sp>
      <p:sp>
        <p:nvSpPr>
          <p:cNvPr id="5" name="Footer Placeholder 4">
            <a:extLst>
              <a:ext uri="{FF2B5EF4-FFF2-40B4-BE49-F238E27FC236}">
                <a16:creationId xmlns:a16="http://schemas.microsoft.com/office/drawing/2014/main" id="{67F75566-086A-50AB-9B51-05C21C6CA9B7}"/>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DB6AA5E-BD28-133D-06E4-8621C01721FF}"/>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5891951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13738-1A67-A550-1886-FA8B691A2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DE2C351-1BBE-D889-BD50-A931A47AB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BACD0F62-FCE4-7403-017B-9622D3FE9A8A}"/>
              </a:ext>
            </a:extLst>
          </p:cNvPr>
          <p:cNvSpPr>
            <a:spLocks noGrp="1"/>
          </p:cNvSpPr>
          <p:nvPr>
            <p:ph type="dt" sz="half" idx="10"/>
          </p:nvPr>
        </p:nvSpPr>
        <p:spPr/>
        <p:txBody>
          <a:bodyPr/>
          <a:lstStyle/>
          <a:p>
            <a:fld id="{36F0452E-CA46-445D-A367-CFB0C72997A8}" type="datetime1">
              <a:rPr lang="es-CO" smtClean="0"/>
              <a:t>6/02/2024</a:t>
            </a:fld>
            <a:endParaRPr lang="es-CO"/>
          </a:p>
        </p:txBody>
      </p:sp>
      <p:sp>
        <p:nvSpPr>
          <p:cNvPr id="5" name="Footer Placeholder 4">
            <a:extLst>
              <a:ext uri="{FF2B5EF4-FFF2-40B4-BE49-F238E27FC236}">
                <a16:creationId xmlns:a16="http://schemas.microsoft.com/office/drawing/2014/main" id="{BE54534A-FAC0-92B9-E9FB-1CE5D811D26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8525697-2597-E3BA-88E1-2848FFD0326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257244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7802519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157138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3656639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5532323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29774130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6/02/2024</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48294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6/02/2024</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112261"/>
            </a:gs>
            <a:gs pos="42000">
              <a:srgbClr val="1A3184"/>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17AC9-1D5D-0623-5A1A-FD0D22D1B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F2B14B8-356F-45D6-DFAA-298C7FEF3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7FBDBD0-6667-005E-0A1D-75514A3C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991DD5A9-3F36-4838-DEFC-8B15E2498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1E7B515-5E4C-4FD0-3818-AB3865C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B2521-7AA7-484A-8C73-FCF5781523F0}" type="slidenum">
              <a:rPr lang="es-CO" smtClean="0"/>
              <a:t>‹#›</a:t>
            </a:fld>
            <a:endParaRPr lang="es-CO"/>
          </a:p>
        </p:txBody>
      </p:sp>
    </p:spTree>
    <p:extLst>
      <p:ext uri="{BB962C8B-B14F-4D97-AF65-F5344CB8AC3E}">
        <p14:creationId xmlns:p14="http://schemas.microsoft.com/office/powerpoint/2010/main" val="19476954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112261"/>
            </a:gs>
            <a:gs pos="42000">
              <a:srgbClr val="1A3184"/>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17AC9-1D5D-0623-5A1A-FD0D22D1B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F2B14B8-356F-45D6-DFAA-298C7FEF3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7FBDBD0-6667-005E-0A1D-75514A3C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C1E5C-02C0-48FB-90D7-AF28776D854A}" type="datetime1">
              <a:rPr lang="es-CO" smtClean="0"/>
              <a:t>6/02/2024</a:t>
            </a:fld>
            <a:endParaRPr lang="es-CO"/>
          </a:p>
        </p:txBody>
      </p:sp>
      <p:sp>
        <p:nvSpPr>
          <p:cNvPr id="5" name="Footer Placeholder 4">
            <a:extLst>
              <a:ext uri="{FF2B5EF4-FFF2-40B4-BE49-F238E27FC236}">
                <a16:creationId xmlns:a16="http://schemas.microsoft.com/office/drawing/2014/main" id="{991DD5A9-3F36-4838-DEFC-8B15E2498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1E7B515-5E4C-4FD0-3818-AB3865C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B2521-7AA7-484A-8C73-FCF5781523F0}" type="slidenum">
              <a:rPr lang="es-CO" smtClean="0"/>
              <a:t>‹#›</a:t>
            </a:fld>
            <a:endParaRPr lang="es-CO"/>
          </a:p>
        </p:txBody>
      </p:sp>
    </p:spTree>
    <p:extLst>
      <p:ext uri="{BB962C8B-B14F-4D97-AF65-F5344CB8AC3E}">
        <p14:creationId xmlns:p14="http://schemas.microsoft.com/office/powerpoint/2010/main" val="4113160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12.xml"/><Relationship Id="rId6" Type="http://schemas.microsoft.com/office/2007/relationships/hdphoto" Target="../media/hdphoto7.wdp"/><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microsoft.com/office/2007/relationships/hdphoto" Target="../media/hdphoto7.wdp"/><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5" Type="http://schemas.microsoft.com/office/2007/relationships/hdphoto" Target="../media/hdphoto6.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7.wdp"/><Relationship Id="rId5" Type="http://schemas.openxmlformats.org/officeDocument/2006/relationships/image" Target="../media/image9.png"/><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2.xml"/><Relationship Id="rId5" Type="http://schemas.microsoft.com/office/2007/relationships/hdphoto" Target="../media/hdphoto3.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2.xml"/><Relationship Id="rId5" Type="http://schemas.microsoft.com/office/2007/relationships/hdphoto" Target="../media/hdphoto3.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2.xml"/><Relationship Id="rId5" Type="http://schemas.microsoft.com/office/2007/relationships/hdphoto" Target="../media/hdphoto3.wdp"/><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2.xml"/><Relationship Id="rId5" Type="http://schemas.microsoft.com/office/2007/relationships/hdphoto" Target="../media/hdphoto3.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microsoft.com/office/2007/relationships/hdphoto" Target="../media/hdphoto4.wdp"/><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 Id="rId4" Type="http://schemas.microsoft.com/office/2007/relationships/hdphoto" Target="../media/hdphoto3.wdp"/></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microsoft.com/office/2007/relationships/hdphoto" Target="../media/hdphoto5.wdp"/><Relationship Id="rId7"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5.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0.jpe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2.png"/><Relationship Id="rId5" Type="http://schemas.microsoft.com/office/2007/relationships/hdphoto" Target="../media/hdphoto6.wdp"/><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5.wdp"/><Relationship Id="rId2" Type="http://schemas.openxmlformats.org/officeDocument/2006/relationships/image" Target="../media/image60.png"/><Relationship Id="rId1" Type="http://schemas.openxmlformats.org/officeDocument/2006/relationships/slideLayout" Target="../slideLayouts/slideLayout12.xml"/><Relationship Id="rId6" Type="http://schemas.openxmlformats.org/officeDocument/2006/relationships/image" Target="../media/image6.png"/><Relationship Id="rId5" Type="http://schemas.microsoft.com/office/2007/relationships/hdphoto" Target="../media/hdphoto4.wdp"/><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1.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63.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4.wdp"/></Relationships>
</file>

<file path=ppt/slides/_rels/slide67.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4.wdp"/><Relationship Id="rId7" Type="http://schemas.openxmlformats.org/officeDocument/2006/relationships/image" Target="../media/image64.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s://pages.stat.wisc.edu/~shao/stat609/stat609-19.pdf" TargetMode="External"/><Relationship Id="rId5" Type="http://schemas.openxmlformats.org/officeDocument/2006/relationships/hyperlink" Target="https://www.statlect.com/asymptotic-theory/central-limit-theorem" TargetMode="External"/><Relationship Id="rId4" Type="http://schemas.openxmlformats.org/officeDocument/2006/relationships/image" Target="../media/image2.png"/><Relationship Id="rId9" Type="http://schemas.microsoft.com/office/2007/relationships/hdphoto" Target="../media/hdphoto5.wdp"/></Relationships>
</file>

<file path=ppt/slides/_rels/slide6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126124"/>
            <a:ext cx="12229647" cy="6993268"/>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dirty="0"/>
          </a:p>
        </p:txBody>
      </p:sp>
      <p:pic>
        <p:nvPicPr>
          <p:cNvPr id="2" name="Picture 10" descr="Abstract Dark Halftone Background Design Png Image - Background Abstract  Design Png Clipart - Large Size Png Image - PikPng">
            <a:extLst>
              <a:ext uri="{FF2B5EF4-FFF2-40B4-BE49-F238E27FC236}">
                <a16:creationId xmlns:a16="http://schemas.microsoft.com/office/drawing/2014/main" id="{F7F2B977-CAA5-441D-7EAD-3001BA10036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7" name="Picture 6">
            <a:extLst>
              <a:ext uri="{FF2B5EF4-FFF2-40B4-BE49-F238E27FC236}">
                <a16:creationId xmlns:a16="http://schemas.microsoft.com/office/drawing/2014/main" id="{BB7175A2-4F81-F66A-C663-8BED32DA645D}"/>
              </a:ext>
            </a:extLst>
          </p:cNvPr>
          <p:cNvPicPr>
            <a:picLocks noChangeAspect="1"/>
          </p:cNvPicPr>
          <p:nvPr/>
        </p:nvPicPr>
        <p:blipFill rotWithShape="1">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rcRect t="27244" r="7638"/>
          <a:stretch/>
        </p:blipFill>
        <p:spPr>
          <a:xfrm>
            <a:off x="7416800" y="0"/>
            <a:ext cx="4775200" cy="3761558"/>
          </a:xfrm>
          <a:prstGeom prst="rect">
            <a:avLst/>
          </a:prstGeom>
        </p:spPr>
      </p:pic>
      <p:sp>
        <p:nvSpPr>
          <p:cNvPr id="8" name="TextBox 7">
            <a:extLst>
              <a:ext uri="{FF2B5EF4-FFF2-40B4-BE49-F238E27FC236}">
                <a16:creationId xmlns:a16="http://schemas.microsoft.com/office/drawing/2014/main" id="{3F7862C1-5519-74A5-D1BD-E01ED2BD68C2}"/>
              </a:ext>
            </a:extLst>
          </p:cNvPr>
          <p:cNvSpPr txBox="1"/>
          <p:nvPr/>
        </p:nvSpPr>
        <p:spPr>
          <a:xfrm>
            <a:off x="3052617" y="2115128"/>
            <a:ext cx="8490454" cy="1754326"/>
          </a:xfrm>
          <a:prstGeom prst="rect">
            <a:avLst/>
          </a:prstGeom>
          <a:noFill/>
        </p:spPr>
        <p:txBody>
          <a:bodyPr wrap="square" rtlCol="0">
            <a:spAutoFit/>
          </a:bodyPr>
          <a:lstStyle/>
          <a:p>
            <a:r>
              <a:rPr lang="es-CO" sz="5400" b="1" dirty="0">
                <a:solidFill>
                  <a:schemeClr val="bg1"/>
                </a:solidFill>
                <a:latin typeface="Century Gothic" panose="020B0502020202020204" pitchFamily="34" charset="0"/>
              </a:rPr>
              <a:t>Estimación de Retornos y de Varianzas</a:t>
            </a:r>
            <a:endParaRPr lang="es-CO" sz="5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7CC7962A-F137-D509-F8F7-1ACA38F1BD0B}"/>
              </a:ext>
            </a:extLst>
          </p:cNvPr>
          <p:cNvSpPr txBox="1"/>
          <p:nvPr/>
        </p:nvSpPr>
        <p:spPr>
          <a:xfrm>
            <a:off x="3052618" y="3943345"/>
            <a:ext cx="6086764" cy="523220"/>
          </a:xfrm>
          <a:prstGeom prst="rect">
            <a:avLst/>
          </a:prstGeom>
          <a:noFill/>
        </p:spPr>
        <p:txBody>
          <a:bodyPr wrap="square" rtlCol="0">
            <a:spAutoFit/>
          </a:bodyPr>
          <a:lstStyle/>
          <a:p>
            <a:r>
              <a:rPr lang="es-MX" sz="2800" dirty="0">
                <a:solidFill>
                  <a:srgbClr val="FFC002"/>
                </a:solidFill>
                <a:latin typeface="Aptos" panose="020B0004020202020204" pitchFamily="34" charset="0"/>
              </a:rPr>
              <a:t>BCRP – CEFA 2024</a:t>
            </a:r>
            <a:endParaRPr lang="es-CO" sz="2800" dirty="0">
              <a:solidFill>
                <a:srgbClr val="FFC002"/>
              </a:solidFill>
              <a:latin typeface="Aptos" panose="020B0004020202020204" pitchFamily="34" charset="0"/>
            </a:endParaRPr>
          </a:p>
        </p:txBody>
      </p:sp>
      <p:cxnSp>
        <p:nvCxnSpPr>
          <p:cNvPr id="10" name="Straight Connector 9">
            <a:extLst>
              <a:ext uri="{FF2B5EF4-FFF2-40B4-BE49-F238E27FC236}">
                <a16:creationId xmlns:a16="http://schemas.microsoft.com/office/drawing/2014/main" id="{08431FF5-B5F9-C51C-D214-F58867254104}"/>
              </a:ext>
            </a:extLst>
          </p:cNvPr>
          <p:cNvCxnSpPr>
            <a:cxnSpLocks/>
          </p:cNvCxnSpPr>
          <p:nvPr/>
        </p:nvCxnSpPr>
        <p:spPr>
          <a:xfrm>
            <a:off x="3144982" y="3862958"/>
            <a:ext cx="5765716" cy="0"/>
          </a:xfrm>
          <a:prstGeom prst="line">
            <a:avLst/>
          </a:prstGeom>
          <a:noFill/>
          <a:ln w="9525"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92404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5" name="Picture 4">
            <a:extLst>
              <a:ext uri="{FF2B5EF4-FFF2-40B4-BE49-F238E27FC236}">
                <a16:creationId xmlns:a16="http://schemas.microsoft.com/office/drawing/2014/main" id="{2913D707-478E-0280-4E8B-6F2683EF0A91}"/>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66A8057B-174F-1BAA-CAD9-3BFD7220368C}"/>
              </a:ext>
            </a:extLst>
          </p:cNvPr>
          <p:cNvSpPr txBox="1"/>
          <p:nvPr/>
        </p:nvSpPr>
        <p:spPr>
          <a:xfrm flipH="1">
            <a:off x="810795" y="2663200"/>
            <a:ext cx="4491192" cy="1860381"/>
          </a:xfrm>
          <a:prstGeom prst="rect">
            <a:avLst/>
          </a:prstGeom>
          <a:noFill/>
        </p:spPr>
        <p:txBody>
          <a:bodyPr wrap="square" lIns="91440" tIns="45720" rIns="91440" bIns="45720" rtlCol="0" anchor="t">
            <a:spAutoFit/>
          </a:bodyPr>
          <a:lstStyle/>
          <a:p>
            <a:pPr marL="457200">
              <a:lnSpc>
                <a:spcPct val="107000"/>
              </a:lnSpc>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Si se quiere convertir de manera exacta retornos logarítmicos a retornos aritméticos, el procedimiento correcto sería el siguiente: </a:t>
            </a:r>
          </a:p>
          <a:p>
            <a:pPr marL="457200">
              <a:lnSpc>
                <a:spcPct val="107000"/>
              </a:lnSpc>
            </a:pPr>
            <a:endPar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07000"/>
              </a:lnSpc>
            </a:pPr>
            <a:endParaRPr lang="es-ES" dirty="0">
              <a:solidFill>
                <a:schemeClr val="bg1"/>
              </a:solidFill>
              <a:latin typeface="Aptos" panose="020B0004020202020204" pitchFamily="34" charset="0"/>
              <a:cs typeface="Times New Roman"/>
            </a:endParaRPr>
          </a:p>
        </p:txBody>
      </p:sp>
      <p:pic>
        <p:nvPicPr>
          <p:cNvPr id="7" name="Picture 6">
            <a:extLst>
              <a:ext uri="{FF2B5EF4-FFF2-40B4-BE49-F238E27FC236}">
                <a16:creationId xmlns:a16="http://schemas.microsoft.com/office/drawing/2014/main" id="{D5175748-2AD4-9C91-A32D-AF71AF964B09}"/>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5880852">
            <a:off x="6340794" y="-259619"/>
            <a:ext cx="5883882" cy="5883882"/>
          </a:xfrm>
          <a:prstGeom prst="rect">
            <a:avLst/>
          </a:prstGeom>
        </p:spPr>
      </p:pic>
      <p:cxnSp>
        <p:nvCxnSpPr>
          <p:cNvPr id="8" name="Straight Connector 7">
            <a:extLst>
              <a:ext uri="{FF2B5EF4-FFF2-40B4-BE49-F238E27FC236}">
                <a16:creationId xmlns:a16="http://schemas.microsoft.com/office/drawing/2014/main" id="{3E3A8EC1-3A1D-EA38-3BE3-8B2C73051EB5}"/>
              </a:ext>
            </a:extLst>
          </p:cNvPr>
          <p:cNvCxnSpPr>
            <a:cxnSpLocks/>
          </p:cNvCxnSpPr>
          <p:nvPr/>
        </p:nvCxnSpPr>
        <p:spPr>
          <a:xfrm flipH="1">
            <a:off x="1680276" y="1734590"/>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0DD95F4-0AEB-5C98-F089-69F3DB2CE1FB}"/>
              </a:ext>
            </a:extLst>
          </p:cNvPr>
          <p:cNvCxnSpPr>
            <a:cxnSpLocks/>
          </p:cNvCxnSpPr>
          <p:nvPr/>
        </p:nvCxnSpPr>
        <p:spPr>
          <a:xfrm flipH="1">
            <a:off x="735075" y="1809352"/>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204BEA9D-7D92-5975-F186-1AEA51152A79}"/>
              </a:ext>
            </a:extLst>
          </p:cNvPr>
          <p:cNvSpPr/>
          <p:nvPr/>
        </p:nvSpPr>
        <p:spPr>
          <a:xfrm>
            <a:off x="2588474"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r>
              <a:rPr lang="es-MX" sz="3200" b="1" dirty="0">
                <a:solidFill>
                  <a:schemeClr val="tx1"/>
                </a:solidFill>
                <a:latin typeface="Aptos" panose="020B0004020202020204" pitchFamily="34" charset="0"/>
                <a:cs typeface="Arial"/>
              </a:rPr>
              <a:t>Retornos Logarítmicos</a:t>
            </a:r>
            <a:endParaRPr lang="es-ES" sz="44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p:txBody>
      </p:sp>
      <mc:AlternateContent xmlns:mc="http://schemas.openxmlformats.org/markup-compatibility/2006" xmlns:a14="http://schemas.microsoft.com/office/drawing/2010/main">
        <mc:Choice Requires="a14">
          <p:sp>
            <p:nvSpPr>
              <p:cNvPr id="14" name="CuadroTexto 1">
                <a:extLst>
                  <a:ext uri="{FF2B5EF4-FFF2-40B4-BE49-F238E27FC236}">
                    <a16:creationId xmlns:a16="http://schemas.microsoft.com/office/drawing/2014/main" id="{B4A057BA-30D1-DD45-65E5-A81F2CEB5EB4}"/>
                  </a:ext>
                </a:extLst>
              </p:cNvPr>
              <p:cNvSpPr txBox="1"/>
              <p:nvPr/>
            </p:nvSpPr>
            <p:spPr>
              <a:xfrm flipH="1">
                <a:off x="5897011" y="2621631"/>
                <a:ext cx="5794474" cy="3400226"/>
              </a:xfrm>
              <a:prstGeom prst="rect">
                <a:avLst/>
              </a:prstGeom>
              <a:noFill/>
            </p:spPr>
            <p:txBody>
              <a:bodyPr wrap="square" lIns="91440" tIns="45720" rIns="91440" bIns="45720" rtlCol="0" anchor="t">
                <a:spAutoFit/>
              </a:bodyPr>
              <a:lstStyle/>
              <a:p>
                <a:pPr marL="457200">
                  <a:lnSpc>
                    <a:spcPct val="107000"/>
                  </a:lnSpc>
                </a:pPr>
                <a:r>
                  <a:rPr lang="es-ES" sz="1600" dirty="0">
                    <a:solidFill>
                      <a:schemeClr val="bg1"/>
                    </a:solidFill>
                    <a:latin typeface="Aptos" panose="020B0004020202020204" pitchFamily="34" charset="0"/>
                    <a:cs typeface="Times New Roman"/>
                  </a:rPr>
                  <a:t>Como </a:t>
                </a:r>
              </a:p>
              <a:p>
                <a:pPr marL="457200">
                  <a:lnSpc>
                    <a:spcPct val="107000"/>
                  </a:lnSpc>
                </a:pPr>
                <a:endParaRPr lang="es-ES" sz="1600" dirty="0">
                  <a:solidFill>
                    <a:schemeClr val="bg1"/>
                  </a:solidFill>
                  <a:latin typeface="Aptos" panose="020B0004020202020204" pitchFamily="34" charset="0"/>
                  <a:cs typeface="Times New Roman"/>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𝑟</m:t>
                          </m:r>
                        </m:e>
                        <m:sub>
                          <m:r>
                            <a:rPr lang="es-CO" b="0" i="1" smtClean="0">
                              <a:solidFill>
                                <a:schemeClr val="bg1"/>
                              </a:solidFill>
                              <a:latin typeface="Cambria Math" panose="02040503050406030204" pitchFamily="18" charset="0"/>
                              <a:cs typeface="Times New Roman"/>
                            </a:rPr>
                            <m:t>𝑡</m:t>
                          </m:r>
                        </m:sub>
                      </m:sSub>
                      <m:r>
                        <a:rPr lang="es-CO" b="0" i="1" smtClean="0">
                          <a:solidFill>
                            <a:schemeClr val="bg1"/>
                          </a:solidFill>
                          <a:latin typeface="Cambria Math" panose="02040503050406030204" pitchFamily="18" charset="0"/>
                          <a:cs typeface="Times New Roman"/>
                        </a:rPr>
                        <m:t>=</m:t>
                      </m:r>
                      <m:f>
                        <m:fPr>
                          <m:ctrlPr>
                            <a:rPr lang="es-CO" b="0" i="1" smtClean="0">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sub>
                          </m:sSub>
                          <m:r>
                            <a:rPr lang="es-CO" b="0" i="1" smtClean="0">
                              <a:solidFill>
                                <a:schemeClr val="bg1"/>
                              </a:solidFill>
                              <a:latin typeface="Cambria Math" panose="02040503050406030204" pitchFamily="18" charset="0"/>
                              <a:cs typeface="Times New Roman"/>
                            </a:rPr>
                            <m:t>−</m:t>
                          </m:r>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num>
                        <m:den>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den>
                      </m:f>
                      <m:r>
                        <a:rPr lang="es-CO" b="0" i="1" smtClean="0">
                          <a:solidFill>
                            <a:schemeClr val="bg1"/>
                          </a:solidFill>
                          <a:latin typeface="Cambria Math" panose="02040503050406030204" pitchFamily="18" charset="0"/>
                          <a:cs typeface="Times New Roman"/>
                        </a:rPr>
                        <m:t>=</m:t>
                      </m:r>
                      <m:f>
                        <m:fPr>
                          <m:ctrlPr>
                            <a:rPr lang="es-CO" b="0" i="1" smtClean="0">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sub>
                          </m:sSub>
                        </m:num>
                        <m:den>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den>
                      </m:f>
                      <m:r>
                        <a:rPr lang="es-CO" b="0" i="1" smtClean="0">
                          <a:solidFill>
                            <a:schemeClr val="bg1"/>
                          </a:solidFill>
                          <a:latin typeface="Cambria Math" panose="02040503050406030204" pitchFamily="18" charset="0"/>
                          <a:cs typeface="Times New Roman"/>
                        </a:rPr>
                        <m:t>−</m:t>
                      </m:r>
                      <m:f>
                        <m:fPr>
                          <m:ctrlPr>
                            <a:rPr lang="es-CO" b="0" i="1" smtClean="0">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num>
                        <m:den>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den>
                      </m:f>
                      <m:r>
                        <a:rPr lang="es-CO" b="0" i="1" smtClean="0">
                          <a:solidFill>
                            <a:schemeClr val="bg1"/>
                          </a:solidFill>
                          <a:latin typeface="Cambria Math" panose="02040503050406030204" pitchFamily="18" charset="0"/>
                          <a:cs typeface="Times New Roman"/>
                        </a:rPr>
                        <m:t>=</m:t>
                      </m:r>
                      <m:f>
                        <m:fPr>
                          <m:ctrlPr>
                            <a:rPr lang="es-CO" b="0" i="1" smtClean="0">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sub>
                          </m:sSub>
                        </m:num>
                        <m:den>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den>
                      </m:f>
                      <m:r>
                        <a:rPr lang="es-CO" b="0" i="1" smtClean="0">
                          <a:solidFill>
                            <a:schemeClr val="bg1"/>
                          </a:solidFill>
                          <a:latin typeface="Cambria Math" panose="02040503050406030204" pitchFamily="18" charset="0"/>
                          <a:cs typeface="Times New Roman"/>
                        </a:rPr>
                        <m:t>−1=</m:t>
                      </m:r>
                      <m:f>
                        <m:fPr>
                          <m:ctrlPr>
                            <a:rPr lang="es-CO" i="1">
                              <a:solidFill>
                                <a:schemeClr val="bg1"/>
                              </a:solidFill>
                              <a:latin typeface="Cambria Math" panose="02040503050406030204" pitchFamily="18" charset="0"/>
                              <a:cs typeface="Times New Roman"/>
                            </a:rPr>
                          </m:ctrlPr>
                        </m:fPr>
                        <m:num>
                          <m:sSub>
                            <m:sSubPr>
                              <m:ctrlPr>
                                <a:rPr lang="es-CO" i="1">
                                  <a:solidFill>
                                    <a:schemeClr val="bg1"/>
                                  </a:solidFill>
                                  <a:latin typeface="Cambria Math" panose="02040503050406030204" pitchFamily="18" charset="0"/>
                                  <a:cs typeface="Times New Roman"/>
                                </a:rPr>
                              </m:ctrlPr>
                            </m:sSubPr>
                            <m:e>
                              <m:r>
                                <a:rPr lang="es-CO" i="1">
                                  <a:solidFill>
                                    <a:schemeClr val="bg1"/>
                                  </a:solidFill>
                                  <a:latin typeface="Cambria Math" panose="02040503050406030204" pitchFamily="18" charset="0"/>
                                  <a:cs typeface="Times New Roman"/>
                                </a:rPr>
                                <m:t>𝑥</m:t>
                              </m:r>
                            </m:e>
                            <m:sub>
                              <m:r>
                                <a:rPr lang="es-CO" i="1">
                                  <a:solidFill>
                                    <a:schemeClr val="bg1"/>
                                  </a:solidFill>
                                  <a:latin typeface="Cambria Math" panose="02040503050406030204" pitchFamily="18" charset="0"/>
                                  <a:cs typeface="Times New Roman"/>
                                </a:rPr>
                                <m:t>𝑡</m:t>
                              </m:r>
                            </m:sub>
                          </m:sSub>
                        </m:num>
                        <m:den>
                          <m:sSub>
                            <m:sSubPr>
                              <m:ctrlPr>
                                <a:rPr lang="es-CO" i="1">
                                  <a:solidFill>
                                    <a:schemeClr val="bg1"/>
                                  </a:solidFill>
                                  <a:latin typeface="Cambria Math" panose="02040503050406030204" pitchFamily="18" charset="0"/>
                                  <a:cs typeface="Times New Roman"/>
                                </a:rPr>
                              </m:ctrlPr>
                            </m:sSubPr>
                            <m:e>
                              <m:r>
                                <a:rPr lang="es-CO" i="1">
                                  <a:solidFill>
                                    <a:schemeClr val="bg1"/>
                                  </a:solidFill>
                                  <a:latin typeface="Cambria Math" panose="02040503050406030204" pitchFamily="18" charset="0"/>
                                  <a:cs typeface="Times New Roman"/>
                                </a:rPr>
                                <m:t>𝑥</m:t>
                              </m:r>
                            </m:e>
                            <m:sub>
                              <m:r>
                                <a:rPr lang="es-CO" i="1">
                                  <a:solidFill>
                                    <a:schemeClr val="bg1"/>
                                  </a:solidFill>
                                  <a:latin typeface="Cambria Math" panose="02040503050406030204" pitchFamily="18" charset="0"/>
                                  <a:cs typeface="Times New Roman"/>
                                </a:rPr>
                                <m:t>𝑡</m:t>
                              </m:r>
                              <m:r>
                                <a:rPr lang="es-CO" i="1">
                                  <a:solidFill>
                                    <a:schemeClr val="bg1"/>
                                  </a:solidFill>
                                  <a:latin typeface="Cambria Math" panose="02040503050406030204" pitchFamily="18" charset="0"/>
                                  <a:cs typeface="Times New Roman"/>
                                </a:rPr>
                                <m:t>−1</m:t>
                              </m:r>
                            </m:sub>
                          </m:sSub>
                        </m:den>
                      </m:f>
                      <m:r>
                        <a:rPr lang="es-CO" i="1" smtClean="0">
                          <a:solidFill>
                            <a:schemeClr val="bg1"/>
                          </a:solidFill>
                          <a:latin typeface="Cambria Math" panose="02040503050406030204" pitchFamily="18" charset="0"/>
                          <a:cs typeface="Times New Roman"/>
                        </a:rPr>
                        <m:t>−1</m:t>
                      </m:r>
                    </m:oMath>
                  </m:oMathPara>
                </a14:m>
                <a:endParaRPr lang="es-ES" dirty="0">
                  <a:solidFill>
                    <a:schemeClr val="bg1"/>
                  </a:solidFill>
                  <a:latin typeface="Aptos" panose="020B0004020202020204" pitchFamily="34" charset="0"/>
                  <a:cs typeface="Times New Roman"/>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𝑟</m:t>
                          </m:r>
                        </m:e>
                        <m:sub>
                          <m:r>
                            <a:rPr lang="es-CO" b="0" i="1" smtClean="0">
                              <a:solidFill>
                                <a:schemeClr val="bg1"/>
                              </a:solidFill>
                              <a:latin typeface="Cambria Math" panose="02040503050406030204" pitchFamily="18" charset="0"/>
                              <a:cs typeface="Times New Roman"/>
                            </a:rPr>
                            <m:t>𝑡</m:t>
                          </m:r>
                        </m:sub>
                      </m:sSub>
                      <m:r>
                        <a:rPr lang="es-CO" b="0" i="1" smtClean="0">
                          <a:solidFill>
                            <a:schemeClr val="bg1"/>
                          </a:solidFill>
                          <a:latin typeface="Cambria Math" panose="02040503050406030204" pitchFamily="18" charset="0"/>
                          <a:cs typeface="Times New Roman"/>
                        </a:rPr>
                        <m:t>+1=</m:t>
                      </m:r>
                      <m:f>
                        <m:fPr>
                          <m:ctrlPr>
                            <a:rPr lang="es-CO" b="0" i="1" smtClean="0">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sub>
                          </m:sSub>
                        </m:num>
                        <m:den>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den>
                      </m:f>
                    </m:oMath>
                  </m:oMathPara>
                </a14:m>
                <a:endParaRPr lang="es-CO" b="0" dirty="0">
                  <a:solidFill>
                    <a:schemeClr val="bg1"/>
                  </a:solidFill>
                  <a:latin typeface="Aptos" panose="020B0004020202020204" pitchFamily="34" charset="0"/>
                  <a:cs typeface="Times New Roman"/>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num>
                                <m:den>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e>
                          </m:d>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e>
                      </m:func>
                      <m:func>
                        <m:funcPr>
                          <m:ctrlP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b="0" i="0"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s-ES" sz="1600" dirty="0">
                  <a:solidFill>
                    <a:schemeClr val="bg1"/>
                  </a:solidFill>
                  <a:latin typeface="Aptos" panose="020B0004020202020204" pitchFamily="34" charset="0"/>
                  <a:cs typeface="Times New Roman"/>
                </a:endParaRPr>
              </a:p>
              <a:p>
                <a:pPr marL="457200">
                  <a:lnSpc>
                    <a:spcPct val="107000"/>
                  </a:lnSpc>
                </a:pPr>
                <a:endParaRPr lang="es-ES" sz="1600" dirty="0">
                  <a:solidFill>
                    <a:schemeClr val="bg1"/>
                  </a:solidFill>
                  <a:latin typeface="Aptos" panose="020B0004020202020204" pitchFamily="34" charset="0"/>
                  <a:cs typeface="Times New Roman"/>
                </a:endParaRPr>
              </a:p>
              <a:p>
                <a:pPr marL="457200">
                  <a:lnSpc>
                    <a:spcPct val="107000"/>
                  </a:lnSpc>
                </a:pPr>
                <a:r>
                  <a:rPr lang="es-ES" sz="1600" dirty="0">
                    <a:solidFill>
                      <a:schemeClr val="bg1"/>
                    </a:solidFill>
                    <a:latin typeface="Aptos" panose="020B0004020202020204" pitchFamily="34" charset="0"/>
                    <a:cs typeface="Times New Roman"/>
                  </a:rPr>
                  <a:t>De esta manera podemos obtener que:</a:t>
                </a:r>
              </a:p>
              <a:p>
                <a:pPr marL="457200" algn="ctr">
                  <a:lnSpc>
                    <a:spcPct val="107000"/>
                  </a:lnSpc>
                </a:pPr>
                <a:r>
                  <a:rPr lang="es-ES" dirty="0">
                    <a:solidFill>
                      <a:schemeClr val="bg1"/>
                    </a:solidFill>
                    <a:latin typeface="Aptos" panose="020B0004020202020204" pitchFamily="34" charset="0"/>
                    <a:cs typeface="Times New Roman"/>
                  </a:rPr>
                  <a:t> </a:t>
                </a:r>
                <a14:m>
                  <m:oMath xmlns:m="http://schemas.openxmlformats.org/officeDocument/2006/math">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𝑟</m:t>
                        </m:r>
                      </m:e>
                      <m:sub>
                        <m:r>
                          <a:rPr lang="es-CO" b="0" i="1" smtClean="0">
                            <a:solidFill>
                              <a:schemeClr val="bg1"/>
                            </a:solidFill>
                            <a:latin typeface="Cambria Math" panose="02040503050406030204" pitchFamily="18" charset="0"/>
                            <a:cs typeface="Times New Roman"/>
                          </a:rPr>
                          <m:t>𝑡</m:t>
                        </m:r>
                      </m:sub>
                    </m:sSub>
                    <m:r>
                      <a:rPr lang="es-CO" b="0" i="1" smtClean="0">
                        <a:solidFill>
                          <a:schemeClr val="bg1"/>
                        </a:solidFill>
                        <a:latin typeface="Cambria Math" panose="02040503050406030204" pitchFamily="18" charset="0"/>
                        <a:cs typeface="Times New Roman"/>
                      </a:rPr>
                      <m:t>=</m:t>
                    </m:r>
                    <m:func>
                      <m:funcPr>
                        <m:ctrlPr>
                          <a:rPr lang="es-CO" b="0" i="1" smtClean="0">
                            <a:solidFill>
                              <a:schemeClr val="bg1"/>
                            </a:solidFill>
                            <a:latin typeface="Cambria Math" panose="02040503050406030204" pitchFamily="18" charset="0"/>
                            <a:cs typeface="Times New Roman"/>
                          </a:rPr>
                        </m:ctrlPr>
                      </m:funcPr>
                      <m:fName>
                        <m:r>
                          <m:rPr>
                            <m:sty m:val="p"/>
                          </m:rPr>
                          <a:rPr lang="es-CO" b="0" i="0" smtClean="0">
                            <a:solidFill>
                              <a:schemeClr val="bg1"/>
                            </a:solidFill>
                            <a:latin typeface="Cambria Math" panose="02040503050406030204" pitchFamily="18" charset="0"/>
                            <a:cs typeface="Times New Roman"/>
                          </a:rPr>
                          <m:t>exp</m:t>
                        </m:r>
                      </m:fName>
                      <m:e>
                        <m:d>
                          <m:dPr>
                            <m:ctrlPr>
                              <a:rPr lang="es-CO" b="0" i="1" smtClean="0">
                                <a:solidFill>
                                  <a:schemeClr val="bg1"/>
                                </a:solidFill>
                                <a:latin typeface="Cambria Math" panose="02040503050406030204" pitchFamily="18" charset="0"/>
                                <a:cs typeface="Times New Roman"/>
                              </a:rPr>
                            </m:ctrlPr>
                          </m:dPr>
                          <m:e>
                            <m:func>
                              <m:funcPr>
                                <m:ctrlPr>
                                  <a:rPr lang="es-CO" b="0" i="1" smtClean="0">
                                    <a:solidFill>
                                      <a:schemeClr val="bg1"/>
                                    </a:solidFill>
                                    <a:latin typeface="Cambria Math" panose="02040503050406030204" pitchFamily="18" charset="0"/>
                                    <a:cs typeface="Times New Roman"/>
                                  </a:rPr>
                                </m:ctrlPr>
                              </m:funcPr>
                              <m:fName>
                                <m:r>
                                  <m:rPr>
                                    <m:sty m:val="p"/>
                                  </m:rPr>
                                  <a:rPr lang="es-CO" b="0" i="0" smtClean="0">
                                    <a:solidFill>
                                      <a:schemeClr val="bg1"/>
                                    </a:solidFill>
                                    <a:latin typeface="Cambria Math" panose="02040503050406030204" pitchFamily="18" charset="0"/>
                                    <a:cs typeface="Times New Roman"/>
                                  </a:rPr>
                                  <m:t>log</m:t>
                                </m:r>
                              </m:fName>
                              <m:e>
                                <m:d>
                                  <m:dPr>
                                    <m:ctrlPr>
                                      <a:rPr lang="es-CO" b="0" i="1" smtClean="0">
                                        <a:solidFill>
                                          <a:schemeClr val="bg1"/>
                                        </a:solidFill>
                                        <a:latin typeface="Cambria Math" panose="02040503050406030204" pitchFamily="18" charset="0"/>
                                        <a:cs typeface="Times New Roman"/>
                                      </a:rPr>
                                    </m:ctrlPr>
                                  </m:dPr>
                                  <m:e>
                                    <m:f>
                                      <m:fPr>
                                        <m:ctrlPr>
                                          <a:rPr lang="es-CO" b="0" i="1" smtClean="0">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sub>
                                        </m:sSub>
                                      </m:num>
                                      <m:den>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𝑥</m:t>
                                            </m:r>
                                          </m:e>
                                          <m:sub>
                                            <m:r>
                                              <a:rPr lang="es-CO" b="0" i="1" smtClean="0">
                                                <a:solidFill>
                                                  <a:schemeClr val="bg1"/>
                                                </a:solidFill>
                                                <a:latin typeface="Cambria Math" panose="02040503050406030204" pitchFamily="18" charset="0"/>
                                                <a:cs typeface="Times New Roman"/>
                                              </a:rPr>
                                              <m:t>𝑡</m:t>
                                            </m:r>
                                            <m:r>
                                              <a:rPr lang="es-CO" b="0" i="1" smtClean="0">
                                                <a:solidFill>
                                                  <a:schemeClr val="bg1"/>
                                                </a:solidFill>
                                                <a:latin typeface="Cambria Math" panose="02040503050406030204" pitchFamily="18" charset="0"/>
                                                <a:cs typeface="Times New Roman"/>
                                              </a:rPr>
                                              <m:t>−1</m:t>
                                            </m:r>
                                          </m:sub>
                                        </m:sSub>
                                      </m:den>
                                    </m:f>
                                  </m:e>
                                </m:d>
                              </m:e>
                            </m:func>
                          </m:e>
                        </m:d>
                      </m:e>
                    </m:func>
                    <m:r>
                      <a:rPr lang="es-CO" b="0" i="1" smtClean="0">
                        <a:solidFill>
                          <a:schemeClr val="bg1"/>
                        </a:solidFill>
                        <a:latin typeface="Cambria Math" panose="02040503050406030204" pitchFamily="18" charset="0"/>
                        <a:cs typeface="Times New Roman"/>
                      </a:rPr>
                      <m:t>−1</m:t>
                    </m:r>
                  </m:oMath>
                </a14:m>
                <a:endParaRPr lang="es-ES" dirty="0">
                  <a:solidFill>
                    <a:schemeClr val="bg1"/>
                  </a:solidFill>
                  <a:latin typeface="Aptos" panose="020B0004020202020204" pitchFamily="34" charset="0"/>
                  <a:cs typeface="Times New Roman"/>
                </a:endParaRPr>
              </a:p>
            </p:txBody>
          </p:sp>
        </mc:Choice>
        <mc:Fallback xmlns="">
          <p:sp>
            <p:nvSpPr>
              <p:cNvPr id="14" name="CuadroTexto 1">
                <a:extLst>
                  <a:ext uri="{FF2B5EF4-FFF2-40B4-BE49-F238E27FC236}">
                    <a16:creationId xmlns:a16="http://schemas.microsoft.com/office/drawing/2014/main" id="{B4A057BA-30D1-DD45-65E5-A81F2CEB5EB4}"/>
                  </a:ext>
                </a:extLst>
              </p:cNvPr>
              <p:cNvSpPr txBox="1">
                <a:spLocks noRot="1" noChangeAspect="1" noMove="1" noResize="1" noEditPoints="1" noAdjustHandles="1" noChangeArrowheads="1" noChangeShapeType="1" noTextEdit="1"/>
              </p:cNvSpPr>
              <p:nvPr/>
            </p:nvSpPr>
            <p:spPr>
              <a:xfrm flipH="1">
                <a:off x="5897011" y="2621631"/>
                <a:ext cx="5794474" cy="3400226"/>
              </a:xfrm>
              <a:prstGeom prst="rect">
                <a:avLst/>
              </a:prstGeom>
              <a:blipFill>
                <a:blip r:embed="rId8"/>
                <a:stretch>
                  <a:fillRect t="-358"/>
                </a:stretch>
              </a:blipFill>
            </p:spPr>
            <p:txBody>
              <a:bodyPr/>
              <a:lstStyle/>
              <a:p>
                <a:r>
                  <a:rPr lang="es-CO">
                    <a:noFill/>
                  </a:rPr>
                  <a:t> </a:t>
                </a:r>
              </a:p>
            </p:txBody>
          </p:sp>
        </mc:Fallback>
      </mc:AlternateContent>
      <p:cxnSp>
        <p:nvCxnSpPr>
          <p:cNvPr id="16" name="Straight Connector 15">
            <a:extLst>
              <a:ext uri="{FF2B5EF4-FFF2-40B4-BE49-F238E27FC236}">
                <a16:creationId xmlns:a16="http://schemas.microsoft.com/office/drawing/2014/main" id="{0A215807-7D43-37F0-EB99-468ED9A5A631}"/>
              </a:ext>
            </a:extLst>
          </p:cNvPr>
          <p:cNvCxnSpPr/>
          <p:nvPr/>
        </p:nvCxnSpPr>
        <p:spPr>
          <a:xfrm>
            <a:off x="5644055" y="1809352"/>
            <a:ext cx="0" cy="436771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79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9" name="Picture 8">
            <a:extLst>
              <a:ext uri="{FF2B5EF4-FFF2-40B4-BE49-F238E27FC236}">
                <a16:creationId xmlns:a16="http://schemas.microsoft.com/office/drawing/2014/main" id="{50C6303D-D29F-DD98-939D-474696BEB405}"/>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2" name="CuadroTexto 2">
            <a:extLst>
              <a:ext uri="{FF2B5EF4-FFF2-40B4-BE49-F238E27FC236}">
                <a16:creationId xmlns:a16="http://schemas.microsoft.com/office/drawing/2014/main" id="{596A7B67-2372-63F3-AD60-3CF51CE91170}"/>
              </a:ext>
            </a:extLst>
          </p:cNvPr>
          <p:cNvSpPr txBox="1"/>
          <p:nvPr/>
        </p:nvSpPr>
        <p:spPr>
          <a:xfrm flipH="1">
            <a:off x="1651804" y="2014606"/>
            <a:ext cx="8441075" cy="338554"/>
          </a:xfrm>
          <a:prstGeom prst="rect">
            <a:avLst/>
          </a:prstGeom>
          <a:noFill/>
        </p:spPr>
        <p:txBody>
          <a:bodyPr wrap="square" lIns="91440" tIns="45720" rIns="91440" bIns="45720" rtlCol="0" anchor="t">
            <a:spAutoFit/>
          </a:bodyPr>
          <a:lstStyle/>
          <a:p>
            <a:r>
              <a:rPr lang="es-CO" sz="1600" b="1" dirty="0">
                <a:solidFill>
                  <a:schemeClr val="bg1"/>
                </a:solidFill>
                <a:latin typeface="Aptos" panose="020B0004020202020204" pitchFamily="34" charset="0"/>
              </a:rPr>
              <a:t>Propiedad 1: Simetría</a:t>
            </a:r>
          </a:p>
        </p:txBody>
      </p:sp>
      <mc:AlternateContent xmlns:mc="http://schemas.openxmlformats.org/markup-compatibility/2006" xmlns:a14="http://schemas.microsoft.com/office/drawing/2010/main">
        <mc:Choice Requires="a14">
          <p:sp>
            <p:nvSpPr>
              <p:cNvPr id="5" name="CuadroTexto 9">
                <a:extLst>
                  <a:ext uri="{FF2B5EF4-FFF2-40B4-BE49-F238E27FC236}">
                    <a16:creationId xmlns:a16="http://schemas.microsoft.com/office/drawing/2014/main" id="{9CCF47A9-E5B6-774D-EF94-1EC9CF8BD60F}"/>
                  </a:ext>
                </a:extLst>
              </p:cNvPr>
              <p:cNvSpPr txBox="1"/>
              <p:nvPr/>
            </p:nvSpPr>
            <p:spPr>
              <a:xfrm flipH="1">
                <a:off x="1651804" y="4016861"/>
                <a:ext cx="8441075" cy="3011530"/>
              </a:xfrm>
              <a:prstGeom prst="rect">
                <a:avLst/>
              </a:prstGeom>
              <a:noFill/>
            </p:spPr>
            <p:txBody>
              <a:bodyPr wrap="square" lIns="91440" tIns="45720" rIns="91440" bIns="45720" rtlCol="0" anchor="t">
                <a:spAutoFit/>
              </a:bodyPr>
              <a:lstStyle/>
              <a:p>
                <a:r>
                  <a:rPr lang="es-CO" sz="1600" b="1" dirty="0">
                    <a:solidFill>
                      <a:schemeClr val="bg1"/>
                    </a:solidFill>
                    <a:latin typeface="Aptos" panose="020B0004020202020204" pitchFamily="34" charset="0"/>
                  </a:rPr>
                  <a:t>Propiedad 2: </a:t>
                </a:r>
                <a:r>
                  <a:rPr lang="es-CO" sz="1600" b="1" dirty="0" err="1">
                    <a:solidFill>
                      <a:schemeClr val="bg1"/>
                    </a:solidFill>
                    <a:latin typeface="Aptos" panose="020B0004020202020204" pitchFamily="34" charset="0"/>
                  </a:rPr>
                  <a:t>Aditividad</a:t>
                </a:r>
                <a:endParaRPr lang="es-CO" sz="1600" b="1" dirty="0">
                  <a:solidFill>
                    <a:schemeClr val="bg1"/>
                  </a:solidFill>
                  <a:latin typeface="Aptos" panose="020B0004020202020204" pitchFamily="34" charset="0"/>
                </a:endParaRPr>
              </a:p>
              <a:p>
                <a:endParaRPr lang="es-CO" sz="1600" b="1"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Para agregar retornos en el tiempo usando retornos aritméticos:</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Π</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p>
                      </m:sSubSup>
                      <m:sSup>
                        <m:sSup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e>
                        <m:sup>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p>
                      </m:sSup>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−1 </m:t>
                      </m:r>
                    </m:oMath>
                  </m:oMathPara>
                </a14:m>
                <a:endParaRPr lang="es-CO" b="1" dirty="0">
                  <a:solidFill>
                    <a:schemeClr val="bg1"/>
                  </a:solidFill>
                  <a:latin typeface="Aptos" panose="020B0004020202020204" pitchFamily="34" charset="0"/>
                </a:endParaRPr>
              </a:p>
              <a:p>
                <a:endParaRPr lang="es-CO" sz="1600" b="1"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Para agregar retornos logarítmicos</a:t>
                </a:r>
              </a:p>
              <a:p>
                <a:pPr/>
                <a14:m>
                  <m:oMathPara xmlns:m="http://schemas.openxmlformats.org/officeDocument/2006/math">
                    <m:oMathParaPr>
                      <m:jc m:val="centerGroup"/>
                    </m:oMathParaPr>
                    <m:oMath xmlns:m="http://schemas.openxmlformats.org/officeDocument/2006/math">
                      <m:d>
                        <m:dPr>
                          <m:ctrlPr>
                            <a:rPr lang="es-CO"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e>
                      </m:d>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Π</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i="0"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s-CO" b="0" i="1" smtClean="0">
                                  <a:solidFill>
                                    <a:schemeClr val="bg1"/>
                                  </a:solidFill>
                                  <a:latin typeface="Cambria Math" panose="02040503050406030204" pitchFamily="18" charset="0"/>
                                  <a:cs typeface="Times New Roman" panose="02020603050405020304" pitchFamily="18" charset="0"/>
                                </a:rPr>
                              </m:ctrlPr>
                            </m:dPr>
                            <m:e>
                              <m:f>
                                <m:fPr>
                                  <m:ctrlPr>
                                    <a:rPr lang="es-CO" b="0" i="1" smtClean="0">
                                      <a:solidFill>
                                        <a:schemeClr val="bg1"/>
                                      </a:solidFill>
                                      <a:latin typeface="Cambria Math" panose="02040503050406030204" pitchFamily="18" charset="0"/>
                                      <a:cs typeface="Times New Roman" panose="02020603050405020304" pitchFamily="18" charset="0"/>
                                    </a:rPr>
                                  </m:ctrlPr>
                                </m:fPr>
                                <m:num>
                                  <m:sSub>
                                    <m:sSubPr>
                                      <m:ctrlPr>
                                        <a:rPr lang="es-CO" b="0" i="1" smtClean="0">
                                          <a:solidFill>
                                            <a:schemeClr val="bg1"/>
                                          </a:solidFill>
                                          <a:latin typeface="Cambria Math" panose="02040503050406030204" pitchFamily="18" charset="0"/>
                                          <a:cs typeface="Times New Roman" panose="02020603050405020304" pitchFamily="18" charset="0"/>
                                        </a:rPr>
                                      </m:ctrlPr>
                                    </m:sSubPr>
                                    <m:e>
                                      <m:r>
                                        <a:rPr lang="es-CO" b="0" i="1" smtClean="0">
                                          <a:solidFill>
                                            <a:schemeClr val="bg1"/>
                                          </a:solidFill>
                                          <a:latin typeface="Cambria Math" panose="02040503050406030204" pitchFamily="18" charset="0"/>
                                          <a:cs typeface="Times New Roman" panose="02020603050405020304" pitchFamily="18" charset="0"/>
                                        </a:rPr>
                                        <m:t>𝑥</m:t>
                                      </m:r>
                                    </m:e>
                                    <m:sub>
                                      <m:r>
                                        <a:rPr lang="es-CO" b="0" i="1" smtClean="0">
                                          <a:solidFill>
                                            <a:schemeClr val="bg1"/>
                                          </a:solidFill>
                                          <a:latin typeface="Cambria Math" panose="02040503050406030204" pitchFamily="18" charset="0"/>
                                          <a:cs typeface="Times New Roman" panose="02020603050405020304" pitchFamily="18" charset="0"/>
                                        </a:rPr>
                                        <m:t>𝑡</m:t>
                                      </m:r>
                                    </m:sub>
                                  </m:sSub>
                                </m:num>
                                <m:den>
                                  <m:sSub>
                                    <m:sSubPr>
                                      <m:ctrlPr>
                                        <a:rPr lang="es-CO" b="0" i="1" smtClean="0">
                                          <a:solidFill>
                                            <a:schemeClr val="bg1"/>
                                          </a:solidFill>
                                          <a:latin typeface="Cambria Math" panose="02040503050406030204" pitchFamily="18" charset="0"/>
                                          <a:cs typeface="Times New Roman" panose="02020603050405020304" pitchFamily="18" charset="0"/>
                                        </a:rPr>
                                      </m:ctrlPr>
                                    </m:sSubPr>
                                    <m:e>
                                      <m:r>
                                        <a:rPr lang="es-CO" b="0" i="1" smtClean="0">
                                          <a:solidFill>
                                            <a:schemeClr val="bg1"/>
                                          </a:solidFill>
                                          <a:latin typeface="Cambria Math" panose="02040503050406030204" pitchFamily="18" charset="0"/>
                                          <a:cs typeface="Times New Roman" panose="02020603050405020304" pitchFamily="18" charset="0"/>
                                        </a:rPr>
                                        <m:t>𝑥</m:t>
                                      </m:r>
                                    </m:e>
                                    <m:sub>
                                      <m:r>
                                        <a:rPr lang="es-CO" b="0" i="1" smtClean="0">
                                          <a:solidFill>
                                            <a:schemeClr val="bg1"/>
                                          </a:solidFill>
                                          <a:latin typeface="Cambria Math" panose="02040503050406030204" pitchFamily="18" charset="0"/>
                                          <a:cs typeface="Times New Roman" panose="02020603050405020304" pitchFamily="18" charset="0"/>
                                        </a:rPr>
                                        <m:t>𝑡</m:t>
                                      </m:r>
                                      <m:r>
                                        <a:rPr lang="es-CO" b="0" i="1" smtClean="0">
                                          <a:solidFill>
                                            <a:schemeClr val="bg1"/>
                                          </a:solidFill>
                                          <a:latin typeface="Cambria Math" panose="02040503050406030204" pitchFamily="18" charset="0"/>
                                          <a:cs typeface="Times New Roman" panose="02020603050405020304" pitchFamily="18" charset="0"/>
                                        </a:rPr>
                                        <m:t>−</m:t>
                                      </m:r>
                                      <m:r>
                                        <a:rPr lang="es-CO" b="0" i="1" smtClean="0">
                                          <a:solidFill>
                                            <a:schemeClr val="bg1"/>
                                          </a:solidFill>
                                          <a:latin typeface="Cambria Math" panose="02040503050406030204" pitchFamily="18" charset="0"/>
                                          <a:cs typeface="Times New Roman" panose="02020603050405020304" pitchFamily="18" charset="0"/>
                                        </a:rPr>
                                        <m:t>𝑘</m:t>
                                      </m:r>
                                    </m:sub>
                                  </m:sSub>
                                </m:den>
                              </m:f>
                            </m:e>
                          </m:d>
                          <m:r>
                            <a:rPr lang="es-CO" b="0" i="1" smtClean="0">
                              <a:solidFill>
                                <a:schemeClr val="bg1"/>
                              </a:solidFill>
                              <a:latin typeface="Cambria Math" panose="02040503050406030204" pitchFamily="18" charset="0"/>
                              <a:cs typeface="Times New Roman" panose="02020603050405020304" pitchFamily="18" charset="0"/>
                            </a:rPr>
                            <m:t>=</m:t>
                          </m:r>
                          <m:func>
                            <m:funcPr>
                              <m:ctrlPr>
                                <a:rPr lang="es-CO" b="0" i="1" smtClean="0">
                                  <a:solidFill>
                                    <a:schemeClr val="bg1"/>
                                  </a:solidFill>
                                  <a:latin typeface="Cambria Math" panose="02040503050406030204" pitchFamily="18" charset="0"/>
                                  <a:cs typeface="Times New Roman" panose="02020603050405020304" pitchFamily="18" charset="0"/>
                                </a:rPr>
                              </m:ctrlPr>
                            </m:funcPr>
                            <m:fName>
                              <m:r>
                                <m:rPr>
                                  <m:sty m:val="p"/>
                                </m:rPr>
                                <a:rPr lang="es-CO" b="0" i="0" smtClean="0">
                                  <a:solidFill>
                                    <a:schemeClr val="bg1"/>
                                  </a:solidFill>
                                  <a:latin typeface="Cambria Math" panose="02040503050406030204" pitchFamily="18" charset="0"/>
                                  <a:cs typeface="Times New Roman" panose="02020603050405020304" pitchFamily="18" charset="0"/>
                                </a:rPr>
                                <m:t>ln</m:t>
                              </m:r>
                            </m:fName>
                            <m:e>
                              <m:sSubSup>
                                <m:sSubSup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Π</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subSup"/>
                                  <m:ctrlPr>
                                    <a:rPr lang="es-CO" b="0" i="1" smtClean="0">
                                      <a:solidFill>
                                        <a:schemeClr val="bg1"/>
                                      </a:solidFill>
                                      <a:latin typeface="Cambria Math" panose="02040503050406030204" pitchFamily="18" charset="0"/>
                                      <a:cs typeface="Times New Roman" panose="02020603050405020304" pitchFamily="18" charset="0"/>
                                    </a:rPr>
                                  </m:ctrlPr>
                                </m:naryPr>
                                <m:sub>
                                  <m:r>
                                    <m:rPr>
                                      <m:brk m:alnAt="25"/>
                                    </m:rPr>
                                    <a:rPr lang="es-CO" b="0" i="1" smtClean="0">
                                      <a:solidFill>
                                        <a:schemeClr val="bg1"/>
                                      </a:solidFill>
                                      <a:latin typeface="Cambria Math" panose="02040503050406030204" pitchFamily="18" charset="0"/>
                                      <a:cs typeface="Times New Roman" panose="02020603050405020304" pitchFamily="18" charset="0"/>
                                    </a:rPr>
                                    <m:t>𝑡</m:t>
                                  </m:r>
                                  <m:r>
                                    <a:rPr lang="es-CO" b="0" i="1" smtClean="0">
                                      <a:solidFill>
                                        <a:schemeClr val="bg1"/>
                                      </a:solidFill>
                                      <a:latin typeface="Cambria Math" panose="02040503050406030204" pitchFamily="18" charset="0"/>
                                      <a:cs typeface="Times New Roman" panose="02020603050405020304" pitchFamily="18" charset="0"/>
                                    </a:rPr>
                                    <m:t>−</m:t>
                                  </m:r>
                                  <m:r>
                                    <a:rPr lang="es-CO" b="0" i="1" smtClean="0">
                                      <a:solidFill>
                                        <a:schemeClr val="bg1"/>
                                      </a:solidFill>
                                      <a:latin typeface="Cambria Math" panose="02040503050406030204" pitchFamily="18" charset="0"/>
                                      <a:cs typeface="Times New Roman" panose="02020603050405020304" pitchFamily="18" charset="0"/>
                                    </a:rPr>
                                    <m:t>𝑘</m:t>
                                  </m:r>
                                </m:sub>
                                <m:sup>
                                  <m:r>
                                    <a:rPr lang="es-CO" b="0" i="1" smtClean="0">
                                      <a:solidFill>
                                        <a:schemeClr val="bg1"/>
                                      </a:solidFill>
                                      <a:latin typeface="Cambria Math" panose="02040503050406030204" pitchFamily="18" charset="0"/>
                                      <a:cs typeface="Times New Roman" panose="02020603050405020304" pitchFamily="18" charset="0"/>
                                    </a:rPr>
                                    <m:t>𝑡</m:t>
                                  </m:r>
                                </m:sup>
                                <m:e>
                                  <m:func>
                                    <m:funcPr>
                                      <m:ctrlPr>
                                        <a:rPr lang="es-CO" b="0" i="1" smtClean="0">
                                          <a:solidFill>
                                            <a:schemeClr val="bg1"/>
                                          </a:solidFill>
                                          <a:latin typeface="Cambria Math" panose="02040503050406030204" pitchFamily="18" charset="0"/>
                                          <a:cs typeface="Times New Roman" panose="02020603050405020304" pitchFamily="18" charset="0"/>
                                        </a:rPr>
                                      </m:ctrlPr>
                                    </m:funcPr>
                                    <m:fName>
                                      <m:r>
                                        <m:rPr>
                                          <m:sty m:val="p"/>
                                        </m:rPr>
                                        <a:rPr lang="es-CO" b="0" i="0" smtClean="0">
                                          <a:solidFill>
                                            <a:schemeClr val="bg1"/>
                                          </a:solidFill>
                                          <a:latin typeface="Cambria Math" panose="02040503050406030204" pitchFamily="18" charset="0"/>
                                          <a:cs typeface="Times New Roman" panose="02020603050405020304" pitchFamily="18" charset="0"/>
                                        </a:rPr>
                                        <m:t>ln</m:t>
                                      </m:r>
                                    </m:fName>
                                    <m:e>
                                      <m:d>
                                        <m:dPr>
                                          <m:ctrlPr>
                                            <a:rPr lang="es-CO" b="0" i="1" smtClean="0">
                                              <a:solidFill>
                                                <a:schemeClr val="bg1"/>
                                              </a:solidFill>
                                              <a:latin typeface="Cambria Math" panose="02040503050406030204" pitchFamily="18" charset="0"/>
                                              <a:cs typeface="Times New Roman" panose="02020603050405020304" pitchFamily="18" charset="0"/>
                                            </a:rPr>
                                          </m:ctrlPr>
                                        </m:dPr>
                                        <m:e>
                                          <m:r>
                                            <a:rPr lang="es-CO" b="0" i="1" smtClean="0">
                                              <a:solidFill>
                                                <a:schemeClr val="bg1"/>
                                              </a:solidFill>
                                              <a:latin typeface="Cambria Math" panose="02040503050406030204" pitchFamily="18" charset="0"/>
                                              <a:cs typeface="Times New Roman" panose="02020603050405020304" pitchFamily="18" charset="0"/>
                                            </a:rPr>
                                            <m:t>1+</m:t>
                                          </m:r>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e>
                                  </m:func>
                                </m:e>
                              </m:nary>
                            </m:e>
                          </m:func>
                        </m:e>
                      </m:func>
                    </m:oMath>
                  </m:oMathPara>
                </a14:m>
                <a:endParaRPr lang="es-CO" sz="1600" dirty="0">
                  <a:latin typeface="Aptos" panose="020B0004020202020204" pitchFamily="34" charset="0"/>
                </a:endParaRPr>
              </a:p>
              <a:p>
                <a:endParaRPr lang="es-ES" sz="1600" b="1" dirty="0">
                  <a:solidFill>
                    <a:srgbClr val="000000"/>
                  </a:solidFill>
                  <a:latin typeface="Aptos" panose="020B0004020202020204" pitchFamily="34" charset="0"/>
                  <a:cs typeface="Times New Roman"/>
                </a:endParaRPr>
              </a:p>
            </p:txBody>
          </p:sp>
        </mc:Choice>
        <mc:Fallback xmlns="">
          <p:sp>
            <p:nvSpPr>
              <p:cNvPr id="5" name="CuadroTexto 9">
                <a:extLst>
                  <a:ext uri="{FF2B5EF4-FFF2-40B4-BE49-F238E27FC236}">
                    <a16:creationId xmlns:a16="http://schemas.microsoft.com/office/drawing/2014/main" id="{9CCF47A9-E5B6-774D-EF94-1EC9CF8BD60F}"/>
                  </a:ext>
                </a:extLst>
              </p:cNvPr>
              <p:cNvSpPr txBox="1">
                <a:spLocks noRot="1" noChangeAspect="1" noMove="1" noResize="1" noEditPoints="1" noAdjustHandles="1" noChangeArrowheads="1" noChangeShapeType="1" noTextEdit="1"/>
              </p:cNvSpPr>
              <p:nvPr/>
            </p:nvSpPr>
            <p:spPr>
              <a:xfrm flipH="1">
                <a:off x="1651804" y="4016861"/>
                <a:ext cx="8441075" cy="3011530"/>
              </a:xfrm>
              <a:prstGeom prst="rect">
                <a:avLst/>
              </a:prstGeom>
              <a:blipFill>
                <a:blip r:embed="rId5"/>
                <a:stretch>
                  <a:fillRect l="-433" t="-607"/>
                </a:stretch>
              </a:blipFill>
            </p:spPr>
            <p:txBody>
              <a:bodyPr/>
              <a:lstStyle/>
              <a:p>
                <a:r>
                  <a:rPr lang="es-CO">
                    <a:noFill/>
                  </a:rPr>
                  <a:t> </a:t>
                </a:r>
              </a:p>
            </p:txBody>
          </p:sp>
        </mc:Fallback>
      </mc:AlternateContent>
      <p:graphicFrame>
        <p:nvGraphicFramePr>
          <p:cNvPr id="7" name="Tabla 1">
            <a:extLst>
              <a:ext uri="{FF2B5EF4-FFF2-40B4-BE49-F238E27FC236}">
                <a16:creationId xmlns:a16="http://schemas.microsoft.com/office/drawing/2014/main" id="{C013D6BA-014B-5BEA-B6FB-6773B1306312}"/>
              </a:ext>
            </a:extLst>
          </p:cNvPr>
          <p:cNvGraphicFramePr>
            <a:graphicFrameLocks noGrp="1"/>
          </p:cNvGraphicFramePr>
          <p:nvPr>
            <p:extLst>
              <p:ext uri="{D42A27DB-BD31-4B8C-83A1-F6EECF244321}">
                <p14:modId xmlns:p14="http://schemas.microsoft.com/office/powerpoint/2010/main" val="3765618075"/>
              </p:ext>
            </p:extLst>
          </p:nvPr>
        </p:nvGraphicFramePr>
        <p:xfrm>
          <a:off x="1748747" y="2409829"/>
          <a:ext cx="8032564" cy="1488624"/>
        </p:xfrm>
        <a:graphic>
          <a:graphicData uri="http://schemas.openxmlformats.org/drawingml/2006/table">
            <a:tbl>
              <a:tblPr firstRow="1" bandRow="1">
                <a:tableStyleId>{5C22544A-7EE6-4342-B048-85BDC9FD1C3A}</a:tableStyleId>
              </a:tblPr>
              <a:tblGrid>
                <a:gridCol w="2008141">
                  <a:extLst>
                    <a:ext uri="{9D8B030D-6E8A-4147-A177-3AD203B41FA5}">
                      <a16:colId xmlns:a16="http://schemas.microsoft.com/office/drawing/2014/main" val="428626717"/>
                    </a:ext>
                  </a:extLst>
                </a:gridCol>
                <a:gridCol w="2008141">
                  <a:extLst>
                    <a:ext uri="{9D8B030D-6E8A-4147-A177-3AD203B41FA5}">
                      <a16:colId xmlns:a16="http://schemas.microsoft.com/office/drawing/2014/main" val="1432947658"/>
                    </a:ext>
                  </a:extLst>
                </a:gridCol>
                <a:gridCol w="2008141">
                  <a:extLst>
                    <a:ext uri="{9D8B030D-6E8A-4147-A177-3AD203B41FA5}">
                      <a16:colId xmlns:a16="http://schemas.microsoft.com/office/drawing/2014/main" val="895463961"/>
                    </a:ext>
                  </a:extLst>
                </a:gridCol>
                <a:gridCol w="2008141">
                  <a:extLst>
                    <a:ext uri="{9D8B030D-6E8A-4147-A177-3AD203B41FA5}">
                      <a16:colId xmlns:a16="http://schemas.microsoft.com/office/drawing/2014/main" val="887464632"/>
                    </a:ext>
                  </a:extLst>
                </a:gridCol>
              </a:tblGrid>
              <a:tr h="372156">
                <a:tc>
                  <a:txBody>
                    <a:bodyPr/>
                    <a:lstStyle/>
                    <a:p>
                      <a:r>
                        <a:rPr lang="es-ES" sz="1600" dirty="0"/>
                        <a:t>Periodo</a:t>
                      </a:r>
                      <a:endParaRPr lang="en-US" sz="1600" dirty="0"/>
                    </a:p>
                  </a:txBody>
                  <a:tcPr/>
                </a:tc>
                <a:tc>
                  <a:txBody>
                    <a:bodyPr/>
                    <a:lstStyle/>
                    <a:p>
                      <a:r>
                        <a:rPr lang="es-ES" sz="1600" dirty="0"/>
                        <a:t>Precio</a:t>
                      </a:r>
                      <a:endParaRPr lang="en-US" sz="1600" dirty="0"/>
                    </a:p>
                  </a:txBody>
                  <a:tcPr/>
                </a:tc>
                <a:tc>
                  <a:txBody>
                    <a:bodyPr/>
                    <a:lstStyle/>
                    <a:p>
                      <a:r>
                        <a:rPr lang="es-ES" sz="1600"/>
                        <a:t>Retorno Aritmético</a:t>
                      </a:r>
                      <a:endParaRPr lang="en-US" sz="1600"/>
                    </a:p>
                  </a:txBody>
                  <a:tcPr/>
                </a:tc>
                <a:tc>
                  <a:txBody>
                    <a:bodyPr/>
                    <a:lstStyle/>
                    <a:p>
                      <a:r>
                        <a:rPr lang="es-ES" sz="1600"/>
                        <a:t>Logaritmo</a:t>
                      </a:r>
                      <a:endParaRPr lang="en-US" sz="1600"/>
                    </a:p>
                  </a:txBody>
                  <a:tcPr/>
                </a:tc>
                <a:extLst>
                  <a:ext uri="{0D108BD9-81ED-4DB2-BD59-A6C34878D82A}">
                    <a16:rowId xmlns:a16="http://schemas.microsoft.com/office/drawing/2014/main" val="2094190395"/>
                  </a:ext>
                </a:extLst>
              </a:tr>
              <a:tr h="372156">
                <a:tc>
                  <a:txBody>
                    <a:bodyPr/>
                    <a:lstStyle/>
                    <a:p>
                      <a:r>
                        <a:rPr lang="es-ES" sz="1600" dirty="0"/>
                        <a:t>Año 1</a:t>
                      </a:r>
                      <a:endParaRPr lang="en-US" sz="1600" dirty="0"/>
                    </a:p>
                  </a:txBody>
                  <a:tcPr/>
                </a:tc>
                <a:tc>
                  <a:txBody>
                    <a:bodyPr/>
                    <a:lstStyle/>
                    <a:p>
                      <a:r>
                        <a:rPr lang="es-ES" sz="1600" dirty="0"/>
                        <a:t>100</a:t>
                      </a:r>
                      <a:endParaRPr lang="en-US" sz="1600" dirty="0"/>
                    </a:p>
                  </a:txBody>
                  <a:tcPr/>
                </a:tc>
                <a:tc>
                  <a:txBody>
                    <a:bodyPr/>
                    <a:lstStyle/>
                    <a:p>
                      <a:endParaRPr lang="en-US" sz="1600" dirty="0"/>
                    </a:p>
                  </a:txBody>
                  <a:tcPr/>
                </a:tc>
                <a:tc>
                  <a:txBody>
                    <a:bodyPr/>
                    <a:lstStyle/>
                    <a:p>
                      <a:endParaRPr lang="en-US" sz="1600"/>
                    </a:p>
                  </a:txBody>
                  <a:tcPr/>
                </a:tc>
                <a:extLst>
                  <a:ext uri="{0D108BD9-81ED-4DB2-BD59-A6C34878D82A}">
                    <a16:rowId xmlns:a16="http://schemas.microsoft.com/office/drawing/2014/main" val="2918067070"/>
                  </a:ext>
                </a:extLst>
              </a:tr>
              <a:tr h="372156">
                <a:tc>
                  <a:txBody>
                    <a:bodyPr/>
                    <a:lstStyle/>
                    <a:p>
                      <a:r>
                        <a:rPr lang="es-ES" sz="1600" dirty="0"/>
                        <a:t>Año 2</a:t>
                      </a:r>
                      <a:endParaRPr lang="en-US" sz="1600" dirty="0"/>
                    </a:p>
                  </a:txBody>
                  <a:tcPr/>
                </a:tc>
                <a:tc>
                  <a:txBody>
                    <a:bodyPr/>
                    <a:lstStyle/>
                    <a:p>
                      <a:r>
                        <a:rPr lang="es-ES" sz="1600" dirty="0"/>
                        <a:t>200</a:t>
                      </a:r>
                      <a:endParaRPr lang="en-US" sz="1600" dirty="0"/>
                    </a:p>
                  </a:txBody>
                  <a:tcPr/>
                </a:tc>
                <a:tc>
                  <a:txBody>
                    <a:bodyPr/>
                    <a:lstStyle/>
                    <a:p>
                      <a:r>
                        <a:rPr lang="es-ES" sz="1600"/>
                        <a:t>100%</a:t>
                      </a:r>
                      <a:endParaRPr lang="en-US" sz="1600"/>
                    </a:p>
                  </a:txBody>
                  <a:tcPr/>
                </a:tc>
                <a:tc>
                  <a:txBody>
                    <a:bodyPr/>
                    <a:lstStyle/>
                    <a:p>
                      <a:r>
                        <a:rPr lang="es-ES" sz="1600"/>
                        <a:t>69%</a:t>
                      </a:r>
                      <a:endParaRPr lang="en-US" sz="1600"/>
                    </a:p>
                  </a:txBody>
                  <a:tcPr/>
                </a:tc>
                <a:extLst>
                  <a:ext uri="{0D108BD9-81ED-4DB2-BD59-A6C34878D82A}">
                    <a16:rowId xmlns:a16="http://schemas.microsoft.com/office/drawing/2014/main" val="304771284"/>
                  </a:ext>
                </a:extLst>
              </a:tr>
              <a:tr h="372156">
                <a:tc>
                  <a:txBody>
                    <a:bodyPr/>
                    <a:lstStyle/>
                    <a:p>
                      <a:r>
                        <a:rPr lang="es-ES" sz="1600" dirty="0"/>
                        <a:t>Año 3</a:t>
                      </a:r>
                      <a:endParaRPr lang="en-US" sz="1600" dirty="0"/>
                    </a:p>
                  </a:txBody>
                  <a:tcPr/>
                </a:tc>
                <a:tc>
                  <a:txBody>
                    <a:bodyPr/>
                    <a:lstStyle/>
                    <a:p>
                      <a:r>
                        <a:rPr lang="es-ES" sz="1600" dirty="0"/>
                        <a:t>100</a:t>
                      </a:r>
                      <a:endParaRPr lang="en-US" sz="1600" dirty="0"/>
                    </a:p>
                  </a:txBody>
                  <a:tcPr/>
                </a:tc>
                <a:tc>
                  <a:txBody>
                    <a:bodyPr/>
                    <a:lstStyle/>
                    <a:p>
                      <a:r>
                        <a:rPr lang="es-ES" sz="1600"/>
                        <a:t>-50%</a:t>
                      </a:r>
                      <a:endParaRPr lang="en-US" sz="1600"/>
                    </a:p>
                  </a:txBody>
                  <a:tcPr/>
                </a:tc>
                <a:tc>
                  <a:txBody>
                    <a:bodyPr/>
                    <a:lstStyle/>
                    <a:p>
                      <a:r>
                        <a:rPr lang="es-ES" sz="1600" dirty="0"/>
                        <a:t>-69%</a:t>
                      </a:r>
                      <a:endParaRPr lang="en-US" sz="1600" dirty="0"/>
                    </a:p>
                  </a:txBody>
                  <a:tcPr/>
                </a:tc>
                <a:extLst>
                  <a:ext uri="{0D108BD9-81ED-4DB2-BD59-A6C34878D82A}">
                    <a16:rowId xmlns:a16="http://schemas.microsoft.com/office/drawing/2014/main" val="70568768"/>
                  </a:ext>
                </a:extLst>
              </a:tr>
            </a:tbl>
          </a:graphicData>
        </a:graphic>
      </p:graphicFrame>
      <p:pic>
        <p:nvPicPr>
          <p:cNvPr id="10" name="Picture 9">
            <a:extLst>
              <a:ext uri="{FF2B5EF4-FFF2-40B4-BE49-F238E27FC236}">
                <a16:creationId xmlns:a16="http://schemas.microsoft.com/office/drawing/2014/main" id="{6A970AF0-1ED8-E66C-498C-931D875579C3}"/>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13" name="Rectangle: Rounded Corners 12">
            <a:extLst>
              <a:ext uri="{FF2B5EF4-FFF2-40B4-BE49-F238E27FC236}">
                <a16:creationId xmlns:a16="http://schemas.microsoft.com/office/drawing/2014/main" id="{315696BF-D906-4D5D-0257-7CC9C3A25ACA}"/>
              </a:ext>
            </a:extLst>
          </p:cNvPr>
          <p:cNvSpPr/>
          <p:nvPr/>
        </p:nvSpPr>
        <p:spPr>
          <a:xfrm>
            <a:off x="2588474"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r>
              <a:rPr lang="es-MX" sz="3200" b="1" dirty="0">
                <a:solidFill>
                  <a:schemeClr val="tx1"/>
                </a:solidFill>
                <a:latin typeface="Aptos" panose="020B0004020202020204" pitchFamily="34" charset="0"/>
                <a:cs typeface="Arial"/>
              </a:rPr>
              <a:t>Retornos Logarítmicos</a:t>
            </a:r>
            <a:endParaRPr lang="es-ES" sz="44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p:txBody>
      </p:sp>
      <p:cxnSp>
        <p:nvCxnSpPr>
          <p:cNvPr id="14" name="Straight Connector 13">
            <a:extLst>
              <a:ext uri="{FF2B5EF4-FFF2-40B4-BE49-F238E27FC236}">
                <a16:creationId xmlns:a16="http://schemas.microsoft.com/office/drawing/2014/main" id="{0BCE8B4F-95B2-CFCE-209F-BD0DFC624392}"/>
              </a:ext>
            </a:extLst>
          </p:cNvPr>
          <p:cNvCxnSpPr>
            <a:cxnSpLocks/>
          </p:cNvCxnSpPr>
          <p:nvPr/>
        </p:nvCxnSpPr>
        <p:spPr>
          <a:xfrm flipH="1">
            <a:off x="1680276" y="1734590"/>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462E22-D7C0-EE08-457B-F1CCD7A25ADC}"/>
              </a:ext>
            </a:extLst>
          </p:cNvPr>
          <p:cNvCxnSpPr>
            <a:cxnSpLocks/>
          </p:cNvCxnSpPr>
          <p:nvPr/>
        </p:nvCxnSpPr>
        <p:spPr>
          <a:xfrm flipH="1">
            <a:off x="735075" y="1809352"/>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750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2" name="Picture 11">
            <a:extLst>
              <a:ext uri="{FF2B5EF4-FFF2-40B4-BE49-F238E27FC236}">
                <a16:creationId xmlns:a16="http://schemas.microsoft.com/office/drawing/2014/main" id="{8FD2D48E-C154-0DA2-C6A3-C6FFBBA319E2}"/>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8" name="CuadroTexto 2">
            <a:extLst>
              <a:ext uri="{FF2B5EF4-FFF2-40B4-BE49-F238E27FC236}">
                <a16:creationId xmlns:a16="http://schemas.microsoft.com/office/drawing/2014/main" id="{72F2E536-A7CF-FF61-0235-7E7CDD4715D6}"/>
              </a:ext>
            </a:extLst>
          </p:cNvPr>
          <p:cNvSpPr txBox="1"/>
          <p:nvPr/>
        </p:nvSpPr>
        <p:spPr>
          <a:xfrm flipH="1">
            <a:off x="1651806" y="1911982"/>
            <a:ext cx="8441075" cy="338554"/>
          </a:xfrm>
          <a:prstGeom prst="rect">
            <a:avLst/>
          </a:prstGeom>
          <a:noFill/>
        </p:spPr>
        <p:txBody>
          <a:bodyPr wrap="square" lIns="91440" tIns="45720" rIns="91440" bIns="45720" rtlCol="0" anchor="t">
            <a:spAutoFit/>
          </a:bodyPr>
          <a:lstStyle/>
          <a:p>
            <a:r>
              <a:rPr lang="es-CO" sz="1600" b="1" dirty="0">
                <a:solidFill>
                  <a:schemeClr val="bg1"/>
                </a:solidFill>
                <a:latin typeface="Aptos" panose="020B0004020202020204" pitchFamily="34" charset="0"/>
              </a:rPr>
              <a:t>Propiedad 1: Simetría</a:t>
            </a:r>
          </a:p>
        </p:txBody>
      </p:sp>
      <mc:AlternateContent xmlns:mc="http://schemas.openxmlformats.org/markup-compatibility/2006" xmlns:a14="http://schemas.microsoft.com/office/drawing/2010/main">
        <mc:Choice Requires="a14">
          <p:sp>
            <p:nvSpPr>
              <p:cNvPr id="9" name="CuadroTexto 9">
                <a:extLst>
                  <a:ext uri="{FF2B5EF4-FFF2-40B4-BE49-F238E27FC236}">
                    <a16:creationId xmlns:a16="http://schemas.microsoft.com/office/drawing/2014/main" id="{C25E941B-B375-1746-77E2-DC352EEB58FC}"/>
                  </a:ext>
                </a:extLst>
              </p:cNvPr>
              <p:cNvSpPr txBox="1"/>
              <p:nvPr/>
            </p:nvSpPr>
            <p:spPr>
              <a:xfrm flipH="1">
                <a:off x="1651806" y="3901552"/>
                <a:ext cx="8441075" cy="3336876"/>
              </a:xfrm>
              <a:prstGeom prst="rect">
                <a:avLst/>
              </a:prstGeom>
              <a:noFill/>
            </p:spPr>
            <p:txBody>
              <a:bodyPr wrap="square" lIns="91440" tIns="45720" rIns="91440" bIns="45720" rtlCol="0" anchor="t">
                <a:spAutoFit/>
              </a:bodyPr>
              <a:lstStyle/>
              <a:p>
                <a:r>
                  <a:rPr lang="es-CO" sz="1600" b="1" dirty="0">
                    <a:solidFill>
                      <a:schemeClr val="bg1"/>
                    </a:solidFill>
                    <a:latin typeface="Aptos" panose="020B0004020202020204" pitchFamily="34" charset="0"/>
                  </a:rPr>
                  <a:t>Propiedad 2: </a:t>
                </a:r>
                <a:r>
                  <a:rPr lang="es-CO" sz="1600" b="1" dirty="0" err="1">
                    <a:solidFill>
                      <a:schemeClr val="bg1"/>
                    </a:solidFill>
                    <a:latin typeface="Aptos" panose="020B0004020202020204" pitchFamily="34" charset="0"/>
                  </a:rPr>
                  <a:t>Aditividad</a:t>
                </a:r>
                <a:endParaRPr lang="es-CO" sz="1600" b="1" dirty="0">
                  <a:solidFill>
                    <a:schemeClr val="bg1"/>
                  </a:solidFill>
                  <a:latin typeface="Aptos" panose="020B0004020202020204" pitchFamily="34" charset="0"/>
                </a:endParaRPr>
              </a:p>
              <a:p>
                <a:endParaRPr lang="es-CO" sz="1600" b="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d>
                        <m:dPr>
                          <m:ctrlPr>
                            <a:rPr lang="es-CO"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up>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up>
                          </m:sSubSup>
                          <m:r>
                            <a:rPr lang="es-CO"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e>
                      </m:d>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Π</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endPar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Contando con la serie de datos de </a:t>
                </a:r>
                <a14:m>
                  <m:oMath xmlns:m="http://schemas.openxmlformats.org/officeDocument/2006/math">
                    <m:sSub>
                      <m:sSubPr>
                        <m:ctrlPr>
                          <a:rPr lang="es-CO" sz="1600" b="0" i="1" smtClean="0">
                            <a:solidFill>
                              <a:schemeClr val="bg1"/>
                            </a:solidFill>
                            <a:latin typeface="Cambria Math" panose="02040503050406030204" pitchFamily="18" charset="0"/>
                            <a:cs typeface="Times New Roman" panose="02020603050405020304" pitchFamily="18" charset="0"/>
                          </a:rPr>
                        </m:ctrlPr>
                      </m:sSubPr>
                      <m:e>
                        <m:r>
                          <a:rPr lang="es-CO" sz="1600" b="0" i="1" smtClean="0">
                            <a:solidFill>
                              <a:schemeClr val="bg1"/>
                            </a:solidFill>
                            <a:latin typeface="Cambria Math" panose="02040503050406030204" pitchFamily="18" charset="0"/>
                            <a:cs typeface="Times New Roman" panose="02020603050405020304" pitchFamily="18" charset="0"/>
                          </a:rPr>
                          <m:t>𝑥</m:t>
                        </m:r>
                      </m:e>
                      <m:sub>
                        <m:r>
                          <a:rPr lang="es-CO" sz="1600" b="0" i="1" smtClean="0">
                            <a:solidFill>
                              <a:schemeClr val="bg1"/>
                            </a:solidFill>
                            <a:latin typeface="Cambria Math" panose="02040503050406030204" pitchFamily="18" charset="0"/>
                            <a:cs typeface="Times New Roman" panose="02020603050405020304" pitchFamily="18" charset="0"/>
                          </a:rPr>
                          <m:t>𝑡</m:t>
                        </m:r>
                      </m:sub>
                    </m:sSub>
                    <m:r>
                      <a:rPr lang="es-CO" sz="1600" b="0" i="1" smtClean="0">
                        <a:solidFill>
                          <a:schemeClr val="bg1"/>
                        </a:solidFill>
                        <a:latin typeface="Cambria Math" panose="02040503050406030204" pitchFamily="18" charset="0"/>
                        <a:cs typeface="Times New Roman" panose="02020603050405020304" pitchFamily="18" charset="0"/>
                      </a:rPr>
                      <m:t> </m:t>
                    </m:r>
                  </m:oMath>
                </a14:m>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desde </a:t>
                </a:r>
                <a14:m>
                  <m:oMath xmlns:m="http://schemas.openxmlformats.org/officeDocument/2006/math">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r>
                          <a:rPr lang="es-CO" sz="1600" b="0" i="1" smtClean="0">
                            <a:solidFill>
                              <a:schemeClr val="bg1"/>
                            </a:solidFill>
                            <a:latin typeface="Cambria Math" panose="02040503050406030204" pitchFamily="18" charset="0"/>
                            <a:cs typeface="Times New Roman" panose="02020603050405020304" pitchFamily="18" charset="0"/>
                          </a:rPr>
                          <m:t>−</m:t>
                        </m:r>
                        <m:r>
                          <a:rPr lang="es-CO" sz="1600" b="0" i="1" smtClean="0">
                            <a:solidFill>
                              <a:schemeClr val="bg1"/>
                            </a:solidFill>
                            <a:latin typeface="Cambria Math" panose="02040503050406030204" pitchFamily="18" charset="0"/>
                            <a:cs typeface="Times New Roman" panose="02020603050405020304" pitchFamily="18" charset="0"/>
                          </a:rPr>
                          <m:t>𝑘</m:t>
                        </m:r>
                        <m:r>
                          <a:rPr lang="es-CO" sz="1600" b="0" i="1" smtClean="0">
                            <a:solidFill>
                              <a:schemeClr val="bg1"/>
                            </a:solidFill>
                            <a:latin typeface="Cambria Math" panose="02040503050406030204" pitchFamily="18" charset="0"/>
                            <a:cs typeface="Times New Roman" panose="02020603050405020304" pitchFamily="18" charset="0"/>
                          </a:rPr>
                          <m:t>−1</m:t>
                        </m:r>
                      </m:sub>
                    </m:sSub>
                  </m:oMath>
                </a14:m>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a</a:t>
                </a:r>
                <a:r>
                  <a:rPr lang="es-CO" sz="1600" dirty="0">
                    <a:solidFill>
                      <a:schemeClr val="bg1"/>
                    </a:solidFill>
                    <a:latin typeface="Aptos" panose="020B0004020202020204" pitchFamily="34" charset="0"/>
                    <a:cs typeface="Times New Roman" panose="02020603050405020304" pitchFamily="18" charset="0"/>
                  </a:rPr>
                  <a:t> </a:t>
                </a:r>
                <a14:m>
                  <m:oMath xmlns:m="http://schemas.openxmlformats.org/officeDocument/2006/math">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sub>
                    </m:sSub>
                  </m:oMath>
                </a14:m>
                <a:endPar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func>
                        <m:funcPr>
                          <m:ctrlPr>
                            <a:rPr lang="es-CO" sz="16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i="0"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s-CO" sz="1600" b="0" i="1" smtClean="0">
                                  <a:solidFill>
                                    <a:schemeClr val="bg1"/>
                                  </a:solidFill>
                                  <a:latin typeface="Cambria Math" panose="02040503050406030204" pitchFamily="18" charset="0"/>
                                  <a:cs typeface="Times New Roman" panose="02020603050405020304" pitchFamily="18" charset="0"/>
                                </a:rPr>
                              </m:ctrlPr>
                            </m:dPr>
                            <m:e>
                              <m:f>
                                <m:fPr>
                                  <m:ctrlPr>
                                    <a:rPr lang="es-CO" sz="1600" b="0" i="1" smtClean="0">
                                      <a:solidFill>
                                        <a:schemeClr val="bg1"/>
                                      </a:solidFill>
                                      <a:latin typeface="Cambria Math" panose="02040503050406030204" pitchFamily="18" charset="0"/>
                                      <a:cs typeface="Times New Roman" panose="02020603050405020304" pitchFamily="18" charset="0"/>
                                    </a:rPr>
                                  </m:ctrlPr>
                                </m:fPr>
                                <m:num>
                                  <m:sSub>
                                    <m:sSubPr>
                                      <m:ctrlPr>
                                        <a:rPr lang="es-CO" sz="1600" b="0" i="1" smtClean="0">
                                          <a:solidFill>
                                            <a:schemeClr val="bg1"/>
                                          </a:solidFill>
                                          <a:latin typeface="Cambria Math" panose="02040503050406030204" pitchFamily="18" charset="0"/>
                                          <a:cs typeface="Times New Roman" panose="02020603050405020304" pitchFamily="18" charset="0"/>
                                        </a:rPr>
                                      </m:ctrlPr>
                                    </m:sSubPr>
                                    <m:e>
                                      <m:r>
                                        <a:rPr lang="es-CO" sz="1600" b="0" i="1" smtClean="0">
                                          <a:solidFill>
                                            <a:schemeClr val="bg1"/>
                                          </a:solidFill>
                                          <a:latin typeface="Cambria Math" panose="02040503050406030204" pitchFamily="18" charset="0"/>
                                          <a:cs typeface="Times New Roman" panose="02020603050405020304" pitchFamily="18" charset="0"/>
                                        </a:rPr>
                                        <m:t>𝑥</m:t>
                                      </m:r>
                                    </m:e>
                                    <m:sub>
                                      <m:r>
                                        <a:rPr lang="es-CO" sz="1600" b="0" i="1" smtClean="0">
                                          <a:solidFill>
                                            <a:schemeClr val="bg1"/>
                                          </a:solidFill>
                                          <a:latin typeface="Cambria Math" panose="02040503050406030204" pitchFamily="18" charset="0"/>
                                          <a:cs typeface="Times New Roman" panose="02020603050405020304" pitchFamily="18" charset="0"/>
                                        </a:rPr>
                                        <m:t>𝑡</m:t>
                                      </m:r>
                                    </m:sub>
                                  </m:sSub>
                                </m:num>
                                <m:den>
                                  <m:sSub>
                                    <m:sSubPr>
                                      <m:ctrlPr>
                                        <a:rPr lang="es-CO" sz="1600" b="0" i="1" smtClean="0">
                                          <a:solidFill>
                                            <a:schemeClr val="bg1"/>
                                          </a:solidFill>
                                          <a:latin typeface="Cambria Math" panose="02040503050406030204" pitchFamily="18" charset="0"/>
                                          <a:cs typeface="Times New Roman" panose="02020603050405020304" pitchFamily="18" charset="0"/>
                                        </a:rPr>
                                      </m:ctrlPr>
                                    </m:sSubPr>
                                    <m:e>
                                      <m:r>
                                        <a:rPr lang="es-CO" sz="1600" b="0" i="1" smtClean="0">
                                          <a:solidFill>
                                            <a:schemeClr val="bg1"/>
                                          </a:solidFill>
                                          <a:latin typeface="Cambria Math" panose="02040503050406030204" pitchFamily="18" charset="0"/>
                                          <a:cs typeface="Times New Roman" panose="02020603050405020304" pitchFamily="18" charset="0"/>
                                        </a:rPr>
                                        <m:t>𝑥</m:t>
                                      </m:r>
                                    </m:e>
                                    <m:sub>
                                      <m:r>
                                        <a:rPr lang="es-CO" sz="1600" b="0" i="1" smtClean="0">
                                          <a:solidFill>
                                            <a:schemeClr val="bg1"/>
                                          </a:solidFill>
                                          <a:latin typeface="Cambria Math" panose="02040503050406030204" pitchFamily="18" charset="0"/>
                                          <a:cs typeface="Times New Roman" panose="02020603050405020304" pitchFamily="18" charset="0"/>
                                        </a:rPr>
                                        <m:t>𝑡</m:t>
                                      </m:r>
                                      <m:r>
                                        <a:rPr lang="es-CO" sz="1600" b="0" i="1" smtClean="0">
                                          <a:solidFill>
                                            <a:schemeClr val="bg1"/>
                                          </a:solidFill>
                                          <a:latin typeface="Cambria Math" panose="02040503050406030204" pitchFamily="18" charset="0"/>
                                          <a:cs typeface="Times New Roman" panose="02020603050405020304" pitchFamily="18" charset="0"/>
                                        </a:rPr>
                                        <m:t>−</m:t>
                                      </m:r>
                                      <m:r>
                                        <a:rPr lang="es-CO" sz="1600" b="0" i="1" smtClean="0">
                                          <a:solidFill>
                                            <a:schemeClr val="bg1"/>
                                          </a:solidFill>
                                          <a:latin typeface="Cambria Math" panose="02040503050406030204" pitchFamily="18" charset="0"/>
                                          <a:cs typeface="Times New Roman" panose="02020603050405020304" pitchFamily="18" charset="0"/>
                                        </a:rPr>
                                        <m:t>𝑘</m:t>
                                      </m:r>
                                    </m:sub>
                                  </m:sSub>
                                </m:den>
                              </m:f>
                            </m:e>
                          </m:d>
                          <m:r>
                            <a:rPr lang="es-CO" sz="1600" b="0" i="1" smtClean="0">
                              <a:solidFill>
                                <a:schemeClr val="bg1"/>
                              </a:solidFill>
                              <a:latin typeface="Cambria Math" panose="02040503050406030204" pitchFamily="18" charset="0"/>
                              <a:cs typeface="Times New Roman" panose="02020603050405020304" pitchFamily="18" charset="0"/>
                            </a:rPr>
                            <m:t>=</m:t>
                          </m:r>
                          <m:func>
                            <m:funcPr>
                              <m:ctrlPr>
                                <a:rPr lang="es-CO" sz="1600" b="0" i="1" smtClean="0">
                                  <a:solidFill>
                                    <a:schemeClr val="bg1"/>
                                  </a:solidFill>
                                  <a:latin typeface="Cambria Math" panose="02040503050406030204" pitchFamily="18" charset="0"/>
                                  <a:cs typeface="Times New Roman" panose="02020603050405020304" pitchFamily="18" charset="0"/>
                                </a:rPr>
                              </m:ctrlPr>
                            </m:funcPr>
                            <m:fName>
                              <m:r>
                                <m:rPr>
                                  <m:sty m:val="p"/>
                                </m:rPr>
                                <a:rPr lang="es-CO" sz="1600" b="0" i="0" smtClean="0">
                                  <a:solidFill>
                                    <a:schemeClr val="bg1"/>
                                  </a:solidFill>
                                  <a:latin typeface="Cambria Math" panose="02040503050406030204" pitchFamily="18" charset="0"/>
                                  <a:cs typeface="Times New Roman" panose="02020603050405020304" pitchFamily="18" charset="0"/>
                                </a:rPr>
                                <m:t>ln</m:t>
                              </m:r>
                            </m:fName>
                            <m:e>
                              <m:sSubSup>
                                <m:sSubSupPr>
                                  <m:ctrlP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Π</m:t>
                                  </m:r>
                                </m:e>
                                <m:sub>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O" sz="16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e>
                          </m:func>
                          <m:func>
                            <m:funcPr>
                              <m:ctrlPr>
                                <a:rPr lang="es-CO" sz="1600" b="0" i="1" smtClean="0">
                                  <a:solidFill>
                                    <a:schemeClr val="bg1"/>
                                  </a:solidFill>
                                  <a:latin typeface="Cambria Math" panose="02040503050406030204" pitchFamily="18" charset="0"/>
                                  <a:cs typeface="Times New Roman" panose="02020603050405020304" pitchFamily="18" charset="0"/>
                                </a:rPr>
                              </m:ctrlPr>
                            </m:funcPr>
                            <m:fName>
                              <m:r>
                                <m:rPr>
                                  <m:sty m:val="p"/>
                                </m:rPr>
                                <a:rPr lang="es-CO" sz="1600" b="0" i="0" smtClean="0">
                                  <a:solidFill>
                                    <a:schemeClr val="bg1"/>
                                  </a:solidFill>
                                  <a:latin typeface="Cambria Math" panose="02040503050406030204" pitchFamily="18" charset="0"/>
                                  <a:cs typeface="Times New Roman" panose="02020603050405020304" pitchFamily="18" charset="0"/>
                                </a:rPr>
                                <m:t>ln</m:t>
                              </m:r>
                            </m:fName>
                            <m:e>
                              <m:d>
                                <m:dPr>
                                  <m:ctrlPr>
                                    <a:rPr lang="es-CO" sz="1600" b="0" i="1" smtClean="0">
                                      <a:solidFill>
                                        <a:schemeClr val="bg1"/>
                                      </a:solidFill>
                                      <a:latin typeface="Cambria Math" panose="02040503050406030204" pitchFamily="18" charset="0"/>
                                      <a:cs typeface="Times New Roman" panose="02020603050405020304" pitchFamily="18" charset="0"/>
                                    </a:rPr>
                                  </m:ctrlPr>
                                </m:dPr>
                                <m:e>
                                  <m:f>
                                    <m:fPr>
                                      <m:ctrlPr>
                                        <a:rPr lang="es-CO" sz="1600" b="0" i="1" smtClean="0">
                                          <a:solidFill>
                                            <a:schemeClr val="bg1"/>
                                          </a:solidFill>
                                          <a:latin typeface="Cambria Math" panose="02040503050406030204" pitchFamily="18" charset="0"/>
                                          <a:cs typeface="Times New Roman" panose="02020603050405020304" pitchFamily="18" charset="0"/>
                                        </a:rPr>
                                      </m:ctrlPr>
                                    </m:fPr>
                                    <m:num>
                                      <m:sSub>
                                        <m:sSubPr>
                                          <m:ctrlPr>
                                            <a:rPr lang="es-CO" sz="1600" b="0" i="1" smtClean="0">
                                              <a:solidFill>
                                                <a:schemeClr val="bg1"/>
                                              </a:solidFill>
                                              <a:latin typeface="Cambria Math" panose="02040503050406030204" pitchFamily="18" charset="0"/>
                                              <a:cs typeface="Times New Roman" panose="02020603050405020304" pitchFamily="18" charset="0"/>
                                            </a:rPr>
                                          </m:ctrlPr>
                                        </m:sSubPr>
                                        <m:e>
                                          <m:r>
                                            <a:rPr lang="es-CO" sz="1600" b="0" i="1" smtClean="0">
                                              <a:solidFill>
                                                <a:schemeClr val="bg1"/>
                                              </a:solidFill>
                                              <a:latin typeface="Cambria Math" panose="02040503050406030204" pitchFamily="18" charset="0"/>
                                              <a:cs typeface="Times New Roman" panose="02020603050405020304" pitchFamily="18" charset="0"/>
                                            </a:rPr>
                                            <m:t>𝑥</m:t>
                                          </m:r>
                                        </m:e>
                                        <m:sub>
                                          <m:r>
                                            <a:rPr lang="es-CO" sz="1600" b="0" i="1" smtClean="0">
                                              <a:solidFill>
                                                <a:schemeClr val="bg1"/>
                                              </a:solidFill>
                                              <a:latin typeface="Cambria Math" panose="02040503050406030204" pitchFamily="18" charset="0"/>
                                              <a:cs typeface="Times New Roman" panose="02020603050405020304" pitchFamily="18" charset="0"/>
                                            </a:rPr>
                                            <m:t>𝑡</m:t>
                                          </m:r>
                                        </m:sub>
                                      </m:sSub>
                                    </m:num>
                                    <m:den>
                                      <m:sSub>
                                        <m:sSubPr>
                                          <m:ctrlPr>
                                            <a:rPr lang="es-CO" sz="1600" b="0" i="1" smtClean="0">
                                              <a:solidFill>
                                                <a:schemeClr val="bg1"/>
                                              </a:solidFill>
                                              <a:latin typeface="Cambria Math" panose="02040503050406030204" pitchFamily="18" charset="0"/>
                                              <a:cs typeface="Times New Roman" panose="02020603050405020304" pitchFamily="18" charset="0"/>
                                            </a:rPr>
                                          </m:ctrlPr>
                                        </m:sSubPr>
                                        <m:e>
                                          <m:r>
                                            <a:rPr lang="es-CO" sz="1600" b="0" i="1" smtClean="0">
                                              <a:solidFill>
                                                <a:schemeClr val="bg1"/>
                                              </a:solidFill>
                                              <a:latin typeface="Cambria Math" panose="02040503050406030204" pitchFamily="18" charset="0"/>
                                              <a:cs typeface="Times New Roman" panose="02020603050405020304" pitchFamily="18" charset="0"/>
                                            </a:rPr>
                                            <m:t>𝑥</m:t>
                                          </m:r>
                                        </m:e>
                                        <m:sub>
                                          <m:r>
                                            <a:rPr lang="es-CO" sz="1600" b="0" i="1" smtClean="0">
                                              <a:solidFill>
                                                <a:schemeClr val="bg1"/>
                                              </a:solidFill>
                                              <a:latin typeface="Cambria Math" panose="02040503050406030204" pitchFamily="18" charset="0"/>
                                              <a:cs typeface="Times New Roman" panose="02020603050405020304" pitchFamily="18" charset="0"/>
                                            </a:rPr>
                                            <m:t>𝑡</m:t>
                                          </m:r>
                                          <m:r>
                                            <a:rPr lang="es-CO" sz="1600" b="0" i="1" smtClean="0">
                                              <a:solidFill>
                                                <a:schemeClr val="bg1"/>
                                              </a:solidFill>
                                              <a:latin typeface="Cambria Math" panose="02040503050406030204" pitchFamily="18" charset="0"/>
                                              <a:cs typeface="Times New Roman" panose="02020603050405020304" pitchFamily="18" charset="0"/>
                                            </a:rPr>
                                            <m:t>−1</m:t>
                                          </m:r>
                                        </m:sub>
                                      </m:sSub>
                                    </m:den>
                                  </m:f>
                                  <m:f>
                                    <m:fPr>
                                      <m:ctrlPr>
                                        <a:rPr lang="es-CO" sz="1600" i="1">
                                          <a:solidFill>
                                            <a:schemeClr val="bg1"/>
                                          </a:solidFill>
                                          <a:latin typeface="Cambria Math" panose="02040503050406030204" pitchFamily="18" charset="0"/>
                                          <a:cs typeface="Times New Roman" panose="02020603050405020304" pitchFamily="18" charset="0"/>
                                        </a:rPr>
                                      </m:ctrlPr>
                                    </m:fPr>
                                    <m:num>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r>
                                            <a:rPr lang="es-CO" sz="1600" b="0" i="1" smtClean="0">
                                              <a:solidFill>
                                                <a:schemeClr val="bg1"/>
                                              </a:solidFill>
                                              <a:latin typeface="Cambria Math" panose="02040503050406030204" pitchFamily="18" charset="0"/>
                                              <a:cs typeface="Times New Roman" panose="02020603050405020304" pitchFamily="18" charset="0"/>
                                            </a:rPr>
                                            <m:t>−1</m:t>
                                          </m:r>
                                        </m:sub>
                                      </m:sSub>
                                    </m:num>
                                    <m:den>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r>
                                            <a:rPr lang="es-CO" sz="1600" i="1">
                                              <a:solidFill>
                                                <a:schemeClr val="bg1"/>
                                              </a:solidFill>
                                              <a:latin typeface="Cambria Math" panose="02040503050406030204" pitchFamily="18" charset="0"/>
                                              <a:cs typeface="Times New Roman" panose="02020603050405020304" pitchFamily="18" charset="0"/>
                                            </a:rPr>
                                            <m:t>−2</m:t>
                                          </m:r>
                                        </m:sub>
                                      </m:sSub>
                                    </m:den>
                                  </m:f>
                                  <m:r>
                                    <a:rPr lang="es-CO" sz="1600" b="0" i="1" smtClean="0">
                                      <a:solidFill>
                                        <a:schemeClr val="bg1"/>
                                      </a:solidFill>
                                      <a:latin typeface="Cambria Math" panose="02040503050406030204" pitchFamily="18" charset="0"/>
                                      <a:cs typeface="Times New Roman" panose="02020603050405020304" pitchFamily="18" charset="0"/>
                                    </a:rPr>
                                    <m:t>…</m:t>
                                  </m:r>
                                  <m:f>
                                    <m:fPr>
                                      <m:ctrlPr>
                                        <a:rPr lang="es-CO" sz="1600" i="1">
                                          <a:solidFill>
                                            <a:schemeClr val="bg1"/>
                                          </a:solidFill>
                                          <a:latin typeface="Cambria Math" panose="02040503050406030204" pitchFamily="18" charset="0"/>
                                          <a:cs typeface="Times New Roman" panose="02020603050405020304" pitchFamily="18" charset="0"/>
                                        </a:rPr>
                                      </m:ctrlPr>
                                    </m:fPr>
                                    <m:num>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r>
                                            <a:rPr lang="es-CO" sz="1600" b="0" i="1" smtClean="0">
                                              <a:solidFill>
                                                <a:schemeClr val="bg1"/>
                                              </a:solidFill>
                                              <a:latin typeface="Cambria Math" panose="02040503050406030204" pitchFamily="18" charset="0"/>
                                              <a:cs typeface="Times New Roman" panose="02020603050405020304" pitchFamily="18" charset="0"/>
                                            </a:rPr>
                                            <m:t>−</m:t>
                                          </m:r>
                                          <m:r>
                                            <a:rPr lang="es-CO" sz="1600" b="0" i="1" smtClean="0">
                                              <a:solidFill>
                                                <a:schemeClr val="bg1"/>
                                              </a:solidFill>
                                              <a:latin typeface="Cambria Math" panose="02040503050406030204" pitchFamily="18" charset="0"/>
                                              <a:cs typeface="Times New Roman" panose="02020603050405020304" pitchFamily="18" charset="0"/>
                                            </a:rPr>
                                            <m:t>𝑘</m:t>
                                          </m:r>
                                        </m:sub>
                                      </m:sSub>
                                    </m:num>
                                    <m:den>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r>
                                            <a:rPr lang="es-CO" sz="1600" i="1">
                                              <a:solidFill>
                                                <a:schemeClr val="bg1"/>
                                              </a:solidFill>
                                              <a:latin typeface="Cambria Math" panose="02040503050406030204" pitchFamily="18" charset="0"/>
                                              <a:cs typeface="Times New Roman" panose="02020603050405020304" pitchFamily="18" charset="0"/>
                                            </a:rPr>
                                            <m:t>−</m:t>
                                          </m:r>
                                          <m:r>
                                            <a:rPr lang="es-CO" sz="1600" i="1">
                                              <a:solidFill>
                                                <a:schemeClr val="bg1"/>
                                              </a:solidFill>
                                              <a:latin typeface="Cambria Math" panose="02040503050406030204" pitchFamily="18" charset="0"/>
                                              <a:cs typeface="Times New Roman" panose="02020603050405020304" pitchFamily="18" charset="0"/>
                                            </a:rPr>
                                            <m:t>𝑘</m:t>
                                          </m:r>
                                          <m:r>
                                            <a:rPr lang="es-CO" sz="1600" b="0" i="1" smtClean="0">
                                              <a:solidFill>
                                                <a:schemeClr val="bg1"/>
                                              </a:solidFill>
                                              <a:latin typeface="Cambria Math" panose="02040503050406030204" pitchFamily="18" charset="0"/>
                                              <a:cs typeface="Times New Roman" panose="02020603050405020304" pitchFamily="18" charset="0"/>
                                            </a:rPr>
                                            <m:t>−1</m:t>
                                          </m:r>
                                        </m:sub>
                                      </m:sSub>
                                    </m:den>
                                  </m:f>
                                </m:e>
                              </m:d>
                            </m:e>
                          </m:func>
                        </m:e>
                      </m:func>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func>
                        <m:funcPr>
                          <m:ctrlPr>
                            <a:rPr lang="es-CO" sz="16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i="0"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s-CO" sz="1600" b="0" i="1" smtClean="0">
                                  <a:solidFill>
                                    <a:schemeClr val="bg1"/>
                                  </a:solidFill>
                                  <a:latin typeface="Cambria Math" panose="02040503050406030204" pitchFamily="18" charset="0"/>
                                  <a:cs typeface="Times New Roman" panose="02020603050405020304" pitchFamily="18" charset="0"/>
                                </a:rPr>
                              </m:ctrlPr>
                            </m:dPr>
                            <m:e>
                              <m:f>
                                <m:fPr>
                                  <m:ctrlPr>
                                    <a:rPr lang="es-CO" sz="1600" i="1">
                                      <a:solidFill>
                                        <a:schemeClr val="bg1"/>
                                      </a:solidFill>
                                      <a:latin typeface="Cambria Math" panose="02040503050406030204" pitchFamily="18" charset="0"/>
                                      <a:cs typeface="Times New Roman" panose="02020603050405020304" pitchFamily="18" charset="0"/>
                                    </a:rPr>
                                  </m:ctrlPr>
                                </m:fPr>
                                <m:num>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sub>
                                  </m:sSub>
                                </m:num>
                                <m:den>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r>
                                        <a:rPr lang="es-CO" sz="1600" i="1">
                                          <a:solidFill>
                                            <a:schemeClr val="bg1"/>
                                          </a:solidFill>
                                          <a:latin typeface="Cambria Math" panose="02040503050406030204" pitchFamily="18" charset="0"/>
                                          <a:cs typeface="Times New Roman" panose="02020603050405020304" pitchFamily="18" charset="0"/>
                                        </a:rPr>
                                        <m:t>−</m:t>
                                      </m:r>
                                      <m:r>
                                        <a:rPr lang="es-CO" sz="1600" i="1">
                                          <a:solidFill>
                                            <a:schemeClr val="bg1"/>
                                          </a:solidFill>
                                          <a:latin typeface="Cambria Math" panose="02040503050406030204" pitchFamily="18" charset="0"/>
                                          <a:cs typeface="Times New Roman" panose="02020603050405020304" pitchFamily="18" charset="0"/>
                                        </a:rPr>
                                        <m:t>𝑘</m:t>
                                      </m:r>
                                    </m:sub>
                                  </m:sSub>
                                </m:den>
                              </m:f>
                            </m:e>
                          </m:d>
                          <m:r>
                            <a:rPr lang="es-CO" sz="1600" b="0" i="1" smtClean="0">
                              <a:solidFill>
                                <a:schemeClr val="bg1"/>
                              </a:solidFill>
                              <a:latin typeface="Cambria Math" panose="02040503050406030204" pitchFamily="18" charset="0"/>
                              <a:cs typeface="Times New Roman" panose="02020603050405020304" pitchFamily="18" charset="0"/>
                            </a:rPr>
                            <m:t>=</m:t>
                          </m:r>
                        </m:e>
                      </m:func>
                      <m:nary>
                        <m:naryPr>
                          <m:chr m:val="∑"/>
                          <m:limLoc m:val="subSup"/>
                          <m:ctrlPr>
                            <a:rPr lang="es-CO" sz="1600" i="1">
                              <a:solidFill>
                                <a:schemeClr val="bg1"/>
                              </a:solidFill>
                              <a:latin typeface="Cambria Math" panose="02040503050406030204" pitchFamily="18" charset="0"/>
                              <a:cs typeface="Times New Roman" panose="02020603050405020304" pitchFamily="18" charset="0"/>
                            </a:rPr>
                          </m:ctrlPr>
                        </m:naryPr>
                        <m:sub>
                          <m:r>
                            <m:rPr>
                              <m:brk m:alnAt="25"/>
                            </m:rPr>
                            <a:rPr lang="es-CO" sz="1600" i="1">
                              <a:solidFill>
                                <a:schemeClr val="bg1"/>
                              </a:solidFill>
                              <a:latin typeface="Cambria Math" panose="02040503050406030204" pitchFamily="18" charset="0"/>
                              <a:cs typeface="Times New Roman" panose="02020603050405020304" pitchFamily="18" charset="0"/>
                            </a:rPr>
                            <m:t>𝑡</m:t>
                          </m:r>
                          <m:r>
                            <a:rPr lang="es-CO" sz="1600" i="1">
                              <a:solidFill>
                                <a:schemeClr val="bg1"/>
                              </a:solidFill>
                              <a:latin typeface="Cambria Math" panose="02040503050406030204" pitchFamily="18" charset="0"/>
                              <a:cs typeface="Times New Roman" panose="02020603050405020304" pitchFamily="18" charset="0"/>
                            </a:rPr>
                            <m:t>−</m:t>
                          </m:r>
                          <m:r>
                            <a:rPr lang="es-CO" sz="1600" i="1">
                              <a:solidFill>
                                <a:schemeClr val="bg1"/>
                              </a:solidFill>
                              <a:latin typeface="Cambria Math" panose="02040503050406030204" pitchFamily="18" charset="0"/>
                              <a:cs typeface="Times New Roman" panose="02020603050405020304" pitchFamily="18" charset="0"/>
                            </a:rPr>
                            <m:t>𝑘</m:t>
                          </m:r>
                        </m:sub>
                        <m:sup>
                          <m:r>
                            <a:rPr lang="es-CO" sz="1600" i="1">
                              <a:solidFill>
                                <a:schemeClr val="bg1"/>
                              </a:solidFill>
                              <a:latin typeface="Cambria Math" panose="02040503050406030204" pitchFamily="18" charset="0"/>
                              <a:cs typeface="Times New Roman" panose="02020603050405020304" pitchFamily="18" charset="0"/>
                            </a:rPr>
                            <m:t>𝑡</m:t>
                          </m:r>
                        </m:sup>
                        <m:e>
                          <m:func>
                            <m:funcPr>
                              <m:ctrlPr>
                                <a:rPr lang="es-CO" sz="1600" i="1">
                                  <a:solidFill>
                                    <a:schemeClr val="bg1"/>
                                  </a:solidFill>
                                  <a:latin typeface="Cambria Math" panose="02040503050406030204" pitchFamily="18" charset="0"/>
                                  <a:cs typeface="Times New Roman" panose="02020603050405020304" pitchFamily="18" charset="0"/>
                                </a:rPr>
                              </m:ctrlPr>
                            </m:funcPr>
                            <m:fName>
                              <m:r>
                                <m:rPr>
                                  <m:sty m:val="p"/>
                                </m:rPr>
                                <a:rPr lang="es-CO" sz="1600">
                                  <a:solidFill>
                                    <a:schemeClr val="bg1"/>
                                  </a:solidFill>
                                  <a:latin typeface="Cambria Math" panose="02040503050406030204" pitchFamily="18" charset="0"/>
                                  <a:cs typeface="Times New Roman" panose="02020603050405020304" pitchFamily="18" charset="0"/>
                                </a:rPr>
                                <m:t>ln</m:t>
                              </m:r>
                            </m:fName>
                            <m:e>
                              <m:d>
                                <m:dPr>
                                  <m:ctrlPr>
                                    <a:rPr lang="es-CO" sz="1600" i="1">
                                      <a:solidFill>
                                        <a:schemeClr val="bg1"/>
                                      </a:solidFill>
                                      <a:latin typeface="Cambria Math" panose="02040503050406030204" pitchFamily="18" charset="0"/>
                                      <a:cs typeface="Times New Roman" panose="02020603050405020304" pitchFamily="18" charset="0"/>
                                    </a:rPr>
                                  </m:ctrlPr>
                                </m:dPr>
                                <m:e>
                                  <m:f>
                                    <m:fPr>
                                      <m:ctrlPr>
                                        <a:rPr lang="es-CO" sz="1600" b="0" i="1" smtClean="0">
                                          <a:solidFill>
                                            <a:schemeClr val="bg1"/>
                                          </a:solidFill>
                                          <a:latin typeface="Cambria Math" panose="02040503050406030204" pitchFamily="18" charset="0"/>
                                          <a:cs typeface="Times New Roman" panose="02020603050405020304" pitchFamily="18" charset="0"/>
                                        </a:rPr>
                                      </m:ctrlPr>
                                    </m:fPr>
                                    <m:num>
                                      <m:sSub>
                                        <m:sSubPr>
                                          <m:ctrlPr>
                                            <a:rPr lang="es-CO" sz="1600" i="1">
                                              <a:solidFill>
                                                <a:schemeClr val="bg1"/>
                                              </a:solidFill>
                                              <a:latin typeface="Cambria Math" panose="02040503050406030204" pitchFamily="18" charset="0"/>
                                              <a:cs typeface="Times New Roman" panose="02020603050405020304" pitchFamily="18" charset="0"/>
                                            </a:rPr>
                                          </m:ctrlPr>
                                        </m:sSubPr>
                                        <m:e>
                                          <m:r>
                                            <a:rPr lang="es-CO" sz="1600" i="1">
                                              <a:solidFill>
                                                <a:schemeClr val="bg1"/>
                                              </a:solidFill>
                                              <a:latin typeface="Cambria Math" panose="02040503050406030204" pitchFamily="18" charset="0"/>
                                              <a:cs typeface="Times New Roman" panose="02020603050405020304" pitchFamily="18" charset="0"/>
                                            </a:rPr>
                                            <m:t>𝑥</m:t>
                                          </m:r>
                                        </m:e>
                                        <m:sub>
                                          <m:r>
                                            <a:rPr lang="es-CO" sz="1600" i="1">
                                              <a:solidFill>
                                                <a:schemeClr val="bg1"/>
                                              </a:solidFill>
                                              <a:latin typeface="Cambria Math" panose="02040503050406030204" pitchFamily="18" charset="0"/>
                                              <a:cs typeface="Times New Roman" panose="02020603050405020304" pitchFamily="18" charset="0"/>
                                            </a:rPr>
                                            <m:t>𝑡</m:t>
                                          </m:r>
                                        </m:sub>
                                      </m:sSub>
                                    </m:num>
                                    <m:den>
                                      <m:sSub>
                                        <m:sSubPr>
                                          <m:ctrlPr>
                                            <a:rPr lang="es-CO" sz="1600" b="0" i="1" smtClean="0">
                                              <a:solidFill>
                                                <a:schemeClr val="bg1"/>
                                              </a:solidFill>
                                              <a:latin typeface="Cambria Math" panose="02040503050406030204" pitchFamily="18" charset="0"/>
                                              <a:cs typeface="Times New Roman" panose="02020603050405020304" pitchFamily="18" charset="0"/>
                                            </a:rPr>
                                          </m:ctrlPr>
                                        </m:sSubPr>
                                        <m:e>
                                          <m:r>
                                            <a:rPr lang="es-CO" sz="1600" b="0" i="1" smtClean="0">
                                              <a:solidFill>
                                                <a:schemeClr val="bg1"/>
                                              </a:solidFill>
                                              <a:latin typeface="Cambria Math" panose="02040503050406030204" pitchFamily="18" charset="0"/>
                                              <a:cs typeface="Times New Roman" panose="02020603050405020304" pitchFamily="18" charset="0"/>
                                            </a:rPr>
                                            <m:t>𝑥</m:t>
                                          </m:r>
                                        </m:e>
                                        <m:sub>
                                          <m:r>
                                            <a:rPr lang="es-CO" sz="1600" b="0" i="1" smtClean="0">
                                              <a:solidFill>
                                                <a:schemeClr val="bg1"/>
                                              </a:solidFill>
                                              <a:latin typeface="Cambria Math" panose="02040503050406030204" pitchFamily="18" charset="0"/>
                                              <a:cs typeface="Times New Roman" panose="02020603050405020304" pitchFamily="18" charset="0"/>
                                            </a:rPr>
                                            <m:t>𝑡</m:t>
                                          </m:r>
                                          <m:r>
                                            <a:rPr lang="es-CO" sz="1600" b="0" i="1" smtClean="0">
                                              <a:solidFill>
                                                <a:schemeClr val="bg1"/>
                                              </a:solidFill>
                                              <a:latin typeface="Cambria Math" panose="02040503050406030204" pitchFamily="18" charset="0"/>
                                              <a:cs typeface="Times New Roman" panose="02020603050405020304" pitchFamily="18" charset="0"/>
                                            </a:rPr>
                                            <m:t>−1</m:t>
                                          </m:r>
                                        </m:sub>
                                      </m:sSub>
                                    </m:den>
                                  </m:f>
                                </m:e>
                              </m:d>
                            </m:e>
                          </m:func>
                        </m:e>
                      </m:nary>
                    </m:oMath>
                  </m:oMathPara>
                </a14:m>
                <a:endParaRPr lang="es-CO" sz="1600" dirty="0">
                  <a:solidFill>
                    <a:schemeClr val="bg1"/>
                  </a:solidFill>
                  <a:latin typeface="Aptos" panose="020B0004020202020204" pitchFamily="34" charset="0"/>
                </a:endParaRPr>
              </a:p>
              <a:p>
                <a:endParaRPr lang="es-CO" sz="1600" dirty="0">
                  <a:latin typeface="Aptos" panose="020B0004020202020204" pitchFamily="34" charset="0"/>
                </a:endParaRPr>
              </a:p>
              <a:p>
                <a:endParaRPr lang="es-ES" sz="1600" b="1" dirty="0">
                  <a:solidFill>
                    <a:srgbClr val="000000"/>
                  </a:solidFill>
                  <a:latin typeface="Aptos" panose="020B0004020202020204" pitchFamily="34" charset="0"/>
                  <a:cs typeface="Times New Roman"/>
                </a:endParaRPr>
              </a:p>
            </p:txBody>
          </p:sp>
        </mc:Choice>
        <mc:Fallback xmlns="">
          <p:sp>
            <p:nvSpPr>
              <p:cNvPr id="9" name="CuadroTexto 9">
                <a:extLst>
                  <a:ext uri="{FF2B5EF4-FFF2-40B4-BE49-F238E27FC236}">
                    <a16:creationId xmlns:a16="http://schemas.microsoft.com/office/drawing/2014/main" id="{C25E941B-B375-1746-77E2-DC352EEB58FC}"/>
                  </a:ext>
                </a:extLst>
              </p:cNvPr>
              <p:cNvSpPr txBox="1">
                <a:spLocks noRot="1" noChangeAspect="1" noMove="1" noResize="1" noEditPoints="1" noAdjustHandles="1" noChangeArrowheads="1" noChangeShapeType="1" noTextEdit="1"/>
              </p:cNvSpPr>
              <p:nvPr/>
            </p:nvSpPr>
            <p:spPr>
              <a:xfrm flipH="1">
                <a:off x="1651806" y="3901552"/>
                <a:ext cx="8441075" cy="3336876"/>
              </a:xfrm>
              <a:prstGeom prst="rect">
                <a:avLst/>
              </a:prstGeom>
              <a:blipFill>
                <a:blip r:embed="rId5"/>
                <a:stretch>
                  <a:fillRect l="-433" t="-548"/>
                </a:stretch>
              </a:blipFill>
            </p:spPr>
            <p:txBody>
              <a:bodyPr/>
              <a:lstStyle/>
              <a:p>
                <a:r>
                  <a:rPr lang="es-CO">
                    <a:noFill/>
                  </a:rPr>
                  <a:t> </a:t>
                </a:r>
              </a:p>
            </p:txBody>
          </p:sp>
        </mc:Fallback>
      </mc:AlternateContent>
      <p:graphicFrame>
        <p:nvGraphicFramePr>
          <p:cNvPr id="10" name="Tabla 1">
            <a:extLst>
              <a:ext uri="{FF2B5EF4-FFF2-40B4-BE49-F238E27FC236}">
                <a16:creationId xmlns:a16="http://schemas.microsoft.com/office/drawing/2014/main" id="{F12D81EA-C672-204C-E33E-2AD89CC242E2}"/>
              </a:ext>
            </a:extLst>
          </p:cNvPr>
          <p:cNvGraphicFramePr>
            <a:graphicFrameLocks noGrp="1"/>
          </p:cNvGraphicFramePr>
          <p:nvPr>
            <p:extLst>
              <p:ext uri="{D42A27DB-BD31-4B8C-83A1-F6EECF244321}">
                <p14:modId xmlns:p14="http://schemas.microsoft.com/office/powerpoint/2010/main" val="1489193194"/>
              </p:ext>
            </p:extLst>
          </p:nvPr>
        </p:nvGraphicFramePr>
        <p:xfrm>
          <a:off x="1748749" y="2302504"/>
          <a:ext cx="7942008" cy="1341120"/>
        </p:xfrm>
        <a:graphic>
          <a:graphicData uri="http://schemas.openxmlformats.org/drawingml/2006/table">
            <a:tbl>
              <a:tblPr firstRow="1" bandRow="1">
                <a:tableStyleId>{5C22544A-7EE6-4342-B048-85BDC9FD1C3A}</a:tableStyleId>
              </a:tblPr>
              <a:tblGrid>
                <a:gridCol w="1985502">
                  <a:extLst>
                    <a:ext uri="{9D8B030D-6E8A-4147-A177-3AD203B41FA5}">
                      <a16:colId xmlns:a16="http://schemas.microsoft.com/office/drawing/2014/main" val="428626717"/>
                    </a:ext>
                  </a:extLst>
                </a:gridCol>
                <a:gridCol w="1985502">
                  <a:extLst>
                    <a:ext uri="{9D8B030D-6E8A-4147-A177-3AD203B41FA5}">
                      <a16:colId xmlns:a16="http://schemas.microsoft.com/office/drawing/2014/main" val="1432947658"/>
                    </a:ext>
                  </a:extLst>
                </a:gridCol>
                <a:gridCol w="1985502">
                  <a:extLst>
                    <a:ext uri="{9D8B030D-6E8A-4147-A177-3AD203B41FA5}">
                      <a16:colId xmlns:a16="http://schemas.microsoft.com/office/drawing/2014/main" val="895463961"/>
                    </a:ext>
                  </a:extLst>
                </a:gridCol>
                <a:gridCol w="1985502">
                  <a:extLst>
                    <a:ext uri="{9D8B030D-6E8A-4147-A177-3AD203B41FA5}">
                      <a16:colId xmlns:a16="http://schemas.microsoft.com/office/drawing/2014/main" val="887464632"/>
                    </a:ext>
                  </a:extLst>
                </a:gridCol>
              </a:tblGrid>
              <a:tr h="292990">
                <a:tc>
                  <a:txBody>
                    <a:bodyPr/>
                    <a:lstStyle/>
                    <a:p>
                      <a:r>
                        <a:rPr lang="es-ES" sz="1600"/>
                        <a:t>Periodo</a:t>
                      </a:r>
                      <a:endParaRPr lang="en-US" sz="1600"/>
                    </a:p>
                  </a:txBody>
                  <a:tcPr/>
                </a:tc>
                <a:tc>
                  <a:txBody>
                    <a:bodyPr/>
                    <a:lstStyle/>
                    <a:p>
                      <a:r>
                        <a:rPr lang="es-ES" sz="1600"/>
                        <a:t>Precio</a:t>
                      </a:r>
                      <a:endParaRPr lang="en-US" sz="1600"/>
                    </a:p>
                  </a:txBody>
                  <a:tcPr/>
                </a:tc>
                <a:tc>
                  <a:txBody>
                    <a:bodyPr/>
                    <a:lstStyle/>
                    <a:p>
                      <a:r>
                        <a:rPr lang="es-ES" sz="1600" dirty="0"/>
                        <a:t>Retorno Aritmético</a:t>
                      </a:r>
                      <a:endParaRPr lang="en-US" sz="1600" dirty="0"/>
                    </a:p>
                  </a:txBody>
                  <a:tcPr/>
                </a:tc>
                <a:tc>
                  <a:txBody>
                    <a:bodyPr/>
                    <a:lstStyle/>
                    <a:p>
                      <a:r>
                        <a:rPr lang="es-ES" sz="1600"/>
                        <a:t>Logaritmo</a:t>
                      </a:r>
                      <a:endParaRPr lang="en-US" sz="1600"/>
                    </a:p>
                  </a:txBody>
                  <a:tcPr/>
                </a:tc>
                <a:extLst>
                  <a:ext uri="{0D108BD9-81ED-4DB2-BD59-A6C34878D82A}">
                    <a16:rowId xmlns:a16="http://schemas.microsoft.com/office/drawing/2014/main" val="2094190395"/>
                  </a:ext>
                </a:extLst>
              </a:tr>
              <a:tr h="280061">
                <a:tc>
                  <a:txBody>
                    <a:bodyPr/>
                    <a:lstStyle/>
                    <a:p>
                      <a:r>
                        <a:rPr lang="es-ES" sz="1600" dirty="0"/>
                        <a:t>Año 1</a:t>
                      </a:r>
                      <a:endParaRPr lang="en-US" sz="1600" dirty="0"/>
                    </a:p>
                  </a:txBody>
                  <a:tcPr/>
                </a:tc>
                <a:tc>
                  <a:txBody>
                    <a:bodyPr/>
                    <a:lstStyle/>
                    <a:p>
                      <a:r>
                        <a:rPr lang="es-ES" sz="1600" dirty="0"/>
                        <a:t>100</a:t>
                      </a:r>
                      <a:endParaRPr lang="en-US" sz="1600" dirty="0"/>
                    </a:p>
                  </a:txBody>
                  <a:tcPr/>
                </a:tc>
                <a:tc>
                  <a:txBody>
                    <a:bodyPr/>
                    <a:lstStyle/>
                    <a:p>
                      <a:endParaRPr lang="en-US" sz="1600" dirty="0"/>
                    </a:p>
                  </a:txBody>
                  <a:tcPr/>
                </a:tc>
                <a:tc>
                  <a:txBody>
                    <a:bodyPr/>
                    <a:lstStyle/>
                    <a:p>
                      <a:endParaRPr lang="en-US" sz="1600"/>
                    </a:p>
                  </a:txBody>
                  <a:tcPr/>
                </a:tc>
                <a:extLst>
                  <a:ext uri="{0D108BD9-81ED-4DB2-BD59-A6C34878D82A}">
                    <a16:rowId xmlns:a16="http://schemas.microsoft.com/office/drawing/2014/main" val="2918067070"/>
                  </a:ext>
                </a:extLst>
              </a:tr>
              <a:tr h="280061">
                <a:tc>
                  <a:txBody>
                    <a:bodyPr/>
                    <a:lstStyle/>
                    <a:p>
                      <a:r>
                        <a:rPr lang="es-ES" sz="1600"/>
                        <a:t>Año 2</a:t>
                      </a:r>
                      <a:endParaRPr lang="en-US" sz="1600"/>
                    </a:p>
                  </a:txBody>
                  <a:tcPr/>
                </a:tc>
                <a:tc>
                  <a:txBody>
                    <a:bodyPr/>
                    <a:lstStyle/>
                    <a:p>
                      <a:r>
                        <a:rPr lang="es-ES" sz="1600"/>
                        <a:t>200</a:t>
                      </a:r>
                      <a:endParaRPr lang="en-US" sz="1600"/>
                    </a:p>
                  </a:txBody>
                  <a:tcPr/>
                </a:tc>
                <a:tc>
                  <a:txBody>
                    <a:bodyPr/>
                    <a:lstStyle/>
                    <a:p>
                      <a:r>
                        <a:rPr lang="es-ES" sz="1600"/>
                        <a:t>100%</a:t>
                      </a:r>
                      <a:endParaRPr lang="en-US" sz="1600"/>
                    </a:p>
                  </a:txBody>
                  <a:tcPr/>
                </a:tc>
                <a:tc>
                  <a:txBody>
                    <a:bodyPr/>
                    <a:lstStyle/>
                    <a:p>
                      <a:r>
                        <a:rPr lang="es-ES" sz="1600"/>
                        <a:t>69%</a:t>
                      </a:r>
                      <a:endParaRPr lang="en-US" sz="1600"/>
                    </a:p>
                  </a:txBody>
                  <a:tcPr/>
                </a:tc>
                <a:extLst>
                  <a:ext uri="{0D108BD9-81ED-4DB2-BD59-A6C34878D82A}">
                    <a16:rowId xmlns:a16="http://schemas.microsoft.com/office/drawing/2014/main" val="304771284"/>
                  </a:ext>
                </a:extLst>
              </a:tr>
              <a:tr h="280061">
                <a:tc>
                  <a:txBody>
                    <a:bodyPr/>
                    <a:lstStyle/>
                    <a:p>
                      <a:r>
                        <a:rPr lang="es-ES" sz="1600"/>
                        <a:t>Año 3</a:t>
                      </a:r>
                      <a:endParaRPr lang="en-US" sz="1600"/>
                    </a:p>
                  </a:txBody>
                  <a:tcPr/>
                </a:tc>
                <a:tc>
                  <a:txBody>
                    <a:bodyPr/>
                    <a:lstStyle/>
                    <a:p>
                      <a:r>
                        <a:rPr lang="es-ES" sz="1600" dirty="0"/>
                        <a:t>100</a:t>
                      </a:r>
                      <a:endParaRPr lang="en-US" sz="1600" dirty="0"/>
                    </a:p>
                  </a:txBody>
                  <a:tcPr/>
                </a:tc>
                <a:tc>
                  <a:txBody>
                    <a:bodyPr/>
                    <a:lstStyle/>
                    <a:p>
                      <a:r>
                        <a:rPr lang="es-ES" sz="1600"/>
                        <a:t>-50%</a:t>
                      </a:r>
                      <a:endParaRPr lang="en-US" sz="1600"/>
                    </a:p>
                  </a:txBody>
                  <a:tcPr/>
                </a:tc>
                <a:tc>
                  <a:txBody>
                    <a:bodyPr/>
                    <a:lstStyle/>
                    <a:p>
                      <a:r>
                        <a:rPr lang="es-ES" sz="1600" dirty="0"/>
                        <a:t>-69%</a:t>
                      </a:r>
                      <a:endParaRPr lang="en-US" sz="1600" dirty="0"/>
                    </a:p>
                  </a:txBody>
                  <a:tcPr/>
                </a:tc>
                <a:extLst>
                  <a:ext uri="{0D108BD9-81ED-4DB2-BD59-A6C34878D82A}">
                    <a16:rowId xmlns:a16="http://schemas.microsoft.com/office/drawing/2014/main" val="70568768"/>
                  </a:ext>
                </a:extLst>
              </a:tr>
            </a:tbl>
          </a:graphicData>
        </a:graphic>
      </p:graphicFrame>
      <p:pic>
        <p:nvPicPr>
          <p:cNvPr id="13" name="Picture 12">
            <a:extLst>
              <a:ext uri="{FF2B5EF4-FFF2-40B4-BE49-F238E27FC236}">
                <a16:creationId xmlns:a16="http://schemas.microsoft.com/office/drawing/2014/main" id="{D6205AB2-B3F4-4A30-6942-8FB610197DFD}"/>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7" name="Rectangle: Rounded Corners 6">
            <a:extLst>
              <a:ext uri="{FF2B5EF4-FFF2-40B4-BE49-F238E27FC236}">
                <a16:creationId xmlns:a16="http://schemas.microsoft.com/office/drawing/2014/main" id="{3568C8DB-0BA9-4422-5E11-3BAEAF5E0CE3}"/>
              </a:ext>
            </a:extLst>
          </p:cNvPr>
          <p:cNvSpPr/>
          <p:nvPr/>
        </p:nvSpPr>
        <p:spPr>
          <a:xfrm>
            <a:off x="2588474"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r>
              <a:rPr lang="es-MX" sz="3200" b="1" dirty="0">
                <a:solidFill>
                  <a:schemeClr val="tx1"/>
                </a:solidFill>
                <a:latin typeface="Aptos" panose="020B0004020202020204" pitchFamily="34" charset="0"/>
                <a:cs typeface="Arial"/>
              </a:rPr>
              <a:t>Retornos Logarítmicos</a:t>
            </a:r>
            <a:endParaRPr lang="es-ES" sz="44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p:txBody>
      </p:sp>
      <p:cxnSp>
        <p:nvCxnSpPr>
          <p:cNvPr id="14" name="Straight Connector 13">
            <a:extLst>
              <a:ext uri="{FF2B5EF4-FFF2-40B4-BE49-F238E27FC236}">
                <a16:creationId xmlns:a16="http://schemas.microsoft.com/office/drawing/2014/main" id="{7B680E69-640B-DC9E-1B75-9D3762E69C3B}"/>
              </a:ext>
            </a:extLst>
          </p:cNvPr>
          <p:cNvCxnSpPr>
            <a:cxnSpLocks/>
          </p:cNvCxnSpPr>
          <p:nvPr/>
        </p:nvCxnSpPr>
        <p:spPr>
          <a:xfrm flipH="1">
            <a:off x="1680276" y="1734590"/>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A9C00-DCA9-5096-2047-B84421EC10CE}"/>
              </a:ext>
            </a:extLst>
          </p:cNvPr>
          <p:cNvCxnSpPr>
            <a:cxnSpLocks/>
          </p:cNvCxnSpPr>
          <p:nvPr/>
        </p:nvCxnSpPr>
        <p:spPr>
          <a:xfrm flipH="1">
            <a:off x="735075" y="1809352"/>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152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28AC526-63CF-217D-4B32-87A8F96D5432}"/>
              </a:ext>
            </a:extLst>
          </p:cNvPr>
          <p:cNvSpPr/>
          <p:nvPr/>
        </p:nvSpPr>
        <p:spPr>
          <a:xfrm>
            <a:off x="2153920" y="1429270"/>
            <a:ext cx="7711440" cy="49789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66A8057B-174F-1BAA-CAD9-3BFD7220368C}"/>
              </a:ext>
            </a:extLst>
          </p:cNvPr>
          <p:cNvSpPr txBox="1"/>
          <p:nvPr/>
        </p:nvSpPr>
        <p:spPr>
          <a:xfrm flipH="1">
            <a:off x="407139" y="1630477"/>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2" name="Rectangle 11">
            <a:extLst>
              <a:ext uri="{FF2B5EF4-FFF2-40B4-BE49-F238E27FC236}">
                <a16:creationId xmlns:a16="http://schemas.microsoft.com/office/drawing/2014/main" id="{1B95567E-A778-CB4D-E241-F2E3B14D5E18}"/>
              </a:ext>
            </a:extLst>
          </p:cNvPr>
          <p:cNvSpPr txBox="1"/>
          <p:nvPr/>
        </p:nvSpPr>
        <p:spPr>
          <a:xfrm>
            <a:off x="3495845" y="451504"/>
            <a:ext cx="502759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endParaRPr lang="es-CO" sz="3200" dirty="0">
              <a:solidFill>
                <a:schemeClr val="bg1"/>
              </a:solidFill>
              <a:latin typeface="Arial"/>
              <a:cs typeface="Arial"/>
            </a:endParaRPr>
          </a:p>
        </p:txBody>
      </p:sp>
      <p:sp>
        <p:nvSpPr>
          <p:cNvPr id="5" name="CuadroTexto 2">
            <a:extLst>
              <a:ext uri="{FF2B5EF4-FFF2-40B4-BE49-F238E27FC236}">
                <a16:creationId xmlns:a16="http://schemas.microsoft.com/office/drawing/2014/main" id="{D2BC5F34-9002-A8DB-D40D-54F59E95FE3B}"/>
              </a:ext>
            </a:extLst>
          </p:cNvPr>
          <p:cNvSpPr txBox="1"/>
          <p:nvPr/>
        </p:nvSpPr>
        <p:spPr>
          <a:xfrm flipH="1">
            <a:off x="2707719" y="2084308"/>
            <a:ext cx="6598086" cy="461665"/>
          </a:xfrm>
          <a:prstGeom prst="rect">
            <a:avLst/>
          </a:prstGeom>
          <a:noFill/>
        </p:spPr>
        <p:txBody>
          <a:bodyPr wrap="square" lIns="91440" tIns="45720" rIns="91440" bIns="45720" rtlCol="0" anchor="t">
            <a:spAutoFit/>
          </a:bodyPr>
          <a:lstStyle/>
          <a:p>
            <a:pPr algn="ctr"/>
            <a:r>
              <a:rPr lang="es-ES" sz="2400" dirty="0">
                <a:solidFill>
                  <a:schemeClr val="bg1"/>
                </a:solidFill>
                <a:latin typeface="Aptos" panose="020B0004020202020204" pitchFamily="34" charset="0"/>
                <a:cs typeface="Times New Roman"/>
              </a:rPr>
              <a:t>S&amp;P 500</a:t>
            </a:r>
          </a:p>
        </p:txBody>
      </p:sp>
      <p:grpSp>
        <p:nvGrpSpPr>
          <p:cNvPr id="17" name="Group 16">
            <a:extLst>
              <a:ext uri="{FF2B5EF4-FFF2-40B4-BE49-F238E27FC236}">
                <a16:creationId xmlns:a16="http://schemas.microsoft.com/office/drawing/2014/main" id="{64C5BC9A-F793-456F-36E6-4B8C05A3730A}"/>
              </a:ext>
            </a:extLst>
          </p:cNvPr>
          <p:cNvGrpSpPr/>
          <p:nvPr/>
        </p:nvGrpSpPr>
        <p:grpSpPr>
          <a:xfrm>
            <a:off x="2975859" y="2529627"/>
            <a:ext cx="6061805" cy="4055487"/>
            <a:chOff x="2595375" y="1954148"/>
            <a:chExt cx="6844649" cy="4579228"/>
          </a:xfrm>
        </p:grpSpPr>
        <p:sp>
          <p:nvSpPr>
            <p:cNvPr id="12" name="Rectangle: Rounded Corners 11">
              <a:extLst>
                <a:ext uri="{FF2B5EF4-FFF2-40B4-BE49-F238E27FC236}">
                  <a16:creationId xmlns:a16="http://schemas.microsoft.com/office/drawing/2014/main" id="{01FFE044-E631-A6A9-6B85-0EBDD653B1FD}"/>
                </a:ext>
              </a:extLst>
            </p:cNvPr>
            <p:cNvSpPr/>
            <p:nvPr/>
          </p:nvSpPr>
          <p:spPr>
            <a:xfrm>
              <a:off x="2595375" y="1954148"/>
              <a:ext cx="6844649" cy="44824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Picture 12">
              <a:extLst>
                <a:ext uri="{FF2B5EF4-FFF2-40B4-BE49-F238E27FC236}">
                  <a16:creationId xmlns:a16="http://schemas.microsoft.com/office/drawing/2014/main" id="{7562B239-7063-5244-6046-C87F4C20F585}"/>
                </a:ext>
              </a:extLst>
            </p:cNvPr>
            <p:cNvPicPr>
              <a:picLocks noChangeAspect="1"/>
            </p:cNvPicPr>
            <p:nvPr/>
          </p:nvPicPr>
          <p:blipFill>
            <a:blip r:embed="rId3"/>
            <a:stretch>
              <a:fillRect/>
            </a:stretch>
          </p:blipFill>
          <p:spPr>
            <a:xfrm>
              <a:off x="2792242" y="2230475"/>
              <a:ext cx="6429040" cy="4302901"/>
            </a:xfrm>
            <a:prstGeom prst="rect">
              <a:avLst/>
            </a:prstGeom>
          </p:spPr>
        </p:pic>
      </p:grpSp>
      <p:pic>
        <p:nvPicPr>
          <p:cNvPr id="15" name="Picture 14">
            <a:extLst>
              <a:ext uri="{FF2B5EF4-FFF2-40B4-BE49-F238E27FC236}">
                <a16:creationId xmlns:a16="http://schemas.microsoft.com/office/drawing/2014/main" id="{317C0C43-3BBF-E514-2DFF-DCC115404C8C}"/>
              </a:ext>
            </a:extLst>
          </p:cNvPr>
          <p:cNvPicPr>
            <a:picLocks noChangeAspect="1"/>
          </p:cNvPicPr>
          <p:nvPr/>
        </p:nvPicPr>
        <p:blipFill>
          <a:blip r:embed="rId4">
            <a:alphaModFix amt="4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16" name="Picture 15">
            <a:extLst>
              <a:ext uri="{FF2B5EF4-FFF2-40B4-BE49-F238E27FC236}">
                <a16:creationId xmlns:a16="http://schemas.microsoft.com/office/drawing/2014/main" id="{70874887-62BD-7DDC-A23D-1C9612ACFC09}"/>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5880407" y="446820"/>
            <a:ext cx="5883882" cy="5883882"/>
          </a:xfrm>
          <a:prstGeom prst="rect">
            <a:avLst/>
          </a:prstGeom>
        </p:spPr>
      </p:pic>
      <p:sp>
        <p:nvSpPr>
          <p:cNvPr id="7" name="Rectangle: Rounded Corners 6">
            <a:extLst>
              <a:ext uri="{FF2B5EF4-FFF2-40B4-BE49-F238E27FC236}">
                <a16:creationId xmlns:a16="http://schemas.microsoft.com/office/drawing/2014/main" id="{BE2137AE-1A6F-FE4A-4DF1-25BF7BD698FF}"/>
              </a:ext>
            </a:extLst>
          </p:cNvPr>
          <p:cNvSpPr/>
          <p:nvPr/>
        </p:nvSpPr>
        <p:spPr>
          <a:xfrm>
            <a:off x="-793631" y="657263"/>
            <a:ext cx="7109589"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32EE3BF-E5B9-A72D-932B-77C38C6BECA0}"/>
              </a:ext>
            </a:extLst>
          </p:cNvPr>
          <p:cNvSpPr txBox="1"/>
          <p:nvPr/>
        </p:nvSpPr>
        <p:spPr>
          <a:xfrm>
            <a:off x="1008668" y="704448"/>
            <a:ext cx="518474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4000" b="1" dirty="0">
                <a:solidFill>
                  <a:prstClr val="black">
                    <a:lumMod val="85000"/>
                    <a:lumOff val="15000"/>
                  </a:prstClr>
                </a:solidFill>
                <a:latin typeface="Aptos" panose="020B0004020202020204" pitchFamily="34" charset="0"/>
              </a:rPr>
              <a:t>Escala Logarítmica (I)</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9" name="Straight Connector 8">
            <a:extLst>
              <a:ext uri="{FF2B5EF4-FFF2-40B4-BE49-F238E27FC236}">
                <a16:creationId xmlns:a16="http://schemas.microsoft.com/office/drawing/2014/main" id="{32EBEB23-1851-EA05-A3CC-5796D38B3540}"/>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7E5595-BF36-C361-FD1E-FAAD486FC0C4}"/>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61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C7F18-7321-03BF-B86E-C2DAFB189FA8}"/>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221DFB-9A9C-CC45-CDE9-E2B856022F32}"/>
              </a:ext>
            </a:extLst>
          </p:cNvPr>
          <p:cNvSpPr/>
          <p:nvPr/>
        </p:nvSpPr>
        <p:spPr>
          <a:xfrm>
            <a:off x="2153920" y="1429270"/>
            <a:ext cx="7711440" cy="49789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0" name="Rectangle 44">
            <a:extLst>
              <a:ext uri="{FF2B5EF4-FFF2-40B4-BE49-F238E27FC236}">
                <a16:creationId xmlns:a16="http://schemas.microsoft.com/office/drawing/2014/main" id="{A9450E63-1F51-6BED-1A1B-4942853B74C8}"/>
              </a:ext>
            </a:extLst>
          </p:cNvPr>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8FCCE11C-905D-0191-F45D-A636EB3AAA90}"/>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9FFB572B-E420-59F5-C5DA-CA6FBB9558D0}"/>
              </a:ext>
            </a:extLst>
          </p:cNvPr>
          <p:cNvSpPr txBox="1"/>
          <p:nvPr/>
        </p:nvSpPr>
        <p:spPr>
          <a:xfrm>
            <a:off x="2628938" y="680931"/>
            <a:ext cx="6967687" cy="172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075D3C88-96BE-01D9-9B64-859D547227DA}"/>
              </a:ext>
            </a:extLst>
          </p:cNvPr>
          <p:cNvSpPr txBox="1"/>
          <p:nvPr/>
        </p:nvSpPr>
        <p:spPr>
          <a:xfrm flipH="1">
            <a:off x="407139" y="1630477"/>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2" name="Rectangle 11">
            <a:extLst>
              <a:ext uri="{FF2B5EF4-FFF2-40B4-BE49-F238E27FC236}">
                <a16:creationId xmlns:a16="http://schemas.microsoft.com/office/drawing/2014/main" id="{0E80C084-6097-DCCD-FF28-F2E2ACB217DD}"/>
              </a:ext>
            </a:extLst>
          </p:cNvPr>
          <p:cNvSpPr txBox="1"/>
          <p:nvPr/>
        </p:nvSpPr>
        <p:spPr>
          <a:xfrm>
            <a:off x="3495845" y="451504"/>
            <a:ext cx="502759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endParaRPr lang="es-CO" sz="3200" dirty="0">
              <a:solidFill>
                <a:schemeClr val="bg1"/>
              </a:solidFill>
              <a:latin typeface="Arial"/>
              <a:cs typeface="Arial"/>
            </a:endParaRPr>
          </a:p>
        </p:txBody>
      </p:sp>
      <p:sp>
        <p:nvSpPr>
          <p:cNvPr id="5" name="CuadroTexto 2">
            <a:extLst>
              <a:ext uri="{FF2B5EF4-FFF2-40B4-BE49-F238E27FC236}">
                <a16:creationId xmlns:a16="http://schemas.microsoft.com/office/drawing/2014/main" id="{F9499362-E210-6763-FF92-F353B3D03EE0}"/>
              </a:ext>
            </a:extLst>
          </p:cNvPr>
          <p:cNvSpPr txBox="1"/>
          <p:nvPr/>
        </p:nvSpPr>
        <p:spPr>
          <a:xfrm flipH="1">
            <a:off x="2707719" y="2084308"/>
            <a:ext cx="6598086" cy="461665"/>
          </a:xfrm>
          <a:prstGeom prst="rect">
            <a:avLst/>
          </a:prstGeom>
          <a:noFill/>
        </p:spPr>
        <p:txBody>
          <a:bodyPr wrap="square" lIns="91440" tIns="45720" rIns="91440" bIns="45720" rtlCol="0" anchor="t">
            <a:spAutoFit/>
          </a:bodyPr>
          <a:lstStyle/>
          <a:p>
            <a:pPr algn="ctr"/>
            <a:r>
              <a:rPr lang="es-MX" sz="2400" dirty="0">
                <a:solidFill>
                  <a:schemeClr val="bg1"/>
                </a:solidFill>
                <a:latin typeface="Aptos" panose="020B0004020202020204" pitchFamily="34" charset="0"/>
                <a:cs typeface="Times New Roman"/>
              </a:rPr>
              <a:t>S&amp;P500 en escala logarítmica</a:t>
            </a:r>
          </a:p>
        </p:txBody>
      </p:sp>
      <p:pic>
        <p:nvPicPr>
          <p:cNvPr id="15" name="Picture 14">
            <a:extLst>
              <a:ext uri="{FF2B5EF4-FFF2-40B4-BE49-F238E27FC236}">
                <a16:creationId xmlns:a16="http://schemas.microsoft.com/office/drawing/2014/main" id="{76B692FB-7966-6E96-7888-07A245D50A84}"/>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16" name="Picture 15">
            <a:extLst>
              <a:ext uri="{FF2B5EF4-FFF2-40B4-BE49-F238E27FC236}">
                <a16:creationId xmlns:a16="http://schemas.microsoft.com/office/drawing/2014/main" id="{5D5D46C5-0C23-DE32-6051-E771645B0E7B}"/>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5880852">
            <a:off x="5880407" y="446820"/>
            <a:ext cx="5883882" cy="5883882"/>
          </a:xfrm>
          <a:prstGeom prst="rect">
            <a:avLst/>
          </a:prstGeom>
        </p:spPr>
      </p:pic>
      <p:sp>
        <p:nvSpPr>
          <p:cNvPr id="7" name="Rectangle: Rounded Corners 6">
            <a:extLst>
              <a:ext uri="{FF2B5EF4-FFF2-40B4-BE49-F238E27FC236}">
                <a16:creationId xmlns:a16="http://schemas.microsoft.com/office/drawing/2014/main" id="{EA318F15-70B5-782A-3A32-5809B49DC382}"/>
              </a:ext>
            </a:extLst>
          </p:cNvPr>
          <p:cNvSpPr/>
          <p:nvPr/>
        </p:nvSpPr>
        <p:spPr>
          <a:xfrm>
            <a:off x="-793631" y="657263"/>
            <a:ext cx="7175577"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EE763AB-117F-E108-5C1D-C442EE1CA830}"/>
              </a:ext>
            </a:extLst>
          </p:cNvPr>
          <p:cNvSpPr txBox="1"/>
          <p:nvPr/>
        </p:nvSpPr>
        <p:spPr>
          <a:xfrm>
            <a:off x="1008668" y="704448"/>
            <a:ext cx="529786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4000" b="1" dirty="0">
                <a:solidFill>
                  <a:prstClr val="black">
                    <a:lumMod val="85000"/>
                    <a:lumOff val="15000"/>
                  </a:prstClr>
                </a:solidFill>
                <a:latin typeface="Aptos" panose="020B0004020202020204" pitchFamily="34" charset="0"/>
              </a:rPr>
              <a:t>Escala Logarítmica (II)</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9" name="Straight Connector 8">
            <a:extLst>
              <a:ext uri="{FF2B5EF4-FFF2-40B4-BE49-F238E27FC236}">
                <a16:creationId xmlns:a16="http://schemas.microsoft.com/office/drawing/2014/main" id="{DA2E8DCC-B44C-A9F0-CFD4-90DEA69D22CD}"/>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FCE135B-58E9-AFA1-730B-863F949D95BA}"/>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06C30F01-61E4-E01B-F221-882D7A042C7C}"/>
              </a:ext>
            </a:extLst>
          </p:cNvPr>
          <p:cNvGrpSpPr/>
          <p:nvPr/>
        </p:nvGrpSpPr>
        <p:grpSpPr>
          <a:xfrm>
            <a:off x="2794157" y="2572036"/>
            <a:ext cx="6598086" cy="4229193"/>
            <a:chOff x="2587314" y="2081072"/>
            <a:chExt cx="6844649" cy="4347773"/>
          </a:xfrm>
        </p:grpSpPr>
        <p:sp>
          <p:nvSpPr>
            <p:cNvPr id="18" name="Rectangle: Rounded Corners 17">
              <a:extLst>
                <a:ext uri="{FF2B5EF4-FFF2-40B4-BE49-F238E27FC236}">
                  <a16:creationId xmlns:a16="http://schemas.microsoft.com/office/drawing/2014/main" id="{755CF866-87ED-04F7-1DF6-D773ECD7812F}"/>
                </a:ext>
              </a:extLst>
            </p:cNvPr>
            <p:cNvSpPr/>
            <p:nvPr/>
          </p:nvSpPr>
          <p:spPr>
            <a:xfrm>
              <a:off x="2587314" y="2081072"/>
              <a:ext cx="6844649" cy="434777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9" name="Picture 18">
              <a:extLst>
                <a:ext uri="{FF2B5EF4-FFF2-40B4-BE49-F238E27FC236}">
                  <a16:creationId xmlns:a16="http://schemas.microsoft.com/office/drawing/2014/main" id="{F5239976-380C-8AEB-C2C8-7EA335BC7B06}"/>
                </a:ext>
              </a:extLst>
            </p:cNvPr>
            <p:cNvPicPr>
              <a:picLocks noChangeAspect="1"/>
            </p:cNvPicPr>
            <p:nvPr/>
          </p:nvPicPr>
          <p:blipFill>
            <a:blip r:embed="rId7"/>
            <a:stretch>
              <a:fillRect/>
            </a:stretch>
          </p:blipFill>
          <p:spPr>
            <a:xfrm>
              <a:off x="3056944" y="2269918"/>
              <a:ext cx="5905391" cy="4110934"/>
            </a:xfrm>
            <a:prstGeom prst="rect">
              <a:avLst/>
            </a:prstGeom>
          </p:spPr>
        </p:pic>
      </p:grpSp>
    </p:spTree>
    <p:extLst>
      <p:ext uri="{BB962C8B-B14F-4D97-AF65-F5344CB8AC3E}">
        <p14:creationId xmlns:p14="http://schemas.microsoft.com/office/powerpoint/2010/main" val="3711943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1" name="Picture 10">
            <a:extLst>
              <a:ext uri="{FF2B5EF4-FFF2-40B4-BE49-F238E27FC236}">
                <a16:creationId xmlns:a16="http://schemas.microsoft.com/office/drawing/2014/main" id="{246FB42C-269F-D44E-8199-F1FBE9945582}"/>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996E6C-A750-0E3E-B148-EED32A1BA899}"/>
                  </a:ext>
                </a:extLst>
              </p:cNvPr>
              <p:cNvSpPr txBox="1"/>
              <p:nvPr/>
            </p:nvSpPr>
            <p:spPr>
              <a:xfrm>
                <a:off x="837398" y="2117586"/>
                <a:ext cx="10697120" cy="4538743"/>
              </a:xfrm>
              <a:prstGeom prst="rect">
                <a:avLst/>
              </a:prstGeom>
              <a:noFill/>
            </p:spPr>
            <p:txBody>
              <a:bodyPr wrap="square">
                <a:spAutoFit/>
              </a:bodyPr>
              <a:lstStyle/>
              <a:p>
                <a:r>
                  <a:rPr lang="es-CO" b="1" dirty="0">
                    <a:solidFill>
                      <a:schemeClr val="bg1"/>
                    </a:solidFill>
                    <a:latin typeface="Aptos" panose="020B0004020202020204" pitchFamily="34" charset="0"/>
                  </a:rPr>
                  <a:t>Propiedad 2: </a:t>
                </a:r>
                <a:r>
                  <a:rPr lang="es-CO" b="1" dirty="0" err="1">
                    <a:solidFill>
                      <a:schemeClr val="bg1"/>
                    </a:solidFill>
                    <a:latin typeface="Aptos" panose="020B0004020202020204" pitchFamily="34" charset="0"/>
                  </a:rPr>
                  <a:t>Aditividad</a:t>
                </a:r>
                <a:endParaRPr lang="es-CO" b="1" dirty="0">
                  <a:solidFill>
                    <a:schemeClr val="bg1"/>
                  </a:solidFill>
                  <a:latin typeface="Aptos" panose="020B0004020202020204" pitchFamily="34" charset="0"/>
                </a:endParaRPr>
              </a:p>
              <a:p>
                <a:endParaRPr lang="es-CO" b="1" dirty="0">
                  <a:solidFill>
                    <a:schemeClr val="bg1"/>
                  </a:solidFill>
                  <a:latin typeface="Aptos" panose="020B0004020202020204" pitchFamily="34" charset="0"/>
                </a:endParaRPr>
              </a:p>
              <a:p>
                <a:r>
                  <a:rPr lang="es-CO" dirty="0">
                    <a:solidFill>
                      <a:schemeClr val="bg1"/>
                    </a:solidFill>
                    <a:latin typeface="Aptos" panose="020B0004020202020204" pitchFamily="34" charset="0"/>
                  </a:rPr>
                  <a:t>Pese a que es más fácil operar sus resultados, se debe tener un cuidado adicional y es que no se pueden usar los retornos logarítmicos para obtener el retorno de un portafolio. </a:t>
                </a:r>
              </a:p>
              <a:p>
                <a:endParaRPr lang="es-CO"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𝑟</m:t>
                          </m:r>
                        </m:e>
                        <m:sub>
                          <m:r>
                            <a:rPr lang="es-CO" sz="2000" b="0" i="1" smtClean="0">
                              <a:solidFill>
                                <a:schemeClr val="bg1"/>
                              </a:solidFill>
                              <a:latin typeface="Cambria Math" panose="02040503050406030204" pitchFamily="18" charset="0"/>
                            </a:rPr>
                            <m:t>𝑡</m:t>
                          </m:r>
                        </m:sub>
                      </m:sSub>
                      <m:r>
                        <a:rPr lang="es-CO" sz="2000" b="0" i="1" smtClean="0">
                          <a:solidFill>
                            <a:schemeClr val="bg1"/>
                          </a:solidFill>
                          <a:latin typeface="Cambria Math" panose="02040503050406030204" pitchFamily="18" charset="0"/>
                        </a:rPr>
                        <m:t>≠</m:t>
                      </m:r>
                      <m:func>
                        <m:funcPr>
                          <m:ctrlPr>
                            <a:rPr lang="es-CO" sz="2000" b="0" i="1" smtClean="0">
                              <a:solidFill>
                                <a:schemeClr val="bg1"/>
                              </a:solidFill>
                              <a:latin typeface="Cambria Math" panose="02040503050406030204" pitchFamily="18" charset="0"/>
                            </a:rPr>
                          </m:ctrlPr>
                        </m:funcPr>
                        <m:fName>
                          <m:r>
                            <m:rPr>
                              <m:sty m:val="p"/>
                            </m:rPr>
                            <a:rPr lang="es-CO" sz="2000" b="0" i="0" smtClean="0">
                              <a:solidFill>
                                <a:schemeClr val="bg1"/>
                              </a:solidFill>
                              <a:latin typeface="Cambria Math" panose="02040503050406030204" pitchFamily="18" charset="0"/>
                            </a:rPr>
                            <m:t>exp</m:t>
                          </m:r>
                        </m:fName>
                        <m:e>
                          <m:d>
                            <m:dPr>
                              <m:ctrlPr>
                                <a:rPr lang="es-CO" sz="2000" b="0" i="1" smtClean="0">
                                  <a:solidFill>
                                    <a:schemeClr val="bg1"/>
                                  </a:solidFill>
                                  <a:latin typeface="Cambria Math" panose="02040503050406030204" pitchFamily="18" charset="0"/>
                                </a:rPr>
                              </m:ctrlPr>
                            </m:dPr>
                            <m:e>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𝑤</m:t>
                                  </m:r>
                                </m:e>
                                <m:sub>
                                  <m:r>
                                    <a:rPr lang="es-CO" sz="2000" b="0" i="1" smtClean="0">
                                      <a:solidFill>
                                        <a:schemeClr val="bg1"/>
                                      </a:solidFill>
                                      <a:latin typeface="Cambria Math" panose="02040503050406030204" pitchFamily="18" charset="0"/>
                                    </a:rPr>
                                    <m:t>1</m:t>
                                  </m:r>
                                </m:sub>
                              </m:sSub>
                              <m:func>
                                <m:funcPr>
                                  <m:ctrlPr>
                                    <a:rPr lang="es-CO" sz="2000" b="0" i="1" smtClean="0">
                                      <a:solidFill>
                                        <a:schemeClr val="bg1"/>
                                      </a:solidFill>
                                      <a:latin typeface="Cambria Math" panose="02040503050406030204" pitchFamily="18" charset="0"/>
                                    </a:rPr>
                                  </m:ctrlPr>
                                </m:funcPr>
                                <m:fName>
                                  <m:r>
                                    <m:rPr>
                                      <m:sty m:val="p"/>
                                    </m:rPr>
                                    <a:rPr lang="es-CO" sz="2000" b="0" i="0" smtClean="0">
                                      <a:solidFill>
                                        <a:schemeClr val="bg1"/>
                                      </a:solidFill>
                                      <a:latin typeface="Cambria Math" panose="02040503050406030204" pitchFamily="18" charset="0"/>
                                    </a:rPr>
                                    <m:t>ln</m:t>
                                  </m:r>
                                </m:fName>
                                <m:e>
                                  <m:d>
                                    <m:dPr>
                                      <m:ctrlPr>
                                        <a:rPr lang="es-CO" sz="2000" b="0" i="1" smtClean="0">
                                          <a:solidFill>
                                            <a:schemeClr val="bg1"/>
                                          </a:solidFill>
                                          <a:latin typeface="Cambria Math" panose="02040503050406030204" pitchFamily="18" charset="0"/>
                                        </a:rPr>
                                      </m:ctrlPr>
                                    </m:dPr>
                                    <m:e>
                                      <m:f>
                                        <m:fPr>
                                          <m:ctrlPr>
                                            <a:rPr lang="es-CO" sz="2000" b="0" i="1" smtClean="0">
                                              <a:solidFill>
                                                <a:schemeClr val="bg1"/>
                                              </a:solidFill>
                                              <a:latin typeface="Cambria Math" panose="02040503050406030204" pitchFamily="18" charset="0"/>
                                            </a:rPr>
                                          </m:ctrlPr>
                                        </m:fPr>
                                        <m:num>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𝑥</m:t>
                                              </m:r>
                                            </m:e>
                                            <m:sub>
                                              <m:r>
                                                <a:rPr lang="es-CO" sz="2000" b="0" i="1" smtClean="0">
                                                  <a:solidFill>
                                                    <a:schemeClr val="bg1"/>
                                                  </a:solidFill>
                                                  <a:latin typeface="Cambria Math" panose="02040503050406030204" pitchFamily="18" charset="0"/>
                                                </a:rPr>
                                                <m:t>1</m:t>
                                              </m:r>
                                              <m:r>
                                                <a:rPr lang="es-CO" sz="2000" b="0" i="1" smtClean="0">
                                                  <a:solidFill>
                                                    <a:schemeClr val="bg1"/>
                                                  </a:solidFill>
                                                  <a:latin typeface="Cambria Math" panose="02040503050406030204" pitchFamily="18" charset="0"/>
                                                </a:rPr>
                                                <m:t>𝑡</m:t>
                                              </m:r>
                                            </m:sub>
                                          </m:sSub>
                                        </m:num>
                                        <m:den>
                                          <m:sSub>
                                            <m:sSubPr>
                                              <m:ctrlPr>
                                                <a:rPr lang="es-CO" sz="2000" b="0" i="1" smtClean="0">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𝑥</m:t>
                                              </m:r>
                                            </m:e>
                                            <m:sub>
                                              <m:r>
                                                <a:rPr lang="es-CO" sz="2000" b="0" i="1" smtClean="0">
                                                  <a:solidFill>
                                                    <a:schemeClr val="bg1"/>
                                                  </a:solidFill>
                                                  <a:latin typeface="Cambria Math" panose="02040503050406030204" pitchFamily="18" charset="0"/>
                                                </a:rPr>
                                                <m:t>1</m:t>
                                              </m:r>
                                              <m:r>
                                                <a:rPr lang="es-CO" sz="2000" b="0" i="1" smtClean="0">
                                                  <a:solidFill>
                                                    <a:schemeClr val="bg1"/>
                                                  </a:solidFill>
                                                  <a:latin typeface="Cambria Math" panose="02040503050406030204" pitchFamily="18" charset="0"/>
                                                </a:rPr>
                                                <m:t>𝑡</m:t>
                                              </m:r>
                                              <m:r>
                                                <a:rPr lang="es-CO" sz="2000" b="0" i="1" smtClean="0">
                                                  <a:solidFill>
                                                    <a:schemeClr val="bg1"/>
                                                  </a:solidFill>
                                                  <a:latin typeface="Cambria Math" panose="02040503050406030204" pitchFamily="18" charset="0"/>
                                                </a:rPr>
                                                <m:t>−1</m:t>
                                              </m:r>
                                            </m:sub>
                                          </m:sSub>
                                        </m:den>
                                      </m:f>
                                    </m:e>
                                  </m:d>
                                </m:e>
                              </m:func>
                              <m:r>
                                <a:rPr lang="es-CO" sz="2000" b="0" i="1" smtClean="0">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𝑤</m:t>
                                  </m:r>
                                </m:e>
                                <m:sub>
                                  <m:r>
                                    <a:rPr lang="es-CO" sz="2000" b="0" i="1" smtClean="0">
                                      <a:solidFill>
                                        <a:schemeClr val="bg1"/>
                                      </a:solidFill>
                                      <a:latin typeface="Cambria Math" panose="02040503050406030204" pitchFamily="18" charset="0"/>
                                    </a:rPr>
                                    <m:t>𝑛</m:t>
                                  </m:r>
                                </m:sub>
                              </m:sSub>
                              <m:func>
                                <m:funcPr>
                                  <m:ctrlPr>
                                    <a:rPr lang="es-CO" sz="2000" i="1">
                                      <a:solidFill>
                                        <a:schemeClr val="bg1"/>
                                      </a:solidFill>
                                      <a:latin typeface="Cambria Math" panose="02040503050406030204" pitchFamily="18" charset="0"/>
                                    </a:rPr>
                                  </m:ctrlPr>
                                </m:funcPr>
                                <m:fName>
                                  <m:r>
                                    <m:rPr>
                                      <m:sty m:val="p"/>
                                    </m:rPr>
                                    <a:rPr lang="es-CO" sz="2000">
                                      <a:solidFill>
                                        <a:schemeClr val="bg1"/>
                                      </a:solidFill>
                                      <a:latin typeface="Cambria Math" panose="02040503050406030204" pitchFamily="18" charset="0"/>
                                    </a:rPr>
                                    <m:t>ln</m:t>
                                  </m:r>
                                </m:fName>
                                <m:e>
                                  <m:d>
                                    <m:dPr>
                                      <m:ctrlPr>
                                        <a:rPr lang="es-CO" sz="2000" i="1">
                                          <a:solidFill>
                                            <a:schemeClr val="bg1"/>
                                          </a:solidFill>
                                          <a:latin typeface="Cambria Math" panose="02040503050406030204" pitchFamily="18" charset="0"/>
                                        </a:rPr>
                                      </m:ctrlPr>
                                    </m:dPr>
                                    <m:e>
                                      <m:f>
                                        <m:fPr>
                                          <m:ctrlPr>
                                            <a:rPr lang="es-CO" sz="2000" i="1">
                                              <a:solidFill>
                                                <a:schemeClr val="bg1"/>
                                              </a:solidFill>
                                              <a:latin typeface="Cambria Math" panose="02040503050406030204" pitchFamily="18" charset="0"/>
                                            </a:rPr>
                                          </m:ctrlPr>
                                        </m:fPr>
                                        <m:num>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𝑥</m:t>
                                              </m:r>
                                            </m:e>
                                            <m:sub>
                                              <m:r>
                                                <a:rPr lang="es-CO" sz="2000" b="0" i="1" smtClean="0">
                                                  <a:solidFill>
                                                    <a:schemeClr val="bg1"/>
                                                  </a:solidFill>
                                                  <a:latin typeface="Cambria Math" panose="02040503050406030204" pitchFamily="18" charset="0"/>
                                                </a:rPr>
                                                <m:t>𝑛</m:t>
                                              </m:r>
                                              <m:r>
                                                <a:rPr lang="es-CO" sz="2000" i="1">
                                                  <a:solidFill>
                                                    <a:schemeClr val="bg1"/>
                                                  </a:solidFill>
                                                  <a:latin typeface="Cambria Math" panose="02040503050406030204" pitchFamily="18" charset="0"/>
                                                </a:rPr>
                                                <m:t>𝑡</m:t>
                                              </m:r>
                                            </m:sub>
                                          </m:sSub>
                                        </m:num>
                                        <m:den>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𝑥</m:t>
                                              </m:r>
                                            </m:e>
                                            <m:sub>
                                              <m:r>
                                                <a:rPr lang="es-CO" sz="2000" b="0" i="1" smtClean="0">
                                                  <a:solidFill>
                                                    <a:schemeClr val="bg1"/>
                                                  </a:solidFill>
                                                  <a:latin typeface="Cambria Math" panose="02040503050406030204" pitchFamily="18" charset="0"/>
                                                </a:rPr>
                                                <m:t>𝑛</m:t>
                                              </m:r>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den>
                                      </m:f>
                                    </m:e>
                                  </m:d>
                                </m:e>
                              </m:func>
                            </m:e>
                          </m:d>
                        </m:e>
                      </m:func>
                      <m:r>
                        <a:rPr lang="es-CO" sz="2000" b="0" i="1" smtClean="0">
                          <a:solidFill>
                            <a:schemeClr val="bg1"/>
                          </a:solidFill>
                          <a:latin typeface="Cambria Math" panose="02040503050406030204" pitchFamily="18" charset="0"/>
                        </a:rPr>
                        <m:t>−1</m:t>
                      </m:r>
                    </m:oMath>
                  </m:oMathPara>
                </a14:m>
                <a:endParaRPr lang="es-CO" sz="2000" dirty="0">
                  <a:solidFill>
                    <a:schemeClr val="bg1"/>
                  </a:solidFill>
                  <a:latin typeface="Aptos" panose="020B0004020202020204" pitchFamily="34" charset="0"/>
                </a:endParaRPr>
              </a:p>
              <a:p>
                <a:endParaRPr lang="es-CO" dirty="0">
                  <a:solidFill>
                    <a:schemeClr val="bg1"/>
                  </a:solidFill>
                  <a:latin typeface="Aptos" panose="020B0004020202020204" pitchFamily="34" charset="0"/>
                </a:endParaRPr>
              </a:p>
              <a:p>
                <a:r>
                  <a:rPr lang="es-CO" dirty="0">
                    <a:solidFill>
                      <a:schemeClr val="bg1"/>
                    </a:solidFill>
                    <a:latin typeface="Aptos" panose="020B0004020202020204" pitchFamily="34" charset="0"/>
                  </a:rPr>
                  <a:t>Para este proceder si se debe agregar </a:t>
                </a:r>
              </a:p>
              <a:p>
                <a:endParaRPr lang="es-CO" b="0" i="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𝑟</m:t>
                          </m:r>
                        </m:e>
                        <m:sub>
                          <m:r>
                            <a:rPr lang="es-CO" sz="2000" b="0" i="1" smtClean="0">
                              <a:solidFill>
                                <a:schemeClr val="bg1"/>
                              </a:solidFill>
                              <a:latin typeface="Cambria Math" panose="02040503050406030204" pitchFamily="18" charset="0"/>
                            </a:rPr>
                            <m:t>𝑡</m:t>
                          </m:r>
                        </m:sub>
                      </m:sSub>
                      <m:r>
                        <a:rPr lang="es-CO" sz="2000" b="0" i="1" smtClean="0">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cs typeface="Times New Roman" panose="02020603050405020304" pitchFamily="18" charset="0"/>
                            </a:rPr>
                          </m:ctrlPr>
                        </m:sSubPr>
                        <m:e>
                          <m:r>
                            <a:rPr lang="es-CO" sz="2000" i="1">
                              <a:solidFill>
                                <a:schemeClr val="bg1"/>
                              </a:solidFill>
                              <a:latin typeface="Cambria Math" panose="02040503050406030204" pitchFamily="18" charset="0"/>
                              <a:cs typeface="Times New Roman" panose="02020603050405020304" pitchFamily="18" charset="0"/>
                            </a:rPr>
                            <m:t>𝑤</m:t>
                          </m:r>
                        </m:e>
                        <m:sub>
                          <m:r>
                            <a:rPr lang="es-CO" sz="2000" i="1">
                              <a:solidFill>
                                <a:schemeClr val="bg1"/>
                              </a:solidFill>
                              <a:latin typeface="Cambria Math" panose="02040503050406030204" pitchFamily="18" charset="0"/>
                              <a:cs typeface="Times New Roman" panose="02020603050405020304" pitchFamily="18" charset="0"/>
                            </a:rPr>
                            <m:t>1</m:t>
                          </m:r>
                        </m:sub>
                      </m:sSub>
                      <m:sSub>
                        <m:sSubPr>
                          <m:ctrlPr>
                            <a:rPr lang="es-CO" sz="2000" i="1">
                              <a:solidFill>
                                <a:schemeClr val="bg1"/>
                              </a:solidFill>
                              <a:latin typeface="Cambria Math" panose="02040503050406030204" pitchFamily="18" charset="0"/>
                              <a:cs typeface="Times New Roman" panose="02020603050405020304" pitchFamily="18" charset="0"/>
                            </a:rPr>
                          </m:ctrlPr>
                        </m:sSubPr>
                        <m:e>
                          <m:r>
                            <a:rPr lang="es-CO" sz="2000" i="1">
                              <a:solidFill>
                                <a:schemeClr val="bg1"/>
                              </a:solidFill>
                              <a:latin typeface="Cambria Math" panose="02040503050406030204" pitchFamily="18" charset="0"/>
                              <a:cs typeface="Times New Roman" panose="02020603050405020304" pitchFamily="18" charset="0"/>
                            </a:rPr>
                            <m:t>𝑟</m:t>
                          </m:r>
                        </m:e>
                        <m:sub>
                          <m:r>
                            <a:rPr lang="es-CO" sz="2000" i="1">
                              <a:solidFill>
                                <a:schemeClr val="bg1"/>
                              </a:solidFill>
                              <a:latin typeface="Cambria Math" panose="02040503050406030204" pitchFamily="18" charset="0"/>
                              <a:cs typeface="Times New Roman" panose="02020603050405020304" pitchFamily="18" charset="0"/>
                            </a:rPr>
                            <m:t>1</m:t>
                          </m:r>
                          <m:r>
                            <a:rPr lang="es-CO" sz="2000" i="1">
                              <a:solidFill>
                                <a:schemeClr val="bg1"/>
                              </a:solidFill>
                              <a:latin typeface="Cambria Math" panose="02040503050406030204" pitchFamily="18" charset="0"/>
                              <a:cs typeface="Times New Roman" panose="02020603050405020304" pitchFamily="18" charset="0"/>
                            </a:rPr>
                            <m:t>𝑡</m:t>
                          </m:r>
                        </m:sub>
                      </m:sSub>
                      <m:r>
                        <a:rPr lang="es-CO" sz="2000" b="0" i="1" smtClean="0">
                          <a:solidFill>
                            <a:schemeClr val="bg1"/>
                          </a:solidFill>
                          <a:latin typeface="Cambria Math" panose="02040503050406030204" pitchFamily="18" charset="0"/>
                          <a:cs typeface="Times New Roman" panose="02020603050405020304" pitchFamily="18" charset="0"/>
                        </a:rPr>
                        <m:t>+…+</m:t>
                      </m:r>
                      <m:sSub>
                        <m:sSubPr>
                          <m:ctrlPr>
                            <a:rPr lang="es-CO" sz="2000" i="1">
                              <a:solidFill>
                                <a:schemeClr val="bg1"/>
                              </a:solidFill>
                              <a:latin typeface="Cambria Math" panose="02040503050406030204" pitchFamily="18" charset="0"/>
                              <a:cs typeface="Times New Roman" panose="02020603050405020304" pitchFamily="18" charset="0"/>
                            </a:rPr>
                          </m:ctrlPr>
                        </m:sSubPr>
                        <m:e>
                          <m:r>
                            <a:rPr lang="es-CO" sz="2000" i="1">
                              <a:solidFill>
                                <a:schemeClr val="bg1"/>
                              </a:solidFill>
                              <a:latin typeface="Cambria Math" panose="02040503050406030204" pitchFamily="18" charset="0"/>
                              <a:cs typeface="Times New Roman" panose="02020603050405020304" pitchFamily="18" charset="0"/>
                            </a:rPr>
                            <m:t>𝑤</m:t>
                          </m:r>
                        </m:e>
                        <m:sub>
                          <m:r>
                            <a:rPr lang="es-CO" sz="2000" b="0" i="1" smtClean="0">
                              <a:solidFill>
                                <a:schemeClr val="bg1"/>
                              </a:solidFill>
                              <a:latin typeface="Cambria Math" panose="02040503050406030204" pitchFamily="18" charset="0"/>
                              <a:cs typeface="Times New Roman" panose="02020603050405020304" pitchFamily="18" charset="0"/>
                            </a:rPr>
                            <m:t>𝑛</m:t>
                          </m:r>
                        </m:sub>
                      </m:sSub>
                      <m:sSub>
                        <m:sSubPr>
                          <m:ctrlPr>
                            <a:rPr lang="es-CO" sz="2000" i="1">
                              <a:solidFill>
                                <a:schemeClr val="bg1"/>
                              </a:solidFill>
                              <a:latin typeface="Cambria Math" panose="02040503050406030204" pitchFamily="18" charset="0"/>
                              <a:cs typeface="Times New Roman" panose="02020603050405020304" pitchFamily="18" charset="0"/>
                            </a:rPr>
                          </m:ctrlPr>
                        </m:sSubPr>
                        <m:e>
                          <m:r>
                            <a:rPr lang="es-CO" sz="2000" i="1">
                              <a:solidFill>
                                <a:schemeClr val="bg1"/>
                              </a:solidFill>
                              <a:latin typeface="Cambria Math" panose="02040503050406030204" pitchFamily="18" charset="0"/>
                              <a:cs typeface="Times New Roman" panose="02020603050405020304" pitchFamily="18" charset="0"/>
                            </a:rPr>
                            <m:t>𝑟</m:t>
                          </m:r>
                        </m:e>
                        <m:sub>
                          <m:r>
                            <a:rPr lang="es-CO" sz="2000" b="0" i="1" smtClean="0">
                              <a:solidFill>
                                <a:schemeClr val="bg1"/>
                              </a:solidFill>
                              <a:latin typeface="Cambria Math" panose="02040503050406030204" pitchFamily="18" charset="0"/>
                              <a:cs typeface="Times New Roman" panose="02020603050405020304" pitchFamily="18" charset="0"/>
                            </a:rPr>
                            <m:t>𝑛</m:t>
                          </m:r>
                          <m:r>
                            <a:rPr lang="es-CO" sz="2000" i="1">
                              <a:solidFill>
                                <a:schemeClr val="bg1"/>
                              </a:solidFill>
                              <a:latin typeface="Cambria Math" panose="02040503050406030204" pitchFamily="18" charset="0"/>
                              <a:cs typeface="Times New Roman" panose="02020603050405020304" pitchFamily="18" charset="0"/>
                            </a:rPr>
                            <m:t>𝑡</m:t>
                          </m:r>
                        </m:sub>
                      </m:sSub>
                    </m:oMath>
                  </m:oMathPara>
                </a14:m>
                <a:endParaRPr lang="es-CO" sz="2000" dirty="0">
                  <a:solidFill>
                    <a:schemeClr val="bg1"/>
                  </a:solidFill>
                  <a:latin typeface="Aptos" panose="020B0004020202020204" pitchFamily="34" charset="0"/>
                  <a:cs typeface="Times New Roman" panose="02020603050405020304" pitchFamily="18" charset="0"/>
                </a:endParaRPr>
              </a:p>
              <a:p>
                <a:endParaRPr lang="es-CO" sz="2000" dirty="0">
                  <a:solidFill>
                    <a:schemeClr val="bg1"/>
                  </a:solidFill>
                  <a:latin typeface="Aptos" panose="020B0004020202020204" pitchFamily="34" charset="0"/>
                </a:endParaRPr>
              </a:p>
              <a:p>
                <a:r>
                  <a:rPr lang="es-CO" dirty="0">
                    <a:solidFill>
                      <a:schemeClr val="bg1"/>
                    </a:solidFill>
                    <a:latin typeface="Aptos" panose="020B0004020202020204" pitchFamily="34" charset="0"/>
                  </a:rPr>
                  <a:t>En el horizonte de rebalanceo definido.</a:t>
                </a:r>
              </a:p>
              <a:p>
                <a:r>
                  <a:rPr lang="es-CO" dirty="0">
                    <a:solidFill>
                      <a:schemeClr val="bg1"/>
                    </a:solidFill>
                    <a:latin typeface="Aptos" panose="020B0004020202020204" pitchFamily="34" charset="0"/>
                  </a:rPr>
                  <a:t> </a:t>
                </a:r>
              </a:p>
              <a:p>
                <a:r>
                  <a:rPr lang="es-CO" b="1" dirty="0">
                    <a:solidFill>
                      <a:schemeClr val="bg1"/>
                    </a:solidFill>
                    <a:latin typeface="Aptos" panose="020B0004020202020204" pitchFamily="34" charset="0"/>
                  </a:rPr>
                  <a:t>Esto debido a que no se pueden componer los retornos entre activos de manera continua</a:t>
                </a:r>
              </a:p>
            </p:txBody>
          </p:sp>
        </mc:Choice>
        <mc:Fallback xmlns="">
          <p:sp>
            <p:nvSpPr>
              <p:cNvPr id="5" name="TextBox 4">
                <a:extLst>
                  <a:ext uri="{FF2B5EF4-FFF2-40B4-BE49-F238E27FC236}">
                    <a16:creationId xmlns:a16="http://schemas.microsoft.com/office/drawing/2014/main" id="{8F996E6C-A750-0E3E-B148-EED32A1BA899}"/>
                  </a:ext>
                </a:extLst>
              </p:cNvPr>
              <p:cNvSpPr txBox="1">
                <a:spLocks noRot="1" noChangeAspect="1" noMove="1" noResize="1" noEditPoints="1" noAdjustHandles="1" noChangeArrowheads="1" noChangeShapeType="1" noTextEdit="1"/>
              </p:cNvSpPr>
              <p:nvPr/>
            </p:nvSpPr>
            <p:spPr>
              <a:xfrm>
                <a:off x="837398" y="2117586"/>
                <a:ext cx="10697120" cy="4538743"/>
              </a:xfrm>
              <a:prstGeom prst="rect">
                <a:avLst/>
              </a:prstGeom>
              <a:blipFill>
                <a:blip r:embed="rId5"/>
                <a:stretch>
                  <a:fillRect l="-456" t="-537"/>
                </a:stretch>
              </a:blipFill>
            </p:spPr>
            <p:txBody>
              <a:bodyPr/>
              <a:lstStyle/>
              <a:p>
                <a:r>
                  <a:rPr lang="es-CO">
                    <a:noFill/>
                  </a:rPr>
                  <a:t> </a:t>
                </a:r>
              </a:p>
            </p:txBody>
          </p:sp>
        </mc:Fallback>
      </mc:AlternateContent>
      <p:pic>
        <p:nvPicPr>
          <p:cNvPr id="12" name="Picture 11">
            <a:extLst>
              <a:ext uri="{FF2B5EF4-FFF2-40B4-BE49-F238E27FC236}">
                <a16:creationId xmlns:a16="http://schemas.microsoft.com/office/drawing/2014/main" id="{17833402-8EBE-50E7-3BB5-42503AE0D89C}"/>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10" name="Rectangle: Rounded Corners 9">
            <a:extLst>
              <a:ext uri="{FF2B5EF4-FFF2-40B4-BE49-F238E27FC236}">
                <a16:creationId xmlns:a16="http://schemas.microsoft.com/office/drawing/2014/main" id="{52EFEAF1-35BA-1BD5-89A7-16A754006E50}"/>
              </a:ext>
            </a:extLst>
          </p:cNvPr>
          <p:cNvSpPr/>
          <p:nvPr/>
        </p:nvSpPr>
        <p:spPr>
          <a:xfrm>
            <a:off x="2588474"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r>
              <a:rPr lang="es-MX" sz="3200" b="1" dirty="0">
                <a:solidFill>
                  <a:schemeClr val="tx1"/>
                </a:solidFill>
                <a:latin typeface="Aptos" panose="020B0004020202020204" pitchFamily="34" charset="0"/>
                <a:cs typeface="Arial"/>
              </a:rPr>
              <a:t>Retornos Logarítmicos</a:t>
            </a:r>
            <a:endParaRPr lang="es-ES" sz="44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p:txBody>
      </p:sp>
      <p:cxnSp>
        <p:nvCxnSpPr>
          <p:cNvPr id="13" name="Straight Connector 12">
            <a:extLst>
              <a:ext uri="{FF2B5EF4-FFF2-40B4-BE49-F238E27FC236}">
                <a16:creationId xmlns:a16="http://schemas.microsoft.com/office/drawing/2014/main" id="{7FED6D16-5538-F55D-5A2F-06AA2C74D682}"/>
              </a:ext>
            </a:extLst>
          </p:cNvPr>
          <p:cNvCxnSpPr>
            <a:cxnSpLocks/>
          </p:cNvCxnSpPr>
          <p:nvPr/>
        </p:nvCxnSpPr>
        <p:spPr>
          <a:xfrm flipH="1">
            <a:off x="1680276" y="1734590"/>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318A30-B835-D38F-CCD8-F91B6E57F9A8}"/>
              </a:ext>
            </a:extLst>
          </p:cNvPr>
          <p:cNvCxnSpPr>
            <a:cxnSpLocks/>
          </p:cNvCxnSpPr>
          <p:nvPr/>
        </p:nvCxnSpPr>
        <p:spPr>
          <a:xfrm flipH="1">
            <a:off x="735075" y="1809352"/>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4699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DDC24-8687-317F-D29C-1F853691C05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E990449-272D-9289-61E8-AEBFAC1BDF5E}"/>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A69FB96E-1BCE-44BF-6FB5-4A63AE703D51}"/>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02121A59-1742-C346-FC1B-4BF03826EEC9}"/>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78FF4396-FC1F-C4C4-44EE-1D7331E9638F}"/>
              </a:ext>
            </a:extLst>
          </p:cNvPr>
          <p:cNvGrpSpPr/>
          <p:nvPr/>
        </p:nvGrpSpPr>
        <p:grpSpPr>
          <a:xfrm>
            <a:off x="3057478" y="2813447"/>
            <a:ext cx="6077043" cy="1323438"/>
            <a:chOff x="2903770" y="2726284"/>
            <a:chExt cx="6077043" cy="1323438"/>
          </a:xfrm>
        </p:grpSpPr>
        <p:sp>
          <p:nvSpPr>
            <p:cNvPr id="12" name="Rectangle 11">
              <a:extLst>
                <a:ext uri="{FF2B5EF4-FFF2-40B4-BE49-F238E27FC236}">
                  <a16:creationId xmlns:a16="http://schemas.microsoft.com/office/drawing/2014/main" id="{4F1AF2E4-0393-C2C9-5B33-974F10BFA347}"/>
                </a:ext>
              </a:extLst>
            </p:cNvPr>
            <p:cNvSpPr txBox="1"/>
            <p:nvPr/>
          </p:nvSpPr>
          <p:spPr>
            <a:xfrm>
              <a:off x="2903770" y="3218725"/>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Estadística</a:t>
              </a:r>
            </a:p>
          </p:txBody>
        </p:sp>
        <p:sp>
          <p:nvSpPr>
            <p:cNvPr id="13" name="Rectangle 11">
              <a:extLst>
                <a:ext uri="{FF2B5EF4-FFF2-40B4-BE49-F238E27FC236}">
                  <a16:creationId xmlns:a16="http://schemas.microsoft.com/office/drawing/2014/main" id="{52CC9C25-15FE-9509-E98B-669B3972346C}"/>
                </a:ext>
              </a:extLst>
            </p:cNvPr>
            <p:cNvSpPr txBox="1"/>
            <p:nvPr/>
          </p:nvSpPr>
          <p:spPr>
            <a:xfrm>
              <a:off x="4234683" y="2726284"/>
              <a:ext cx="3415215"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0"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Repaso de</a:t>
              </a:r>
              <a:endParaRPr kumimoji="0" lang="es-CO" sz="3600" b="1" i="0" u="none" strike="noStrike" kern="1200" cap="none" spc="0" normalizeH="0" baseline="0" noProof="0" dirty="0">
                <a:ln>
                  <a:noFill/>
                </a:ln>
                <a:solidFill>
                  <a:prstClr val="white"/>
                </a:solidFill>
                <a:effectLst/>
                <a:uLnTx/>
                <a:uFillTx/>
                <a:latin typeface="Aptos" panose="020B0004020202020204" pitchFamily="34" charset="0"/>
                <a:ea typeface="Open Sans"/>
                <a:cs typeface="Arial" panose="020B0604020202020204" pitchFamily="34" charset="0"/>
                <a:sym typeface="Open Sans"/>
              </a:endParaRPr>
            </a:p>
          </p:txBody>
        </p:sp>
      </p:grpSp>
    </p:spTree>
    <p:extLst>
      <p:ext uri="{BB962C8B-B14F-4D97-AF65-F5344CB8AC3E}">
        <p14:creationId xmlns:p14="http://schemas.microsoft.com/office/powerpoint/2010/main" val="9517995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996E6C-A750-0E3E-B148-EED32A1BA899}"/>
                  </a:ext>
                </a:extLst>
              </p:cNvPr>
              <p:cNvSpPr txBox="1"/>
              <p:nvPr/>
            </p:nvSpPr>
            <p:spPr>
              <a:xfrm>
                <a:off x="530307" y="1818244"/>
                <a:ext cx="11068265" cy="5472908"/>
              </a:xfrm>
              <a:prstGeom prst="rect">
                <a:avLst/>
              </a:prstGeom>
              <a:noFill/>
            </p:spPr>
            <p:txBody>
              <a:bodyPr wrap="square">
                <a:spAutoFit/>
              </a:bodyPr>
              <a:lstStyle/>
              <a:p>
                <a:r>
                  <a:rPr lang="es-ES" sz="2000" b="1" dirty="0">
                    <a:solidFill>
                      <a:schemeClr val="bg1"/>
                    </a:solidFill>
                    <a:latin typeface="Aptos" panose="020B0004020202020204" pitchFamily="34" charset="0"/>
                    <a:cs typeface="Times New Roman"/>
                  </a:rPr>
                  <a:t>Estadística de Inferencia Paramétrica</a:t>
                </a:r>
              </a:p>
              <a:p>
                <a:endParaRPr lang="es-ES" sz="2000" b="1" dirty="0">
                  <a:solidFill>
                    <a:schemeClr val="bg1"/>
                  </a:solidFill>
                  <a:latin typeface="Aptos" panose="020B0004020202020204" pitchFamily="34" charset="0"/>
                  <a:cs typeface="Times New Roman"/>
                </a:endParaRPr>
              </a:p>
              <a:p>
                <a:pPr>
                  <a:lnSpc>
                    <a:spcPct val="107000"/>
                  </a:lnSpc>
                  <a:spcAft>
                    <a:spcPts val="800"/>
                  </a:spcAft>
                </a:pPr>
                <a:r>
                  <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rPr>
                  <a:t>Un primer paso para trabajar con datos en estadística inferencial paramétrica es partir de que son realizaciones de variables aleatorias e independientemente distribuidas.</a:t>
                </a: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 </m:t>
                      </m:r>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𝑖𝑖𝑑</m:t>
                          </m:r>
                        </m:sub>
                      </m:sSub>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𝑓</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sub>
                      </m:sSub>
                      <m:d>
                        <m:d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Para concentrar la información contenida en los datos, es más conveniente asumir un modelo paramétrico. </a:t>
                </a: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𝑁</m:t>
                          </m:r>
                        </m:sub>
                      </m:sSub>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𝑖𝑖𝑑</m:t>
                          </m:r>
                        </m:sub>
                      </m:sSub>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𝑓</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sub>
                      </m:sSub>
                      <m:d>
                        <m:d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𝑦</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d>
                    </m:oMath>
                  </m:oMathPara>
                </a14:m>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Donde </a:t>
                </a:r>
                <a14:m>
                  <m:oMath xmlns:m="http://schemas.openxmlformats.org/officeDocument/2006/math">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oMath>
                </a14:m>
                <a:r>
                  <a:rPr lang="es-CO" sz="20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 es el parámetro de interés. Nuestra tarea será entonces encontrar una función de los datos que sea un buen estimador para </a:t>
                </a:r>
                <a14:m>
                  <m:oMath xmlns:m="http://schemas.openxmlformats.org/officeDocument/2006/math">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oMath>
                </a14:m>
                <a:r>
                  <a:rPr lang="es-CO" sz="20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a:t>
                </a: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𝑔</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endParaRPr lang="es-CO" sz="2000" b="1" dirty="0">
                  <a:solidFill>
                    <a:schemeClr val="bg1"/>
                  </a:solidFill>
                  <a:latin typeface="Aptos" panose="020B0004020202020204" pitchFamily="34" charset="0"/>
                </a:endParaRPr>
              </a:p>
            </p:txBody>
          </p:sp>
        </mc:Choice>
        <mc:Fallback xmlns="">
          <p:sp>
            <p:nvSpPr>
              <p:cNvPr id="5" name="TextBox 4">
                <a:extLst>
                  <a:ext uri="{FF2B5EF4-FFF2-40B4-BE49-F238E27FC236}">
                    <a16:creationId xmlns:a16="http://schemas.microsoft.com/office/drawing/2014/main" id="{8F996E6C-A750-0E3E-B148-EED32A1BA899}"/>
                  </a:ext>
                </a:extLst>
              </p:cNvPr>
              <p:cNvSpPr txBox="1">
                <a:spLocks noRot="1" noChangeAspect="1" noMove="1" noResize="1" noEditPoints="1" noAdjustHandles="1" noChangeArrowheads="1" noChangeShapeType="1" noTextEdit="1"/>
              </p:cNvSpPr>
              <p:nvPr/>
            </p:nvSpPr>
            <p:spPr>
              <a:xfrm>
                <a:off x="530307" y="1818244"/>
                <a:ext cx="11068265" cy="5472908"/>
              </a:xfrm>
              <a:prstGeom prst="rect">
                <a:avLst/>
              </a:prstGeom>
              <a:blipFill>
                <a:blip r:embed="rId3"/>
                <a:stretch>
                  <a:fillRect l="-606" t="-557"/>
                </a:stretch>
              </a:blipFill>
            </p:spPr>
            <p:txBody>
              <a:bodyPr/>
              <a:lstStyle/>
              <a:p>
                <a:r>
                  <a:rPr lang="es-CO">
                    <a:noFill/>
                  </a:rPr>
                  <a:t> </a:t>
                </a:r>
              </a:p>
            </p:txBody>
          </p:sp>
        </mc:Fallback>
      </mc:AlternateContent>
      <p:pic>
        <p:nvPicPr>
          <p:cNvPr id="7" name="Picture 6">
            <a:extLst>
              <a:ext uri="{FF2B5EF4-FFF2-40B4-BE49-F238E27FC236}">
                <a16:creationId xmlns:a16="http://schemas.microsoft.com/office/drawing/2014/main" id="{1BDBB1F0-480C-1316-AC4C-611D946069EF}"/>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8" name="Picture 7">
            <a:extLst>
              <a:ext uri="{FF2B5EF4-FFF2-40B4-BE49-F238E27FC236}">
                <a16:creationId xmlns:a16="http://schemas.microsoft.com/office/drawing/2014/main" id="{A3418D7C-36B2-6BB4-51FD-D5D91CE12275}"/>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13" name="Rectangle: Rounded Corners 12">
            <a:extLst>
              <a:ext uri="{FF2B5EF4-FFF2-40B4-BE49-F238E27FC236}">
                <a16:creationId xmlns:a16="http://schemas.microsoft.com/office/drawing/2014/main" id="{68423D3D-BD86-CEE5-722B-B91798563682}"/>
              </a:ext>
            </a:extLst>
          </p:cNvPr>
          <p:cNvSpPr/>
          <p:nvPr/>
        </p:nvSpPr>
        <p:spPr>
          <a:xfrm>
            <a:off x="-793632" y="657263"/>
            <a:ext cx="688963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3DD65100-2542-D407-6414-DE9318E710C3}"/>
              </a:ext>
            </a:extLst>
          </p:cNvPr>
          <p:cNvSpPr txBox="1"/>
          <p:nvPr/>
        </p:nvSpPr>
        <p:spPr>
          <a:xfrm>
            <a:off x="716596" y="720692"/>
            <a:ext cx="53478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Repaso de Estadística</a:t>
            </a:r>
          </a:p>
        </p:txBody>
      </p:sp>
      <p:cxnSp>
        <p:nvCxnSpPr>
          <p:cNvPr id="15" name="Straight Connector 14">
            <a:extLst>
              <a:ext uri="{FF2B5EF4-FFF2-40B4-BE49-F238E27FC236}">
                <a16:creationId xmlns:a16="http://schemas.microsoft.com/office/drawing/2014/main" id="{AF76A51C-2118-103D-B628-63037B34B082}"/>
              </a:ext>
            </a:extLst>
          </p:cNvPr>
          <p:cNvCxnSpPr>
            <a:cxnSpLocks/>
          </p:cNvCxnSpPr>
          <p:nvPr/>
        </p:nvCxnSpPr>
        <p:spPr>
          <a:xfrm flipH="1">
            <a:off x="2337758" y="1657889"/>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FBC8B24-3B1F-370E-2ADC-E9E8785A23D8}"/>
              </a:ext>
            </a:extLst>
          </p:cNvPr>
          <p:cNvCxnSpPr>
            <a:cxnSpLocks/>
          </p:cNvCxnSpPr>
          <p:nvPr/>
        </p:nvCxnSpPr>
        <p:spPr>
          <a:xfrm flipH="1">
            <a:off x="3145766" y="1732651"/>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77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5" name="Picture 14">
            <a:extLst>
              <a:ext uri="{FF2B5EF4-FFF2-40B4-BE49-F238E27FC236}">
                <a16:creationId xmlns:a16="http://schemas.microsoft.com/office/drawing/2014/main" id="{2F309798-5A6B-9638-6BC7-BC76C1E17034}"/>
              </a:ext>
            </a:extLst>
          </p:cNvPr>
          <p:cNvPicPr>
            <a:picLocks noChangeAspect="1"/>
          </p:cNvPicPr>
          <p:nvPr/>
        </p:nvPicPr>
        <p:blipFill rotWithShape="1">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rcRect l="26213" t="25577" r="26092" b="26562"/>
          <a:stretch/>
        </p:blipFill>
        <p:spPr>
          <a:xfrm rot="3739742">
            <a:off x="6300010" y="2648899"/>
            <a:ext cx="5415379" cy="5434315"/>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sp>
        <p:nvSpPr>
          <p:cNvPr id="3" name="Rectangle 11">
            <a:extLst>
              <a:ext uri="{FF2B5EF4-FFF2-40B4-BE49-F238E27FC236}">
                <a16:creationId xmlns:a16="http://schemas.microsoft.com/office/drawing/2014/main" id="{0A3D5719-5153-C111-B322-1D40762AF22A}"/>
              </a:ext>
            </a:extLst>
          </p:cNvPr>
          <p:cNvSpPr txBox="1"/>
          <p:nvPr/>
        </p:nvSpPr>
        <p:spPr>
          <a:xfrm>
            <a:off x="2251783" y="656797"/>
            <a:ext cx="729570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endParaRPr lang="es-CO" sz="32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5" name="CuadroTexto 2">
                <a:extLst>
                  <a:ext uri="{FF2B5EF4-FFF2-40B4-BE49-F238E27FC236}">
                    <a16:creationId xmlns:a16="http://schemas.microsoft.com/office/drawing/2014/main" id="{CF948C78-59D5-28AE-7E5E-49639BB6DB2E}"/>
                  </a:ext>
                </a:extLst>
              </p:cNvPr>
              <p:cNvSpPr txBox="1"/>
              <p:nvPr/>
            </p:nvSpPr>
            <p:spPr>
              <a:xfrm flipH="1">
                <a:off x="528392" y="2656912"/>
                <a:ext cx="7096118" cy="3515386"/>
              </a:xfrm>
              <a:prstGeom prst="rect">
                <a:avLst/>
              </a:prstGeom>
              <a:noFill/>
            </p:spPr>
            <p:txBody>
              <a:bodyPr wrap="square" lIns="91440" tIns="45720" rIns="91440" bIns="45720" rtlCol="0" anchor="t">
                <a:spAutoFit/>
              </a:bodyPr>
              <a:lstStyle/>
              <a:p>
                <a:r>
                  <a:rPr lang="es-ES" sz="2000" dirty="0">
                    <a:solidFill>
                      <a:schemeClr val="bg1"/>
                    </a:solidFill>
                    <a:latin typeface="Aptos" panose="020B0004020202020204" pitchFamily="34" charset="0"/>
                    <a:cs typeface="Times New Roman"/>
                  </a:rPr>
                  <a:t>Algo muy importante a considerar, es que como </a:t>
                </a:r>
                <a14:m>
                  <m:oMath xmlns:m="http://schemas.openxmlformats.org/officeDocument/2006/math">
                    <m:r>
                      <a:rPr lang="es-ES" sz="2000" b="0" i="1" smtClean="0">
                        <a:solidFill>
                          <a:schemeClr val="bg1"/>
                        </a:solidFill>
                        <a:latin typeface="Cambria Math" panose="02040503050406030204" pitchFamily="18" charset="0"/>
                        <a:cs typeface="Times New Roman"/>
                      </a:rPr>
                      <m:t>𝜃</m:t>
                    </m:r>
                  </m:oMath>
                </a14:m>
                <a:r>
                  <a:rPr lang="es-ES" sz="2000" dirty="0">
                    <a:solidFill>
                      <a:schemeClr val="bg1"/>
                    </a:solidFill>
                    <a:latin typeface="Aptos" panose="020B0004020202020204" pitchFamily="34" charset="0"/>
                    <a:cs typeface="Times New Roman"/>
                  </a:rPr>
                  <a:t> es una función de variables aleatorias es también una variable  aleatoria.</a:t>
                </a:r>
              </a:p>
              <a:p>
                <a:endParaRPr lang="es-ES" sz="2000" dirty="0">
                  <a:solidFill>
                    <a:schemeClr val="bg1"/>
                  </a:solidFill>
                  <a:latin typeface="Aptos" panose="020B0004020202020204" pitchFamily="34" charset="0"/>
                  <a:cs typeface="Times New Roman"/>
                </a:endParaRPr>
              </a:p>
              <a:p>
                <a:pPr>
                  <a:lnSpc>
                    <a:spcPct val="107000"/>
                  </a:lnSpc>
                  <a:spcAft>
                    <a:spcPts val="800"/>
                  </a:spcAft>
                </a:pPr>
                <a:r>
                  <a:rPr lang="es-CO" sz="20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Cuáles son entonces las propiedades de un buen estimador. De cara a la práctica de las finanzas y la ciencia de datos, usualmente se escoge el error cuadrático medio.  Este se puede descomponer en sesgo y varianza. </a:t>
                </a: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𝐸𝐶𝑀</m:t>
                      </m:r>
                      <m:d>
                        <m:d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e>
                      </m:d>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d>
                        </m:e>
                        <m:sup>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e>
                      </m:d>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e>
                              </m:d>
                            </m:e>
                          </m:d>
                        </m:e>
                        <m:sup>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s-ES" sz="2000" dirty="0">
                  <a:solidFill>
                    <a:srgbClr val="000000"/>
                  </a:solidFill>
                  <a:latin typeface="Aptos" panose="020B0004020202020204" pitchFamily="34" charset="0"/>
                  <a:cs typeface="Times New Roman"/>
                </a:endParaRPr>
              </a:p>
            </p:txBody>
          </p:sp>
        </mc:Choice>
        <mc:Fallback xmlns="">
          <p:sp>
            <p:nvSpPr>
              <p:cNvPr id="5" name="CuadroTexto 2">
                <a:extLst>
                  <a:ext uri="{FF2B5EF4-FFF2-40B4-BE49-F238E27FC236}">
                    <a16:creationId xmlns:a16="http://schemas.microsoft.com/office/drawing/2014/main" id="{CF948C78-59D5-28AE-7E5E-49639BB6DB2E}"/>
                  </a:ext>
                </a:extLst>
              </p:cNvPr>
              <p:cNvSpPr txBox="1">
                <a:spLocks noRot="1" noChangeAspect="1" noMove="1" noResize="1" noEditPoints="1" noAdjustHandles="1" noChangeArrowheads="1" noChangeShapeType="1" noTextEdit="1"/>
              </p:cNvSpPr>
              <p:nvPr/>
            </p:nvSpPr>
            <p:spPr>
              <a:xfrm flipH="1">
                <a:off x="528392" y="2656912"/>
                <a:ext cx="7096118" cy="3515386"/>
              </a:xfrm>
              <a:prstGeom prst="rect">
                <a:avLst/>
              </a:prstGeom>
              <a:blipFill>
                <a:blip r:embed="rId5"/>
                <a:stretch>
                  <a:fillRect l="-945" t="-867"/>
                </a:stretch>
              </a:blipFill>
            </p:spPr>
            <p:txBody>
              <a:bodyPr/>
              <a:lstStyle/>
              <a:p>
                <a:r>
                  <a:rPr lang="es-CO">
                    <a:noFill/>
                  </a:rPr>
                  <a:t> </a:t>
                </a:r>
              </a:p>
            </p:txBody>
          </p:sp>
        </mc:Fallback>
      </mc:AlternateContent>
      <p:grpSp>
        <p:nvGrpSpPr>
          <p:cNvPr id="19" name="Group 18">
            <a:extLst>
              <a:ext uri="{FF2B5EF4-FFF2-40B4-BE49-F238E27FC236}">
                <a16:creationId xmlns:a16="http://schemas.microsoft.com/office/drawing/2014/main" id="{68193449-83F8-51BC-E306-01A19D1C9E86}"/>
              </a:ext>
            </a:extLst>
          </p:cNvPr>
          <p:cNvGrpSpPr/>
          <p:nvPr/>
        </p:nvGrpSpPr>
        <p:grpSpPr>
          <a:xfrm>
            <a:off x="8241603" y="2786293"/>
            <a:ext cx="3366870" cy="3150486"/>
            <a:chOff x="7447280" y="1913370"/>
            <a:chExt cx="3942080" cy="3688728"/>
          </a:xfrm>
        </p:grpSpPr>
        <p:sp>
          <p:nvSpPr>
            <p:cNvPr id="11" name="Rectangle: Rounded Corners 10">
              <a:extLst>
                <a:ext uri="{FF2B5EF4-FFF2-40B4-BE49-F238E27FC236}">
                  <a16:creationId xmlns:a16="http://schemas.microsoft.com/office/drawing/2014/main" id="{FD3E04E5-939B-57C9-D7A5-64211FE3BE03}"/>
                </a:ext>
              </a:extLst>
            </p:cNvPr>
            <p:cNvSpPr/>
            <p:nvPr/>
          </p:nvSpPr>
          <p:spPr>
            <a:xfrm>
              <a:off x="7447280" y="1913370"/>
              <a:ext cx="3942080" cy="36887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2" name="Picture 3">
              <a:extLst>
                <a:ext uri="{FF2B5EF4-FFF2-40B4-BE49-F238E27FC236}">
                  <a16:creationId xmlns:a16="http://schemas.microsoft.com/office/drawing/2014/main" id="{AAE6CCFA-9895-3E54-6B8B-DFECBA37D53C}"/>
                </a:ext>
              </a:extLst>
            </p:cNvPr>
            <p:cNvPicPr>
              <a:picLocks noChangeAspect="1"/>
            </p:cNvPicPr>
            <p:nvPr/>
          </p:nvPicPr>
          <p:blipFill>
            <a:blip r:embed="rId6"/>
            <a:stretch>
              <a:fillRect/>
            </a:stretch>
          </p:blipFill>
          <p:spPr>
            <a:xfrm>
              <a:off x="7697765" y="2113322"/>
              <a:ext cx="3417276" cy="3321915"/>
            </a:xfrm>
            <a:prstGeom prst="rect">
              <a:avLst/>
            </a:prstGeom>
          </p:spPr>
        </p:pic>
      </p:grpSp>
      <p:pic>
        <p:nvPicPr>
          <p:cNvPr id="14" name="Picture 13">
            <a:extLst>
              <a:ext uri="{FF2B5EF4-FFF2-40B4-BE49-F238E27FC236}">
                <a16:creationId xmlns:a16="http://schemas.microsoft.com/office/drawing/2014/main" id="{B7667A31-01ED-7D3D-714E-CBFB8232C4C9}"/>
              </a:ext>
            </a:extLst>
          </p:cNvPr>
          <p:cNvPicPr>
            <a:picLocks noChangeAspect="1"/>
          </p:cNvPicPr>
          <p:nvPr/>
        </p:nvPicPr>
        <p:blipFill rotWithShape="1">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sp>
        <p:nvSpPr>
          <p:cNvPr id="10" name="Rectangle: Rounded Corners 9">
            <a:extLst>
              <a:ext uri="{FF2B5EF4-FFF2-40B4-BE49-F238E27FC236}">
                <a16:creationId xmlns:a16="http://schemas.microsoft.com/office/drawing/2014/main" id="{4B63F665-F766-E90D-148D-7755860EB0BD}"/>
              </a:ext>
            </a:extLst>
          </p:cNvPr>
          <p:cNvSpPr/>
          <p:nvPr/>
        </p:nvSpPr>
        <p:spPr>
          <a:xfrm>
            <a:off x="-793632" y="657263"/>
            <a:ext cx="688963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BD50257-18F8-37F9-B012-60E96762CD7D}"/>
              </a:ext>
            </a:extLst>
          </p:cNvPr>
          <p:cNvSpPr txBox="1"/>
          <p:nvPr/>
        </p:nvSpPr>
        <p:spPr>
          <a:xfrm>
            <a:off x="716596" y="720692"/>
            <a:ext cx="53478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Repaso de Estadística</a:t>
            </a:r>
          </a:p>
        </p:txBody>
      </p:sp>
      <p:cxnSp>
        <p:nvCxnSpPr>
          <p:cNvPr id="17" name="Straight Connector 16">
            <a:extLst>
              <a:ext uri="{FF2B5EF4-FFF2-40B4-BE49-F238E27FC236}">
                <a16:creationId xmlns:a16="http://schemas.microsoft.com/office/drawing/2014/main" id="{A21DD117-F0FC-70E6-518C-F0C77783E775}"/>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3DF0202-EA40-52B7-2917-0A9CBD2B7219}"/>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1250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338554"/>
          </a:xfrm>
          <a:prstGeom prst="rect">
            <a:avLst/>
          </a:prstGeom>
          <a:noFill/>
        </p:spPr>
        <p:txBody>
          <a:bodyPr wrap="square" lIns="91440" tIns="45720" rIns="91440" bIns="45720" rtlCol="0" anchor="t">
            <a:spAutoFit/>
          </a:bodyPr>
          <a:lstStyle/>
          <a:p>
            <a:pPr algn="ctr">
              <a:lnSpc>
                <a:spcPct val="100000"/>
              </a:lnSpc>
            </a:pPr>
            <a:r>
              <a:rPr lang="es-ES" sz="1600" dirty="0">
                <a:solidFill>
                  <a:srgbClr val="1A3184"/>
                </a:solidFill>
                <a:latin typeface="Arial"/>
                <a:cs typeface="Arial"/>
              </a:rPr>
              <a:t>Repaso de Estadística</a:t>
            </a:r>
            <a:endParaRPr lang="es-CO" sz="1600" dirty="0">
              <a:solidFill>
                <a:srgbClr val="1A3184"/>
              </a:solidFill>
              <a:latin typeface="Arial"/>
              <a:cs typeface="Aria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sp>
        <p:nvSpPr>
          <p:cNvPr id="2" name="Rectangle 11">
            <a:extLst>
              <a:ext uri="{FF2B5EF4-FFF2-40B4-BE49-F238E27FC236}">
                <a16:creationId xmlns:a16="http://schemas.microsoft.com/office/drawing/2014/main" id="{4338CBE5-5BD0-FFE2-3410-67FF720CDA8E}"/>
              </a:ext>
            </a:extLst>
          </p:cNvPr>
          <p:cNvSpPr txBox="1"/>
          <p:nvPr/>
        </p:nvSpPr>
        <p:spPr>
          <a:xfrm>
            <a:off x="2251783" y="656797"/>
            <a:ext cx="729570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endParaRPr lang="es-CO" sz="32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9F9086E-959F-87B3-B738-3769774E1085}"/>
                  </a:ext>
                </a:extLst>
              </p:cNvPr>
              <p:cNvSpPr txBox="1"/>
              <p:nvPr/>
            </p:nvSpPr>
            <p:spPr>
              <a:xfrm flipH="1">
                <a:off x="716594" y="2224715"/>
                <a:ext cx="10961055" cy="4418197"/>
              </a:xfrm>
              <a:prstGeom prst="rect">
                <a:avLst/>
              </a:prstGeom>
              <a:noFill/>
            </p:spPr>
            <p:txBody>
              <a:bodyPr wrap="square" lIns="91440" tIns="45720" rIns="91440" bIns="45720" rtlCol="0" anchor="t">
                <a:spAutoFit/>
              </a:bodyPr>
              <a:lstStyle/>
              <a:p>
                <a:pPr>
                  <a:lnSpc>
                    <a:spcPct val="107000"/>
                  </a:lnSpc>
                  <a:spcAft>
                    <a:spcPts val="800"/>
                  </a:spcAft>
                </a:pPr>
                <a:r>
                  <a:rPr lang="es-CO" sz="2400" b="1" dirty="0">
                    <a:solidFill>
                      <a:schemeClr val="bg1"/>
                    </a:solidFill>
                    <a:latin typeface="Aptos" panose="020B0004020202020204" pitchFamily="34" charset="0"/>
                  </a:rPr>
                  <a:t>Teorema del Límite Central (</a:t>
                </a:r>
                <a:r>
                  <a:rPr lang="es-CO" sz="2400" b="1" dirty="0" err="1">
                    <a:solidFill>
                      <a:schemeClr val="bg1"/>
                    </a:solidFill>
                    <a:latin typeface="Aptos" panose="020B0004020202020204" pitchFamily="34" charset="0"/>
                  </a:rPr>
                  <a:t>Linderberg</a:t>
                </a:r>
                <a:r>
                  <a:rPr lang="es-CO" sz="2400" b="1" dirty="0">
                    <a:solidFill>
                      <a:schemeClr val="bg1"/>
                    </a:solidFill>
                    <a:latin typeface="Aptos" panose="020B0004020202020204" pitchFamily="34" charset="0"/>
                  </a:rPr>
                  <a:t>-Levy)</a:t>
                </a:r>
              </a:p>
              <a:p>
                <a:pPr>
                  <a:lnSpc>
                    <a:spcPct val="107000"/>
                  </a:lnSpc>
                  <a:spcAft>
                    <a:spcPts val="800"/>
                  </a:spcAft>
                </a:pPr>
                <a:endPar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solidFill>
                      <a:schemeClr val="bg1"/>
                    </a:solidFill>
                    <a:effectLst/>
                    <a:latin typeface="Aptos" panose="020B0004020202020204" pitchFamily="34" charset="0"/>
                    <a:ea typeface="Calibri" panose="020F0502020204030204" pitchFamily="34" charset="0"/>
                    <a:cs typeface="Arial" panose="020B0604020202020204" pitchFamily="34" charset="0"/>
                  </a:rPr>
                  <a:t>Sea </a:t>
                </a:r>
                <a14:m>
                  <m:oMath xmlns:m="http://schemas.openxmlformats.org/officeDocument/2006/math">
                    <m:d>
                      <m:dPr>
                        <m:begChr m:val="{"/>
                        <m:endChr m:val="}"/>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𝑤</m:t>
                            </m:r>
                          </m:e>
                          <m: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𝑖</m:t>
                            </m:r>
                          </m:sub>
                        </m:s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 2, …</m:t>
                        </m:r>
                      </m:e>
                    </m:d>
                  </m:oMath>
                </a14:m>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una secuencia de variables aleatorios independiente e idénticamente distribuidos de </a:t>
                </a:r>
                <a14:m>
                  <m:oMath xmlns:m="http://schemas.openxmlformats.org/officeDocument/2006/math">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𝐺</m:t>
                    </m:r>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oMath>
                </a14:m>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 tal que </a:t>
                </a:r>
                <a14:m>
                  <m:oMath xmlns:m="http://schemas.openxmlformats.org/officeDocument/2006/math">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𝐸</m:t>
                    </m:r>
                    <m:d>
                      <m:dPr>
                        <m:ctrlP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sSubSup>
                          <m:sSubSupPr>
                            <m:ctrlP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SupPr>
                          <m:e>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𝑤</m:t>
                            </m:r>
                          </m:e>
                          <m:sub>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𝑖𝑔</m:t>
                            </m:r>
                          </m:sub>
                          <m:sup>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2</m:t>
                            </m:r>
                          </m:sup>
                        </m:sSubSup>
                      </m:e>
                    </m:d>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&lt;∞</m:t>
                    </m:r>
                  </m:oMath>
                </a14:m>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 </a:t>
                </a:r>
                <a14:m>
                  <m:oMath xmlns:m="http://schemas.openxmlformats.org/officeDocument/2006/math">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𝑔</m:t>
                    </m:r>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𝐺</m:t>
                    </m:r>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 </m:t>
                    </m:r>
                  </m:oMath>
                </a14:m>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 y </a:t>
                </a:r>
                <a14:m>
                  <m:oMath xmlns:m="http://schemas.openxmlformats.org/officeDocument/2006/math">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𝐸</m:t>
                    </m:r>
                    <m:d>
                      <m:dPr>
                        <m:begChr m:val="["/>
                        <m:endChr m:val="]"/>
                        <m:ctrlP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𝑤</m:t>
                            </m:r>
                          </m:e>
                          <m:sub>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𝑖</m:t>
                            </m:r>
                          </m:sub>
                        </m:sSub>
                      </m:e>
                    </m:d>
                    <m:r>
                      <a:rPr lang="es-CO" sz="20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=0</m:t>
                    </m:r>
                  </m:oMath>
                </a14:m>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 Entonces </a:t>
                </a:r>
                <a14:m>
                  <m:oMath xmlns:m="http://schemas.openxmlformats.org/officeDocument/2006/math">
                    <m:d>
                      <m:dPr>
                        <m:begChr m:val="{"/>
                        <m:endChr m:val="}"/>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𝑤</m:t>
                            </m:r>
                          </m:e>
                          <m: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𝑖</m:t>
                            </m:r>
                          </m:sub>
                        </m:s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 2, …</m:t>
                        </m:r>
                      </m:e>
                    </m:d>
                  </m:oMath>
                </a14:m>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 satisface el teorema del límite central:</a:t>
                </a:r>
                <a:endParaRPr lang="es-CO" sz="20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𝑁</m:t>
                          </m:r>
                        </m:e>
                        <m:sup>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
                            <m:f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num>
                            <m:den>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2</m:t>
                              </m:r>
                            </m:den>
                          </m:f>
                        </m:sup>
                      </m:sSup>
                      <m:nary>
                        <m:naryPr>
                          <m:chr m:val="∑"/>
                          <m:limLoc m:val="undOv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naryPr>
                        <m: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𝑖</m:t>
                          </m:r>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sub>
                        <m:sup>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𝑁</m:t>
                          </m:r>
                        </m:sup>
                        <m:e>
                          <m:sSub>
                            <m:sSub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𝑤</m:t>
                              </m:r>
                            </m:e>
                            <m: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𝑖</m:t>
                              </m:r>
                            </m:sub>
                          </m:sSub>
                        </m:e>
                      </m:nary>
                      <m:sSub>
                        <m:sSub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e>
                        <m: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𝐷</m:t>
                          </m:r>
                        </m:sub>
                      </m:sSub>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𝑁𝑜𝑟𝑚𝑎𝑙</m:t>
                      </m:r>
                      <m:d>
                        <m:dPr>
                          <m:ctrlP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r>
                            <a:rPr lang="es-CO"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0,</m:t>
                          </m:r>
                          <m:sSup>
                            <m:sSupPr>
                              <m:ctrlP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𝜎</m:t>
                              </m:r>
                            </m:e>
                            <m:sup>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2</m:t>
                              </m:r>
                            </m:sup>
                          </m:sSup>
                        </m:e>
                      </m:d>
                    </m:oMath>
                  </m:oMathPara>
                </a14:m>
                <a:endParaRPr lang="es-CO" sz="20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CO" sz="2000" dirty="0">
                    <a:solidFill>
                      <a:schemeClr val="bg1"/>
                    </a:solidFill>
                    <a:effectLst/>
                    <a:latin typeface="Aptos" panose="020B0004020202020204" pitchFamily="34" charset="0"/>
                    <a:ea typeface="Yu Mincho" panose="02020400000000000000" pitchFamily="18" charset="-128"/>
                    <a:cs typeface="Arial" panose="020B0604020202020204" pitchFamily="34" charset="0"/>
                  </a:rPr>
                  <a:t>Donde B es una matriz semidefinida positiva. Sobre este teorema se puede demostrar que: </a:t>
                </a:r>
              </a:p>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radPr>
                        <m:deg/>
                        <m:e>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𝑁</m:t>
                          </m:r>
                        </m:e>
                      </m:rad>
                      <m:d>
                        <m:dPr>
                          <m:ctrlP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s-MX" sz="2000" b="0" i="1" smtClean="0">
                                  <a:solidFill>
                                    <a:schemeClr val="bg1"/>
                                  </a:solidFill>
                                  <a:effectLst/>
                                  <a:latin typeface="Cambria Math" panose="02040503050406030204" pitchFamily="18" charset="0"/>
                                  <a:cs typeface="Arial" panose="020B0604020202020204" pitchFamily="34" charset="0"/>
                                </a:rPr>
                              </m:ctrlPr>
                            </m:fPr>
                            <m:num>
                              <m:acc>
                                <m:accPr>
                                  <m:chr m:val="̅"/>
                                  <m:ctrlPr>
                                    <a:rPr lang="es-MX" sz="2000" b="0" i="1" smtClean="0">
                                      <a:solidFill>
                                        <a:schemeClr val="bg1"/>
                                      </a:solidFill>
                                      <a:effectLst/>
                                      <a:latin typeface="Cambria Math" panose="02040503050406030204" pitchFamily="18" charset="0"/>
                                      <a:cs typeface="Arial" panose="020B0604020202020204" pitchFamily="34" charset="0"/>
                                    </a:rPr>
                                  </m:ctrlPr>
                                </m:accPr>
                                <m:e>
                                  <m:r>
                                    <a:rPr lang="es-MX" sz="2000" b="0" i="1" smtClean="0">
                                      <a:solidFill>
                                        <a:schemeClr val="bg1"/>
                                      </a:solidFill>
                                      <a:effectLst/>
                                      <a:latin typeface="Cambria Math" panose="02040503050406030204" pitchFamily="18" charset="0"/>
                                      <a:cs typeface="Arial" panose="020B0604020202020204" pitchFamily="34" charset="0"/>
                                    </a:rPr>
                                    <m:t>𝜇</m:t>
                                  </m:r>
                                </m:e>
                              </m:acc>
                              <m:r>
                                <a:rPr lang="es-MX" sz="2000" b="0" i="1" smtClean="0">
                                  <a:solidFill>
                                    <a:schemeClr val="bg1"/>
                                  </a:solidFill>
                                  <a:effectLst/>
                                  <a:latin typeface="Cambria Math" panose="02040503050406030204" pitchFamily="18" charset="0"/>
                                  <a:cs typeface="Arial" panose="020B0604020202020204" pitchFamily="34" charset="0"/>
                                </a:rPr>
                                <m:t>−</m:t>
                              </m:r>
                              <m:r>
                                <a:rPr lang="es-MX" sz="2000" b="0" i="1" smtClean="0">
                                  <a:solidFill>
                                    <a:schemeClr val="bg1"/>
                                  </a:solidFill>
                                  <a:effectLst/>
                                  <a:latin typeface="Cambria Math" panose="02040503050406030204" pitchFamily="18" charset="0"/>
                                  <a:cs typeface="Arial" panose="020B0604020202020204" pitchFamily="34" charset="0"/>
                                </a:rPr>
                                <m:t>𝜇</m:t>
                              </m:r>
                            </m:num>
                            <m:den>
                              <m:r>
                                <a:rPr lang="es-MX" sz="2000" b="0" i="1" smtClean="0">
                                  <a:solidFill>
                                    <a:schemeClr val="bg1"/>
                                  </a:solidFill>
                                  <a:effectLst/>
                                  <a:latin typeface="Cambria Math" panose="02040503050406030204" pitchFamily="18" charset="0"/>
                                  <a:cs typeface="Arial" panose="020B0604020202020204" pitchFamily="34" charset="0"/>
                                </a:rPr>
                                <m:t>𝜎</m:t>
                              </m:r>
                            </m:den>
                          </m:f>
                        </m:e>
                      </m:d>
                      <m:sSup>
                        <m:sSupPr>
                          <m:ctrlP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e>
                        <m:sup>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𝑑</m:t>
                          </m:r>
                        </m:sup>
                      </m:sSup>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𝑁</m:t>
                      </m:r>
                      <m:r>
                        <a:rPr lang="es-MX" sz="20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(0,1)</m:t>
                      </m:r>
                    </m:oMath>
                  </m:oMathPara>
                </a14:m>
                <a:endPar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C9F9086E-959F-87B3-B738-3769774E1085}"/>
                  </a:ext>
                </a:extLst>
              </p:cNvPr>
              <p:cNvSpPr txBox="1">
                <a:spLocks noRot="1" noChangeAspect="1" noMove="1" noResize="1" noEditPoints="1" noAdjustHandles="1" noChangeArrowheads="1" noChangeShapeType="1" noTextEdit="1"/>
              </p:cNvSpPr>
              <p:nvPr/>
            </p:nvSpPr>
            <p:spPr>
              <a:xfrm flipH="1">
                <a:off x="716594" y="2224715"/>
                <a:ext cx="10961055" cy="4418197"/>
              </a:xfrm>
              <a:prstGeom prst="rect">
                <a:avLst/>
              </a:prstGeom>
              <a:blipFill>
                <a:blip r:embed="rId3"/>
                <a:stretch>
                  <a:fillRect l="-890" t="-828" r="-222"/>
                </a:stretch>
              </a:blipFill>
            </p:spPr>
            <p:txBody>
              <a:bodyPr/>
              <a:lstStyle/>
              <a:p>
                <a:r>
                  <a:rPr lang="es-CO">
                    <a:noFill/>
                  </a:rPr>
                  <a:t> </a:t>
                </a:r>
              </a:p>
            </p:txBody>
          </p:sp>
        </mc:Fallback>
      </mc:AlternateContent>
      <p:pic>
        <p:nvPicPr>
          <p:cNvPr id="7" name="Picture 6">
            <a:extLst>
              <a:ext uri="{FF2B5EF4-FFF2-40B4-BE49-F238E27FC236}">
                <a16:creationId xmlns:a16="http://schemas.microsoft.com/office/drawing/2014/main" id="{BA4671FE-2F67-834E-1C50-061C5C005191}"/>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8" name="Picture 7">
            <a:extLst>
              <a:ext uri="{FF2B5EF4-FFF2-40B4-BE49-F238E27FC236}">
                <a16:creationId xmlns:a16="http://schemas.microsoft.com/office/drawing/2014/main" id="{EA8842F2-60A1-46BE-D04F-98509ACB0FB5}"/>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13" name="Rectangle: Rounded Corners 12">
            <a:extLst>
              <a:ext uri="{FF2B5EF4-FFF2-40B4-BE49-F238E27FC236}">
                <a16:creationId xmlns:a16="http://schemas.microsoft.com/office/drawing/2014/main" id="{618BE6ED-C9BB-3698-2A5F-FDECCE1229A1}"/>
              </a:ext>
            </a:extLst>
          </p:cNvPr>
          <p:cNvSpPr/>
          <p:nvPr/>
        </p:nvSpPr>
        <p:spPr>
          <a:xfrm>
            <a:off x="-793632" y="657263"/>
            <a:ext cx="688963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7827998-E6A4-659F-DA12-95147780C6EB}"/>
              </a:ext>
            </a:extLst>
          </p:cNvPr>
          <p:cNvSpPr txBox="1"/>
          <p:nvPr/>
        </p:nvSpPr>
        <p:spPr>
          <a:xfrm>
            <a:off x="716596" y="720692"/>
            <a:ext cx="53478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Repaso de Estadística</a:t>
            </a:r>
          </a:p>
        </p:txBody>
      </p:sp>
      <p:cxnSp>
        <p:nvCxnSpPr>
          <p:cNvPr id="15" name="Straight Connector 14">
            <a:extLst>
              <a:ext uri="{FF2B5EF4-FFF2-40B4-BE49-F238E27FC236}">
                <a16:creationId xmlns:a16="http://schemas.microsoft.com/office/drawing/2014/main" id="{E550109C-800B-E876-314E-621CF9A1DAB3}"/>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7BEADE-6253-14D1-DE87-14A498FF6416}"/>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2336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452533"/>
            <a:ext cx="12483649" cy="7319677"/>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5" name="Rectangle: Rounded Corners 4">
            <a:extLst>
              <a:ext uri="{FF2B5EF4-FFF2-40B4-BE49-F238E27FC236}">
                <a16:creationId xmlns:a16="http://schemas.microsoft.com/office/drawing/2014/main" id="{63BF1C92-B07C-6317-F4B9-CCBD59E1226D}"/>
              </a:ext>
            </a:extLst>
          </p:cNvPr>
          <p:cNvSpPr/>
          <p:nvPr/>
        </p:nvSpPr>
        <p:spPr>
          <a:xfrm>
            <a:off x="-793630"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TextBox 10">
            <a:extLst>
              <a:ext uri="{FF2B5EF4-FFF2-40B4-BE49-F238E27FC236}">
                <a16:creationId xmlns:a16="http://schemas.microsoft.com/office/drawing/2014/main" id="{84238CB9-242D-59C0-4E43-E64691317DDE}"/>
              </a:ext>
            </a:extLst>
          </p:cNvPr>
          <p:cNvSpPr txBox="1"/>
          <p:nvPr/>
        </p:nvSpPr>
        <p:spPr>
          <a:xfrm>
            <a:off x="743471" y="704448"/>
            <a:ext cx="5236235" cy="707886"/>
          </a:xfrm>
          <a:prstGeom prst="rect">
            <a:avLst/>
          </a:prstGeom>
          <a:noFill/>
        </p:spPr>
        <p:txBody>
          <a:bodyPr wrap="square" rtlCol="0">
            <a:spAutoFit/>
          </a:bodyPr>
          <a:lstStyle/>
          <a:p>
            <a:r>
              <a:rPr lang="es-MX" sz="4000" b="1" dirty="0">
                <a:solidFill>
                  <a:schemeClr val="tx1">
                    <a:lumMod val="85000"/>
                    <a:lumOff val="15000"/>
                  </a:schemeClr>
                </a:solidFill>
                <a:latin typeface="Aptos" panose="020B0004020202020204" pitchFamily="34" charset="0"/>
              </a:rPr>
              <a:t>Objetivos</a:t>
            </a:r>
            <a:endParaRPr lang="es-CO" sz="4000" b="1" dirty="0">
              <a:solidFill>
                <a:schemeClr val="tx1">
                  <a:lumMod val="85000"/>
                  <a:lumOff val="15000"/>
                </a:schemeClr>
              </a:solidFill>
              <a:latin typeface="Aptos" panose="020B0004020202020204" pitchFamily="34" charset="0"/>
            </a:endParaRPr>
          </a:p>
        </p:txBody>
      </p:sp>
      <p:sp>
        <p:nvSpPr>
          <p:cNvPr id="12" name="TextBox 11">
            <a:extLst>
              <a:ext uri="{FF2B5EF4-FFF2-40B4-BE49-F238E27FC236}">
                <a16:creationId xmlns:a16="http://schemas.microsoft.com/office/drawing/2014/main" id="{A4957DCF-0209-8D86-715B-59067C001BEC}"/>
              </a:ext>
            </a:extLst>
          </p:cNvPr>
          <p:cNvSpPr txBox="1"/>
          <p:nvPr/>
        </p:nvSpPr>
        <p:spPr>
          <a:xfrm>
            <a:off x="747622" y="2398678"/>
            <a:ext cx="5778306" cy="4278094"/>
          </a:xfrm>
          <a:prstGeom prst="rect">
            <a:avLst/>
          </a:prstGeom>
          <a:noFill/>
        </p:spPr>
        <p:txBody>
          <a:bodyPr wrap="square" rtlCol="0">
            <a:spAutoFit/>
          </a:bodyPr>
          <a:lstStyle/>
          <a:p>
            <a:r>
              <a:rPr lang="es-MX" sz="1600" b="1" dirty="0">
                <a:solidFill>
                  <a:schemeClr val="bg1"/>
                </a:solidFill>
                <a:latin typeface="Aptos" panose="020B0004020202020204" pitchFamily="34" charset="0"/>
              </a:rPr>
              <a:t>OBJETIVO: </a:t>
            </a:r>
            <a:r>
              <a:rPr lang="es-ES" sz="1600" dirty="0">
                <a:solidFill>
                  <a:schemeClr val="bg1"/>
                </a:solidFill>
                <a:latin typeface="Aptos" panose="020B0004020202020204" pitchFamily="34" charset="0"/>
                <a:ea typeface="Calibri" panose="020F0502020204030204" pitchFamily="34" charset="0"/>
                <a:cs typeface="Times New Roman" panose="02020603050405020304" pitchFamily="18" charset="0"/>
              </a:rPr>
              <a:t>Aprender a calcular y estimar vectores de retornos, así como la matriz de covarianza con base a la información histórica.</a:t>
            </a:r>
            <a:r>
              <a:rPr lang="es-MX" sz="1600" dirty="0">
                <a:solidFill>
                  <a:schemeClr val="bg1"/>
                </a:solidFill>
                <a:latin typeface="Aptos" panose="020B0004020202020204" pitchFamily="34" charset="0"/>
              </a:rPr>
              <a:t>. </a:t>
            </a:r>
          </a:p>
          <a:p>
            <a:endParaRPr lang="es-MX"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r>
              <a:rPr lang="es-MX" sz="1600" b="1" dirty="0">
                <a:solidFill>
                  <a:schemeClr val="bg1"/>
                </a:solidFill>
                <a:latin typeface="Aptos" panose="020B0004020202020204" pitchFamily="34" charset="0"/>
              </a:rPr>
              <a:t>OBJETIVOS ESPECÍFICOS: </a:t>
            </a:r>
          </a:p>
          <a:p>
            <a:endParaRPr lang="es-MX" sz="1600" b="1" dirty="0">
              <a:solidFill>
                <a:schemeClr val="bg1"/>
              </a:solidFill>
              <a:latin typeface="Aptos" panose="020B0004020202020204" pitchFamily="34" charset="0"/>
            </a:endParaRPr>
          </a:p>
          <a:p>
            <a:pPr marL="342900" indent="-342900">
              <a:buClr>
                <a:srgbClr val="FFC002"/>
              </a:buClr>
              <a:buFont typeface="+mj-lt"/>
              <a:buAutoNum type="arabicPeriod"/>
            </a:pPr>
            <a:r>
              <a:rPr lang="es-ES" sz="1600" dirty="0">
                <a:solidFill>
                  <a:schemeClr val="bg1"/>
                </a:solidFill>
                <a:latin typeface="Aptos" panose="020B0004020202020204" pitchFamily="34" charset="0"/>
              </a:rPr>
              <a:t>Presentar las fórmulas de retornos en cortes de tiempo y ventanas móviles. </a:t>
            </a:r>
          </a:p>
          <a:p>
            <a:pPr marL="342900" indent="-342900">
              <a:buClr>
                <a:srgbClr val="FFC002"/>
              </a:buClr>
              <a:buFont typeface="+mj-lt"/>
              <a:buAutoNum type="arabicPeriod"/>
            </a:pPr>
            <a:r>
              <a:rPr lang="es-ES" sz="1600" dirty="0">
                <a:solidFill>
                  <a:schemeClr val="bg1"/>
                </a:solidFill>
                <a:latin typeface="Aptos" panose="020B0004020202020204" pitchFamily="34" charset="0"/>
              </a:rPr>
              <a:t>Conocer los supuestos y los problemas detrás de la estimación del retorno de los activos con base a los datos históricos. </a:t>
            </a:r>
          </a:p>
          <a:p>
            <a:pPr marL="342900" indent="-342900">
              <a:buClr>
                <a:srgbClr val="FFC002"/>
              </a:buClr>
              <a:buFont typeface="+mj-lt"/>
              <a:buAutoNum type="arabicPeriod"/>
            </a:pPr>
            <a:r>
              <a:rPr lang="es-ES" sz="1600" dirty="0">
                <a:solidFill>
                  <a:schemeClr val="bg1"/>
                </a:solidFill>
                <a:latin typeface="Aptos" panose="020B0004020202020204" pitchFamily="34" charset="0"/>
              </a:rPr>
              <a:t>Presentar los modelos de EWMA y del exponente </a:t>
            </a:r>
            <a:r>
              <a:rPr lang="es-ES" sz="1600" dirty="0" err="1">
                <a:solidFill>
                  <a:schemeClr val="bg1"/>
                </a:solidFill>
                <a:latin typeface="Aptos" panose="020B0004020202020204" pitchFamily="34" charset="0"/>
              </a:rPr>
              <a:t>Hurst</a:t>
            </a:r>
            <a:r>
              <a:rPr lang="es-ES" sz="1600" dirty="0">
                <a:solidFill>
                  <a:schemeClr val="bg1"/>
                </a:solidFill>
                <a:latin typeface="Aptos" panose="020B0004020202020204" pitchFamily="34" charset="0"/>
              </a:rPr>
              <a:t> para solucionar problemas potenciales en la estimación de Volatilidad. </a:t>
            </a:r>
          </a:p>
          <a:p>
            <a:pPr marL="342900" indent="-342900">
              <a:buClr>
                <a:srgbClr val="FFC002"/>
              </a:buClr>
              <a:buFont typeface="+mj-lt"/>
              <a:buAutoNum type="arabicPeriod"/>
            </a:pPr>
            <a:endParaRPr lang="es-MX"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p:txBody>
      </p:sp>
      <p:pic>
        <p:nvPicPr>
          <p:cNvPr id="13" name="Picture 12">
            <a:extLst>
              <a:ext uri="{FF2B5EF4-FFF2-40B4-BE49-F238E27FC236}">
                <a16:creationId xmlns:a16="http://schemas.microsoft.com/office/drawing/2014/main" id="{7D6B2FB8-AB3D-3C9D-1BAF-EA5BFAFDD1B9}"/>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910001" y="-600646"/>
            <a:ext cx="5415379" cy="5434315"/>
          </a:xfrm>
          <a:prstGeom prst="rect">
            <a:avLst/>
          </a:prstGeom>
        </p:spPr>
      </p:pic>
      <p:pic>
        <p:nvPicPr>
          <p:cNvPr id="14" name="Picture 13">
            <a:extLst>
              <a:ext uri="{FF2B5EF4-FFF2-40B4-BE49-F238E27FC236}">
                <a16:creationId xmlns:a16="http://schemas.microsoft.com/office/drawing/2014/main" id="{65845A90-06F3-78BF-E8F5-5AAC5DF2C1E4}"/>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cxnSp>
        <p:nvCxnSpPr>
          <p:cNvPr id="15" name="Straight Connector 14">
            <a:extLst>
              <a:ext uri="{FF2B5EF4-FFF2-40B4-BE49-F238E27FC236}">
                <a16:creationId xmlns:a16="http://schemas.microsoft.com/office/drawing/2014/main" id="{0846B588-8A2C-5A89-530F-8EF5E0C0E9E5}"/>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B0C4D4-B7CD-4ED4-DD67-B6032C3A7CF3}"/>
              </a:ext>
            </a:extLst>
          </p:cNvPr>
          <p:cNvCxnSpPr>
            <a:cxnSpLocks/>
          </p:cNvCxnSpPr>
          <p:nvPr/>
        </p:nvCxnSpPr>
        <p:spPr>
          <a:xfrm flipH="1">
            <a:off x="2550537" y="1878066"/>
            <a:ext cx="9712583"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EFAE1D-6E85-34A8-F797-8EDDE1630E47}"/>
              </a:ext>
            </a:extLst>
          </p:cNvPr>
          <p:cNvSpPr txBox="1"/>
          <p:nvPr/>
        </p:nvSpPr>
        <p:spPr>
          <a:xfrm>
            <a:off x="820946" y="1506705"/>
            <a:ext cx="5369945" cy="307777"/>
          </a:xfrm>
          <a:prstGeom prst="rect">
            <a:avLst/>
          </a:prstGeom>
          <a:noFill/>
        </p:spPr>
        <p:txBody>
          <a:bodyPr wrap="square" rtlCol="0">
            <a:spAutoFit/>
          </a:bodyPr>
          <a:lstStyle/>
          <a:p>
            <a:pPr algn="r"/>
            <a:r>
              <a:rPr lang="es-MX" sz="1400" dirty="0">
                <a:solidFill>
                  <a:schemeClr val="bg1"/>
                </a:solidFill>
                <a:latin typeface="Aptos" panose="020B0004020202020204" pitchFamily="34" charset="0"/>
              </a:rPr>
              <a:t>Aproximación básica</a:t>
            </a:r>
            <a:endParaRPr lang="es-CO" sz="1400" dirty="0">
              <a:solidFill>
                <a:schemeClr val="bg1"/>
              </a:solidFill>
              <a:latin typeface="Aptos" panose="020B0004020202020204" pitchFamily="34" charset="0"/>
            </a:endParaRPr>
          </a:p>
        </p:txBody>
      </p:sp>
    </p:spTree>
    <p:extLst>
      <p:ext uri="{BB962C8B-B14F-4D97-AF65-F5344CB8AC3E}">
        <p14:creationId xmlns:p14="http://schemas.microsoft.com/office/powerpoint/2010/main" val="35664824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338554"/>
          </a:xfrm>
          <a:prstGeom prst="rect">
            <a:avLst/>
          </a:prstGeom>
          <a:noFill/>
        </p:spPr>
        <p:txBody>
          <a:bodyPr wrap="square" lIns="91440" tIns="45720" rIns="91440" bIns="45720" rtlCol="0" anchor="t">
            <a:spAutoFit/>
          </a:bodyPr>
          <a:lstStyle/>
          <a:p>
            <a:pPr algn="ctr">
              <a:lnSpc>
                <a:spcPct val="100000"/>
              </a:lnSpc>
            </a:pPr>
            <a:r>
              <a:rPr lang="es-ES" sz="1600" dirty="0">
                <a:solidFill>
                  <a:srgbClr val="1A3184"/>
                </a:solidFill>
                <a:latin typeface="Arial"/>
                <a:cs typeface="Arial"/>
              </a:rPr>
              <a:t>Repaso de Estadística</a:t>
            </a:r>
            <a:endParaRPr lang="es-CO" sz="1600" dirty="0">
              <a:solidFill>
                <a:srgbClr val="1A3184"/>
              </a:solidFill>
              <a:latin typeface="Arial"/>
              <a:cs typeface="Aria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sp>
        <p:nvSpPr>
          <p:cNvPr id="2" name="Rectangle 11">
            <a:extLst>
              <a:ext uri="{FF2B5EF4-FFF2-40B4-BE49-F238E27FC236}">
                <a16:creationId xmlns:a16="http://schemas.microsoft.com/office/drawing/2014/main" id="{4338CBE5-5BD0-FFE2-3410-67FF720CDA8E}"/>
              </a:ext>
            </a:extLst>
          </p:cNvPr>
          <p:cNvSpPr txBox="1"/>
          <p:nvPr/>
        </p:nvSpPr>
        <p:spPr>
          <a:xfrm>
            <a:off x="2251783" y="656797"/>
            <a:ext cx="7295708"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endParaRPr lang="es-CO" sz="32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9F9086E-959F-87B3-B738-3769774E1085}"/>
                  </a:ext>
                </a:extLst>
              </p:cNvPr>
              <p:cNvSpPr txBox="1"/>
              <p:nvPr/>
            </p:nvSpPr>
            <p:spPr>
              <a:xfrm flipH="1">
                <a:off x="1571625" y="2811156"/>
                <a:ext cx="8823294" cy="2482796"/>
              </a:xfrm>
              <a:prstGeom prst="rect">
                <a:avLst/>
              </a:prstGeom>
              <a:noFill/>
            </p:spPr>
            <p:txBody>
              <a:bodyPr wrap="square" lIns="91440" tIns="45720" rIns="91440" bIns="45720" rtlCol="0" anchor="t">
                <a:spAutoFit/>
              </a:bodyPr>
              <a:lstStyle/>
              <a:p>
                <a:pPr>
                  <a:lnSpc>
                    <a:spcPct val="107000"/>
                  </a:lnSpc>
                  <a:spcAft>
                    <a:spcPts val="800"/>
                  </a:spcAft>
                </a:pPr>
                <a:r>
                  <a:rPr lang="es-MX" sz="2400" b="1" dirty="0">
                    <a:solidFill>
                      <a:schemeClr val="bg1"/>
                    </a:solidFill>
                    <a:latin typeface="Aptos" panose="020B0004020202020204" pitchFamily="34" charset="0"/>
                  </a:rPr>
                  <a:t>Definición</a:t>
                </a:r>
                <a:r>
                  <a:rPr lang="es-MX" sz="2400" dirty="0">
                    <a:solidFill>
                      <a:schemeClr val="bg1"/>
                    </a:solidFill>
                    <a:latin typeface="Aptos" panose="020B0004020202020204" pitchFamily="34" charset="0"/>
                  </a:rPr>
                  <a:t> </a:t>
                </a:r>
              </a:p>
              <a:p>
                <a:pPr>
                  <a:lnSpc>
                    <a:spcPct val="107000"/>
                  </a:lnSpc>
                  <a:spcAft>
                    <a:spcPts val="800"/>
                  </a:spcAft>
                </a:pPr>
                <a:endParaRPr lang="es-MX" sz="2400" dirty="0">
                  <a:solidFill>
                    <a:schemeClr val="bg1"/>
                  </a:solidFill>
                  <a:latin typeface="Aptos" panose="020B0004020202020204" pitchFamily="34" charset="0"/>
                </a:endParaRPr>
              </a:p>
              <a:p>
                <a:pPr>
                  <a:lnSpc>
                    <a:spcPct val="107000"/>
                  </a:lnSpc>
                  <a:spcAft>
                    <a:spcPts val="800"/>
                  </a:spcAft>
                </a:pPr>
                <a:r>
                  <a:rPr lang="es-MX" sz="2400" dirty="0">
                    <a:solidFill>
                      <a:schemeClr val="bg1"/>
                    </a:solidFill>
                    <a:latin typeface="Aptos" panose="020B0004020202020204" pitchFamily="34" charset="0"/>
                  </a:rPr>
                  <a:t>Sea </a:t>
                </a:r>
                <a14:m>
                  <m:oMath xmlns:m="http://schemas.openxmlformats.org/officeDocument/2006/math">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𝑌</m:t>
                        </m:r>
                      </m:e>
                      <m:sub>
                        <m:r>
                          <a:rPr lang="es-CO" sz="2400" b="0" i="1" smtClean="0">
                            <a:solidFill>
                              <a:schemeClr val="bg1"/>
                            </a:solidFill>
                            <a:latin typeface="Cambria Math" panose="02040503050406030204" pitchFamily="18" charset="0"/>
                          </a:rPr>
                          <m:t>1</m:t>
                        </m:r>
                      </m:sub>
                    </m:sSub>
                    <m:r>
                      <a:rPr lang="es-CO" sz="2400" b="0" i="1" smtClean="0">
                        <a:solidFill>
                          <a:schemeClr val="bg1"/>
                        </a:solidFill>
                        <a:latin typeface="Cambria Math" panose="02040503050406030204" pitchFamily="18" charset="0"/>
                      </a:rPr>
                      <m:t>, </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𝑌</m:t>
                        </m:r>
                      </m:e>
                      <m:sub>
                        <m:r>
                          <a:rPr lang="es-CO" sz="2400" b="0" i="1" smtClean="0">
                            <a:solidFill>
                              <a:schemeClr val="bg1"/>
                            </a:solidFill>
                            <a:latin typeface="Cambria Math" panose="02040503050406030204" pitchFamily="18" charset="0"/>
                          </a:rPr>
                          <m:t>2</m:t>
                        </m:r>
                      </m:sub>
                    </m:sSub>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𝑌</m:t>
                        </m:r>
                      </m:e>
                      <m:sub>
                        <m:r>
                          <a:rPr lang="es-CO" sz="2400" b="0" i="1" smtClean="0">
                            <a:solidFill>
                              <a:schemeClr val="bg1"/>
                            </a:solidFill>
                            <a:latin typeface="Cambria Math" panose="02040503050406030204" pitchFamily="18" charset="0"/>
                          </a:rPr>
                          <m:t>𝑛</m:t>
                        </m:r>
                      </m:sub>
                    </m:sSub>
                  </m:oMath>
                </a14:m>
                <a:r>
                  <a:rPr lang="es-MX" sz="2400" dirty="0">
                    <a:solidFill>
                      <a:schemeClr val="bg1"/>
                    </a:solidFill>
                    <a:latin typeface="Aptos" panose="020B0004020202020204" pitchFamily="34" charset="0"/>
                  </a:rPr>
                  <a:t>una muestra aleatoria de una distribución normal con media </a:t>
                </a:r>
                <a14:m>
                  <m:oMath xmlns:m="http://schemas.openxmlformats.org/officeDocument/2006/math">
                    <m:r>
                      <a:rPr lang="es-CO" sz="2400" b="0" i="1" smtClean="0">
                        <a:solidFill>
                          <a:schemeClr val="bg1"/>
                        </a:solidFill>
                        <a:latin typeface="Cambria Math" panose="02040503050406030204" pitchFamily="18" charset="0"/>
                      </a:rPr>
                      <m:t>𝜇</m:t>
                    </m:r>
                  </m:oMath>
                </a14:m>
                <a:r>
                  <a:rPr lang="es-MX" sz="2400" dirty="0">
                    <a:solidFill>
                      <a:schemeClr val="bg1"/>
                    </a:solidFill>
                    <a:latin typeface="Aptos" panose="020B0004020202020204" pitchFamily="34" charset="0"/>
                  </a:rPr>
                  <a:t> y varianza </a:t>
                </a:r>
                <a14:m>
                  <m:oMath xmlns:m="http://schemas.openxmlformats.org/officeDocument/2006/math">
                    <m:sSup>
                      <m:sSupPr>
                        <m:ctrlPr>
                          <a:rPr lang="es-CO" sz="2400" b="0" i="1" smtClean="0">
                            <a:solidFill>
                              <a:schemeClr val="bg1"/>
                            </a:solidFill>
                            <a:latin typeface="Cambria Math" panose="02040503050406030204" pitchFamily="18" charset="0"/>
                          </a:rPr>
                        </m:ctrlPr>
                      </m:sSupPr>
                      <m:e>
                        <m:r>
                          <a:rPr lang="es-CO" sz="2400" b="0" i="1" smtClean="0">
                            <a:solidFill>
                              <a:schemeClr val="bg1"/>
                            </a:solidFill>
                            <a:latin typeface="Cambria Math" panose="02040503050406030204" pitchFamily="18" charset="0"/>
                          </a:rPr>
                          <m:t>𝑆</m:t>
                        </m:r>
                      </m:e>
                      <m:sup>
                        <m:r>
                          <a:rPr lang="es-CO" sz="2400" b="0" i="1" smtClean="0">
                            <a:solidFill>
                              <a:schemeClr val="bg1"/>
                            </a:solidFill>
                            <a:latin typeface="Cambria Math" panose="02040503050406030204" pitchFamily="18" charset="0"/>
                          </a:rPr>
                          <m:t>2</m:t>
                        </m:r>
                      </m:sup>
                    </m:sSup>
                  </m:oMath>
                </a14:m>
                <a:r>
                  <a:rPr lang="es-MX" sz="2400" dirty="0">
                    <a:solidFill>
                      <a:schemeClr val="bg1"/>
                    </a:solidFill>
                    <a:latin typeface="Aptos" panose="020B0004020202020204" pitchFamily="34" charset="0"/>
                  </a:rPr>
                  <a:t> . Entonces </a:t>
                </a:r>
                <a14:m>
                  <m:oMath xmlns:m="http://schemas.openxmlformats.org/officeDocument/2006/math">
                    <m:f>
                      <m:fPr>
                        <m:ctrlPr>
                          <a:rPr lang="es-CO" sz="2400" b="0" i="1" smtClean="0">
                            <a:solidFill>
                              <a:schemeClr val="bg1"/>
                            </a:solidFill>
                            <a:latin typeface="Cambria Math" panose="02040503050406030204" pitchFamily="18" charset="0"/>
                          </a:rPr>
                        </m:ctrlPr>
                      </m:fPr>
                      <m:num>
                        <m:d>
                          <m:dPr>
                            <m:ctrlPr>
                              <a:rPr lang="es-CO" sz="2400" b="0" i="1" smtClean="0">
                                <a:solidFill>
                                  <a:schemeClr val="bg1"/>
                                </a:solidFill>
                                <a:latin typeface="Cambria Math" panose="02040503050406030204" pitchFamily="18" charset="0"/>
                              </a:rPr>
                            </m:ctrlPr>
                          </m:dPr>
                          <m:e>
                            <m:r>
                              <a:rPr lang="es-CO" sz="2400" b="0" i="1" smtClean="0">
                                <a:solidFill>
                                  <a:schemeClr val="bg1"/>
                                </a:solidFill>
                                <a:latin typeface="Cambria Math" panose="02040503050406030204" pitchFamily="18" charset="0"/>
                              </a:rPr>
                              <m:t>𝑛</m:t>
                            </m:r>
                            <m:r>
                              <a:rPr lang="es-CO" sz="2400" b="0" i="1" smtClean="0">
                                <a:solidFill>
                                  <a:schemeClr val="bg1"/>
                                </a:solidFill>
                                <a:latin typeface="Cambria Math" panose="02040503050406030204" pitchFamily="18" charset="0"/>
                              </a:rPr>
                              <m:t>−1</m:t>
                            </m:r>
                          </m:e>
                        </m:d>
                        <m:sSup>
                          <m:sSupPr>
                            <m:ctrlPr>
                              <a:rPr lang="es-CO" sz="2400" b="0" i="1" smtClean="0">
                                <a:solidFill>
                                  <a:schemeClr val="bg1"/>
                                </a:solidFill>
                                <a:latin typeface="Cambria Math" panose="02040503050406030204" pitchFamily="18" charset="0"/>
                              </a:rPr>
                            </m:ctrlPr>
                          </m:sSupPr>
                          <m:e>
                            <m:r>
                              <a:rPr lang="es-CO" sz="2400" b="0" i="1" smtClean="0">
                                <a:solidFill>
                                  <a:schemeClr val="bg1"/>
                                </a:solidFill>
                                <a:latin typeface="Cambria Math" panose="02040503050406030204" pitchFamily="18" charset="0"/>
                              </a:rPr>
                              <m:t>𝑆</m:t>
                            </m:r>
                          </m:e>
                          <m:sup>
                            <m:r>
                              <a:rPr lang="es-CO" sz="2400" b="0" i="1" smtClean="0">
                                <a:solidFill>
                                  <a:schemeClr val="bg1"/>
                                </a:solidFill>
                                <a:latin typeface="Cambria Math" panose="02040503050406030204" pitchFamily="18" charset="0"/>
                              </a:rPr>
                              <m:t>2</m:t>
                            </m:r>
                          </m:sup>
                        </m:sSup>
                      </m:num>
                      <m:den>
                        <m:sSup>
                          <m:sSupPr>
                            <m:ctrlPr>
                              <a:rPr lang="es-CO" sz="2400" b="0" i="1" smtClean="0">
                                <a:solidFill>
                                  <a:schemeClr val="bg1"/>
                                </a:solidFill>
                                <a:latin typeface="Cambria Math" panose="02040503050406030204" pitchFamily="18" charset="0"/>
                              </a:rPr>
                            </m:ctrlPr>
                          </m:sSupPr>
                          <m:e>
                            <m:r>
                              <a:rPr lang="es-CO" sz="2400" b="0" i="1" smtClean="0">
                                <a:solidFill>
                                  <a:schemeClr val="bg1"/>
                                </a:solidFill>
                                <a:latin typeface="Cambria Math" panose="02040503050406030204" pitchFamily="18" charset="0"/>
                              </a:rPr>
                              <m:t>𝜎</m:t>
                            </m:r>
                          </m:e>
                          <m:sup>
                            <m:r>
                              <a:rPr lang="es-CO" sz="2400" b="0" i="1" smtClean="0">
                                <a:solidFill>
                                  <a:schemeClr val="bg1"/>
                                </a:solidFill>
                                <a:latin typeface="Cambria Math" panose="02040503050406030204" pitchFamily="18" charset="0"/>
                              </a:rPr>
                              <m:t>2</m:t>
                            </m:r>
                          </m:sup>
                        </m:sSup>
                      </m:den>
                    </m:f>
                  </m:oMath>
                </a14:m>
                <a:r>
                  <a:rPr lang="es-MX" sz="2400" dirty="0">
                    <a:solidFill>
                      <a:schemeClr val="bg1"/>
                    </a:solidFill>
                    <a:latin typeface="Aptos" panose="020B0004020202020204" pitchFamily="34" charset="0"/>
                  </a:rPr>
                  <a:t> tiene una distribución </a:t>
                </a:r>
                <a14:m>
                  <m:oMath xmlns:m="http://schemas.openxmlformats.org/officeDocument/2006/math">
                    <m:sSubSup>
                      <m:sSubSupPr>
                        <m:ctrlPr>
                          <a:rPr lang="es-CO" sz="2400" b="0" i="1" smtClean="0">
                            <a:solidFill>
                              <a:schemeClr val="bg1"/>
                            </a:solidFill>
                            <a:latin typeface="Cambria Math" panose="02040503050406030204" pitchFamily="18" charset="0"/>
                            <a:ea typeface="Cambria Math" panose="02040503050406030204" pitchFamily="18" charset="0"/>
                          </a:rPr>
                        </m:ctrlPr>
                      </m:sSubSupPr>
                      <m:e>
                        <m:r>
                          <a:rPr lang="es-CO" sz="2400" i="1">
                            <a:solidFill>
                              <a:schemeClr val="bg1"/>
                            </a:solidFill>
                            <a:latin typeface="Cambria Math" panose="02040503050406030204" pitchFamily="18" charset="0"/>
                            <a:ea typeface="Cambria Math" panose="02040503050406030204" pitchFamily="18" charset="0"/>
                          </a:rPr>
                          <m:t>𝜒</m:t>
                        </m:r>
                      </m:e>
                      <m:sub>
                        <m:r>
                          <a:rPr lang="es-CO" sz="2400" b="0" i="1" smtClean="0">
                            <a:solidFill>
                              <a:schemeClr val="bg1"/>
                            </a:solidFill>
                            <a:latin typeface="Cambria Math" panose="02040503050406030204" pitchFamily="18" charset="0"/>
                            <a:ea typeface="Cambria Math" panose="02040503050406030204" pitchFamily="18" charset="0"/>
                          </a:rPr>
                          <m:t>𝑛</m:t>
                        </m:r>
                        <m:r>
                          <a:rPr lang="es-CO" sz="2400" b="0" i="1" smtClean="0">
                            <a:solidFill>
                              <a:schemeClr val="bg1"/>
                            </a:solidFill>
                            <a:latin typeface="Cambria Math" panose="02040503050406030204" pitchFamily="18" charset="0"/>
                            <a:ea typeface="Cambria Math" panose="02040503050406030204" pitchFamily="18" charset="0"/>
                          </a:rPr>
                          <m:t>−1</m:t>
                        </m:r>
                      </m:sub>
                      <m:sup>
                        <m:r>
                          <a:rPr lang="es-CO" sz="2400" b="0" i="1" smtClean="0">
                            <a:solidFill>
                              <a:schemeClr val="bg1"/>
                            </a:solidFill>
                            <a:latin typeface="Cambria Math" panose="02040503050406030204" pitchFamily="18" charset="0"/>
                          </a:rPr>
                          <m:t>2</m:t>
                        </m:r>
                      </m:sup>
                    </m:sSubSup>
                  </m:oMath>
                </a14:m>
                <a:r>
                  <a:rPr lang="es-MX" sz="2400" dirty="0">
                    <a:solidFill>
                      <a:schemeClr val="bg1"/>
                    </a:solidFill>
                    <a:latin typeface="Aptos" panose="020B0004020202020204" pitchFamily="34" charset="0"/>
                  </a:rPr>
                  <a:t> con (n − 1) grados de libertad. </a:t>
                </a:r>
                <a:endParaRPr lang="es-ES" sz="2400" dirty="0">
                  <a:solidFill>
                    <a:schemeClr val="bg1"/>
                  </a:solidFill>
                  <a:latin typeface="Aptos" panose="020B0004020202020204" pitchFamily="34" charset="0"/>
                  <a:cs typeface="Times New Roman"/>
                </a:endParaRPr>
              </a:p>
            </p:txBody>
          </p:sp>
        </mc:Choice>
        <mc:Fallback xmlns="">
          <p:sp>
            <p:nvSpPr>
              <p:cNvPr id="3" name="CuadroTexto 2">
                <a:extLst>
                  <a:ext uri="{FF2B5EF4-FFF2-40B4-BE49-F238E27FC236}">
                    <a16:creationId xmlns:a16="http://schemas.microsoft.com/office/drawing/2014/main" id="{C9F9086E-959F-87B3-B738-3769774E1085}"/>
                  </a:ext>
                </a:extLst>
              </p:cNvPr>
              <p:cNvSpPr txBox="1">
                <a:spLocks noRot="1" noChangeAspect="1" noMove="1" noResize="1" noEditPoints="1" noAdjustHandles="1" noChangeArrowheads="1" noChangeShapeType="1" noTextEdit="1"/>
              </p:cNvSpPr>
              <p:nvPr/>
            </p:nvSpPr>
            <p:spPr>
              <a:xfrm flipH="1">
                <a:off x="1571625" y="2811156"/>
                <a:ext cx="8823294" cy="2482796"/>
              </a:xfrm>
              <a:prstGeom prst="rect">
                <a:avLst/>
              </a:prstGeom>
              <a:blipFill>
                <a:blip r:embed="rId3"/>
                <a:stretch>
                  <a:fillRect l="-1106" t="-1474" b="-4914"/>
                </a:stretch>
              </a:blipFill>
            </p:spPr>
            <p:txBody>
              <a:bodyPr/>
              <a:lstStyle/>
              <a:p>
                <a:r>
                  <a:rPr lang="es-CO">
                    <a:noFill/>
                  </a:rPr>
                  <a:t> </a:t>
                </a:r>
              </a:p>
            </p:txBody>
          </p:sp>
        </mc:Fallback>
      </mc:AlternateContent>
      <p:pic>
        <p:nvPicPr>
          <p:cNvPr id="7" name="Picture 6">
            <a:extLst>
              <a:ext uri="{FF2B5EF4-FFF2-40B4-BE49-F238E27FC236}">
                <a16:creationId xmlns:a16="http://schemas.microsoft.com/office/drawing/2014/main" id="{CF2C8875-1D1A-A642-B3DE-934364F84A8B}"/>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8" name="Picture 7">
            <a:extLst>
              <a:ext uri="{FF2B5EF4-FFF2-40B4-BE49-F238E27FC236}">
                <a16:creationId xmlns:a16="http://schemas.microsoft.com/office/drawing/2014/main" id="{ED73E4FC-883D-B02C-A316-4CE9CF7D9214}"/>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10" name="Rectangle: Rounded Corners 9">
            <a:extLst>
              <a:ext uri="{FF2B5EF4-FFF2-40B4-BE49-F238E27FC236}">
                <a16:creationId xmlns:a16="http://schemas.microsoft.com/office/drawing/2014/main" id="{16859187-0FFF-0366-ED20-A0F225B9EB74}"/>
              </a:ext>
            </a:extLst>
          </p:cNvPr>
          <p:cNvSpPr/>
          <p:nvPr/>
        </p:nvSpPr>
        <p:spPr>
          <a:xfrm>
            <a:off x="-793632" y="657263"/>
            <a:ext cx="688963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096F262-06FE-14B5-6A36-DC6A1CE9F1CB}"/>
              </a:ext>
            </a:extLst>
          </p:cNvPr>
          <p:cNvSpPr txBox="1"/>
          <p:nvPr/>
        </p:nvSpPr>
        <p:spPr>
          <a:xfrm>
            <a:off x="716596" y="720692"/>
            <a:ext cx="53478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Repaso de Estadística</a:t>
            </a:r>
          </a:p>
        </p:txBody>
      </p:sp>
      <p:cxnSp>
        <p:nvCxnSpPr>
          <p:cNvPr id="12" name="Straight Connector 11">
            <a:extLst>
              <a:ext uri="{FF2B5EF4-FFF2-40B4-BE49-F238E27FC236}">
                <a16:creationId xmlns:a16="http://schemas.microsoft.com/office/drawing/2014/main" id="{A342AD07-4E6A-3906-5D55-8AD3BF0DF5ED}"/>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446BB9-034B-2C7E-96CA-420802E8005C}"/>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999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338554"/>
          </a:xfrm>
          <a:prstGeom prst="rect">
            <a:avLst/>
          </a:prstGeom>
          <a:noFill/>
        </p:spPr>
        <p:txBody>
          <a:bodyPr wrap="square" lIns="91440" tIns="45720" rIns="91440" bIns="45720" rtlCol="0" anchor="t">
            <a:spAutoFit/>
          </a:bodyPr>
          <a:lstStyle/>
          <a:p>
            <a:pPr algn="ctr">
              <a:lnSpc>
                <a:spcPct val="100000"/>
              </a:lnSpc>
            </a:pPr>
            <a:r>
              <a:rPr lang="es-ES" sz="1600" dirty="0">
                <a:solidFill>
                  <a:srgbClr val="1A3184"/>
                </a:solidFill>
                <a:latin typeface="Arial"/>
                <a:cs typeface="Arial"/>
              </a:rPr>
              <a:t>Repaso de Estadística</a:t>
            </a:r>
            <a:endParaRPr lang="es-CO" sz="1600" dirty="0">
              <a:solidFill>
                <a:srgbClr val="1A3184"/>
              </a:solidFill>
              <a:latin typeface="Arial"/>
              <a:cs typeface="Aria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sp>
        <p:nvSpPr>
          <p:cNvPr id="2" name="Rectangle 11">
            <a:extLst>
              <a:ext uri="{FF2B5EF4-FFF2-40B4-BE49-F238E27FC236}">
                <a16:creationId xmlns:a16="http://schemas.microsoft.com/office/drawing/2014/main" id="{4338CBE5-5BD0-FFE2-3410-67FF720CDA8E}"/>
              </a:ext>
            </a:extLst>
          </p:cNvPr>
          <p:cNvSpPr txBox="1"/>
          <p:nvPr/>
        </p:nvSpPr>
        <p:spPr>
          <a:xfrm>
            <a:off x="2251783" y="656797"/>
            <a:ext cx="729570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endParaRPr lang="es-CO" sz="32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9F9086E-959F-87B3-B738-3769774E1085}"/>
                  </a:ext>
                </a:extLst>
              </p:cNvPr>
              <p:cNvSpPr txBox="1"/>
              <p:nvPr/>
            </p:nvSpPr>
            <p:spPr>
              <a:xfrm flipH="1">
                <a:off x="1702365" y="2704746"/>
                <a:ext cx="8931751" cy="3743525"/>
              </a:xfrm>
              <a:prstGeom prst="rect">
                <a:avLst/>
              </a:prstGeom>
              <a:noFill/>
            </p:spPr>
            <p:txBody>
              <a:bodyPr wrap="square" lIns="91440" tIns="45720" rIns="91440" bIns="45720" rtlCol="0" anchor="t">
                <a:spAutoFit/>
              </a:bodyPr>
              <a:lstStyle/>
              <a:p>
                <a:pPr>
                  <a:lnSpc>
                    <a:spcPct val="107000"/>
                  </a:lnSpc>
                  <a:spcAft>
                    <a:spcPts val="800"/>
                  </a:spcAft>
                </a:pPr>
                <a:r>
                  <a:rPr lang="es-MX" sz="2400" b="1" dirty="0">
                    <a:solidFill>
                      <a:schemeClr val="bg1"/>
                    </a:solidFill>
                    <a:latin typeface="Aptos" panose="020B0004020202020204" pitchFamily="34" charset="0"/>
                  </a:rPr>
                  <a:t>Definición</a:t>
                </a:r>
                <a:r>
                  <a:rPr lang="es-MX" sz="2400" dirty="0">
                    <a:solidFill>
                      <a:schemeClr val="bg1"/>
                    </a:solidFill>
                    <a:latin typeface="Aptos" panose="020B0004020202020204" pitchFamily="34" charset="0"/>
                  </a:rPr>
                  <a:t> </a:t>
                </a:r>
              </a:p>
              <a:p>
                <a:pPr>
                  <a:lnSpc>
                    <a:spcPct val="107000"/>
                  </a:lnSpc>
                  <a:spcAft>
                    <a:spcPts val="800"/>
                  </a:spcAft>
                </a:pPr>
                <a:endParaRPr lang="es-MX" sz="2400" dirty="0">
                  <a:solidFill>
                    <a:schemeClr val="bg1"/>
                  </a:solidFill>
                  <a:latin typeface="Aptos" panose="020B0004020202020204" pitchFamily="34" charset="0"/>
                </a:endParaRPr>
              </a:p>
              <a:p>
                <a:pPr>
                  <a:lnSpc>
                    <a:spcPct val="107000"/>
                  </a:lnSpc>
                  <a:spcAft>
                    <a:spcPts val="800"/>
                  </a:spcAft>
                </a:pPr>
                <a:r>
                  <a:rPr lang="es-MX" sz="2400" dirty="0">
                    <a:solidFill>
                      <a:schemeClr val="bg1"/>
                    </a:solidFill>
                    <a:latin typeface="Aptos" panose="020B0004020202020204" pitchFamily="34" charset="0"/>
                  </a:rPr>
                  <a:t>Sea Z una variable aleatoria normal estándar y sea W una variable con distribución </a:t>
                </a:r>
                <a14:m>
                  <m:oMath xmlns:m="http://schemas.openxmlformats.org/officeDocument/2006/math">
                    <m:sSup>
                      <m:sSupPr>
                        <m:ctrlPr>
                          <a:rPr lang="es-CO" sz="2400" b="0" i="1" smtClean="0">
                            <a:solidFill>
                              <a:schemeClr val="bg1"/>
                            </a:solidFill>
                            <a:latin typeface="Cambria Math" panose="02040503050406030204" pitchFamily="18" charset="0"/>
                          </a:rPr>
                        </m:ctrlPr>
                      </m:sSupPr>
                      <m:e>
                        <m:r>
                          <a:rPr lang="es-CO" sz="2400" b="0" i="1" smtClean="0">
                            <a:solidFill>
                              <a:schemeClr val="bg1"/>
                            </a:solidFill>
                            <a:latin typeface="Cambria Math" panose="02040503050406030204" pitchFamily="18" charset="0"/>
                          </a:rPr>
                          <m:t>𝜒</m:t>
                        </m:r>
                      </m:e>
                      <m:sup>
                        <m:r>
                          <a:rPr lang="es-CO" sz="2400" b="0" i="1" smtClean="0">
                            <a:solidFill>
                              <a:schemeClr val="bg1"/>
                            </a:solidFill>
                            <a:latin typeface="Cambria Math" panose="02040503050406030204" pitchFamily="18" charset="0"/>
                          </a:rPr>
                          <m:t>2</m:t>
                        </m:r>
                      </m:sup>
                    </m:sSup>
                  </m:oMath>
                </a14:m>
                <a:r>
                  <a:rPr lang="es-MX" sz="2400" dirty="0">
                    <a:solidFill>
                      <a:schemeClr val="bg1"/>
                    </a:solidFill>
                    <a:latin typeface="Aptos" panose="020B0004020202020204" pitchFamily="34" charset="0"/>
                  </a:rPr>
                  <a:t> con n grados de libertad. Entonces </a:t>
                </a:r>
                <a14:m>
                  <m:oMath xmlns:m="http://schemas.openxmlformats.org/officeDocument/2006/math">
                    <m:r>
                      <a:rPr lang="es-CO" sz="2400" b="0" i="1" smtClean="0">
                        <a:solidFill>
                          <a:schemeClr val="bg1"/>
                        </a:solidFill>
                        <a:latin typeface="Cambria Math" panose="02040503050406030204" pitchFamily="18" charset="0"/>
                      </a:rPr>
                      <m:t>𝑇</m:t>
                    </m:r>
                    <m:r>
                      <a:rPr lang="es-CO" sz="2400" b="0" i="1" smtClean="0">
                        <a:solidFill>
                          <a:schemeClr val="bg1"/>
                        </a:solidFill>
                        <a:latin typeface="Cambria Math" panose="02040503050406030204" pitchFamily="18" charset="0"/>
                      </a:rPr>
                      <m:t>=</m:t>
                    </m:r>
                    <m:f>
                      <m:fPr>
                        <m:ctrlPr>
                          <a:rPr lang="es-CO" sz="2400" b="0" i="1" smtClean="0">
                            <a:solidFill>
                              <a:schemeClr val="bg1"/>
                            </a:solidFill>
                            <a:latin typeface="Cambria Math" panose="02040503050406030204" pitchFamily="18" charset="0"/>
                          </a:rPr>
                        </m:ctrlPr>
                      </m:fPr>
                      <m:num>
                        <m:r>
                          <a:rPr lang="es-CO" sz="2400" b="0" i="1" smtClean="0">
                            <a:solidFill>
                              <a:schemeClr val="bg1"/>
                            </a:solidFill>
                            <a:latin typeface="Cambria Math" panose="02040503050406030204" pitchFamily="18" charset="0"/>
                          </a:rPr>
                          <m:t>𝑍</m:t>
                        </m:r>
                      </m:num>
                      <m:den>
                        <m:rad>
                          <m:radPr>
                            <m:degHide m:val="on"/>
                            <m:ctrlPr>
                              <a:rPr lang="es-CO" sz="2400" b="0" i="1" smtClean="0">
                                <a:solidFill>
                                  <a:schemeClr val="bg1"/>
                                </a:solidFill>
                                <a:latin typeface="Cambria Math" panose="02040503050406030204" pitchFamily="18" charset="0"/>
                              </a:rPr>
                            </m:ctrlPr>
                          </m:radPr>
                          <m:deg/>
                          <m:e>
                            <m:f>
                              <m:fPr>
                                <m:ctrlPr>
                                  <a:rPr lang="es-CO" sz="2400" b="0" i="1" smtClean="0">
                                    <a:solidFill>
                                      <a:schemeClr val="bg1"/>
                                    </a:solidFill>
                                    <a:latin typeface="Cambria Math" panose="02040503050406030204" pitchFamily="18" charset="0"/>
                                  </a:rPr>
                                </m:ctrlPr>
                              </m:fPr>
                              <m:num>
                                <m:r>
                                  <a:rPr lang="es-CO" sz="2400" b="0" i="1" smtClean="0">
                                    <a:solidFill>
                                      <a:schemeClr val="bg1"/>
                                    </a:solidFill>
                                    <a:latin typeface="Cambria Math" panose="02040503050406030204" pitchFamily="18" charset="0"/>
                                  </a:rPr>
                                  <m:t>𝑊</m:t>
                                </m:r>
                              </m:num>
                              <m:den>
                                <m:r>
                                  <a:rPr lang="es-CO" sz="2400" b="0" i="1" smtClean="0">
                                    <a:solidFill>
                                      <a:schemeClr val="bg1"/>
                                    </a:solidFill>
                                    <a:latin typeface="Cambria Math" panose="02040503050406030204" pitchFamily="18" charset="0"/>
                                  </a:rPr>
                                  <m:t>𝑣</m:t>
                                </m:r>
                              </m:den>
                            </m:f>
                          </m:e>
                        </m:rad>
                      </m:den>
                    </m:f>
                  </m:oMath>
                </a14:m>
                <a:r>
                  <a:rPr lang="es-MX" sz="2400" dirty="0">
                    <a:solidFill>
                      <a:schemeClr val="bg1"/>
                    </a:solidFill>
                    <a:latin typeface="Aptos" panose="020B0004020202020204" pitchFamily="34" charset="0"/>
                  </a:rPr>
                  <a:t> se dice que tiene una distribución t con v grados de libertad.</a:t>
                </a:r>
                <a:endPar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400" dirty="0">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400" dirty="0">
                  <a:solidFill>
                    <a:srgbClr val="000000"/>
                  </a:solidFill>
                  <a:latin typeface="Aptos" panose="020B0004020202020204" pitchFamily="34" charset="0"/>
                  <a:cs typeface="Times New Roman"/>
                </a:endParaRPr>
              </a:p>
            </p:txBody>
          </p:sp>
        </mc:Choice>
        <mc:Fallback xmlns="">
          <p:sp>
            <p:nvSpPr>
              <p:cNvPr id="3" name="CuadroTexto 2">
                <a:extLst>
                  <a:ext uri="{FF2B5EF4-FFF2-40B4-BE49-F238E27FC236}">
                    <a16:creationId xmlns:a16="http://schemas.microsoft.com/office/drawing/2014/main" id="{C9F9086E-959F-87B3-B738-3769774E1085}"/>
                  </a:ext>
                </a:extLst>
              </p:cNvPr>
              <p:cNvSpPr txBox="1">
                <a:spLocks noRot="1" noChangeAspect="1" noMove="1" noResize="1" noEditPoints="1" noAdjustHandles="1" noChangeArrowheads="1" noChangeShapeType="1" noTextEdit="1"/>
              </p:cNvSpPr>
              <p:nvPr/>
            </p:nvSpPr>
            <p:spPr>
              <a:xfrm flipH="1">
                <a:off x="1702365" y="2704746"/>
                <a:ext cx="8931751" cy="3743525"/>
              </a:xfrm>
              <a:prstGeom prst="rect">
                <a:avLst/>
              </a:prstGeom>
              <a:blipFill>
                <a:blip r:embed="rId3"/>
                <a:stretch>
                  <a:fillRect l="-1024" t="-977"/>
                </a:stretch>
              </a:blipFill>
            </p:spPr>
            <p:txBody>
              <a:bodyPr/>
              <a:lstStyle/>
              <a:p>
                <a:r>
                  <a:rPr lang="es-CO">
                    <a:noFill/>
                  </a:rPr>
                  <a:t> </a:t>
                </a:r>
              </a:p>
            </p:txBody>
          </p:sp>
        </mc:Fallback>
      </mc:AlternateContent>
      <p:pic>
        <p:nvPicPr>
          <p:cNvPr id="7" name="Picture 6">
            <a:extLst>
              <a:ext uri="{FF2B5EF4-FFF2-40B4-BE49-F238E27FC236}">
                <a16:creationId xmlns:a16="http://schemas.microsoft.com/office/drawing/2014/main" id="{FF6BDCE6-F0A2-42E4-BAE3-257F439D57A1}"/>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8" name="Picture 7">
            <a:extLst>
              <a:ext uri="{FF2B5EF4-FFF2-40B4-BE49-F238E27FC236}">
                <a16:creationId xmlns:a16="http://schemas.microsoft.com/office/drawing/2014/main" id="{4750B98D-88A6-59AD-F0C6-E17C4B018411}"/>
              </a:ext>
            </a:extLst>
          </p:cNvPr>
          <p:cNvPicPr>
            <a:picLocks noChangeAspect="1"/>
          </p:cNvPicPr>
          <p:nvPr/>
        </p:nvPicPr>
        <p:blipFill rotWithShape="1">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10" name="Rectangle: Rounded Corners 9">
            <a:extLst>
              <a:ext uri="{FF2B5EF4-FFF2-40B4-BE49-F238E27FC236}">
                <a16:creationId xmlns:a16="http://schemas.microsoft.com/office/drawing/2014/main" id="{9B7D7608-F1AE-3D1F-BA66-819C5C794077}"/>
              </a:ext>
            </a:extLst>
          </p:cNvPr>
          <p:cNvSpPr/>
          <p:nvPr/>
        </p:nvSpPr>
        <p:spPr>
          <a:xfrm>
            <a:off x="-793632" y="657263"/>
            <a:ext cx="688963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EA89992-984E-367E-FC8F-6EC42D1B6B32}"/>
              </a:ext>
            </a:extLst>
          </p:cNvPr>
          <p:cNvSpPr txBox="1"/>
          <p:nvPr/>
        </p:nvSpPr>
        <p:spPr>
          <a:xfrm>
            <a:off x="716596" y="720692"/>
            <a:ext cx="53478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Repaso de Estadística</a:t>
            </a:r>
          </a:p>
        </p:txBody>
      </p:sp>
      <p:cxnSp>
        <p:nvCxnSpPr>
          <p:cNvPr id="12" name="Straight Connector 11">
            <a:extLst>
              <a:ext uri="{FF2B5EF4-FFF2-40B4-BE49-F238E27FC236}">
                <a16:creationId xmlns:a16="http://schemas.microsoft.com/office/drawing/2014/main" id="{C507EF10-6638-E0FE-49F2-030FB8D7AAC5}"/>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12D23EC-D798-5E79-5B1C-92BD5F7D3ACF}"/>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98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94224-FFC1-CD3D-41C3-113B11BFDD2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9CBD7CA-03A1-DF19-932B-3C2EF324DFE4}"/>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EC6368A7-DEC3-E949-1DBD-A64C768F8911}"/>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6E6DBEF4-629B-78B2-C126-CB8CC331204F}"/>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E414E956-D74D-33F2-F41E-F5DE0DBB306E}"/>
              </a:ext>
            </a:extLst>
          </p:cNvPr>
          <p:cNvGrpSpPr/>
          <p:nvPr/>
        </p:nvGrpSpPr>
        <p:grpSpPr>
          <a:xfrm>
            <a:off x="3057478" y="2813447"/>
            <a:ext cx="6077043" cy="1323438"/>
            <a:chOff x="2903770" y="2726284"/>
            <a:chExt cx="6077043" cy="1323438"/>
          </a:xfrm>
        </p:grpSpPr>
        <p:sp>
          <p:nvSpPr>
            <p:cNvPr id="12" name="Rectangle 11">
              <a:extLst>
                <a:ext uri="{FF2B5EF4-FFF2-40B4-BE49-F238E27FC236}">
                  <a16:creationId xmlns:a16="http://schemas.microsoft.com/office/drawing/2014/main" id="{ADC224EE-FBAD-583D-0303-0FF6E90CA6E4}"/>
                </a:ext>
              </a:extLst>
            </p:cNvPr>
            <p:cNvSpPr txBox="1"/>
            <p:nvPr/>
          </p:nvSpPr>
          <p:spPr>
            <a:xfrm>
              <a:off x="2903770" y="3218725"/>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Parámetro de retorno</a:t>
              </a:r>
            </a:p>
          </p:txBody>
        </p:sp>
        <p:sp>
          <p:nvSpPr>
            <p:cNvPr id="13" name="Rectangle 11">
              <a:extLst>
                <a:ext uri="{FF2B5EF4-FFF2-40B4-BE49-F238E27FC236}">
                  <a16:creationId xmlns:a16="http://schemas.microsoft.com/office/drawing/2014/main" id="{2E617992-80E2-B754-75F6-D58003AF2DF6}"/>
                </a:ext>
              </a:extLst>
            </p:cNvPr>
            <p:cNvSpPr txBox="1"/>
            <p:nvPr/>
          </p:nvSpPr>
          <p:spPr>
            <a:xfrm>
              <a:off x="4234683" y="2726284"/>
              <a:ext cx="3415215"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0"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Distribución del</a:t>
              </a:r>
              <a:endParaRPr kumimoji="0" lang="es-CO" sz="3600" b="1" i="0" u="none" strike="noStrike" kern="1200" cap="none" spc="0" normalizeH="0" baseline="0" noProof="0" dirty="0">
                <a:ln>
                  <a:noFill/>
                </a:ln>
                <a:solidFill>
                  <a:prstClr val="white"/>
                </a:solidFill>
                <a:effectLst/>
                <a:uLnTx/>
                <a:uFillTx/>
                <a:latin typeface="Aptos" panose="020B0004020202020204" pitchFamily="34" charset="0"/>
                <a:ea typeface="Open Sans"/>
                <a:cs typeface="Arial" panose="020B0604020202020204" pitchFamily="34" charset="0"/>
                <a:sym typeface="Open Sans"/>
              </a:endParaRPr>
            </a:p>
          </p:txBody>
        </p:sp>
      </p:grpSp>
    </p:spTree>
    <p:extLst>
      <p:ext uri="{BB962C8B-B14F-4D97-AF65-F5344CB8AC3E}">
        <p14:creationId xmlns:p14="http://schemas.microsoft.com/office/powerpoint/2010/main" val="1918007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4332"/>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mc:AlternateContent xmlns:mc="http://schemas.openxmlformats.org/markup-compatibility/2006" xmlns:a14="http://schemas.microsoft.com/office/drawing/2010/main">
        <mc:Choice Requires="a14">
          <p:sp>
            <p:nvSpPr>
              <p:cNvPr id="2" name="CuadroTexto 2">
                <a:extLst>
                  <a:ext uri="{FF2B5EF4-FFF2-40B4-BE49-F238E27FC236}">
                    <a16:creationId xmlns:a16="http://schemas.microsoft.com/office/drawing/2014/main" id="{5E3050C6-83EA-A7DA-A010-A71D05FE0FDC}"/>
                  </a:ext>
                </a:extLst>
              </p:cNvPr>
              <p:cNvSpPr txBox="1"/>
              <p:nvPr/>
            </p:nvSpPr>
            <p:spPr>
              <a:xfrm flipH="1">
                <a:off x="866272" y="2570731"/>
                <a:ext cx="10668245" cy="3672929"/>
              </a:xfrm>
              <a:prstGeom prst="rect">
                <a:avLst/>
              </a:prstGeom>
              <a:noFill/>
            </p:spPr>
            <p:txBody>
              <a:bodyPr wrap="square" lIns="91440" tIns="45720" rIns="91440" bIns="45720" rtlCol="0" anchor="t">
                <a:spAutoFit/>
              </a:bodyPr>
              <a:lstStyle/>
              <a:p>
                <a:pPr>
                  <a:lnSpc>
                    <a:spcPct val="107000"/>
                  </a:lnSpc>
                  <a:spcAft>
                    <a:spcPts val="800"/>
                  </a:spcAft>
                </a:pP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Una ventaja de usar retornos logarítmicos es que en principio es más factible que se cumpla que los retornos sigan una distribución normal. </a:t>
                </a:r>
              </a:p>
              <a:p>
                <a:pPr>
                  <a:lnSpc>
                    <a:spcPct val="107000"/>
                  </a:lnSpc>
                  <a:spcAft>
                    <a:spcPts val="800"/>
                  </a:spcAft>
                </a:pPr>
                <a:endPar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Particularmente siendo</a:t>
                </a: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a:t>
                </a:r>
                <a14:m>
                  <m:oMath xmlns:m="http://schemas.openxmlformats.org/officeDocument/2006/math">
                    <m:d>
                      <m:dPr>
                        <m:begChr m:val="{"/>
                        <m:endChr m:val="}"/>
                        <m:ctrlP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𝑟</m:t>
                            </m:r>
                          </m:e>
                          <m:sub>
                            <m: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una secuencia de retornos </a:t>
                </a:r>
                <a:r>
                  <a:rPr lang="es-MX" sz="2400" dirty="0" err="1">
                    <a:solidFill>
                      <a:schemeClr val="bg1"/>
                    </a:solidFill>
                    <a:effectLst/>
                    <a:latin typeface="Aptos" panose="020B0004020202020204" pitchFamily="34" charset="0"/>
                    <a:ea typeface="Calibri" panose="020F0502020204030204" pitchFamily="34" charset="0"/>
                    <a:cs typeface="Arial" panose="020B0604020202020204" pitchFamily="34" charset="0"/>
                  </a:rPr>
                  <a:t>i.i.d</a:t>
                </a: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como una normal con media </a:t>
                </a:r>
                <a14:m>
                  <m:oMath xmlns:m="http://schemas.openxmlformats.org/officeDocument/2006/math">
                    <m:r>
                      <a:rPr lang="es-CO"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oMath>
                </a14:m>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 y varianza </a:t>
                </a:r>
                <a14:m>
                  <m:oMath xmlns:m="http://schemas.openxmlformats.org/officeDocument/2006/math">
                    <m:r>
                      <a:rPr lang="es-CO" sz="24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𝜎</m:t>
                    </m:r>
                  </m:oMath>
                </a14:m>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 </a:t>
                </a: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Los estimadores </a:t>
                </a:r>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de retorno y de varianza que trabajaremos será el siguiente: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MX" sz="2000" b="0" i="1" smtClean="0">
                              <a:solidFill>
                                <a:schemeClr val="bg1"/>
                              </a:solidFill>
                              <a:effectLst/>
                              <a:latin typeface="Cambria Math" panose="02040503050406030204" pitchFamily="18" charset="0"/>
                              <a:cs typeface="Arial" panose="020B0604020202020204" pitchFamily="34" charset="0"/>
                            </a:rPr>
                          </m:ctrlPr>
                        </m:accPr>
                        <m:e>
                          <m:r>
                            <a:rPr lang="es-MX" sz="2000" b="0" i="1" smtClean="0">
                              <a:solidFill>
                                <a:schemeClr val="bg1"/>
                              </a:solidFill>
                              <a:effectLst/>
                              <a:latin typeface="Cambria Math" panose="02040503050406030204" pitchFamily="18" charset="0"/>
                              <a:cs typeface="Arial" panose="020B0604020202020204" pitchFamily="34" charset="0"/>
                            </a:rPr>
                            <m:t>𝜇</m:t>
                          </m:r>
                        </m:e>
                      </m:acc>
                      <m:r>
                        <a:rPr lang="es-MX" sz="2000" b="0" i="1" smtClean="0">
                          <a:solidFill>
                            <a:schemeClr val="bg1"/>
                          </a:solidFill>
                          <a:effectLst/>
                          <a:latin typeface="Cambria Math" panose="02040503050406030204" pitchFamily="18" charset="0"/>
                          <a:cs typeface="Arial" panose="020B0604020202020204" pitchFamily="34" charset="0"/>
                        </a:rPr>
                        <m:t>=</m:t>
                      </m:r>
                      <m:f>
                        <m:fPr>
                          <m:ctrlPr>
                            <a:rPr lang="es-MX" sz="2000" b="0" i="1" smtClean="0">
                              <a:solidFill>
                                <a:schemeClr val="bg1"/>
                              </a:solidFill>
                              <a:effectLst/>
                              <a:latin typeface="Cambria Math" panose="02040503050406030204" pitchFamily="18" charset="0"/>
                              <a:cs typeface="Arial" panose="020B0604020202020204" pitchFamily="34" charset="0"/>
                            </a:rPr>
                          </m:ctrlPr>
                        </m:fPr>
                        <m:num>
                          <m:r>
                            <a:rPr lang="es-MX" sz="2000" b="0" i="1" smtClean="0">
                              <a:solidFill>
                                <a:schemeClr val="bg1"/>
                              </a:solidFill>
                              <a:effectLst/>
                              <a:latin typeface="Cambria Math" panose="02040503050406030204" pitchFamily="18" charset="0"/>
                              <a:cs typeface="Arial" panose="020B0604020202020204" pitchFamily="34" charset="0"/>
                            </a:rPr>
                            <m:t>1</m:t>
                          </m:r>
                        </m:num>
                        <m:den>
                          <m:r>
                            <a:rPr lang="es-MX" sz="2000" b="0" i="1" smtClean="0">
                              <a:solidFill>
                                <a:schemeClr val="bg1"/>
                              </a:solidFill>
                              <a:effectLst/>
                              <a:latin typeface="Cambria Math" panose="02040503050406030204" pitchFamily="18" charset="0"/>
                              <a:cs typeface="Arial" panose="020B0604020202020204" pitchFamily="34" charset="0"/>
                            </a:rPr>
                            <m:t>𝑛</m:t>
                          </m:r>
                        </m:den>
                      </m:f>
                      <m:nary>
                        <m:naryPr>
                          <m:chr m:val="∑"/>
                          <m:supHide m:val="on"/>
                          <m:ctrlPr>
                            <a:rPr lang="es-MX" sz="2000" b="0" i="1" smtClean="0">
                              <a:solidFill>
                                <a:schemeClr val="bg1"/>
                              </a:solidFill>
                              <a:effectLst/>
                              <a:latin typeface="Cambria Math" panose="02040503050406030204" pitchFamily="18" charset="0"/>
                              <a:cs typeface="Arial" panose="020B0604020202020204" pitchFamily="34" charset="0"/>
                            </a:rPr>
                          </m:ctrlPr>
                        </m:naryPr>
                        <m:sub>
                          <m:r>
                            <a:rPr lang="es-MX" sz="2000" b="0" i="1" smtClean="0">
                              <a:solidFill>
                                <a:schemeClr val="bg1"/>
                              </a:solidFill>
                              <a:effectLst/>
                              <a:latin typeface="Cambria Math" panose="02040503050406030204" pitchFamily="18" charset="0"/>
                              <a:cs typeface="Arial" panose="020B0604020202020204" pitchFamily="34" charset="0"/>
                            </a:rPr>
                            <m:t>𝑖</m:t>
                          </m:r>
                        </m:sub>
                        <m:sup/>
                        <m:e>
                          <m:sSub>
                            <m:sSubPr>
                              <m:ctrlPr>
                                <a:rPr lang="es-CO" sz="2000" b="0" i="1" smtClean="0">
                                  <a:solidFill>
                                    <a:schemeClr val="bg1"/>
                                  </a:solidFill>
                                  <a:effectLst/>
                                  <a:latin typeface="Cambria Math" panose="02040503050406030204" pitchFamily="18" charset="0"/>
                                  <a:cs typeface="Arial" panose="020B0604020202020204" pitchFamily="34" charset="0"/>
                                </a:rPr>
                              </m:ctrlPr>
                            </m:sSubPr>
                            <m:e>
                              <m:r>
                                <a:rPr lang="es-CO" sz="2000" b="0" i="1" smtClean="0">
                                  <a:solidFill>
                                    <a:schemeClr val="bg1"/>
                                  </a:solidFill>
                                  <a:effectLst/>
                                  <a:latin typeface="Cambria Math" panose="02040503050406030204" pitchFamily="18" charset="0"/>
                                  <a:cs typeface="Arial" panose="020B0604020202020204" pitchFamily="34" charset="0"/>
                                </a:rPr>
                                <m:t>𝑅</m:t>
                              </m:r>
                            </m:e>
                            <m:sub>
                              <m:r>
                                <a:rPr lang="es-CO" sz="2000" b="0" i="1" smtClean="0">
                                  <a:solidFill>
                                    <a:schemeClr val="bg1"/>
                                  </a:solidFill>
                                  <a:effectLst/>
                                  <a:latin typeface="Cambria Math" panose="02040503050406030204" pitchFamily="18" charset="0"/>
                                  <a:cs typeface="Arial" panose="020B0604020202020204" pitchFamily="34" charset="0"/>
                                </a:rPr>
                                <m:t>𝑖</m:t>
                              </m:r>
                            </m:sub>
                          </m:sSub>
                        </m:e>
                      </m:nary>
                    </m:oMath>
                  </m:oMathPara>
                </a14:m>
                <a:endParaRPr lang="es-CO" sz="2000" b="0" dirty="0">
                  <a:effectLst/>
                  <a:latin typeface="Aptos" panose="020B0004020202020204" pitchFamily="34" charset="0"/>
                  <a:cs typeface="Arial" panose="020B0604020202020204" pitchFamily="34" charset="0"/>
                </a:endParaRPr>
              </a:p>
            </p:txBody>
          </p:sp>
        </mc:Choice>
        <mc:Fallback xmlns="">
          <p:sp>
            <p:nvSpPr>
              <p:cNvPr id="2" name="CuadroTexto 2">
                <a:extLst>
                  <a:ext uri="{FF2B5EF4-FFF2-40B4-BE49-F238E27FC236}">
                    <a16:creationId xmlns:a16="http://schemas.microsoft.com/office/drawing/2014/main" id="{5E3050C6-83EA-A7DA-A010-A71D05FE0FDC}"/>
                  </a:ext>
                </a:extLst>
              </p:cNvPr>
              <p:cNvSpPr txBox="1">
                <a:spLocks noRot="1" noChangeAspect="1" noMove="1" noResize="1" noEditPoints="1" noAdjustHandles="1" noChangeArrowheads="1" noChangeShapeType="1" noTextEdit="1"/>
              </p:cNvSpPr>
              <p:nvPr/>
            </p:nvSpPr>
            <p:spPr>
              <a:xfrm flipH="1">
                <a:off x="866272" y="2570731"/>
                <a:ext cx="10668245" cy="3672929"/>
              </a:xfrm>
              <a:prstGeom prst="rect">
                <a:avLst/>
              </a:prstGeom>
              <a:blipFill>
                <a:blip r:embed="rId3"/>
                <a:stretch>
                  <a:fillRect l="-857" t="-997"/>
                </a:stretch>
              </a:blipFill>
            </p:spPr>
            <p:txBody>
              <a:bodyPr/>
              <a:lstStyle/>
              <a:p>
                <a:r>
                  <a:rPr lang="es-CO">
                    <a:noFill/>
                  </a:rPr>
                  <a:t> </a:t>
                </a:r>
              </a:p>
            </p:txBody>
          </p:sp>
        </mc:Fallback>
      </mc:AlternateContent>
      <p:pic>
        <p:nvPicPr>
          <p:cNvPr id="5" name="Picture 4">
            <a:extLst>
              <a:ext uri="{FF2B5EF4-FFF2-40B4-BE49-F238E27FC236}">
                <a16:creationId xmlns:a16="http://schemas.microsoft.com/office/drawing/2014/main" id="{181EE2EF-545B-9F6B-0557-32218A2E3D07}"/>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64B6D6E0-17AF-EFFE-2E9F-E4D4A1981059}"/>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8" name="Rectangle: Rounded Corners 7">
            <a:extLst>
              <a:ext uri="{FF2B5EF4-FFF2-40B4-BE49-F238E27FC236}">
                <a16:creationId xmlns:a16="http://schemas.microsoft.com/office/drawing/2014/main" id="{9363CF67-D188-47AF-F7E0-98410D3C5A0C}"/>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FD9F7889-F27B-3535-287E-8BCD9D9556C9}"/>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5538B5DE-401E-53F9-1487-43D5D22158A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A98CC85-0DB4-D99E-ECFC-CE18E0A3288E}"/>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644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701967" y="2133940"/>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5" name="CuadroTexto 2">
                <a:extLst>
                  <a:ext uri="{FF2B5EF4-FFF2-40B4-BE49-F238E27FC236}">
                    <a16:creationId xmlns:a16="http://schemas.microsoft.com/office/drawing/2014/main" id="{C8AB8C19-C884-051B-AF5F-D67A2B50E7FF}"/>
                  </a:ext>
                </a:extLst>
              </p:cNvPr>
              <p:cNvSpPr txBox="1"/>
              <p:nvPr/>
            </p:nvSpPr>
            <p:spPr>
              <a:xfrm flipH="1">
                <a:off x="2013362" y="2349001"/>
                <a:ext cx="8441075" cy="4289316"/>
              </a:xfrm>
              <a:prstGeom prst="rect">
                <a:avLst/>
              </a:prstGeom>
              <a:noFill/>
            </p:spPr>
            <p:txBody>
              <a:bodyPr wrap="square" lIns="91440" tIns="45720" rIns="91440" bIns="45720" rtlCol="0" anchor="t">
                <a:spAutoFit/>
              </a:bodyPr>
              <a:lstStyle/>
              <a:p>
                <a:pPr>
                  <a:lnSpc>
                    <a:spcPct val="107000"/>
                  </a:lnSpc>
                  <a:spcAft>
                    <a:spcPts val="800"/>
                  </a:spcAft>
                </a:pPr>
                <a:r>
                  <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rPr>
                  <a:t>Usando los teoremas mencionados:</a:t>
                </a: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s-CO" sz="24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fPr>
                        <m:num>
                          <m:rad>
                            <m:radPr>
                              <m:degHide m:val="on"/>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radPr>
                            <m:deg/>
                            <m:e>
                              <m: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t>𝑁</m:t>
                              </m:r>
                            </m:e>
                          </m:rad>
                          <m:d>
                            <m:dPr>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dPr>
                            <m:e>
                              <m:f>
                                <m:fPr>
                                  <m:ctrlPr>
                                    <a:rPr lang="es-MX" sz="2400" i="1">
                                      <a:solidFill>
                                        <a:schemeClr val="bg1"/>
                                      </a:solidFill>
                                      <a:latin typeface="Cambria Math" panose="02040503050406030204" pitchFamily="18" charset="0"/>
                                      <a:cs typeface="Arial" panose="020B0604020202020204" pitchFamily="34" charset="0"/>
                                    </a:rPr>
                                  </m:ctrlPr>
                                </m:fPr>
                                <m:num>
                                  <m:acc>
                                    <m:accPr>
                                      <m:chr m:val="̂"/>
                                      <m:ctrlPr>
                                        <a:rPr lang="es-MX" sz="2400" i="1">
                                          <a:solidFill>
                                            <a:schemeClr val="bg1"/>
                                          </a:solidFill>
                                          <a:latin typeface="Cambria Math" panose="02040503050406030204" pitchFamily="18" charset="0"/>
                                          <a:cs typeface="Arial" panose="020B0604020202020204" pitchFamily="34" charset="0"/>
                                        </a:rPr>
                                      </m:ctrlPr>
                                    </m:accPr>
                                    <m:e>
                                      <m:r>
                                        <a:rPr lang="es-MX" sz="2400" i="1">
                                          <a:solidFill>
                                            <a:schemeClr val="bg1"/>
                                          </a:solidFill>
                                          <a:latin typeface="Cambria Math" panose="02040503050406030204" pitchFamily="18" charset="0"/>
                                          <a:cs typeface="Arial" panose="020B0604020202020204" pitchFamily="34" charset="0"/>
                                        </a:rPr>
                                        <m:t>𝜇</m:t>
                                      </m:r>
                                    </m:e>
                                  </m:acc>
                                  <m:r>
                                    <a:rPr lang="es-MX" sz="2400" i="1">
                                      <a:solidFill>
                                        <a:schemeClr val="bg1"/>
                                      </a:solidFill>
                                      <a:latin typeface="Cambria Math" panose="02040503050406030204" pitchFamily="18" charset="0"/>
                                      <a:cs typeface="Arial" panose="020B0604020202020204" pitchFamily="34" charset="0"/>
                                    </a:rPr>
                                    <m:t>−</m:t>
                                  </m:r>
                                  <m:r>
                                    <a:rPr lang="es-MX" sz="2400" i="1">
                                      <a:solidFill>
                                        <a:schemeClr val="bg1"/>
                                      </a:solidFill>
                                      <a:latin typeface="Cambria Math" panose="02040503050406030204" pitchFamily="18" charset="0"/>
                                      <a:cs typeface="Arial" panose="020B0604020202020204" pitchFamily="34" charset="0"/>
                                    </a:rPr>
                                    <m:t>𝜇</m:t>
                                  </m:r>
                                </m:num>
                                <m:den>
                                  <m:r>
                                    <a:rPr lang="es-MX" sz="2400" i="1">
                                      <a:solidFill>
                                        <a:schemeClr val="bg1"/>
                                      </a:solidFill>
                                      <a:latin typeface="Cambria Math" panose="02040503050406030204" pitchFamily="18" charset="0"/>
                                      <a:cs typeface="Arial" panose="020B0604020202020204" pitchFamily="34" charset="0"/>
                                    </a:rPr>
                                    <m:t>𝜎</m:t>
                                  </m:r>
                                </m:den>
                              </m:f>
                            </m:e>
                          </m:d>
                        </m:num>
                        <m:den>
                          <m:rad>
                            <m:radPr>
                              <m:degHide m:val="on"/>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radPr>
                            <m:deg/>
                            <m:e>
                              <m:f>
                                <m:fPr>
                                  <m:ctrlPr>
                                    <a:rPr lang="es-CO" sz="2400" b="0" i="1" smtClean="0">
                                      <a:solidFill>
                                        <a:schemeClr val="bg1"/>
                                      </a:solidFill>
                                      <a:latin typeface="Cambria Math" panose="02040503050406030204" pitchFamily="18" charset="0"/>
                                    </a:rPr>
                                  </m:ctrlPr>
                                </m:fPr>
                                <m:num>
                                  <m:f>
                                    <m:fPr>
                                      <m:ctrlPr>
                                        <a:rPr lang="es-CO" sz="2400" i="1">
                                          <a:solidFill>
                                            <a:schemeClr val="bg1"/>
                                          </a:solidFill>
                                          <a:latin typeface="Cambria Math" panose="02040503050406030204" pitchFamily="18" charset="0"/>
                                        </a:rPr>
                                      </m:ctrlPr>
                                    </m:fPr>
                                    <m:num>
                                      <m:d>
                                        <m:dPr>
                                          <m:ctrlPr>
                                            <a:rPr lang="es-CO" sz="2400" i="1">
                                              <a:solidFill>
                                                <a:schemeClr val="bg1"/>
                                              </a:solidFill>
                                              <a:latin typeface="Cambria Math" panose="02040503050406030204" pitchFamily="18" charset="0"/>
                                            </a:rPr>
                                          </m:ctrlPr>
                                        </m:dPr>
                                        <m:e>
                                          <m:r>
                                            <a:rPr lang="es-CO" sz="2400" i="1">
                                              <a:solidFill>
                                                <a:schemeClr val="bg1"/>
                                              </a:solidFill>
                                              <a:latin typeface="Cambria Math" panose="02040503050406030204" pitchFamily="18" charset="0"/>
                                            </a:rPr>
                                            <m:t>𝑛</m:t>
                                          </m:r>
                                          <m:r>
                                            <a:rPr lang="es-CO" sz="2400" i="1">
                                              <a:solidFill>
                                                <a:schemeClr val="bg1"/>
                                              </a:solidFill>
                                              <a:latin typeface="Cambria Math" panose="02040503050406030204" pitchFamily="18" charset="0"/>
                                            </a:rPr>
                                            <m:t>−1</m:t>
                                          </m:r>
                                        </m:e>
                                      </m:d>
                                      <m:sSup>
                                        <m:sSupPr>
                                          <m:ctrlPr>
                                            <a:rPr lang="es-CO" sz="2400" i="1">
                                              <a:solidFill>
                                                <a:schemeClr val="bg1"/>
                                              </a:solidFill>
                                              <a:latin typeface="Cambria Math" panose="02040503050406030204" pitchFamily="18" charset="0"/>
                                            </a:rPr>
                                          </m:ctrlPr>
                                        </m:sSupPr>
                                        <m:e>
                                          <m:r>
                                            <a:rPr lang="es-CO" sz="2400" i="1">
                                              <a:solidFill>
                                                <a:schemeClr val="bg1"/>
                                              </a:solidFill>
                                              <a:latin typeface="Cambria Math" panose="02040503050406030204" pitchFamily="18" charset="0"/>
                                            </a:rPr>
                                            <m:t>𝑆</m:t>
                                          </m:r>
                                        </m:e>
                                        <m:sup>
                                          <m:r>
                                            <a:rPr lang="es-CO" sz="2400" i="1">
                                              <a:solidFill>
                                                <a:schemeClr val="bg1"/>
                                              </a:solidFill>
                                              <a:latin typeface="Cambria Math" panose="02040503050406030204" pitchFamily="18" charset="0"/>
                                            </a:rPr>
                                            <m:t>2</m:t>
                                          </m:r>
                                        </m:sup>
                                      </m:sSup>
                                    </m:num>
                                    <m:den>
                                      <m:sSup>
                                        <m:sSupPr>
                                          <m:ctrlPr>
                                            <a:rPr lang="es-CO" sz="2400" i="1">
                                              <a:solidFill>
                                                <a:schemeClr val="bg1"/>
                                              </a:solidFill>
                                              <a:latin typeface="Cambria Math" panose="02040503050406030204" pitchFamily="18" charset="0"/>
                                            </a:rPr>
                                          </m:ctrlPr>
                                        </m:sSupPr>
                                        <m:e>
                                          <m:r>
                                            <a:rPr lang="es-CO" sz="2400" i="1">
                                              <a:solidFill>
                                                <a:schemeClr val="bg1"/>
                                              </a:solidFill>
                                              <a:latin typeface="Cambria Math" panose="02040503050406030204" pitchFamily="18" charset="0"/>
                                            </a:rPr>
                                            <m:t>𝜎</m:t>
                                          </m:r>
                                        </m:e>
                                        <m:sup>
                                          <m:r>
                                            <a:rPr lang="es-CO" sz="2400" i="1">
                                              <a:solidFill>
                                                <a:schemeClr val="bg1"/>
                                              </a:solidFill>
                                              <a:latin typeface="Cambria Math" panose="02040503050406030204" pitchFamily="18" charset="0"/>
                                            </a:rPr>
                                            <m:t>2</m:t>
                                          </m:r>
                                        </m:sup>
                                      </m:sSup>
                                    </m:den>
                                  </m:f>
                                </m:num>
                                <m:den>
                                  <m:r>
                                    <a:rPr lang="es-CO" sz="2400" b="0" i="1" smtClean="0">
                                      <a:solidFill>
                                        <a:schemeClr val="bg1"/>
                                      </a:solidFill>
                                      <a:latin typeface="Cambria Math" panose="02040503050406030204" pitchFamily="18" charset="0"/>
                                    </a:rPr>
                                    <m:t>(</m:t>
                                  </m:r>
                                  <m:r>
                                    <a:rPr lang="es-CO" sz="2400" b="0" i="1" smtClean="0">
                                      <a:solidFill>
                                        <a:schemeClr val="bg1"/>
                                      </a:solidFill>
                                      <a:latin typeface="Cambria Math" panose="02040503050406030204" pitchFamily="18" charset="0"/>
                                    </a:rPr>
                                    <m:t>𝑛</m:t>
                                  </m:r>
                                  <m:r>
                                    <a:rPr lang="es-CO" sz="2400" b="0" i="1" smtClean="0">
                                      <a:solidFill>
                                        <a:schemeClr val="bg1"/>
                                      </a:solidFill>
                                      <a:latin typeface="Cambria Math" panose="02040503050406030204" pitchFamily="18" charset="0"/>
                                    </a:rPr>
                                    <m:t>−1)</m:t>
                                  </m:r>
                                </m:den>
                              </m:f>
                            </m:e>
                          </m:rad>
                        </m:den>
                      </m:f>
                      <m:r>
                        <a:rPr lang="es-CO" sz="2400" b="0" i="1" smtClean="0">
                          <a:solidFill>
                            <a:schemeClr val="bg1"/>
                          </a:solidFill>
                          <a:latin typeface="Cambria Math" panose="02040503050406030204" pitchFamily="18" charset="0"/>
                          <a:cs typeface="Arial" panose="020B0604020202020204" pitchFamily="34" charset="0"/>
                        </a:rPr>
                        <m:t>=</m:t>
                      </m:r>
                      <m:f>
                        <m:fPr>
                          <m:ctrlPr>
                            <a:rPr lang="es-CO" sz="2400" b="0" i="1" smtClean="0">
                              <a:solidFill>
                                <a:schemeClr val="bg1"/>
                              </a:solidFill>
                              <a:latin typeface="Cambria Math" panose="02040503050406030204" pitchFamily="18" charset="0"/>
                              <a:cs typeface="Arial" panose="020B0604020202020204" pitchFamily="34" charset="0"/>
                            </a:rPr>
                          </m:ctrlPr>
                        </m:fPr>
                        <m:num>
                          <m:r>
                            <a:rPr lang="es-CO" sz="2400" b="0" i="1" smtClean="0">
                              <a:solidFill>
                                <a:schemeClr val="bg1"/>
                              </a:solidFill>
                              <a:latin typeface="Cambria Math" panose="02040503050406030204" pitchFamily="18" charset="0"/>
                              <a:cs typeface="Arial" panose="020B0604020202020204" pitchFamily="34" charset="0"/>
                            </a:rPr>
                            <m:t>𝑍</m:t>
                          </m:r>
                        </m:num>
                        <m:den>
                          <m:rad>
                            <m:radPr>
                              <m:degHide m:val="on"/>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radPr>
                            <m:deg/>
                            <m:e>
                              <m:f>
                                <m:fPr>
                                  <m:ctrlPr>
                                    <a:rPr lang="es-CO" sz="2400" i="1">
                                      <a:solidFill>
                                        <a:schemeClr val="bg1"/>
                                      </a:solidFill>
                                      <a:latin typeface="Cambria Math" panose="02040503050406030204" pitchFamily="18" charset="0"/>
                                    </a:rPr>
                                  </m:ctrlPr>
                                </m:fPr>
                                <m:num>
                                  <m:sSup>
                                    <m:sSupPr>
                                      <m:ctrlPr>
                                        <a:rPr lang="es-CO" sz="2400" b="0" i="1" smtClean="0">
                                          <a:solidFill>
                                            <a:schemeClr val="bg1"/>
                                          </a:solidFill>
                                          <a:latin typeface="Cambria Math" panose="02040503050406030204" pitchFamily="18" charset="0"/>
                                        </a:rPr>
                                      </m:ctrlPr>
                                    </m:sSupPr>
                                    <m:e>
                                      <m:r>
                                        <a:rPr lang="es-CO" sz="2400" b="0" i="1" smtClean="0">
                                          <a:solidFill>
                                            <a:schemeClr val="bg1"/>
                                          </a:solidFill>
                                          <a:latin typeface="Cambria Math" panose="02040503050406030204" pitchFamily="18" charset="0"/>
                                        </a:rPr>
                                        <m:t>𝜒</m:t>
                                      </m:r>
                                    </m:e>
                                    <m:sup>
                                      <m:r>
                                        <a:rPr lang="es-CO" sz="2400" b="0" i="1" smtClean="0">
                                          <a:solidFill>
                                            <a:schemeClr val="bg1"/>
                                          </a:solidFill>
                                          <a:latin typeface="Cambria Math" panose="02040503050406030204" pitchFamily="18" charset="0"/>
                                        </a:rPr>
                                        <m:t>2</m:t>
                                      </m:r>
                                    </m:sup>
                                  </m:sSup>
                                </m:num>
                                <m:den>
                                  <m:r>
                                    <a:rPr lang="es-CO" sz="2400" i="1">
                                      <a:solidFill>
                                        <a:schemeClr val="bg1"/>
                                      </a:solidFill>
                                      <a:latin typeface="Cambria Math" panose="02040503050406030204" pitchFamily="18" charset="0"/>
                                    </a:rPr>
                                    <m:t>(</m:t>
                                  </m:r>
                                  <m:r>
                                    <a:rPr lang="es-CO" sz="2400" i="1">
                                      <a:solidFill>
                                        <a:schemeClr val="bg1"/>
                                      </a:solidFill>
                                      <a:latin typeface="Cambria Math" panose="02040503050406030204" pitchFamily="18" charset="0"/>
                                    </a:rPr>
                                    <m:t>𝑛</m:t>
                                  </m:r>
                                  <m:r>
                                    <a:rPr lang="es-CO" sz="2400" i="1">
                                      <a:solidFill>
                                        <a:schemeClr val="bg1"/>
                                      </a:solidFill>
                                      <a:latin typeface="Cambria Math" panose="02040503050406030204" pitchFamily="18" charset="0"/>
                                    </a:rPr>
                                    <m:t>−1)</m:t>
                                  </m:r>
                                </m:den>
                              </m:f>
                            </m:e>
                          </m:rad>
                        </m:den>
                      </m:f>
                      <m:sSup>
                        <m:sSupPr>
                          <m:ctrlPr>
                            <a:rPr lang="es-CO" sz="2400" b="0" i="1" smtClean="0">
                              <a:solidFill>
                                <a:schemeClr val="bg1"/>
                              </a:solidFill>
                              <a:latin typeface="Cambria Math" panose="02040503050406030204" pitchFamily="18" charset="0"/>
                              <a:cs typeface="Arial" panose="020B0604020202020204" pitchFamily="34" charset="0"/>
                            </a:rPr>
                          </m:ctrlPr>
                        </m:sSupPr>
                        <m:e>
                          <m:r>
                            <a:rPr lang="es-CO" sz="2400" b="0" i="1" smtClean="0">
                              <a:solidFill>
                                <a:schemeClr val="bg1"/>
                              </a:solidFill>
                              <a:latin typeface="Cambria Math" panose="02040503050406030204" pitchFamily="18" charset="0"/>
                              <a:cs typeface="Arial" panose="020B0604020202020204" pitchFamily="34" charset="0"/>
                            </a:rPr>
                            <m:t>→</m:t>
                          </m:r>
                        </m:e>
                        <m:sup>
                          <m:r>
                            <a:rPr lang="es-CO" sz="2400" b="0" i="1" smtClean="0">
                              <a:solidFill>
                                <a:schemeClr val="bg1"/>
                              </a:solidFill>
                              <a:latin typeface="Cambria Math" panose="02040503050406030204" pitchFamily="18" charset="0"/>
                              <a:cs typeface="Arial" panose="020B0604020202020204" pitchFamily="34" charset="0"/>
                            </a:rPr>
                            <m:t>𝑑</m:t>
                          </m:r>
                        </m:sup>
                      </m:sSup>
                      <m:sSub>
                        <m:sSubPr>
                          <m:ctrlPr>
                            <a:rPr lang="es-CO" sz="2400" b="0" i="1" smtClean="0">
                              <a:solidFill>
                                <a:schemeClr val="bg1"/>
                              </a:solidFill>
                              <a:latin typeface="Cambria Math" panose="02040503050406030204" pitchFamily="18" charset="0"/>
                              <a:cs typeface="Arial" panose="020B0604020202020204" pitchFamily="34" charset="0"/>
                            </a:rPr>
                          </m:ctrlPr>
                        </m:sSubPr>
                        <m:e>
                          <m:r>
                            <a:rPr lang="es-CO" sz="2400" b="0" i="1" smtClean="0">
                              <a:solidFill>
                                <a:schemeClr val="bg1"/>
                              </a:solidFill>
                              <a:latin typeface="Cambria Math" panose="02040503050406030204" pitchFamily="18" charset="0"/>
                              <a:cs typeface="Arial" panose="020B0604020202020204" pitchFamily="34" charset="0"/>
                            </a:rPr>
                            <m:t>𝑡</m:t>
                          </m:r>
                        </m:e>
                        <m:sub>
                          <m:r>
                            <a:rPr lang="es-CO" sz="2400" b="0" i="1" smtClean="0">
                              <a:solidFill>
                                <a:schemeClr val="bg1"/>
                              </a:solidFill>
                              <a:latin typeface="Cambria Math" panose="02040503050406030204" pitchFamily="18" charset="0"/>
                              <a:cs typeface="Arial" panose="020B0604020202020204" pitchFamily="34" charset="0"/>
                            </a:rPr>
                            <m:t>𝑛</m:t>
                          </m:r>
                          <m:r>
                            <a:rPr lang="es-CO" sz="2400" b="0" i="1" smtClean="0">
                              <a:solidFill>
                                <a:schemeClr val="bg1"/>
                              </a:solidFill>
                              <a:latin typeface="Cambria Math" panose="02040503050406030204" pitchFamily="18" charset="0"/>
                              <a:cs typeface="Arial" panose="020B0604020202020204" pitchFamily="34" charset="0"/>
                            </a:rPr>
                            <m:t>−1</m:t>
                          </m:r>
                        </m:sub>
                      </m:sSub>
                    </m:oMath>
                  </m:oMathPara>
                </a14:m>
                <a:endPar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s-CO" sz="24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fPr>
                        <m:num>
                          <m:rad>
                            <m:radPr>
                              <m:degHide m:val="on"/>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radPr>
                            <m:deg/>
                            <m:e>
                              <m: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t>𝑁</m:t>
                              </m:r>
                            </m:e>
                          </m:rad>
                          <m:d>
                            <m:dPr>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dPr>
                            <m:e>
                              <m:f>
                                <m:fPr>
                                  <m:ctrlPr>
                                    <a:rPr lang="es-MX" sz="2400" i="1">
                                      <a:solidFill>
                                        <a:schemeClr val="bg1"/>
                                      </a:solidFill>
                                      <a:latin typeface="Cambria Math" panose="02040503050406030204" pitchFamily="18" charset="0"/>
                                      <a:cs typeface="Arial" panose="020B0604020202020204" pitchFamily="34" charset="0"/>
                                    </a:rPr>
                                  </m:ctrlPr>
                                </m:fPr>
                                <m:num>
                                  <m:acc>
                                    <m:accPr>
                                      <m:chr m:val="̂"/>
                                      <m:ctrlPr>
                                        <a:rPr lang="es-MX" sz="2400" i="1">
                                          <a:solidFill>
                                            <a:schemeClr val="bg1"/>
                                          </a:solidFill>
                                          <a:latin typeface="Cambria Math" panose="02040503050406030204" pitchFamily="18" charset="0"/>
                                          <a:cs typeface="Arial" panose="020B0604020202020204" pitchFamily="34" charset="0"/>
                                        </a:rPr>
                                      </m:ctrlPr>
                                    </m:accPr>
                                    <m:e>
                                      <m:r>
                                        <a:rPr lang="es-MX" sz="2400" i="1">
                                          <a:solidFill>
                                            <a:schemeClr val="bg1"/>
                                          </a:solidFill>
                                          <a:latin typeface="Cambria Math" panose="02040503050406030204" pitchFamily="18" charset="0"/>
                                          <a:cs typeface="Arial" panose="020B0604020202020204" pitchFamily="34" charset="0"/>
                                        </a:rPr>
                                        <m:t>𝜇</m:t>
                                      </m:r>
                                    </m:e>
                                  </m:acc>
                                  <m:r>
                                    <a:rPr lang="es-MX" sz="2400" i="1">
                                      <a:solidFill>
                                        <a:schemeClr val="bg1"/>
                                      </a:solidFill>
                                      <a:latin typeface="Cambria Math" panose="02040503050406030204" pitchFamily="18" charset="0"/>
                                      <a:cs typeface="Arial" panose="020B0604020202020204" pitchFamily="34" charset="0"/>
                                    </a:rPr>
                                    <m:t>−</m:t>
                                  </m:r>
                                  <m:r>
                                    <a:rPr lang="es-MX" sz="2400" i="1">
                                      <a:solidFill>
                                        <a:schemeClr val="bg1"/>
                                      </a:solidFill>
                                      <a:latin typeface="Cambria Math" panose="02040503050406030204" pitchFamily="18" charset="0"/>
                                      <a:cs typeface="Arial" panose="020B0604020202020204" pitchFamily="34" charset="0"/>
                                    </a:rPr>
                                    <m:t>𝜇</m:t>
                                  </m:r>
                                </m:num>
                                <m:den>
                                  <m:r>
                                    <a:rPr lang="es-MX" sz="2400" i="1">
                                      <a:solidFill>
                                        <a:schemeClr val="bg1"/>
                                      </a:solidFill>
                                      <a:latin typeface="Cambria Math" panose="02040503050406030204" pitchFamily="18" charset="0"/>
                                      <a:cs typeface="Arial" panose="020B0604020202020204" pitchFamily="34" charset="0"/>
                                    </a:rPr>
                                    <m:t>𝜎</m:t>
                                  </m:r>
                                </m:den>
                              </m:f>
                            </m:e>
                          </m:d>
                        </m:num>
                        <m:den>
                          <m:rad>
                            <m:radPr>
                              <m:degHide m:val="on"/>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radPr>
                            <m:deg/>
                            <m:e>
                              <m:f>
                                <m:fPr>
                                  <m:ctrlPr>
                                    <a:rPr lang="es-CO" sz="2400" i="1">
                                      <a:solidFill>
                                        <a:schemeClr val="bg1"/>
                                      </a:solidFill>
                                      <a:latin typeface="Cambria Math" panose="02040503050406030204" pitchFamily="18" charset="0"/>
                                    </a:rPr>
                                  </m:ctrlPr>
                                </m:fPr>
                                <m:num>
                                  <m:sSup>
                                    <m:sSupPr>
                                      <m:ctrlPr>
                                        <a:rPr lang="es-CO" sz="2400" i="1">
                                          <a:solidFill>
                                            <a:schemeClr val="bg1"/>
                                          </a:solidFill>
                                          <a:latin typeface="Cambria Math" panose="02040503050406030204" pitchFamily="18" charset="0"/>
                                        </a:rPr>
                                      </m:ctrlPr>
                                    </m:sSupPr>
                                    <m:e>
                                      <m:r>
                                        <a:rPr lang="es-CO" sz="2400" i="1">
                                          <a:solidFill>
                                            <a:schemeClr val="bg1"/>
                                          </a:solidFill>
                                          <a:latin typeface="Cambria Math" panose="02040503050406030204" pitchFamily="18" charset="0"/>
                                        </a:rPr>
                                        <m:t>𝑆</m:t>
                                      </m:r>
                                    </m:e>
                                    <m:sup>
                                      <m:r>
                                        <a:rPr lang="es-CO" sz="2400" i="1">
                                          <a:solidFill>
                                            <a:schemeClr val="bg1"/>
                                          </a:solidFill>
                                          <a:latin typeface="Cambria Math" panose="02040503050406030204" pitchFamily="18" charset="0"/>
                                        </a:rPr>
                                        <m:t>2</m:t>
                                      </m:r>
                                    </m:sup>
                                  </m:sSup>
                                </m:num>
                                <m:den>
                                  <m:sSup>
                                    <m:sSupPr>
                                      <m:ctrlPr>
                                        <a:rPr lang="es-CO" sz="2400" i="1">
                                          <a:solidFill>
                                            <a:schemeClr val="bg1"/>
                                          </a:solidFill>
                                          <a:latin typeface="Cambria Math" panose="02040503050406030204" pitchFamily="18" charset="0"/>
                                        </a:rPr>
                                      </m:ctrlPr>
                                    </m:sSupPr>
                                    <m:e>
                                      <m:r>
                                        <a:rPr lang="es-CO" sz="2400" i="1">
                                          <a:solidFill>
                                            <a:schemeClr val="bg1"/>
                                          </a:solidFill>
                                          <a:latin typeface="Cambria Math" panose="02040503050406030204" pitchFamily="18" charset="0"/>
                                        </a:rPr>
                                        <m:t>𝜎</m:t>
                                      </m:r>
                                    </m:e>
                                    <m:sup>
                                      <m:r>
                                        <a:rPr lang="es-CO" sz="2400" i="1">
                                          <a:solidFill>
                                            <a:schemeClr val="bg1"/>
                                          </a:solidFill>
                                          <a:latin typeface="Cambria Math" panose="02040503050406030204" pitchFamily="18" charset="0"/>
                                        </a:rPr>
                                        <m:t>2</m:t>
                                      </m:r>
                                    </m:sup>
                                  </m:sSup>
                                </m:den>
                              </m:f>
                            </m:e>
                          </m:rad>
                        </m:den>
                      </m:f>
                      <m:r>
                        <a:rPr lang="es-CO" sz="2400" b="0" i="1" smtClean="0">
                          <a:solidFill>
                            <a:schemeClr val="bg1"/>
                          </a:solidFill>
                          <a:latin typeface="Cambria Math" panose="02040503050406030204" pitchFamily="18" charset="0"/>
                          <a:cs typeface="Arial" panose="020B0604020202020204" pitchFamily="34" charset="0"/>
                        </a:rPr>
                        <m:t>=</m:t>
                      </m:r>
                      <m:f>
                        <m:fPr>
                          <m:ctrlPr>
                            <a:rPr lang="es-CO" sz="240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fPr>
                        <m:num>
                          <m:d>
                            <m:dPr>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dPr>
                            <m:e>
                              <m:acc>
                                <m:accPr>
                                  <m:chr m:val="̂"/>
                                  <m:ctrlPr>
                                    <a:rPr lang="es-MX" sz="2400" i="1">
                                      <a:solidFill>
                                        <a:schemeClr val="bg1"/>
                                      </a:solidFill>
                                      <a:latin typeface="Cambria Math" panose="02040503050406030204" pitchFamily="18" charset="0"/>
                                      <a:cs typeface="Arial" panose="020B0604020202020204" pitchFamily="34" charset="0"/>
                                    </a:rPr>
                                  </m:ctrlPr>
                                </m:accPr>
                                <m:e>
                                  <m:r>
                                    <a:rPr lang="es-MX" sz="2400" i="1">
                                      <a:solidFill>
                                        <a:schemeClr val="bg1"/>
                                      </a:solidFill>
                                      <a:latin typeface="Cambria Math" panose="02040503050406030204" pitchFamily="18" charset="0"/>
                                      <a:cs typeface="Arial" panose="020B0604020202020204" pitchFamily="34" charset="0"/>
                                    </a:rPr>
                                    <m:t>𝜇</m:t>
                                  </m:r>
                                </m:e>
                              </m:acc>
                              <m:r>
                                <a:rPr lang="es-MX" sz="2400" i="1">
                                  <a:solidFill>
                                    <a:schemeClr val="bg1"/>
                                  </a:solidFill>
                                  <a:latin typeface="Cambria Math" panose="02040503050406030204" pitchFamily="18" charset="0"/>
                                  <a:cs typeface="Arial" panose="020B0604020202020204" pitchFamily="34" charset="0"/>
                                </a:rPr>
                                <m:t>−</m:t>
                              </m:r>
                              <m:r>
                                <a:rPr lang="es-MX" sz="2400" i="1">
                                  <a:solidFill>
                                    <a:schemeClr val="bg1"/>
                                  </a:solidFill>
                                  <a:latin typeface="Cambria Math" panose="02040503050406030204" pitchFamily="18" charset="0"/>
                                  <a:cs typeface="Arial" panose="020B0604020202020204" pitchFamily="34" charset="0"/>
                                </a:rPr>
                                <m:t>𝜇</m:t>
                              </m:r>
                            </m:e>
                          </m:d>
                        </m:num>
                        <m:den>
                          <m:rad>
                            <m:radPr>
                              <m:degHide m:val="on"/>
                              <m:ctrlPr>
                                <a:rPr lang="es-MX" sz="2400" i="1">
                                  <a:solidFill>
                                    <a:schemeClr val="bg1"/>
                                  </a:solidFill>
                                  <a:latin typeface="Cambria Math" panose="02040503050406030204" pitchFamily="18" charset="0"/>
                                  <a:ea typeface="Calibri" panose="020F0502020204030204" pitchFamily="34" charset="0"/>
                                  <a:cs typeface="Arial" panose="020B0604020202020204" pitchFamily="34" charset="0"/>
                                </a:rPr>
                              </m:ctrlPr>
                            </m:radPr>
                            <m:deg/>
                            <m:e>
                              <m:f>
                                <m:fPr>
                                  <m:ctrlPr>
                                    <a:rPr lang="es-CO" sz="2400" i="1">
                                      <a:solidFill>
                                        <a:schemeClr val="bg1"/>
                                      </a:solidFill>
                                      <a:latin typeface="Cambria Math" panose="02040503050406030204" pitchFamily="18" charset="0"/>
                                    </a:rPr>
                                  </m:ctrlPr>
                                </m:fPr>
                                <m:num>
                                  <m:sSup>
                                    <m:sSupPr>
                                      <m:ctrlPr>
                                        <a:rPr lang="es-CO" sz="2400" i="1">
                                          <a:solidFill>
                                            <a:schemeClr val="bg1"/>
                                          </a:solidFill>
                                          <a:latin typeface="Cambria Math" panose="02040503050406030204" pitchFamily="18" charset="0"/>
                                        </a:rPr>
                                      </m:ctrlPr>
                                    </m:sSupPr>
                                    <m:e>
                                      <m:r>
                                        <a:rPr lang="es-CO" sz="2400" i="1">
                                          <a:solidFill>
                                            <a:schemeClr val="bg1"/>
                                          </a:solidFill>
                                          <a:latin typeface="Cambria Math" panose="02040503050406030204" pitchFamily="18" charset="0"/>
                                        </a:rPr>
                                        <m:t>𝑆</m:t>
                                      </m:r>
                                    </m:e>
                                    <m:sup>
                                      <m:r>
                                        <a:rPr lang="es-CO" sz="2400" i="1">
                                          <a:solidFill>
                                            <a:schemeClr val="bg1"/>
                                          </a:solidFill>
                                          <a:latin typeface="Cambria Math" panose="02040503050406030204" pitchFamily="18" charset="0"/>
                                        </a:rPr>
                                        <m:t>2</m:t>
                                      </m:r>
                                    </m:sup>
                                  </m:sSup>
                                </m:num>
                                <m:den>
                                  <m:r>
                                    <a:rPr lang="es-CO" sz="2400" b="0" i="1" smtClean="0">
                                      <a:solidFill>
                                        <a:schemeClr val="bg1"/>
                                      </a:solidFill>
                                      <a:latin typeface="Cambria Math" panose="02040503050406030204" pitchFamily="18" charset="0"/>
                                    </a:rPr>
                                    <m:t>𝑁</m:t>
                                  </m:r>
                                </m:den>
                              </m:f>
                            </m:e>
                          </m:rad>
                        </m:den>
                      </m:f>
                      <m:sSup>
                        <m:sSupPr>
                          <m:ctrlPr>
                            <a:rPr lang="es-CO" sz="2400" b="0" i="1" smtClean="0">
                              <a:solidFill>
                                <a:schemeClr val="bg1"/>
                              </a:solidFill>
                              <a:latin typeface="Cambria Math" panose="02040503050406030204" pitchFamily="18" charset="0"/>
                              <a:cs typeface="Arial" panose="020B0604020202020204" pitchFamily="34" charset="0"/>
                            </a:rPr>
                          </m:ctrlPr>
                        </m:sSupPr>
                        <m:e>
                          <m:r>
                            <a:rPr lang="es-CO" sz="2400" b="0" i="1" smtClean="0">
                              <a:solidFill>
                                <a:schemeClr val="bg1"/>
                              </a:solidFill>
                              <a:latin typeface="Cambria Math" panose="02040503050406030204" pitchFamily="18" charset="0"/>
                              <a:cs typeface="Arial" panose="020B0604020202020204" pitchFamily="34" charset="0"/>
                            </a:rPr>
                            <m:t>→</m:t>
                          </m:r>
                        </m:e>
                        <m:sup>
                          <m:r>
                            <a:rPr lang="es-CO" sz="2400" b="0" i="1" smtClean="0">
                              <a:solidFill>
                                <a:schemeClr val="bg1"/>
                              </a:solidFill>
                              <a:latin typeface="Cambria Math" panose="02040503050406030204" pitchFamily="18" charset="0"/>
                              <a:cs typeface="Arial" panose="020B0604020202020204" pitchFamily="34" charset="0"/>
                            </a:rPr>
                            <m:t>𝑑</m:t>
                          </m:r>
                        </m:sup>
                      </m:sSup>
                      <m:sSub>
                        <m:sSubPr>
                          <m:ctrlPr>
                            <a:rPr lang="es-CO" sz="2400" b="0" i="1" smtClean="0">
                              <a:solidFill>
                                <a:schemeClr val="bg1"/>
                              </a:solidFill>
                              <a:latin typeface="Cambria Math" panose="02040503050406030204" pitchFamily="18" charset="0"/>
                              <a:cs typeface="Arial" panose="020B0604020202020204" pitchFamily="34" charset="0"/>
                            </a:rPr>
                          </m:ctrlPr>
                        </m:sSubPr>
                        <m:e>
                          <m:r>
                            <a:rPr lang="es-CO" sz="2400" b="0" i="1" smtClean="0">
                              <a:solidFill>
                                <a:schemeClr val="bg1"/>
                              </a:solidFill>
                              <a:latin typeface="Cambria Math" panose="02040503050406030204" pitchFamily="18" charset="0"/>
                              <a:cs typeface="Arial" panose="020B0604020202020204" pitchFamily="34" charset="0"/>
                            </a:rPr>
                            <m:t>𝑡</m:t>
                          </m:r>
                        </m:e>
                        <m:sub>
                          <m:r>
                            <a:rPr lang="es-CO" sz="2400" b="0" i="1" smtClean="0">
                              <a:solidFill>
                                <a:schemeClr val="bg1"/>
                              </a:solidFill>
                              <a:latin typeface="Cambria Math" panose="02040503050406030204" pitchFamily="18" charset="0"/>
                              <a:cs typeface="Arial" panose="020B0604020202020204" pitchFamily="34" charset="0"/>
                            </a:rPr>
                            <m:t>𝑛</m:t>
                          </m:r>
                          <m:r>
                            <a:rPr lang="es-CO" sz="2400" b="0" i="1" smtClean="0">
                              <a:solidFill>
                                <a:schemeClr val="bg1"/>
                              </a:solidFill>
                              <a:latin typeface="Cambria Math" panose="02040503050406030204" pitchFamily="18" charset="0"/>
                              <a:cs typeface="Arial" panose="020B0604020202020204" pitchFamily="34" charset="0"/>
                            </a:rPr>
                            <m:t>−1</m:t>
                          </m:r>
                        </m:sub>
                      </m:sSub>
                    </m:oMath>
                  </m:oMathPara>
                </a14:m>
                <a:endParaRPr lang="es-CO" sz="2400" dirty="0">
                  <a:latin typeface="Aptos" panose="020B0004020202020204" pitchFamily="34" charset="0"/>
                  <a:ea typeface="Calibri" panose="020F0502020204030204" pitchFamily="34" charset="0"/>
                  <a:cs typeface="Times New Roman" panose="02020603050405020304" pitchFamily="18" charset="0"/>
                </a:endParaRPr>
              </a:p>
            </p:txBody>
          </p:sp>
        </mc:Choice>
        <mc:Fallback>
          <p:sp>
            <p:nvSpPr>
              <p:cNvPr id="5" name="CuadroTexto 2">
                <a:extLst>
                  <a:ext uri="{FF2B5EF4-FFF2-40B4-BE49-F238E27FC236}">
                    <a16:creationId xmlns:a16="http://schemas.microsoft.com/office/drawing/2014/main" id="{C8AB8C19-C884-051B-AF5F-D67A2B50E7FF}"/>
                  </a:ext>
                </a:extLst>
              </p:cNvPr>
              <p:cNvSpPr txBox="1">
                <a:spLocks noRot="1" noChangeAspect="1" noMove="1" noResize="1" noEditPoints="1" noAdjustHandles="1" noChangeArrowheads="1" noChangeShapeType="1" noTextEdit="1"/>
              </p:cNvSpPr>
              <p:nvPr/>
            </p:nvSpPr>
            <p:spPr>
              <a:xfrm flipH="1">
                <a:off x="2013362" y="2349001"/>
                <a:ext cx="8441075" cy="4289316"/>
              </a:xfrm>
              <a:prstGeom prst="rect">
                <a:avLst/>
              </a:prstGeom>
              <a:blipFill>
                <a:blip r:embed="rId7"/>
                <a:stretch>
                  <a:fillRect l="-1083" t="-852"/>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BF0F1C1C-6B34-3D05-13E2-D7E2880BD9B1}"/>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FF01190B-CE74-D9D8-796C-907B046CFD3F}"/>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5D927C6E-C740-9CE3-A562-9C97C7E1B48A}"/>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316248-DC6B-3CC1-77CF-F5CCD910B91E}"/>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2324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8" name="CuadroTexto 2">
                <a:extLst>
                  <a:ext uri="{FF2B5EF4-FFF2-40B4-BE49-F238E27FC236}">
                    <a16:creationId xmlns:a16="http://schemas.microsoft.com/office/drawing/2014/main" id="{0C2DD565-4209-2F5C-9474-D24EBF10C728}"/>
                  </a:ext>
                </a:extLst>
              </p:cNvPr>
              <p:cNvSpPr txBox="1"/>
              <p:nvPr/>
            </p:nvSpPr>
            <p:spPr>
              <a:xfrm flipH="1">
                <a:off x="2302966" y="2550383"/>
                <a:ext cx="7586068" cy="3848426"/>
              </a:xfrm>
              <a:prstGeom prst="rect">
                <a:avLst/>
              </a:prstGeom>
              <a:noFill/>
            </p:spPr>
            <p:txBody>
              <a:bodyPr wrap="square" lIns="91440" tIns="45720" rIns="91440" bIns="45720" rtlCol="0" anchor="t">
                <a:spAutoFit/>
              </a:bodyPr>
              <a:lstStyle/>
              <a:p>
                <a:pPr>
                  <a:lnSpc>
                    <a:spcPct val="107000"/>
                  </a:lnSpc>
                  <a:spcAft>
                    <a:spcPts val="800"/>
                  </a:spcAft>
                </a:pPr>
                <a:r>
                  <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rPr>
                  <a:t>También podemos expresar esta ecuación con la siguiente notación:</a:t>
                </a:r>
                <a:endParaRPr lang="es-ES" sz="2400"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s-MX"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400" i="1">
                                  <a:solidFill>
                                    <a:schemeClr val="bg1"/>
                                  </a:solidFill>
                                  <a:latin typeface="Cambria Math" panose="02040503050406030204" pitchFamily="18" charset="0"/>
                                  <a:cs typeface="Times New Roman" panose="02020603050405020304" pitchFamily="18" charset="0"/>
                                </a:rPr>
                              </m:ctrlPr>
                            </m:fPr>
                            <m:num>
                              <m:acc>
                                <m:accPr>
                                  <m:chr m:val="̂"/>
                                  <m:ctrlPr>
                                    <a:rPr lang="es-MX" sz="2400" i="1">
                                      <a:solidFill>
                                        <a:schemeClr val="bg1"/>
                                      </a:solidFill>
                                      <a:latin typeface="Cambria Math" panose="02040503050406030204" pitchFamily="18" charset="0"/>
                                      <a:cs typeface="Arial" panose="020B0604020202020204" pitchFamily="34" charset="0"/>
                                    </a:rPr>
                                  </m:ctrlPr>
                                </m:accPr>
                                <m:e>
                                  <m:r>
                                    <a:rPr lang="es-MX" sz="2400" i="1">
                                      <a:solidFill>
                                        <a:schemeClr val="bg1"/>
                                      </a:solidFill>
                                      <a:latin typeface="Cambria Math" panose="02040503050406030204" pitchFamily="18" charset="0"/>
                                      <a:cs typeface="Arial" panose="020B0604020202020204" pitchFamily="34" charset="0"/>
                                    </a:rPr>
                                    <m:t>𝜇</m:t>
                                  </m:r>
                                </m:e>
                              </m:acc>
                              <m:r>
                                <a:rPr lang="es-MX" sz="2400" i="1">
                                  <a:solidFill>
                                    <a:schemeClr val="bg1"/>
                                  </a:solidFill>
                                  <a:latin typeface="Cambria Math" panose="02040503050406030204" pitchFamily="18" charset="0"/>
                                  <a:cs typeface="Arial" panose="020B0604020202020204" pitchFamily="34" charset="0"/>
                                </a:rPr>
                                <m:t>−</m:t>
                              </m:r>
                              <m:r>
                                <a:rPr lang="es-MX" sz="2400" i="1">
                                  <a:solidFill>
                                    <a:schemeClr val="bg1"/>
                                  </a:solidFill>
                                  <a:latin typeface="Cambria Math" panose="02040503050406030204" pitchFamily="18" charset="0"/>
                                  <a:cs typeface="Arial" panose="020B0604020202020204" pitchFamily="34" charset="0"/>
                                </a:rPr>
                                <m:t>𝜇</m:t>
                              </m:r>
                            </m:num>
                            <m:den>
                              <m:f>
                                <m:fPr>
                                  <m:ctrlPr>
                                    <a:rPr lang="es-CO" sz="2400" b="0" i="1" smtClean="0">
                                      <a:solidFill>
                                        <a:schemeClr val="bg1"/>
                                      </a:solidFill>
                                      <a:latin typeface="Cambria Math" panose="02040503050406030204" pitchFamily="18" charset="0"/>
                                      <a:cs typeface="Arial" panose="020B0604020202020204" pitchFamily="34" charset="0"/>
                                    </a:rPr>
                                  </m:ctrlPr>
                                </m:fPr>
                                <m:num>
                                  <m:r>
                                    <a:rPr lang="es-MX" sz="2400" b="0" i="1" smtClean="0">
                                      <a:solidFill>
                                        <a:schemeClr val="bg1"/>
                                      </a:solidFill>
                                      <a:latin typeface="Cambria Math" panose="02040503050406030204" pitchFamily="18" charset="0"/>
                                      <a:cs typeface="Arial" panose="020B0604020202020204" pitchFamily="34" charset="0"/>
                                    </a:rPr>
                                    <m:t>𝑆</m:t>
                                  </m:r>
                                </m:num>
                                <m:den>
                                  <m:rad>
                                    <m:radPr>
                                      <m:degHide m:val="on"/>
                                      <m:ctrlPr>
                                        <a:rPr lang="es-CO" sz="2400" b="0" i="1" smtClean="0">
                                          <a:solidFill>
                                            <a:schemeClr val="bg1"/>
                                          </a:solidFill>
                                          <a:latin typeface="Cambria Math" panose="02040503050406030204" pitchFamily="18" charset="0"/>
                                          <a:cs typeface="Arial" panose="020B0604020202020204" pitchFamily="34" charset="0"/>
                                        </a:rPr>
                                      </m:ctrlPr>
                                    </m:radPr>
                                    <m:deg/>
                                    <m:e>
                                      <m:r>
                                        <a:rPr lang="es-CO" sz="2400" b="0" i="1" smtClean="0">
                                          <a:solidFill>
                                            <a:schemeClr val="bg1"/>
                                          </a:solidFill>
                                          <a:latin typeface="Cambria Math" panose="02040503050406030204" pitchFamily="18" charset="0"/>
                                          <a:cs typeface="Arial" panose="020B0604020202020204" pitchFamily="34" charset="0"/>
                                        </a:rPr>
                                        <m:t>𝑁</m:t>
                                      </m:r>
                                    </m:e>
                                  </m:rad>
                                </m:den>
                              </m:f>
                            </m:den>
                          </m:f>
                        </m:e>
                      </m:d>
                      <m:sSup>
                        <m:sSupPr>
                          <m:ctrlPr>
                            <a:rPr lang="es-MX" sz="2400" b="0" i="1" smtClean="0">
                              <a:solidFill>
                                <a:schemeClr val="bg1"/>
                              </a:solidFill>
                              <a:latin typeface="Cambria Math" panose="02040503050406030204" pitchFamily="18" charset="0"/>
                              <a:cs typeface="Times New Roman" panose="02020603050405020304" pitchFamily="18" charset="0"/>
                            </a:rPr>
                          </m:ctrlPr>
                        </m:sSupPr>
                        <m:e>
                          <m:r>
                            <a:rPr lang="es-MX" sz="2400" b="0" i="1" smtClean="0">
                              <a:solidFill>
                                <a:schemeClr val="bg1"/>
                              </a:solidFill>
                              <a:latin typeface="Cambria Math" panose="02040503050406030204" pitchFamily="18" charset="0"/>
                              <a:cs typeface="Times New Roman" panose="02020603050405020304" pitchFamily="18" charset="0"/>
                            </a:rPr>
                            <m:t>→</m:t>
                          </m:r>
                        </m:e>
                        <m:sup>
                          <m:r>
                            <a:rPr lang="es-CO" sz="2400" b="0" i="1" smtClean="0">
                              <a:solidFill>
                                <a:schemeClr val="bg1"/>
                              </a:solidFill>
                              <a:latin typeface="Cambria Math" panose="02040503050406030204" pitchFamily="18" charset="0"/>
                              <a:cs typeface="Times New Roman" panose="02020603050405020304" pitchFamily="18" charset="0"/>
                            </a:rPr>
                            <m:t>𝑑</m:t>
                          </m:r>
                        </m:sup>
                      </m:sSup>
                      <m:sSub>
                        <m:sSubPr>
                          <m:ctrlPr>
                            <a:rPr lang="es-CO" sz="2400" b="0" i="1" smtClean="0">
                              <a:solidFill>
                                <a:schemeClr val="bg1"/>
                              </a:solidFill>
                              <a:latin typeface="Cambria Math" panose="02040503050406030204" pitchFamily="18" charset="0"/>
                              <a:cs typeface="Times New Roman" panose="02020603050405020304" pitchFamily="18" charset="0"/>
                            </a:rPr>
                          </m:ctrlPr>
                        </m:sSubPr>
                        <m:e>
                          <m:r>
                            <a:rPr lang="es-CO" sz="2400" b="0" i="1" smtClean="0">
                              <a:solidFill>
                                <a:schemeClr val="bg1"/>
                              </a:solidFill>
                              <a:latin typeface="Cambria Math" panose="02040503050406030204" pitchFamily="18" charset="0"/>
                              <a:cs typeface="Times New Roman" panose="02020603050405020304" pitchFamily="18" charset="0"/>
                            </a:rPr>
                            <m:t>𝑡</m:t>
                          </m:r>
                        </m:e>
                        <m:sub>
                          <m:r>
                            <a:rPr lang="es-CO" sz="2400" b="0" i="1" smtClean="0">
                              <a:solidFill>
                                <a:schemeClr val="bg1"/>
                              </a:solidFill>
                              <a:latin typeface="Cambria Math" panose="02040503050406030204" pitchFamily="18" charset="0"/>
                              <a:cs typeface="Times New Roman" panose="02020603050405020304" pitchFamily="18" charset="0"/>
                            </a:rPr>
                            <m:t>𝑛</m:t>
                          </m:r>
                          <m:r>
                            <a:rPr lang="es-CO" sz="2400" b="0" i="1" smtClean="0">
                              <a:solidFill>
                                <a:schemeClr val="bg1"/>
                              </a:solidFill>
                              <a:latin typeface="Cambria Math" panose="02040503050406030204" pitchFamily="18" charset="0"/>
                              <a:cs typeface="Times New Roman" panose="02020603050405020304" pitchFamily="18" charset="0"/>
                            </a:rPr>
                            <m:t>−1</m:t>
                          </m:r>
                        </m:sub>
                      </m:sSub>
                    </m:oMath>
                  </m:oMathPara>
                </a14:m>
                <a:endParaRPr lang="es-CO" sz="2400" b="0" dirty="0">
                  <a:solidFill>
                    <a:schemeClr val="bg1"/>
                  </a:solidFill>
                  <a:latin typeface="Aptos" panose="020B0004020202020204" pitchFamily="34" charset="0"/>
                  <a:cs typeface="Times New Roman" panose="02020603050405020304" pitchFamily="18" charset="0"/>
                </a:endParaRPr>
              </a:p>
              <a:p>
                <a:pPr>
                  <a:lnSpc>
                    <a:spcPct val="107000"/>
                  </a:lnSpc>
                  <a:spcAft>
                    <a:spcPts val="800"/>
                  </a:spcAft>
                </a:pPr>
                <a:endParaRPr lang="es-CO" sz="2400" b="0" dirty="0">
                  <a:solidFill>
                    <a:schemeClr val="bg1"/>
                  </a:solidFill>
                  <a:latin typeface="Aptos" panose="020B000402020202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s-MX" sz="240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400" i="1">
                                  <a:solidFill>
                                    <a:schemeClr val="bg1"/>
                                  </a:solidFill>
                                  <a:latin typeface="Cambria Math" panose="02040503050406030204" pitchFamily="18" charset="0"/>
                                  <a:cs typeface="Times New Roman" panose="02020603050405020304" pitchFamily="18" charset="0"/>
                                </a:rPr>
                              </m:ctrlPr>
                            </m:fPr>
                            <m:num>
                              <m:acc>
                                <m:accPr>
                                  <m:chr m:val="̂"/>
                                  <m:ctrlPr>
                                    <a:rPr lang="es-MX" sz="2400" i="1">
                                      <a:solidFill>
                                        <a:schemeClr val="bg1"/>
                                      </a:solidFill>
                                      <a:latin typeface="Cambria Math" panose="02040503050406030204" pitchFamily="18" charset="0"/>
                                      <a:cs typeface="Arial" panose="020B0604020202020204" pitchFamily="34" charset="0"/>
                                    </a:rPr>
                                  </m:ctrlPr>
                                </m:accPr>
                                <m:e>
                                  <m:r>
                                    <a:rPr lang="es-MX" sz="2400" i="1">
                                      <a:solidFill>
                                        <a:schemeClr val="bg1"/>
                                      </a:solidFill>
                                      <a:latin typeface="Cambria Math" panose="02040503050406030204" pitchFamily="18" charset="0"/>
                                      <a:cs typeface="Arial" panose="020B0604020202020204" pitchFamily="34" charset="0"/>
                                    </a:rPr>
                                    <m:t>𝜇</m:t>
                                  </m:r>
                                </m:e>
                              </m:acc>
                              <m:r>
                                <a:rPr lang="es-MX" sz="2400" i="1">
                                  <a:solidFill>
                                    <a:schemeClr val="bg1"/>
                                  </a:solidFill>
                                  <a:latin typeface="Cambria Math" panose="02040503050406030204" pitchFamily="18" charset="0"/>
                                  <a:cs typeface="Arial" panose="020B0604020202020204" pitchFamily="34" charset="0"/>
                                </a:rPr>
                                <m:t>−</m:t>
                              </m:r>
                              <m:r>
                                <a:rPr lang="es-MX" sz="2400" i="1">
                                  <a:solidFill>
                                    <a:schemeClr val="bg1"/>
                                  </a:solidFill>
                                  <a:latin typeface="Cambria Math" panose="02040503050406030204" pitchFamily="18" charset="0"/>
                                  <a:cs typeface="Arial" panose="020B0604020202020204" pitchFamily="34" charset="0"/>
                                </a:rPr>
                                <m:t>𝜇</m:t>
                              </m:r>
                            </m:num>
                            <m:den>
                              <m:r>
                                <a:rPr lang="es-CO" sz="2400" b="0" i="1" smtClean="0">
                                  <a:solidFill>
                                    <a:schemeClr val="bg1"/>
                                  </a:solidFill>
                                  <a:latin typeface="Cambria Math" panose="02040503050406030204" pitchFamily="18" charset="0"/>
                                  <a:cs typeface="Arial" panose="020B0604020202020204" pitchFamily="34" charset="0"/>
                                </a:rPr>
                                <m:t>𝑒𝑒</m:t>
                              </m:r>
                              <m:d>
                                <m:dPr>
                                  <m:ctrlPr>
                                    <a:rPr lang="es-CO" sz="2400" b="0" i="1" smtClean="0">
                                      <a:solidFill>
                                        <a:schemeClr val="bg1"/>
                                      </a:solidFill>
                                      <a:latin typeface="Cambria Math" panose="02040503050406030204" pitchFamily="18" charset="0"/>
                                      <a:cs typeface="Arial" panose="020B0604020202020204" pitchFamily="34" charset="0"/>
                                    </a:rPr>
                                  </m:ctrlPr>
                                </m:dPr>
                                <m:e>
                                  <m:acc>
                                    <m:accPr>
                                      <m:chr m:val="̂"/>
                                      <m:ctrlPr>
                                        <a:rPr lang="es-CO" sz="2400" b="0" i="1" smtClean="0">
                                          <a:solidFill>
                                            <a:schemeClr val="bg1"/>
                                          </a:solidFill>
                                          <a:latin typeface="Cambria Math" panose="02040503050406030204" pitchFamily="18" charset="0"/>
                                          <a:cs typeface="Arial" panose="020B0604020202020204" pitchFamily="34" charset="0"/>
                                        </a:rPr>
                                      </m:ctrlPr>
                                    </m:accPr>
                                    <m:e>
                                      <m:r>
                                        <a:rPr lang="es-CO" sz="2400" i="1">
                                          <a:solidFill>
                                            <a:schemeClr val="bg1"/>
                                          </a:solidFill>
                                          <a:latin typeface="Cambria Math" panose="02040503050406030204" pitchFamily="18" charset="0"/>
                                          <a:cs typeface="Arial" panose="020B0604020202020204" pitchFamily="34" charset="0"/>
                                        </a:rPr>
                                        <m:t>𝜇</m:t>
                                      </m:r>
                                    </m:e>
                                  </m:acc>
                                </m:e>
                              </m:d>
                            </m:den>
                          </m:f>
                        </m:e>
                      </m:d>
                      <m:sSup>
                        <m:sSupPr>
                          <m:ctrlPr>
                            <a:rPr lang="es-CO" sz="2400" b="0" i="1" smtClean="0">
                              <a:solidFill>
                                <a:schemeClr val="bg1"/>
                              </a:solidFill>
                              <a:latin typeface="Cambria Math" panose="02040503050406030204" pitchFamily="18" charset="0"/>
                              <a:cs typeface="Arial" panose="020B0604020202020204" pitchFamily="34" charset="0"/>
                            </a:rPr>
                          </m:ctrlPr>
                        </m:sSupPr>
                        <m:e>
                          <m:r>
                            <a:rPr lang="es-CO" sz="2400" b="0" i="1" smtClean="0">
                              <a:solidFill>
                                <a:schemeClr val="bg1"/>
                              </a:solidFill>
                              <a:latin typeface="Cambria Math" panose="02040503050406030204" pitchFamily="18" charset="0"/>
                              <a:cs typeface="Arial" panose="020B0604020202020204" pitchFamily="34" charset="0"/>
                            </a:rPr>
                            <m:t>→</m:t>
                          </m:r>
                        </m:e>
                        <m:sup>
                          <m:r>
                            <a:rPr lang="es-CO" sz="2400" b="0" i="1" smtClean="0">
                              <a:solidFill>
                                <a:schemeClr val="bg1"/>
                              </a:solidFill>
                              <a:latin typeface="Cambria Math" panose="02040503050406030204" pitchFamily="18" charset="0"/>
                              <a:cs typeface="Arial" panose="020B0604020202020204" pitchFamily="34" charset="0"/>
                            </a:rPr>
                            <m:t>𝑑</m:t>
                          </m:r>
                        </m:sup>
                      </m:sSup>
                      <m:sSub>
                        <m:sSubPr>
                          <m:ctrlPr>
                            <a:rPr lang="es-CO" sz="2400" b="0" i="1" smtClean="0">
                              <a:solidFill>
                                <a:schemeClr val="bg1"/>
                              </a:solidFill>
                              <a:latin typeface="Cambria Math" panose="02040503050406030204" pitchFamily="18" charset="0"/>
                              <a:cs typeface="Arial" panose="020B0604020202020204" pitchFamily="34" charset="0"/>
                            </a:rPr>
                          </m:ctrlPr>
                        </m:sSubPr>
                        <m:e>
                          <m:r>
                            <a:rPr lang="es-CO" sz="2400" b="0" i="1" smtClean="0">
                              <a:solidFill>
                                <a:schemeClr val="bg1"/>
                              </a:solidFill>
                              <a:latin typeface="Cambria Math" panose="02040503050406030204" pitchFamily="18" charset="0"/>
                              <a:cs typeface="Arial" panose="020B0604020202020204" pitchFamily="34" charset="0"/>
                            </a:rPr>
                            <m:t>𝑡</m:t>
                          </m:r>
                        </m:e>
                        <m:sub>
                          <m:r>
                            <a:rPr lang="es-CO" sz="2400" b="0" i="1" smtClean="0">
                              <a:solidFill>
                                <a:schemeClr val="bg1"/>
                              </a:solidFill>
                              <a:latin typeface="Cambria Math" panose="02040503050406030204" pitchFamily="18" charset="0"/>
                              <a:cs typeface="Arial" panose="020B0604020202020204" pitchFamily="34" charset="0"/>
                            </a:rPr>
                            <m:t>𝑛</m:t>
                          </m:r>
                          <m:r>
                            <a:rPr lang="es-CO" sz="2400" b="0" i="1" smtClean="0">
                              <a:solidFill>
                                <a:schemeClr val="bg1"/>
                              </a:solidFill>
                              <a:latin typeface="Cambria Math" panose="02040503050406030204" pitchFamily="18" charset="0"/>
                              <a:cs typeface="Arial" panose="020B0604020202020204" pitchFamily="34" charset="0"/>
                            </a:rPr>
                            <m:t>−1</m:t>
                          </m:r>
                        </m:sub>
                      </m:sSub>
                    </m:oMath>
                  </m:oMathPara>
                </a14:m>
                <a:endParaRPr lang="es-ES" sz="2400" dirty="0">
                  <a:solidFill>
                    <a:schemeClr val="bg1"/>
                  </a:solidFill>
                  <a:latin typeface="Aptos" panose="020B0004020202020204" pitchFamily="34" charset="0"/>
                  <a:cs typeface="Times New Roman"/>
                </a:endParaRPr>
              </a:p>
            </p:txBody>
          </p:sp>
        </mc:Choice>
        <mc:Fallback>
          <p:sp>
            <p:nvSpPr>
              <p:cNvPr id="8" name="CuadroTexto 2">
                <a:extLst>
                  <a:ext uri="{FF2B5EF4-FFF2-40B4-BE49-F238E27FC236}">
                    <a16:creationId xmlns:a16="http://schemas.microsoft.com/office/drawing/2014/main" id="{0C2DD565-4209-2F5C-9474-D24EBF10C728}"/>
                  </a:ext>
                </a:extLst>
              </p:cNvPr>
              <p:cNvSpPr txBox="1">
                <a:spLocks noRot="1" noChangeAspect="1" noMove="1" noResize="1" noEditPoints="1" noAdjustHandles="1" noChangeArrowheads="1" noChangeShapeType="1" noTextEdit="1"/>
              </p:cNvSpPr>
              <p:nvPr/>
            </p:nvSpPr>
            <p:spPr>
              <a:xfrm flipH="1">
                <a:off x="2302966" y="2550383"/>
                <a:ext cx="7586068" cy="3848426"/>
              </a:xfrm>
              <a:prstGeom prst="rect">
                <a:avLst/>
              </a:prstGeom>
              <a:blipFill>
                <a:blip r:embed="rId7"/>
                <a:stretch>
                  <a:fillRect l="-1286" t="-949"/>
                </a:stretch>
              </a:blipFill>
            </p:spPr>
            <p:txBody>
              <a:bodyPr/>
              <a:lstStyle/>
              <a:p>
                <a:r>
                  <a:rPr lang="es-CO">
                    <a:noFill/>
                  </a:rPr>
                  <a:t> </a:t>
                </a:r>
              </a:p>
            </p:txBody>
          </p:sp>
        </mc:Fallback>
      </mc:AlternateContent>
      <p:sp>
        <p:nvSpPr>
          <p:cNvPr id="5" name="Rectangle: Rounded Corners 4">
            <a:extLst>
              <a:ext uri="{FF2B5EF4-FFF2-40B4-BE49-F238E27FC236}">
                <a16:creationId xmlns:a16="http://schemas.microsoft.com/office/drawing/2014/main" id="{A7FBE080-2623-3267-E753-BF46D84AB2FF}"/>
              </a:ext>
            </a:extLst>
          </p:cNvPr>
          <p:cNvSpPr/>
          <p:nvPr/>
        </p:nvSpPr>
        <p:spPr>
          <a:xfrm>
            <a:off x="1820631"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65C81511-2E02-AF89-F2EF-883D773E3151}"/>
              </a:ext>
            </a:extLst>
          </p:cNvPr>
          <p:cNvSpPr txBox="1"/>
          <p:nvPr/>
        </p:nvSpPr>
        <p:spPr>
          <a:xfrm>
            <a:off x="2531634"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5A0F2A7F-BAA0-89C8-39C9-71BF1DEB09C3}"/>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D9B6C3-7E51-74FB-BEE0-FBA1DF8E4C0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260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1242" y="1898270"/>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5" name="CuadroTexto 2">
                <a:extLst>
                  <a:ext uri="{FF2B5EF4-FFF2-40B4-BE49-F238E27FC236}">
                    <a16:creationId xmlns:a16="http://schemas.microsoft.com/office/drawing/2014/main" id="{84C7C782-437A-C1BF-1CC3-CB9EC080F24C}"/>
                  </a:ext>
                </a:extLst>
              </p:cNvPr>
              <p:cNvSpPr txBox="1"/>
              <p:nvPr/>
            </p:nvSpPr>
            <p:spPr>
              <a:xfrm flipH="1">
                <a:off x="1274664" y="1961654"/>
                <a:ext cx="9713584" cy="4969887"/>
              </a:xfrm>
              <a:prstGeom prst="rect">
                <a:avLst/>
              </a:prstGeom>
              <a:noFill/>
            </p:spPr>
            <p:txBody>
              <a:bodyPr wrap="square" lIns="91440" tIns="45720" rIns="91440" bIns="45720" rtlCol="0" anchor="t">
                <a:spAutoFit/>
              </a:bodyPr>
              <a:lstStyle/>
              <a:p>
                <a:pPr>
                  <a:lnSpc>
                    <a:spcPct val="107000"/>
                  </a:lnSpc>
                  <a:spcAft>
                    <a:spcPts val="800"/>
                  </a:spcAft>
                </a:pP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Una ventaja de usar retornos logarítmicos es que en principio es más factible que se cumpla que los retornos logarítmicos sigan una distribución normal. </a:t>
                </a:r>
              </a:p>
              <a:p>
                <a:pPr>
                  <a:lnSpc>
                    <a:spcPct val="107000"/>
                  </a:lnSpc>
                  <a:spcAft>
                    <a:spcPts val="800"/>
                  </a:spcAft>
                </a:pPr>
                <a:endPar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Particularmente siendo</a:t>
                </a: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a:t>
                </a:r>
                <a14:m>
                  <m:oMath xmlns:m="http://schemas.openxmlformats.org/officeDocument/2006/math">
                    <m:d>
                      <m:dPr>
                        <m:begChr m:val="{"/>
                        <m:endChr m:val="}"/>
                        <m:ctrlP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𝑟</m:t>
                            </m:r>
                          </m:e>
                          <m:sub>
                            <m:r>
                              <a:rPr lang="es-MX"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una secuencia de retornos </a:t>
                </a:r>
                <a:r>
                  <a:rPr lang="es-MX" sz="2400" dirty="0" err="1">
                    <a:solidFill>
                      <a:schemeClr val="bg1"/>
                    </a:solidFill>
                    <a:effectLst/>
                    <a:latin typeface="Aptos" panose="020B0004020202020204" pitchFamily="34" charset="0"/>
                    <a:ea typeface="Calibri" panose="020F0502020204030204" pitchFamily="34" charset="0"/>
                    <a:cs typeface="Arial" panose="020B0604020202020204" pitchFamily="34" charset="0"/>
                  </a:rPr>
                  <a:t>i.i.d</a:t>
                </a: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como una normal con media </a:t>
                </a:r>
                <a14:m>
                  <m:oMath xmlns:m="http://schemas.openxmlformats.org/officeDocument/2006/math">
                    <m:r>
                      <a:rPr lang="es-CO"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oMath>
                </a14:m>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 y varianza </a:t>
                </a:r>
                <a14:m>
                  <m:oMath xmlns:m="http://schemas.openxmlformats.org/officeDocument/2006/math">
                    <m:r>
                      <a:rPr lang="es-CO" sz="24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𝑆</m:t>
                    </m:r>
                  </m:oMath>
                </a14:m>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 </a:t>
                </a:r>
                <a:r>
                  <a:rPr lang="es-MX" sz="2400" dirty="0">
                    <a:solidFill>
                      <a:schemeClr val="bg1"/>
                    </a:solidFill>
                    <a:effectLst/>
                    <a:latin typeface="Aptos" panose="020B0004020202020204" pitchFamily="34" charset="0"/>
                    <a:ea typeface="Calibri" panose="020F0502020204030204" pitchFamily="34" charset="0"/>
                    <a:cs typeface="Arial" panose="020B0604020202020204" pitchFamily="34" charset="0"/>
                  </a:rPr>
                  <a:t> Los estimadores </a:t>
                </a:r>
                <a:r>
                  <a:rPr lang="es-MX" sz="2400" dirty="0">
                    <a:solidFill>
                      <a:schemeClr val="bg1"/>
                    </a:solidFill>
                    <a:latin typeface="Aptos" panose="020B0004020202020204" pitchFamily="34" charset="0"/>
                    <a:ea typeface="Calibri" panose="020F0502020204030204" pitchFamily="34" charset="0"/>
                    <a:cs typeface="Arial" panose="020B0604020202020204" pitchFamily="34" charset="0"/>
                  </a:rPr>
                  <a:t>de retorno y de varianza que trabajaremos será el siguiente: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MX" sz="2000" b="0" i="1" smtClean="0">
                              <a:solidFill>
                                <a:schemeClr val="bg1"/>
                              </a:solidFill>
                              <a:effectLst/>
                              <a:latin typeface="Cambria Math" panose="02040503050406030204" pitchFamily="18" charset="0"/>
                              <a:cs typeface="Arial" panose="020B0604020202020204" pitchFamily="34" charset="0"/>
                            </a:rPr>
                          </m:ctrlPr>
                        </m:accPr>
                        <m:e>
                          <m:r>
                            <a:rPr lang="es-MX" sz="2000" b="0" i="1" smtClean="0">
                              <a:solidFill>
                                <a:schemeClr val="bg1"/>
                              </a:solidFill>
                              <a:effectLst/>
                              <a:latin typeface="Cambria Math" panose="02040503050406030204" pitchFamily="18" charset="0"/>
                              <a:cs typeface="Arial" panose="020B0604020202020204" pitchFamily="34" charset="0"/>
                            </a:rPr>
                            <m:t>𝜇</m:t>
                          </m:r>
                        </m:e>
                      </m:acc>
                      <m:r>
                        <a:rPr lang="es-MX" sz="2000" b="0" i="1" smtClean="0">
                          <a:solidFill>
                            <a:schemeClr val="bg1"/>
                          </a:solidFill>
                          <a:effectLst/>
                          <a:latin typeface="Cambria Math" panose="02040503050406030204" pitchFamily="18" charset="0"/>
                          <a:cs typeface="Arial" panose="020B0604020202020204" pitchFamily="34" charset="0"/>
                        </a:rPr>
                        <m:t>=</m:t>
                      </m:r>
                      <m:f>
                        <m:fPr>
                          <m:ctrlPr>
                            <a:rPr lang="es-MX" sz="2000" b="0" i="1" smtClean="0">
                              <a:solidFill>
                                <a:schemeClr val="bg1"/>
                              </a:solidFill>
                              <a:effectLst/>
                              <a:latin typeface="Cambria Math" panose="02040503050406030204" pitchFamily="18" charset="0"/>
                              <a:cs typeface="Arial" panose="020B0604020202020204" pitchFamily="34" charset="0"/>
                            </a:rPr>
                          </m:ctrlPr>
                        </m:fPr>
                        <m:num>
                          <m:r>
                            <a:rPr lang="es-MX" sz="2000" b="0" i="1" smtClean="0">
                              <a:solidFill>
                                <a:schemeClr val="bg1"/>
                              </a:solidFill>
                              <a:effectLst/>
                              <a:latin typeface="Cambria Math" panose="02040503050406030204" pitchFamily="18" charset="0"/>
                              <a:cs typeface="Arial" panose="020B0604020202020204" pitchFamily="34" charset="0"/>
                            </a:rPr>
                            <m:t>1</m:t>
                          </m:r>
                        </m:num>
                        <m:den>
                          <m:r>
                            <a:rPr lang="es-CO" sz="2000" b="0" i="1" smtClean="0">
                              <a:solidFill>
                                <a:schemeClr val="bg1"/>
                              </a:solidFill>
                              <a:effectLst/>
                              <a:latin typeface="Cambria Math" panose="02040503050406030204" pitchFamily="18" charset="0"/>
                              <a:cs typeface="Arial" panose="020B0604020202020204" pitchFamily="34" charset="0"/>
                            </a:rPr>
                            <m:t>𝑁</m:t>
                          </m:r>
                        </m:den>
                      </m:f>
                      <m:nary>
                        <m:naryPr>
                          <m:chr m:val="∑"/>
                          <m:supHide m:val="on"/>
                          <m:ctrlPr>
                            <a:rPr lang="es-MX" sz="2000" b="0" i="1" smtClean="0">
                              <a:solidFill>
                                <a:schemeClr val="bg1"/>
                              </a:solidFill>
                              <a:effectLst/>
                              <a:latin typeface="Cambria Math" panose="02040503050406030204" pitchFamily="18" charset="0"/>
                              <a:cs typeface="Arial" panose="020B0604020202020204" pitchFamily="34" charset="0"/>
                            </a:rPr>
                          </m:ctrlPr>
                        </m:naryPr>
                        <m:sub>
                          <m:r>
                            <a:rPr lang="es-MX" sz="2000" b="0" i="1" smtClean="0">
                              <a:solidFill>
                                <a:schemeClr val="bg1"/>
                              </a:solidFill>
                              <a:effectLst/>
                              <a:latin typeface="Cambria Math" panose="02040503050406030204" pitchFamily="18" charset="0"/>
                              <a:cs typeface="Arial" panose="020B0604020202020204" pitchFamily="34" charset="0"/>
                            </a:rPr>
                            <m:t>𝑖</m:t>
                          </m:r>
                        </m:sub>
                        <m:sup/>
                        <m:e>
                          <m:sSub>
                            <m:sSubPr>
                              <m:ctrlPr>
                                <a:rPr lang="es-CO" sz="2000" b="0" i="1" smtClean="0">
                                  <a:solidFill>
                                    <a:schemeClr val="bg1"/>
                                  </a:solidFill>
                                  <a:effectLst/>
                                  <a:latin typeface="Cambria Math" panose="02040503050406030204" pitchFamily="18" charset="0"/>
                                  <a:cs typeface="Arial" panose="020B0604020202020204" pitchFamily="34" charset="0"/>
                                </a:rPr>
                              </m:ctrlPr>
                            </m:sSubPr>
                            <m:e>
                              <m:r>
                                <a:rPr lang="es-CO" sz="2000" b="0" i="1" smtClean="0">
                                  <a:solidFill>
                                    <a:schemeClr val="bg1"/>
                                  </a:solidFill>
                                  <a:effectLst/>
                                  <a:latin typeface="Cambria Math" panose="02040503050406030204" pitchFamily="18" charset="0"/>
                                  <a:cs typeface="Arial" panose="020B0604020202020204" pitchFamily="34" charset="0"/>
                                </a:rPr>
                                <m:t>𝑅</m:t>
                              </m:r>
                            </m:e>
                            <m:sub>
                              <m:r>
                                <a:rPr lang="es-CO" sz="2000" b="0" i="1" smtClean="0">
                                  <a:solidFill>
                                    <a:schemeClr val="bg1"/>
                                  </a:solidFill>
                                  <a:effectLst/>
                                  <a:latin typeface="Cambria Math" panose="02040503050406030204" pitchFamily="18" charset="0"/>
                                  <a:cs typeface="Arial" panose="020B0604020202020204" pitchFamily="34" charset="0"/>
                                </a:rPr>
                                <m:t>𝑖</m:t>
                              </m:r>
                            </m:sub>
                          </m:sSub>
                        </m:e>
                      </m:nary>
                    </m:oMath>
                  </m:oMathPara>
                </a14:m>
                <a:endParaRPr lang="es-CO" sz="2000" b="0" dirty="0">
                  <a:solidFill>
                    <a:schemeClr val="bg1"/>
                  </a:solidFill>
                  <a:effectLst/>
                  <a:latin typeface="Aptos" panose="020B000402020202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𝑆</m:t>
                          </m:r>
                        </m:e>
                        <m:sup>
                          <m: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2</m:t>
                          </m:r>
                        </m:sup>
                      </m:sSup>
                      <m: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m:t>
                      </m:r>
                      <m:f>
                        <m:fPr>
                          <m:ctrlP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fPr>
                        <m:num>
                          <m: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1</m:t>
                          </m:r>
                        </m:num>
                        <m:den>
                          <m: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𝑁</m:t>
                          </m:r>
                          <m:r>
                            <a:rPr lang="es-CO" sz="20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−1</m:t>
                          </m:r>
                        </m:den>
                      </m:f>
                      <m:nary>
                        <m:naryPr>
                          <m:chr m:val="∑"/>
                          <m:supHide m:val="on"/>
                          <m:ctrlPr>
                            <a:rPr lang="es-MX" sz="2000" i="1">
                              <a:solidFill>
                                <a:schemeClr val="bg1"/>
                              </a:solidFill>
                              <a:latin typeface="Cambria Math" panose="02040503050406030204" pitchFamily="18" charset="0"/>
                              <a:cs typeface="Arial" panose="020B0604020202020204" pitchFamily="34" charset="0"/>
                            </a:rPr>
                          </m:ctrlPr>
                        </m:naryPr>
                        <m:sub>
                          <m:r>
                            <a:rPr lang="es-MX" sz="2000" i="1">
                              <a:solidFill>
                                <a:schemeClr val="bg1"/>
                              </a:solidFill>
                              <a:latin typeface="Cambria Math" panose="02040503050406030204" pitchFamily="18" charset="0"/>
                              <a:cs typeface="Arial" panose="020B0604020202020204" pitchFamily="34" charset="0"/>
                            </a:rPr>
                            <m:t>𝑖</m:t>
                          </m:r>
                        </m:sub>
                        <m:sup/>
                        <m:e>
                          <m:sSup>
                            <m:sSupPr>
                              <m:ctrlPr>
                                <a:rPr lang="es-MX" sz="2000" i="1" smtClean="0">
                                  <a:solidFill>
                                    <a:schemeClr val="bg1"/>
                                  </a:solidFill>
                                  <a:latin typeface="Cambria Math" panose="02040503050406030204" pitchFamily="18" charset="0"/>
                                  <a:cs typeface="Arial" panose="020B0604020202020204" pitchFamily="34" charset="0"/>
                                </a:rPr>
                              </m:ctrlPr>
                            </m:sSupPr>
                            <m:e>
                              <m:sSub>
                                <m:sSubPr>
                                  <m:ctrlPr>
                                    <a:rPr lang="es-CO" sz="2000" i="1">
                                      <a:solidFill>
                                        <a:schemeClr val="bg1"/>
                                      </a:solidFill>
                                      <a:latin typeface="Cambria Math" panose="02040503050406030204" pitchFamily="18" charset="0"/>
                                      <a:cs typeface="Arial" panose="020B0604020202020204" pitchFamily="34" charset="0"/>
                                    </a:rPr>
                                  </m:ctrlPr>
                                </m:sSubPr>
                                <m:e>
                                  <m:r>
                                    <a:rPr lang="es-CO" sz="2000" i="1">
                                      <a:solidFill>
                                        <a:schemeClr val="bg1"/>
                                      </a:solidFill>
                                      <a:latin typeface="Cambria Math" panose="02040503050406030204" pitchFamily="18" charset="0"/>
                                      <a:cs typeface="Arial" panose="020B0604020202020204" pitchFamily="34" charset="0"/>
                                    </a:rPr>
                                    <m:t>(</m:t>
                                  </m:r>
                                  <m:r>
                                    <a:rPr lang="es-CO" sz="2000" i="1">
                                      <a:solidFill>
                                        <a:schemeClr val="bg1"/>
                                      </a:solidFill>
                                      <a:latin typeface="Cambria Math" panose="02040503050406030204" pitchFamily="18" charset="0"/>
                                      <a:cs typeface="Arial" panose="020B0604020202020204" pitchFamily="34" charset="0"/>
                                    </a:rPr>
                                    <m:t>𝑅</m:t>
                                  </m:r>
                                </m:e>
                                <m:sub>
                                  <m:r>
                                    <a:rPr lang="es-CO" sz="2000" i="1">
                                      <a:solidFill>
                                        <a:schemeClr val="bg1"/>
                                      </a:solidFill>
                                      <a:latin typeface="Cambria Math" panose="02040503050406030204" pitchFamily="18" charset="0"/>
                                      <a:cs typeface="Arial" panose="020B0604020202020204" pitchFamily="34" charset="0"/>
                                    </a:rPr>
                                    <m:t>𝑖</m:t>
                                  </m:r>
                                </m:sub>
                              </m:sSub>
                              <m:r>
                                <a:rPr lang="es-CO" sz="2000" i="1">
                                  <a:solidFill>
                                    <a:schemeClr val="bg1"/>
                                  </a:solidFill>
                                  <a:latin typeface="Cambria Math" panose="02040503050406030204" pitchFamily="18" charset="0"/>
                                  <a:cs typeface="Arial" panose="020B0604020202020204" pitchFamily="34" charset="0"/>
                                </a:rPr>
                                <m:t>−</m:t>
                              </m:r>
                              <m:acc>
                                <m:accPr>
                                  <m:chr m:val="̂"/>
                                  <m:ctrlPr>
                                    <a:rPr lang="es-MX" sz="2000" i="1">
                                      <a:solidFill>
                                        <a:schemeClr val="bg1"/>
                                      </a:solidFill>
                                      <a:latin typeface="Cambria Math" panose="02040503050406030204" pitchFamily="18" charset="0"/>
                                      <a:cs typeface="Arial" panose="020B0604020202020204" pitchFamily="34" charset="0"/>
                                    </a:rPr>
                                  </m:ctrlPr>
                                </m:accPr>
                                <m:e>
                                  <m:r>
                                    <a:rPr lang="es-MX" sz="2000" i="1">
                                      <a:solidFill>
                                        <a:schemeClr val="bg1"/>
                                      </a:solidFill>
                                      <a:latin typeface="Cambria Math" panose="02040503050406030204" pitchFamily="18" charset="0"/>
                                      <a:cs typeface="Arial" panose="020B0604020202020204" pitchFamily="34" charset="0"/>
                                    </a:rPr>
                                    <m:t>𝜇</m:t>
                                  </m:r>
                                </m:e>
                              </m:acc>
                              <m:r>
                                <a:rPr lang="es-CO" sz="2000" i="1">
                                  <a:solidFill>
                                    <a:schemeClr val="bg1"/>
                                  </a:solidFill>
                                  <a:latin typeface="Cambria Math" panose="02040503050406030204" pitchFamily="18" charset="0"/>
                                  <a:cs typeface="Arial" panose="020B0604020202020204" pitchFamily="34" charset="0"/>
                                </a:rPr>
                                <m:t>)</m:t>
                              </m:r>
                            </m:e>
                            <m:sup>
                              <m:r>
                                <a:rPr lang="es-CO" sz="2000" b="0" i="1" smtClean="0">
                                  <a:solidFill>
                                    <a:schemeClr val="bg1"/>
                                  </a:solidFill>
                                  <a:latin typeface="Cambria Math" panose="02040503050406030204" pitchFamily="18" charset="0"/>
                                  <a:cs typeface="Arial" panose="020B0604020202020204" pitchFamily="34" charset="0"/>
                                </a:rPr>
                                <m:t>2</m:t>
                              </m:r>
                            </m:sup>
                          </m:sSup>
                        </m:e>
                      </m:nary>
                    </m:oMath>
                  </m:oMathPara>
                </a14:m>
                <a:endParaRPr lang="es-CO" sz="2000" b="0" dirty="0">
                  <a:solidFill>
                    <a:schemeClr val="bg1"/>
                  </a:solidFill>
                  <a:effectLst/>
                  <a:latin typeface="Aptos" panose="020B0004020202020204" pitchFamily="34" charset="0"/>
                  <a:cs typeface="Arial" panose="020B0604020202020204" pitchFamily="34" charset="0"/>
                </a:endParaRPr>
              </a:p>
            </p:txBody>
          </p:sp>
        </mc:Choice>
        <mc:Fallback xmlns="">
          <p:sp>
            <p:nvSpPr>
              <p:cNvPr id="5" name="CuadroTexto 2">
                <a:extLst>
                  <a:ext uri="{FF2B5EF4-FFF2-40B4-BE49-F238E27FC236}">
                    <a16:creationId xmlns:a16="http://schemas.microsoft.com/office/drawing/2014/main" id="{84C7C782-437A-C1BF-1CC3-CB9EC080F24C}"/>
                  </a:ext>
                </a:extLst>
              </p:cNvPr>
              <p:cNvSpPr txBox="1">
                <a:spLocks noRot="1" noChangeAspect="1" noMove="1" noResize="1" noEditPoints="1" noAdjustHandles="1" noChangeArrowheads="1" noChangeShapeType="1" noTextEdit="1"/>
              </p:cNvSpPr>
              <p:nvPr/>
            </p:nvSpPr>
            <p:spPr>
              <a:xfrm flipH="1">
                <a:off x="1274664" y="1961654"/>
                <a:ext cx="9713584" cy="4969887"/>
              </a:xfrm>
              <a:prstGeom prst="rect">
                <a:avLst/>
              </a:prstGeom>
              <a:blipFill>
                <a:blip r:embed="rId7"/>
                <a:stretch>
                  <a:fillRect l="-941" t="-736"/>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83BE5F45-1C84-EF21-C862-22288A07BF91}"/>
              </a:ext>
            </a:extLst>
          </p:cNvPr>
          <p:cNvSpPr/>
          <p:nvPr/>
        </p:nvSpPr>
        <p:spPr>
          <a:xfrm>
            <a:off x="1856087"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0CDC5185-DC65-3EE8-E2D4-303BDB6FDEAE}"/>
              </a:ext>
            </a:extLst>
          </p:cNvPr>
          <p:cNvSpPr txBox="1"/>
          <p:nvPr/>
        </p:nvSpPr>
        <p:spPr>
          <a:xfrm>
            <a:off x="2567090"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A92D8C90-CDA6-0FFB-E251-17408EA3C414}"/>
              </a:ext>
            </a:extLst>
          </p:cNvPr>
          <p:cNvCxnSpPr>
            <a:cxnSpLocks/>
          </p:cNvCxnSpPr>
          <p:nvPr/>
        </p:nvCxnSpPr>
        <p:spPr>
          <a:xfrm flipH="1">
            <a:off x="1680276" y="1684058"/>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4E693C-0AB3-56CA-4691-641F8F1B030F}"/>
              </a:ext>
            </a:extLst>
          </p:cNvPr>
          <p:cNvCxnSpPr>
            <a:cxnSpLocks/>
          </p:cNvCxnSpPr>
          <p:nvPr/>
        </p:nvCxnSpPr>
        <p:spPr>
          <a:xfrm flipH="1">
            <a:off x="735075" y="1758820"/>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4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8" name="CuadroTexto 2">
                <a:extLst>
                  <a:ext uri="{FF2B5EF4-FFF2-40B4-BE49-F238E27FC236}">
                    <a16:creationId xmlns:a16="http://schemas.microsoft.com/office/drawing/2014/main" id="{68FA865C-0E38-8824-53B0-A656340ABC54}"/>
                  </a:ext>
                </a:extLst>
              </p:cNvPr>
              <p:cNvSpPr txBox="1"/>
              <p:nvPr/>
            </p:nvSpPr>
            <p:spPr>
              <a:xfrm flipH="1">
                <a:off x="407139" y="1896421"/>
                <a:ext cx="11784860" cy="4984313"/>
              </a:xfrm>
              <a:prstGeom prst="rect">
                <a:avLst/>
              </a:prstGeom>
              <a:noFill/>
            </p:spPr>
            <p:txBody>
              <a:bodyPr wrap="square" lIns="91440" tIns="45720" rIns="91440" bIns="45720" rtlCol="0" anchor="t">
                <a:spAutoFit/>
              </a:bodyPr>
              <a:lstStyle/>
              <a:p>
                <a:pPr>
                  <a:lnSpc>
                    <a:spcPct val="107000"/>
                  </a:lnSpc>
                  <a:spcAft>
                    <a:spcPts val="800"/>
                  </a:spcAft>
                </a:pPr>
                <a:r>
                  <a:rPr lang="es-ES" sz="2400" dirty="0">
                    <a:solidFill>
                      <a:schemeClr val="bg1"/>
                    </a:solidFill>
                    <a:latin typeface="Aptos" panose="020B0004020202020204" pitchFamily="34" charset="0"/>
                    <a:cs typeface="Times New Roman"/>
                  </a:rPr>
                  <a:t>Por su parte si se quiere agregar la varianza o el retorno agregado en un año. </a:t>
                </a:r>
              </a:p>
              <a:p>
                <a:pPr>
                  <a:lnSpc>
                    <a:spcPct val="107000"/>
                  </a:lnSpc>
                  <a:spcAft>
                    <a:spcPts val="800"/>
                  </a:spcAft>
                </a:pPr>
                <a:endParaRPr lang="es-CO" sz="2400" b="0" i="1"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𝜇</m:t>
                          </m:r>
                        </m:e>
                        <m:sub>
                          <m:r>
                            <a:rPr lang="es-CO" sz="2400" b="0" i="1" smtClean="0">
                              <a:solidFill>
                                <a:schemeClr val="bg1"/>
                              </a:solidFill>
                              <a:latin typeface="Cambria Math" panose="02040503050406030204" pitchFamily="18" charset="0"/>
                              <a:cs typeface="Times New Roman"/>
                            </a:rPr>
                            <m:t>𝑎</m:t>
                          </m:r>
                        </m:sub>
                      </m:sSub>
                      <m:r>
                        <a:rPr lang="es-CO" sz="2400" b="0" i="1" smtClean="0">
                          <a:solidFill>
                            <a:schemeClr val="bg1"/>
                          </a:solidFill>
                          <a:latin typeface="Cambria Math" panose="02040503050406030204" pitchFamily="18" charset="0"/>
                          <a:cs typeface="Times New Roman"/>
                        </a:rPr>
                        <m:t>=</m:t>
                      </m:r>
                      <m:r>
                        <a:rPr lang="es-CO" sz="2400" b="0" i="1" smtClean="0">
                          <a:solidFill>
                            <a:schemeClr val="bg1"/>
                          </a:solidFill>
                          <a:latin typeface="Cambria Math" panose="02040503050406030204" pitchFamily="18" charset="0"/>
                          <a:cs typeface="Times New Roman"/>
                        </a:rPr>
                        <m:t>𝐸</m:t>
                      </m:r>
                      <m:d>
                        <m:dPr>
                          <m:begChr m:val="["/>
                          <m:endChr m:val="]"/>
                          <m:ctrlPr>
                            <a:rPr lang="es-CO" sz="2400" b="0" i="1" smtClean="0">
                              <a:solidFill>
                                <a:schemeClr val="bg1"/>
                              </a:solidFill>
                              <a:latin typeface="Cambria Math" panose="02040503050406030204" pitchFamily="18" charset="0"/>
                              <a:cs typeface="Times New Roman"/>
                            </a:rPr>
                          </m:ctrlPr>
                        </m:dPr>
                        <m:e>
                          <m:nary>
                            <m:naryPr>
                              <m:chr m:val="∑"/>
                              <m:limLoc m:val="subSup"/>
                              <m:ctrlPr>
                                <a:rPr lang="es-CO" sz="2400" i="1">
                                  <a:solidFill>
                                    <a:schemeClr val="bg1"/>
                                  </a:solidFill>
                                  <a:latin typeface="Cambria Math" panose="02040503050406030204" pitchFamily="18" charset="0"/>
                                  <a:cs typeface="Times New Roman"/>
                                </a:rPr>
                              </m:ctrlPr>
                            </m:naryPr>
                            <m:sub>
                              <m:r>
                                <m:rPr>
                                  <m:brk m:alnAt="25"/>
                                </m:rPr>
                                <a:rPr lang="es-CO" sz="2400" i="1">
                                  <a:solidFill>
                                    <a:schemeClr val="bg1"/>
                                  </a:solidFill>
                                  <a:latin typeface="Cambria Math" panose="02040503050406030204" pitchFamily="18" charset="0"/>
                                  <a:cs typeface="Times New Roman"/>
                                </a:rPr>
                                <m:t>𝑡</m:t>
                              </m:r>
                              <m:r>
                                <a:rPr lang="es-CO" sz="2400" i="1">
                                  <a:solidFill>
                                    <a:schemeClr val="bg1"/>
                                  </a:solidFill>
                                  <a:latin typeface="Cambria Math" panose="02040503050406030204" pitchFamily="18" charset="0"/>
                                  <a:cs typeface="Times New Roman"/>
                                </a:rPr>
                                <m:t>=1</m:t>
                              </m:r>
                            </m:sub>
                            <m:sup>
                              <m:r>
                                <a:rPr lang="es-CO" sz="2400" i="1" smtClean="0">
                                  <a:solidFill>
                                    <a:schemeClr val="bg1"/>
                                  </a:solidFill>
                                  <a:latin typeface="Cambria Math" panose="02040503050406030204" pitchFamily="18" charset="0"/>
                                  <a:cs typeface="Times New Roman"/>
                                </a:rPr>
                                <m:t>252</m:t>
                              </m:r>
                            </m:sup>
                            <m:e>
                              <m:sSub>
                                <m:sSubPr>
                                  <m:ctrlPr>
                                    <a:rPr lang="es-CO" sz="2400" i="1">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𝑅</m:t>
                                  </m:r>
                                </m:e>
                                <m:sub>
                                  <m:r>
                                    <a:rPr lang="es-CO" sz="2400" i="1">
                                      <a:solidFill>
                                        <a:schemeClr val="bg1"/>
                                      </a:solidFill>
                                      <a:latin typeface="Cambria Math" panose="02040503050406030204" pitchFamily="18" charset="0"/>
                                      <a:cs typeface="Times New Roman"/>
                                    </a:rPr>
                                    <m:t>𝑡</m:t>
                                  </m:r>
                                </m:sub>
                              </m:sSub>
                            </m:e>
                          </m:nary>
                        </m:e>
                      </m:d>
                      <m:r>
                        <a:rPr lang="es-CO" sz="2400" b="0" i="1" smtClean="0">
                          <a:solidFill>
                            <a:schemeClr val="bg1"/>
                          </a:solidFill>
                          <a:latin typeface="Cambria Math" panose="02040503050406030204" pitchFamily="18" charset="0"/>
                          <a:cs typeface="Times New Roman"/>
                        </a:rPr>
                        <m:t>=</m:t>
                      </m:r>
                      <m:d>
                        <m:dPr>
                          <m:ctrlPr>
                            <a:rPr lang="es-CO" sz="2400" b="0" i="1" smtClean="0">
                              <a:solidFill>
                                <a:schemeClr val="bg1"/>
                              </a:solidFill>
                              <a:latin typeface="Cambria Math" panose="02040503050406030204" pitchFamily="18" charset="0"/>
                              <a:cs typeface="Times New Roman"/>
                            </a:rPr>
                          </m:ctrlPr>
                        </m:dPr>
                        <m:e>
                          <m:r>
                            <a:rPr lang="es-CO" sz="2400" b="0" i="1" smtClean="0">
                              <a:solidFill>
                                <a:schemeClr val="bg1"/>
                              </a:solidFill>
                              <a:latin typeface="Cambria Math" panose="02040503050406030204" pitchFamily="18" charset="0"/>
                              <a:cs typeface="Times New Roman"/>
                            </a:rPr>
                            <m:t>𝐸</m:t>
                          </m:r>
                          <m:d>
                            <m:dPr>
                              <m:begChr m:val="["/>
                              <m:endChr m:val="]"/>
                              <m:ctrlPr>
                                <a:rPr lang="es-CO" sz="2400" b="0" i="1" smtClean="0">
                                  <a:solidFill>
                                    <a:schemeClr val="bg1"/>
                                  </a:solidFill>
                                  <a:latin typeface="Cambria Math" panose="02040503050406030204" pitchFamily="18" charset="0"/>
                                  <a:cs typeface="Times New Roman"/>
                                </a:rPr>
                              </m:ctrlPr>
                            </m:dPr>
                            <m:e>
                              <m:sSub>
                                <m:sSubPr>
                                  <m:ctrlPr>
                                    <a:rPr lang="es-CO" sz="2400" b="0" i="1" smtClean="0">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𝑅</m:t>
                                  </m:r>
                                </m:e>
                                <m:sub>
                                  <m:r>
                                    <a:rPr lang="es-CO" sz="2400" b="0" i="1" smtClean="0">
                                      <a:solidFill>
                                        <a:schemeClr val="bg1"/>
                                      </a:solidFill>
                                      <a:latin typeface="Cambria Math" panose="02040503050406030204" pitchFamily="18" charset="0"/>
                                      <a:cs typeface="Times New Roman"/>
                                    </a:rPr>
                                    <m:t>1</m:t>
                                  </m:r>
                                </m:sub>
                              </m:sSub>
                            </m:e>
                          </m:d>
                          <m:r>
                            <a:rPr lang="es-CO" sz="2400" b="0" i="1" smtClean="0">
                              <a:solidFill>
                                <a:schemeClr val="bg1"/>
                              </a:solidFill>
                              <a:latin typeface="Cambria Math" panose="02040503050406030204" pitchFamily="18" charset="0"/>
                              <a:cs typeface="Times New Roman"/>
                            </a:rPr>
                            <m:t>+…+</m:t>
                          </m:r>
                          <m:r>
                            <a:rPr lang="es-CO" sz="2400" b="0" i="1" smtClean="0">
                              <a:solidFill>
                                <a:schemeClr val="bg1"/>
                              </a:solidFill>
                              <a:latin typeface="Cambria Math" panose="02040503050406030204" pitchFamily="18" charset="0"/>
                              <a:cs typeface="Times New Roman"/>
                            </a:rPr>
                            <m:t>𝐸</m:t>
                          </m:r>
                          <m:d>
                            <m:dPr>
                              <m:begChr m:val="["/>
                              <m:endChr m:val="]"/>
                              <m:ctrlPr>
                                <a:rPr lang="es-CO" sz="2400" b="0" i="1" smtClean="0">
                                  <a:solidFill>
                                    <a:schemeClr val="bg1"/>
                                  </a:solidFill>
                                  <a:latin typeface="Cambria Math" panose="02040503050406030204" pitchFamily="18" charset="0"/>
                                  <a:cs typeface="Times New Roman"/>
                                </a:rPr>
                              </m:ctrlPr>
                            </m:dPr>
                            <m:e>
                              <m:sSub>
                                <m:sSubPr>
                                  <m:ctrlPr>
                                    <a:rPr lang="es-CO" sz="2400" b="0" i="1" smtClean="0">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𝑅</m:t>
                                  </m:r>
                                </m:e>
                                <m:sub>
                                  <m:r>
                                    <a:rPr lang="es-CO" sz="2400" b="0" i="1" smtClean="0">
                                      <a:solidFill>
                                        <a:schemeClr val="bg1"/>
                                      </a:solidFill>
                                      <a:latin typeface="Cambria Math" panose="02040503050406030204" pitchFamily="18" charset="0"/>
                                      <a:cs typeface="Times New Roman"/>
                                    </a:rPr>
                                    <m:t>252</m:t>
                                  </m:r>
                                </m:sub>
                              </m:sSub>
                            </m:e>
                          </m:d>
                        </m:e>
                      </m:d>
                      <m:r>
                        <a:rPr lang="es-CO" sz="2400" b="0" i="1" smtClean="0">
                          <a:solidFill>
                            <a:schemeClr val="bg1"/>
                          </a:solidFill>
                          <a:latin typeface="Cambria Math" panose="02040503050406030204" pitchFamily="18" charset="0"/>
                          <a:cs typeface="Times New Roman"/>
                        </a:rPr>
                        <m:t>=252</m:t>
                      </m:r>
                      <m:r>
                        <a:rPr lang="es-CO" sz="2400" b="0" i="1" smtClean="0">
                          <a:solidFill>
                            <a:schemeClr val="bg1"/>
                          </a:solidFill>
                          <a:latin typeface="Cambria Math" panose="02040503050406030204" pitchFamily="18" charset="0"/>
                          <a:cs typeface="Times New Roman"/>
                        </a:rPr>
                        <m:t>𝜇</m:t>
                      </m:r>
                      <m:r>
                        <a:rPr lang="es-CO" sz="2400" b="0" i="1" smtClean="0">
                          <a:solidFill>
                            <a:schemeClr val="bg1"/>
                          </a:solidFill>
                          <a:latin typeface="Cambria Math" panose="02040503050406030204" pitchFamily="18" charset="0"/>
                          <a:cs typeface="Times New Roman"/>
                        </a:rPr>
                        <m:t> </m:t>
                      </m:r>
                    </m:oMath>
                  </m:oMathPara>
                </a14:m>
                <a:endParaRPr lang="es-CO" sz="2400" b="0" dirty="0">
                  <a:solidFill>
                    <a:schemeClr val="bg1"/>
                  </a:solidFill>
                  <a:latin typeface="Aptos" panose="020B0004020202020204" pitchFamily="34" charset="0"/>
                  <a:cs typeface="Times New Roman"/>
                </a:endParaRPr>
              </a:p>
              <a:p>
                <a:pPr>
                  <a:lnSpc>
                    <a:spcPct val="107000"/>
                  </a:lnSpc>
                  <a:spcAft>
                    <a:spcPts val="800"/>
                  </a:spcAft>
                </a:pPr>
                <a:endParaRPr lang="es-CO" sz="2400" b="0" i="1"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CO" sz="2400" b="0" i="1" smtClean="0">
                              <a:solidFill>
                                <a:schemeClr val="bg1"/>
                              </a:solidFill>
                              <a:latin typeface="Cambria Math" panose="02040503050406030204" pitchFamily="18" charset="0"/>
                              <a:cs typeface="Times New Roman"/>
                            </a:rPr>
                          </m:ctrlPr>
                        </m:sSubSupPr>
                        <m:e>
                          <m:r>
                            <a:rPr lang="es-CO" sz="2400" b="0" i="1" smtClean="0">
                              <a:solidFill>
                                <a:schemeClr val="bg1"/>
                              </a:solidFill>
                              <a:latin typeface="Cambria Math" panose="02040503050406030204" pitchFamily="18" charset="0"/>
                              <a:cs typeface="Times New Roman"/>
                            </a:rPr>
                            <m:t>𝜎</m:t>
                          </m:r>
                        </m:e>
                        <m:sub>
                          <m:r>
                            <a:rPr lang="es-CO" sz="2400" b="0" i="1" smtClean="0">
                              <a:solidFill>
                                <a:schemeClr val="bg1"/>
                              </a:solidFill>
                              <a:latin typeface="Cambria Math" panose="02040503050406030204" pitchFamily="18" charset="0"/>
                              <a:cs typeface="Times New Roman"/>
                            </a:rPr>
                            <m:t>𝑎</m:t>
                          </m:r>
                        </m:sub>
                        <m:sup>
                          <m:r>
                            <a:rPr lang="es-CO" sz="2400" b="0" i="1" smtClean="0">
                              <a:solidFill>
                                <a:schemeClr val="bg1"/>
                              </a:solidFill>
                              <a:latin typeface="Cambria Math" panose="02040503050406030204" pitchFamily="18" charset="0"/>
                              <a:cs typeface="Times New Roman"/>
                            </a:rPr>
                            <m:t>2</m:t>
                          </m:r>
                        </m:sup>
                      </m:sSubSup>
                      <m:r>
                        <a:rPr lang="es-CO" sz="2400" b="0" i="1" smtClean="0">
                          <a:solidFill>
                            <a:schemeClr val="bg1"/>
                          </a:solidFill>
                          <a:latin typeface="Cambria Math" panose="02040503050406030204" pitchFamily="18" charset="0"/>
                          <a:cs typeface="Times New Roman"/>
                        </a:rPr>
                        <m:t>=</m:t>
                      </m:r>
                      <m:r>
                        <a:rPr lang="es-CO" sz="2400" b="0" i="1" smtClean="0">
                          <a:solidFill>
                            <a:schemeClr val="bg1"/>
                          </a:solidFill>
                          <a:latin typeface="Cambria Math" panose="02040503050406030204" pitchFamily="18" charset="0"/>
                          <a:cs typeface="Times New Roman"/>
                        </a:rPr>
                        <m:t>𝑉𝑎𝑟</m:t>
                      </m:r>
                      <m:d>
                        <m:dPr>
                          <m:begChr m:val="["/>
                          <m:endChr m:val="]"/>
                          <m:ctrlPr>
                            <a:rPr lang="es-CO" sz="2400" b="0" i="1" smtClean="0">
                              <a:solidFill>
                                <a:schemeClr val="bg1"/>
                              </a:solidFill>
                              <a:latin typeface="Cambria Math" panose="02040503050406030204" pitchFamily="18" charset="0"/>
                              <a:cs typeface="Times New Roman"/>
                            </a:rPr>
                          </m:ctrlPr>
                        </m:dPr>
                        <m:e>
                          <m:nary>
                            <m:naryPr>
                              <m:chr m:val="∑"/>
                              <m:limLoc m:val="subSup"/>
                              <m:ctrlPr>
                                <a:rPr lang="es-CO" sz="2400" i="1">
                                  <a:solidFill>
                                    <a:schemeClr val="bg1"/>
                                  </a:solidFill>
                                  <a:latin typeface="Cambria Math" panose="02040503050406030204" pitchFamily="18" charset="0"/>
                                  <a:cs typeface="Times New Roman"/>
                                </a:rPr>
                              </m:ctrlPr>
                            </m:naryPr>
                            <m:sub>
                              <m:r>
                                <m:rPr>
                                  <m:brk m:alnAt="25"/>
                                </m:rPr>
                                <a:rPr lang="es-CO" sz="2400" i="1">
                                  <a:solidFill>
                                    <a:schemeClr val="bg1"/>
                                  </a:solidFill>
                                  <a:latin typeface="Cambria Math" panose="02040503050406030204" pitchFamily="18" charset="0"/>
                                  <a:cs typeface="Times New Roman"/>
                                </a:rPr>
                                <m:t>𝑡</m:t>
                              </m:r>
                              <m:r>
                                <a:rPr lang="es-CO" sz="2400" i="1">
                                  <a:solidFill>
                                    <a:schemeClr val="bg1"/>
                                  </a:solidFill>
                                  <a:latin typeface="Cambria Math" panose="02040503050406030204" pitchFamily="18" charset="0"/>
                                  <a:cs typeface="Times New Roman"/>
                                </a:rPr>
                                <m:t>=1</m:t>
                              </m:r>
                            </m:sub>
                            <m:sup>
                              <m:r>
                                <a:rPr lang="es-CO" sz="2400" i="1" smtClean="0">
                                  <a:solidFill>
                                    <a:schemeClr val="bg1"/>
                                  </a:solidFill>
                                  <a:latin typeface="Cambria Math" panose="02040503050406030204" pitchFamily="18" charset="0"/>
                                  <a:cs typeface="Times New Roman"/>
                                </a:rPr>
                                <m:t>252</m:t>
                              </m:r>
                            </m:sup>
                            <m:e>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𝑅</m:t>
                                  </m:r>
                                </m:e>
                                <m:sub>
                                  <m:r>
                                    <a:rPr lang="es-CO" sz="2400" i="1">
                                      <a:solidFill>
                                        <a:schemeClr val="bg1"/>
                                      </a:solidFill>
                                      <a:latin typeface="Cambria Math" panose="02040503050406030204" pitchFamily="18" charset="0"/>
                                      <a:cs typeface="Times New Roman"/>
                                    </a:rPr>
                                    <m:t>𝑡</m:t>
                                  </m:r>
                                </m:sub>
                              </m:sSub>
                            </m:e>
                          </m:nary>
                        </m:e>
                      </m:d>
                      <m:r>
                        <a:rPr lang="es-CO" sz="2400" b="0" i="1" smtClean="0">
                          <a:solidFill>
                            <a:schemeClr val="bg1"/>
                          </a:solidFill>
                          <a:latin typeface="Cambria Math" panose="02040503050406030204" pitchFamily="18" charset="0"/>
                          <a:cs typeface="Arial" panose="020B0604020202020204" pitchFamily="34" charset="0"/>
                        </a:rPr>
                        <m:t>=</m:t>
                      </m:r>
                      <m:r>
                        <a:rPr lang="es-CO" sz="2400" i="1">
                          <a:solidFill>
                            <a:schemeClr val="bg1"/>
                          </a:solidFill>
                          <a:latin typeface="Cambria Math" panose="02040503050406030204" pitchFamily="18" charset="0"/>
                          <a:cs typeface="Times New Roman"/>
                        </a:rPr>
                        <m:t>𝑉𝑎𝑟</m:t>
                      </m:r>
                      <m:d>
                        <m:dPr>
                          <m:ctrlPr>
                            <a:rPr lang="es-CO" sz="2400" i="1">
                              <a:solidFill>
                                <a:schemeClr val="bg1"/>
                              </a:solidFill>
                              <a:latin typeface="Cambria Math" panose="02040503050406030204" pitchFamily="18" charset="0"/>
                              <a:cs typeface="Times New Roman"/>
                            </a:rPr>
                          </m:ctrlPr>
                        </m:dPr>
                        <m:e>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i="1">
                                  <a:solidFill>
                                    <a:schemeClr val="bg1"/>
                                  </a:solidFill>
                                  <a:latin typeface="Cambria Math" panose="02040503050406030204" pitchFamily="18" charset="0"/>
                                  <a:cs typeface="Times New Roman"/>
                                </a:rPr>
                                <m:t>1</m:t>
                              </m:r>
                            </m:sub>
                          </m:sSub>
                        </m:e>
                      </m:d>
                      <m:r>
                        <a:rPr lang="es-CO" sz="2400" i="1">
                          <a:solidFill>
                            <a:schemeClr val="bg1"/>
                          </a:solidFill>
                          <a:latin typeface="Cambria Math" panose="02040503050406030204" pitchFamily="18" charset="0"/>
                          <a:cs typeface="Times New Roman"/>
                        </a:rPr>
                        <m:t>+…+</m:t>
                      </m:r>
                      <m:r>
                        <a:rPr lang="es-CO" sz="2400" i="1">
                          <a:solidFill>
                            <a:schemeClr val="bg1"/>
                          </a:solidFill>
                          <a:latin typeface="Cambria Math" panose="02040503050406030204" pitchFamily="18" charset="0"/>
                          <a:cs typeface="Times New Roman"/>
                        </a:rPr>
                        <m:t>𝑉𝑎𝑟</m:t>
                      </m:r>
                      <m:d>
                        <m:dPr>
                          <m:ctrlPr>
                            <a:rPr lang="es-CO" sz="2400" i="1">
                              <a:solidFill>
                                <a:schemeClr val="bg1"/>
                              </a:solidFill>
                              <a:latin typeface="Cambria Math" panose="02040503050406030204" pitchFamily="18" charset="0"/>
                              <a:cs typeface="Times New Roman"/>
                            </a:rPr>
                          </m:ctrlPr>
                        </m:dPr>
                        <m:e>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i="1">
                                  <a:solidFill>
                                    <a:schemeClr val="bg1"/>
                                  </a:solidFill>
                                  <a:latin typeface="Cambria Math" panose="02040503050406030204" pitchFamily="18" charset="0"/>
                                  <a:cs typeface="Times New Roman"/>
                                </a:rPr>
                                <m:t>2</m:t>
                              </m:r>
                            </m:sub>
                          </m:sSub>
                        </m:e>
                      </m:d>
                      <m:r>
                        <a:rPr lang="es-CO" sz="2400" i="1">
                          <a:solidFill>
                            <a:schemeClr val="bg1"/>
                          </a:solidFill>
                          <a:latin typeface="Cambria Math" panose="02040503050406030204" pitchFamily="18" charset="0"/>
                          <a:cs typeface="Times New Roman"/>
                        </a:rPr>
                        <m:t>+2</m:t>
                      </m:r>
                      <m:r>
                        <a:rPr lang="es-CO" sz="2400" i="1">
                          <a:solidFill>
                            <a:schemeClr val="bg1"/>
                          </a:solidFill>
                          <a:latin typeface="Cambria Math" panose="02040503050406030204" pitchFamily="18" charset="0"/>
                          <a:cs typeface="Times New Roman"/>
                        </a:rPr>
                        <m:t>𝑐𝑜𝑣</m:t>
                      </m:r>
                      <m:d>
                        <m:dPr>
                          <m:ctrlPr>
                            <a:rPr lang="es-CO" sz="2400" i="1">
                              <a:solidFill>
                                <a:schemeClr val="bg1"/>
                              </a:solidFill>
                              <a:latin typeface="Cambria Math" panose="02040503050406030204" pitchFamily="18" charset="0"/>
                              <a:cs typeface="Times New Roman"/>
                            </a:rPr>
                          </m:ctrlPr>
                        </m:dPr>
                        <m:e>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i="1">
                                  <a:solidFill>
                                    <a:schemeClr val="bg1"/>
                                  </a:solidFill>
                                  <a:latin typeface="Cambria Math" panose="02040503050406030204" pitchFamily="18" charset="0"/>
                                  <a:cs typeface="Times New Roman"/>
                                </a:rPr>
                                <m:t>1</m:t>
                              </m:r>
                            </m:sub>
                          </m:sSub>
                          <m:r>
                            <a:rPr lang="es-CO" sz="2400" i="1">
                              <a:solidFill>
                                <a:schemeClr val="bg1"/>
                              </a:solidFill>
                              <a:latin typeface="Cambria Math" panose="02040503050406030204" pitchFamily="18" charset="0"/>
                              <a:cs typeface="Times New Roman"/>
                            </a:rPr>
                            <m:t>, </m:t>
                          </m:r>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i="1">
                                  <a:solidFill>
                                    <a:schemeClr val="bg1"/>
                                  </a:solidFill>
                                  <a:latin typeface="Cambria Math" panose="02040503050406030204" pitchFamily="18" charset="0"/>
                                  <a:cs typeface="Times New Roman"/>
                                </a:rPr>
                                <m:t>2</m:t>
                              </m:r>
                            </m:sub>
                          </m:sSub>
                        </m:e>
                      </m:d>
                      <m:r>
                        <a:rPr lang="es-CO" sz="2400" i="1">
                          <a:solidFill>
                            <a:schemeClr val="bg1"/>
                          </a:solidFill>
                          <a:latin typeface="Cambria Math" panose="02040503050406030204" pitchFamily="18" charset="0"/>
                          <a:cs typeface="Times New Roman"/>
                        </a:rPr>
                        <m:t>+2</m:t>
                      </m:r>
                      <m:r>
                        <a:rPr lang="es-CO" sz="2400" i="1">
                          <a:solidFill>
                            <a:schemeClr val="bg1"/>
                          </a:solidFill>
                          <a:latin typeface="Cambria Math" panose="02040503050406030204" pitchFamily="18" charset="0"/>
                          <a:cs typeface="Times New Roman"/>
                        </a:rPr>
                        <m:t>𝑐𝑜𝑣</m:t>
                      </m:r>
                      <m:d>
                        <m:dPr>
                          <m:ctrlPr>
                            <a:rPr lang="es-CO" sz="2400" i="1">
                              <a:solidFill>
                                <a:schemeClr val="bg1"/>
                              </a:solidFill>
                              <a:latin typeface="Cambria Math" panose="02040503050406030204" pitchFamily="18" charset="0"/>
                              <a:cs typeface="Times New Roman"/>
                            </a:rPr>
                          </m:ctrlPr>
                        </m:dPr>
                        <m:e>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i="1">
                                  <a:solidFill>
                                    <a:schemeClr val="bg1"/>
                                  </a:solidFill>
                                  <a:latin typeface="Cambria Math" panose="02040503050406030204" pitchFamily="18" charset="0"/>
                                  <a:cs typeface="Times New Roman"/>
                                </a:rPr>
                                <m:t>2</m:t>
                              </m:r>
                            </m:sub>
                          </m:sSub>
                          <m:r>
                            <a:rPr lang="es-CO" sz="2400" i="1">
                              <a:solidFill>
                                <a:schemeClr val="bg1"/>
                              </a:solidFill>
                              <a:latin typeface="Cambria Math" panose="02040503050406030204" pitchFamily="18" charset="0"/>
                              <a:cs typeface="Times New Roman"/>
                            </a:rPr>
                            <m:t>,</m:t>
                          </m:r>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i="1">
                                  <a:solidFill>
                                    <a:schemeClr val="bg1"/>
                                  </a:solidFill>
                                  <a:latin typeface="Cambria Math" panose="02040503050406030204" pitchFamily="18" charset="0"/>
                                  <a:cs typeface="Times New Roman"/>
                                </a:rPr>
                                <m:t>3</m:t>
                              </m:r>
                            </m:sub>
                          </m:sSub>
                        </m:e>
                      </m:d>
                      <m:r>
                        <a:rPr lang="es-CO" sz="2400" i="1">
                          <a:solidFill>
                            <a:schemeClr val="bg1"/>
                          </a:solidFill>
                          <a:latin typeface="Cambria Math" panose="02040503050406030204" pitchFamily="18" charset="0"/>
                          <a:cs typeface="Times New Roman"/>
                        </a:rPr>
                        <m:t>+…+2</m:t>
                      </m:r>
                      <m:r>
                        <a:rPr lang="es-CO" sz="2400" i="1">
                          <a:solidFill>
                            <a:schemeClr val="bg1"/>
                          </a:solidFill>
                          <a:latin typeface="Cambria Math" panose="02040503050406030204" pitchFamily="18" charset="0"/>
                          <a:cs typeface="Times New Roman"/>
                        </a:rPr>
                        <m:t>𝑐𝑜𝑣</m:t>
                      </m:r>
                      <m:d>
                        <m:dPr>
                          <m:ctrlPr>
                            <a:rPr lang="es-CO" sz="2400" i="1">
                              <a:solidFill>
                                <a:schemeClr val="bg1"/>
                              </a:solidFill>
                              <a:latin typeface="Cambria Math" panose="02040503050406030204" pitchFamily="18" charset="0"/>
                              <a:cs typeface="Times New Roman"/>
                            </a:rPr>
                          </m:ctrlPr>
                        </m:dPr>
                        <m:e>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b="0" i="1" smtClean="0">
                                  <a:solidFill>
                                    <a:schemeClr val="bg1"/>
                                  </a:solidFill>
                                  <a:latin typeface="Cambria Math" panose="02040503050406030204" pitchFamily="18" charset="0"/>
                                  <a:cs typeface="Times New Roman"/>
                                </a:rPr>
                                <m:t>251</m:t>
                              </m:r>
                            </m:sub>
                          </m:sSub>
                          <m:r>
                            <a:rPr lang="es-CO" sz="2400" i="1">
                              <a:solidFill>
                                <a:schemeClr val="bg1"/>
                              </a:solidFill>
                              <a:latin typeface="Cambria Math" panose="02040503050406030204" pitchFamily="18" charset="0"/>
                              <a:cs typeface="Times New Roman"/>
                            </a:rPr>
                            <m:t>, </m:t>
                          </m:r>
                          <m:sSub>
                            <m:sSubPr>
                              <m:ctrlPr>
                                <a:rPr lang="es-CO" sz="2400" i="1">
                                  <a:solidFill>
                                    <a:schemeClr val="bg1"/>
                                  </a:solidFill>
                                  <a:latin typeface="Cambria Math" panose="02040503050406030204" pitchFamily="18" charset="0"/>
                                  <a:cs typeface="Times New Roman"/>
                                </a:rPr>
                              </m:ctrlPr>
                            </m:sSubPr>
                            <m:e>
                              <m:r>
                                <a:rPr lang="es-CO" sz="2400" i="1">
                                  <a:solidFill>
                                    <a:schemeClr val="bg1"/>
                                  </a:solidFill>
                                  <a:latin typeface="Cambria Math" panose="02040503050406030204" pitchFamily="18" charset="0"/>
                                  <a:cs typeface="Times New Roman"/>
                                </a:rPr>
                                <m:t>𝑟</m:t>
                              </m:r>
                            </m:e>
                            <m:sub>
                              <m:r>
                                <a:rPr lang="es-CO" sz="2400" b="0" i="1" smtClean="0">
                                  <a:solidFill>
                                    <a:schemeClr val="bg1"/>
                                  </a:solidFill>
                                  <a:latin typeface="Cambria Math" panose="02040503050406030204" pitchFamily="18" charset="0"/>
                                  <a:cs typeface="Times New Roman"/>
                                </a:rPr>
                                <m:t>252</m:t>
                              </m:r>
                            </m:sub>
                          </m:sSub>
                        </m:e>
                      </m:d>
                      <m:r>
                        <a:rPr lang="es-CO" sz="2400" b="0" i="1" smtClean="0">
                          <a:solidFill>
                            <a:schemeClr val="bg1"/>
                          </a:solidFill>
                          <a:latin typeface="Cambria Math" panose="02040503050406030204" pitchFamily="18" charset="0"/>
                          <a:cs typeface="Times New Roman"/>
                        </a:rPr>
                        <m:t>=</m:t>
                      </m:r>
                      <m:sSup>
                        <m:sSupPr>
                          <m:ctrlPr>
                            <a:rPr lang="es-CO" sz="2400" b="0" i="1" smtClean="0">
                              <a:solidFill>
                                <a:schemeClr val="bg1"/>
                              </a:solidFill>
                              <a:latin typeface="Cambria Math" panose="02040503050406030204" pitchFamily="18" charset="0"/>
                              <a:cs typeface="Times New Roman"/>
                            </a:rPr>
                          </m:ctrlPr>
                        </m:sSupPr>
                        <m:e>
                          <m:r>
                            <a:rPr lang="es-CO" sz="2400" b="0" i="1" smtClean="0">
                              <a:solidFill>
                                <a:schemeClr val="bg1"/>
                              </a:solidFill>
                              <a:latin typeface="Cambria Math" panose="02040503050406030204" pitchFamily="18" charset="0"/>
                              <a:cs typeface="Times New Roman"/>
                            </a:rPr>
                            <m:t>𝑇</m:t>
                          </m:r>
                          <m:r>
                            <a:rPr lang="es-CO" sz="2400" b="0" i="1" smtClean="0">
                              <a:solidFill>
                                <a:schemeClr val="bg1"/>
                              </a:solidFill>
                              <a:latin typeface="Cambria Math" panose="02040503050406030204" pitchFamily="18" charset="0"/>
                              <a:cs typeface="Times New Roman"/>
                            </a:rPr>
                            <m:t>𝜎</m:t>
                          </m:r>
                        </m:e>
                        <m:sup>
                          <m:r>
                            <a:rPr lang="es-CO" sz="2400" b="0" i="1" smtClean="0">
                              <a:solidFill>
                                <a:schemeClr val="bg1"/>
                              </a:solidFill>
                              <a:latin typeface="Cambria Math" panose="02040503050406030204" pitchFamily="18" charset="0"/>
                              <a:cs typeface="Times New Roman"/>
                            </a:rPr>
                            <m:t>2</m:t>
                          </m:r>
                        </m:sup>
                      </m:sSup>
                    </m:oMath>
                  </m:oMathPara>
                </a14:m>
                <a:endParaRPr lang="es-CO" sz="2400" b="0"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CO" sz="2400" b="0" i="1" smtClean="0">
                              <a:solidFill>
                                <a:schemeClr val="bg1"/>
                              </a:solidFill>
                              <a:latin typeface="Cambria Math" panose="02040503050406030204" pitchFamily="18" charset="0"/>
                              <a:cs typeface="Times New Roman"/>
                            </a:rPr>
                          </m:ctrlPr>
                        </m:sSubSupPr>
                        <m:e>
                          <m:r>
                            <a:rPr lang="es-CO" sz="2400" b="0" i="1" smtClean="0">
                              <a:solidFill>
                                <a:schemeClr val="bg1"/>
                              </a:solidFill>
                              <a:latin typeface="Cambria Math" panose="02040503050406030204" pitchFamily="18" charset="0"/>
                              <a:cs typeface="Times New Roman"/>
                            </a:rPr>
                            <m:t>𝜎</m:t>
                          </m:r>
                        </m:e>
                        <m:sub>
                          <m:r>
                            <a:rPr lang="es-CO" sz="2400" b="0" i="1" smtClean="0">
                              <a:solidFill>
                                <a:schemeClr val="bg1"/>
                              </a:solidFill>
                              <a:latin typeface="Cambria Math" panose="02040503050406030204" pitchFamily="18" charset="0"/>
                              <a:cs typeface="Times New Roman"/>
                            </a:rPr>
                            <m:t>𝑎</m:t>
                          </m:r>
                        </m:sub>
                        <m:sup>
                          <m:r>
                            <a:rPr lang="es-CO" sz="2400" b="0" i="1" smtClean="0">
                              <a:solidFill>
                                <a:schemeClr val="bg1"/>
                              </a:solidFill>
                              <a:latin typeface="Cambria Math" panose="02040503050406030204" pitchFamily="18" charset="0"/>
                              <a:cs typeface="Times New Roman"/>
                            </a:rPr>
                            <m:t>2</m:t>
                          </m:r>
                        </m:sup>
                      </m:sSubSup>
                      <m:r>
                        <a:rPr lang="es-CO" sz="2400" i="1">
                          <a:solidFill>
                            <a:schemeClr val="bg1"/>
                          </a:solidFill>
                          <a:latin typeface="Cambria Math" panose="02040503050406030204" pitchFamily="18" charset="0"/>
                          <a:cs typeface="Times New Roman"/>
                        </a:rPr>
                        <m:t>=</m:t>
                      </m:r>
                      <m:r>
                        <a:rPr lang="es-CO" sz="2400" i="1">
                          <a:solidFill>
                            <a:schemeClr val="bg1"/>
                          </a:solidFill>
                          <a:latin typeface="Cambria Math" panose="02040503050406030204" pitchFamily="18" charset="0"/>
                          <a:cs typeface="Times New Roman"/>
                        </a:rPr>
                        <m:t>𝑇</m:t>
                      </m:r>
                      <m:sSup>
                        <m:sSupPr>
                          <m:ctrlPr>
                            <a:rPr lang="es-CO" sz="2400" b="0" i="1" smtClean="0">
                              <a:solidFill>
                                <a:schemeClr val="bg1"/>
                              </a:solidFill>
                              <a:latin typeface="Cambria Math" panose="02040503050406030204" pitchFamily="18" charset="0"/>
                              <a:cs typeface="Times New Roman"/>
                            </a:rPr>
                          </m:ctrlPr>
                        </m:sSupPr>
                        <m:e>
                          <m:r>
                            <a:rPr lang="es-CO" sz="2400" i="1">
                              <a:solidFill>
                                <a:schemeClr val="bg1"/>
                              </a:solidFill>
                              <a:latin typeface="Cambria Math" panose="02040503050406030204" pitchFamily="18" charset="0"/>
                              <a:cs typeface="Times New Roman"/>
                            </a:rPr>
                            <m:t>𝜎</m:t>
                          </m:r>
                        </m:e>
                        <m:sup>
                          <m:r>
                            <a:rPr lang="es-CO" sz="2400" b="0" i="1" smtClean="0">
                              <a:solidFill>
                                <a:schemeClr val="bg1"/>
                              </a:solidFill>
                              <a:latin typeface="Cambria Math" panose="02040503050406030204" pitchFamily="18" charset="0"/>
                              <a:cs typeface="Times New Roman"/>
                            </a:rPr>
                            <m:t>2</m:t>
                          </m:r>
                        </m:sup>
                      </m:sSup>
                    </m:oMath>
                  </m:oMathPara>
                </a14:m>
                <a:endParaRPr lang="es-CO" sz="2400" b="0"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𝜎</m:t>
                          </m:r>
                        </m:e>
                        <m:sub>
                          <m:r>
                            <a:rPr lang="es-CO" sz="2400" b="0" i="1" smtClean="0">
                              <a:solidFill>
                                <a:schemeClr val="bg1"/>
                              </a:solidFill>
                              <a:latin typeface="Cambria Math" panose="02040503050406030204" pitchFamily="18" charset="0"/>
                              <a:cs typeface="Times New Roman"/>
                            </a:rPr>
                            <m:t>𝑎</m:t>
                          </m:r>
                        </m:sub>
                      </m:sSub>
                      <m:r>
                        <a:rPr lang="es-CO" sz="2400" b="0" i="1" smtClean="0">
                          <a:solidFill>
                            <a:schemeClr val="bg1"/>
                          </a:solidFill>
                          <a:latin typeface="Cambria Math" panose="02040503050406030204" pitchFamily="18" charset="0"/>
                          <a:cs typeface="Times New Roman"/>
                        </a:rPr>
                        <m:t>=</m:t>
                      </m:r>
                      <m:rad>
                        <m:radPr>
                          <m:degHide m:val="on"/>
                          <m:ctrlPr>
                            <a:rPr lang="es-CO" sz="2400" b="0" i="1" smtClean="0">
                              <a:solidFill>
                                <a:schemeClr val="bg1"/>
                              </a:solidFill>
                              <a:latin typeface="Cambria Math" panose="02040503050406030204" pitchFamily="18" charset="0"/>
                              <a:cs typeface="Times New Roman"/>
                            </a:rPr>
                          </m:ctrlPr>
                        </m:radPr>
                        <m:deg/>
                        <m:e>
                          <m:r>
                            <a:rPr lang="es-CO" sz="2400" b="0" i="1" smtClean="0">
                              <a:solidFill>
                                <a:schemeClr val="bg1"/>
                              </a:solidFill>
                              <a:latin typeface="Cambria Math" panose="02040503050406030204" pitchFamily="18" charset="0"/>
                              <a:cs typeface="Times New Roman"/>
                            </a:rPr>
                            <m:t>𝑇</m:t>
                          </m:r>
                        </m:e>
                      </m:rad>
                      <m:r>
                        <a:rPr lang="es-CO" sz="2400" i="1">
                          <a:solidFill>
                            <a:schemeClr val="bg1"/>
                          </a:solidFill>
                          <a:latin typeface="Cambria Math" panose="02040503050406030204" pitchFamily="18" charset="0"/>
                          <a:cs typeface="Times New Roman"/>
                        </a:rPr>
                        <m:t>𝜎</m:t>
                      </m:r>
                    </m:oMath>
                  </m:oMathPara>
                </a14:m>
                <a:endParaRPr lang="es-CO" sz="2400" b="0" dirty="0">
                  <a:solidFill>
                    <a:schemeClr val="bg1"/>
                  </a:solidFill>
                  <a:latin typeface="Aptos" panose="020B0004020202020204" pitchFamily="34" charset="0"/>
                  <a:cs typeface="Times New Roman"/>
                </a:endParaRPr>
              </a:p>
            </p:txBody>
          </p:sp>
        </mc:Choice>
        <mc:Fallback xmlns="">
          <p:sp>
            <p:nvSpPr>
              <p:cNvPr id="8" name="CuadroTexto 2">
                <a:extLst>
                  <a:ext uri="{FF2B5EF4-FFF2-40B4-BE49-F238E27FC236}">
                    <a16:creationId xmlns:a16="http://schemas.microsoft.com/office/drawing/2014/main" id="{68FA865C-0E38-8824-53B0-A656340ABC54}"/>
                  </a:ext>
                </a:extLst>
              </p:cNvPr>
              <p:cNvSpPr txBox="1">
                <a:spLocks noRot="1" noChangeAspect="1" noMove="1" noResize="1" noEditPoints="1" noAdjustHandles="1" noChangeArrowheads="1" noChangeShapeType="1" noTextEdit="1"/>
              </p:cNvSpPr>
              <p:nvPr/>
            </p:nvSpPr>
            <p:spPr>
              <a:xfrm flipH="1">
                <a:off x="407139" y="1896421"/>
                <a:ext cx="11784860" cy="4984313"/>
              </a:xfrm>
              <a:prstGeom prst="rect">
                <a:avLst/>
              </a:prstGeom>
              <a:blipFill>
                <a:blip r:embed="rId7"/>
                <a:stretch>
                  <a:fillRect l="-828" t="-733"/>
                </a:stretch>
              </a:blipFill>
            </p:spPr>
            <p:txBody>
              <a:bodyPr/>
              <a:lstStyle/>
              <a:p>
                <a:r>
                  <a:rPr lang="es-CO">
                    <a:noFill/>
                  </a:rPr>
                  <a:t> </a:t>
                </a:r>
              </a:p>
            </p:txBody>
          </p:sp>
        </mc:Fallback>
      </mc:AlternateContent>
      <p:sp>
        <p:nvSpPr>
          <p:cNvPr id="5" name="Rectangle: Rounded Corners 4">
            <a:extLst>
              <a:ext uri="{FF2B5EF4-FFF2-40B4-BE49-F238E27FC236}">
                <a16:creationId xmlns:a16="http://schemas.microsoft.com/office/drawing/2014/main" id="{13C72953-ACC5-B702-6330-7CB7FC32C8CE}"/>
              </a:ext>
            </a:extLst>
          </p:cNvPr>
          <p:cNvSpPr/>
          <p:nvPr/>
        </p:nvSpPr>
        <p:spPr>
          <a:xfrm>
            <a:off x="3561347" y="654157"/>
            <a:ext cx="9365465"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59F07A3-3913-2E17-2C32-069277519E14}"/>
              </a:ext>
            </a:extLst>
          </p:cNvPr>
          <p:cNvSpPr txBox="1"/>
          <p:nvPr/>
        </p:nvSpPr>
        <p:spPr>
          <a:xfrm>
            <a:off x="3705725" y="783713"/>
            <a:ext cx="848627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Escalamiento de la volatilidad y del retorno</a:t>
            </a:r>
          </a:p>
        </p:txBody>
      </p:sp>
      <p:cxnSp>
        <p:nvCxnSpPr>
          <p:cNvPr id="11" name="Straight Connector 10">
            <a:extLst>
              <a:ext uri="{FF2B5EF4-FFF2-40B4-BE49-F238E27FC236}">
                <a16:creationId xmlns:a16="http://schemas.microsoft.com/office/drawing/2014/main" id="{8382EE6C-5D9A-011B-E239-CFEFCCB79667}"/>
              </a:ext>
            </a:extLst>
          </p:cNvPr>
          <p:cNvCxnSpPr>
            <a:cxnSpLocks/>
          </p:cNvCxnSpPr>
          <p:nvPr/>
        </p:nvCxnSpPr>
        <p:spPr>
          <a:xfrm flipH="1">
            <a:off x="0" y="1655181"/>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D6B60C-8288-CC07-8650-23040ED25B40}"/>
              </a:ext>
            </a:extLst>
          </p:cNvPr>
          <p:cNvCxnSpPr>
            <a:cxnSpLocks/>
          </p:cNvCxnSpPr>
          <p:nvPr/>
        </p:nvCxnSpPr>
        <p:spPr>
          <a:xfrm flipH="1">
            <a:off x="0" y="1729943"/>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1769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5" name="CuadroTexto 2">
                <a:extLst>
                  <a:ext uri="{FF2B5EF4-FFF2-40B4-BE49-F238E27FC236}">
                    <a16:creationId xmlns:a16="http://schemas.microsoft.com/office/drawing/2014/main" id="{9203279C-51A2-C85F-9D4B-8DF136FFBC77}"/>
                  </a:ext>
                </a:extLst>
              </p:cNvPr>
              <p:cNvSpPr txBox="1"/>
              <p:nvPr/>
            </p:nvSpPr>
            <p:spPr>
              <a:xfrm flipH="1">
                <a:off x="2851914" y="2540256"/>
                <a:ext cx="6237146" cy="3867982"/>
              </a:xfrm>
              <a:prstGeom prst="rect">
                <a:avLst/>
              </a:prstGeom>
              <a:noFill/>
            </p:spPr>
            <p:txBody>
              <a:bodyPr wrap="square" lIns="91440" tIns="45720" rIns="91440" bIns="45720" rtlCol="0" anchor="t">
                <a:spAutoFit/>
              </a:bodyPr>
              <a:lstStyle/>
              <a:p>
                <a:pPr>
                  <a:lnSpc>
                    <a:spcPct val="107000"/>
                  </a:lnSpc>
                  <a:spcAft>
                    <a:spcPts val="800"/>
                  </a:spcAft>
                </a:pPr>
                <a:r>
                  <a:rPr lang="es-CO" sz="2800" b="0" dirty="0">
                    <a:solidFill>
                      <a:schemeClr val="bg1"/>
                    </a:solidFill>
                    <a:latin typeface="Aptos" panose="020B0004020202020204" pitchFamily="34" charset="0"/>
                    <a:cs typeface="Times New Roman"/>
                  </a:rPr>
                  <a:t>De tal manera que se pueden usar como estimadore</a:t>
                </a:r>
                <a:r>
                  <a:rPr lang="es-CO" sz="2800" dirty="0">
                    <a:solidFill>
                      <a:schemeClr val="bg1"/>
                    </a:solidFill>
                    <a:latin typeface="Aptos" panose="020B0004020202020204" pitchFamily="34" charset="0"/>
                    <a:cs typeface="Times New Roman"/>
                  </a:rPr>
                  <a:t>s:</a:t>
                </a:r>
              </a:p>
              <a:p>
                <a:pPr>
                  <a:lnSpc>
                    <a:spcPct val="107000"/>
                  </a:lnSpc>
                  <a:spcAft>
                    <a:spcPts val="800"/>
                  </a:spcAft>
                </a:pPr>
                <a:endParaRPr lang="es-CO" sz="2800" b="0"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800" b="0" i="1" smtClean="0">
                              <a:solidFill>
                                <a:schemeClr val="bg1"/>
                              </a:solidFill>
                              <a:latin typeface="Cambria Math" panose="02040503050406030204" pitchFamily="18" charset="0"/>
                              <a:cs typeface="Times New Roman"/>
                            </a:rPr>
                          </m:ctrlPr>
                        </m:sSubPr>
                        <m:e>
                          <m:acc>
                            <m:accPr>
                              <m:chr m:val="̂"/>
                              <m:ctrlPr>
                                <a:rPr lang="es-CO" sz="2800" b="0" i="1" smtClean="0">
                                  <a:solidFill>
                                    <a:schemeClr val="bg1"/>
                                  </a:solidFill>
                                  <a:latin typeface="Cambria Math" panose="02040503050406030204" pitchFamily="18" charset="0"/>
                                  <a:cs typeface="Times New Roman"/>
                                </a:rPr>
                              </m:ctrlPr>
                            </m:accPr>
                            <m:e>
                              <m:r>
                                <a:rPr lang="es-CO" sz="2800" i="1">
                                  <a:solidFill>
                                    <a:schemeClr val="bg1"/>
                                  </a:solidFill>
                                  <a:latin typeface="Cambria Math" panose="02040503050406030204" pitchFamily="18" charset="0"/>
                                  <a:cs typeface="Times New Roman"/>
                                </a:rPr>
                                <m:t>𝜇</m:t>
                              </m:r>
                            </m:e>
                          </m:acc>
                        </m:e>
                        <m:sub>
                          <m:r>
                            <a:rPr lang="es-CO" sz="2800" b="0" i="1" smtClean="0">
                              <a:solidFill>
                                <a:schemeClr val="bg1"/>
                              </a:solidFill>
                              <a:latin typeface="Cambria Math" panose="02040503050406030204" pitchFamily="18" charset="0"/>
                              <a:cs typeface="Times New Roman"/>
                            </a:rPr>
                            <m:t>𝑎</m:t>
                          </m:r>
                        </m:sub>
                      </m:sSub>
                      <m:r>
                        <a:rPr lang="es-CO" sz="2800" i="1">
                          <a:solidFill>
                            <a:schemeClr val="bg1"/>
                          </a:solidFill>
                          <a:latin typeface="Cambria Math" panose="02040503050406030204" pitchFamily="18" charset="0"/>
                          <a:cs typeface="Times New Roman"/>
                        </a:rPr>
                        <m:t>=</m:t>
                      </m:r>
                      <m:r>
                        <a:rPr lang="es-CO" sz="2800" i="1">
                          <a:solidFill>
                            <a:schemeClr val="bg1"/>
                          </a:solidFill>
                          <a:latin typeface="Cambria Math" panose="02040503050406030204" pitchFamily="18" charset="0"/>
                          <a:cs typeface="Times New Roman"/>
                        </a:rPr>
                        <m:t>𝑇</m:t>
                      </m:r>
                      <m:acc>
                        <m:accPr>
                          <m:chr m:val="̂"/>
                          <m:ctrlPr>
                            <a:rPr lang="es-CO" sz="2800" b="0" i="1" smtClean="0">
                              <a:solidFill>
                                <a:schemeClr val="bg1"/>
                              </a:solidFill>
                              <a:latin typeface="Cambria Math" panose="02040503050406030204" pitchFamily="18" charset="0"/>
                              <a:cs typeface="Times New Roman"/>
                            </a:rPr>
                          </m:ctrlPr>
                        </m:accPr>
                        <m:e>
                          <m:r>
                            <a:rPr lang="es-CO" sz="2800" b="0" i="1" smtClean="0">
                              <a:solidFill>
                                <a:schemeClr val="bg1"/>
                              </a:solidFill>
                              <a:latin typeface="Cambria Math" panose="02040503050406030204" pitchFamily="18" charset="0"/>
                              <a:cs typeface="Times New Roman"/>
                            </a:rPr>
                            <m:t>𝜇</m:t>
                          </m:r>
                        </m:e>
                      </m:acc>
                    </m:oMath>
                  </m:oMathPara>
                </a14:m>
                <a:endParaRPr lang="es-CO" sz="2800" b="0"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cs typeface="Times New Roman"/>
                            </a:rPr>
                          </m:ctrlPr>
                        </m:sSubPr>
                        <m:e>
                          <m:acc>
                            <m:accPr>
                              <m:chr m:val="̂"/>
                              <m:ctrlPr>
                                <a:rPr lang="es-CO" sz="2800" i="1">
                                  <a:solidFill>
                                    <a:schemeClr val="bg1"/>
                                  </a:solidFill>
                                  <a:latin typeface="Cambria Math" panose="02040503050406030204" pitchFamily="18" charset="0"/>
                                  <a:cs typeface="Times New Roman"/>
                                </a:rPr>
                              </m:ctrlPr>
                            </m:accPr>
                            <m:e>
                              <m:r>
                                <a:rPr lang="es-CO" sz="2800" b="0" i="1" smtClean="0">
                                  <a:solidFill>
                                    <a:schemeClr val="bg1"/>
                                  </a:solidFill>
                                  <a:latin typeface="Cambria Math" panose="02040503050406030204" pitchFamily="18" charset="0"/>
                                  <a:cs typeface="Times New Roman"/>
                                </a:rPr>
                                <m:t>𝜎</m:t>
                              </m:r>
                            </m:e>
                          </m:acc>
                        </m:e>
                        <m:sub>
                          <m:r>
                            <a:rPr lang="es-CO" sz="2800" i="1">
                              <a:solidFill>
                                <a:schemeClr val="bg1"/>
                              </a:solidFill>
                              <a:latin typeface="Cambria Math" panose="02040503050406030204" pitchFamily="18" charset="0"/>
                              <a:cs typeface="Times New Roman"/>
                            </a:rPr>
                            <m:t>𝑎</m:t>
                          </m:r>
                        </m:sub>
                      </m:sSub>
                      <m:r>
                        <a:rPr lang="es-CO" sz="2800" i="1" smtClean="0">
                          <a:solidFill>
                            <a:schemeClr val="bg1"/>
                          </a:solidFill>
                          <a:latin typeface="Cambria Math" panose="02040503050406030204" pitchFamily="18" charset="0"/>
                          <a:cs typeface="Times New Roman"/>
                        </a:rPr>
                        <m:t> </m:t>
                      </m:r>
                      <m:r>
                        <a:rPr lang="es-CO" sz="2800" i="1">
                          <a:solidFill>
                            <a:schemeClr val="bg1"/>
                          </a:solidFill>
                          <a:latin typeface="Cambria Math" panose="02040503050406030204" pitchFamily="18" charset="0"/>
                          <a:cs typeface="Times New Roman"/>
                        </a:rPr>
                        <m:t>=</m:t>
                      </m:r>
                      <m:rad>
                        <m:radPr>
                          <m:degHide m:val="on"/>
                          <m:ctrlPr>
                            <a:rPr lang="es-CO" sz="2800" b="0" i="1" smtClean="0">
                              <a:solidFill>
                                <a:schemeClr val="bg1"/>
                              </a:solidFill>
                              <a:latin typeface="Cambria Math" panose="02040503050406030204" pitchFamily="18" charset="0"/>
                              <a:cs typeface="Times New Roman"/>
                            </a:rPr>
                          </m:ctrlPr>
                        </m:radPr>
                        <m:deg/>
                        <m:e>
                          <m:r>
                            <a:rPr lang="es-CO" sz="2800" b="0" i="1" smtClean="0">
                              <a:solidFill>
                                <a:schemeClr val="bg1"/>
                              </a:solidFill>
                              <a:latin typeface="Cambria Math" panose="02040503050406030204" pitchFamily="18" charset="0"/>
                              <a:cs typeface="Times New Roman"/>
                            </a:rPr>
                            <m:t>𝑇</m:t>
                          </m:r>
                        </m:e>
                      </m:rad>
                      <m:acc>
                        <m:accPr>
                          <m:chr m:val="̂"/>
                          <m:ctrlPr>
                            <a:rPr lang="es-CO" sz="2800" b="0" i="1" smtClean="0">
                              <a:solidFill>
                                <a:schemeClr val="bg1"/>
                              </a:solidFill>
                              <a:latin typeface="Cambria Math" panose="02040503050406030204" pitchFamily="18" charset="0"/>
                              <a:cs typeface="Times New Roman"/>
                            </a:rPr>
                          </m:ctrlPr>
                        </m:accPr>
                        <m:e>
                          <m:r>
                            <a:rPr lang="es-CO" sz="2800" b="0" i="1" smtClean="0">
                              <a:solidFill>
                                <a:schemeClr val="bg1"/>
                              </a:solidFill>
                              <a:latin typeface="Cambria Math" panose="02040503050406030204" pitchFamily="18" charset="0"/>
                              <a:cs typeface="Times New Roman"/>
                            </a:rPr>
                            <m:t>𝜎</m:t>
                          </m:r>
                        </m:e>
                      </m:acc>
                    </m:oMath>
                  </m:oMathPara>
                </a14:m>
                <a:endParaRPr lang="es-CO" sz="2800" b="0" dirty="0">
                  <a:solidFill>
                    <a:srgbClr val="000000"/>
                  </a:solidFill>
                  <a:latin typeface="Aptos" panose="020B0004020202020204" pitchFamily="34" charset="0"/>
                  <a:cs typeface="Times New Roman"/>
                </a:endParaRPr>
              </a:p>
              <a:p>
                <a:pPr>
                  <a:lnSpc>
                    <a:spcPct val="107000"/>
                  </a:lnSpc>
                  <a:spcAft>
                    <a:spcPts val="800"/>
                  </a:spcAft>
                </a:pPr>
                <a:r>
                  <a:rPr lang="es-CO" sz="2800" dirty="0">
                    <a:solidFill>
                      <a:srgbClr val="000000"/>
                    </a:solidFill>
                    <a:latin typeface="Aptos" panose="020B0004020202020204" pitchFamily="34" charset="0"/>
                    <a:cs typeface="Times New Roman"/>
                  </a:rPr>
                  <a:t> </a:t>
                </a:r>
              </a:p>
              <a:p>
                <a:pPr>
                  <a:lnSpc>
                    <a:spcPct val="107000"/>
                  </a:lnSpc>
                  <a:spcAft>
                    <a:spcPts val="800"/>
                  </a:spcAft>
                </a:pPr>
                <a:endParaRPr lang="es-CO" sz="2800" b="0" dirty="0">
                  <a:solidFill>
                    <a:srgbClr val="000000"/>
                  </a:solidFill>
                  <a:latin typeface="Aptos" panose="020B0004020202020204" pitchFamily="34" charset="0"/>
                  <a:cs typeface="Times New Roman"/>
                </a:endParaRPr>
              </a:p>
            </p:txBody>
          </p:sp>
        </mc:Choice>
        <mc:Fallback xmlns="">
          <p:sp>
            <p:nvSpPr>
              <p:cNvPr id="5" name="CuadroTexto 2">
                <a:extLst>
                  <a:ext uri="{FF2B5EF4-FFF2-40B4-BE49-F238E27FC236}">
                    <a16:creationId xmlns:a16="http://schemas.microsoft.com/office/drawing/2014/main" id="{9203279C-51A2-C85F-9D4B-8DF136FFBC77}"/>
                  </a:ext>
                </a:extLst>
              </p:cNvPr>
              <p:cNvSpPr txBox="1">
                <a:spLocks noRot="1" noChangeAspect="1" noMove="1" noResize="1" noEditPoints="1" noAdjustHandles="1" noChangeArrowheads="1" noChangeShapeType="1" noTextEdit="1"/>
              </p:cNvSpPr>
              <p:nvPr/>
            </p:nvSpPr>
            <p:spPr>
              <a:xfrm flipH="1">
                <a:off x="2851914" y="2540256"/>
                <a:ext cx="6237146" cy="3867982"/>
              </a:xfrm>
              <a:prstGeom prst="rect">
                <a:avLst/>
              </a:prstGeom>
              <a:blipFill>
                <a:blip r:embed="rId7"/>
                <a:stretch>
                  <a:fillRect l="-2053" t="-1420"/>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B098CF03-25EA-1B92-D509-A227E1EB0849}"/>
              </a:ext>
            </a:extLst>
          </p:cNvPr>
          <p:cNvSpPr/>
          <p:nvPr/>
        </p:nvSpPr>
        <p:spPr>
          <a:xfrm>
            <a:off x="3561347" y="654157"/>
            <a:ext cx="9365465"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4B82153-517B-E4D6-8750-EBACF284D6FD}"/>
              </a:ext>
            </a:extLst>
          </p:cNvPr>
          <p:cNvSpPr txBox="1"/>
          <p:nvPr/>
        </p:nvSpPr>
        <p:spPr>
          <a:xfrm>
            <a:off x="3705725" y="783713"/>
            <a:ext cx="848627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Escalamiento de la volatilidad y del retorno</a:t>
            </a:r>
          </a:p>
        </p:txBody>
      </p:sp>
      <p:cxnSp>
        <p:nvCxnSpPr>
          <p:cNvPr id="11" name="Straight Connector 10">
            <a:extLst>
              <a:ext uri="{FF2B5EF4-FFF2-40B4-BE49-F238E27FC236}">
                <a16:creationId xmlns:a16="http://schemas.microsoft.com/office/drawing/2014/main" id="{5BE40865-703C-B0B1-682E-8EED110F8856}"/>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6A52224-26C0-E9A7-2353-0895E80D582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170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8" name="CuadroTexto 2">
                <a:extLst>
                  <a:ext uri="{FF2B5EF4-FFF2-40B4-BE49-F238E27FC236}">
                    <a16:creationId xmlns:a16="http://schemas.microsoft.com/office/drawing/2014/main" id="{2544BEEF-509F-17BD-F735-2C2D6DB91F32}"/>
                  </a:ext>
                </a:extLst>
              </p:cNvPr>
              <p:cNvSpPr txBox="1"/>
              <p:nvPr/>
            </p:nvSpPr>
            <p:spPr>
              <a:xfrm flipH="1">
                <a:off x="1642637" y="1594450"/>
                <a:ext cx="9388169" cy="4959050"/>
              </a:xfrm>
              <a:prstGeom prst="rect">
                <a:avLst/>
              </a:prstGeom>
              <a:noFill/>
            </p:spPr>
            <p:txBody>
              <a:bodyPr wrap="square" lIns="91440" tIns="45720" rIns="91440" bIns="45720" rtlCol="0" anchor="t">
                <a:spAutoFit/>
              </a:bodyPr>
              <a:lstStyle/>
              <a:p>
                <a:pPr>
                  <a:lnSpc>
                    <a:spcPct val="107000"/>
                  </a:lnSpc>
                  <a:spcAft>
                    <a:spcPts val="800"/>
                  </a:spcAft>
                </a:pPr>
                <a:r>
                  <a:rPr lang="es-ES" sz="1600" dirty="0">
                    <a:solidFill>
                      <a:schemeClr val="bg1"/>
                    </a:solidFill>
                    <a:latin typeface="Aptos" panose="020B0004020202020204" pitchFamily="34" charset="0"/>
                    <a:cs typeface="Times New Roman"/>
                  </a:rPr>
                  <a:t>Ahora sí, podemos plantear un intervalo de confianza con base a la distribución del parámetro:</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𝑃</m:t>
                      </m:r>
                      <m:d>
                        <m:d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e>
                          </m:acc>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f>
                            <m:f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radPr>
                                <m:deg/>
                                <m:e>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e>
                              </m:rad>
                            </m:den>
                          </m:f>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 </m:t>
                          </m:r>
                          <m:sSub>
                            <m:sSub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2</m:t>
                                  </m:r>
                                </m:den>
                              </m:f>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 </m:t>
                              </m:r>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sub>
                          </m:sSub>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𝜇</m:t>
                          </m:r>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e>
                          </m:acc>
                          <m:r>
                            <a:rPr lang="es-CO"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
                            <m:f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radPr>
                                <m:deg/>
                                <m:e>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sSubPr>
                            <m:e>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2</m:t>
                                  </m:r>
                                </m:den>
                              </m:f>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 </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𝑛</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−1</m:t>
                              </m:r>
                            </m:sub>
                          </m:sSub>
                        </m:e>
                      </m:d>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𝛼</m:t>
                      </m:r>
                    </m:oMath>
                  </m:oMathPara>
                </a14:m>
                <a:endParaRPr lang="es-CO"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s-CO" sz="14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1600" dirty="0">
                    <a:solidFill>
                      <a:schemeClr val="bg1"/>
                    </a:solidFill>
                    <a:latin typeface="Aptos" panose="020B0004020202020204" pitchFamily="34" charset="0"/>
                    <a:cs typeface="Times New Roman"/>
                  </a:rPr>
                  <a:t>Como nos interesa es una media anual de los retornos:</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𝑃</m:t>
                      </m:r>
                      <m:d>
                        <m:d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r>
                            <a:rPr lang="es-MX"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𝑡</m:t>
                          </m:r>
                          <m:d>
                            <m:dPr>
                              <m:ctrlPr>
                                <a:rPr lang="es-MX"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e>
                              </m:acc>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f>
                                <m:f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radPr>
                                    <m:deg/>
                                    <m:e>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sSubPr>
                                <m:e>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2</m:t>
                                      </m:r>
                                    </m:den>
                                  </m:f>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 </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𝑛</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−1</m:t>
                                  </m:r>
                                </m:sub>
                              </m:sSub>
                            </m:e>
                          </m:d>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r>
                            <a:rPr lang="es-MX"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𝑡</m:t>
                          </m:r>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𝜇</m:t>
                          </m:r>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r>
                            <a:rPr lang="es-MX"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𝑡</m:t>
                          </m:r>
                          <m:d>
                            <m:dPr>
                              <m:ctrlPr>
                                <a:rPr lang="es-MX"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e>
                              </m:acc>
                              <m:r>
                                <a:rPr lang="es-CO"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
                                <m:fPr>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r>
                                    <a:rPr lang="es-CO"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radPr>
                                    <m:deg/>
                                    <m:e>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sSubPr>
                                <m:e>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2</m:t>
                                      </m:r>
                                    </m:den>
                                  </m:f>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 </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𝑛</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−1</m:t>
                                  </m:r>
                                </m:sub>
                              </m:sSub>
                            </m:e>
                          </m:d>
                        </m:e>
                      </m:d>
                      <m:r>
                        <a:rPr lang="es-CO"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r>
                        <a:rPr lang="es-MX"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𝛼</m:t>
                      </m:r>
                    </m:oMath>
                  </m:oMathPara>
                </a14:m>
                <a:endParaRPr lang="es-ES" sz="1400" dirty="0">
                  <a:solidFill>
                    <a:schemeClr val="bg1"/>
                  </a:solidFill>
                  <a:latin typeface="Aptos" panose="020B0004020202020204" pitchFamily="34" charset="0"/>
                  <a:cs typeface="Times New Roman"/>
                </a:endParaRPr>
              </a:p>
              <a:p>
                <a:pPr>
                  <a:lnSpc>
                    <a:spcPct val="107000"/>
                  </a:lnSpc>
                  <a:spcAft>
                    <a:spcPts val="800"/>
                  </a:spcAft>
                </a:pPr>
                <a:r>
                  <a:rPr lang="es-ES" sz="1600" dirty="0">
                    <a:solidFill>
                      <a:schemeClr val="bg1"/>
                    </a:solidFill>
                    <a:latin typeface="Aptos" panose="020B0004020202020204" pitchFamily="34" charset="0"/>
                    <a:cs typeface="Times New Roman"/>
                  </a:rPr>
                  <a:t>El intervalo de confianza sería entonces: </a:t>
                </a:r>
                <a14:m>
                  <m:oMath xmlns:m="http://schemas.openxmlformats.org/officeDocument/2006/math">
                    <m:r>
                      <a:rPr lang="es-CO" sz="1600" b="0" i="0" smtClean="0">
                        <a:solidFill>
                          <a:schemeClr val="bg1"/>
                        </a:solidFill>
                        <a:latin typeface="Cambria Math" panose="02040503050406030204" pitchFamily="18" charset="0"/>
                        <a:ea typeface="Calibri" panose="020F0502020204030204" pitchFamily="34" charset="0"/>
                        <a:cs typeface="Arial" panose="020B0604020202020204" pitchFamily="34" charset="0"/>
                      </a:rPr>
                      <m:t>252</m:t>
                    </m:r>
                    <m:acc>
                      <m:accPr>
                        <m:chr m:val="̂"/>
                        <m:ctrlPr>
                          <a:rPr lang="es-CO" sz="1600" i="1">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sz="1600"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r>
                      <a:rPr lang="es-CO" sz="1600"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s-MX" sz="1600" b="0" i="1" smtClean="0">
                        <a:solidFill>
                          <a:schemeClr val="bg1"/>
                        </a:solidFill>
                        <a:latin typeface="Cambria Math" panose="02040503050406030204" pitchFamily="18" charset="0"/>
                        <a:cs typeface="Times New Roman"/>
                      </a:rPr>
                      <m:t>±</m:t>
                    </m:r>
                    <m:f>
                      <m:fPr>
                        <m:ctrlPr>
                          <a:rPr lang="es-MX" sz="1600" b="0" i="1" smtClean="0">
                            <a:solidFill>
                              <a:schemeClr val="bg1"/>
                            </a:solidFill>
                            <a:latin typeface="Cambria Math" panose="02040503050406030204" pitchFamily="18" charset="0"/>
                            <a:cs typeface="Times New Roman"/>
                          </a:rPr>
                        </m:ctrlPr>
                      </m:fPr>
                      <m:num>
                        <m:r>
                          <a:rPr lang="es-CO" sz="1600" b="0" i="1" smtClean="0">
                            <a:solidFill>
                              <a:schemeClr val="bg1"/>
                            </a:solidFill>
                            <a:latin typeface="Cambria Math" panose="02040503050406030204" pitchFamily="18" charset="0"/>
                            <a:cs typeface="Times New Roman"/>
                          </a:rPr>
                          <m:t>252</m:t>
                        </m:r>
                        <m:r>
                          <a:rPr lang="es-CO" sz="1600" b="0" i="1" smtClean="0">
                            <a:solidFill>
                              <a:schemeClr val="bg1"/>
                            </a:solidFill>
                            <a:latin typeface="Cambria Math" panose="02040503050406030204" pitchFamily="18" charset="0"/>
                            <a:cs typeface="Times New Roman"/>
                          </a:rPr>
                          <m:t>𝑆</m:t>
                        </m:r>
                      </m:num>
                      <m:den>
                        <m:rad>
                          <m:radPr>
                            <m:degHide m:val="on"/>
                            <m:ctrlPr>
                              <a:rPr lang="es-MX" sz="1600" b="0" i="1" smtClean="0">
                                <a:solidFill>
                                  <a:schemeClr val="bg1"/>
                                </a:solidFill>
                                <a:latin typeface="Cambria Math" panose="02040503050406030204" pitchFamily="18" charset="0"/>
                                <a:cs typeface="Times New Roman"/>
                              </a:rPr>
                            </m:ctrlPr>
                          </m:radPr>
                          <m:deg/>
                          <m:e>
                            <m:r>
                              <a:rPr lang="es-CO" sz="1600" b="0" i="1" smtClean="0">
                                <a:solidFill>
                                  <a:schemeClr val="bg1"/>
                                </a:solidFill>
                                <a:latin typeface="Cambria Math" panose="02040503050406030204" pitchFamily="18" charset="0"/>
                                <a:cs typeface="Times New Roman"/>
                              </a:rPr>
                              <m:t>𝑛</m:t>
                            </m:r>
                          </m:e>
                        </m:rad>
                      </m:den>
                    </m:f>
                    <m:sSub>
                      <m:sSubPr>
                        <m:ctrlPr>
                          <a:rPr lang="es-MX" sz="1600" b="0" i="1" smtClean="0">
                            <a:solidFill>
                              <a:schemeClr val="bg1"/>
                            </a:solidFill>
                            <a:latin typeface="Cambria Math" panose="02040503050406030204" pitchFamily="18" charset="0"/>
                            <a:cs typeface="Times New Roman"/>
                          </a:rPr>
                        </m:ctrlPr>
                      </m:sSubPr>
                      <m:e>
                        <m:r>
                          <a:rPr lang="es-CO" sz="1600" b="0" i="1" smtClean="0">
                            <a:solidFill>
                              <a:schemeClr val="bg1"/>
                            </a:solidFill>
                            <a:latin typeface="Cambria Math" panose="02040503050406030204" pitchFamily="18" charset="0"/>
                            <a:cs typeface="Times New Roman"/>
                          </a:rPr>
                          <m:t>𝑡</m:t>
                        </m:r>
                      </m:e>
                      <m:sub>
                        <m:f>
                          <m:fPr>
                            <m:ctrlPr>
                              <a:rPr lang="es-MX" sz="1600" b="0" i="1" smtClean="0">
                                <a:solidFill>
                                  <a:schemeClr val="bg1"/>
                                </a:solidFill>
                                <a:latin typeface="Cambria Math" panose="02040503050406030204" pitchFamily="18" charset="0"/>
                                <a:cs typeface="Times New Roman"/>
                              </a:rPr>
                            </m:ctrlPr>
                          </m:fPr>
                          <m:num>
                            <m:r>
                              <a:rPr lang="es-MX" sz="1600" b="0" i="1" smtClean="0">
                                <a:solidFill>
                                  <a:schemeClr val="bg1"/>
                                </a:solidFill>
                                <a:latin typeface="Cambria Math" panose="02040503050406030204" pitchFamily="18" charset="0"/>
                                <a:cs typeface="Times New Roman"/>
                              </a:rPr>
                              <m:t>𝛼</m:t>
                            </m:r>
                          </m:num>
                          <m:den>
                            <m:r>
                              <a:rPr lang="es-MX" sz="1600" b="0" i="1" smtClean="0">
                                <a:solidFill>
                                  <a:schemeClr val="bg1"/>
                                </a:solidFill>
                                <a:latin typeface="Cambria Math" panose="02040503050406030204" pitchFamily="18" charset="0"/>
                                <a:cs typeface="Times New Roman"/>
                              </a:rPr>
                              <m:t>2</m:t>
                            </m:r>
                          </m:den>
                        </m:f>
                        <m:r>
                          <a:rPr lang="es-CO" sz="1600" b="0" i="1" smtClean="0">
                            <a:solidFill>
                              <a:schemeClr val="bg1"/>
                            </a:solidFill>
                            <a:latin typeface="Cambria Math" panose="02040503050406030204" pitchFamily="18" charset="0"/>
                            <a:cs typeface="Times New Roman"/>
                          </a:rPr>
                          <m:t>,</m:t>
                        </m:r>
                        <m:r>
                          <a:rPr lang="es-CO" sz="1600" b="0" i="1" smtClean="0">
                            <a:solidFill>
                              <a:schemeClr val="bg1"/>
                            </a:solidFill>
                            <a:latin typeface="Cambria Math" panose="02040503050406030204" pitchFamily="18" charset="0"/>
                            <a:cs typeface="Times New Roman"/>
                          </a:rPr>
                          <m:t>𝑛</m:t>
                        </m:r>
                        <m:r>
                          <a:rPr lang="es-CO" sz="1600" b="0" i="1" smtClean="0">
                            <a:solidFill>
                              <a:schemeClr val="bg1"/>
                            </a:solidFill>
                            <a:latin typeface="Cambria Math" panose="02040503050406030204" pitchFamily="18" charset="0"/>
                            <a:cs typeface="Times New Roman"/>
                          </a:rPr>
                          <m:t>−1</m:t>
                        </m:r>
                      </m:sub>
                    </m:sSub>
                    <m:r>
                      <a:rPr lang="es-MX" sz="1600" b="0" i="0" smtClean="0">
                        <a:solidFill>
                          <a:schemeClr val="bg1"/>
                        </a:solidFill>
                        <a:latin typeface="Cambria Math" panose="02040503050406030204" pitchFamily="18" charset="0"/>
                        <a:cs typeface="Times New Roman"/>
                      </a:rPr>
                      <m:t>.</m:t>
                    </m:r>
                  </m:oMath>
                </a14:m>
                <a:r>
                  <a:rPr lang="es-ES" sz="1600" dirty="0">
                    <a:solidFill>
                      <a:schemeClr val="bg1"/>
                    </a:solidFill>
                    <a:latin typeface="Aptos" panose="020B0004020202020204" pitchFamily="34" charset="0"/>
                    <a:cs typeface="Times New Roman"/>
                  </a:rPr>
                  <a:t>Siendo que </a:t>
                </a:r>
                <a14:m>
                  <m:oMath xmlns:m="http://schemas.openxmlformats.org/officeDocument/2006/math">
                    <m:r>
                      <m:rPr>
                        <m:sty m:val="p"/>
                      </m:rPr>
                      <a:rPr lang="es-CO" sz="1600" dirty="0" smtClean="0">
                        <a:solidFill>
                          <a:schemeClr val="bg1"/>
                        </a:solidFill>
                        <a:latin typeface="Cambria Math" panose="02040503050406030204" pitchFamily="18" charset="0"/>
                        <a:cs typeface="Times New Roman"/>
                      </a:rPr>
                      <m:t>A</m:t>
                    </m:r>
                    <m:r>
                      <a:rPr lang="es-MX" sz="1600" b="0" i="1" smtClean="0">
                        <a:solidFill>
                          <a:schemeClr val="bg1"/>
                        </a:solidFill>
                        <a:latin typeface="Cambria Math" panose="02040503050406030204" pitchFamily="18" charset="0"/>
                        <a:cs typeface="Times New Roman"/>
                      </a:rPr>
                      <m:t>=</m:t>
                    </m:r>
                    <m:f>
                      <m:fPr>
                        <m:ctrlPr>
                          <a:rPr lang="es-CO" sz="1600" b="0" i="1" smtClean="0">
                            <a:solidFill>
                              <a:schemeClr val="bg1"/>
                            </a:solidFill>
                            <a:latin typeface="Cambria Math" panose="02040503050406030204" pitchFamily="18" charset="0"/>
                            <a:cs typeface="Times New Roman"/>
                          </a:rPr>
                        </m:ctrlPr>
                      </m:fPr>
                      <m:num>
                        <m:r>
                          <a:rPr lang="es-CO" sz="1600" b="0" i="1" smtClean="0">
                            <a:solidFill>
                              <a:schemeClr val="bg1"/>
                            </a:solidFill>
                            <a:latin typeface="Cambria Math" panose="02040503050406030204" pitchFamily="18" charset="0"/>
                            <a:cs typeface="Times New Roman"/>
                          </a:rPr>
                          <m:t>𝑛</m:t>
                        </m:r>
                      </m:num>
                      <m:den>
                        <m:r>
                          <a:rPr lang="es-CO" sz="1600" b="0" i="1" smtClean="0">
                            <a:solidFill>
                              <a:schemeClr val="bg1"/>
                            </a:solidFill>
                            <a:latin typeface="Cambria Math" panose="02040503050406030204" pitchFamily="18" charset="0"/>
                            <a:cs typeface="Times New Roman"/>
                          </a:rPr>
                          <m:t>252</m:t>
                        </m:r>
                      </m:den>
                    </m:f>
                  </m:oMath>
                </a14:m>
                <a:endParaRPr lang="es-MX" sz="1600" b="0" dirty="0">
                  <a:solidFill>
                    <a:schemeClr val="bg1"/>
                  </a:solidFill>
                  <a:latin typeface="Aptos" panose="020B0004020202020204" pitchFamily="34" charset="0"/>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e>
                        <m:sub>
                          <m:r>
                            <a:rPr lang="es-CO"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𝑎</m:t>
                          </m:r>
                        </m:sub>
                      </m:sSub>
                      <m: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s-MX" b="0" i="1" smtClean="0">
                          <a:solidFill>
                            <a:schemeClr val="bg1"/>
                          </a:solidFill>
                          <a:latin typeface="Cambria Math" panose="02040503050406030204" pitchFamily="18" charset="0"/>
                          <a:cs typeface="Times New Roman"/>
                        </a:rPr>
                        <m:t>±</m:t>
                      </m:r>
                      <m:f>
                        <m:fPr>
                          <m:ctrlPr>
                            <a:rPr lang="es-MX" b="0" i="1" smtClean="0">
                              <a:solidFill>
                                <a:schemeClr val="bg1"/>
                              </a:solidFill>
                              <a:latin typeface="Cambria Math" panose="02040503050406030204" pitchFamily="18" charset="0"/>
                              <a:cs typeface="Times New Roman"/>
                            </a:rPr>
                          </m:ctrlPr>
                        </m:fPr>
                        <m:num>
                          <m:r>
                            <a:rPr lang="es-CO" b="0" i="1" smtClean="0">
                              <a:solidFill>
                                <a:schemeClr val="bg1"/>
                              </a:solidFill>
                              <a:latin typeface="Cambria Math" panose="02040503050406030204" pitchFamily="18" charset="0"/>
                              <a:cs typeface="Times New Roman"/>
                            </a:rPr>
                            <m:t>252</m:t>
                          </m:r>
                          <m:r>
                            <a:rPr lang="es-CO" b="0" i="1" smtClean="0">
                              <a:solidFill>
                                <a:schemeClr val="bg1"/>
                              </a:solidFill>
                              <a:latin typeface="Cambria Math" panose="02040503050406030204" pitchFamily="18" charset="0"/>
                              <a:cs typeface="Times New Roman"/>
                            </a:rPr>
                            <m:t>𝑆</m:t>
                          </m:r>
                        </m:num>
                        <m:den>
                          <m:rad>
                            <m:radPr>
                              <m:degHide m:val="on"/>
                              <m:ctrlPr>
                                <a:rPr lang="es-MX" b="0" i="1" smtClean="0">
                                  <a:solidFill>
                                    <a:schemeClr val="bg1"/>
                                  </a:solidFill>
                                  <a:latin typeface="Cambria Math" panose="02040503050406030204" pitchFamily="18" charset="0"/>
                                  <a:cs typeface="Times New Roman"/>
                                </a:rPr>
                              </m:ctrlPr>
                            </m:radPr>
                            <m:deg/>
                            <m:e>
                              <m:r>
                                <a:rPr lang="es-MX" b="0" i="1" smtClean="0">
                                  <a:solidFill>
                                    <a:schemeClr val="bg1"/>
                                  </a:solidFill>
                                  <a:latin typeface="Cambria Math" panose="02040503050406030204" pitchFamily="18" charset="0"/>
                                  <a:cs typeface="Times New Roman"/>
                                </a:rPr>
                                <m:t>𝐴</m:t>
                              </m:r>
                              <m:r>
                                <a:rPr lang="es-CO" b="0" i="1" smtClean="0">
                                  <a:solidFill>
                                    <a:schemeClr val="bg1"/>
                                  </a:solidFill>
                                  <a:latin typeface="Cambria Math" panose="02040503050406030204" pitchFamily="18" charset="0"/>
                                  <a:cs typeface="Times New Roman"/>
                                </a:rPr>
                                <m:t>252</m:t>
                              </m:r>
                            </m:e>
                          </m:rad>
                        </m:den>
                      </m:f>
                      <m:sSub>
                        <m:sSub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sSubPr>
                        <m:e>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2</m:t>
                              </m:r>
                            </m:den>
                          </m:f>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 </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𝑛</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−1</m:t>
                          </m:r>
                        </m:sub>
                      </m:sSub>
                      <m:r>
                        <a:rPr lang="es-MX" b="0" i="1" smtClean="0">
                          <a:solidFill>
                            <a:schemeClr val="bg1"/>
                          </a:solidFill>
                          <a:latin typeface="Cambria Math" panose="02040503050406030204" pitchFamily="18" charset="0"/>
                          <a:cs typeface="Times New Roman"/>
                        </a:rPr>
                        <m:t>=</m:t>
                      </m:r>
                      <m:sSub>
                        <m:sSubPr>
                          <m:ctrlPr>
                            <a:rPr lang="es-CO"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e>
                        <m:sub>
                          <m:r>
                            <a:rPr lang="es-CO"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𝑎</m:t>
                          </m:r>
                        </m:sub>
                      </m:sSub>
                      <m: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s-MX" i="1">
                          <a:solidFill>
                            <a:schemeClr val="bg1"/>
                          </a:solidFill>
                          <a:latin typeface="Cambria Math" panose="02040503050406030204" pitchFamily="18" charset="0"/>
                          <a:cs typeface="Times New Roman"/>
                        </a:rPr>
                        <m:t>±</m:t>
                      </m:r>
                      <m:f>
                        <m:fPr>
                          <m:ctrlPr>
                            <a:rPr lang="es-MX" i="1">
                              <a:solidFill>
                                <a:schemeClr val="bg1"/>
                              </a:solidFill>
                              <a:latin typeface="Cambria Math" panose="02040503050406030204" pitchFamily="18" charset="0"/>
                              <a:cs typeface="Times New Roman"/>
                            </a:rPr>
                          </m:ctrlPr>
                        </m:fPr>
                        <m:num>
                          <m:rad>
                            <m:radPr>
                              <m:degHide m:val="on"/>
                              <m:ctrlPr>
                                <a:rPr lang="es-MX" i="1">
                                  <a:solidFill>
                                    <a:schemeClr val="bg1"/>
                                  </a:solidFill>
                                  <a:latin typeface="Cambria Math" panose="02040503050406030204" pitchFamily="18" charset="0"/>
                                  <a:cs typeface="Times New Roman"/>
                                </a:rPr>
                              </m:ctrlPr>
                            </m:radPr>
                            <m:deg/>
                            <m:e>
                              <m:r>
                                <a:rPr lang="es-CO" b="0" i="1" smtClean="0">
                                  <a:solidFill>
                                    <a:schemeClr val="bg1"/>
                                  </a:solidFill>
                                  <a:latin typeface="Cambria Math" panose="02040503050406030204" pitchFamily="18" charset="0"/>
                                  <a:cs typeface="Times New Roman"/>
                                </a:rPr>
                                <m:t>252</m:t>
                              </m:r>
                            </m:e>
                          </m:rad>
                          <m:r>
                            <a:rPr lang="es-CO" b="0" i="1" smtClean="0">
                              <a:solidFill>
                                <a:schemeClr val="bg1"/>
                              </a:solidFill>
                              <a:latin typeface="Cambria Math" panose="02040503050406030204" pitchFamily="18" charset="0"/>
                              <a:cs typeface="Times New Roman"/>
                            </a:rPr>
                            <m:t>𝑆</m:t>
                          </m:r>
                        </m:num>
                        <m:den>
                          <m:rad>
                            <m:radPr>
                              <m:degHide m:val="on"/>
                              <m:ctrlPr>
                                <a:rPr lang="es-MX" i="1">
                                  <a:solidFill>
                                    <a:schemeClr val="bg1"/>
                                  </a:solidFill>
                                  <a:latin typeface="Cambria Math" panose="02040503050406030204" pitchFamily="18" charset="0"/>
                                  <a:cs typeface="Times New Roman"/>
                                </a:rPr>
                              </m:ctrlPr>
                            </m:radPr>
                            <m:deg/>
                            <m:e>
                              <m:r>
                                <a:rPr lang="es-MX" i="1">
                                  <a:solidFill>
                                    <a:schemeClr val="bg1"/>
                                  </a:solidFill>
                                  <a:latin typeface="Cambria Math" panose="02040503050406030204" pitchFamily="18" charset="0"/>
                                  <a:cs typeface="Times New Roman"/>
                                </a:rPr>
                                <m:t>𝐴</m:t>
                              </m:r>
                            </m:e>
                          </m:rad>
                        </m:den>
                      </m:f>
                      <m:sSub>
                        <m:sSub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sSubPr>
                        <m:e>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2</m:t>
                              </m:r>
                            </m:den>
                          </m:f>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 </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𝑛</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−1</m:t>
                          </m:r>
                        </m:sub>
                      </m:sSub>
                      <m:r>
                        <a:rPr lang="es-MX" b="0" i="1" smtClean="0">
                          <a:solidFill>
                            <a:schemeClr val="bg1"/>
                          </a:solidFill>
                          <a:latin typeface="Cambria Math" panose="02040503050406030204" pitchFamily="18" charset="0"/>
                          <a:cs typeface="Times New Roman"/>
                        </a:rPr>
                        <m:t>=</m:t>
                      </m:r>
                      <m:sSub>
                        <m:sSubPr>
                          <m:ctrlPr>
                            <a:rPr lang="es-CO"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e>
                        <m:sub>
                          <m:r>
                            <a:rPr lang="es-CO"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𝑎</m:t>
                          </m:r>
                        </m:sub>
                      </m:sSub>
                      <m:r>
                        <a:rPr lang="es-CO"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s-MX" i="1">
                          <a:solidFill>
                            <a:schemeClr val="bg1"/>
                          </a:solidFill>
                          <a:latin typeface="Cambria Math" panose="02040503050406030204" pitchFamily="18" charset="0"/>
                          <a:cs typeface="Times New Roman"/>
                        </a:rPr>
                        <m:t>±</m:t>
                      </m:r>
                      <m:f>
                        <m:fPr>
                          <m:ctrlPr>
                            <a:rPr lang="es-MX" i="1">
                              <a:solidFill>
                                <a:schemeClr val="bg1"/>
                              </a:solidFill>
                              <a:latin typeface="Cambria Math" panose="02040503050406030204" pitchFamily="18" charset="0"/>
                              <a:cs typeface="Times New Roman"/>
                            </a:rPr>
                          </m:ctrlPr>
                        </m:fPr>
                        <m:num>
                          <m:sSub>
                            <m:sSubPr>
                              <m:ctrlPr>
                                <a:rPr lang="es-CO" b="0" i="1" smtClean="0">
                                  <a:solidFill>
                                    <a:schemeClr val="bg1"/>
                                  </a:solidFill>
                                  <a:latin typeface="Cambria Math" panose="02040503050406030204" pitchFamily="18" charset="0"/>
                                  <a:cs typeface="Times New Roman"/>
                                </a:rPr>
                              </m:ctrlPr>
                            </m:sSubPr>
                            <m:e>
                              <m:r>
                                <a:rPr lang="es-CO" b="0" i="1" smtClean="0">
                                  <a:solidFill>
                                    <a:schemeClr val="bg1"/>
                                  </a:solidFill>
                                  <a:latin typeface="Cambria Math" panose="02040503050406030204" pitchFamily="18" charset="0"/>
                                  <a:cs typeface="Times New Roman"/>
                                </a:rPr>
                                <m:t>𝑆</m:t>
                              </m:r>
                            </m:e>
                            <m:sub>
                              <m:r>
                                <a:rPr lang="es-CO" b="0" i="1" smtClean="0">
                                  <a:solidFill>
                                    <a:schemeClr val="bg1"/>
                                  </a:solidFill>
                                  <a:latin typeface="Cambria Math" panose="02040503050406030204" pitchFamily="18" charset="0"/>
                                  <a:cs typeface="Times New Roman"/>
                                </a:rPr>
                                <m:t>𝑎</m:t>
                              </m:r>
                            </m:sub>
                          </m:sSub>
                        </m:num>
                        <m:den>
                          <m:rad>
                            <m:radPr>
                              <m:degHide m:val="on"/>
                              <m:ctrlPr>
                                <a:rPr lang="es-MX" i="1">
                                  <a:solidFill>
                                    <a:schemeClr val="bg1"/>
                                  </a:solidFill>
                                  <a:latin typeface="Cambria Math" panose="02040503050406030204" pitchFamily="18" charset="0"/>
                                  <a:cs typeface="Times New Roman"/>
                                </a:rPr>
                              </m:ctrlPr>
                            </m:radPr>
                            <m:deg/>
                            <m:e>
                              <m:r>
                                <a:rPr lang="es-MX" i="1">
                                  <a:solidFill>
                                    <a:schemeClr val="bg1"/>
                                  </a:solidFill>
                                  <a:latin typeface="Cambria Math" panose="02040503050406030204" pitchFamily="18" charset="0"/>
                                  <a:cs typeface="Times New Roman"/>
                                </a:rPr>
                                <m:t>𝐴</m:t>
                              </m:r>
                            </m:e>
                          </m:rad>
                        </m:den>
                      </m:f>
                      <m:sSub>
                        <m:sSub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sSubPr>
                        <m:e>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ctrlPr>
                            </m:fPr>
                            <m:num>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𝛼</m:t>
                              </m:r>
                            </m:num>
                            <m:den>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2</m:t>
                              </m:r>
                            </m:den>
                          </m:f>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 </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𝑛</m:t>
                          </m:r>
                          <m:r>
                            <a:rPr lang="es-CO" i="1">
                              <a:solidFill>
                                <a:schemeClr val="bg1"/>
                              </a:solidFill>
                              <a:latin typeface="Cambria Math" panose="02040503050406030204" pitchFamily="18" charset="0"/>
                              <a:ea typeface="Yu Mincho" panose="02020400000000000000" pitchFamily="18" charset="-128"/>
                              <a:cs typeface="Arial" panose="020B0604020202020204" pitchFamily="34" charset="0"/>
                            </a:rPr>
                            <m:t>−1</m:t>
                          </m:r>
                        </m:sub>
                      </m:sSub>
                    </m:oMath>
                  </m:oMathPara>
                </a14:m>
                <a:endParaRPr lang="es-ES" sz="1400" dirty="0">
                  <a:solidFill>
                    <a:schemeClr val="bg1"/>
                  </a:solidFill>
                  <a:latin typeface="Aptos" panose="020B0004020202020204" pitchFamily="34" charset="0"/>
                  <a:cs typeface="Times New Roman"/>
                </a:endParaRPr>
              </a:p>
              <a:p>
                <a:pPr>
                  <a:lnSpc>
                    <a:spcPct val="107000"/>
                  </a:lnSpc>
                  <a:spcAft>
                    <a:spcPts val="800"/>
                  </a:spcAft>
                </a:pPr>
                <a:endParaRPr lang="es-ES" sz="1400" dirty="0">
                  <a:solidFill>
                    <a:schemeClr val="bg1"/>
                  </a:solidFill>
                  <a:latin typeface="Aptos" panose="020B0004020202020204" pitchFamily="34" charset="0"/>
                  <a:cs typeface="Times New Roman"/>
                </a:endParaRPr>
              </a:p>
              <a:p>
                <a:pPr>
                  <a:lnSpc>
                    <a:spcPct val="107000"/>
                  </a:lnSpc>
                  <a:spcAft>
                    <a:spcPts val="800"/>
                  </a:spcAft>
                </a:pPr>
                <a:r>
                  <a:rPr lang="es-ES" sz="1600" dirty="0">
                    <a:solidFill>
                      <a:schemeClr val="bg1"/>
                    </a:solidFill>
                    <a:latin typeface="Aptos" panose="020B0004020202020204" pitchFamily="34" charset="0"/>
                    <a:cs typeface="Times New Roman"/>
                  </a:rPr>
                  <a:t>Note que entonces la precisión del estimador de varianza depende es del número de años en la muestra y no de su frecuencia.</a:t>
                </a:r>
              </a:p>
            </p:txBody>
          </p:sp>
        </mc:Choice>
        <mc:Fallback>
          <p:sp>
            <p:nvSpPr>
              <p:cNvPr id="8" name="CuadroTexto 2">
                <a:extLst>
                  <a:ext uri="{FF2B5EF4-FFF2-40B4-BE49-F238E27FC236}">
                    <a16:creationId xmlns:a16="http://schemas.microsoft.com/office/drawing/2014/main" id="{2544BEEF-509F-17BD-F735-2C2D6DB91F32}"/>
                  </a:ext>
                </a:extLst>
              </p:cNvPr>
              <p:cNvSpPr txBox="1">
                <a:spLocks noRot="1" noChangeAspect="1" noMove="1" noResize="1" noEditPoints="1" noAdjustHandles="1" noChangeArrowheads="1" noChangeShapeType="1" noTextEdit="1"/>
              </p:cNvSpPr>
              <p:nvPr/>
            </p:nvSpPr>
            <p:spPr>
              <a:xfrm flipH="1">
                <a:off x="1642637" y="1594450"/>
                <a:ext cx="9388169" cy="4959050"/>
              </a:xfrm>
              <a:prstGeom prst="rect">
                <a:avLst/>
              </a:prstGeom>
              <a:blipFill>
                <a:blip r:embed="rId7"/>
                <a:stretch>
                  <a:fillRect l="-324" t="-246" b="-615"/>
                </a:stretch>
              </a:blipFill>
            </p:spPr>
            <p:txBody>
              <a:bodyPr/>
              <a:lstStyle/>
              <a:p>
                <a:r>
                  <a:rPr lang="es-CO">
                    <a:noFill/>
                  </a:rPr>
                  <a:t> </a:t>
                </a:r>
              </a:p>
            </p:txBody>
          </p:sp>
        </mc:Fallback>
      </mc:AlternateContent>
      <p:sp>
        <p:nvSpPr>
          <p:cNvPr id="5" name="Rectangle: Rounded Corners 4">
            <a:extLst>
              <a:ext uri="{FF2B5EF4-FFF2-40B4-BE49-F238E27FC236}">
                <a16:creationId xmlns:a16="http://schemas.microsoft.com/office/drawing/2014/main" id="{FCF98648-3FDF-BF56-E941-EBFE92868962}"/>
              </a:ext>
            </a:extLst>
          </p:cNvPr>
          <p:cNvSpPr/>
          <p:nvPr/>
        </p:nvSpPr>
        <p:spPr>
          <a:xfrm>
            <a:off x="2061353" y="336782"/>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74113044-25AD-50E3-27CD-57423324AEC7}"/>
              </a:ext>
            </a:extLst>
          </p:cNvPr>
          <p:cNvSpPr txBox="1"/>
          <p:nvPr/>
        </p:nvSpPr>
        <p:spPr>
          <a:xfrm>
            <a:off x="2772356" y="374638"/>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85866921-0621-56C3-9822-78D88124740C}"/>
              </a:ext>
            </a:extLst>
          </p:cNvPr>
          <p:cNvCxnSpPr>
            <a:cxnSpLocks/>
          </p:cNvCxnSpPr>
          <p:nvPr/>
        </p:nvCxnSpPr>
        <p:spPr>
          <a:xfrm flipH="1">
            <a:off x="1680276" y="1293842"/>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2DA541-3BD9-4F0D-C62F-66F96B3CC731}"/>
              </a:ext>
            </a:extLst>
          </p:cNvPr>
          <p:cNvCxnSpPr>
            <a:cxnSpLocks/>
          </p:cNvCxnSpPr>
          <p:nvPr/>
        </p:nvCxnSpPr>
        <p:spPr>
          <a:xfrm flipH="1">
            <a:off x="735075" y="1368604"/>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035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7">
            <a:extLst>
              <a:ext uri="{FF2B5EF4-FFF2-40B4-BE49-F238E27FC236}">
                <a16:creationId xmlns:a16="http://schemas.microsoft.com/office/drawing/2014/main" id="{76F5EE8F-E6F7-EA28-C834-D92C8956AB91}"/>
              </a:ext>
            </a:extLst>
          </p:cNvPr>
          <p:cNvSpPr/>
          <p:nvPr/>
        </p:nvSpPr>
        <p:spPr>
          <a:xfrm>
            <a:off x="2603739" y="742556"/>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10">
            <a:extLst>
              <a:ext uri="{FF2B5EF4-FFF2-40B4-BE49-F238E27FC236}">
                <a16:creationId xmlns:a16="http://schemas.microsoft.com/office/drawing/2014/main" id="{0AEC148E-4D7F-957E-1EB7-7CC9E8E98076}"/>
              </a:ext>
            </a:extLst>
          </p:cNvPr>
          <p:cNvCxnSpPr>
            <a:cxnSpLocks/>
          </p:cNvCxnSpPr>
          <p:nvPr/>
        </p:nvCxnSpPr>
        <p:spPr>
          <a:xfrm flipH="1">
            <a:off x="1680276" y="2003463"/>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72780394-9E2F-5A5F-344E-26D1CC4F9AA1}"/>
              </a:ext>
            </a:extLst>
          </p:cNvPr>
          <p:cNvCxnSpPr>
            <a:cxnSpLocks/>
          </p:cNvCxnSpPr>
          <p:nvPr/>
        </p:nvCxnSpPr>
        <p:spPr>
          <a:xfrm flipH="1">
            <a:off x="735075" y="2078225"/>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3477883" y="798642"/>
            <a:ext cx="523623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Contenido</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pic>
        <p:nvPicPr>
          <p:cNvPr id="19" name="Picture 18">
            <a:extLst>
              <a:ext uri="{FF2B5EF4-FFF2-40B4-BE49-F238E27FC236}">
                <a16:creationId xmlns:a16="http://schemas.microsoft.com/office/drawing/2014/main" id="{B2F1D4B3-E35F-14E2-71A0-2094F2B267F0}"/>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910001" y="-600646"/>
            <a:ext cx="5415379" cy="5434315"/>
          </a:xfrm>
          <a:prstGeom prst="rect">
            <a:avLst/>
          </a:prstGeom>
        </p:spPr>
      </p:pic>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5" name="CuadroTexto 4">
            <a:extLst>
              <a:ext uri="{FF2B5EF4-FFF2-40B4-BE49-F238E27FC236}">
                <a16:creationId xmlns:a16="http://schemas.microsoft.com/office/drawing/2014/main" id="{C9724DC6-6F3D-1229-74D3-D44686D9E36B}"/>
              </a:ext>
            </a:extLst>
          </p:cNvPr>
          <p:cNvSpPr txBox="1"/>
          <p:nvPr/>
        </p:nvSpPr>
        <p:spPr>
          <a:xfrm>
            <a:off x="3628643" y="3009783"/>
            <a:ext cx="4934711" cy="230832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CO"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Cálculo de Retornos</a:t>
            </a: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endParaRPr kumimoji="0" lang="es-CO"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CO"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Repaso de Estadística</a:t>
            </a: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endParaRPr kumimoji="0" lang="es-CO"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CO"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Distribución del parámetro de retorno. </a:t>
            </a:r>
          </a:p>
        </p:txBody>
      </p:sp>
    </p:spTree>
    <p:extLst>
      <p:ext uri="{BB962C8B-B14F-4D97-AF65-F5344CB8AC3E}">
        <p14:creationId xmlns:p14="http://schemas.microsoft.com/office/powerpoint/2010/main" val="880236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5" name="CuadroTexto 2">
                <a:extLst>
                  <a:ext uri="{FF2B5EF4-FFF2-40B4-BE49-F238E27FC236}">
                    <a16:creationId xmlns:a16="http://schemas.microsoft.com/office/drawing/2014/main" id="{5C49D00A-F8F6-221F-BED3-9E1EE1C2A603}"/>
                  </a:ext>
                </a:extLst>
              </p:cNvPr>
              <p:cNvSpPr txBox="1"/>
              <p:nvPr/>
            </p:nvSpPr>
            <p:spPr>
              <a:xfrm flipH="1">
                <a:off x="3264384" y="3058384"/>
                <a:ext cx="5696795" cy="2749214"/>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s-CO" sz="240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sz="2400"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e>
                        <m:sub>
                          <m:r>
                            <a:rPr lang="es-CO" sz="2400" b="0" i="1" smtClean="0">
                              <a:solidFill>
                                <a:schemeClr val="bg1"/>
                              </a:solidFill>
                              <a:latin typeface="Cambria Math" panose="02040503050406030204" pitchFamily="18" charset="0"/>
                              <a:ea typeface="Calibri" panose="020F0502020204030204" pitchFamily="34" charset="0"/>
                              <a:cs typeface="Arial" panose="020B0604020202020204" pitchFamily="34" charset="0"/>
                            </a:rPr>
                            <m:t>𝑎</m:t>
                          </m:r>
                        </m:sub>
                      </m:sSub>
                      <m:r>
                        <a:rPr lang="es-CO" sz="2400"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s-MX" sz="2400" i="1">
                          <a:solidFill>
                            <a:schemeClr val="bg1"/>
                          </a:solidFill>
                          <a:latin typeface="Cambria Math" panose="02040503050406030204" pitchFamily="18" charset="0"/>
                          <a:cs typeface="Times New Roman"/>
                        </a:rPr>
                        <m:t>±</m:t>
                      </m:r>
                      <m:f>
                        <m:fPr>
                          <m:ctrlPr>
                            <a:rPr lang="es-MX" sz="2400" i="1">
                              <a:solidFill>
                                <a:schemeClr val="bg1"/>
                              </a:solidFill>
                              <a:latin typeface="Cambria Math" panose="02040503050406030204" pitchFamily="18" charset="0"/>
                              <a:cs typeface="Times New Roman"/>
                            </a:rPr>
                          </m:ctrlPr>
                        </m:fPr>
                        <m:num>
                          <m:sSub>
                            <m:sSubPr>
                              <m:ctrlPr>
                                <a:rPr lang="es-CO" sz="2400" b="0" i="1" smtClean="0">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𝑆</m:t>
                              </m:r>
                            </m:e>
                            <m:sub>
                              <m:r>
                                <a:rPr lang="es-CO" sz="2400" b="0" i="1" smtClean="0">
                                  <a:solidFill>
                                    <a:schemeClr val="bg1"/>
                                  </a:solidFill>
                                  <a:latin typeface="Cambria Math" panose="02040503050406030204" pitchFamily="18" charset="0"/>
                                  <a:cs typeface="Times New Roman"/>
                                </a:rPr>
                                <m:t>𝑎</m:t>
                              </m:r>
                            </m:sub>
                          </m:sSub>
                        </m:num>
                        <m:den>
                          <m:rad>
                            <m:radPr>
                              <m:degHide m:val="on"/>
                              <m:ctrlPr>
                                <a:rPr lang="es-MX" sz="2400" i="1">
                                  <a:solidFill>
                                    <a:schemeClr val="bg1"/>
                                  </a:solidFill>
                                  <a:latin typeface="Cambria Math" panose="02040503050406030204" pitchFamily="18" charset="0"/>
                                  <a:cs typeface="Times New Roman"/>
                                </a:rPr>
                              </m:ctrlPr>
                            </m:radPr>
                            <m:deg/>
                            <m:e>
                              <m:r>
                                <a:rPr lang="es-MX" sz="2400" i="1">
                                  <a:solidFill>
                                    <a:schemeClr val="bg1"/>
                                  </a:solidFill>
                                  <a:latin typeface="Cambria Math" panose="02040503050406030204" pitchFamily="18" charset="0"/>
                                  <a:cs typeface="Times New Roman"/>
                                </a:rPr>
                                <m:t>𝐴</m:t>
                              </m:r>
                            </m:e>
                          </m:rad>
                        </m:den>
                      </m:f>
                      <m:sSub>
                        <m:sSubPr>
                          <m:ctrlPr>
                            <a:rPr lang="es-MX" sz="2400" i="1">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𝑡</m:t>
                          </m:r>
                        </m:e>
                        <m:sub>
                          <m:f>
                            <m:fPr>
                              <m:ctrlPr>
                                <a:rPr lang="es-MX" sz="2400" i="1">
                                  <a:solidFill>
                                    <a:schemeClr val="bg1"/>
                                  </a:solidFill>
                                  <a:latin typeface="Cambria Math" panose="02040503050406030204" pitchFamily="18" charset="0"/>
                                  <a:cs typeface="Times New Roman"/>
                                </a:rPr>
                              </m:ctrlPr>
                            </m:fPr>
                            <m:num>
                              <m:r>
                                <a:rPr lang="es-MX" sz="2400" i="1">
                                  <a:solidFill>
                                    <a:schemeClr val="bg1"/>
                                  </a:solidFill>
                                  <a:latin typeface="Cambria Math" panose="02040503050406030204" pitchFamily="18" charset="0"/>
                                  <a:cs typeface="Times New Roman"/>
                                </a:rPr>
                                <m:t>𝛼</m:t>
                              </m:r>
                            </m:num>
                            <m:den>
                              <m:r>
                                <a:rPr lang="es-MX" sz="2400" i="1">
                                  <a:solidFill>
                                    <a:schemeClr val="bg1"/>
                                  </a:solidFill>
                                  <a:latin typeface="Cambria Math" panose="02040503050406030204" pitchFamily="18" charset="0"/>
                                  <a:cs typeface="Times New Roman"/>
                                </a:rPr>
                                <m:t>2</m:t>
                              </m:r>
                            </m:den>
                          </m:f>
                          <m:r>
                            <a:rPr lang="es-CO" sz="2400" b="0" i="1" smtClean="0">
                              <a:solidFill>
                                <a:schemeClr val="bg1"/>
                              </a:solidFill>
                              <a:latin typeface="Cambria Math" panose="02040503050406030204" pitchFamily="18" charset="0"/>
                              <a:cs typeface="Times New Roman"/>
                            </a:rPr>
                            <m:t>,</m:t>
                          </m:r>
                          <m:r>
                            <a:rPr lang="es-CO" sz="2400" b="0" i="1" smtClean="0">
                              <a:solidFill>
                                <a:schemeClr val="bg1"/>
                              </a:solidFill>
                              <a:latin typeface="Cambria Math" panose="02040503050406030204" pitchFamily="18" charset="0"/>
                              <a:cs typeface="Times New Roman"/>
                            </a:rPr>
                            <m:t>𝑛</m:t>
                          </m:r>
                          <m:r>
                            <a:rPr lang="es-CO" sz="2400" b="0" i="1" smtClean="0">
                              <a:solidFill>
                                <a:schemeClr val="bg1"/>
                              </a:solidFill>
                              <a:latin typeface="Cambria Math" panose="02040503050406030204" pitchFamily="18" charset="0"/>
                              <a:cs typeface="Times New Roman"/>
                            </a:rPr>
                            <m:t>−1</m:t>
                          </m:r>
                        </m:sub>
                      </m:sSub>
                    </m:oMath>
                  </m:oMathPara>
                </a14:m>
                <a:endParaRPr lang="es-ES" sz="2400" dirty="0">
                  <a:solidFill>
                    <a:schemeClr val="bg1"/>
                  </a:solidFill>
                  <a:latin typeface="Aptos" panose="020B0004020202020204" pitchFamily="34" charset="0"/>
                  <a:cs typeface="Times New Roman"/>
                </a:endParaRPr>
              </a:p>
              <a:p>
                <a:pPr>
                  <a:lnSpc>
                    <a:spcPct val="107000"/>
                  </a:lnSpc>
                  <a:spcAft>
                    <a:spcPts val="800"/>
                  </a:spcAft>
                </a:pPr>
                <a:endParaRPr lang="es-ES" sz="2000" dirty="0">
                  <a:solidFill>
                    <a:schemeClr val="bg1"/>
                  </a:solidFill>
                  <a:latin typeface="Aptos" panose="020B0004020202020204" pitchFamily="34" charset="0"/>
                  <a:cs typeface="Times New Roman"/>
                </a:endParaRPr>
              </a:p>
              <a:p>
                <a:pPr>
                  <a:lnSpc>
                    <a:spcPct val="107000"/>
                  </a:lnSpc>
                  <a:spcAft>
                    <a:spcPts val="800"/>
                  </a:spcAft>
                </a:pPr>
                <a:r>
                  <a:rPr lang="es-ES" sz="2000" dirty="0">
                    <a:solidFill>
                      <a:schemeClr val="bg1"/>
                    </a:solidFill>
                    <a:latin typeface="Aptos" panose="020B0004020202020204" pitchFamily="34" charset="0"/>
                    <a:cs typeface="Times New Roman"/>
                  </a:rPr>
                  <a:t>Note que el intervalo de confianza de la media de los retornos no depende de la frecuencia con la que se estima el parámetro sino del número de años en la muestra.</a:t>
                </a:r>
              </a:p>
            </p:txBody>
          </p:sp>
        </mc:Choice>
        <mc:Fallback xmlns="">
          <p:sp>
            <p:nvSpPr>
              <p:cNvPr id="5" name="CuadroTexto 2">
                <a:extLst>
                  <a:ext uri="{FF2B5EF4-FFF2-40B4-BE49-F238E27FC236}">
                    <a16:creationId xmlns:a16="http://schemas.microsoft.com/office/drawing/2014/main" id="{5C49D00A-F8F6-221F-BED3-9E1EE1C2A603}"/>
                  </a:ext>
                </a:extLst>
              </p:cNvPr>
              <p:cNvSpPr txBox="1">
                <a:spLocks noRot="1" noChangeAspect="1" noMove="1" noResize="1" noEditPoints="1" noAdjustHandles="1" noChangeArrowheads="1" noChangeShapeType="1" noTextEdit="1"/>
              </p:cNvSpPr>
              <p:nvPr/>
            </p:nvSpPr>
            <p:spPr>
              <a:xfrm flipH="1">
                <a:off x="3264384" y="3058384"/>
                <a:ext cx="5696795" cy="2749214"/>
              </a:xfrm>
              <a:prstGeom prst="rect">
                <a:avLst/>
              </a:prstGeom>
              <a:blipFill>
                <a:blip r:embed="rId7"/>
                <a:stretch>
                  <a:fillRect l="-1070" b="-3104"/>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D111C72A-BF31-A78B-7F0A-2407ECF18D1C}"/>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3B42D285-F4BF-C333-FFAC-A9AF9C375100}"/>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9820C387-EB72-CAB4-2D41-50FB0D60FBB6}"/>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0D7682-F7F7-D4CE-4425-2B8705BE2A74}"/>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039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5" name="CuadroTexto 2">
                <a:extLst>
                  <a:ext uri="{FF2B5EF4-FFF2-40B4-BE49-F238E27FC236}">
                    <a16:creationId xmlns:a16="http://schemas.microsoft.com/office/drawing/2014/main" id="{5C49D00A-F8F6-221F-BED3-9E1EE1C2A603}"/>
                  </a:ext>
                </a:extLst>
              </p:cNvPr>
              <p:cNvSpPr txBox="1"/>
              <p:nvPr/>
            </p:nvSpPr>
            <p:spPr>
              <a:xfrm flipH="1">
                <a:off x="3134617" y="3058384"/>
                <a:ext cx="6198566" cy="2749214"/>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sz="2400"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r>
                        <a:rPr lang="es-CO" sz="2400"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s-MX" sz="2400" i="1">
                          <a:solidFill>
                            <a:schemeClr val="bg1"/>
                          </a:solidFill>
                          <a:latin typeface="Cambria Math" panose="02040503050406030204" pitchFamily="18" charset="0"/>
                          <a:cs typeface="Times New Roman"/>
                        </a:rPr>
                        <m:t>±</m:t>
                      </m:r>
                      <m:f>
                        <m:fPr>
                          <m:ctrlPr>
                            <a:rPr lang="es-MX" sz="2400" i="1">
                              <a:solidFill>
                                <a:schemeClr val="bg1"/>
                              </a:solidFill>
                              <a:latin typeface="Cambria Math" panose="02040503050406030204" pitchFamily="18" charset="0"/>
                              <a:cs typeface="Times New Roman"/>
                            </a:rPr>
                          </m:ctrlPr>
                        </m:fPr>
                        <m:num>
                          <m:sSub>
                            <m:sSubPr>
                              <m:ctrlPr>
                                <a:rPr lang="es-CO" sz="2400" b="0" i="1" smtClean="0">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𝑆</m:t>
                              </m:r>
                            </m:e>
                            <m:sub>
                              <m:r>
                                <a:rPr lang="es-CO" sz="2400" b="0" i="1" smtClean="0">
                                  <a:solidFill>
                                    <a:schemeClr val="bg1"/>
                                  </a:solidFill>
                                  <a:latin typeface="Cambria Math" panose="02040503050406030204" pitchFamily="18" charset="0"/>
                                  <a:cs typeface="Times New Roman"/>
                                </a:rPr>
                                <m:t>𝑎</m:t>
                              </m:r>
                            </m:sub>
                          </m:sSub>
                        </m:num>
                        <m:den>
                          <m:rad>
                            <m:radPr>
                              <m:degHide m:val="on"/>
                              <m:ctrlPr>
                                <a:rPr lang="es-MX" sz="2400" i="1">
                                  <a:solidFill>
                                    <a:schemeClr val="bg1"/>
                                  </a:solidFill>
                                  <a:latin typeface="Cambria Math" panose="02040503050406030204" pitchFamily="18" charset="0"/>
                                  <a:cs typeface="Times New Roman"/>
                                </a:rPr>
                              </m:ctrlPr>
                            </m:radPr>
                            <m:deg/>
                            <m:e>
                              <m:r>
                                <a:rPr lang="es-MX" sz="2400" i="1">
                                  <a:solidFill>
                                    <a:schemeClr val="bg1"/>
                                  </a:solidFill>
                                  <a:latin typeface="Cambria Math" panose="02040503050406030204" pitchFamily="18" charset="0"/>
                                  <a:cs typeface="Times New Roman"/>
                                </a:rPr>
                                <m:t>𝐴</m:t>
                              </m:r>
                            </m:e>
                          </m:rad>
                        </m:den>
                      </m:f>
                      <m:sSub>
                        <m:sSubPr>
                          <m:ctrlPr>
                            <a:rPr lang="es-MX" sz="2400" i="1">
                              <a:solidFill>
                                <a:schemeClr val="bg1"/>
                              </a:solidFill>
                              <a:latin typeface="Cambria Math" panose="02040503050406030204" pitchFamily="18" charset="0"/>
                              <a:cs typeface="Times New Roman"/>
                            </a:rPr>
                          </m:ctrlPr>
                        </m:sSubPr>
                        <m:e>
                          <m:r>
                            <a:rPr lang="es-CO" sz="2400" b="0" i="1" smtClean="0">
                              <a:solidFill>
                                <a:schemeClr val="bg1"/>
                              </a:solidFill>
                              <a:latin typeface="Cambria Math" panose="02040503050406030204" pitchFamily="18" charset="0"/>
                              <a:cs typeface="Times New Roman"/>
                            </a:rPr>
                            <m:t>𝑡</m:t>
                          </m:r>
                        </m:e>
                        <m:sub>
                          <m:f>
                            <m:fPr>
                              <m:ctrlPr>
                                <a:rPr lang="es-MX" sz="2400" i="1">
                                  <a:solidFill>
                                    <a:schemeClr val="bg1"/>
                                  </a:solidFill>
                                  <a:latin typeface="Cambria Math" panose="02040503050406030204" pitchFamily="18" charset="0"/>
                                  <a:cs typeface="Times New Roman"/>
                                </a:rPr>
                              </m:ctrlPr>
                            </m:fPr>
                            <m:num>
                              <m:r>
                                <a:rPr lang="es-MX" sz="2400" i="1">
                                  <a:solidFill>
                                    <a:schemeClr val="bg1"/>
                                  </a:solidFill>
                                  <a:latin typeface="Cambria Math" panose="02040503050406030204" pitchFamily="18" charset="0"/>
                                  <a:cs typeface="Times New Roman"/>
                                </a:rPr>
                                <m:t>𝛼</m:t>
                              </m:r>
                            </m:num>
                            <m:den>
                              <m:r>
                                <a:rPr lang="es-MX" sz="2400" i="1">
                                  <a:solidFill>
                                    <a:schemeClr val="bg1"/>
                                  </a:solidFill>
                                  <a:latin typeface="Cambria Math" panose="02040503050406030204" pitchFamily="18" charset="0"/>
                                  <a:cs typeface="Times New Roman"/>
                                </a:rPr>
                                <m:t>2</m:t>
                              </m:r>
                            </m:den>
                          </m:f>
                          <m:r>
                            <a:rPr lang="es-CO" sz="2400" b="0" i="1" smtClean="0">
                              <a:solidFill>
                                <a:schemeClr val="bg1"/>
                              </a:solidFill>
                              <a:latin typeface="Cambria Math" panose="02040503050406030204" pitchFamily="18" charset="0"/>
                              <a:cs typeface="Times New Roman"/>
                            </a:rPr>
                            <m:t>,</m:t>
                          </m:r>
                          <m:r>
                            <a:rPr lang="es-CO" sz="2400" b="0" i="1" smtClean="0">
                              <a:solidFill>
                                <a:schemeClr val="bg1"/>
                              </a:solidFill>
                              <a:latin typeface="Cambria Math" panose="02040503050406030204" pitchFamily="18" charset="0"/>
                              <a:cs typeface="Times New Roman"/>
                            </a:rPr>
                            <m:t>𝑛</m:t>
                          </m:r>
                          <m:r>
                            <a:rPr lang="es-CO" sz="2400" b="0" i="1" smtClean="0">
                              <a:solidFill>
                                <a:schemeClr val="bg1"/>
                              </a:solidFill>
                              <a:latin typeface="Cambria Math" panose="02040503050406030204" pitchFamily="18" charset="0"/>
                              <a:cs typeface="Times New Roman"/>
                            </a:rPr>
                            <m:t>−1</m:t>
                          </m:r>
                        </m:sub>
                      </m:sSub>
                    </m:oMath>
                  </m:oMathPara>
                </a14:m>
                <a:endParaRPr lang="es-ES" sz="2000" dirty="0">
                  <a:solidFill>
                    <a:schemeClr val="bg1"/>
                  </a:solidFill>
                  <a:latin typeface="Aptos" panose="020B0004020202020204" pitchFamily="34" charset="0"/>
                  <a:cs typeface="Times New Roman"/>
                </a:endParaRPr>
              </a:p>
              <a:p>
                <a:pPr>
                  <a:lnSpc>
                    <a:spcPct val="107000"/>
                  </a:lnSpc>
                  <a:spcAft>
                    <a:spcPts val="800"/>
                  </a:spcAft>
                </a:pPr>
                <a:endParaRPr lang="es-ES" sz="2000" dirty="0">
                  <a:solidFill>
                    <a:schemeClr val="bg1"/>
                  </a:solidFill>
                  <a:latin typeface="Aptos" panose="020B0004020202020204" pitchFamily="34" charset="0"/>
                  <a:cs typeface="Times New Roman"/>
                </a:endParaRPr>
              </a:p>
              <a:p>
                <a:pPr>
                  <a:lnSpc>
                    <a:spcPct val="107000"/>
                  </a:lnSpc>
                  <a:spcAft>
                    <a:spcPts val="800"/>
                  </a:spcAft>
                </a:pPr>
                <a:r>
                  <a:rPr lang="es-ES" sz="2000" dirty="0">
                    <a:solidFill>
                      <a:schemeClr val="bg1"/>
                    </a:solidFill>
                    <a:latin typeface="Aptos" panose="020B0004020202020204" pitchFamily="34" charset="0"/>
                    <a:cs typeface="Times New Roman"/>
                  </a:rPr>
                  <a:t>Usando un ejemplo con el bitcoin tendríamos que con una volatilidad anual del 60% y un número de años de 9 años. Al 95% tendríamos un </a:t>
                </a:r>
                <a14:m>
                  <m:oMath xmlns:m="http://schemas.openxmlformats.org/officeDocument/2006/math">
                    <m:r>
                      <a:rPr lang="es-MX" sz="2000" b="0" i="1" smtClean="0">
                        <a:solidFill>
                          <a:schemeClr val="bg1"/>
                        </a:solidFill>
                        <a:latin typeface="Cambria Math" panose="02040503050406030204" pitchFamily="18" charset="0"/>
                        <a:cs typeface="Times New Roman"/>
                      </a:rPr>
                      <m:t>±34%</m:t>
                    </m:r>
                  </m:oMath>
                </a14:m>
                <a:r>
                  <a:rPr lang="es-ES" sz="2000" dirty="0">
                    <a:solidFill>
                      <a:schemeClr val="bg1"/>
                    </a:solidFill>
                    <a:latin typeface="Aptos" panose="020B0004020202020204" pitchFamily="34" charset="0"/>
                    <a:cs typeface="Times New Roman"/>
                  </a:rPr>
                  <a:t> Como la banda de confianza para la estimación de su retorno.   </a:t>
                </a:r>
              </a:p>
            </p:txBody>
          </p:sp>
        </mc:Choice>
        <mc:Fallback xmlns="">
          <p:sp>
            <p:nvSpPr>
              <p:cNvPr id="5" name="CuadroTexto 2">
                <a:extLst>
                  <a:ext uri="{FF2B5EF4-FFF2-40B4-BE49-F238E27FC236}">
                    <a16:creationId xmlns:a16="http://schemas.microsoft.com/office/drawing/2014/main" id="{5C49D00A-F8F6-221F-BED3-9E1EE1C2A603}"/>
                  </a:ext>
                </a:extLst>
              </p:cNvPr>
              <p:cNvSpPr txBox="1">
                <a:spLocks noRot="1" noChangeAspect="1" noMove="1" noResize="1" noEditPoints="1" noAdjustHandles="1" noChangeArrowheads="1" noChangeShapeType="1" noTextEdit="1"/>
              </p:cNvSpPr>
              <p:nvPr/>
            </p:nvSpPr>
            <p:spPr>
              <a:xfrm flipH="1">
                <a:off x="3134617" y="3058384"/>
                <a:ext cx="6198566" cy="2749214"/>
              </a:xfrm>
              <a:prstGeom prst="rect">
                <a:avLst/>
              </a:prstGeom>
              <a:blipFill>
                <a:blip r:embed="rId7"/>
                <a:stretch>
                  <a:fillRect l="-983" r="-98" b="-3104"/>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D1583FBC-068B-191E-E903-01745DD02B01}"/>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1557AB41-547A-198A-5861-9B42CF251326}"/>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0CDCC30E-6835-92DC-967F-83EAF0C34E0A}"/>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E555675-21EC-9A48-7CAF-722A824F6E8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437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5" name="CuadroTexto 2">
                <a:extLst>
                  <a:ext uri="{FF2B5EF4-FFF2-40B4-BE49-F238E27FC236}">
                    <a16:creationId xmlns:a16="http://schemas.microsoft.com/office/drawing/2014/main" id="{5C49D00A-F8F6-221F-BED3-9E1EE1C2A603}"/>
                  </a:ext>
                </a:extLst>
              </p:cNvPr>
              <p:cNvSpPr txBox="1"/>
              <p:nvPr/>
            </p:nvSpPr>
            <p:spPr>
              <a:xfrm flipH="1">
                <a:off x="735075" y="3167489"/>
                <a:ext cx="5722695" cy="2405787"/>
              </a:xfrm>
              <a:prstGeom prst="rect">
                <a:avLst/>
              </a:prstGeom>
              <a:noFill/>
            </p:spPr>
            <p:txBody>
              <a:bodyPr wrap="square" lIns="91440" tIns="45720" rIns="91440" bIns="45720" rtlCol="0" anchor="t">
                <a:spAutoFit/>
              </a:bodyPr>
              <a:lstStyle/>
              <a:p>
                <a:pPr>
                  <a:lnSpc>
                    <a:spcPct val="107000"/>
                  </a:lnSpc>
                  <a:spcAft>
                    <a:spcPts val="800"/>
                  </a:spcAft>
                </a:pPr>
                <a:r>
                  <a:rPr lang="es-ES" sz="2000" dirty="0">
                    <a:solidFill>
                      <a:schemeClr val="bg1"/>
                    </a:solidFill>
                    <a:latin typeface="Aptos" panose="020B0004020202020204" pitchFamily="34" charset="0"/>
                    <a:cs typeface="Times New Roman"/>
                  </a:rPr>
                  <a:t>OJO: No es lo mismo realizar un VaR al 95%, que obtener un intervalo de confianza para el retorno esperado. Para obtener el VaR anual, se usa la siguiente formula: </a:t>
                </a:r>
              </a:p>
              <a:p>
                <a:pPr>
                  <a:lnSpc>
                    <a:spcPct val="107000"/>
                  </a:lnSpc>
                  <a:spcAft>
                    <a:spcPts val="800"/>
                  </a:spcAft>
                </a:pPr>
                <a:endParaRPr lang="es-ES" sz="2000" dirty="0">
                  <a:solidFill>
                    <a:schemeClr val="bg1"/>
                  </a:solidFill>
                  <a:latin typeface="Aptos" panose="020B0004020202020204" pitchFamily="34" charset="0"/>
                  <a:cs typeface="Times New Roman"/>
                </a:endParaRPr>
              </a:p>
              <a:p>
                <a:pPr algn="ctr">
                  <a:lnSpc>
                    <a:spcPct val="107000"/>
                  </a:lnSpc>
                  <a:spcAft>
                    <a:spcPts val="800"/>
                  </a:spcAft>
                </a:pPr>
                <a:r>
                  <a:rPr lang="es-ES" sz="2000" dirty="0">
                    <a:solidFill>
                      <a:schemeClr val="bg1"/>
                    </a:solidFill>
                    <a:latin typeface="Aptos" panose="020B0004020202020204" pitchFamily="34" charset="0"/>
                    <a:cs typeface="Times New Roman"/>
                  </a:rPr>
                  <a:t> </a:t>
                </a:r>
                <a14:m>
                  <m:oMath xmlns:m="http://schemas.openxmlformats.org/officeDocument/2006/math">
                    <m:r>
                      <m:rPr>
                        <m:sty m:val="p"/>
                      </m:rPr>
                      <a:rPr lang="es-CO" sz="2000">
                        <a:solidFill>
                          <a:schemeClr val="bg1"/>
                        </a:solidFill>
                        <a:latin typeface="Cambria Math" panose="02040503050406030204" pitchFamily="18" charset="0"/>
                        <a:ea typeface="Calibri" panose="020F0502020204030204" pitchFamily="34" charset="0"/>
                        <a:cs typeface="Arial" panose="020B0604020202020204" pitchFamily="34" charset="0"/>
                      </a:rPr>
                      <m:t>VaR</m:t>
                    </m:r>
                    <m:d>
                      <m:dPr>
                        <m:ctrlP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dPr>
                      <m:e>
                        <m: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t>95%</m:t>
                        </m:r>
                      </m:e>
                    </m:d>
                    <m: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Sub>
                      <m:sSubPr>
                        <m:ctrlP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accPr>
                          <m:e>
                            <m: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t>𝜇</m:t>
                            </m:r>
                          </m:e>
                        </m:acc>
                      </m:e>
                      <m:sub>
                        <m: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t>𝑎</m:t>
                        </m:r>
                      </m:sub>
                    </m:sSub>
                    <m:r>
                      <a:rPr lang="es-CO" sz="2000" i="1">
                        <a:solidFill>
                          <a:schemeClr val="bg1"/>
                        </a:solidFill>
                        <a:latin typeface="Cambria Math" panose="02040503050406030204" pitchFamily="18" charset="0"/>
                        <a:ea typeface="Calibri" panose="020F0502020204030204" pitchFamily="34" charset="0"/>
                        <a:cs typeface="Arial" panose="020B0604020202020204" pitchFamily="34" charset="0"/>
                      </a:rPr>
                      <m:t> −</m:t>
                    </m:r>
                    <m:sSub>
                      <m:sSubPr>
                        <m:ctrlPr>
                          <a:rPr lang="es-CO" sz="2000" i="1">
                            <a:solidFill>
                              <a:schemeClr val="bg1"/>
                            </a:solidFill>
                            <a:latin typeface="Cambria Math" panose="02040503050406030204" pitchFamily="18" charset="0"/>
                            <a:cs typeface="Times New Roman"/>
                          </a:rPr>
                        </m:ctrlPr>
                      </m:sSubPr>
                      <m:e>
                        <m:r>
                          <a:rPr lang="es-CO" sz="2000" i="1">
                            <a:solidFill>
                              <a:schemeClr val="bg1"/>
                            </a:solidFill>
                            <a:latin typeface="Cambria Math" panose="02040503050406030204" pitchFamily="18" charset="0"/>
                            <a:cs typeface="Times New Roman"/>
                          </a:rPr>
                          <m:t>𝑆</m:t>
                        </m:r>
                      </m:e>
                      <m:sub>
                        <m:r>
                          <a:rPr lang="es-CO" sz="2000" i="1">
                            <a:solidFill>
                              <a:schemeClr val="bg1"/>
                            </a:solidFill>
                            <a:latin typeface="Cambria Math" panose="02040503050406030204" pitchFamily="18" charset="0"/>
                            <a:cs typeface="Times New Roman"/>
                          </a:rPr>
                          <m:t>𝑎</m:t>
                        </m:r>
                      </m:sub>
                    </m:sSub>
                    <m:sSub>
                      <m:sSubPr>
                        <m:ctrlPr>
                          <a:rPr lang="es-MX" sz="2000" i="1">
                            <a:solidFill>
                              <a:schemeClr val="bg1"/>
                            </a:solidFill>
                            <a:latin typeface="Cambria Math" panose="02040503050406030204" pitchFamily="18" charset="0"/>
                            <a:cs typeface="Times New Roman"/>
                          </a:rPr>
                        </m:ctrlPr>
                      </m:sSubPr>
                      <m:e>
                        <m:r>
                          <a:rPr lang="es-CO" sz="2000" i="1">
                            <a:solidFill>
                              <a:schemeClr val="bg1"/>
                            </a:solidFill>
                            <a:latin typeface="Cambria Math" panose="02040503050406030204" pitchFamily="18" charset="0"/>
                            <a:cs typeface="Times New Roman"/>
                          </a:rPr>
                          <m:t>𝑡</m:t>
                        </m:r>
                      </m:e>
                      <m:sub>
                        <m:f>
                          <m:fPr>
                            <m:ctrlPr>
                              <a:rPr lang="es-MX" sz="2000" i="1">
                                <a:solidFill>
                                  <a:schemeClr val="bg1"/>
                                </a:solidFill>
                                <a:latin typeface="Cambria Math" panose="02040503050406030204" pitchFamily="18" charset="0"/>
                                <a:cs typeface="Times New Roman"/>
                              </a:rPr>
                            </m:ctrlPr>
                          </m:fPr>
                          <m:num>
                            <m:r>
                              <a:rPr lang="es-MX" sz="2000" i="1">
                                <a:solidFill>
                                  <a:schemeClr val="bg1"/>
                                </a:solidFill>
                                <a:latin typeface="Cambria Math" panose="02040503050406030204" pitchFamily="18" charset="0"/>
                                <a:cs typeface="Times New Roman"/>
                              </a:rPr>
                              <m:t>𝛼</m:t>
                            </m:r>
                          </m:num>
                          <m:den>
                            <m:r>
                              <a:rPr lang="es-MX" sz="2000" i="1">
                                <a:solidFill>
                                  <a:schemeClr val="bg1"/>
                                </a:solidFill>
                                <a:latin typeface="Cambria Math" panose="02040503050406030204" pitchFamily="18" charset="0"/>
                                <a:cs typeface="Times New Roman"/>
                              </a:rPr>
                              <m:t>2</m:t>
                            </m:r>
                          </m:den>
                        </m:f>
                        <m:r>
                          <a:rPr lang="es-CO" sz="2000" i="1">
                            <a:solidFill>
                              <a:schemeClr val="bg1"/>
                            </a:solidFill>
                            <a:latin typeface="Cambria Math" panose="02040503050406030204" pitchFamily="18" charset="0"/>
                            <a:cs typeface="Times New Roman"/>
                          </a:rPr>
                          <m:t>,</m:t>
                        </m:r>
                        <m:r>
                          <a:rPr lang="es-CO" sz="2000" i="1">
                            <a:solidFill>
                              <a:schemeClr val="bg1"/>
                            </a:solidFill>
                            <a:latin typeface="Cambria Math" panose="02040503050406030204" pitchFamily="18" charset="0"/>
                            <a:cs typeface="Times New Roman"/>
                          </a:rPr>
                          <m:t>𝑛</m:t>
                        </m:r>
                        <m:r>
                          <a:rPr lang="es-CO" sz="2000" i="1">
                            <a:solidFill>
                              <a:schemeClr val="bg1"/>
                            </a:solidFill>
                            <a:latin typeface="Cambria Math" panose="02040503050406030204" pitchFamily="18" charset="0"/>
                            <a:cs typeface="Times New Roman"/>
                          </a:rPr>
                          <m:t>−1</m:t>
                        </m:r>
                      </m:sub>
                    </m:sSub>
                  </m:oMath>
                </a14:m>
                <a:endParaRPr lang="es-ES" dirty="0">
                  <a:solidFill>
                    <a:schemeClr val="bg1"/>
                  </a:solidFill>
                  <a:latin typeface="Aptos" panose="020B0004020202020204" pitchFamily="34" charset="0"/>
                  <a:cs typeface="Times New Roman"/>
                </a:endParaRPr>
              </a:p>
            </p:txBody>
          </p:sp>
        </mc:Choice>
        <mc:Fallback>
          <p:sp>
            <p:nvSpPr>
              <p:cNvPr id="5" name="CuadroTexto 2">
                <a:extLst>
                  <a:ext uri="{FF2B5EF4-FFF2-40B4-BE49-F238E27FC236}">
                    <a16:creationId xmlns:a16="http://schemas.microsoft.com/office/drawing/2014/main" id="{5C49D00A-F8F6-221F-BED3-9E1EE1C2A603}"/>
                  </a:ext>
                </a:extLst>
              </p:cNvPr>
              <p:cNvSpPr txBox="1">
                <a:spLocks noRot="1" noChangeAspect="1" noMove="1" noResize="1" noEditPoints="1" noAdjustHandles="1" noChangeArrowheads="1" noChangeShapeType="1" noTextEdit="1"/>
              </p:cNvSpPr>
              <p:nvPr/>
            </p:nvSpPr>
            <p:spPr>
              <a:xfrm flipH="1">
                <a:off x="735075" y="3167489"/>
                <a:ext cx="5722695" cy="2405787"/>
              </a:xfrm>
              <a:prstGeom prst="rect">
                <a:avLst/>
              </a:prstGeom>
              <a:blipFill>
                <a:blip r:embed="rId7"/>
                <a:stretch>
                  <a:fillRect l="-1173" t="-1015"/>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813CBD35-A679-BD76-3F88-AD7B3C35903B}"/>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08F6D45D-3AAF-3D90-E94C-87194F17671F}"/>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35C73D51-16A2-1234-0797-D2DD04780332}"/>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CFB31F0-0C33-9226-C7EF-345B5D17AA77}"/>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A7770ED-CEB3-2507-34AC-71609BD673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494" y="2539805"/>
            <a:ext cx="4535879" cy="3366915"/>
          </a:xfrm>
          <a:prstGeom prst="round2SameRect">
            <a:avLst>
              <a:gd name="adj1" fmla="val 5897"/>
              <a:gd name="adj2"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1249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2" name="Picture 1">
            <a:extLst>
              <a:ext uri="{FF2B5EF4-FFF2-40B4-BE49-F238E27FC236}">
                <a16:creationId xmlns:a16="http://schemas.microsoft.com/office/drawing/2014/main" id="{C843C5C7-DB7B-9C78-9C70-F5AF2B4AFDD8}"/>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7BBA6965-5870-99B3-5052-D229783BF1B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5" name="CuadroTexto 2">
            <a:extLst>
              <a:ext uri="{FF2B5EF4-FFF2-40B4-BE49-F238E27FC236}">
                <a16:creationId xmlns:a16="http://schemas.microsoft.com/office/drawing/2014/main" id="{5C49D00A-F8F6-221F-BED3-9E1EE1C2A603}"/>
              </a:ext>
            </a:extLst>
          </p:cNvPr>
          <p:cNvSpPr txBox="1"/>
          <p:nvPr/>
        </p:nvSpPr>
        <p:spPr>
          <a:xfrm flipH="1">
            <a:off x="1501929" y="1934993"/>
            <a:ext cx="8795416" cy="967765"/>
          </a:xfrm>
          <a:prstGeom prst="rect">
            <a:avLst/>
          </a:prstGeom>
          <a:noFill/>
        </p:spPr>
        <p:txBody>
          <a:bodyPr wrap="square" lIns="91440" tIns="45720" rIns="91440" bIns="45720" rtlCol="0" anchor="t">
            <a:spAutoFit/>
          </a:bodyPr>
          <a:lstStyle/>
          <a:p>
            <a:pPr>
              <a:lnSpc>
                <a:spcPct val="107000"/>
              </a:lnSpc>
              <a:spcAft>
                <a:spcPts val="800"/>
              </a:spcAft>
            </a:pPr>
            <a:endParaRPr lang="es-ES" sz="2400" dirty="0">
              <a:solidFill>
                <a:srgbClr val="000000"/>
              </a:solidFill>
              <a:cs typeface="Times New Roman"/>
            </a:endParaRPr>
          </a:p>
          <a:p>
            <a:pPr>
              <a:lnSpc>
                <a:spcPct val="107000"/>
              </a:lnSpc>
              <a:spcAft>
                <a:spcPts val="800"/>
              </a:spcAft>
            </a:pPr>
            <a:endParaRPr lang="es-ES" sz="2400" dirty="0">
              <a:solidFill>
                <a:srgbClr val="000000"/>
              </a:solidFill>
              <a:cs typeface="Times New Roman"/>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A9DA65-7151-A2A0-67F8-19BF173CF40D}"/>
                  </a:ext>
                </a:extLst>
              </p:cNvPr>
              <p:cNvSpPr txBox="1"/>
              <p:nvPr/>
            </p:nvSpPr>
            <p:spPr>
              <a:xfrm>
                <a:off x="1362773" y="2714961"/>
                <a:ext cx="9742253" cy="3227871"/>
              </a:xfrm>
              <a:prstGeom prst="rect">
                <a:avLst/>
              </a:prstGeom>
              <a:noFill/>
            </p:spPr>
            <p:txBody>
              <a:bodyPr wrap="square">
                <a:spAutoFit/>
              </a:bodyPr>
              <a:lstStyle/>
              <a:p>
                <a:pPr>
                  <a:lnSpc>
                    <a:spcPct val="107000"/>
                  </a:lnSpc>
                  <a:spcAft>
                    <a:spcPts val="800"/>
                  </a:spcAft>
                </a:pPr>
                <a:r>
                  <a:rPr lang="es-ES" sz="2000" dirty="0">
                    <a:solidFill>
                      <a:schemeClr val="bg1"/>
                    </a:solidFill>
                    <a:latin typeface="Aptos" panose="020B0004020202020204" pitchFamily="34" charset="0"/>
                    <a:cs typeface="Times New Roman"/>
                  </a:rPr>
                  <a:t>Más allá del razonamiento empleado no debemos olvidar que: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accPr>
                        <m:e>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e>
                      </m:acc>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f>
                        <m:f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num>
                        <m:den>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𝑁</m:t>
                          </m:r>
                        </m:den>
                      </m:f>
                      <m:nary>
                        <m:naryPr>
                          <m:chr m:val="∑"/>
                          <m:limLoc m:val="undOv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naryPr>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𝑖</m:t>
                          </m:r>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sub>
                        <m:sup>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𝑁</m:t>
                          </m:r>
                        </m:sup>
                        <m:e>
                          <m:func>
                            <m:func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𝑡</m:t>
                                          </m:r>
                                        </m:sub>
                                      </m:sSub>
                                    </m:num>
                                    <m:den>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𝑡</m:t>
                                          </m:r>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e>
                      </m:nary>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sub>
                                  </m:sSub>
                                </m:num>
                                <m:den>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0</m:t>
                                      </m:r>
                                    </m:sub>
                                  </m:sSub>
                                </m:den>
                              </m:f>
                            </m:e>
                          </m:d>
                        </m:e>
                      </m:func>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 </m:t>
                      </m:r>
                      <m:func>
                        <m:func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2</m:t>
                                      </m:r>
                                    </m:sub>
                                  </m:sSub>
                                </m:num>
                                <m:den>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3</m:t>
                                      </m:r>
                                    </m:sub>
                                  </m:sSub>
                                </m:num>
                                <m:den>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2</m:t>
                                      </m:r>
                                    </m:sub>
                                  </m:sSub>
                                </m:den>
                              </m:f>
                            </m:e>
                          </m:d>
                        </m:e>
                      </m:func>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sub>
                                  </m:sSub>
                                </m:num>
                                <m:den>
                                  <m:sSub>
                                    <m:sSubPr>
                                      <m:ctrlP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ctrlPr>
                                    </m:sSubPr>
                                    <m:e>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𝑥</m:t>
                                      </m:r>
                                    </m:e>
                                    <m:sub>
                                      <m:r>
                                        <a:rPr lang="es-CO" sz="2400" b="0" i="1" smtClean="0">
                                          <a:solidFill>
                                            <a:schemeClr val="bg1"/>
                                          </a:solidFill>
                                          <a:effectLst/>
                                          <a:latin typeface="Cambria Math" panose="02040503050406030204" pitchFamily="18" charset="0"/>
                                          <a:ea typeface="Yu Mincho" panose="02020400000000000000" pitchFamily="18" charset="-128"/>
                                          <a:cs typeface="Arial" panose="020B0604020202020204" pitchFamily="34" charset="0"/>
                                        </a:rPr>
                                        <m:t>𝑛</m:t>
                                      </m:r>
                                      <m:r>
                                        <a:rPr lang="es-CO" sz="2400" i="1">
                                          <a:solidFill>
                                            <a:schemeClr val="bg1"/>
                                          </a:solidFill>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oMath>
                  </m:oMathPara>
                </a14:m>
                <a:endParaRPr lang="es-CO" sz="24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accPr>
                        <m:e>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𝜇</m:t>
                          </m:r>
                        </m:e>
                      </m:acc>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
                        <m:fPr>
                          <m:ctrlP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num>
                        <m:den>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𝑁</m:t>
                          </m:r>
                        </m:den>
                      </m:f>
                      <m:r>
                        <a:rPr lang="es-CO"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unc>
                        <m:funcPr>
                          <m:ctrlP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Calibri" panose="020F0502020204030204" pitchFamily="34" charset="0"/>
                              <a:cs typeface="Arial" panose="020B0604020202020204" pitchFamily="34" charset="0"/>
                            </a:rPr>
                            <m:t>ln</m:t>
                          </m:r>
                        </m:fName>
                        <m:e>
                          <m:sSub>
                            <m:sSubPr>
                              <m:ctrlP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CO"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𝑥</m:t>
                              </m:r>
                            </m:e>
                            <m:sub>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𝑛</m:t>
                              </m:r>
                            </m:sub>
                          </m:sSub>
                        </m:e>
                      </m:func>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unc>
                        <m:funcPr>
                          <m:ctrlP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s-CO" sz="2400">
                              <a:solidFill>
                                <a:schemeClr val="bg1"/>
                              </a:solidFill>
                              <a:effectLst/>
                              <a:latin typeface="Cambria Math" panose="02040503050406030204" pitchFamily="18" charset="0"/>
                              <a:ea typeface="Calibri" panose="020F0502020204030204" pitchFamily="34" charset="0"/>
                              <a:cs typeface="Arial" panose="020B0604020202020204" pitchFamily="34" charset="0"/>
                            </a:rPr>
                            <m:t>ln</m:t>
                          </m:r>
                        </m:fName>
                        <m:e>
                          <m:sSub>
                            <m:sSubPr>
                              <m:ctrlP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bPr>
                            <m:e>
                              <m:r>
                                <a:rPr lang="es-CO"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𝑥</m:t>
                              </m:r>
                            </m:e>
                            <m:sub>
                              <m:r>
                                <a:rPr lang="es-CO"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0</m:t>
                              </m:r>
                            </m:sub>
                          </m:sSub>
                        </m:e>
                      </m:func>
                      <m:r>
                        <a:rPr lang="es-CO" sz="24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s-CO" sz="2400"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solidFill>
                      <a:schemeClr val="bg1"/>
                    </a:solidFill>
                    <a:latin typeface="Aptos" panose="020B0004020202020204" pitchFamily="34" charset="0"/>
                    <a:cs typeface="Times New Roman"/>
                  </a:rPr>
                  <a:t>Y que por tanto realmente solo estamos usando dos datos para estimar nuestro retorno esperado. Es de esperar entonces que la amplitud del intervalo sea alta.</a:t>
                </a:r>
              </a:p>
            </p:txBody>
          </p:sp>
        </mc:Choice>
        <mc:Fallback xmlns="">
          <p:sp>
            <p:nvSpPr>
              <p:cNvPr id="14" name="TextBox 13">
                <a:extLst>
                  <a:ext uri="{FF2B5EF4-FFF2-40B4-BE49-F238E27FC236}">
                    <a16:creationId xmlns:a16="http://schemas.microsoft.com/office/drawing/2014/main" id="{C9A9DA65-7151-A2A0-67F8-19BF173CF40D}"/>
                  </a:ext>
                </a:extLst>
              </p:cNvPr>
              <p:cNvSpPr txBox="1">
                <a:spLocks noRot="1" noChangeAspect="1" noMove="1" noResize="1" noEditPoints="1" noAdjustHandles="1" noChangeArrowheads="1" noChangeShapeType="1" noTextEdit="1"/>
              </p:cNvSpPr>
              <p:nvPr/>
            </p:nvSpPr>
            <p:spPr>
              <a:xfrm>
                <a:off x="1362773" y="2714961"/>
                <a:ext cx="9742253" cy="3227871"/>
              </a:xfrm>
              <a:prstGeom prst="rect">
                <a:avLst/>
              </a:prstGeom>
              <a:blipFill>
                <a:blip r:embed="rId7"/>
                <a:stretch>
                  <a:fillRect l="-688" t="-566" r="-1001" b="-2453"/>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58AD86CA-6484-8BBE-76F4-B6451FECFC75}"/>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DD2DEDE3-61B4-56C7-34CF-60A143104493}"/>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Estimador de retorno</a:t>
            </a:r>
          </a:p>
        </p:txBody>
      </p:sp>
      <p:cxnSp>
        <p:nvCxnSpPr>
          <p:cNvPr id="11" name="Straight Connector 10">
            <a:extLst>
              <a:ext uri="{FF2B5EF4-FFF2-40B4-BE49-F238E27FC236}">
                <a16:creationId xmlns:a16="http://schemas.microsoft.com/office/drawing/2014/main" id="{6329BAAB-8113-444D-E709-4D5EB3664464}"/>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A3B054A-09D0-69C1-818C-8200463C1E5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1664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16783" y="-21384"/>
            <a:ext cx="12225565" cy="6879384"/>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dirty="0"/>
          </a:p>
        </p:txBody>
      </p:sp>
      <p:pic>
        <p:nvPicPr>
          <p:cNvPr id="2" name="Picture 10" descr="Abstract Dark Halftone Background Design Png Image - Background Abstract  Design Png Clipart - Large Size Png Image - PikPng">
            <a:extLst>
              <a:ext uri="{FF2B5EF4-FFF2-40B4-BE49-F238E27FC236}">
                <a16:creationId xmlns:a16="http://schemas.microsoft.com/office/drawing/2014/main" id="{F7F2B977-CAA5-441D-7EAD-3001BA10036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7" name="Picture 6">
            <a:extLst>
              <a:ext uri="{FF2B5EF4-FFF2-40B4-BE49-F238E27FC236}">
                <a16:creationId xmlns:a16="http://schemas.microsoft.com/office/drawing/2014/main" id="{BB7175A2-4F81-F66A-C663-8BED32DA645D}"/>
              </a:ext>
            </a:extLst>
          </p:cNvPr>
          <p:cNvPicPr>
            <a:picLocks noChangeAspect="1"/>
          </p:cNvPicPr>
          <p:nvPr/>
        </p:nvPicPr>
        <p:blipFill rotWithShape="1">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rcRect t="27244" r="7638"/>
          <a:stretch/>
        </p:blipFill>
        <p:spPr>
          <a:xfrm>
            <a:off x="7416800" y="0"/>
            <a:ext cx="4775200" cy="3761558"/>
          </a:xfrm>
          <a:prstGeom prst="rect">
            <a:avLst/>
          </a:prstGeom>
        </p:spPr>
      </p:pic>
      <p:sp>
        <p:nvSpPr>
          <p:cNvPr id="8" name="TextBox 7">
            <a:extLst>
              <a:ext uri="{FF2B5EF4-FFF2-40B4-BE49-F238E27FC236}">
                <a16:creationId xmlns:a16="http://schemas.microsoft.com/office/drawing/2014/main" id="{3F7862C1-5519-74A5-D1BD-E01ED2BD68C2}"/>
              </a:ext>
            </a:extLst>
          </p:cNvPr>
          <p:cNvSpPr txBox="1"/>
          <p:nvPr/>
        </p:nvSpPr>
        <p:spPr>
          <a:xfrm>
            <a:off x="3052617" y="2115128"/>
            <a:ext cx="8490454" cy="2585323"/>
          </a:xfrm>
          <a:prstGeom prst="rect">
            <a:avLst/>
          </a:prstGeom>
          <a:noFill/>
        </p:spPr>
        <p:txBody>
          <a:bodyPr wrap="square" rtlCol="0">
            <a:spAutoFit/>
          </a:bodyPr>
          <a:lstStyle/>
          <a:p>
            <a:r>
              <a:rPr lang="es-CO" sz="5400" b="1" dirty="0">
                <a:solidFill>
                  <a:schemeClr val="bg1"/>
                </a:solidFill>
                <a:latin typeface="Century Gothic" panose="020B0502020202020204" pitchFamily="34" charset="0"/>
              </a:rPr>
              <a:t>Estimación de Volatilidad</a:t>
            </a:r>
            <a:endParaRPr lang="es-CO" sz="4800" b="1" dirty="0">
              <a:solidFill>
                <a:schemeClr val="bg1"/>
              </a:solidFill>
              <a:latin typeface="Century Gothic" panose="020B0502020202020204" pitchFamily="34" charset="0"/>
              <a:ea typeface="Verdana" panose="020B0604030504040204" pitchFamily="34" charset="0"/>
              <a:cs typeface="Arial" panose="020B0604020202020204" pitchFamily="34" charset="0"/>
            </a:endParaRPr>
          </a:p>
          <a:p>
            <a:endParaRPr lang="es-CO" sz="5400"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7CC7962A-F137-D509-F8F7-1ACA38F1BD0B}"/>
              </a:ext>
            </a:extLst>
          </p:cNvPr>
          <p:cNvSpPr txBox="1"/>
          <p:nvPr/>
        </p:nvSpPr>
        <p:spPr>
          <a:xfrm>
            <a:off x="3052618" y="3943345"/>
            <a:ext cx="6086764" cy="523220"/>
          </a:xfrm>
          <a:prstGeom prst="rect">
            <a:avLst/>
          </a:prstGeom>
          <a:noFill/>
        </p:spPr>
        <p:txBody>
          <a:bodyPr wrap="square" rtlCol="0">
            <a:spAutoFit/>
          </a:bodyPr>
          <a:lstStyle/>
          <a:p>
            <a:r>
              <a:rPr lang="es-MX" sz="2800" dirty="0">
                <a:solidFill>
                  <a:srgbClr val="FFC002"/>
                </a:solidFill>
                <a:latin typeface="Aptos" panose="020B0004020202020204" pitchFamily="34" charset="0"/>
              </a:rPr>
              <a:t>BCRP – CEFA 2024</a:t>
            </a:r>
            <a:endParaRPr lang="es-CO" sz="2800" dirty="0">
              <a:solidFill>
                <a:srgbClr val="FFC002"/>
              </a:solidFill>
              <a:latin typeface="Aptos" panose="020B0004020202020204" pitchFamily="34" charset="0"/>
            </a:endParaRPr>
          </a:p>
        </p:txBody>
      </p:sp>
      <p:cxnSp>
        <p:nvCxnSpPr>
          <p:cNvPr id="10" name="Straight Connector 9">
            <a:extLst>
              <a:ext uri="{FF2B5EF4-FFF2-40B4-BE49-F238E27FC236}">
                <a16:creationId xmlns:a16="http://schemas.microsoft.com/office/drawing/2014/main" id="{08431FF5-B5F9-C51C-D214-F58867254104}"/>
              </a:ext>
            </a:extLst>
          </p:cNvPr>
          <p:cNvCxnSpPr>
            <a:cxnSpLocks/>
          </p:cNvCxnSpPr>
          <p:nvPr/>
        </p:nvCxnSpPr>
        <p:spPr>
          <a:xfrm>
            <a:off x="3144982" y="3862958"/>
            <a:ext cx="5765716" cy="0"/>
          </a:xfrm>
          <a:prstGeom prst="line">
            <a:avLst/>
          </a:prstGeom>
          <a:noFill/>
          <a:ln w="9525"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129803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4D5A1-3FE1-65C6-3854-6CAD4D6E3039}"/>
            </a:ext>
          </a:extLst>
        </p:cNvPr>
        <p:cNvGrpSpPr/>
        <p:nvPr/>
      </p:nvGrpSpPr>
      <p:grpSpPr>
        <a:xfrm>
          <a:off x="0" y="0"/>
          <a:ext cx="0" cy="0"/>
          <a:chOff x="0" y="0"/>
          <a:chExt cx="0" cy="0"/>
        </a:xfrm>
      </p:grpSpPr>
      <p:sp>
        <p:nvSpPr>
          <p:cNvPr id="6" name="Rectangle: Rounded Corners 7">
            <a:extLst>
              <a:ext uri="{FF2B5EF4-FFF2-40B4-BE49-F238E27FC236}">
                <a16:creationId xmlns:a16="http://schemas.microsoft.com/office/drawing/2014/main" id="{C368AFEC-7F9B-3FC2-D69E-5605F8C6E55B}"/>
              </a:ext>
            </a:extLst>
          </p:cNvPr>
          <p:cNvSpPr/>
          <p:nvPr/>
        </p:nvSpPr>
        <p:spPr>
          <a:xfrm>
            <a:off x="2603739" y="742556"/>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10">
            <a:extLst>
              <a:ext uri="{FF2B5EF4-FFF2-40B4-BE49-F238E27FC236}">
                <a16:creationId xmlns:a16="http://schemas.microsoft.com/office/drawing/2014/main" id="{61244994-D24F-AD05-1ABB-5363DDE568C7}"/>
              </a:ext>
            </a:extLst>
          </p:cNvPr>
          <p:cNvCxnSpPr>
            <a:cxnSpLocks/>
          </p:cNvCxnSpPr>
          <p:nvPr/>
        </p:nvCxnSpPr>
        <p:spPr>
          <a:xfrm flipH="1">
            <a:off x="1680276" y="2003463"/>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40E667DF-2191-52A7-7CDF-56B01887DC66}"/>
              </a:ext>
            </a:extLst>
          </p:cNvPr>
          <p:cNvCxnSpPr>
            <a:cxnSpLocks/>
          </p:cNvCxnSpPr>
          <p:nvPr/>
        </p:nvCxnSpPr>
        <p:spPr>
          <a:xfrm flipH="1">
            <a:off x="735075" y="2078225"/>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24" name="Picture 23" descr="A black and white logo&#10;&#10;Description automatically generated">
            <a:extLst>
              <a:ext uri="{FF2B5EF4-FFF2-40B4-BE49-F238E27FC236}">
                <a16:creationId xmlns:a16="http://schemas.microsoft.com/office/drawing/2014/main" id="{77FDEB50-0A70-B692-B9F3-31D7AF770BBD}"/>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8E1E306-14F0-9CFC-CD57-57E6647400A8}"/>
              </a:ext>
            </a:extLst>
          </p:cNvPr>
          <p:cNvSpPr txBox="1"/>
          <p:nvPr/>
        </p:nvSpPr>
        <p:spPr>
          <a:xfrm>
            <a:off x="3477883" y="798642"/>
            <a:ext cx="523623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Contenido</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pic>
        <p:nvPicPr>
          <p:cNvPr id="19" name="Picture 18">
            <a:extLst>
              <a:ext uri="{FF2B5EF4-FFF2-40B4-BE49-F238E27FC236}">
                <a16:creationId xmlns:a16="http://schemas.microsoft.com/office/drawing/2014/main" id="{0D2CBF64-9219-EDDF-2ECC-C6F64A783697}"/>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910001" y="-600646"/>
            <a:ext cx="5415379" cy="5434315"/>
          </a:xfrm>
          <a:prstGeom prst="rect">
            <a:avLst/>
          </a:prstGeom>
        </p:spPr>
      </p:pic>
      <p:pic>
        <p:nvPicPr>
          <p:cNvPr id="20" name="Picture 19">
            <a:extLst>
              <a:ext uri="{FF2B5EF4-FFF2-40B4-BE49-F238E27FC236}">
                <a16:creationId xmlns:a16="http://schemas.microsoft.com/office/drawing/2014/main" id="{6963CBDB-3B38-65C9-BF9D-5FEA5FE371DE}"/>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5" name="CuadroTexto 4">
            <a:extLst>
              <a:ext uri="{FF2B5EF4-FFF2-40B4-BE49-F238E27FC236}">
                <a16:creationId xmlns:a16="http://schemas.microsoft.com/office/drawing/2014/main" id="{D850BCAA-9044-E1D4-FECE-4AE183FB3B22}"/>
              </a:ext>
            </a:extLst>
          </p:cNvPr>
          <p:cNvSpPr txBox="1"/>
          <p:nvPr/>
        </p:nvSpPr>
        <p:spPr>
          <a:xfrm>
            <a:off x="3638360" y="2731085"/>
            <a:ext cx="4915282" cy="3416320"/>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Introducción</a:t>
            </a: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endPar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Modelos de Heteroscedasticidad condicional</a:t>
            </a: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endPar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Modelos de escalamiento temporal de la volatilidad</a:t>
            </a: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endPar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FFC000"/>
              </a:buClr>
              <a:buSzTx/>
              <a:buFont typeface="+mj-lt"/>
              <a:buAutoNum type="arabicPeriod"/>
              <a:tabLst/>
              <a:defRPr/>
            </a:pPr>
            <a:r>
              <a:rPr kumimoji="0" lang="es-MX" sz="2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Conclusiones</a:t>
            </a:r>
          </a:p>
        </p:txBody>
      </p:sp>
    </p:spTree>
    <p:extLst>
      <p:ext uri="{BB962C8B-B14F-4D97-AF65-F5344CB8AC3E}">
        <p14:creationId xmlns:p14="http://schemas.microsoft.com/office/powerpoint/2010/main" val="12041355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sp>
        <p:nvSpPr>
          <p:cNvPr id="5" name="CuadroTexto 1">
            <a:extLst>
              <a:ext uri="{FF2B5EF4-FFF2-40B4-BE49-F238E27FC236}">
                <a16:creationId xmlns:a16="http://schemas.microsoft.com/office/drawing/2014/main" id="{FE1E0BAE-2398-2FED-49A4-6987689FD619}"/>
              </a:ext>
            </a:extLst>
          </p:cNvPr>
          <p:cNvSpPr txBox="1"/>
          <p:nvPr/>
        </p:nvSpPr>
        <p:spPr>
          <a:xfrm flipH="1">
            <a:off x="1621935" y="2688653"/>
            <a:ext cx="9223930" cy="3416320"/>
          </a:xfrm>
          <a:prstGeom prst="rect">
            <a:avLst/>
          </a:prstGeom>
          <a:noFill/>
        </p:spPr>
        <p:txBody>
          <a:bodyPr wrap="square" lIns="91440" tIns="45720" rIns="91440" bIns="45720" rtlCol="0" anchor="t">
            <a:spAutoFit/>
          </a:bodyPr>
          <a:lstStyle/>
          <a:p>
            <a:pPr>
              <a:buClr>
                <a:schemeClr val="tx1"/>
              </a:buClr>
            </a:pPr>
            <a:r>
              <a:rPr lang="es-CO" sz="2400" dirty="0">
                <a:solidFill>
                  <a:schemeClr val="bg1"/>
                </a:solidFill>
                <a:latin typeface="Aptos" panose="020B0004020202020204" pitchFamily="34" charset="0"/>
              </a:rPr>
              <a:t>Sin embargo, en las series financieras se observan dos fenómenos:</a:t>
            </a:r>
          </a:p>
          <a:p>
            <a:pPr>
              <a:buClr>
                <a:schemeClr val="tx1"/>
              </a:buClr>
            </a:pPr>
            <a:endParaRPr lang="es-CO" sz="24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2400" dirty="0">
                <a:solidFill>
                  <a:schemeClr val="bg1"/>
                </a:solidFill>
                <a:latin typeface="Aptos" panose="020B0004020202020204" pitchFamily="34" charset="0"/>
              </a:rPr>
              <a:t>Hay periodos donde la volatilidad es mayor que en otros: crisis financieras vs periodos de auge económico.</a:t>
            </a:r>
          </a:p>
          <a:p>
            <a:pPr marL="342900" indent="-342900">
              <a:buClr>
                <a:schemeClr val="accent4"/>
              </a:buClr>
              <a:buFont typeface="Arial" panose="020B0604020202020204" pitchFamily="34" charset="0"/>
              <a:buChar char="•"/>
            </a:pPr>
            <a:endParaRPr lang="es-CO" sz="24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2400" dirty="0">
                <a:solidFill>
                  <a:schemeClr val="bg1"/>
                </a:solidFill>
                <a:latin typeface="Aptos" panose="020B0004020202020204" pitchFamily="34" charset="0"/>
              </a:rPr>
              <a:t>La ocurrencia de eventos extremos es mayor a una distribución normal (presencia de colas anchas).</a:t>
            </a:r>
          </a:p>
          <a:p>
            <a:pPr marL="342900" indent="-342900">
              <a:buClr>
                <a:schemeClr val="accent4"/>
              </a:buClr>
              <a:buFont typeface="Arial" panose="020B0604020202020204" pitchFamily="34" charset="0"/>
              <a:buChar char="•"/>
            </a:pPr>
            <a:endParaRPr lang="es-CO" sz="24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2400" dirty="0">
                <a:solidFill>
                  <a:schemeClr val="bg1"/>
                </a:solidFill>
                <a:latin typeface="Aptos" panose="020B0004020202020204" pitchFamily="34" charset="0"/>
              </a:rPr>
              <a:t>Las correlaciones cambian: fragilidad de los mercados.</a:t>
            </a: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2" name="Rectangle: Rounded Corners 1">
            <a:extLst>
              <a:ext uri="{FF2B5EF4-FFF2-40B4-BE49-F238E27FC236}">
                <a16:creationId xmlns:a16="http://schemas.microsoft.com/office/drawing/2014/main" id="{34D492A5-6689-5484-6FA2-95B09A111774}"/>
              </a:ext>
            </a:extLst>
          </p:cNvPr>
          <p:cNvSpPr/>
          <p:nvPr/>
        </p:nvSpPr>
        <p:spPr>
          <a:xfrm>
            <a:off x="659504" y="653321"/>
            <a:ext cx="1087299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90D62B5-62AD-F997-08AC-3DA8F15551AB}"/>
              </a:ext>
            </a:extLst>
          </p:cNvPr>
          <p:cNvSpPr txBox="1"/>
          <p:nvPr/>
        </p:nvSpPr>
        <p:spPr>
          <a:xfrm>
            <a:off x="659504" y="809949"/>
            <a:ext cx="1087299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Observaciones sobre la volatilidad de las series financieras</a:t>
            </a:r>
          </a:p>
        </p:txBody>
      </p:sp>
      <p:cxnSp>
        <p:nvCxnSpPr>
          <p:cNvPr id="8" name="Straight Connector 7">
            <a:extLst>
              <a:ext uri="{FF2B5EF4-FFF2-40B4-BE49-F238E27FC236}">
                <a16:creationId xmlns:a16="http://schemas.microsoft.com/office/drawing/2014/main" id="{E3CC516A-CACA-E21E-6973-8C5084BC56FF}"/>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F1980B-9F05-6039-9E4C-70091FB4A9A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1439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5" name="Group 14">
            <a:extLst>
              <a:ext uri="{FF2B5EF4-FFF2-40B4-BE49-F238E27FC236}">
                <a16:creationId xmlns:a16="http://schemas.microsoft.com/office/drawing/2014/main" id="{9E612A69-256F-0E25-7878-56E53A12E80F}"/>
              </a:ext>
            </a:extLst>
          </p:cNvPr>
          <p:cNvGrpSpPr/>
          <p:nvPr/>
        </p:nvGrpSpPr>
        <p:grpSpPr>
          <a:xfrm>
            <a:off x="3313167" y="2400859"/>
            <a:ext cx="5841465" cy="3987628"/>
            <a:chOff x="3232422" y="1695539"/>
            <a:chExt cx="6074138" cy="4146460"/>
          </a:xfrm>
        </p:grpSpPr>
        <p:sp>
          <p:nvSpPr>
            <p:cNvPr id="2" name="Rectangle: Rounded Corners 1">
              <a:extLst>
                <a:ext uri="{FF2B5EF4-FFF2-40B4-BE49-F238E27FC236}">
                  <a16:creationId xmlns:a16="http://schemas.microsoft.com/office/drawing/2014/main" id="{704892EC-09E8-CAD0-B9DD-DD58C408655F}"/>
                </a:ext>
              </a:extLst>
            </p:cNvPr>
            <p:cNvSpPr/>
            <p:nvPr/>
          </p:nvSpPr>
          <p:spPr>
            <a:xfrm>
              <a:off x="3232422" y="1695539"/>
              <a:ext cx="6074138" cy="41464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Picture 6">
              <a:extLst>
                <a:ext uri="{FF2B5EF4-FFF2-40B4-BE49-F238E27FC236}">
                  <a16:creationId xmlns:a16="http://schemas.microsoft.com/office/drawing/2014/main" id="{02963EDB-A149-2242-356F-5D7F4E678A2A}"/>
                </a:ext>
              </a:extLst>
            </p:cNvPr>
            <p:cNvPicPr>
              <a:picLocks noChangeAspect="1"/>
            </p:cNvPicPr>
            <p:nvPr/>
          </p:nvPicPr>
          <p:blipFill>
            <a:blip r:embed="rId7"/>
            <a:stretch>
              <a:fillRect/>
            </a:stretch>
          </p:blipFill>
          <p:spPr>
            <a:xfrm>
              <a:off x="3445345" y="1847656"/>
              <a:ext cx="5642568" cy="3994343"/>
            </a:xfrm>
            <a:prstGeom prst="rect">
              <a:avLst/>
            </a:prstGeom>
          </p:spPr>
        </p:pic>
      </p:grpSp>
      <p:sp>
        <p:nvSpPr>
          <p:cNvPr id="5" name="Rectangle: Rounded Corners 4">
            <a:extLst>
              <a:ext uri="{FF2B5EF4-FFF2-40B4-BE49-F238E27FC236}">
                <a16:creationId xmlns:a16="http://schemas.microsoft.com/office/drawing/2014/main" id="{9FA30278-26EE-7431-FE79-94BFBA1B5ED1}"/>
              </a:ext>
            </a:extLst>
          </p:cNvPr>
          <p:cNvSpPr/>
          <p:nvPr/>
        </p:nvSpPr>
        <p:spPr>
          <a:xfrm>
            <a:off x="-658516" y="657264"/>
            <a:ext cx="10895335"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B47DC11-1C6E-9E37-B742-A9CB2C2ACBF5}"/>
              </a:ext>
            </a:extLst>
          </p:cNvPr>
          <p:cNvSpPr txBox="1"/>
          <p:nvPr/>
        </p:nvSpPr>
        <p:spPr>
          <a:xfrm>
            <a:off x="473987" y="703075"/>
            <a:ext cx="928871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Correlaciones dinámicas</a:t>
            </a:r>
          </a:p>
        </p:txBody>
      </p:sp>
      <p:cxnSp>
        <p:nvCxnSpPr>
          <p:cNvPr id="10" name="Straight Connector 9">
            <a:extLst>
              <a:ext uri="{FF2B5EF4-FFF2-40B4-BE49-F238E27FC236}">
                <a16:creationId xmlns:a16="http://schemas.microsoft.com/office/drawing/2014/main" id="{1F4534DB-A545-4842-4D9A-9050BE39F1B9}"/>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1806C-8131-7C1C-B2BA-C5AFD10F278F}"/>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7505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oup 13">
            <a:extLst>
              <a:ext uri="{FF2B5EF4-FFF2-40B4-BE49-F238E27FC236}">
                <a16:creationId xmlns:a16="http://schemas.microsoft.com/office/drawing/2014/main" id="{32557CCB-8766-ABDF-8ED4-490E704E002E}"/>
              </a:ext>
            </a:extLst>
          </p:cNvPr>
          <p:cNvGrpSpPr/>
          <p:nvPr/>
        </p:nvGrpSpPr>
        <p:grpSpPr>
          <a:xfrm>
            <a:off x="3128072" y="2297650"/>
            <a:ext cx="6207225" cy="4252873"/>
            <a:chOff x="3232422" y="1695539"/>
            <a:chExt cx="6074138" cy="4146460"/>
          </a:xfrm>
        </p:grpSpPr>
        <p:sp>
          <p:nvSpPr>
            <p:cNvPr id="2" name="Rectangle: Rounded Corners 1">
              <a:extLst>
                <a:ext uri="{FF2B5EF4-FFF2-40B4-BE49-F238E27FC236}">
                  <a16:creationId xmlns:a16="http://schemas.microsoft.com/office/drawing/2014/main" id="{704892EC-09E8-CAD0-B9DD-DD58C408655F}"/>
                </a:ext>
              </a:extLst>
            </p:cNvPr>
            <p:cNvSpPr/>
            <p:nvPr/>
          </p:nvSpPr>
          <p:spPr>
            <a:xfrm>
              <a:off x="3232422" y="1695539"/>
              <a:ext cx="6074138" cy="41464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5" name="Picture 4">
              <a:extLst>
                <a:ext uri="{FF2B5EF4-FFF2-40B4-BE49-F238E27FC236}">
                  <a16:creationId xmlns:a16="http://schemas.microsoft.com/office/drawing/2014/main" id="{E5E2F03C-6338-D91D-1C7A-F39B1E74CA15}"/>
                </a:ext>
              </a:extLst>
            </p:cNvPr>
            <p:cNvPicPr>
              <a:picLocks noChangeAspect="1"/>
            </p:cNvPicPr>
            <p:nvPr/>
          </p:nvPicPr>
          <p:blipFill>
            <a:blip r:embed="rId7"/>
            <a:stretch>
              <a:fillRect/>
            </a:stretch>
          </p:blipFill>
          <p:spPr>
            <a:xfrm>
              <a:off x="3355277" y="2225548"/>
              <a:ext cx="5768403" cy="3313134"/>
            </a:xfrm>
            <a:prstGeom prst="rect">
              <a:avLst/>
            </a:prstGeom>
          </p:spPr>
        </p:pic>
      </p:grpSp>
      <p:sp>
        <p:nvSpPr>
          <p:cNvPr id="7" name="Rectangle: Rounded Corners 6">
            <a:extLst>
              <a:ext uri="{FF2B5EF4-FFF2-40B4-BE49-F238E27FC236}">
                <a16:creationId xmlns:a16="http://schemas.microsoft.com/office/drawing/2014/main" id="{C74D1A0C-43AF-2AC1-493A-19B44084310A}"/>
              </a:ext>
            </a:extLst>
          </p:cNvPr>
          <p:cNvSpPr/>
          <p:nvPr/>
        </p:nvSpPr>
        <p:spPr>
          <a:xfrm>
            <a:off x="5942290"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4CD4D86-E0CC-4816-9BD8-B4AE7C9F855A}"/>
              </a:ext>
            </a:extLst>
          </p:cNvPr>
          <p:cNvSpPr txBox="1"/>
          <p:nvPr/>
        </p:nvSpPr>
        <p:spPr>
          <a:xfrm>
            <a:off x="5844919" y="762897"/>
            <a:ext cx="6347081"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Opción Rápida</a:t>
            </a:r>
          </a:p>
        </p:txBody>
      </p:sp>
      <p:cxnSp>
        <p:nvCxnSpPr>
          <p:cNvPr id="10" name="Straight Connector 9">
            <a:extLst>
              <a:ext uri="{FF2B5EF4-FFF2-40B4-BE49-F238E27FC236}">
                <a16:creationId xmlns:a16="http://schemas.microsoft.com/office/drawing/2014/main" id="{28440576-089D-35BE-FED9-12E7F904172E}"/>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09AF5F-762E-0712-3ED1-CE1605C3548A}"/>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082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5A0A3-2656-7FF9-59FF-3AC5B65D108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96455B9-D933-DC99-3261-0E8B0755FC1C}"/>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C1C2CE5F-79F2-8B0A-11A7-EDF8536F06B0}"/>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C8FC42B7-372F-6972-52DA-B003126CD63B}"/>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E79B960E-8489-ECDA-8C05-8B7721AA3E0E}"/>
              </a:ext>
            </a:extLst>
          </p:cNvPr>
          <p:cNvGrpSpPr/>
          <p:nvPr/>
        </p:nvGrpSpPr>
        <p:grpSpPr>
          <a:xfrm>
            <a:off x="3057478" y="2623044"/>
            <a:ext cx="6077043" cy="1821618"/>
            <a:chOff x="2903770" y="2535881"/>
            <a:chExt cx="6077043" cy="1821618"/>
          </a:xfrm>
        </p:grpSpPr>
        <p:sp>
          <p:nvSpPr>
            <p:cNvPr id="12" name="Rectangle 11">
              <a:extLst>
                <a:ext uri="{FF2B5EF4-FFF2-40B4-BE49-F238E27FC236}">
                  <a16:creationId xmlns:a16="http://schemas.microsoft.com/office/drawing/2014/main" id="{CB81F994-78C7-C6A9-18B3-1DA3FB085D38}"/>
                </a:ext>
              </a:extLst>
            </p:cNvPr>
            <p:cNvSpPr txBox="1"/>
            <p:nvPr/>
          </p:nvSpPr>
          <p:spPr>
            <a:xfrm>
              <a:off x="2903770" y="2910949"/>
              <a:ext cx="6077043" cy="14465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4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Heteroscedasticidad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4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condicional</a:t>
              </a:r>
            </a:p>
          </p:txBody>
        </p:sp>
        <p:sp>
          <p:nvSpPr>
            <p:cNvPr id="13" name="Rectangle 11">
              <a:extLst>
                <a:ext uri="{FF2B5EF4-FFF2-40B4-BE49-F238E27FC236}">
                  <a16:creationId xmlns:a16="http://schemas.microsoft.com/office/drawing/2014/main" id="{6A863D4D-66E6-6A20-8684-87A79F3E6C75}"/>
                </a:ext>
              </a:extLst>
            </p:cNvPr>
            <p:cNvSpPr txBox="1"/>
            <p:nvPr/>
          </p:nvSpPr>
          <p:spPr>
            <a:xfrm>
              <a:off x="4234683" y="2535881"/>
              <a:ext cx="3415215"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Modelos de</a:t>
              </a:r>
              <a:endParaRPr kumimoji="0" lang="es-CO" sz="3200" b="1" i="0" u="none" strike="noStrike" kern="1200" cap="none" spc="0" normalizeH="0" baseline="0" noProof="0" dirty="0">
                <a:ln>
                  <a:noFill/>
                </a:ln>
                <a:solidFill>
                  <a:prstClr val="white"/>
                </a:solidFill>
                <a:effectLst/>
                <a:uLnTx/>
                <a:uFillTx/>
                <a:latin typeface="Aptos" panose="020B0004020202020204" pitchFamily="34" charset="0"/>
                <a:ea typeface="Open Sans"/>
                <a:cs typeface="Arial" panose="020B0604020202020204" pitchFamily="34" charset="0"/>
                <a:sym typeface="Open Sans"/>
              </a:endParaRPr>
            </a:p>
          </p:txBody>
        </p:sp>
      </p:grpSp>
    </p:spTree>
    <p:extLst>
      <p:ext uri="{BB962C8B-B14F-4D97-AF65-F5344CB8AC3E}">
        <p14:creationId xmlns:p14="http://schemas.microsoft.com/office/powerpoint/2010/main" val="2617640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041E41-5137-FC24-66F9-103D9B2F876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543E8472-F132-E263-AD6D-08655EC8DEEB}"/>
              </a:ext>
            </a:extLst>
          </p:cNvPr>
          <p:cNvGrpSpPr/>
          <p:nvPr/>
        </p:nvGrpSpPr>
        <p:grpSpPr>
          <a:xfrm>
            <a:off x="3057478" y="2813447"/>
            <a:ext cx="6077043" cy="1323438"/>
            <a:chOff x="2903770" y="2726284"/>
            <a:chExt cx="6077043" cy="1323438"/>
          </a:xfrm>
        </p:grpSpPr>
        <p:sp>
          <p:nvSpPr>
            <p:cNvPr id="12" name="Rectangle 11">
              <a:extLst>
                <a:ext uri="{FF2B5EF4-FFF2-40B4-BE49-F238E27FC236}">
                  <a16:creationId xmlns:a16="http://schemas.microsoft.com/office/drawing/2014/main" id="{90026669-125B-FF8E-C1BF-FE9CB96501AD}"/>
                </a:ext>
              </a:extLst>
            </p:cNvPr>
            <p:cNvSpPr txBox="1"/>
            <p:nvPr/>
          </p:nvSpPr>
          <p:spPr>
            <a:xfrm>
              <a:off x="2903770" y="3218725"/>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4800" dirty="0">
                  <a:solidFill>
                    <a:schemeClr val="bg1"/>
                  </a:solidFill>
                  <a:latin typeface="Aptos" panose="020B0004020202020204" pitchFamily="34" charset="0"/>
                </a:rPr>
                <a:t>Retornos</a:t>
              </a:r>
            </a:p>
          </p:txBody>
        </p:sp>
        <p:sp>
          <p:nvSpPr>
            <p:cNvPr id="13" name="Rectangle 11">
              <a:extLst>
                <a:ext uri="{FF2B5EF4-FFF2-40B4-BE49-F238E27FC236}">
                  <a16:creationId xmlns:a16="http://schemas.microsoft.com/office/drawing/2014/main" id="{CE7B643E-078E-B842-3996-F7BF8BA5C745}"/>
                </a:ext>
              </a:extLst>
            </p:cNvPr>
            <p:cNvSpPr txBox="1"/>
            <p:nvPr/>
          </p:nvSpPr>
          <p:spPr>
            <a:xfrm>
              <a:off x="4234683" y="2726284"/>
              <a:ext cx="3415215"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b="0" dirty="0">
                  <a:solidFill>
                    <a:schemeClr val="bg1"/>
                  </a:solidFill>
                  <a:latin typeface="Aptos" panose="020B0004020202020204" pitchFamily="34" charset="0"/>
                </a:rPr>
                <a:t>Cálculo de</a:t>
              </a:r>
              <a:endParaRPr lang="es-CO" sz="3600" dirty="0">
                <a:solidFill>
                  <a:schemeClr val="bg1"/>
                </a:solidFill>
                <a:latin typeface="Aptos" panose="020B0004020202020204" pitchFamily="34" charset="0"/>
                <a:cs typeface="Arial" panose="020B0604020202020204" pitchFamily="34" charset="0"/>
              </a:endParaRPr>
            </a:p>
          </p:txBody>
        </p:sp>
      </p:grpSp>
    </p:spTree>
    <p:extLst>
      <p:ext uri="{BB962C8B-B14F-4D97-AF65-F5344CB8AC3E}">
        <p14:creationId xmlns:p14="http://schemas.microsoft.com/office/powerpoint/2010/main" val="641906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7" name="CuadroTexto 1">
                <a:extLst>
                  <a:ext uri="{FF2B5EF4-FFF2-40B4-BE49-F238E27FC236}">
                    <a16:creationId xmlns:a16="http://schemas.microsoft.com/office/drawing/2014/main" id="{7B2C8B54-189A-2CD9-D586-9742A5FECD50}"/>
                  </a:ext>
                </a:extLst>
              </p:cNvPr>
              <p:cNvSpPr txBox="1"/>
              <p:nvPr/>
            </p:nvSpPr>
            <p:spPr>
              <a:xfrm flipH="1">
                <a:off x="2422503" y="2714961"/>
                <a:ext cx="7622794" cy="3293209"/>
              </a:xfrm>
              <a:prstGeom prst="rect">
                <a:avLst/>
              </a:prstGeom>
              <a:noFill/>
            </p:spPr>
            <p:txBody>
              <a:bodyPr wrap="square" lIns="91440" tIns="45720" rIns="91440" bIns="45720" rtlCol="0" anchor="t">
                <a:spAutoFit/>
              </a:bodyPr>
              <a:lstStyle/>
              <a:p>
                <a:r>
                  <a:rPr lang="es-CO" sz="2000" dirty="0">
                    <a:solidFill>
                      <a:schemeClr val="bg1"/>
                    </a:solidFill>
                    <a:latin typeface="Aptos" panose="020B0004020202020204" pitchFamily="34" charset="0"/>
                  </a:rPr>
                  <a:t>Los modelos ARCH logran incorporar estas rachas de volatilidad. Para ello se asume un término de error con la siguiente estructura: </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panose="02040503050406030204" pitchFamily="18" charset="0"/>
                            </a:rPr>
                            <m:t>𝑒</m:t>
                          </m:r>
                        </m:e>
                        <m:sub>
                          <m:r>
                            <a:rPr lang="es-CO" sz="2800" i="1">
                              <a:solidFill>
                                <a:schemeClr val="bg1"/>
                              </a:solidFill>
                              <a:latin typeface="Cambria Math" panose="02040503050406030204" pitchFamily="18" charset="0"/>
                            </a:rPr>
                            <m:t>𝑡</m:t>
                          </m:r>
                        </m:sub>
                      </m:sSub>
                      <m:r>
                        <a:rPr lang="es-CO" sz="2800" b="0" i="1" smtClean="0">
                          <a:solidFill>
                            <a:schemeClr val="bg1"/>
                          </a:solidFill>
                          <a:latin typeface="Cambria Math" panose="02040503050406030204" pitchFamily="18" charset="0"/>
                        </a:rPr>
                        <m:t>=</m:t>
                      </m:r>
                      <m:sSub>
                        <m:sSubPr>
                          <m:ctrlPr>
                            <a:rPr lang="es-CO" sz="2800" b="0" i="1" smtClean="0">
                              <a:solidFill>
                                <a:schemeClr val="bg1"/>
                              </a:solidFill>
                              <a:latin typeface="Cambria Math" panose="02040503050406030204" pitchFamily="18" charset="0"/>
                            </a:rPr>
                          </m:ctrlPr>
                        </m:sSubPr>
                        <m:e>
                          <m:r>
                            <a:rPr lang="es-CO" sz="2800" b="0" i="1" smtClean="0">
                              <a:solidFill>
                                <a:schemeClr val="bg1"/>
                              </a:solidFill>
                              <a:latin typeface="Cambria Math" panose="02040503050406030204" pitchFamily="18" charset="0"/>
                            </a:rPr>
                            <m:t>𝜎</m:t>
                          </m:r>
                        </m:e>
                        <m:sub>
                          <m:r>
                            <a:rPr lang="es-CO" sz="2800" b="0" i="1" smtClean="0">
                              <a:solidFill>
                                <a:schemeClr val="bg1"/>
                              </a:solidFill>
                              <a:latin typeface="Cambria Math" panose="02040503050406030204" pitchFamily="18" charset="0"/>
                            </a:rPr>
                            <m:t>𝑡</m:t>
                          </m:r>
                        </m:sub>
                      </m:sSub>
                      <m:sSub>
                        <m:sSubPr>
                          <m:ctrlPr>
                            <a:rPr lang="es-CO" sz="2800" b="0" i="1" smtClean="0">
                              <a:solidFill>
                                <a:schemeClr val="bg1"/>
                              </a:solidFill>
                              <a:latin typeface="Cambria Math" panose="02040503050406030204" pitchFamily="18" charset="0"/>
                            </a:rPr>
                          </m:ctrlPr>
                        </m:sSubPr>
                        <m:e>
                          <m:r>
                            <a:rPr lang="es-CO" sz="2800" b="0" i="1" smtClean="0">
                              <a:solidFill>
                                <a:schemeClr val="bg1"/>
                              </a:solidFill>
                              <a:latin typeface="Cambria Math" panose="02040503050406030204" pitchFamily="18" charset="0"/>
                            </a:rPr>
                            <m:t>𝜖</m:t>
                          </m:r>
                        </m:e>
                        <m:sub>
                          <m:r>
                            <a:rPr lang="es-CO" sz="2800" b="0" i="1" smtClean="0">
                              <a:solidFill>
                                <a:schemeClr val="bg1"/>
                              </a:solidFill>
                              <a:latin typeface="Cambria Math" panose="02040503050406030204" pitchFamily="18" charset="0"/>
                            </a:rPr>
                            <m:t>𝑡</m:t>
                          </m:r>
                        </m:sub>
                      </m:sSub>
                    </m:oMath>
                  </m:oMathPara>
                </a14:m>
                <a:endParaRPr lang="es-CO" sz="2800" b="0" dirty="0">
                  <a:solidFill>
                    <a:schemeClr val="bg1"/>
                  </a:solidFill>
                  <a:latin typeface="Aptos" panose="020B0004020202020204" pitchFamily="34" charset="0"/>
                </a:endParaRPr>
              </a:p>
              <a:p>
                <a:endParaRPr lang="es-CO" sz="2000" b="0" i="1" dirty="0">
                  <a:solidFill>
                    <a:schemeClr val="bg1"/>
                  </a:solidFill>
                  <a:latin typeface="Aptos" panose="020B0004020202020204" pitchFamily="34" charset="0"/>
                </a:endParaRPr>
              </a:p>
              <a:p>
                <a14:m>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𝜖</m:t>
                        </m:r>
                      </m:e>
                      <m:sub>
                        <m:r>
                          <a:rPr lang="es-CO" sz="2000" b="0" i="1" smtClean="0">
                            <a:solidFill>
                              <a:schemeClr val="bg1"/>
                            </a:solidFill>
                            <a:latin typeface="Cambria Math" panose="02040503050406030204" pitchFamily="18" charset="0"/>
                          </a:rPr>
                          <m:t>𝑡</m:t>
                        </m:r>
                      </m:sub>
                    </m:sSub>
                  </m:oMath>
                </a14:m>
                <a:r>
                  <a:rPr lang="es-CO" sz="2000" dirty="0">
                    <a:solidFill>
                      <a:schemeClr val="bg1"/>
                    </a:solidFill>
                    <a:latin typeface="Aptos" panose="020B0004020202020204" pitchFamily="34" charset="0"/>
                  </a:rPr>
                  <a:t> es un término de ruido blanco generado por una distribución normal. </a:t>
                </a:r>
              </a:p>
              <a:p>
                <a:endParaRPr lang="es-CO" sz="2000" dirty="0">
                  <a:solidFill>
                    <a:schemeClr val="bg1"/>
                  </a:solidFill>
                  <a:latin typeface="Aptos" panose="020B0004020202020204" pitchFamily="34" charset="0"/>
                </a:endParaRPr>
              </a:p>
              <a:p>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Sub>
                  </m:oMath>
                </a14:m>
                <a:r>
                  <a:rPr lang="es-CO" sz="2000" i="1" dirty="0">
                    <a:solidFill>
                      <a:schemeClr val="bg1"/>
                    </a:solidFill>
                    <a:latin typeface="Aptos" panose="020B0004020202020204" pitchFamily="34" charset="0"/>
                  </a:rPr>
                  <a:t> </a:t>
                </a:r>
                <a:r>
                  <a:rPr lang="es-CO" sz="2000" dirty="0">
                    <a:solidFill>
                      <a:schemeClr val="bg1"/>
                    </a:solidFill>
                    <a:latin typeface="Aptos" panose="020B0004020202020204" pitchFamily="34" charset="0"/>
                  </a:rPr>
                  <a:t>es un proceso estacionario que depende de los valores pasados </a:t>
                </a:r>
                <a14:m>
                  <m:oMath xmlns:m="http://schemas.openxmlformats.org/officeDocument/2006/math">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𝑒</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r>
                      <a:rPr lang="es-CO" sz="2000" i="1">
                        <a:solidFill>
                          <a:schemeClr val="bg1"/>
                        </a:solidFill>
                        <a:latin typeface="Cambria Math" panose="02040503050406030204" pitchFamily="18" charset="0"/>
                      </a:rPr>
                      <m:t>,…, </m:t>
                    </m:r>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𝑒</m:t>
                        </m:r>
                      </m:e>
                      <m:sub>
                        <m:r>
                          <a:rPr lang="es-CO" sz="2000" i="1">
                            <a:solidFill>
                              <a:schemeClr val="bg1"/>
                            </a:solidFill>
                            <a:latin typeface="Cambria Math" panose="02040503050406030204" pitchFamily="18" charset="0"/>
                          </a:rPr>
                          <m:t>1</m:t>
                        </m:r>
                      </m:sub>
                    </m:sSub>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r>
                      <a:rPr lang="es-CO" sz="2000" i="1">
                        <a:solidFill>
                          <a:schemeClr val="bg1"/>
                        </a:solidFill>
                        <a:latin typeface="Cambria Math" panose="02040503050406030204" pitchFamily="18" charset="0"/>
                      </a:rPr>
                      <m:t>)</m:t>
                    </m:r>
                  </m:oMath>
                </a14:m>
                <a:r>
                  <a:rPr lang="es-CO" sz="2000" dirty="0">
                    <a:solidFill>
                      <a:schemeClr val="bg1"/>
                    </a:solidFill>
                    <a:latin typeface="Aptos" panose="020B0004020202020204" pitchFamily="34" charset="0"/>
                  </a:rPr>
                  <a:t>. </a:t>
                </a:r>
                <a14:m>
                  <m:oMath xmlns:m="http://schemas.openxmlformats.org/officeDocument/2006/math">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𝜖</m:t>
                        </m:r>
                      </m:e>
                      <m:sub>
                        <m:r>
                          <a:rPr lang="es-CO" sz="2000" i="1">
                            <a:solidFill>
                              <a:schemeClr val="bg1"/>
                            </a:solidFill>
                            <a:latin typeface="Cambria Math" panose="02040503050406030204" pitchFamily="18" charset="0"/>
                          </a:rPr>
                          <m:t>𝑡</m:t>
                        </m:r>
                      </m:sub>
                    </m:sSub>
                  </m:oMath>
                </a14:m>
                <a:r>
                  <a:rPr lang="es-CO" sz="2000" dirty="0">
                    <a:solidFill>
                      <a:schemeClr val="bg1"/>
                    </a:solidFill>
                    <a:latin typeface="Aptos" panose="020B0004020202020204" pitchFamily="34" charset="0"/>
                  </a:rPr>
                  <a:t> y </a:t>
                </a:r>
                <a14:m>
                  <m:oMath xmlns:m="http://schemas.openxmlformats.org/officeDocument/2006/math">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Sub>
                  </m:oMath>
                </a14:m>
                <a:r>
                  <a:rPr lang="es-CO" sz="2000" dirty="0">
                    <a:solidFill>
                      <a:schemeClr val="bg1"/>
                    </a:solidFill>
                    <a:latin typeface="Aptos" panose="020B0004020202020204" pitchFamily="34" charset="0"/>
                  </a:rPr>
                  <a:t> son procesos independientes.</a:t>
                </a:r>
              </a:p>
            </p:txBody>
          </p:sp>
        </mc:Choice>
        <mc:Fallback xmlns="">
          <p:sp>
            <p:nvSpPr>
              <p:cNvPr id="7" name="CuadroTexto 1">
                <a:extLst>
                  <a:ext uri="{FF2B5EF4-FFF2-40B4-BE49-F238E27FC236}">
                    <a16:creationId xmlns:a16="http://schemas.microsoft.com/office/drawing/2014/main" id="{7B2C8B54-189A-2CD9-D586-9742A5FECD50}"/>
                  </a:ext>
                </a:extLst>
              </p:cNvPr>
              <p:cNvSpPr txBox="1">
                <a:spLocks noRot="1" noChangeAspect="1" noMove="1" noResize="1" noEditPoints="1" noAdjustHandles="1" noChangeArrowheads="1" noChangeShapeType="1" noTextEdit="1"/>
              </p:cNvSpPr>
              <p:nvPr/>
            </p:nvSpPr>
            <p:spPr>
              <a:xfrm flipH="1">
                <a:off x="2422503" y="2714961"/>
                <a:ext cx="7622794" cy="3293209"/>
              </a:xfrm>
              <a:prstGeom prst="rect">
                <a:avLst/>
              </a:prstGeom>
              <a:blipFill>
                <a:blip r:embed="rId7"/>
                <a:stretch>
                  <a:fillRect l="-799" t="-924" b="-2403"/>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50F71FA0-9A8C-29CD-B4E0-59095D747D38}"/>
              </a:ext>
            </a:extLst>
          </p:cNvPr>
          <p:cNvSpPr/>
          <p:nvPr/>
        </p:nvSpPr>
        <p:spPr>
          <a:xfrm>
            <a:off x="1065221" y="667960"/>
            <a:ext cx="10061557"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EF6D6-8FCA-FB58-90BA-AD24E8976B79}"/>
              </a:ext>
            </a:extLst>
          </p:cNvPr>
          <p:cNvSpPr txBox="1"/>
          <p:nvPr/>
        </p:nvSpPr>
        <p:spPr>
          <a:xfrm>
            <a:off x="1141170" y="715146"/>
            <a:ext cx="985424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Modelos ARCH</a:t>
            </a:r>
          </a:p>
        </p:txBody>
      </p:sp>
      <p:cxnSp>
        <p:nvCxnSpPr>
          <p:cNvPr id="8" name="Straight Connector 7">
            <a:extLst>
              <a:ext uri="{FF2B5EF4-FFF2-40B4-BE49-F238E27FC236}">
                <a16:creationId xmlns:a16="http://schemas.microsoft.com/office/drawing/2014/main" id="{17E150D6-7B39-E067-CC27-A8409515E73F}"/>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FB3725-8B39-0A19-8F2F-5C4BA2B33E1B}"/>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52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7" name="CuadroTexto 1">
                <a:extLst>
                  <a:ext uri="{FF2B5EF4-FFF2-40B4-BE49-F238E27FC236}">
                    <a16:creationId xmlns:a16="http://schemas.microsoft.com/office/drawing/2014/main" id="{7B2C8B54-189A-2CD9-D586-9742A5FECD50}"/>
                  </a:ext>
                </a:extLst>
              </p:cNvPr>
              <p:cNvSpPr txBox="1"/>
              <p:nvPr/>
            </p:nvSpPr>
            <p:spPr>
              <a:xfrm flipH="1">
                <a:off x="2895895" y="2475621"/>
                <a:ext cx="6092792" cy="4097532"/>
              </a:xfrm>
              <a:prstGeom prst="rect">
                <a:avLst/>
              </a:prstGeom>
              <a:noFill/>
            </p:spPr>
            <p:txBody>
              <a:bodyPr wrap="square" lIns="91440" tIns="45720" rIns="91440" bIns="45720" rtlCol="0" anchor="t">
                <a:spAutoFit/>
              </a:bodyPr>
              <a:lstStyle/>
              <a:p>
                <a:pPr algn="just"/>
                <a:r>
                  <a:rPr lang="es-CO" sz="2000" dirty="0">
                    <a:solidFill>
                      <a:schemeClr val="bg1"/>
                    </a:solidFill>
                    <a:latin typeface="Aptos" panose="020B0004020202020204" pitchFamily="34" charset="0"/>
                  </a:rPr>
                  <a:t>Momentos No Condicionados: </a:t>
                </a:r>
              </a:p>
              <a:p>
                <a:pPr algn="just"/>
                <a:endParaRPr lang="es-CO" sz="20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r>
                        <a:rPr lang="es-CO" sz="2000" i="1">
                          <a:solidFill>
                            <a:schemeClr val="bg1"/>
                          </a:solidFill>
                          <a:latin typeface="Cambria Math" panose="02040503050406030204" pitchFamily="18" charset="0"/>
                        </a:rPr>
                        <m:t>𝜇</m:t>
                      </m:r>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𝑒</m:t>
                              </m:r>
                            </m:e>
                            <m:sub>
                              <m:r>
                                <a:rPr lang="es-CO" sz="2000" i="1">
                                  <a:solidFill>
                                    <a:schemeClr val="bg1"/>
                                  </a:solidFill>
                                  <a:latin typeface="Cambria Math" panose="02040503050406030204" pitchFamily="18" charset="0"/>
                                </a:rPr>
                                <m:t>𝑡</m:t>
                              </m:r>
                            </m:sub>
                          </m:sSub>
                        </m:e>
                      </m:d>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Sub>
                        </m:e>
                      </m:d>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𝜖</m:t>
                              </m:r>
                            </m:e>
                            <m:sub>
                              <m:r>
                                <a:rPr lang="es-CO" sz="2000" i="1">
                                  <a:solidFill>
                                    <a:schemeClr val="bg1"/>
                                  </a:solidFill>
                                  <a:latin typeface="Cambria Math" panose="02040503050406030204" pitchFamily="18" charset="0"/>
                                </a:rPr>
                                <m:t>𝑡</m:t>
                              </m:r>
                            </m:sub>
                          </m:sSub>
                        </m:e>
                      </m:d>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Sub>
                        </m:e>
                      </m:d>
                      <m:r>
                        <a:rPr lang="es-CO" sz="2000" i="1">
                          <a:solidFill>
                            <a:schemeClr val="bg1"/>
                          </a:solidFill>
                          <a:latin typeface="Cambria Math" panose="02040503050406030204" pitchFamily="18" charset="0"/>
                        </a:rPr>
                        <m:t>0=0</m:t>
                      </m:r>
                    </m:oMath>
                  </m:oMathPara>
                </a14:m>
                <a:endParaRPr lang="es-CO" sz="2000" dirty="0">
                  <a:solidFill>
                    <a:schemeClr val="bg1"/>
                  </a:solidFill>
                  <a:latin typeface="Aptos" panose="020B0004020202020204" pitchFamily="34" charset="0"/>
                </a:endParaRPr>
              </a:p>
              <a:p>
                <a:pPr algn="just"/>
                <a:endParaRPr lang="es-CO" sz="20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p>
                            <m:sSupPr>
                              <m:ctrlPr>
                                <a:rPr lang="es-CO" sz="2000" i="1">
                                  <a:solidFill>
                                    <a:schemeClr val="bg1"/>
                                  </a:solidFill>
                                  <a:latin typeface="Cambria Math" panose="02040503050406030204" pitchFamily="18" charset="0"/>
                                </a:rPr>
                              </m:ctrlPr>
                            </m:sSupPr>
                            <m:e>
                              <m:d>
                                <m:dPr>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𝑒</m:t>
                                      </m:r>
                                    </m:e>
                                    <m:sub>
                                      <m:r>
                                        <a:rPr lang="es-CO" sz="2000" i="1">
                                          <a:solidFill>
                                            <a:schemeClr val="bg1"/>
                                          </a:solidFill>
                                          <a:latin typeface="Cambria Math" panose="02040503050406030204" pitchFamily="18" charset="0"/>
                                        </a:rPr>
                                        <m:t>𝑡</m:t>
                                      </m:r>
                                    </m:sub>
                                  </m:sSub>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𝜇</m:t>
                                  </m:r>
                                </m:e>
                              </m:d>
                            </m:e>
                            <m:sup>
                              <m:r>
                                <a:rPr lang="es-CO" sz="2000" i="1">
                                  <a:solidFill>
                                    <a:schemeClr val="bg1"/>
                                  </a:solidFill>
                                  <a:latin typeface="Cambria Math" panose="02040503050406030204" pitchFamily="18" charset="0"/>
                                </a:rPr>
                                <m:t>2</m:t>
                              </m:r>
                            </m:sup>
                          </m:sSup>
                        </m:e>
                      </m:d>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up>
                              <m:r>
                                <a:rPr lang="es-CO" sz="2000" i="1">
                                  <a:solidFill>
                                    <a:schemeClr val="bg1"/>
                                  </a:solidFill>
                                  <a:latin typeface="Cambria Math" panose="02040503050406030204" pitchFamily="18" charset="0"/>
                                </a:rPr>
                                <m:t>2</m:t>
                              </m:r>
                            </m:sup>
                          </m:sSubSup>
                        </m:e>
                      </m:d>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panose="02040503050406030204" pitchFamily="18" charset="0"/>
                                </a:rPr>
                                <m:t>𝜖</m:t>
                              </m:r>
                            </m:e>
                            <m:sub>
                              <m:r>
                                <a:rPr lang="es-CO" sz="2000" i="1">
                                  <a:solidFill>
                                    <a:schemeClr val="bg1"/>
                                  </a:solidFill>
                                  <a:latin typeface="Cambria Math" panose="02040503050406030204" pitchFamily="18" charset="0"/>
                                </a:rPr>
                                <m:t>𝑡</m:t>
                              </m:r>
                            </m:sub>
                            <m:sup>
                              <m:r>
                                <a:rPr lang="es-CO" sz="2000" i="1">
                                  <a:solidFill>
                                    <a:schemeClr val="bg1"/>
                                  </a:solidFill>
                                  <a:latin typeface="Cambria Math" panose="02040503050406030204" pitchFamily="18" charset="0"/>
                                </a:rPr>
                                <m:t>2</m:t>
                              </m:r>
                            </m:sup>
                          </m:sSubSup>
                        </m:e>
                      </m:d>
                      <m:r>
                        <a:rPr lang="es-CO" sz="2000" i="1">
                          <a:solidFill>
                            <a:schemeClr val="bg1"/>
                          </a:solidFill>
                          <a:latin typeface="Cambria Math" panose="02040503050406030204" pitchFamily="18" charset="0"/>
                        </a:rPr>
                        <m:t>=</m:t>
                      </m:r>
                      <m:sSup>
                        <m:sSupPr>
                          <m:ctrlPr>
                            <a:rPr lang="es-CO" sz="2000" i="1">
                              <a:solidFill>
                                <a:schemeClr val="bg1"/>
                              </a:solidFill>
                              <a:latin typeface="Cambria Math" panose="02040503050406030204" pitchFamily="18" charset="0"/>
                            </a:rPr>
                          </m:ctrlPr>
                        </m:sSupPr>
                        <m:e>
                          <m:r>
                            <a:rPr lang="es-CO" sz="2000" i="1">
                              <a:solidFill>
                                <a:schemeClr val="bg1"/>
                              </a:solidFill>
                              <a:latin typeface="Cambria Math" panose="02040503050406030204" pitchFamily="18" charset="0"/>
                            </a:rPr>
                            <m:t>𝜎</m:t>
                          </m:r>
                        </m:e>
                        <m:sup>
                          <m:r>
                            <a:rPr lang="es-CO" sz="2000" i="1">
                              <a:solidFill>
                                <a:schemeClr val="bg1"/>
                              </a:solidFill>
                              <a:latin typeface="Cambria Math" panose="02040503050406030204" pitchFamily="18" charset="0"/>
                            </a:rPr>
                            <m:t>2</m:t>
                          </m:r>
                        </m:sup>
                      </m:sSup>
                    </m:oMath>
                  </m:oMathPara>
                </a14:m>
                <a:endParaRPr lang="es-CO" sz="2000" dirty="0">
                  <a:solidFill>
                    <a:schemeClr val="bg1"/>
                  </a:solidFill>
                  <a:latin typeface="Aptos" panose="020B0004020202020204" pitchFamily="34" charset="0"/>
                </a:endParaRPr>
              </a:p>
              <a:p>
                <a:pPr algn="just"/>
                <a:endParaRPr lang="es-CO" sz="2000" dirty="0">
                  <a:solidFill>
                    <a:schemeClr val="bg1"/>
                  </a:solidFill>
                  <a:latin typeface="Aptos" panose="020B0004020202020204" pitchFamily="34" charset="0"/>
                </a:endParaRPr>
              </a:p>
              <a:p>
                <a:pPr algn="just"/>
                <a:r>
                  <a:rPr lang="es-CO" sz="2000" dirty="0">
                    <a:solidFill>
                      <a:schemeClr val="bg1"/>
                    </a:solidFill>
                    <a:latin typeface="Aptos" panose="020B0004020202020204" pitchFamily="34" charset="0"/>
                  </a:rPr>
                  <a:t>Momentos Condicionados: </a:t>
                </a:r>
              </a:p>
              <a:p>
                <a:pPr algn="just"/>
                <a:endParaRPr lang="es-CO" sz="20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𝑒</m:t>
                              </m:r>
                            </m:e>
                            <m:sub>
                              <m:r>
                                <a:rPr lang="es-CO" sz="2000" i="1">
                                  <a:solidFill>
                                    <a:schemeClr val="bg1"/>
                                  </a:solidFill>
                                  <a:latin typeface="Cambria Math" panose="02040503050406030204" pitchFamily="18" charset="0"/>
                                </a:rPr>
                                <m:t>𝑡</m:t>
                              </m:r>
                            </m:sub>
                          </m:sSub>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Sub>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𝜖</m:t>
                              </m:r>
                            </m:e>
                            <m:sub>
                              <m:r>
                                <a:rPr lang="es-CO" sz="2000" i="1">
                                  <a:solidFill>
                                    <a:schemeClr val="bg1"/>
                                  </a:solidFill>
                                  <a:latin typeface="Cambria Math" panose="02040503050406030204" pitchFamily="18" charset="0"/>
                                </a:rPr>
                                <m:t>𝑡</m:t>
                              </m:r>
                            </m:sub>
                          </m:sSub>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Sub>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0=0</m:t>
                      </m:r>
                    </m:oMath>
                  </m:oMathPara>
                </a14:m>
                <a:endParaRPr lang="es-MX" sz="2000" dirty="0">
                  <a:solidFill>
                    <a:schemeClr val="bg1"/>
                  </a:solidFill>
                  <a:latin typeface="Aptos" panose="020B0004020202020204" pitchFamily="34" charset="0"/>
                </a:endParaRPr>
              </a:p>
              <a:p>
                <a:pPr algn="just"/>
                <a:endParaRPr lang="es-CO" sz="20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p>
                            <m:sSupPr>
                              <m:ctrlPr>
                                <a:rPr lang="es-CO" sz="2000" i="1">
                                  <a:solidFill>
                                    <a:schemeClr val="bg1"/>
                                  </a:solidFill>
                                  <a:latin typeface="Cambria Math" panose="02040503050406030204" pitchFamily="18" charset="0"/>
                                </a:rPr>
                              </m:ctrlPr>
                            </m:sSupPr>
                            <m:e>
                              <m:d>
                                <m:dPr>
                                  <m:ctrlPr>
                                    <a:rPr lang="es-CO" sz="2000" i="1">
                                      <a:solidFill>
                                        <a:schemeClr val="bg1"/>
                                      </a:solidFill>
                                      <a:latin typeface="Cambria Math" panose="02040503050406030204" pitchFamily="18" charset="0"/>
                                    </a:rPr>
                                  </m:ctrlPr>
                                </m:dPr>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panose="02040503050406030204" pitchFamily="18" charset="0"/>
                                        </a:rPr>
                                        <m:t>𝑒</m:t>
                                      </m:r>
                                    </m:e>
                                    <m:sub>
                                      <m:r>
                                        <a:rPr lang="es-CO" sz="2000" i="1">
                                          <a:solidFill>
                                            <a:schemeClr val="bg1"/>
                                          </a:solidFill>
                                          <a:latin typeface="Cambria Math" panose="02040503050406030204" pitchFamily="18" charset="0"/>
                                        </a:rPr>
                                        <m:t>𝑡</m:t>
                                      </m:r>
                                    </m:sub>
                                  </m:sSub>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𝜇</m:t>
                                  </m:r>
                                </m:e>
                              </m:d>
                            </m:e>
                            <m:sup>
                              <m:r>
                                <a:rPr lang="es-CO" sz="2000" i="1">
                                  <a:solidFill>
                                    <a:schemeClr val="bg1"/>
                                  </a:solidFill>
                                  <a:latin typeface="Cambria Math" panose="02040503050406030204" pitchFamily="18" charset="0"/>
                                </a:rPr>
                                <m:t>2</m:t>
                              </m:r>
                            </m:sup>
                          </m:sSup>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m:t>
                      </m:r>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up>
                              <m:r>
                                <a:rPr lang="es-CO" sz="2000" i="1">
                                  <a:solidFill>
                                    <a:schemeClr val="bg1"/>
                                  </a:solidFill>
                                  <a:latin typeface="Cambria Math" panose="02040503050406030204" pitchFamily="18" charset="0"/>
                                </a:rPr>
                                <m:t>2</m:t>
                              </m:r>
                            </m:sup>
                          </m:sSubSup>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𝐸</m:t>
                      </m:r>
                      <m:d>
                        <m:dPr>
                          <m:begChr m:val="["/>
                          <m:endChr m:val="]"/>
                          <m:ctrlPr>
                            <a:rPr lang="es-CO" sz="2000" i="1">
                              <a:solidFill>
                                <a:schemeClr val="bg1"/>
                              </a:solidFill>
                              <a:latin typeface="Cambria Math" panose="02040503050406030204" pitchFamily="18" charset="0"/>
                            </a:rPr>
                          </m:ctrlPr>
                        </m:dPr>
                        <m:e>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panose="02040503050406030204" pitchFamily="18" charset="0"/>
                                </a:rPr>
                                <m:t>𝜖</m:t>
                              </m:r>
                            </m:e>
                            <m:sub>
                              <m:r>
                                <a:rPr lang="es-CO" sz="2000" i="1">
                                  <a:solidFill>
                                    <a:schemeClr val="bg1"/>
                                  </a:solidFill>
                                  <a:latin typeface="Cambria Math" panose="02040503050406030204" pitchFamily="18" charset="0"/>
                                </a:rPr>
                                <m:t>𝑡</m:t>
                              </m:r>
                            </m:sub>
                            <m:sup>
                              <m:r>
                                <a:rPr lang="es-CO" sz="2000" i="1">
                                  <a:solidFill>
                                    <a:schemeClr val="bg1"/>
                                  </a:solidFill>
                                  <a:latin typeface="Cambria Math" panose="02040503050406030204" pitchFamily="18" charset="0"/>
                                </a:rPr>
                                <m:t>2</m:t>
                              </m:r>
                            </m:sup>
                          </m:sSubSup>
                          <m:r>
                            <a:rPr lang="es-CO" sz="2000" i="1">
                              <a:solidFill>
                                <a:schemeClr val="bg1"/>
                              </a:solidFill>
                              <a:latin typeface="Cambria Math" panose="02040503050406030204" pitchFamily="18" charset="0"/>
                            </a:rPr>
                            <m:t>|</m:t>
                          </m:r>
                          <m:sSub>
                            <m:sSubPr>
                              <m:ctrlPr>
                                <a:rPr lang="es-CO" sz="2000" i="1">
                                  <a:solidFill>
                                    <a:schemeClr val="bg1"/>
                                  </a:solidFill>
                                  <a:latin typeface="Cambria Math" panose="02040503050406030204" pitchFamily="18" charset="0"/>
                                </a:rPr>
                              </m:ctrlPr>
                            </m:sSubPr>
                            <m:e>
                              <m:r>
                                <a:rPr lang="es-CO" sz="2000" b="1" i="1">
                                  <a:solidFill>
                                    <a:schemeClr val="bg1"/>
                                  </a:solidFill>
                                  <a:latin typeface="Cambria Math" panose="02040503050406030204" pitchFamily="18" charset="0"/>
                                </a:rPr>
                                <m:t>𝒆</m:t>
                              </m:r>
                            </m:e>
                            <m:sub>
                              <m:r>
                                <a:rPr lang="es-CO" sz="2000" i="1">
                                  <a:solidFill>
                                    <a:schemeClr val="bg1"/>
                                  </a:solidFill>
                                  <a:latin typeface="Cambria Math" panose="02040503050406030204" pitchFamily="18" charset="0"/>
                                </a:rPr>
                                <m:t>𝑡</m:t>
                              </m:r>
                              <m:r>
                                <a:rPr lang="es-CO" sz="2000" i="1">
                                  <a:solidFill>
                                    <a:schemeClr val="bg1"/>
                                  </a:solidFill>
                                  <a:latin typeface="Cambria Math" panose="02040503050406030204" pitchFamily="18" charset="0"/>
                                </a:rPr>
                                <m:t>−1</m:t>
                              </m:r>
                            </m:sub>
                          </m:sSub>
                        </m:e>
                      </m:d>
                      <m:r>
                        <a:rPr lang="es-CO" sz="2000" i="1">
                          <a:solidFill>
                            <a:schemeClr val="bg1"/>
                          </a:solidFill>
                          <a:latin typeface="Cambria Math" panose="02040503050406030204" pitchFamily="18" charset="0"/>
                        </a:rPr>
                        <m:t>=</m:t>
                      </m:r>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panose="02040503050406030204" pitchFamily="18" charset="0"/>
                            </a:rPr>
                            <m:t>𝜎</m:t>
                          </m:r>
                        </m:e>
                        <m:sub>
                          <m:r>
                            <a:rPr lang="es-CO" sz="2000" i="1">
                              <a:solidFill>
                                <a:schemeClr val="bg1"/>
                              </a:solidFill>
                              <a:latin typeface="Cambria Math" panose="02040503050406030204" pitchFamily="18" charset="0"/>
                            </a:rPr>
                            <m:t>𝑡</m:t>
                          </m:r>
                        </m:sub>
                        <m:sup>
                          <m:r>
                            <a:rPr lang="es-CO" sz="2000" i="1">
                              <a:solidFill>
                                <a:schemeClr val="bg1"/>
                              </a:solidFill>
                              <a:latin typeface="Cambria Math" panose="02040503050406030204" pitchFamily="18" charset="0"/>
                            </a:rPr>
                            <m:t>2</m:t>
                          </m:r>
                        </m:sup>
                      </m:sSubSup>
                    </m:oMath>
                  </m:oMathPara>
                </a14:m>
                <a:endParaRPr lang="es-CO" sz="20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p:txBody>
          </p:sp>
        </mc:Choice>
        <mc:Fallback xmlns="">
          <p:sp>
            <p:nvSpPr>
              <p:cNvPr id="7" name="CuadroTexto 1">
                <a:extLst>
                  <a:ext uri="{FF2B5EF4-FFF2-40B4-BE49-F238E27FC236}">
                    <a16:creationId xmlns:a16="http://schemas.microsoft.com/office/drawing/2014/main" id="{7B2C8B54-189A-2CD9-D586-9742A5FECD50}"/>
                  </a:ext>
                </a:extLst>
              </p:cNvPr>
              <p:cNvSpPr txBox="1">
                <a:spLocks noRot="1" noChangeAspect="1" noMove="1" noResize="1" noEditPoints="1" noAdjustHandles="1" noChangeArrowheads="1" noChangeShapeType="1" noTextEdit="1"/>
              </p:cNvSpPr>
              <p:nvPr/>
            </p:nvSpPr>
            <p:spPr>
              <a:xfrm flipH="1">
                <a:off x="2895895" y="2475621"/>
                <a:ext cx="6092792" cy="4097532"/>
              </a:xfrm>
              <a:prstGeom prst="rect">
                <a:avLst/>
              </a:prstGeom>
              <a:blipFill>
                <a:blip r:embed="rId7"/>
                <a:stretch>
                  <a:fillRect l="-1000" t="-744"/>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73D32AC8-9580-2DF5-5AFD-0B03BCBAA3D0}"/>
              </a:ext>
            </a:extLst>
          </p:cNvPr>
          <p:cNvSpPr/>
          <p:nvPr/>
        </p:nvSpPr>
        <p:spPr>
          <a:xfrm>
            <a:off x="1065221" y="667960"/>
            <a:ext cx="10061557"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6A93C81-F8BC-42C9-3CD8-2D965CD64F43}"/>
              </a:ext>
            </a:extLst>
          </p:cNvPr>
          <p:cNvSpPr txBox="1"/>
          <p:nvPr/>
        </p:nvSpPr>
        <p:spPr>
          <a:xfrm>
            <a:off x="1141170" y="715146"/>
            <a:ext cx="985424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Modelos ARCH</a:t>
            </a:r>
          </a:p>
        </p:txBody>
      </p:sp>
      <p:cxnSp>
        <p:nvCxnSpPr>
          <p:cNvPr id="8" name="Straight Connector 7">
            <a:extLst>
              <a:ext uri="{FF2B5EF4-FFF2-40B4-BE49-F238E27FC236}">
                <a16:creationId xmlns:a16="http://schemas.microsoft.com/office/drawing/2014/main" id="{4DF5F33E-6FEF-EBC9-C057-B90411B092EA}"/>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6E77E1-725A-E626-40B4-4BAC29C1BEBA}"/>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650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sp>
        <p:nvSpPr>
          <p:cNvPr id="3" name="Rectangle: Rounded Corners 2">
            <a:extLst>
              <a:ext uri="{FF2B5EF4-FFF2-40B4-BE49-F238E27FC236}">
                <a16:creationId xmlns:a16="http://schemas.microsoft.com/office/drawing/2014/main" id="{3AA22325-37BD-641E-E365-971E25B30947}"/>
              </a:ext>
            </a:extLst>
          </p:cNvPr>
          <p:cNvSpPr/>
          <p:nvPr/>
        </p:nvSpPr>
        <p:spPr>
          <a:xfrm>
            <a:off x="-863323" y="606406"/>
            <a:ext cx="5628363"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CO" sz="4400" dirty="0">
              <a:solidFill>
                <a:schemeClr val="tx1"/>
              </a:solidFill>
              <a:latin typeface="Arial"/>
              <a:cs typeface="Arial"/>
            </a:endParaRPr>
          </a:p>
          <a:p>
            <a:pPr algn="ctr"/>
            <a:endParaRPr lang="es-ES" sz="3200" b="1" dirty="0">
              <a:solidFill>
                <a:schemeClr val="tx1"/>
              </a:solidFill>
              <a:latin typeface="Arial"/>
              <a:cs typeface="Arial"/>
            </a:endParaRPr>
          </a:p>
          <a:p>
            <a:pPr algn="ctr"/>
            <a:endParaRPr lang="es-ES" sz="3200" b="1" dirty="0">
              <a:solidFill>
                <a:schemeClr val="tx1"/>
              </a:solidFill>
              <a:latin typeface="Arial"/>
              <a:cs typeface="Arial"/>
            </a:endParaRPr>
          </a:p>
          <a:p>
            <a:pPr algn="ctr"/>
            <a:endParaRPr lang="es-ES" sz="3200" b="1" dirty="0">
              <a:solidFill>
                <a:srgbClr val="1A3184"/>
              </a:solidFill>
              <a:latin typeface="Arial"/>
              <a:cs typeface="Arial"/>
            </a:endParaRPr>
          </a:p>
          <a:p>
            <a:pPr algn="ctr"/>
            <a:endParaRPr lang="es-CO" sz="3200" dirty="0">
              <a:solidFill>
                <a:srgbClr val="1A3184"/>
              </a:solidFill>
              <a:latin typeface="Arial"/>
              <a:cs typeface="Arial"/>
            </a:endParaRPr>
          </a:p>
          <a:p>
            <a:pPr algn="ctr"/>
            <a:endParaRPr lang="es-CO" sz="3200" dirty="0">
              <a:solidFill>
                <a:srgbClr val="1A3184"/>
              </a:solidFill>
              <a:latin typeface="Arial"/>
              <a:cs typeface="Arial"/>
            </a:endParaRPr>
          </a:p>
          <a:p>
            <a:pPr algn="ctr"/>
            <a:endParaRPr lang="es-CO" sz="3200" dirty="0">
              <a:solidFill>
                <a:srgbClr val="1A3184"/>
              </a:solidFill>
              <a:latin typeface="Arial"/>
              <a:cs typeface="Arial"/>
            </a:endParaRPr>
          </a:p>
          <a:p>
            <a:pPr algn="ctr"/>
            <a:r>
              <a:rPr lang="es-CO" sz="3200" b="1" dirty="0">
                <a:solidFill>
                  <a:schemeClr val="tx1"/>
                </a:solidFill>
                <a:latin typeface="Arial"/>
                <a:cs typeface="Arial"/>
              </a:rPr>
              <a:t>Procesos GARCH</a:t>
            </a:r>
            <a:endParaRPr lang="es-ES" sz="12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ES" sz="3200" b="1" dirty="0">
              <a:solidFill>
                <a:schemeClr val="tx1"/>
              </a:solidFill>
              <a:latin typeface="Arial"/>
              <a:cs typeface="Arial"/>
            </a:endParaRPr>
          </a:p>
          <a:p>
            <a:pPr algn="ctr"/>
            <a:endParaRPr lang="es-ES" sz="4400" b="1" dirty="0">
              <a:solidFill>
                <a:schemeClr val="tx1"/>
              </a:solidFill>
              <a:latin typeface="Arial"/>
              <a:cs typeface="Arial"/>
            </a:endParaRPr>
          </a:p>
          <a:p>
            <a:pPr algn="ctr"/>
            <a:endParaRPr lang="es-CO" sz="3200" b="1" dirty="0">
              <a:solidFill>
                <a:schemeClr val="tx1"/>
              </a:solidFill>
              <a:latin typeface="Arial"/>
              <a:cs typeface="Arial"/>
            </a:endParaRPr>
          </a:p>
          <a:p>
            <a:pPr algn="ctr"/>
            <a:endParaRPr lang="es-CO" sz="3200" b="1" dirty="0">
              <a:solidFill>
                <a:schemeClr val="tx1"/>
              </a:solidFill>
              <a:latin typeface="Arial"/>
              <a:cs typeface="Arial"/>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7" name="CuadroTexto 1">
                <a:extLst>
                  <a:ext uri="{FF2B5EF4-FFF2-40B4-BE49-F238E27FC236}">
                    <a16:creationId xmlns:a16="http://schemas.microsoft.com/office/drawing/2014/main" id="{7B2C8B54-189A-2CD9-D586-9742A5FECD50}"/>
                  </a:ext>
                </a:extLst>
              </p:cNvPr>
              <p:cNvSpPr txBox="1"/>
              <p:nvPr/>
            </p:nvSpPr>
            <p:spPr>
              <a:xfrm flipH="1">
                <a:off x="2627697" y="2950797"/>
                <a:ext cx="7469670" cy="2661049"/>
              </a:xfrm>
              <a:prstGeom prst="rect">
                <a:avLst/>
              </a:prstGeom>
              <a:noFill/>
            </p:spPr>
            <p:txBody>
              <a:bodyPr wrap="square" lIns="91440" tIns="45720" rIns="91440" bIns="45720" rtlCol="0" anchor="t">
                <a:spAutoFit/>
              </a:bodyPr>
              <a:lstStyle/>
              <a:p>
                <a:r>
                  <a:rPr lang="es-CO" sz="2000" dirty="0">
                    <a:solidFill>
                      <a:schemeClr val="bg1"/>
                    </a:solidFill>
                    <a:latin typeface="Aptos" panose="020B0004020202020204" pitchFamily="34" charset="0"/>
                  </a:rPr>
                  <a:t>Los modelos de heteroscedasticidad condicionada son procesos autorregresivos. La generalización que hace el GARCH consiste en incluir la dependencia de la varianza respecto de sus rezagos previos junto con los rezagos del error, es decir, un GARCH(</a:t>
                </a:r>
                <a:r>
                  <a:rPr lang="es-CO" sz="2000" dirty="0" err="1">
                    <a:solidFill>
                      <a:schemeClr val="bg1"/>
                    </a:solidFill>
                    <a:latin typeface="Aptos" panose="020B0004020202020204" pitchFamily="34" charset="0"/>
                  </a:rPr>
                  <a:t>p,q</a:t>
                </a:r>
                <a:r>
                  <a:rPr lang="es-CO" sz="2000" dirty="0">
                    <a:solidFill>
                      <a:schemeClr val="bg1"/>
                    </a:solidFill>
                    <a:latin typeface="Aptos" panose="020B0004020202020204" pitchFamily="34" charset="0"/>
                  </a:rPr>
                  <a:t>) sería:</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s-CO" sz="2400" i="1" smtClean="0">
                              <a:solidFill>
                                <a:schemeClr val="bg1"/>
                              </a:solidFill>
                              <a:latin typeface="Cambria Math" panose="02040503050406030204" pitchFamily="18" charset="0"/>
                              <a:cs typeface="Calibri"/>
                            </a:rPr>
                          </m:ctrlPr>
                        </m:sSubSupPr>
                        <m:e>
                          <m:r>
                            <a:rPr lang="es-ES" sz="2400" b="0" i="1" smtClean="0">
                              <a:solidFill>
                                <a:schemeClr val="bg1"/>
                              </a:solidFill>
                              <a:latin typeface="Cambria Math" panose="02040503050406030204" pitchFamily="18" charset="0"/>
                              <a:cs typeface="Calibri"/>
                            </a:rPr>
                            <m:t>𝜎</m:t>
                          </m:r>
                        </m:e>
                        <m:sub>
                          <m:r>
                            <a:rPr lang="es-ES" sz="2400" b="0" i="1" smtClean="0">
                              <a:solidFill>
                                <a:schemeClr val="bg1"/>
                              </a:solidFill>
                              <a:latin typeface="Cambria Math" panose="02040503050406030204" pitchFamily="18" charset="0"/>
                              <a:cs typeface="Calibri"/>
                            </a:rPr>
                            <m:t>𝑡</m:t>
                          </m:r>
                        </m:sub>
                        <m:sup>
                          <m:r>
                            <a:rPr lang="es-ES" sz="2400" b="0" i="1" smtClean="0">
                              <a:solidFill>
                                <a:schemeClr val="bg1"/>
                              </a:solidFill>
                              <a:latin typeface="Cambria Math" panose="02040503050406030204" pitchFamily="18" charset="0"/>
                              <a:cs typeface="Calibri"/>
                            </a:rPr>
                            <m:t>2</m:t>
                          </m:r>
                        </m:sup>
                      </m:sSubSup>
                      <m:r>
                        <a:rPr lang="es-ES" sz="2400" b="0" i="1" smtClean="0">
                          <a:solidFill>
                            <a:schemeClr val="bg1"/>
                          </a:solidFill>
                          <a:latin typeface="Cambria Math" panose="02040503050406030204" pitchFamily="18" charset="0"/>
                          <a:cs typeface="Calibri"/>
                        </a:rPr>
                        <m:t>=</m:t>
                      </m:r>
                      <m:sSub>
                        <m:sSubPr>
                          <m:ctrlPr>
                            <a:rPr lang="es-ES" sz="2400" b="0" i="1" smtClean="0">
                              <a:solidFill>
                                <a:schemeClr val="bg1"/>
                              </a:solidFill>
                              <a:latin typeface="Cambria Math" panose="02040503050406030204" pitchFamily="18" charset="0"/>
                              <a:cs typeface="Calibri"/>
                            </a:rPr>
                          </m:ctrlPr>
                        </m:sSubPr>
                        <m:e>
                          <m:r>
                            <a:rPr lang="es-ES" sz="2400" b="0" i="1" smtClean="0">
                              <a:solidFill>
                                <a:schemeClr val="bg1"/>
                              </a:solidFill>
                              <a:latin typeface="Cambria Math" panose="02040503050406030204" pitchFamily="18" charset="0"/>
                              <a:cs typeface="Calibri"/>
                            </a:rPr>
                            <m:t>𝛼</m:t>
                          </m:r>
                        </m:e>
                        <m:sub>
                          <m:r>
                            <a:rPr lang="es-ES" sz="2400" b="0" i="1" smtClean="0">
                              <a:solidFill>
                                <a:schemeClr val="bg1"/>
                              </a:solidFill>
                              <a:latin typeface="Cambria Math" panose="02040503050406030204" pitchFamily="18" charset="0"/>
                              <a:cs typeface="Calibri"/>
                            </a:rPr>
                            <m:t>0</m:t>
                          </m:r>
                        </m:sub>
                      </m:sSub>
                      <m:r>
                        <a:rPr lang="es-ES" sz="2400" b="0" i="1" smtClean="0">
                          <a:solidFill>
                            <a:schemeClr val="bg1"/>
                          </a:solidFill>
                          <a:latin typeface="Cambria Math" panose="02040503050406030204" pitchFamily="18" charset="0"/>
                          <a:cs typeface="Calibri"/>
                        </a:rPr>
                        <m:t>+</m:t>
                      </m:r>
                      <m:sSub>
                        <m:sSubPr>
                          <m:ctrlPr>
                            <a:rPr lang="es-ES" sz="2400" b="0" i="1" smtClean="0">
                              <a:solidFill>
                                <a:schemeClr val="bg1"/>
                              </a:solidFill>
                              <a:latin typeface="Cambria Math" panose="02040503050406030204" pitchFamily="18" charset="0"/>
                              <a:cs typeface="Calibri"/>
                            </a:rPr>
                          </m:ctrlPr>
                        </m:sSubPr>
                        <m:e>
                          <m:r>
                            <a:rPr lang="es-ES" sz="2400" b="0" i="1" smtClean="0">
                              <a:solidFill>
                                <a:schemeClr val="bg1"/>
                              </a:solidFill>
                              <a:latin typeface="Cambria Math" panose="02040503050406030204" pitchFamily="18" charset="0"/>
                              <a:cs typeface="Calibri"/>
                            </a:rPr>
                            <m:t>𝛼</m:t>
                          </m:r>
                        </m:e>
                        <m:sub>
                          <m:r>
                            <a:rPr lang="es-ES" sz="2400" b="0" i="1" smtClean="0">
                              <a:solidFill>
                                <a:schemeClr val="bg1"/>
                              </a:solidFill>
                              <a:latin typeface="Cambria Math" panose="02040503050406030204" pitchFamily="18" charset="0"/>
                              <a:cs typeface="Calibri"/>
                            </a:rPr>
                            <m:t>1</m:t>
                          </m:r>
                        </m:sub>
                      </m:sSub>
                      <m:sSubSup>
                        <m:sSubSupPr>
                          <m:ctrlPr>
                            <a:rPr lang="es-ES" sz="2400" b="0" i="1" smtClean="0">
                              <a:solidFill>
                                <a:schemeClr val="bg1"/>
                              </a:solidFill>
                              <a:latin typeface="Cambria Math" panose="02040503050406030204" pitchFamily="18" charset="0"/>
                              <a:cs typeface="Calibri"/>
                            </a:rPr>
                          </m:ctrlPr>
                        </m:sSubSupPr>
                        <m:e>
                          <m:r>
                            <a:rPr lang="es-ES" sz="2400" b="0" i="1" smtClean="0">
                              <a:solidFill>
                                <a:schemeClr val="bg1"/>
                              </a:solidFill>
                              <a:latin typeface="Cambria Math" panose="02040503050406030204" pitchFamily="18" charset="0"/>
                              <a:cs typeface="Calibri"/>
                            </a:rPr>
                            <m:t>𝑒</m:t>
                          </m:r>
                        </m:e>
                        <m:sub>
                          <m:r>
                            <a:rPr lang="es-ES" sz="2400" b="0" i="1" smtClean="0">
                              <a:solidFill>
                                <a:schemeClr val="bg1"/>
                              </a:solidFill>
                              <a:latin typeface="Cambria Math" panose="02040503050406030204" pitchFamily="18" charset="0"/>
                              <a:cs typeface="Calibri"/>
                            </a:rPr>
                            <m:t>𝑡</m:t>
                          </m:r>
                          <m:r>
                            <a:rPr lang="es-ES" sz="2400" b="0" i="1" smtClean="0">
                              <a:solidFill>
                                <a:schemeClr val="bg1"/>
                              </a:solidFill>
                              <a:latin typeface="Cambria Math" panose="02040503050406030204" pitchFamily="18" charset="0"/>
                              <a:cs typeface="Calibri"/>
                            </a:rPr>
                            <m:t>−1</m:t>
                          </m:r>
                        </m:sub>
                        <m:sup>
                          <m:r>
                            <a:rPr lang="es-ES" sz="2400" b="0" i="1" smtClean="0">
                              <a:solidFill>
                                <a:schemeClr val="bg1"/>
                              </a:solidFill>
                              <a:latin typeface="Cambria Math" panose="02040503050406030204" pitchFamily="18" charset="0"/>
                              <a:cs typeface="Calibri"/>
                            </a:rPr>
                            <m:t>2</m:t>
                          </m:r>
                        </m:sup>
                      </m:sSubSup>
                      <m:r>
                        <a:rPr lang="es-ES" sz="2400" b="0" i="1" smtClean="0">
                          <a:solidFill>
                            <a:schemeClr val="bg1"/>
                          </a:solidFill>
                          <a:latin typeface="Cambria Math" panose="02040503050406030204" pitchFamily="18" charset="0"/>
                          <a:cs typeface="Calibri"/>
                        </a:rPr>
                        <m:t>+…+</m:t>
                      </m:r>
                      <m:sSub>
                        <m:sSubPr>
                          <m:ctrlPr>
                            <a:rPr lang="es-ES" sz="2400" b="0" i="1" smtClean="0">
                              <a:solidFill>
                                <a:schemeClr val="bg1"/>
                              </a:solidFill>
                              <a:latin typeface="Cambria Math" panose="02040503050406030204" pitchFamily="18" charset="0"/>
                              <a:cs typeface="Calibri"/>
                            </a:rPr>
                          </m:ctrlPr>
                        </m:sSubPr>
                        <m:e>
                          <m:r>
                            <a:rPr lang="es-ES" sz="2400" b="0" i="1" smtClean="0">
                              <a:solidFill>
                                <a:schemeClr val="bg1"/>
                              </a:solidFill>
                              <a:latin typeface="Cambria Math" panose="02040503050406030204" pitchFamily="18" charset="0"/>
                              <a:cs typeface="Calibri"/>
                            </a:rPr>
                            <m:t>𝛼</m:t>
                          </m:r>
                        </m:e>
                        <m:sub>
                          <m:r>
                            <a:rPr lang="es-ES" sz="2400" b="0" i="1" smtClean="0">
                              <a:solidFill>
                                <a:schemeClr val="bg1"/>
                              </a:solidFill>
                              <a:latin typeface="Cambria Math" panose="02040503050406030204" pitchFamily="18" charset="0"/>
                              <a:cs typeface="Calibri"/>
                            </a:rPr>
                            <m:t>𝑞</m:t>
                          </m:r>
                        </m:sub>
                      </m:sSub>
                      <m:sSubSup>
                        <m:sSubSupPr>
                          <m:ctrlPr>
                            <a:rPr lang="es-ES" sz="2400" b="0" i="1" smtClean="0">
                              <a:solidFill>
                                <a:schemeClr val="bg1"/>
                              </a:solidFill>
                              <a:latin typeface="Cambria Math" panose="02040503050406030204" pitchFamily="18" charset="0"/>
                              <a:cs typeface="Calibri"/>
                            </a:rPr>
                          </m:ctrlPr>
                        </m:sSubSupPr>
                        <m:e>
                          <m:r>
                            <a:rPr lang="es-ES" sz="2400" b="0" i="1" smtClean="0">
                              <a:solidFill>
                                <a:schemeClr val="bg1"/>
                              </a:solidFill>
                              <a:latin typeface="Cambria Math" panose="02040503050406030204" pitchFamily="18" charset="0"/>
                              <a:cs typeface="Calibri"/>
                            </a:rPr>
                            <m:t>𝑒</m:t>
                          </m:r>
                        </m:e>
                        <m:sub>
                          <m:r>
                            <a:rPr lang="es-ES" sz="2400" b="0" i="1" smtClean="0">
                              <a:solidFill>
                                <a:schemeClr val="bg1"/>
                              </a:solidFill>
                              <a:latin typeface="Cambria Math" panose="02040503050406030204" pitchFamily="18" charset="0"/>
                              <a:cs typeface="Calibri"/>
                            </a:rPr>
                            <m:t>𝑡</m:t>
                          </m:r>
                          <m:r>
                            <a:rPr lang="es-ES" sz="2400" b="0" i="1" smtClean="0">
                              <a:solidFill>
                                <a:schemeClr val="bg1"/>
                              </a:solidFill>
                              <a:latin typeface="Cambria Math" panose="02040503050406030204" pitchFamily="18" charset="0"/>
                              <a:cs typeface="Calibri"/>
                            </a:rPr>
                            <m:t>−</m:t>
                          </m:r>
                          <m:r>
                            <a:rPr lang="es-ES" sz="2400" b="0" i="1" smtClean="0">
                              <a:solidFill>
                                <a:schemeClr val="bg1"/>
                              </a:solidFill>
                              <a:latin typeface="Cambria Math" panose="02040503050406030204" pitchFamily="18" charset="0"/>
                              <a:cs typeface="Calibri"/>
                            </a:rPr>
                            <m:t>𝑞</m:t>
                          </m:r>
                        </m:sub>
                        <m:sup>
                          <m:r>
                            <a:rPr lang="es-ES" sz="2400" b="0" i="1" smtClean="0">
                              <a:solidFill>
                                <a:schemeClr val="bg1"/>
                              </a:solidFill>
                              <a:latin typeface="Cambria Math" panose="02040503050406030204" pitchFamily="18" charset="0"/>
                              <a:cs typeface="Calibri"/>
                            </a:rPr>
                            <m:t>2</m:t>
                          </m:r>
                        </m:sup>
                      </m:sSubSup>
                      <m:r>
                        <a:rPr lang="es-ES" sz="2400" b="0" i="1" smtClean="0">
                          <a:solidFill>
                            <a:schemeClr val="bg1"/>
                          </a:solidFill>
                          <a:latin typeface="Cambria Math" panose="02040503050406030204" pitchFamily="18" charset="0"/>
                          <a:cs typeface="Calibri"/>
                        </a:rPr>
                        <m:t>+</m:t>
                      </m:r>
                      <m:sSub>
                        <m:sSubPr>
                          <m:ctrlPr>
                            <a:rPr lang="es-ES" sz="2400" b="0" i="1" smtClean="0">
                              <a:solidFill>
                                <a:schemeClr val="bg1"/>
                              </a:solidFill>
                              <a:latin typeface="Cambria Math" panose="02040503050406030204" pitchFamily="18" charset="0"/>
                              <a:cs typeface="Calibri"/>
                            </a:rPr>
                          </m:ctrlPr>
                        </m:sSubPr>
                        <m:e>
                          <m:r>
                            <a:rPr lang="es-ES" sz="2400" b="0" i="1" smtClean="0">
                              <a:solidFill>
                                <a:schemeClr val="bg1"/>
                              </a:solidFill>
                              <a:latin typeface="Cambria Math" panose="02040503050406030204" pitchFamily="18" charset="0"/>
                              <a:cs typeface="Calibri"/>
                            </a:rPr>
                            <m:t>𝛽</m:t>
                          </m:r>
                        </m:e>
                        <m:sub>
                          <m:r>
                            <a:rPr lang="es-ES" sz="2400" b="0" i="1" smtClean="0">
                              <a:solidFill>
                                <a:schemeClr val="bg1"/>
                              </a:solidFill>
                              <a:latin typeface="Cambria Math" panose="02040503050406030204" pitchFamily="18" charset="0"/>
                              <a:cs typeface="Calibri"/>
                            </a:rPr>
                            <m:t>1</m:t>
                          </m:r>
                        </m:sub>
                      </m:sSub>
                      <m:sSubSup>
                        <m:sSubSupPr>
                          <m:ctrlPr>
                            <a:rPr lang="es-ES" sz="2400" b="0" i="1" smtClean="0">
                              <a:solidFill>
                                <a:schemeClr val="bg1"/>
                              </a:solidFill>
                              <a:latin typeface="Cambria Math" panose="02040503050406030204" pitchFamily="18" charset="0"/>
                              <a:cs typeface="Calibri"/>
                            </a:rPr>
                          </m:ctrlPr>
                        </m:sSubSupPr>
                        <m:e>
                          <m:r>
                            <a:rPr lang="es-ES" sz="2400" b="0" i="1" smtClean="0">
                              <a:solidFill>
                                <a:schemeClr val="bg1"/>
                              </a:solidFill>
                              <a:latin typeface="Cambria Math" panose="02040503050406030204" pitchFamily="18" charset="0"/>
                              <a:cs typeface="Calibri"/>
                            </a:rPr>
                            <m:t>𝜎</m:t>
                          </m:r>
                        </m:e>
                        <m:sub>
                          <m:r>
                            <a:rPr lang="es-ES" sz="2400" b="0" i="1" smtClean="0">
                              <a:solidFill>
                                <a:schemeClr val="bg1"/>
                              </a:solidFill>
                              <a:latin typeface="Cambria Math" panose="02040503050406030204" pitchFamily="18" charset="0"/>
                              <a:cs typeface="Calibri"/>
                            </a:rPr>
                            <m:t>𝑡</m:t>
                          </m:r>
                          <m:r>
                            <a:rPr lang="es-ES" sz="2400" b="0" i="1" smtClean="0">
                              <a:solidFill>
                                <a:schemeClr val="bg1"/>
                              </a:solidFill>
                              <a:latin typeface="Cambria Math" panose="02040503050406030204" pitchFamily="18" charset="0"/>
                              <a:cs typeface="Calibri"/>
                            </a:rPr>
                            <m:t>−1</m:t>
                          </m:r>
                        </m:sub>
                        <m:sup>
                          <m:r>
                            <a:rPr lang="es-ES" sz="2400" b="0" i="1" smtClean="0">
                              <a:solidFill>
                                <a:schemeClr val="bg1"/>
                              </a:solidFill>
                              <a:latin typeface="Cambria Math" panose="02040503050406030204" pitchFamily="18" charset="0"/>
                              <a:cs typeface="Calibri"/>
                            </a:rPr>
                            <m:t>2</m:t>
                          </m:r>
                        </m:sup>
                      </m:sSubSup>
                      <m:r>
                        <a:rPr lang="es-ES" sz="2400" b="0" i="1" smtClean="0">
                          <a:solidFill>
                            <a:schemeClr val="bg1"/>
                          </a:solidFill>
                          <a:latin typeface="Cambria Math" panose="02040503050406030204" pitchFamily="18" charset="0"/>
                          <a:cs typeface="Calibri"/>
                        </a:rPr>
                        <m:t>+…+</m:t>
                      </m:r>
                      <m:sSub>
                        <m:sSubPr>
                          <m:ctrlPr>
                            <a:rPr lang="es-ES" sz="2400" b="0" i="1" smtClean="0">
                              <a:solidFill>
                                <a:schemeClr val="bg1"/>
                              </a:solidFill>
                              <a:latin typeface="Cambria Math" panose="02040503050406030204" pitchFamily="18" charset="0"/>
                              <a:cs typeface="Calibri"/>
                            </a:rPr>
                          </m:ctrlPr>
                        </m:sSubPr>
                        <m:e>
                          <m:r>
                            <a:rPr lang="es-ES" sz="2400" b="0" i="1" smtClean="0">
                              <a:solidFill>
                                <a:schemeClr val="bg1"/>
                              </a:solidFill>
                              <a:latin typeface="Cambria Math" panose="02040503050406030204" pitchFamily="18" charset="0"/>
                              <a:cs typeface="Calibri"/>
                            </a:rPr>
                            <m:t>𝛽</m:t>
                          </m:r>
                        </m:e>
                        <m:sub>
                          <m:r>
                            <a:rPr lang="es-ES" sz="2400" b="0" i="1" smtClean="0">
                              <a:solidFill>
                                <a:schemeClr val="bg1"/>
                              </a:solidFill>
                              <a:latin typeface="Cambria Math" panose="02040503050406030204" pitchFamily="18" charset="0"/>
                              <a:cs typeface="Calibri"/>
                            </a:rPr>
                            <m:t>𝑝</m:t>
                          </m:r>
                        </m:sub>
                      </m:sSub>
                      <m:sSubSup>
                        <m:sSubSupPr>
                          <m:ctrlPr>
                            <a:rPr lang="es-ES" sz="2400" b="0" i="1" smtClean="0">
                              <a:solidFill>
                                <a:schemeClr val="bg1"/>
                              </a:solidFill>
                              <a:latin typeface="Cambria Math" panose="02040503050406030204" pitchFamily="18" charset="0"/>
                              <a:cs typeface="Calibri"/>
                            </a:rPr>
                          </m:ctrlPr>
                        </m:sSubSupPr>
                        <m:e>
                          <m:r>
                            <a:rPr lang="es-ES" sz="2400" b="0" i="1" smtClean="0">
                              <a:solidFill>
                                <a:schemeClr val="bg1"/>
                              </a:solidFill>
                              <a:latin typeface="Cambria Math" panose="02040503050406030204" pitchFamily="18" charset="0"/>
                              <a:cs typeface="Calibri"/>
                            </a:rPr>
                            <m:t>𝜎</m:t>
                          </m:r>
                        </m:e>
                        <m:sub>
                          <m:r>
                            <a:rPr lang="es-ES" sz="2400" b="0" i="1" smtClean="0">
                              <a:solidFill>
                                <a:schemeClr val="bg1"/>
                              </a:solidFill>
                              <a:latin typeface="Cambria Math" panose="02040503050406030204" pitchFamily="18" charset="0"/>
                              <a:cs typeface="Calibri"/>
                            </a:rPr>
                            <m:t>𝑡</m:t>
                          </m:r>
                          <m:r>
                            <a:rPr lang="es-ES" sz="2400" b="0" i="1" smtClean="0">
                              <a:solidFill>
                                <a:schemeClr val="bg1"/>
                              </a:solidFill>
                              <a:latin typeface="Cambria Math" panose="02040503050406030204" pitchFamily="18" charset="0"/>
                              <a:cs typeface="Calibri"/>
                            </a:rPr>
                            <m:t>−</m:t>
                          </m:r>
                          <m:r>
                            <a:rPr lang="es-ES" sz="2400" b="0" i="1" smtClean="0">
                              <a:solidFill>
                                <a:schemeClr val="bg1"/>
                              </a:solidFill>
                              <a:latin typeface="Cambria Math" panose="02040503050406030204" pitchFamily="18" charset="0"/>
                              <a:cs typeface="Calibri"/>
                            </a:rPr>
                            <m:t>𝑝</m:t>
                          </m:r>
                        </m:sub>
                        <m:sup>
                          <m:r>
                            <a:rPr lang="es-ES" sz="2400" b="0" i="1" smtClean="0">
                              <a:solidFill>
                                <a:schemeClr val="bg1"/>
                              </a:solidFill>
                              <a:latin typeface="Cambria Math" panose="02040503050406030204" pitchFamily="18" charset="0"/>
                              <a:cs typeface="Calibri"/>
                            </a:rPr>
                            <m:t>2</m:t>
                          </m:r>
                        </m:sup>
                      </m:sSubSup>
                    </m:oMath>
                  </m:oMathPara>
                </a14:m>
                <a:endParaRPr lang="es-CO" sz="2000" dirty="0">
                  <a:solidFill>
                    <a:schemeClr val="bg1"/>
                  </a:solidFill>
                  <a:latin typeface="Aptos" panose="020B0004020202020204" pitchFamily="34" charset="0"/>
                  <a:cs typeface="Calibri"/>
                </a:endParaRPr>
              </a:p>
              <a:p>
                <a:endParaRPr lang="es-CO" sz="2000" dirty="0">
                  <a:latin typeface="Aptos" panose="020B0004020202020204" pitchFamily="34" charset="0"/>
                </a:endParaRPr>
              </a:p>
            </p:txBody>
          </p:sp>
        </mc:Choice>
        <mc:Fallback>
          <p:sp>
            <p:nvSpPr>
              <p:cNvPr id="7" name="CuadroTexto 1">
                <a:extLst>
                  <a:ext uri="{FF2B5EF4-FFF2-40B4-BE49-F238E27FC236}">
                    <a16:creationId xmlns:a16="http://schemas.microsoft.com/office/drawing/2014/main" id="{7B2C8B54-189A-2CD9-D586-9742A5FECD50}"/>
                  </a:ext>
                </a:extLst>
              </p:cNvPr>
              <p:cNvSpPr txBox="1">
                <a:spLocks noRot="1" noChangeAspect="1" noMove="1" noResize="1" noEditPoints="1" noAdjustHandles="1" noChangeArrowheads="1" noChangeShapeType="1" noTextEdit="1"/>
              </p:cNvSpPr>
              <p:nvPr/>
            </p:nvSpPr>
            <p:spPr>
              <a:xfrm flipH="1">
                <a:off x="2627697" y="2950797"/>
                <a:ext cx="7469670" cy="2661049"/>
              </a:xfrm>
              <a:prstGeom prst="rect">
                <a:avLst/>
              </a:prstGeom>
              <a:blipFill>
                <a:blip r:embed="rId7"/>
                <a:stretch>
                  <a:fillRect l="-816" t="-1144" r="-898"/>
                </a:stretch>
              </a:blipFill>
            </p:spPr>
            <p:txBody>
              <a:bodyPr/>
              <a:lstStyle/>
              <a:p>
                <a:r>
                  <a:rPr lang="es-CO">
                    <a:noFill/>
                  </a:rPr>
                  <a:t> </a:t>
                </a:r>
              </a:p>
            </p:txBody>
          </p:sp>
        </mc:Fallback>
      </mc:AlternateContent>
      <p:cxnSp>
        <p:nvCxnSpPr>
          <p:cNvPr id="2" name="Straight Connector 1">
            <a:extLst>
              <a:ext uri="{FF2B5EF4-FFF2-40B4-BE49-F238E27FC236}">
                <a16:creationId xmlns:a16="http://schemas.microsoft.com/office/drawing/2014/main" id="{12C97D19-D5A5-2623-1C78-B84246BEA458}"/>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984BF8C-69EF-762C-71A1-A91F8E850829}"/>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518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1" y="263926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7" name="CuadroTexto 1">
                <a:extLst>
                  <a:ext uri="{FF2B5EF4-FFF2-40B4-BE49-F238E27FC236}">
                    <a16:creationId xmlns:a16="http://schemas.microsoft.com/office/drawing/2014/main" id="{7B2C8B54-189A-2CD9-D586-9742A5FECD50}"/>
                  </a:ext>
                </a:extLst>
              </p:cNvPr>
              <p:cNvSpPr txBox="1"/>
              <p:nvPr/>
            </p:nvSpPr>
            <p:spPr>
              <a:xfrm flipH="1">
                <a:off x="1638591" y="2373715"/>
                <a:ext cx="8914813" cy="4287840"/>
              </a:xfrm>
              <a:prstGeom prst="rect">
                <a:avLst/>
              </a:prstGeom>
              <a:noFill/>
            </p:spPr>
            <p:txBody>
              <a:bodyPr wrap="square" lIns="91440" tIns="45720" rIns="91440" bIns="45720" rtlCol="0" anchor="t">
                <a:spAutoFit/>
              </a:bodyPr>
              <a:lstStyle/>
              <a:p>
                <a:r>
                  <a:rPr lang="es-CO" sz="2000" dirty="0">
                    <a:solidFill>
                      <a:schemeClr val="bg1"/>
                    </a:solidFill>
                    <a:latin typeface="Aptos" panose="020B0004020202020204" pitchFamily="34" charset="0"/>
                  </a:rPr>
                  <a:t>Un modelo IGARH(</a:t>
                </a:r>
                <a:r>
                  <a:rPr lang="es-CO" sz="2000" dirty="0" err="1">
                    <a:solidFill>
                      <a:schemeClr val="bg1"/>
                    </a:solidFill>
                    <a:latin typeface="Aptos" panose="020B0004020202020204" pitchFamily="34" charset="0"/>
                  </a:rPr>
                  <a:t>p,q</a:t>
                </a:r>
                <a:r>
                  <a:rPr lang="es-CO" sz="2000" dirty="0">
                    <a:solidFill>
                      <a:schemeClr val="bg1"/>
                    </a:solidFill>
                    <a:latin typeface="Aptos" panose="020B0004020202020204" pitchFamily="34" charset="0"/>
                  </a:rPr>
                  <a:t>) (GARCH integrado) plantea la siguiente restricción sobre los valores de los parámetros:</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nary>
                        <m:naryPr>
                          <m:chr m:val="∑"/>
                          <m:ctrlPr>
                            <a:rPr lang="es-CO" sz="2400" i="1">
                              <a:solidFill>
                                <a:schemeClr val="bg1"/>
                              </a:solidFill>
                              <a:latin typeface="Cambria Math" panose="02040503050406030204" pitchFamily="18" charset="0"/>
                            </a:rPr>
                          </m:ctrlPr>
                        </m:naryPr>
                        <m:sub>
                          <m:r>
                            <m:rPr>
                              <m:brk m:alnAt="23"/>
                            </m:rPr>
                            <a:rPr lang="es-CO" sz="2400" i="1">
                              <a:solidFill>
                                <a:schemeClr val="bg1"/>
                              </a:solidFill>
                              <a:latin typeface="Cambria Math"/>
                            </a:rPr>
                            <m:t>𝑖</m:t>
                          </m:r>
                          <m:r>
                            <a:rPr lang="es-CO" sz="2400" i="1">
                              <a:solidFill>
                                <a:schemeClr val="bg1"/>
                              </a:solidFill>
                              <a:latin typeface="Cambria Math"/>
                            </a:rPr>
                            <m:t>=1</m:t>
                          </m:r>
                        </m:sub>
                        <m:sup>
                          <m:r>
                            <a:rPr lang="es-CO" sz="2400" i="1">
                              <a:solidFill>
                                <a:schemeClr val="bg1"/>
                              </a:solidFill>
                              <a:latin typeface="Cambria Math"/>
                            </a:rPr>
                            <m:t>𝑞</m:t>
                          </m:r>
                        </m:sup>
                        <m:e>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𝛼</m:t>
                              </m:r>
                            </m:e>
                            <m:sub>
                              <m:r>
                                <a:rPr lang="es-CO" sz="2400" i="1">
                                  <a:solidFill>
                                    <a:schemeClr val="bg1"/>
                                  </a:solidFill>
                                  <a:latin typeface="Cambria Math"/>
                                </a:rPr>
                                <m:t>𝑖</m:t>
                              </m:r>
                            </m:sub>
                          </m:sSub>
                        </m:e>
                      </m:nary>
                      <m:r>
                        <a:rPr lang="es-CO" sz="2400" i="1">
                          <a:solidFill>
                            <a:schemeClr val="bg1"/>
                          </a:solidFill>
                          <a:latin typeface="Cambria Math"/>
                        </a:rPr>
                        <m:t>+</m:t>
                      </m:r>
                      <m:nary>
                        <m:naryPr>
                          <m:chr m:val="∑"/>
                          <m:ctrlPr>
                            <a:rPr lang="es-CO" sz="2400" i="1">
                              <a:solidFill>
                                <a:schemeClr val="bg1"/>
                              </a:solidFill>
                              <a:latin typeface="Cambria Math" panose="02040503050406030204" pitchFamily="18" charset="0"/>
                            </a:rPr>
                          </m:ctrlPr>
                        </m:naryPr>
                        <m:sub>
                          <m:r>
                            <a:rPr lang="es-CO" sz="2400" i="1">
                              <a:solidFill>
                                <a:schemeClr val="bg1"/>
                              </a:solidFill>
                              <a:latin typeface="Cambria Math"/>
                            </a:rPr>
                            <m:t>𝑗</m:t>
                          </m:r>
                          <m:r>
                            <a:rPr lang="es-CO" sz="2400" i="1">
                              <a:solidFill>
                                <a:schemeClr val="bg1"/>
                              </a:solidFill>
                              <a:latin typeface="Cambria Math"/>
                            </a:rPr>
                            <m:t>=1</m:t>
                          </m:r>
                        </m:sub>
                        <m:sup>
                          <m:r>
                            <a:rPr lang="es-CO" sz="2400" i="1">
                              <a:solidFill>
                                <a:schemeClr val="bg1"/>
                              </a:solidFill>
                              <a:latin typeface="Cambria Math"/>
                            </a:rPr>
                            <m:t>𝑝</m:t>
                          </m:r>
                        </m:sup>
                        <m:e>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𝛽</m:t>
                              </m:r>
                            </m:e>
                            <m:sub>
                              <m:r>
                                <a:rPr lang="es-CO" sz="2400" i="1">
                                  <a:solidFill>
                                    <a:schemeClr val="bg1"/>
                                  </a:solidFill>
                                  <a:latin typeface="Cambria Math"/>
                                  <a:ea typeface="Cambria Math"/>
                                </a:rPr>
                                <m:t>𝑗</m:t>
                              </m:r>
                            </m:sub>
                          </m:sSub>
                        </m:e>
                      </m:nary>
                      <m:r>
                        <a:rPr lang="es-CO" sz="2400" i="1">
                          <a:solidFill>
                            <a:schemeClr val="bg1"/>
                          </a:solidFill>
                          <a:latin typeface="Cambria Math"/>
                        </a:rPr>
                        <m:t>=1</m:t>
                      </m:r>
                    </m:oMath>
                  </m:oMathPara>
                </a14:m>
                <a:endParaRPr lang="es-CO" sz="24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r>
                  <a:rPr lang="es-CO" sz="2000" dirty="0">
                    <a:solidFill>
                      <a:schemeClr val="bg1"/>
                    </a:solidFill>
                    <a:latin typeface="Aptos" panose="020B0004020202020204" pitchFamily="34" charset="0"/>
                  </a:rPr>
                  <a:t>En el caso especial en que </a:t>
                </a:r>
                <a:r>
                  <a:rPr lang="es-CO" sz="2000" i="1" dirty="0">
                    <a:solidFill>
                      <a:schemeClr val="bg1"/>
                    </a:solidFill>
                    <a:latin typeface="Aptos" panose="020B0004020202020204" pitchFamily="34" charset="0"/>
                  </a:rPr>
                  <a:t>q</a:t>
                </a:r>
                <a:r>
                  <a:rPr lang="es-CO" sz="2000" dirty="0">
                    <a:solidFill>
                      <a:schemeClr val="bg1"/>
                    </a:solidFill>
                    <a:latin typeface="Aptos" panose="020B0004020202020204" pitchFamily="34" charset="0"/>
                  </a:rPr>
                  <a:t> = </a:t>
                </a:r>
                <a:r>
                  <a:rPr lang="es-CO" sz="2000" i="1" dirty="0">
                    <a:solidFill>
                      <a:schemeClr val="bg1"/>
                    </a:solidFill>
                    <a:latin typeface="Aptos" panose="020B0004020202020204" pitchFamily="34" charset="0"/>
                  </a:rPr>
                  <a:t>p</a:t>
                </a:r>
                <a:r>
                  <a:rPr lang="es-CO" sz="2000" dirty="0">
                    <a:solidFill>
                      <a:schemeClr val="bg1"/>
                    </a:solidFill>
                    <a:latin typeface="Aptos" panose="020B0004020202020204" pitchFamily="34" charset="0"/>
                  </a:rPr>
                  <a:t> = 1 se tiene un proceso EWMA (</a:t>
                </a:r>
                <a:r>
                  <a:rPr lang="es-CO" sz="2000" i="1" dirty="0" err="1">
                    <a:solidFill>
                      <a:schemeClr val="bg1"/>
                    </a:solidFill>
                    <a:latin typeface="Aptos" panose="020B0004020202020204" pitchFamily="34" charset="0"/>
                  </a:rPr>
                  <a:t>exponentially</a:t>
                </a:r>
                <a:r>
                  <a:rPr lang="es-CO" sz="2000" i="1" dirty="0">
                    <a:solidFill>
                      <a:schemeClr val="bg1"/>
                    </a:solidFill>
                    <a:latin typeface="Aptos" panose="020B0004020202020204" pitchFamily="34" charset="0"/>
                  </a:rPr>
                  <a:t> </a:t>
                </a:r>
                <a:r>
                  <a:rPr lang="es-CO" sz="2000" i="1" dirty="0" err="1">
                    <a:solidFill>
                      <a:schemeClr val="bg1"/>
                    </a:solidFill>
                    <a:latin typeface="Aptos" panose="020B0004020202020204" pitchFamily="34" charset="0"/>
                  </a:rPr>
                  <a:t>weighted</a:t>
                </a:r>
                <a:r>
                  <a:rPr lang="es-CO" sz="2000" i="1" dirty="0">
                    <a:solidFill>
                      <a:schemeClr val="bg1"/>
                    </a:solidFill>
                    <a:latin typeface="Aptos" panose="020B0004020202020204" pitchFamily="34" charset="0"/>
                  </a:rPr>
                  <a:t> </a:t>
                </a:r>
                <a:r>
                  <a:rPr lang="es-CO" sz="2000" i="1" dirty="0" err="1">
                    <a:solidFill>
                      <a:schemeClr val="bg1"/>
                    </a:solidFill>
                    <a:latin typeface="Aptos" panose="020B0004020202020204" pitchFamily="34" charset="0"/>
                  </a:rPr>
                  <a:t>moving</a:t>
                </a:r>
                <a:r>
                  <a:rPr lang="es-CO" sz="2000" i="1" dirty="0">
                    <a:solidFill>
                      <a:schemeClr val="bg1"/>
                    </a:solidFill>
                    <a:latin typeface="Aptos" panose="020B0004020202020204" pitchFamily="34" charset="0"/>
                  </a:rPr>
                  <a:t> </a:t>
                </a:r>
                <a:r>
                  <a:rPr lang="es-CO" sz="2000" i="1" dirty="0" err="1">
                    <a:solidFill>
                      <a:schemeClr val="bg1"/>
                    </a:solidFill>
                    <a:latin typeface="Aptos" panose="020B0004020202020204" pitchFamily="34" charset="0"/>
                  </a:rPr>
                  <a:t>average</a:t>
                </a:r>
                <a:r>
                  <a:rPr lang="es-CO" sz="2000" dirty="0">
                    <a:solidFill>
                      <a:schemeClr val="bg1"/>
                    </a:solidFill>
                    <a:latin typeface="Aptos" panose="020B0004020202020204" pitchFamily="34" charset="0"/>
                  </a:rPr>
                  <a:t>). En este caso el proceso autorregresivo de la varianza sería:</a:t>
                </a:r>
              </a:p>
              <a:p>
                <a:endParaRPr lang="es-CO" sz="2000" i="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s-CO" sz="2400" i="1" smtClean="0">
                              <a:solidFill>
                                <a:schemeClr val="bg1"/>
                              </a:solidFill>
                              <a:latin typeface="Cambria Math" panose="02040503050406030204" pitchFamily="18" charset="0"/>
                            </a:rPr>
                          </m:ctrlPr>
                        </m:sSubSup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𝑡</m:t>
                          </m:r>
                        </m:sub>
                        <m:sup>
                          <m:r>
                            <a:rPr lang="es-ES" sz="2400" b="0" i="1" smtClean="0">
                              <a:solidFill>
                                <a:schemeClr val="bg1"/>
                              </a:solidFill>
                              <a:latin typeface="Cambria Math" panose="02040503050406030204" pitchFamily="18" charset="0"/>
                            </a:rPr>
                            <m:t>2</m:t>
                          </m:r>
                        </m:sup>
                      </m:sSubSup>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𝜆</m:t>
                      </m:r>
                      <m:sSubSup>
                        <m:sSubSupPr>
                          <m:ctrlPr>
                            <a:rPr lang="es-ES" sz="2400" b="0" i="1" smtClean="0">
                              <a:solidFill>
                                <a:schemeClr val="bg1"/>
                              </a:solidFill>
                              <a:latin typeface="Cambria Math" panose="02040503050406030204" pitchFamily="18" charset="0"/>
                            </a:rPr>
                          </m:ctrlPr>
                        </m:sSubSup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𝑡</m:t>
                          </m:r>
                          <m:r>
                            <a:rPr lang="es-ES" sz="2400" b="0" i="1" smtClean="0">
                              <a:solidFill>
                                <a:schemeClr val="bg1"/>
                              </a:solidFill>
                              <a:latin typeface="Cambria Math" panose="02040503050406030204" pitchFamily="18" charset="0"/>
                            </a:rPr>
                            <m:t>−1</m:t>
                          </m:r>
                        </m:sub>
                        <m:sup>
                          <m:r>
                            <a:rPr lang="es-ES" sz="2400" b="0" i="1" smtClean="0">
                              <a:solidFill>
                                <a:schemeClr val="bg1"/>
                              </a:solidFill>
                              <a:latin typeface="Cambria Math" panose="02040503050406030204" pitchFamily="18" charset="0"/>
                            </a:rPr>
                            <m:t>2</m:t>
                          </m:r>
                        </m:sup>
                      </m:sSubSup>
                      <m:r>
                        <a:rPr lang="es-ES" sz="2400" b="0" i="1" smtClean="0">
                          <a:solidFill>
                            <a:schemeClr val="bg1"/>
                          </a:solidFill>
                          <a:latin typeface="Cambria Math" panose="02040503050406030204" pitchFamily="18" charset="0"/>
                        </a:rPr>
                        <m:t>+(1−</m:t>
                      </m:r>
                      <m:r>
                        <a:rPr lang="es-ES" sz="2400" b="0" i="1" smtClean="0">
                          <a:solidFill>
                            <a:schemeClr val="bg1"/>
                          </a:solidFill>
                          <a:latin typeface="Cambria Math" panose="02040503050406030204" pitchFamily="18" charset="0"/>
                        </a:rPr>
                        <m:t>𝜆</m:t>
                      </m:r>
                      <m:r>
                        <a:rPr lang="es-ES" sz="2400" b="0" i="1" smtClean="0">
                          <a:solidFill>
                            <a:schemeClr val="bg1"/>
                          </a:solidFill>
                          <a:latin typeface="Cambria Math" panose="02040503050406030204" pitchFamily="18" charset="0"/>
                        </a:rPr>
                        <m:t>)</m:t>
                      </m:r>
                      <m:sSubSup>
                        <m:sSubSupPr>
                          <m:ctrlPr>
                            <a:rPr lang="es-ES" sz="2400" b="0" i="1" smtClean="0">
                              <a:solidFill>
                                <a:schemeClr val="bg1"/>
                              </a:solidFill>
                              <a:latin typeface="Cambria Math" panose="02040503050406030204" pitchFamily="18" charset="0"/>
                            </a:rPr>
                          </m:ctrlPr>
                        </m:sSubSupPr>
                        <m:e>
                          <m:r>
                            <a:rPr lang="es-ES" sz="2400" b="0" i="1" smtClean="0">
                              <a:solidFill>
                                <a:schemeClr val="bg1"/>
                              </a:solidFill>
                              <a:latin typeface="Cambria Math" panose="02040503050406030204" pitchFamily="18" charset="0"/>
                            </a:rPr>
                            <m:t>𝑒</m:t>
                          </m:r>
                        </m:e>
                        <m:sub>
                          <m:r>
                            <a:rPr lang="es-ES" sz="2400" b="0" i="1" smtClean="0">
                              <a:solidFill>
                                <a:schemeClr val="bg1"/>
                              </a:solidFill>
                              <a:latin typeface="Cambria Math" panose="02040503050406030204" pitchFamily="18" charset="0"/>
                            </a:rPr>
                            <m:t>𝑡</m:t>
                          </m:r>
                        </m:sub>
                        <m:sup>
                          <m:r>
                            <a:rPr lang="es-ES" sz="2400" b="0" i="1" smtClean="0">
                              <a:solidFill>
                                <a:schemeClr val="bg1"/>
                              </a:solidFill>
                              <a:latin typeface="Cambria Math" panose="02040503050406030204" pitchFamily="18" charset="0"/>
                            </a:rPr>
                            <m:t>2</m:t>
                          </m:r>
                        </m:sup>
                      </m:sSubSup>
                    </m:oMath>
                  </m:oMathPara>
                </a14:m>
                <a:endParaRPr lang="es-CO" sz="2000" i="1" dirty="0">
                  <a:latin typeface="Aptos" panose="020B0004020202020204" pitchFamily="34" charset="0"/>
                </a:endParaRPr>
              </a:p>
              <a:p>
                <a:endParaRPr lang="es-CO" sz="2000" dirty="0">
                  <a:latin typeface="Aptos" panose="020B0004020202020204" pitchFamily="34" charset="0"/>
                </a:endParaRPr>
              </a:p>
            </p:txBody>
          </p:sp>
        </mc:Choice>
        <mc:Fallback>
          <p:sp>
            <p:nvSpPr>
              <p:cNvPr id="7" name="CuadroTexto 1">
                <a:extLst>
                  <a:ext uri="{FF2B5EF4-FFF2-40B4-BE49-F238E27FC236}">
                    <a16:creationId xmlns:a16="http://schemas.microsoft.com/office/drawing/2014/main" id="{7B2C8B54-189A-2CD9-D586-9742A5FECD50}"/>
                  </a:ext>
                </a:extLst>
              </p:cNvPr>
              <p:cNvSpPr txBox="1">
                <a:spLocks noRot="1" noChangeAspect="1" noMove="1" noResize="1" noEditPoints="1" noAdjustHandles="1" noChangeArrowheads="1" noChangeShapeType="1" noTextEdit="1"/>
              </p:cNvSpPr>
              <p:nvPr/>
            </p:nvSpPr>
            <p:spPr>
              <a:xfrm flipH="1">
                <a:off x="1638591" y="2373715"/>
                <a:ext cx="8914813" cy="4287840"/>
              </a:xfrm>
              <a:prstGeom prst="rect">
                <a:avLst/>
              </a:prstGeom>
              <a:blipFill>
                <a:blip r:embed="rId7"/>
                <a:stretch>
                  <a:fillRect l="-752" t="-710" r="-958"/>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99416E6B-D803-A96E-67BF-B0BD0E709526}"/>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extBox 4">
            <a:extLst>
              <a:ext uri="{FF2B5EF4-FFF2-40B4-BE49-F238E27FC236}">
                <a16:creationId xmlns:a16="http://schemas.microsoft.com/office/drawing/2014/main" id="{673448BD-A211-FE0A-68A9-6997666285CE}"/>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IGARCH y EWMA</a:t>
            </a:r>
          </a:p>
        </p:txBody>
      </p:sp>
      <p:cxnSp>
        <p:nvCxnSpPr>
          <p:cNvPr id="8" name="Straight Connector 7">
            <a:extLst>
              <a:ext uri="{FF2B5EF4-FFF2-40B4-BE49-F238E27FC236}">
                <a16:creationId xmlns:a16="http://schemas.microsoft.com/office/drawing/2014/main" id="{BA625C50-FFF4-8974-5D74-8F64131CE6B3}"/>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47024D4-D4D2-F541-EC82-0081E54DB9E1}"/>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5060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7" name="CuadroTexto 1">
                <a:extLst>
                  <a:ext uri="{FF2B5EF4-FFF2-40B4-BE49-F238E27FC236}">
                    <a16:creationId xmlns:a16="http://schemas.microsoft.com/office/drawing/2014/main" id="{7B2C8B54-189A-2CD9-D586-9742A5FECD50}"/>
                  </a:ext>
                </a:extLst>
              </p:cNvPr>
              <p:cNvSpPr txBox="1"/>
              <p:nvPr/>
            </p:nvSpPr>
            <p:spPr>
              <a:xfrm flipH="1">
                <a:off x="2175037" y="2613055"/>
                <a:ext cx="7841925" cy="3647602"/>
              </a:xfrm>
              <a:prstGeom prst="rect">
                <a:avLst/>
              </a:prstGeom>
              <a:noFill/>
            </p:spPr>
            <p:txBody>
              <a:bodyPr wrap="square" lIns="91440" tIns="45720" rIns="91440" bIns="45720" rtlCol="0" anchor="t">
                <a:spAutoFit/>
              </a:bodyPr>
              <a:lstStyle/>
              <a:p>
                <a:r>
                  <a:rPr lang="es-CO" sz="2000" dirty="0">
                    <a:solidFill>
                      <a:schemeClr val="bg1"/>
                    </a:solidFill>
                    <a:latin typeface="Aptos" panose="020B0004020202020204" pitchFamily="34" charset="0"/>
                  </a:rPr>
                  <a:t>Otra forma de calcular la volatilidad de un activo teniendo en cuenta que ésta no es constante, es a través del método de suavizamiento exponencial. Este método asigna realiza un promedio ponderando del cuadrado de los retornos:</a:t>
                </a:r>
              </a:p>
              <a:p>
                <a:pPr/>
                <a14:m>
                  <m:oMathPara xmlns:m="http://schemas.openxmlformats.org/officeDocument/2006/math">
                    <m:oMathParaPr>
                      <m:jc m:val="centerGroup"/>
                    </m:oMathParaPr>
                    <m:oMath xmlns:m="http://schemas.openxmlformats.org/officeDocument/2006/math">
                      <m:sSubSup>
                        <m:sSubSupPr>
                          <m:ctrlPr>
                            <a:rPr lang="es-CO" sz="2400" i="1">
                              <a:solidFill>
                                <a:schemeClr val="bg1"/>
                              </a:solidFill>
                              <a:latin typeface="Cambria Math" panose="02040503050406030204" pitchFamily="18" charset="0"/>
                            </a:rPr>
                          </m:ctrlPr>
                        </m:sSubSupPr>
                        <m:e>
                          <m:r>
                            <a:rPr lang="es-CO" sz="2400" i="1">
                              <a:solidFill>
                                <a:schemeClr val="bg1"/>
                              </a:solidFill>
                              <a:latin typeface="Cambria Math"/>
                              <a:ea typeface="Cambria Math"/>
                            </a:rPr>
                            <m:t>𝜎</m:t>
                          </m:r>
                        </m:e>
                        <m:sub>
                          <m:r>
                            <a:rPr lang="es-CO" sz="2400" i="1">
                              <a:solidFill>
                                <a:schemeClr val="bg1"/>
                              </a:solidFill>
                              <a:latin typeface="Cambria Math"/>
                            </a:rPr>
                            <m:t>𝑡</m:t>
                          </m:r>
                        </m:sub>
                        <m:sup>
                          <m:r>
                            <a:rPr lang="es-CO" sz="2400" i="1">
                              <a:solidFill>
                                <a:schemeClr val="bg1"/>
                              </a:solidFill>
                              <a:latin typeface="Cambria Math"/>
                            </a:rPr>
                            <m:t>2</m:t>
                          </m:r>
                        </m:sup>
                      </m:sSubSup>
                      <m:r>
                        <a:rPr lang="es-CO" sz="2400" i="1">
                          <a:solidFill>
                            <a:schemeClr val="bg1"/>
                          </a:solidFill>
                          <a:latin typeface="Cambria Math"/>
                        </a:rPr>
                        <m:t>=</m:t>
                      </m:r>
                      <m:nary>
                        <m:naryPr>
                          <m:chr m:val="∑"/>
                          <m:ctrlPr>
                            <a:rPr lang="es-CO" sz="2400" i="1">
                              <a:solidFill>
                                <a:schemeClr val="bg1"/>
                              </a:solidFill>
                              <a:latin typeface="Cambria Math" panose="02040503050406030204" pitchFamily="18" charset="0"/>
                            </a:rPr>
                          </m:ctrlPr>
                        </m:naryPr>
                        <m:sub>
                          <m:r>
                            <a:rPr lang="es-CO" sz="2400" b="0" i="1" smtClean="0">
                              <a:solidFill>
                                <a:schemeClr val="bg1"/>
                              </a:solidFill>
                              <a:latin typeface="Cambria Math" panose="02040503050406030204" pitchFamily="18" charset="0"/>
                            </a:rPr>
                            <m:t>𝑡</m:t>
                          </m:r>
                          <m:r>
                            <a:rPr lang="es-CO" sz="2400" i="1">
                              <a:solidFill>
                                <a:schemeClr val="bg1"/>
                              </a:solidFill>
                              <a:latin typeface="Cambria Math"/>
                            </a:rPr>
                            <m:t>=1</m:t>
                          </m:r>
                        </m:sub>
                        <m:sup>
                          <m:r>
                            <a:rPr lang="es-CO" sz="2400" i="1">
                              <a:solidFill>
                                <a:schemeClr val="bg1"/>
                              </a:solidFill>
                              <a:latin typeface="Cambria Math"/>
                            </a:rPr>
                            <m:t>𝑛</m:t>
                          </m:r>
                        </m:sup>
                        <m:e>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𝛼</m:t>
                              </m:r>
                            </m:e>
                            <m:sub>
                              <m:r>
                                <a:rPr lang="es-CO" sz="2400" i="1">
                                  <a:solidFill>
                                    <a:schemeClr val="bg1"/>
                                  </a:solidFill>
                                  <a:latin typeface="Cambria Math"/>
                                </a:rPr>
                                <m:t>𝑖</m:t>
                              </m:r>
                              <m:r>
                                <a:rPr lang="es-CO" sz="2400" b="0" i="1" smtClean="0">
                                  <a:solidFill>
                                    <a:schemeClr val="bg1"/>
                                  </a:solidFill>
                                  <a:latin typeface="Cambria Math" panose="02040503050406030204" pitchFamily="18" charset="0"/>
                                </a:rPr>
                                <m:t>+</m:t>
                              </m:r>
                              <m:r>
                                <a:rPr lang="es-CO" sz="2400" b="0" i="1" smtClean="0">
                                  <a:solidFill>
                                    <a:schemeClr val="bg1"/>
                                  </a:solidFill>
                                  <a:latin typeface="Cambria Math" panose="02040503050406030204" pitchFamily="18" charset="0"/>
                                </a:rPr>
                                <m:t>𝑡</m:t>
                              </m:r>
                            </m:sub>
                          </m:sSub>
                          <m:sSubSup>
                            <m:sSubSupPr>
                              <m:ctrlPr>
                                <a:rPr lang="es-CO" sz="2400" i="1">
                                  <a:solidFill>
                                    <a:schemeClr val="bg1"/>
                                  </a:solidFill>
                                  <a:latin typeface="Cambria Math" panose="02040503050406030204" pitchFamily="18" charset="0"/>
                                </a:rPr>
                              </m:ctrlPr>
                            </m:sSubSupPr>
                            <m:e>
                              <m:r>
                                <a:rPr lang="es-CO" sz="2400" i="1">
                                  <a:solidFill>
                                    <a:schemeClr val="bg1"/>
                                  </a:solidFill>
                                  <a:latin typeface="Cambria Math"/>
                                </a:rPr>
                                <m:t>𝑟</m:t>
                              </m:r>
                            </m:e>
                            <m:sub>
                              <m:r>
                                <a:rPr lang="es-CO" sz="2400" i="1">
                                  <a:solidFill>
                                    <a:schemeClr val="bg1"/>
                                  </a:solidFill>
                                  <a:latin typeface="Cambria Math"/>
                                </a:rPr>
                                <m:t>𝑡</m:t>
                              </m:r>
                            </m:sub>
                            <m:sup>
                              <m:r>
                                <a:rPr lang="es-CO" sz="2400" i="1">
                                  <a:solidFill>
                                    <a:schemeClr val="bg1"/>
                                  </a:solidFill>
                                  <a:latin typeface="Cambria Math"/>
                                </a:rPr>
                                <m:t>2</m:t>
                              </m:r>
                            </m:sup>
                          </m:sSubSup>
                        </m:e>
                      </m:nary>
                    </m:oMath>
                  </m:oMathPara>
                </a14:m>
                <a:endParaRPr lang="es-CO" sz="2000" dirty="0">
                  <a:solidFill>
                    <a:schemeClr val="bg1"/>
                  </a:solidFill>
                  <a:latin typeface="Aptos" panose="020B0004020202020204" pitchFamily="34" charset="0"/>
                </a:endParaRPr>
              </a:p>
              <a:p>
                <a:endParaRPr lang="es-CO" sz="2000" i="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nary>
                        <m:naryPr>
                          <m:chr m:val="∑"/>
                          <m:ctrlPr>
                            <a:rPr lang="es-CO" sz="2400" i="1">
                              <a:solidFill>
                                <a:schemeClr val="bg1"/>
                              </a:solidFill>
                              <a:latin typeface="Cambria Math" panose="02040503050406030204" pitchFamily="18" charset="0"/>
                            </a:rPr>
                          </m:ctrlPr>
                        </m:naryPr>
                        <m:sub>
                          <m:r>
                            <m:rPr>
                              <m:brk m:alnAt="23"/>
                            </m:rPr>
                            <a:rPr lang="es-CO" sz="2400" i="1">
                              <a:solidFill>
                                <a:schemeClr val="bg1"/>
                              </a:solidFill>
                              <a:latin typeface="Cambria Math"/>
                            </a:rPr>
                            <m:t>𝑖</m:t>
                          </m:r>
                          <m:r>
                            <a:rPr lang="es-CO" sz="2400" i="1">
                              <a:solidFill>
                                <a:schemeClr val="bg1"/>
                              </a:solidFill>
                              <a:latin typeface="Cambria Math"/>
                            </a:rPr>
                            <m:t>=1</m:t>
                          </m:r>
                        </m:sub>
                        <m:sup>
                          <m:r>
                            <a:rPr lang="es-CO" sz="2400" i="1">
                              <a:solidFill>
                                <a:schemeClr val="bg1"/>
                              </a:solidFill>
                              <a:latin typeface="Cambria Math"/>
                            </a:rPr>
                            <m:t>𝑛</m:t>
                          </m:r>
                        </m:sup>
                        <m:e>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𝛼</m:t>
                              </m:r>
                            </m:e>
                            <m:sub>
                              <m:r>
                                <a:rPr lang="es-CO" sz="2400" i="1" smtClean="0">
                                  <a:solidFill>
                                    <a:schemeClr val="bg1"/>
                                  </a:solidFill>
                                  <a:latin typeface="Cambria Math"/>
                                </a:rPr>
                                <m:t>𝑖</m:t>
                              </m:r>
                            </m:sub>
                          </m:sSub>
                          <m:r>
                            <a:rPr lang="es-CO" sz="2400" i="1">
                              <a:solidFill>
                                <a:schemeClr val="bg1"/>
                              </a:solidFill>
                              <a:latin typeface="Cambria Math"/>
                            </a:rPr>
                            <m:t>=1</m:t>
                          </m:r>
                        </m:e>
                      </m:nary>
                      <m:r>
                        <a:rPr lang="es-CO" sz="2400" i="1">
                          <a:solidFill>
                            <a:schemeClr val="bg1"/>
                          </a:solidFill>
                          <a:latin typeface="Cambria Math"/>
                        </a:rPr>
                        <m:t> </m:t>
                      </m:r>
                      <m:r>
                        <a:rPr lang="es-CO" sz="2400" i="1">
                          <a:solidFill>
                            <a:schemeClr val="bg1"/>
                          </a:solidFill>
                          <a:latin typeface="Cambria Math"/>
                        </a:rPr>
                        <m:t>𝑦</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rPr>
                            <m:t> </m:t>
                          </m:r>
                          <m:r>
                            <a:rPr lang="es-CO" sz="2400" i="1">
                              <a:solidFill>
                                <a:schemeClr val="bg1"/>
                              </a:solidFill>
                              <a:latin typeface="Cambria Math"/>
                              <a:ea typeface="Cambria Math"/>
                            </a:rPr>
                            <m:t>𝛼</m:t>
                          </m:r>
                        </m:e>
                        <m:sub>
                          <m:r>
                            <a:rPr lang="es-CO" sz="2400" i="1">
                              <a:solidFill>
                                <a:schemeClr val="bg1"/>
                              </a:solidFill>
                              <a:latin typeface="Cambria Math"/>
                            </a:rPr>
                            <m:t>𝑖</m:t>
                          </m:r>
                        </m:sub>
                      </m:sSub>
                      <m:r>
                        <a:rPr lang="es-CO" sz="2400" i="1" smtClean="0">
                          <a:solidFill>
                            <a:schemeClr val="bg1"/>
                          </a:solidFill>
                          <a:latin typeface="Cambria Math" panose="02040503050406030204" pitchFamily="18" charset="0"/>
                        </a:rPr>
                        <m:t>&gt;</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rPr>
                            <m:t>  </m:t>
                          </m:r>
                          <m:r>
                            <a:rPr lang="es-CO" sz="2400" i="1">
                              <a:solidFill>
                                <a:schemeClr val="bg1"/>
                              </a:solidFill>
                              <a:latin typeface="Cambria Math"/>
                              <a:ea typeface="Cambria Math"/>
                            </a:rPr>
                            <m:t>𝛼</m:t>
                          </m:r>
                        </m:e>
                        <m:sub>
                          <m:r>
                            <a:rPr lang="es-CO" sz="2400" i="1">
                              <a:solidFill>
                                <a:schemeClr val="bg1"/>
                              </a:solidFill>
                              <a:latin typeface="Cambria Math"/>
                            </a:rPr>
                            <m:t>𝑖</m:t>
                          </m:r>
                          <m:r>
                            <a:rPr lang="es-CO" sz="2400" i="1">
                              <a:solidFill>
                                <a:schemeClr val="bg1"/>
                              </a:solidFill>
                              <a:latin typeface="Cambria Math"/>
                            </a:rPr>
                            <m:t>+1</m:t>
                          </m:r>
                        </m:sub>
                      </m:sSub>
                    </m:oMath>
                  </m:oMathPara>
                </a14:m>
                <a:endParaRPr lang="es-CO" sz="2400" dirty="0">
                  <a:solidFill>
                    <a:schemeClr val="bg1"/>
                  </a:solidFill>
                  <a:latin typeface="Aptos" panose="020B0004020202020204" pitchFamily="34" charset="0"/>
                </a:endParaRPr>
              </a:p>
            </p:txBody>
          </p:sp>
        </mc:Choice>
        <mc:Fallback>
          <p:sp>
            <p:nvSpPr>
              <p:cNvPr id="7" name="CuadroTexto 1">
                <a:extLst>
                  <a:ext uri="{FF2B5EF4-FFF2-40B4-BE49-F238E27FC236}">
                    <a16:creationId xmlns:a16="http://schemas.microsoft.com/office/drawing/2014/main" id="{7B2C8B54-189A-2CD9-D586-9742A5FECD50}"/>
                  </a:ext>
                </a:extLst>
              </p:cNvPr>
              <p:cNvSpPr txBox="1">
                <a:spLocks noRot="1" noChangeAspect="1" noMove="1" noResize="1" noEditPoints="1" noAdjustHandles="1" noChangeArrowheads="1" noChangeShapeType="1" noTextEdit="1"/>
              </p:cNvSpPr>
              <p:nvPr/>
            </p:nvSpPr>
            <p:spPr>
              <a:xfrm flipH="1">
                <a:off x="2175037" y="2613055"/>
                <a:ext cx="7841925" cy="3647602"/>
              </a:xfrm>
              <a:prstGeom prst="rect">
                <a:avLst/>
              </a:prstGeom>
              <a:blipFill>
                <a:blip r:embed="rId7"/>
                <a:stretch>
                  <a:fillRect l="-855" t="-1003" r="-855"/>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D5BF10DD-06AC-8E48-647C-BD71866A5E37}"/>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extBox 4">
            <a:extLst>
              <a:ext uri="{FF2B5EF4-FFF2-40B4-BE49-F238E27FC236}">
                <a16:creationId xmlns:a16="http://schemas.microsoft.com/office/drawing/2014/main" id="{25084BB3-6D70-074A-1924-6D2D281D7FCB}"/>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EWMA como suavizamiento exponencial (I)</a:t>
            </a:r>
          </a:p>
        </p:txBody>
      </p:sp>
      <p:cxnSp>
        <p:nvCxnSpPr>
          <p:cNvPr id="8" name="Straight Connector 7">
            <a:extLst>
              <a:ext uri="{FF2B5EF4-FFF2-40B4-BE49-F238E27FC236}">
                <a16:creationId xmlns:a16="http://schemas.microsoft.com/office/drawing/2014/main" id="{54F4C0E0-F46E-B07F-DAB2-3565E6A35F8A}"/>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4CB5B9-144D-72DE-6861-EEB42D823973}"/>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057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7" name="CuadroTexto 1">
                <a:extLst>
                  <a:ext uri="{FF2B5EF4-FFF2-40B4-BE49-F238E27FC236}">
                    <a16:creationId xmlns:a16="http://schemas.microsoft.com/office/drawing/2014/main" id="{7B2C8B54-189A-2CD9-D586-9742A5FECD50}"/>
                  </a:ext>
                </a:extLst>
              </p:cNvPr>
              <p:cNvSpPr txBox="1"/>
              <p:nvPr/>
            </p:nvSpPr>
            <p:spPr>
              <a:xfrm flipH="1">
                <a:off x="2047537" y="1849398"/>
                <a:ext cx="8127795" cy="4860946"/>
              </a:xfrm>
              <a:prstGeom prst="rect">
                <a:avLst/>
              </a:prstGeom>
              <a:noFill/>
            </p:spPr>
            <p:txBody>
              <a:bodyPr wrap="square" lIns="91440" tIns="45720" rIns="91440" bIns="45720" rtlCol="0" anchor="t">
                <a:spAutoFit/>
              </a:bodyPr>
              <a:lstStyle/>
              <a:p>
                <a:pPr algn="just"/>
                <a:r>
                  <a:rPr lang="es-CO" dirty="0">
                    <a:solidFill>
                      <a:schemeClr val="bg1"/>
                    </a:solidFill>
                    <a:latin typeface="Aptos" panose="020B0004020202020204" pitchFamily="34" charset="0"/>
                  </a:rPr>
                  <a:t>Ahora definamos la razón </a:t>
                </a:r>
                <a:r>
                  <a:rPr lang="el-GR" dirty="0">
                    <a:solidFill>
                      <a:schemeClr val="bg1"/>
                    </a:solidFill>
                    <a:latin typeface="Aptos" panose="020B0004020202020204" pitchFamily="34" charset="0"/>
                  </a:rPr>
                  <a:t>α</a:t>
                </a:r>
                <a:r>
                  <a:rPr lang="es-CO" baseline="-25000" dirty="0">
                    <a:solidFill>
                      <a:schemeClr val="bg1"/>
                    </a:solidFill>
                    <a:latin typeface="Aptos" panose="020B0004020202020204" pitchFamily="34" charset="0"/>
                  </a:rPr>
                  <a:t>i</a:t>
                </a:r>
                <a:r>
                  <a:rPr lang="es-CO" dirty="0">
                    <a:solidFill>
                      <a:schemeClr val="bg1"/>
                    </a:solidFill>
                    <a:latin typeface="Aptos" panose="020B0004020202020204" pitchFamily="34" charset="0"/>
                  </a:rPr>
                  <a:t>/</a:t>
                </a:r>
                <a:r>
                  <a:rPr lang="el-GR" dirty="0">
                    <a:solidFill>
                      <a:schemeClr val="bg1"/>
                    </a:solidFill>
                    <a:latin typeface="Aptos" panose="020B0004020202020204" pitchFamily="34" charset="0"/>
                  </a:rPr>
                  <a:t>α </a:t>
                </a:r>
                <a:r>
                  <a:rPr lang="es-CO" baseline="-25000" dirty="0">
                    <a:solidFill>
                      <a:schemeClr val="bg1"/>
                    </a:solidFill>
                    <a:latin typeface="Aptos" panose="020B0004020202020204" pitchFamily="34" charset="0"/>
                  </a:rPr>
                  <a:t>i-1</a:t>
                </a:r>
                <a:r>
                  <a:rPr lang="es-CO" dirty="0">
                    <a:solidFill>
                      <a:schemeClr val="bg1"/>
                    </a:solidFill>
                    <a:latin typeface="Aptos" panose="020B0004020202020204" pitchFamily="34" charset="0"/>
                  </a:rPr>
                  <a:t> = </a:t>
                </a:r>
                <a:r>
                  <a:rPr lang="el-GR" dirty="0">
                    <a:solidFill>
                      <a:schemeClr val="bg1"/>
                    </a:solidFill>
                    <a:latin typeface="Aptos" panose="020B0004020202020204" pitchFamily="34" charset="0"/>
                  </a:rPr>
                  <a:t>λ</a:t>
                </a:r>
                <a:r>
                  <a:rPr lang="es-CO" dirty="0">
                    <a:solidFill>
                      <a:schemeClr val="bg1"/>
                    </a:solidFill>
                    <a:latin typeface="Aptos" panose="020B0004020202020204" pitchFamily="34" charset="0"/>
                  </a:rPr>
                  <a:t>,</a:t>
                </a:r>
                <a:r>
                  <a:rPr lang="el-GR" dirty="0">
                    <a:solidFill>
                      <a:schemeClr val="bg1"/>
                    </a:solidFill>
                    <a:latin typeface="Aptos" panose="020B0004020202020204" pitchFamily="34" charset="0"/>
                  </a:rPr>
                  <a:t> </a:t>
                </a:r>
                <a:r>
                  <a:rPr lang="es-CO" dirty="0">
                    <a:solidFill>
                      <a:schemeClr val="bg1"/>
                    </a:solidFill>
                    <a:latin typeface="Aptos" panose="020B0004020202020204" pitchFamily="34" charset="0"/>
                  </a:rPr>
                  <a:t>con 0 &lt; </a:t>
                </a:r>
                <a:r>
                  <a:rPr lang="el-GR" dirty="0">
                    <a:solidFill>
                      <a:schemeClr val="bg1"/>
                    </a:solidFill>
                    <a:latin typeface="Aptos" panose="020B0004020202020204" pitchFamily="34" charset="0"/>
                  </a:rPr>
                  <a:t>λ</a:t>
                </a:r>
                <a:r>
                  <a:rPr lang="es-CO" dirty="0">
                    <a:solidFill>
                      <a:schemeClr val="bg1"/>
                    </a:solidFill>
                    <a:latin typeface="Aptos" panose="020B0004020202020204" pitchFamily="34" charset="0"/>
                  </a:rPr>
                  <a:t> &lt; 1 se obtiene que cuando n </a:t>
                </a:r>
                <a:r>
                  <a:rPr lang="es-CO" dirty="0">
                    <a:solidFill>
                      <a:schemeClr val="bg1"/>
                    </a:solidFill>
                    <a:latin typeface="Aptos" panose="020B0004020202020204" pitchFamily="34" charset="0"/>
                    <a:sym typeface="Wingdings" panose="05000000000000000000" pitchFamily="2" charset="2"/>
                  </a:rPr>
                  <a:t> ∞</a:t>
                </a:r>
                <a:r>
                  <a:rPr lang="es-CO" dirty="0">
                    <a:solidFill>
                      <a:schemeClr val="bg1"/>
                    </a:solidFill>
                    <a:latin typeface="Aptos" panose="020B0004020202020204" pitchFamily="34" charset="0"/>
                  </a:rPr>
                  <a:t>:</a:t>
                </a:r>
              </a:p>
              <a:p>
                <a:pPr algn="just"/>
                <a:endParaRPr lang="es-CO"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nary>
                        <m:naryPr>
                          <m:chr m:val="∑"/>
                          <m:ctrlPr>
                            <a:rPr lang="es-CO" sz="2000" i="1">
                              <a:solidFill>
                                <a:schemeClr val="bg1"/>
                              </a:solidFill>
                              <a:latin typeface="Cambria Math" panose="02040503050406030204" pitchFamily="18" charset="0"/>
                            </a:rPr>
                          </m:ctrlPr>
                        </m:naryPr>
                        <m:sub>
                          <m:r>
                            <m:rPr>
                              <m:brk m:alnAt="23"/>
                            </m:rPr>
                            <a:rPr lang="es-CO" sz="2000" i="1">
                              <a:solidFill>
                                <a:schemeClr val="bg1"/>
                              </a:solidFill>
                              <a:latin typeface="Cambria Math"/>
                            </a:rPr>
                            <m:t>𝑖</m:t>
                          </m:r>
                          <m:r>
                            <a:rPr lang="es-CO" sz="2000" i="1">
                              <a:solidFill>
                                <a:schemeClr val="bg1"/>
                              </a:solidFill>
                              <a:latin typeface="Cambria Math"/>
                            </a:rPr>
                            <m:t>=1</m:t>
                          </m:r>
                        </m:sub>
                        <m:sup>
                          <m:r>
                            <a:rPr lang="es-CO" sz="2000" i="1">
                              <a:solidFill>
                                <a:schemeClr val="bg1"/>
                              </a:solidFill>
                              <a:latin typeface="Cambria Math"/>
                              <a:ea typeface="Cambria Math"/>
                            </a:rPr>
                            <m:t>∞</m:t>
                          </m:r>
                        </m:sup>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a:ea typeface="Cambria Math"/>
                                </a:rPr>
                                <m:t>𝛼</m:t>
                              </m:r>
                            </m:e>
                            <m:sub>
                              <m:r>
                                <a:rPr lang="es-CO" sz="2000" i="1">
                                  <a:solidFill>
                                    <a:schemeClr val="bg1"/>
                                  </a:solidFill>
                                  <a:latin typeface="Cambria Math"/>
                                </a:rPr>
                                <m:t>𝑖</m:t>
                              </m:r>
                            </m:sub>
                          </m:sSub>
                          <m:r>
                            <a:rPr lang="es-CO" sz="2000" i="1">
                              <a:solidFill>
                                <a:schemeClr val="bg1"/>
                              </a:solidFill>
                              <a:latin typeface="Cambria Math"/>
                            </a:rPr>
                            <m:t>=1</m:t>
                          </m:r>
                          <m:r>
                            <a:rPr lang="es-CO" sz="2000" i="1">
                              <a:solidFill>
                                <a:schemeClr val="bg1"/>
                              </a:solidFill>
                              <a:latin typeface="Cambria Math"/>
                              <a:ea typeface="Cambria Math"/>
                            </a:rPr>
                            <m:t>=(1−</m:t>
                          </m:r>
                          <m:r>
                            <a:rPr lang="es-CO" sz="2000" i="1">
                              <a:solidFill>
                                <a:schemeClr val="bg1"/>
                              </a:solidFill>
                              <a:latin typeface="Cambria Math"/>
                              <a:ea typeface="Cambria Math"/>
                            </a:rPr>
                            <m:t>𝜆</m:t>
                          </m:r>
                          <m:r>
                            <a:rPr lang="es-CO" sz="2000" i="1">
                              <a:solidFill>
                                <a:schemeClr val="bg1"/>
                              </a:solidFill>
                              <a:latin typeface="Cambria Math"/>
                              <a:ea typeface="Cambria Math"/>
                            </a:rPr>
                            <m:t>)</m:t>
                          </m:r>
                          <m:nary>
                            <m:naryPr>
                              <m:chr m:val="∑"/>
                              <m:ctrlPr>
                                <a:rPr lang="es-CO" sz="2000" i="1">
                                  <a:solidFill>
                                    <a:schemeClr val="bg1"/>
                                  </a:solidFill>
                                  <a:latin typeface="Cambria Math" panose="02040503050406030204" pitchFamily="18" charset="0"/>
                                  <a:ea typeface="Cambria Math"/>
                                </a:rPr>
                              </m:ctrlPr>
                            </m:naryPr>
                            <m:sub>
                              <m:r>
                                <m:rPr>
                                  <m:brk m:alnAt="23"/>
                                </m:rPr>
                                <a:rPr lang="es-CO" sz="2000" i="1">
                                  <a:solidFill>
                                    <a:schemeClr val="bg1"/>
                                  </a:solidFill>
                                  <a:latin typeface="Cambria Math"/>
                                  <a:ea typeface="Cambria Math"/>
                                </a:rPr>
                                <m:t>𝑖</m:t>
                              </m:r>
                              <m:r>
                                <a:rPr lang="es-CO" sz="2000" i="1">
                                  <a:solidFill>
                                    <a:schemeClr val="bg1"/>
                                  </a:solidFill>
                                  <a:latin typeface="Cambria Math"/>
                                  <a:ea typeface="Cambria Math"/>
                                </a:rPr>
                                <m:t>=1</m:t>
                              </m:r>
                            </m:sub>
                            <m:sup>
                              <m:r>
                                <a:rPr lang="es-CO" sz="2000" i="1">
                                  <a:solidFill>
                                    <a:schemeClr val="bg1"/>
                                  </a:solidFill>
                                  <a:latin typeface="Cambria Math"/>
                                  <a:ea typeface="Cambria Math"/>
                                </a:rPr>
                                <m:t>∞</m:t>
                              </m:r>
                            </m:sup>
                            <m:e>
                              <m:sSubSup>
                                <m:sSubSupPr>
                                  <m:ctrlPr>
                                    <a:rPr lang="es-CO" sz="2000" i="1">
                                      <a:solidFill>
                                        <a:schemeClr val="bg1"/>
                                      </a:solidFill>
                                      <a:latin typeface="Cambria Math" panose="02040503050406030204" pitchFamily="18" charset="0"/>
                                      <a:ea typeface="Cambria Math"/>
                                    </a:rPr>
                                  </m:ctrlPr>
                                </m:sSubSupPr>
                                <m:e>
                                  <m:r>
                                    <a:rPr lang="es-CO" sz="2000" i="1">
                                      <a:solidFill>
                                        <a:schemeClr val="bg1"/>
                                      </a:solidFill>
                                      <a:latin typeface="Cambria Math"/>
                                      <a:ea typeface="Cambria Math"/>
                                    </a:rPr>
                                    <m:t>𝜆</m:t>
                                  </m:r>
                                </m:e>
                                <m:sub/>
                                <m:sup>
                                  <m:r>
                                    <a:rPr lang="es-CO" sz="2000" i="1">
                                      <a:solidFill>
                                        <a:schemeClr val="bg1"/>
                                      </a:solidFill>
                                      <a:latin typeface="Cambria Math"/>
                                      <a:ea typeface="Cambria Math"/>
                                    </a:rPr>
                                    <m:t>𝑖</m:t>
                                  </m:r>
                                  <m:r>
                                    <a:rPr lang="es-CO" sz="2000" i="1">
                                      <a:solidFill>
                                        <a:schemeClr val="bg1"/>
                                      </a:solidFill>
                                      <a:latin typeface="Cambria Math"/>
                                      <a:ea typeface="Cambria Math"/>
                                    </a:rPr>
                                    <m:t>−1</m:t>
                                  </m:r>
                                </m:sup>
                              </m:sSubSup>
                            </m:e>
                          </m:nary>
                        </m:e>
                      </m:nary>
                      <m:r>
                        <a:rPr lang="es-CO" sz="2000" i="1">
                          <a:solidFill>
                            <a:schemeClr val="bg1"/>
                          </a:solidFill>
                          <a:latin typeface="Cambria Math"/>
                          <a:ea typeface="Cambria Math"/>
                        </a:rPr>
                        <m:t>⇒</m:t>
                      </m:r>
                      <m:sSub>
                        <m:sSubPr>
                          <m:ctrlPr>
                            <a:rPr lang="es-CO" sz="2000" i="1">
                              <a:solidFill>
                                <a:schemeClr val="bg1"/>
                              </a:solidFill>
                              <a:latin typeface="Cambria Math" panose="02040503050406030204" pitchFamily="18" charset="0"/>
                              <a:ea typeface="Cambria Math"/>
                            </a:rPr>
                          </m:ctrlPr>
                        </m:sSubPr>
                        <m:e>
                          <m:r>
                            <a:rPr lang="es-CO" sz="2000" i="1">
                              <a:solidFill>
                                <a:schemeClr val="bg1"/>
                              </a:solidFill>
                              <a:latin typeface="Cambria Math"/>
                              <a:ea typeface="Cambria Math"/>
                            </a:rPr>
                            <m:t>𝛼</m:t>
                          </m:r>
                        </m:e>
                        <m:sub>
                          <m:r>
                            <a:rPr lang="es-CO" sz="2000" i="1">
                              <a:solidFill>
                                <a:schemeClr val="bg1"/>
                              </a:solidFill>
                              <a:latin typeface="Cambria Math"/>
                              <a:ea typeface="Cambria Math"/>
                            </a:rPr>
                            <m:t>𝑖</m:t>
                          </m:r>
                        </m:sub>
                      </m:sSub>
                      <m:r>
                        <a:rPr lang="es-CO" sz="2000" i="1">
                          <a:solidFill>
                            <a:schemeClr val="bg1"/>
                          </a:solidFill>
                          <a:latin typeface="Cambria Math"/>
                          <a:ea typeface="Cambria Math"/>
                        </a:rPr>
                        <m:t>=</m:t>
                      </m:r>
                      <m:sSup>
                        <m:sSupPr>
                          <m:ctrlPr>
                            <a:rPr lang="es-CO" sz="2000" i="1">
                              <a:solidFill>
                                <a:schemeClr val="bg1"/>
                              </a:solidFill>
                              <a:latin typeface="Cambria Math" panose="02040503050406030204" pitchFamily="18" charset="0"/>
                              <a:ea typeface="Cambria Math"/>
                            </a:rPr>
                          </m:ctrlPr>
                        </m:sSupPr>
                        <m:e>
                          <m:r>
                            <a:rPr lang="es-CO" sz="2000" i="1">
                              <a:solidFill>
                                <a:schemeClr val="bg1"/>
                              </a:solidFill>
                              <a:latin typeface="Cambria Math"/>
                              <a:ea typeface="Cambria Math"/>
                            </a:rPr>
                            <m:t>𝜆</m:t>
                          </m:r>
                        </m:e>
                        <m:sup>
                          <m:r>
                            <a:rPr lang="es-CO" sz="2000" i="1">
                              <a:solidFill>
                                <a:schemeClr val="bg1"/>
                              </a:solidFill>
                              <a:latin typeface="Cambria Math"/>
                              <a:ea typeface="Cambria Math"/>
                            </a:rPr>
                            <m:t>𝑖</m:t>
                          </m:r>
                          <m:r>
                            <a:rPr lang="es-CO" sz="2000" i="1">
                              <a:solidFill>
                                <a:schemeClr val="bg1"/>
                              </a:solidFill>
                              <a:latin typeface="Cambria Math"/>
                              <a:ea typeface="Cambria Math"/>
                            </a:rPr>
                            <m:t>−1</m:t>
                          </m:r>
                        </m:sup>
                      </m:sSup>
                      <m:r>
                        <a:rPr lang="es-CO" sz="2000" i="1">
                          <a:solidFill>
                            <a:schemeClr val="bg1"/>
                          </a:solidFill>
                          <a:latin typeface="Cambria Math"/>
                          <a:ea typeface="Cambria Math"/>
                        </a:rPr>
                        <m:t>(1−</m:t>
                      </m:r>
                      <m:r>
                        <a:rPr lang="es-CO" sz="2000" i="1">
                          <a:solidFill>
                            <a:schemeClr val="bg1"/>
                          </a:solidFill>
                          <a:latin typeface="Cambria Math"/>
                          <a:ea typeface="Cambria Math"/>
                        </a:rPr>
                        <m:t>𝜆</m:t>
                      </m:r>
                      <m:r>
                        <a:rPr lang="es-CO" sz="2000" i="1">
                          <a:solidFill>
                            <a:schemeClr val="bg1"/>
                          </a:solidFill>
                          <a:latin typeface="Cambria Math"/>
                          <a:ea typeface="Cambria Math"/>
                        </a:rPr>
                        <m:t>)</m:t>
                      </m:r>
                    </m:oMath>
                  </m:oMathPara>
                </a14:m>
                <a:endParaRPr lang="es-CO" sz="2000" dirty="0">
                  <a:solidFill>
                    <a:schemeClr val="bg1"/>
                  </a:solidFill>
                  <a:latin typeface="Aptos" panose="020B0004020202020204" pitchFamily="34" charset="0"/>
                </a:endParaRPr>
              </a:p>
              <a:p>
                <a:pPr algn="just"/>
                <a:endParaRPr lang="es-CO" dirty="0">
                  <a:solidFill>
                    <a:schemeClr val="bg1"/>
                  </a:solidFill>
                  <a:latin typeface="Aptos" panose="020B0004020202020204" pitchFamily="34" charset="0"/>
                </a:endParaRPr>
              </a:p>
              <a:p>
                <a:pPr algn="just"/>
                <a:r>
                  <a:rPr lang="es-CO" dirty="0">
                    <a:solidFill>
                      <a:schemeClr val="bg1"/>
                    </a:solidFill>
                    <a:latin typeface="Aptos" panose="020B0004020202020204" pitchFamily="34" charset="0"/>
                  </a:rPr>
                  <a:t>Remplazando los pesos se tiene que:</a:t>
                </a:r>
              </a:p>
              <a:p>
                <a:pPr algn="just"/>
                <a:endParaRPr lang="es-CO" i="1"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ea typeface="Cambria Math"/>
                            </a:rPr>
                            <m:t>𝜎</m:t>
                          </m:r>
                        </m:e>
                        <m:sub>
                          <m:r>
                            <a:rPr lang="es-CO" sz="2000" i="1">
                              <a:solidFill>
                                <a:schemeClr val="bg1"/>
                              </a:solidFill>
                              <a:latin typeface="Cambria Math"/>
                            </a:rPr>
                            <m:t>𝑡</m:t>
                          </m:r>
                        </m:sub>
                        <m:sup>
                          <m:r>
                            <a:rPr lang="es-CO" sz="2000" i="1">
                              <a:solidFill>
                                <a:schemeClr val="bg1"/>
                              </a:solidFill>
                              <a:latin typeface="Cambria Math"/>
                            </a:rPr>
                            <m:t>2</m:t>
                          </m:r>
                        </m:sup>
                      </m:sSubSup>
                      <m:r>
                        <a:rPr lang="es-CO" sz="2000" i="1">
                          <a:solidFill>
                            <a:schemeClr val="bg1"/>
                          </a:solidFill>
                          <a:latin typeface="Cambria Math"/>
                          <a:ea typeface="Cambria Math"/>
                        </a:rPr>
                        <m:t>=</m:t>
                      </m:r>
                      <m:nary>
                        <m:naryPr>
                          <m:chr m:val="∑"/>
                          <m:ctrlPr>
                            <a:rPr lang="es-CO" sz="2000" i="1">
                              <a:solidFill>
                                <a:schemeClr val="bg1"/>
                              </a:solidFill>
                              <a:latin typeface="Cambria Math" panose="02040503050406030204" pitchFamily="18" charset="0"/>
                            </a:rPr>
                          </m:ctrlPr>
                        </m:naryPr>
                        <m:sub>
                          <m:r>
                            <m:rPr>
                              <m:brk m:alnAt="23"/>
                            </m:rPr>
                            <a:rPr lang="es-CO" sz="2000" i="1">
                              <a:solidFill>
                                <a:schemeClr val="bg1"/>
                              </a:solidFill>
                              <a:latin typeface="Cambria Math"/>
                            </a:rPr>
                            <m:t>𝑖</m:t>
                          </m:r>
                          <m:r>
                            <a:rPr lang="es-CO" sz="2000" i="1">
                              <a:solidFill>
                                <a:schemeClr val="bg1"/>
                              </a:solidFill>
                              <a:latin typeface="Cambria Math"/>
                            </a:rPr>
                            <m:t>=1</m:t>
                          </m:r>
                        </m:sub>
                        <m:sup>
                          <m:r>
                            <a:rPr lang="es-CO" sz="2000" i="1">
                              <a:solidFill>
                                <a:schemeClr val="bg1"/>
                              </a:solidFill>
                              <a:latin typeface="Cambria Math"/>
                              <a:ea typeface="Cambria Math"/>
                            </a:rPr>
                            <m:t>∞</m:t>
                          </m:r>
                        </m:sup>
                        <m:e>
                          <m:r>
                            <a:rPr lang="es-CO" sz="2000" i="1">
                              <a:solidFill>
                                <a:schemeClr val="bg1"/>
                              </a:solidFill>
                              <a:latin typeface="Cambria Math"/>
                            </a:rPr>
                            <m:t>(1−</m:t>
                          </m:r>
                          <m:r>
                            <a:rPr lang="es-CO" sz="2000" i="1">
                              <a:solidFill>
                                <a:schemeClr val="bg1"/>
                              </a:solidFill>
                              <a:latin typeface="Cambria Math"/>
                              <a:ea typeface="Cambria Math"/>
                            </a:rPr>
                            <m:t>𝜆</m:t>
                          </m:r>
                          <m:r>
                            <a:rPr lang="es-CO" sz="2000" i="1">
                              <a:solidFill>
                                <a:schemeClr val="bg1"/>
                              </a:solidFill>
                              <a:latin typeface="Cambria Math"/>
                            </a:rPr>
                            <m:t>)</m:t>
                          </m:r>
                          <m:sSup>
                            <m:sSupPr>
                              <m:ctrlPr>
                                <a:rPr lang="es-CO" sz="2000" i="1">
                                  <a:solidFill>
                                    <a:schemeClr val="bg1"/>
                                  </a:solidFill>
                                  <a:latin typeface="Cambria Math" panose="02040503050406030204" pitchFamily="18" charset="0"/>
                                </a:rPr>
                              </m:ctrlPr>
                            </m:sSupPr>
                            <m:e>
                              <m:r>
                                <a:rPr lang="es-CO" sz="2000" i="1">
                                  <a:solidFill>
                                    <a:schemeClr val="bg1"/>
                                  </a:solidFill>
                                  <a:latin typeface="Cambria Math"/>
                                  <a:ea typeface="Cambria Math"/>
                                </a:rPr>
                                <m:t>𝜆</m:t>
                              </m:r>
                            </m:e>
                            <m:sup>
                              <m:r>
                                <a:rPr lang="es-CO" sz="2000" i="1">
                                  <a:solidFill>
                                    <a:schemeClr val="bg1"/>
                                  </a:solidFill>
                                  <a:latin typeface="Cambria Math"/>
                                </a:rPr>
                                <m:t>𝑖</m:t>
                              </m:r>
                              <m:r>
                                <a:rPr lang="es-CO" sz="2000" i="1">
                                  <a:solidFill>
                                    <a:schemeClr val="bg1"/>
                                  </a:solidFill>
                                  <a:latin typeface="Cambria Math"/>
                                </a:rPr>
                                <m:t>−1</m:t>
                              </m:r>
                            </m:sup>
                          </m:sSup>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rPr>
                                <m:t>𝑟</m:t>
                              </m:r>
                            </m:e>
                            <m:sub>
                              <m:r>
                                <a:rPr lang="es-CO" sz="2000" i="1">
                                  <a:solidFill>
                                    <a:schemeClr val="bg1"/>
                                  </a:solidFill>
                                  <a:latin typeface="Cambria Math"/>
                                </a:rPr>
                                <m:t>𝑡</m:t>
                              </m:r>
                              <m:r>
                                <a:rPr lang="es-CO" sz="2000" i="1">
                                  <a:solidFill>
                                    <a:schemeClr val="bg1"/>
                                  </a:solidFill>
                                  <a:latin typeface="Cambria Math"/>
                                </a:rPr>
                                <m:t>−</m:t>
                              </m:r>
                              <m:r>
                                <a:rPr lang="es-CO" sz="2000" i="1">
                                  <a:solidFill>
                                    <a:schemeClr val="bg1"/>
                                  </a:solidFill>
                                  <a:latin typeface="Cambria Math"/>
                                </a:rPr>
                                <m:t>𝑖</m:t>
                              </m:r>
                            </m:sub>
                            <m:sup>
                              <m:r>
                                <a:rPr lang="es-CO" sz="2000" i="1">
                                  <a:solidFill>
                                    <a:schemeClr val="bg1"/>
                                  </a:solidFill>
                                  <a:latin typeface="Cambria Math"/>
                                </a:rPr>
                                <m:t>2</m:t>
                              </m:r>
                            </m:sup>
                          </m:sSubSup>
                        </m:e>
                      </m:nary>
                      <m:r>
                        <a:rPr lang="es-CO" sz="2000" i="1">
                          <a:solidFill>
                            <a:schemeClr val="bg1"/>
                          </a:solidFill>
                          <a:latin typeface="Cambria Math"/>
                        </a:rPr>
                        <m:t>=</m:t>
                      </m:r>
                      <m:d>
                        <m:dPr>
                          <m:ctrlPr>
                            <a:rPr lang="es-CO" sz="2000" i="1">
                              <a:solidFill>
                                <a:schemeClr val="bg1"/>
                              </a:solidFill>
                              <a:latin typeface="Cambria Math" panose="02040503050406030204" pitchFamily="18" charset="0"/>
                            </a:rPr>
                          </m:ctrlPr>
                        </m:dPr>
                        <m:e>
                          <m:r>
                            <a:rPr lang="es-CO" sz="2000" i="1">
                              <a:solidFill>
                                <a:schemeClr val="bg1"/>
                              </a:solidFill>
                              <a:latin typeface="Cambria Math"/>
                            </a:rPr>
                            <m:t>1−</m:t>
                          </m:r>
                          <m:r>
                            <a:rPr lang="es-CO" sz="2000" i="1">
                              <a:solidFill>
                                <a:schemeClr val="bg1"/>
                              </a:solidFill>
                              <a:latin typeface="Cambria Math"/>
                              <a:ea typeface="Cambria Math"/>
                            </a:rPr>
                            <m:t>𝜆</m:t>
                          </m:r>
                        </m:e>
                      </m:d>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rPr>
                            <m:t>𝑟</m:t>
                          </m:r>
                        </m:e>
                        <m:sub>
                          <m:r>
                            <a:rPr lang="es-CO" sz="2000" i="1">
                              <a:solidFill>
                                <a:schemeClr val="bg1"/>
                              </a:solidFill>
                              <a:latin typeface="Cambria Math"/>
                            </a:rPr>
                            <m:t>𝑡</m:t>
                          </m:r>
                          <m:r>
                            <a:rPr lang="es-CO" sz="2000" i="1">
                              <a:solidFill>
                                <a:schemeClr val="bg1"/>
                              </a:solidFill>
                              <a:latin typeface="Cambria Math"/>
                            </a:rPr>
                            <m:t>−1</m:t>
                          </m:r>
                        </m:sub>
                        <m:sup>
                          <m:r>
                            <a:rPr lang="es-CO" sz="2000" i="1">
                              <a:solidFill>
                                <a:schemeClr val="bg1"/>
                              </a:solidFill>
                              <a:latin typeface="Cambria Math"/>
                            </a:rPr>
                            <m:t>2</m:t>
                          </m:r>
                        </m:sup>
                      </m:sSubSup>
                      <m:r>
                        <a:rPr lang="es-CO" sz="2000" i="1">
                          <a:solidFill>
                            <a:schemeClr val="bg1"/>
                          </a:solidFill>
                          <a:latin typeface="Cambria Math"/>
                        </a:rPr>
                        <m:t>+</m:t>
                      </m:r>
                      <m:r>
                        <a:rPr lang="es-CO" sz="2000" i="1">
                          <a:solidFill>
                            <a:schemeClr val="bg1"/>
                          </a:solidFill>
                          <a:latin typeface="Cambria Math"/>
                          <a:ea typeface="Cambria Math"/>
                        </a:rPr>
                        <m:t>𝜆</m:t>
                      </m:r>
                      <m:nary>
                        <m:naryPr>
                          <m:chr m:val="∑"/>
                          <m:ctrlPr>
                            <a:rPr lang="es-CO" sz="2000" i="1">
                              <a:solidFill>
                                <a:schemeClr val="bg1"/>
                              </a:solidFill>
                              <a:latin typeface="Cambria Math" panose="02040503050406030204" pitchFamily="18" charset="0"/>
                            </a:rPr>
                          </m:ctrlPr>
                        </m:naryPr>
                        <m:sub>
                          <m:r>
                            <m:rPr>
                              <m:brk m:alnAt="23"/>
                            </m:rPr>
                            <a:rPr lang="es-CO" sz="2000" i="1">
                              <a:solidFill>
                                <a:schemeClr val="bg1"/>
                              </a:solidFill>
                              <a:latin typeface="Cambria Math"/>
                            </a:rPr>
                            <m:t>𝑖</m:t>
                          </m:r>
                          <m:r>
                            <a:rPr lang="es-CO" sz="2000" i="1">
                              <a:solidFill>
                                <a:schemeClr val="bg1"/>
                              </a:solidFill>
                              <a:latin typeface="Cambria Math"/>
                            </a:rPr>
                            <m:t>=1</m:t>
                          </m:r>
                        </m:sub>
                        <m:sup>
                          <m:r>
                            <a:rPr lang="es-CO" sz="2000" i="1">
                              <a:solidFill>
                                <a:schemeClr val="bg1"/>
                              </a:solidFill>
                              <a:latin typeface="Cambria Math"/>
                              <a:ea typeface="Cambria Math"/>
                            </a:rPr>
                            <m:t>∞</m:t>
                          </m:r>
                        </m:sup>
                        <m:e>
                          <m:r>
                            <a:rPr lang="es-CO" sz="2000" i="1">
                              <a:solidFill>
                                <a:schemeClr val="bg1"/>
                              </a:solidFill>
                              <a:latin typeface="Cambria Math"/>
                            </a:rPr>
                            <m:t>(1−</m:t>
                          </m:r>
                          <m:r>
                            <a:rPr lang="es-CO" sz="2000" i="1">
                              <a:solidFill>
                                <a:schemeClr val="bg1"/>
                              </a:solidFill>
                              <a:latin typeface="Cambria Math"/>
                              <a:ea typeface="Cambria Math"/>
                            </a:rPr>
                            <m:t>𝜆</m:t>
                          </m:r>
                          <m:r>
                            <a:rPr lang="es-CO" sz="2000" i="1">
                              <a:solidFill>
                                <a:schemeClr val="bg1"/>
                              </a:solidFill>
                              <a:latin typeface="Cambria Math"/>
                            </a:rPr>
                            <m:t>)</m:t>
                          </m:r>
                          <m:sSup>
                            <m:sSupPr>
                              <m:ctrlPr>
                                <a:rPr lang="es-CO" sz="2000" i="1">
                                  <a:solidFill>
                                    <a:schemeClr val="bg1"/>
                                  </a:solidFill>
                                  <a:latin typeface="Cambria Math" panose="02040503050406030204" pitchFamily="18" charset="0"/>
                                </a:rPr>
                              </m:ctrlPr>
                            </m:sSupPr>
                            <m:e>
                              <m:r>
                                <a:rPr lang="es-CO" sz="2000" i="1">
                                  <a:solidFill>
                                    <a:schemeClr val="bg1"/>
                                  </a:solidFill>
                                  <a:latin typeface="Cambria Math"/>
                                  <a:ea typeface="Cambria Math"/>
                                </a:rPr>
                                <m:t>𝜆</m:t>
                              </m:r>
                            </m:e>
                            <m:sup>
                              <m:r>
                                <a:rPr lang="es-CO" sz="2000" i="1">
                                  <a:solidFill>
                                    <a:schemeClr val="bg1"/>
                                  </a:solidFill>
                                  <a:latin typeface="Cambria Math"/>
                                </a:rPr>
                                <m:t>𝑖</m:t>
                              </m:r>
                              <m:r>
                                <a:rPr lang="es-CO" sz="2000" i="1">
                                  <a:solidFill>
                                    <a:schemeClr val="bg1"/>
                                  </a:solidFill>
                                  <a:latin typeface="Cambria Math"/>
                                </a:rPr>
                                <m:t>−2</m:t>
                              </m:r>
                            </m:sup>
                          </m:sSup>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rPr>
                                <m:t>𝑟</m:t>
                              </m:r>
                            </m:e>
                            <m:sub>
                              <m:r>
                                <a:rPr lang="es-CO" sz="2000" i="1">
                                  <a:solidFill>
                                    <a:schemeClr val="bg1"/>
                                  </a:solidFill>
                                  <a:latin typeface="Cambria Math"/>
                                </a:rPr>
                                <m:t>𝑡</m:t>
                              </m:r>
                              <m:r>
                                <a:rPr lang="es-CO" sz="2000" i="1">
                                  <a:solidFill>
                                    <a:schemeClr val="bg1"/>
                                  </a:solidFill>
                                  <a:latin typeface="Cambria Math"/>
                                </a:rPr>
                                <m:t>−</m:t>
                              </m:r>
                              <m:r>
                                <a:rPr lang="es-CO" sz="2000" i="1">
                                  <a:solidFill>
                                    <a:schemeClr val="bg1"/>
                                  </a:solidFill>
                                  <a:latin typeface="Cambria Math"/>
                                </a:rPr>
                                <m:t>𝑖</m:t>
                              </m:r>
                              <m:r>
                                <a:rPr lang="es-CO" sz="2000" i="1">
                                  <a:solidFill>
                                    <a:schemeClr val="bg1"/>
                                  </a:solidFill>
                                  <a:latin typeface="Cambria Math"/>
                                </a:rPr>
                                <m:t>−1</m:t>
                              </m:r>
                            </m:sub>
                            <m:sup>
                              <m:r>
                                <a:rPr lang="es-CO" sz="2000" i="1">
                                  <a:solidFill>
                                    <a:schemeClr val="bg1"/>
                                  </a:solidFill>
                                  <a:latin typeface="Cambria Math"/>
                                </a:rPr>
                                <m:t>2</m:t>
                              </m:r>
                            </m:sup>
                          </m:sSubSup>
                        </m:e>
                      </m:nary>
                    </m:oMath>
                  </m:oMathPara>
                </a14:m>
                <a:endParaRPr lang="es-CO" dirty="0">
                  <a:solidFill>
                    <a:schemeClr val="bg1"/>
                  </a:solidFill>
                  <a:latin typeface="Aptos" panose="020B0004020202020204" pitchFamily="34" charset="0"/>
                </a:endParaRPr>
              </a:p>
              <a:p>
                <a:pPr algn="just"/>
                <a:endParaRPr lang="es-CO" dirty="0">
                  <a:solidFill>
                    <a:schemeClr val="bg1"/>
                  </a:solidFill>
                  <a:latin typeface="Aptos" panose="020B0004020202020204" pitchFamily="34" charset="0"/>
                </a:endParaRPr>
              </a:p>
              <a:p>
                <a:pPr algn="just"/>
                <a:r>
                  <a:rPr lang="es-CO" dirty="0">
                    <a:solidFill>
                      <a:schemeClr val="bg1"/>
                    </a:solidFill>
                    <a:latin typeface="Aptos" panose="020B0004020202020204" pitchFamily="34" charset="0"/>
                  </a:rPr>
                  <a:t>Hacemos un cambio de índice de la sumatoria </a:t>
                </a:r>
                <a:r>
                  <a:rPr lang="es-CO" i="1" dirty="0">
                    <a:solidFill>
                      <a:schemeClr val="bg1"/>
                    </a:solidFill>
                    <a:latin typeface="Aptos" panose="020B0004020202020204" pitchFamily="34" charset="0"/>
                  </a:rPr>
                  <a:t>j</a:t>
                </a:r>
                <a:r>
                  <a:rPr lang="es-CO" dirty="0">
                    <a:solidFill>
                      <a:schemeClr val="bg1"/>
                    </a:solidFill>
                    <a:latin typeface="Aptos" panose="020B0004020202020204" pitchFamily="34" charset="0"/>
                  </a:rPr>
                  <a:t> = </a:t>
                </a:r>
                <a:r>
                  <a:rPr lang="es-CO" i="1" dirty="0">
                    <a:solidFill>
                      <a:schemeClr val="bg1"/>
                    </a:solidFill>
                    <a:latin typeface="Aptos" panose="020B0004020202020204" pitchFamily="34" charset="0"/>
                  </a:rPr>
                  <a:t>i</a:t>
                </a:r>
                <a:r>
                  <a:rPr lang="es-CO" dirty="0">
                    <a:solidFill>
                      <a:schemeClr val="bg1"/>
                    </a:solidFill>
                    <a:latin typeface="Aptos" panose="020B0004020202020204" pitchFamily="34" charset="0"/>
                  </a:rPr>
                  <a:t> – 1 se obtiene:</a:t>
                </a:r>
              </a:p>
              <a:p>
                <a:pPr algn="just"/>
                <a:endParaRPr lang="es-CO"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ea typeface="Cambria Math"/>
                            </a:rPr>
                            <m:t>𝜎</m:t>
                          </m:r>
                        </m:e>
                        <m:sub>
                          <m:r>
                            <a:rPr lang="es-CO" sz="2000" i="1">
                              <a:solidFill>
                                <a:schemeClr val="bg1"/>
                              </a:solidFill>
                              <a:latin typeface="Cambria Math"/>
                            </a:rPr>
                            <m:t>𝑡</m:t>
                          </m:r>
                        </m:sub>
                        <m:sup>
                          <m:r>
                            <a:rPr lang="es-CO" sz="2000" i="1">
                              <a:solidFill>
                                <a:schemeClr val="bg1"/>
                              </a:solidFill>
                              <a:latin typeface="Cambria Math"/>
                            </a:rPr>
                            <m:t>2</m:t>
                          </m:r>
                        </m:sup>
                      </m:sSubSup>
                      <m:r>
                        <a:rPr lang="es-CO" sz="2000" i="1">
                          <a:solidFill>
                            <a:schemeClr val="bg1"/>
                          </a:solidFill>
                          <a:latin typeface="Cambria Math"/>
                          <a:ea typeface="Cambria Math"/>
                        </a:rPr>
                        <m:t>=</m:t>
                      </m:r>
                      <m:d>
                        <m:dPr>
                          <m:ctrlPr>
                            <a:rPr lang="es-CO" sz="2000" i="1">
                              <a:solidFill>
                                <a:schemeClr val="bg1"/>
                              </a:solidFill>
                              <a:latin typeface="Cambria Math" panose="02040503050406030204" pitchFamily="18" charset="0"/>
                            </a:rPr>
                          </m:ctrlPr>
                        </m:dPr>
                        <m:e>
                          <m:r>
                            <a:rPr lang="es-CO" sz="2000" i="1">
                              <a:solidFill>
                                <a:schemeClr val="bg1"/>
                              </a:solidFill>
                              <a:latin typeface="Cambria Math"/>
                            </a:rPr>
                            <m:t>1−</m:t>
                          </m:r>
                          <m:r>
                            <a:rPr lang="es-CO" sz="2000" i="1">
                              <a:solidFill>
                                <a:schemeClr val="bg1"/>
                              </a:solidFill>
                              <a:latin typeface="Cambria Math"/>
                              <a:ea typeface="Cambria Math"/>
                            </a:rPr>
                            <m:t>𝜆</m:t>
                          </m:r>
                        </m:e>
                      </m:d>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rPr>
                            <m:t>𝑟</m:t>
                          </m:r>
                        </m:e>
                        <m:sub>
                          <m:r>
                            <a:rPr lang="es-CO" sz="2000" i="1">
                              <a:solidFill>
                                <a:schemeClr val="bg1"/>
                              </a:solidFill>
                              <a:latin typeface="Cambria Math"/>
                            </a:rPr>
                            <m:t>𝑡</m:t>
                          </m:r>
                          <m:r>
                            <a:rPr lang="es-CO" sz="2000" i="1">
                              <a:solidFill>
                                <a:schemeClr val="bg1"/>
                              </a:solidFill>
                              <a:latin typeface="Cambria Math"/>
                            </a:rPr>
                            <m:t>−1</m:t>
                          </m:r>
                        </m:sub>
                        <m:sup>
                          <m:r>
                            <a:rPr lang="es-CO" sz="2000" i="1">
                              <a:solidFill>
                                <a:schemeClr val="bg1"/>
                              </a:solidFill>
                              <a:latin typeface="Cambria Math"/>
                            </a:rPr>
                            <m:t>2</m:t>
                          </m:r>
                        </m:sup>
                      </m:sSubSup>
                      <m:r>
                        <a:rPr lang="es-CO" sz="2000" i="1">
                          <a:solidFill>
                            <a:schemeClr val="bg1"/>
                          </a:solidFill>
                          <a:latin typeface="Cambria Math"/>
                        </a:rPr>
                        <m:t>+</m:t>
                      </m:r>
                      <m:r>
                        <a:rPr lang="es-CO" sz="2000" i="1">
                          <a:solidFill>
                            <a:schemeClr val="bg1"/>
                          </a:solidFill>
                          <a:latin typeface="Cambria Math"/>
                          <a:ea typeface="Cambria Math"/>
                        </a:rPr>
                        <m:t>𝜆</m:t>
                      </m:r>
                      <m:nary>
                        <m:naryPr>
                          <m:chr m:val="∑"/>
                          <m:ctrlPr>
                            <a:rPr lang="es-CO" sz="2000" i="1">
                              <a:solidFill>
                                <a:schemeClr val="bg1"/>
                              </a:solidFill>
                              <a:latin typeface="Cambria Math" panose="02040503050406030204" pitchFamily="18" charset="0"/>
                            </a:rPr>
                          </m:ctrlPr>
                        </m:naryPr>
                        <m:sub>
                          <m:r>
                            <a:rPr lang="es-CO" sz="2000" i="1">
                              <a:solidFill>
                                <a:schemeClr val="bg1"/>
                              </a:solidFill>
                              <a:latin typeface="Cambria Math"/>
                            </a:rPr>
                            <m:t>𝑗</m:t>
                          </m:r>
                          <m:r>
                            <a:rPr lang="es-CO" sz="2000" i="1">
                              <a:solidFill>
                                <a:schemeClr val="bg1"/>
                              </a:solidFill>
                              <a:latin typeface="Cambria Math"/>
                            </a:rPr>
                            <m:t>=1</m:t>
                          </m:r>
                        </m:sub>
                        <m:sup>
                          <m:r>
                            <a:rPr lang="es-CO" sz="2000" i="1">
                              <a:solidFill>
                                <a:schemeClr val="bg1"/>
                              </a:solidFill>
                              <a:latin typeface="Cambria Math"/>
                              <a:ea typeface="Cambria Math"/>
                            </a:rPr>
                            <m:t>∞</m:t>
                          </m:r>
                        </m:sup>
                        <m:e>
                          <m:r>
                            <a:rPr lang="es-CO" sz="2000" i="1">
                              <a:solidFill>
                                <a:schemeClr val="bg1"/>
                              </a:solidFill>
                              <a:latin typeface="Cambria Math"/>
                            </a:rPr>
                            <m:t>(1−</m:t>
                          </m:r>
                          <m:r>
                            <a:rPr lang="es-CO" sz="2000" i="1">
                              <a:solidFill>
                                <a:schemeClr val="bg1"/>
                              </a:solidFill>
                              <a:latin typeface="Cambria Math"/>
                              <a:ea typeface="Cambria Math"/>
                            </a:rPr>
                            <m:t>𝜆</m:t>
                          </m:r>
                          <m:r>
                            <a:rPr lang="es-CO" sz="2000" i="1">
                              <a:solidFill>
                                <a:schemeClr val="bg1"/>
                              </a:solidFill>
                              <a:latin typeface="Cambria Math"/>
                            </a:rPr>
                            <m:t>)</m:t>
                          </m:r>
                          <m:sSup>
                            <m:sSupPr>
                              <m:ctrlPr>
                                <a:rPr lang="es-CO" sz="2000" i="1">
                                  <a:solidFill>
                                    <a:schemeClr val="bg1"/>
                                  </a:solidFill>
                                  <a:latin typeface="Cambria Math" panose="02040503050406030204" pitchFamily="18" charset="0"/>
                                </a:rPr>
                              </m:ctrlPr>
                            </m:sSupPr>
                            <m:e>
                              <m:r>
                                <a:rPr lang="es-CO" sz="2000" i="1">
                                  <a:solidFill>
                                    <a:schemeClr val="bg1"/>
                                  </a:solidFill>
                                  <a:latin typeface="Cambria Math"/>
                                  <a:ea typeface="Cambria Math"/>
                                </a:rPr>
                                <m:t>𝜆</m:t>
                              </m:r>
                            </m:e>
                            <m:sup>
                              <m:r>
                                <a:rPr lang="es-CO" sz="2000" i="1">
                                  <a:solidFill>
                                    <a:schemeClr val="bg1"/>
                                  </a:solidFill>
                                  <a:latin typeface="Cambria Math"/>
                                </a:rPr>
                                <m:t>𝑗</m:t>
                              </m:r>
                              <m:r>
                                <a:rPr lang="es-CO" sz="2000" i="1">
                                  <a:solidFill>
                                    <a:schemeClr val="bg1"/>
                                  </a:solidFill>
                                  <a:latin typeface="Cambria Math"/>
                                </a:rPr>
                                <m:t>−1</m:t>
                              </m:r>
                            </m:sup>
                          </m:sSup>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rPr>
                                <m:t>𝑟</m:t>
                              </m:r>
                            </m:e>
                            <m:sub>
                              <m:r>
                                <a:rPr lang="es-CO" sz="2000" i="1">
                                  <a:solidFill>
                                    <a:schemeClr val="bg1"/>
                                  </a:solidFill>
                                  <a:latin typeface="Cambria Math"/>
                                </a:rPr>
                                <m:t>𝑡</m:t>
                              </m:r>
                              <m:r>
                                <a:rPr lang="es-CO" sz="2000" i="1">
                                  <a:solidFill>
                                    <a:schemeClr val="bg1"/>
                                  </a:solidFill>
                                  <a:latin typeface="Cambria Math"/>
                                </a:rPr>
                                <m:t>−</m:t>
                              </m:r>
                              <m:r>
                                <a:rPr lang="es-CO" sz="2000" i="1">
                                  <a:solidFill>
                                    <a:schemeClr val="bg1"/>
                                  </a:solidFill>
                                  <a:latin typeface="Cambria Math"/>
                                </a:rPr>
                                <m:t>𝑗</m:t>
                              </m:r>
                              <m:r>
                                <a:rPr lang="es-CO" sz="2000" i="1">
                                  <a:solidFill>
                                    <a:schemeClr val="bg1"/>
                                  </a:solidFill>
                                  <a:latin typeface="Cambria Math"/>
                                </a:rPr>
                                <m:t>−1</m:t>
                              </m:r>
                            </m:sub>
                            <m:sup>
                              <m:r>
                                <a:rPr lang="es-CO" sz="2000" i="1">
                                  <a:solidFill>
                                    <a:schemeClr val="bg1"/>
                                  </a:solidFill>
                                  <a:latin typeface="Cambria Math"/>
                                </a:rPr>
                                <m:t>2</m:t>
                              </m:r>
                            </m:sup>
                          </m:sSubSup>
                        </m:e>
                      </m:nary>
                      <m:r>
                        <a:rPr lang="es-CO" sz="2000" i="1">
                          <a:solidFill>
                            <a:schemeClr val="bg1"/>
                          </a:solidFill>
                          <a:latin typeface="Cambria Math"/>
                        </a:rPr>
                        <m:t>=</m:t>
                      </m:r>
                      <m:d>
                        <m:dPr>
                          <m:ctrlPr>
                            <a:rPr lang="es-CO" sz="2000" i="1">
                              <a:solidFill>
                                <a:schemeClr val="bg1"/>
                              </a:solidFill>
                              <a:latin typeface="Cambria Math" panose="02040503050406030204" pitchFamily="18" charset="0"/>
                            </a:rPr>
                          </m:ctrlPr>
                        </m:dPr>
                        <m:e>
                          <m:r>
                            <a:rPr lang="es-CO" sz="2000" i="1">
                              <a:solidFill>
                                <a:schemeClr val="bg1"/>
                              </a:solidFill>
                              <a:latin typeface="Cambria Math"/>
                            </a:rPr>
                            <m:t>1−</m:t>
                          </m:r>
                          <m:r>
                            <a:rPr lang="es-CO" sz="2000" i="1">
                              <a:solidFill>
                                <a:schemeClr val="bg1"/>
                              </a:solidFill>
                              <a:latin typeface="Cambria Math"/>
                              <a:ea typeface="Cambria Math"/>
                            </a:rPr>
                            <m:t>𝜆</m:t>
                          </m:r>
                        </m:e>
                      </m:d>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rPr>
                            <m:t>𝑟</m:t>
                          </m:r>
                        </m:e>
                        <m:sub>
                          <m:r>
                            <a:rPr lang="es-CO" sz="2000" i="1">
                              <a:solidFill>
                                <a:schemeClr val="bg1"/>
                              </a:solidFill>
                              <a:latin typeface="Cambria Math"/>
                            </a:rPr>
                            <m:t>𝑡</m:t>
                          </m:r>
                          <m:r>
                            <a:rPr lang="es-CO" sz="2000" i="1">
                              <a:solidFill>
                                <a:schemeClr val="bg1"/>
                              </a:solidFill>
                              <a:latin typeface="Cambria Math"/>
                            </a:rPr>
                            <m:t>−1</m:t>
                          </m:r>
                        </m:sub>
                        <m:sup>
                          <m:r>
                            <a:rPr lang="es-CO" sz="2000" i="1">
                              <a:solidFill>
                                <a:schemeClr val="bg1"/>
                              </a:solidFill>
                              <a:latin typeface="Cambria Math"/>
                            </a:rPr>
                            <m:t>2</m:t>
                          </m:r>
                        </m:sup>
                      </m:sSubSup>
                      <m:r>
                        <a:rPr lang="es-CO" sz="2000" i="1">
                          <a:solidFill>
                            <a:schemeClr val="bg1"/>
                          </a:solidFill>
                          <a:latin typeface="Cambria Math"/>
                        </a:rPr>
                        <m:t>+</m:t>
                      </m:r>
                      <m:r>
                        <a:rPr lang="es-CO" sz="2000" i="1">
                          <a:solidFill>
                            <a:schemeClr val="bg1"/>
                          </a:solidFill>
                          <a:latin typeface="Cambria Math"/>
                          <a:ea typeface="Cambria Math"/>
                        </a:rPr>
                        <m:t>𝜆</m:t>
                      </m:r>
                      <m:sSubSup>
                        <m:sSubSupPr>
                          <m:ctrlPr>
                            <a:rPr lang="es-CO" sz="2000" i="1">
                              <a:solidFill>
                                <a:schemeClr val="bg1"/>
                              </a:solidFill>
                              <a:latin typeface="Cambria Math" panose="02040503050406030204" pitchFamily="18" charset="0"/>
                            </a:rPr>
                          </m:ctrlPr>
                        </m:sSubSupPr>
                        <m:e>
                          <m:r>
                            <a:rPr lang="es-CO" sz="2000" i="1">
                              <a:solidFill>
                                <a:schemeClr val="bg1"/>
                              </a:solidFill>
                              <a:latin typeface="Cambria Math"/>
                              <a:ea typeface="Cambria Math"/>
                            </a:rPr>
                            <m:t>𝜎</m:t>
                          </m:r>
                        </m:e>
                        <m:sub>
                          <m:r>
                            <a:rPr lang="es-CO" sz="2000" i="1">
                              <a:solidFill>
                                <a:schemeClr val="bg1"/>
                              </a:solidFill>
                              <a:latin typeface="Cambria Math"/>
                            </a:rPr>
                            <m:t>𝑡</m:t>
                          </m:r>
                          <m:r>
                            <a:rPr lang="es-CO" sz="2000" i="1">
                              <a:solidFill>
                                <a:schemeClr val="bg1"/>
                              </a:solidFill>
                              <a:latin typeface="Cambria Math"/>
                            </a:rPr>
                            <m:t>−1</m:t>
                          </m:r>
                        </m:sub>
                        <m:sup>
                          <m:r>
                            <a:rPr lang="es-CO" sz="2000" i="1">
                              <a:solidFill>
                                <a:schemeClr val="bg1"/>
                              </a:solidFill>
                              <a:latin typeface="Cambria Math"/>
                            </a:rPr>
                            <m:t>2</m:t>
                          </m:r>
                        </m:sup>
                      </m:sSubSup>
                    </m:oMath>
                  </m:oMathPara>
                </a14:m>
                <a:endParaRPr lang="es-ES" sz="2000" dirty="0">
                  <a:solidFill>
                    <a:schemeClr val="bg1"/>
                  </a:solidFill>
                  <a:latin typeface="Aptos" panose="020B0004020202020204" pitchFamily="34" charset="0"/>
                  <a:cs typeface="Times New Roman"/>
                </a:endParaRPr>
              </a:p>
            </p:txBody>
          </p:sp>
        </mc:Choice>
        <mc:Fallback xmlns="">
          <p:sp>
            <p:nvSpPr>
              <p:cNvPr id="7" name="CuadroTexto 1">
                <a:extLst>
                  <a:ext uri="{FF2B5EF4-FFF2-40B4-BE49-F238E27FC236}">
                    <a16:creationId xmlns:a16="http://schemas.microsoft.com/office/drawing/2014/main" id="{7B2C8B54-189A-2CD9-D586-9742A5FECD50}"/>
                  </a:ext>
                </a:extLst>
              </p:cNvPr>
              <p:cNvSpPr txBox="1">
                <a:spLocks noRot="1" noChangeAspect="1" noMove="1" noResize="1" noEditPoints="1" noAdjustHandles="1" noChangeArrowheads="1" noChangeShapeType="1" noTextEdit="1"/>
              </p:cNvSpPr>
              <p:nvPr/>
            </p:nvSpPr>
            <p:spPr>
              <a:xfrm flipH="1">
                <a:off x="2047537" y="1849398"/>
                <a:ext cx="8127795" cy="4860946"/>
              </a:xfrm>
              <a:prstGeom prst="rect">
                <a:avLst/>
              </a:prstGeom>
              <a:blipFill>
                <a:blip r:embed="rId7"/>
                <a:stretch>
                  <a:fillRect l="-675" t="-752"/>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52D623B2-0174-8601-E5E1-8B34AF212120}"/>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extBox 4">
            <a:extLst>
              <a:ext uri="{FF2B5EF4-FFF2-40B4-BE49-F238E27FC236}">
                <a16:creationId xmlns:a16="http://schemas.microsoft.com/office/drawing/2014/main" id="{EFFE5FAE-8D7A-3B8F-CA9A-8A48BB5E4DA1}"/>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EWMA como suavizamiento exponencial (II)</a:t>
            </a:r>
          </a:p>
        </p:txBody>
      </p:sp>
      <p:cxnSp>
        <p:nvCxnSpPr>
          <p:cNvPr id="8" name="Straight Connector 7">
            <a:extLst>
              <a:ext uri="{FF2B5EF4-FFF2-40B4-BE49-F238E27FC236}">
                <a16:creationId xmlns:a16="http://schemas.microsoft.com/office/drawing/2014/main" id="{EF1AB069-2E41-D35A-0030-97EA09147743}"/>
              </a:ext>
            </a:extLst>
          </p:cNvPr>
          <p:cNvCxnSpPr>
            <a:cxnSpLocks/>
          </p:cNvCxnSpPr>
          <p:nvPr/>
        </p:nvCxnSpPr>
        <p:spPr>
          <a:xfrm flipH="1">
            <a:off x="0" y="1558929"/>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2E628E-0A43-D26C-CBCD-836DFAFCE817}"/>
              </a:ext>
            </a:extLst>
          </p:cNvPr>
          <p:cNvCxnSpPr>
            <a:cxnSpLocks/>
          </p:cNvCxnSpPr>
          <p:nvPr/>
        </p:nvCxnSpPr>
        <p:spPr>
          <a:xfrm flipH="1">
            <a:off x="0" y="1633691"/>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074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2" name="CuadroTexto 2">
                <a:extLst>
                  <a:ext uri="{FF2B5EF4-FFF2-40B4-BE49-F238E27FC236}">
                    <a16:creationId xmlns:a16="http://schemas.microsoft.com/office/drawing/2014/main" id="{D45AA949-5D8E-B461-528D-27ECF253ACF9}"/>
                  </a:ext>
                </a:extLst>
              </p:cNvPr>
              <p:cNvSpPr txBox="1"/>
              <p:nvPr/>
            </p:nvSpPr>
            <p:spPr>
              <a:xfrm flipH="1">
                <a:off x="1791311" y="2243281"/>
                <a:ext cx="8642941" cy="4186852"/>
              </a:xfrm>
              <a:prstGeom prst="rect">
                <a:avLst/>
              </a:prstGeom>
              <a:noFill/>
            </p:spPr>
            <p:txBody>
              <a:bodyPr wrap="square" lIns="91440" tIns="45720" rIns="91440" bIns="45720" rtlCol="0" anchor="t">
                <a:spAutoFit/>
              </a:bodyPr>
              <a:lstStyle/>
              <a:p>
                <a:pPr marL="457200" indent="-457200">
                  <a:buClr>
                    <a:srgbClr val="FFC000"/>
                  </a:buClr>
                  <a:buFont typeface="+mj-lt"/>
                  <a:buAutoNum type="arabicParenR"/>
                </a:pPr>
                <a:r>
                  <a:rPr lang="es-CO" sz="2000" dirty="0">
                    <a:solidFill>
                      <a:schemeClr val="bg1"/>
                    </a:solidFill>
                    <a:latin typeface="Aptos" panose="020B0004020202020204" pitchFamily="34" charset="0"/>
                  </a:rPr>
                  <a:t>Calcule la desviación estándar de los primero k datos de la serie de retornos (al menos 20 observaciones). Esta sería la estimación de la volatilidad inicial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𝜎</m:t>
                        </m:r>
                      </m:e>
                      <m:sub>
                        <m:r>
                          <a:rPr lang="es-ES" sz="2000" b="0" i="1" smtClean="0">
                            <a:solidFill>
                              <a:schemeClr val="bg1"/>
                            </a:solidFill>
                            <a:latin typeface="Cambria Math" panose="02040503050406030204" pitchFamily="18" charset="0"/>
                          </a:rPr>
                          <m:t>0</m:t>
                        </m:r>
                      </m:sub>
                    </m:sSub>
                  </m:oMath>
                </a14:m>
                <a:r>
                  <a:rPr lang="es-CO" sz="2000" baseline="-25000" dirty="0">
                    <a:solidFill>
                      <a:schemeClr val="bg1"/>
                    </a:solidFill>
                    <a:latin typeface="Aptos" panose="020B0004020202020204" pitchFamily="34" charset="0"/>
                  </a:rPr>
                  <a:t>.</a:t>
                </a:r>
              </a:p>
              <a:p>
                <a:pPr marL="457200" indent="-457200">
                  <a:buFont typeface="+mj-lt"/>
                  <a:buAutoNum type="arabicParenR"/>
                </a:pPr>
                <a:endParaRPr lang="es-CO" sz="2000" dirty="0">
                  <a:solidFill>
                    <a:schemeClr val="bg1"/>
                  </a:solidFill>
                  <a:latin typeface="Aptos" panose="020B0004020202020204" pitchFamily="34" charset="0"/>
                </a:endParaRPr>
              </a:p>
              <a:p>
                <a:pPr marL="457200" indent="-457200">
                  <a:buClr>
                    <a:srgbClr val="FFC000"/>
                  </a:buClr>
                  <a:buFont typeface="+mj-lt"/>
                  <a:buAutoNum type="arabicParenR"/>
                </a:pPr>
                <a:r>
                  <a:rPr lang="es-CO" sz="2000" dirty="0">
                    <a:solidFill>
                      <a:schemeClr val="bg1"/>
                    </a:solidFill>
                    <a:latin typeface="Aptos" panose="020B0004020202020204" pitchFamily="34" charset="0"/>
                  </a:rPr>
                  <a:t>Calcule la varianza del siguiente periodo </a:t>
                </a:r>
                <a14:m>
                  <m:oMath xmlns:m="http://schemas.openxmlformats.org/officeDocument/2006/math">
                    <m:sSubSup>
                      <m:sSubSupPr>
                        <m:ctrlPr>
                          <a:rPr lang="es-CO" sz="2000" i="1" smtClean="0">
                            <a:solidFill>
                              <a:schemeClr val="bg1"/>
                            </a:solidFill>
                            <a:latin typeface="Cambria Math" panose="02040503050406030204" pitchFamily="18" charset="0"/>
                          </a:rPr>
                        </m:ctrlPr>
                      </m:sSubSupPr>
                      <m:e>
                        <m:r>
                          <a:rPr lang="es-ES" sz="2000" b="0" i="1" smtClean="0">
                            <a:solidFill>
                              <a:schemeClr val="bg1"/>
                            </a:solidFill>
                            <a:latin typeface="Cambria Math" panose="02040503050406030204" pitchFamily="18" charset="0"/>
                          </a:rPr>
                          <m:t>𝜎</m:t>
                        </m:r>
                      </m:e>
                      <m:sub>
                        <m:r>
                          <a:rPr lang="es-ES" sz="2000" b="0" i="1" smtClean="0">
                            <a:solidFill>
                              <a:schemeClr val="bg1"/>
                            </a:solidFill>
                            <a:latin typeface="Cambria Math" panose="02040503050406030204" pitchFamily="18" charset="0"/>
                          </a:rPr>
                          <m:t>𝑘</m:t>
                        </m:r>
                        <m:r>
                          <a:rPr lang="es-ES" sz="2000" b="0" i="1" smtClean="0">
                            <a:solidFill>
                              <a:schemeClr val="bg1"/>
                            </a:solidFill>
                            <a:latin typeface="Cambria Math" panose="02040503050406030204" pitchFamily="18" charset="0"/>
                          </a:rPr>
                          <m:t>+1</m:t>
                        </m:r>
                      </m:sub>
                      <m:sup>
                        <m:r>
                          <a:rPr lang="es-ES" sz="2000" b="0" i="1" smtClean="0">
                            <a:solidFill>
                              <a:schemeClr val="bg1"/>
                            </a:solidFill>
                            <a:latin typeface="Cambria Math" panose="02040503050406030204" pitchFamily="18" charset="0"/>
                          </a:rPr>
                          <m:t>2</m:t>
                        </m:r>
                      </m:sup>
                    </m:sSubSup>
                    <m:r>
                      <a:rPr lang="es-ES" sz="2000" b="0" i="0" smtClean="0">
                        <a:solidFill>
                          <a:schemeClr val="bg1"/>
                        </a:solidFill>
                        <a:latin typeface="Cambria Math" panose="02040503050406030204" pitchFamily="18" charset="0"/>
                      </a:rPr>
                      <m:t> </m:t>
                    </m:r>
                  </m:oMath>
                </a14:m>
                <a:r>
                  <a:rPr lang="es-CO" sz="2000" dirty="0">
                    <a:solidFill>
                      <a:schemeClr val="bg1"/>
                    </a:solidFill>
                    <a:latin typeface="Aptos" panose="020B0004020202020204" pitchFamily="34" charset="0"/>
                  </a:rPr>
                  <a:t>a partir de la volatilidad inicial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𝜎</m:t>
                        </m:r>
                      </m:e>
                      <m:sub>
                        <m:r>
                          <a:rPr lang="es-ES" sz="2000" b="0" i="1" smtClean="0">
                            <a:solidFill>
                              <a:schemeClr val="bg1"/>
                            </a:solidFill>
                            <a:latin typeface="Cambria Math" panose="02040503050406030204" pitchFamily="18" charset="0"/>
                          </a:rPr>
                          <m:t>0</m:t>
                        </m:r>
                      </m:sub>
                    </m:sSub>
                    <m:r>
                      <a:rPr lang="es-ES" sz="2000" b="0" i="1" smtClean="0">
                        <a:solidFill>
                          <a:schemeClr val="bg1"/>
                        </a:solidFill>
                        <a:latin typeface="Cambria Math" panose="02040503050406030204" pitchFamily="18" charset="0"/>
                      </a:rPr>
                      <m:t> </m:t>
                    </m:r>
                  </m:oMath>
                </a14:m>
                <a:r>
                  <a:rPr lang="es-CO" sz="2000" dirty="0">
                    <a:solidFill>
                      <a:schemeClr val="bg1"/>
                    </a:solidFill>
                    <a:latin typeface="Aptos" panose="020B0004020202020204" pitchFamily="34" charset="0"/>
                  </a:rPr>
                  <a:t>y el  </a:t>
                </a:r>
                <a:r>
                  <a:rPr lang="es-CO" sz="2000" i="1" dirty="0">
                    <a:solidFill>
                      <a:schemeClr val="bg1"/>
                    </a:solidFill>
                    <a:latin typeface="Aptos" panose="020B0004020202020204" pitchFamily="34" charset="0"/>
                  </a:rPr>
                  <a:t>k</a:t>
                </a:r>
                <a:r>
                  <a:rPr lang="es-CO" sz="2000" dirty="0">
                    <a:solidFill>
                      <a:schemeClr val="bg1"/>
                    </a:solidFill>
                    <a:latin typeface="Aptos" panose="020B0004020202020204" pitchFamily="34" charset="0"/>
                  </a:rPr>
                  <a:t>-</a:t>
                </a:r>
                <a:r>
                  <a:rPr lang="es-CO" sz="2000" dirty="0" err="1">
                    <a:solidFill>
                      <a:schemeClr val="bg1"/>
                    </a:solidFill>
                    <a:latin typeface="Aptos" panose="020B0004020202020204" pitchFamily="34" charset="0"/>
                  </a:rPr>
                  <a:t>ésimo</a:t>
                </a:r>
                <a:r>
                  <a:rPr lang="es-CO" sz="2000" dirty="0">
                    <a:solidFill>
                      <a:schemeClr val="bg1"/>
                    </a:solidFill>
                    <a:latin typeface="Aptos" panose="020B0004020202020204" pitchFamily="34" charset="0"/>
                  </a:rPr>
                  <a:t> retorno de la muestra inicial, usando un</a:t>
                </a:r>
                <a:r>
                  <a:rPr lang="es-ES" sz="2000" i="1" dirty="0">
                    <a:solidFill>
                      <a:schemeClr val="bg1"/>
                    </a:solidFill>
                    <a:latin typeface="Aptos" panose="020B0004020202020204" pitchFamily="34" charset="0"/>
                  </a:rPr>
                  <a:t> </a:t>
                </a:r>
                <a14:m>
                  <m:oMath xmlns:m="http://schemas.openxmlformats.org/officeDocument/2006/math">
                    <m:r>
                      <a:rPr lang="es-ES" sz="2000" b="0" i="1" smtClean="0">
                        <a:solidFill>
                          <a:schemeClr val="bg1"/>
                        </a:solidFill>
                        <a:latin typeface="Cambria Math" panose="02040503050406030204" pitchFamily="18" charset="0"/>
                      </a:rPr>
                      <m:t>𝜆</m:t>
                    </m:r>
                  </m:oMath>
                </a14:m>
                <a:r>
                  <a:rPr lang="es-CO" sz="2000" dirty="0">
                    <a:solidFill>
                      <a:schemeClr val="bg1"/>
                    </a:solidFill>
                    <a:latin typeface="Aptos" panose="020B0004020202020204" pitchFamily="34" charset="0"/>
                  </a:rPr>
                  <a:t> con valor entre 0.94 y 0.99:</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s-CO" sz="2400" i="1" smtClean="0">
                              <a:solidFill>
                                <a:schemeClr val="bg1"/>
                              </a:solidFill>
                              <a:latin typeface="Cambria Math" panose="02040503050406030204" pitchFamily="18" charset="0"/>
                            </a:rPr>
                          </m:ctrlPr>
                        </m:sSubSup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𝑘</m:t>
                          </m:r>
                          <m:r>
                            <a:rPr lang="es-ES" sz="2400" b="0" i="1" smtClean="0">
                              <a:solidFill>
                                <a:schemeClr val="bg1"/>
                              </a:solidFill>
                              <a:latin typeface="Cambria Math" panose="02040503050406030204" pitchFamily="18" charset="0"/>
                            </a:rPr>
                            <m:t>+1</m:t>
                          </m:r>
                        </m:sub>
                        <m:sup>
                          <m:r>
                            <a:rPr lang="es-ES" sz="2400" b="0" i="1" smtClean="0">
                              <a:solidFill>
                                <a:schemeClr val="bg1"/>
                              </a:solidFill>
                              <a:latin typeface="Cambria Math" panose="02040503050406030204" pitchFamily="18" charset="0"/>
                            </a:rPr>
                            <m:t>2</m:t>
                          </m:r>
                        </m:sup>
                      </m:sSubSup>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𝜆</m:t>
                      </m:r>
                      <m:sSubSup>
                        <m:sSubSupPr>
                          <m:ctrlPr>
                            <a:rPr lang="es-ES" sz="2400" b="0" i="1" smtClean="0">
                              <a:solidFill>
                                <a:schemeClr val="bg1"/>
                              </a:solidFill>
                              <a:latin typeface="Cambria Math" panose="02040503050406030204" pitchFamily="18" charset="0"/>
                            </a:rPr>
                          </m:ctrlPr>
                        </m:sSubSup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0</m:t>
                          </m:r>
                        </m:sub>
                        <m:sup>
                          <m:r>
                            <a:rPr lang="es-ES" sz="2400" b="0" i="1" smtClean="0">
                              <a:solidFill>
                                <a:schemeClr val="bg1"/>
                              </a:solidFill>
                              <a:latin typeface="Cambria Math" panose="02040503050406030204" pitchFamily="18" charset="0"/>
                            </a:rPr>
                            <m:t>2</m:t>
                          </m:r>
                        </m:sup>
                      </m:sSubSup>
                      <m:r>
                        <a:rPr lang="es-ES" sz="2400" b="0" i="1" smtClean="0">
                          <a:solidFill>
                            <a:schemeClr val="bg1"/>
                          </a:solidFill>
                          <a:latin typeface="Cambria Math" panose="02040503050406030204" pitchFamily="18" charset="0"/>
                        </a:rPr>
                        <m:t>+(1−</m:t>
                      </m:r>
                      <m:r>
                        <a:rPr lang="es-ES" sz="2400" b="0" i="1" smtClean="0">
                          <a:solidFill>
                            <a:schemeClr val="bg1"/>
                          </a:solidFill>
                          <a:latin typeface="Cambria Math" panose="02040503050406030204" pitchFamily="18" charset="0"/>
                        </a:rPr>
                        <m:t>𝜆</m:t>
                      </m:r>
                      <m:r>
                        <a:rPr lang="es-ES" sz="2400" b="0" i="1" smtClean="0">
                          <a:solidFill>
                            <a:schemeClr val="bg1"/>
                          </a:solidFill>
                          <a:latin typeface="Cambria Math" panose="02040503050406030204" pitchFamily="18" charset="0"/>
                        </a:rPr>
                        <m:t>)</m:t>
                      </m:r>
                      <m:sSubSup>
                        <m:sSubSupPr>
                          <m:ctrlPr>
                            <a:rPr lang="es-ES" sz="2400" b="0" i="1" smtClean="0">
                              <a:solidFill>
                                <a:schemeClr val="bg1"/>
                              </a:solidFill>
                              <a:latin typeface="Cambria Math" panose="02040503050406030204" pitchFamily="18" charset="0"/>
                            </a:rPr>
                          </m:ctrlPr>
                        </m:sSubSupPr>
                        <m:e>
                          <m:r>
                            <a:rPr lang="es-ES" sz="2400" b="0" i="1" smtClean="0">
                              <a:solidFill>
                                <a:schemeClr val="bg1"/>
                              </a:solidFill>
                              <a:latin typeface="Cambria Math" panose="02040503050406030204" pitchFamily="18" charset="0"/>
                            </a:rPr>
                            <m:t>𝑟</m:t>
                          </m:r>
                        </m:e>
                        <m:sub>
                          <m:r>
                            <a:rPr lang="es-ES" sz="2400" b="0" i="1" smtClean="0">
                              <a:solidFill>
                                <a:schemeClr val="bg1"/>
                              </a:solidFill>
                              <a:latin typeface="Cambria Math" panose="02040503050406030204" pitchFamily="18" charset="0"/>
                            </a:rPr>
                            <m:t>𝑘</m:t>
                          </m:r>
                        </m:sub>
                        <m:sup>
                          <m:r>
                            <a:rPr lang="es-ES" sz="2400" b="0" i="1" smtClean="0">
                              <a:solidFill>
                                <a:schemeClr val="bg1"/>
                              </a:solidFill>
                              <a:latin typeface="Cambria Math" panose="02040503050406030204" pitchFamily="18" charset="0"/>
                            </a:rPr>
                            <m:t>2</m:t>
                          </m:r>
                        </m:sup>
                      </m:sSubSup>
                    </m:oMath>
                  </m:oMathPara>
                </a14:m>
                <a:endParaRPr lang="es-CO" sz="24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pPr marL="457200" indent="-457200">
                  <a:buClr>
                    <a:srgbClr val="FFC000"/>
                  </a:buClr>
                  <a:buAutoNum type="arabicParenR" startAt="3"/>
                </a:pPr>
                <a:r>
                  <a:rPr lang="es-CO" sz="2000" dirty="0">
                    <a:solidFill>
                      <a:schemeClr val="bg1"/>
                    </a:solidFill>
                    <a:latin typeface="Aptos" panose="020B0004020202020204" pitchFamily="34" charset="0"/>
                  </a:rPr>
                  <a:t>Repita el paso (2) para la varianza del siguiente periodo </a:t>
                </a:r>
                <a14:m>
                  <m:oMath xmlns:m="http://schemas.openxmlformats.org/officeDocument/2006/math">
                    <m:sSubSup>
                      <m:sSubSupPr>
                        <m:ctrlPr>
                          <a:rPr lang="es-CO" sz="2000" i="1" smtClean="0">
                            <a:solidFill>
                              <a:schemeClr val="bg1"/>
                            </a:solidFill>
                            <a:latin typeface="Cambria Math" panose="02040503050406030204" pitchFamily="18" charset="0"/>
                          </a:rPr>
                        </m:ctrlPr>
                      </m:sSubSupPr>
                      <m:e>
                        <m:r>
                          <a:rPr lang="es-ES" sz="2000" b="0" i="1" smtClean="0">
                            <a:solidFill>
                              <a:schemeClr val="bg1"/>
                            </a:solidFill>
                            <a:latin typeface="Cambria Math" panose="02040503050406030204" pitchFamily="18" charset="0"/>
                          </a:rPr>
                          <m:t>𝜎</m:t>
                        </m:r>
                      </m:e>
                      <m:sub>
                        <m:r>
                          <a:rPr lang="es-ES" sz="2000" b="0" i="1" smtClean="0">
                            <a:solidFill>
                              <a:schemeClr val="bg1"/>
                            </a:solidFill>
                            <a:latin typeface="Cambria Math" panose="02040503050406030204" pitchFamily="18" charset="0"/>
                          </a:rPr>
                          <m:t>𝑘</m:t>
                        </m:r>
                        <m:r>
                          <a:rPr lang="es-ES" sz="2000" b="0" i="1" smtClean="0">
                            <a:solidFill>
                              <a:schemeClr val="bg1"/>
                            </a:solidFill>
                            <a:latin typeface="Cambria Math" panose="02040503050406030204" pitchFamily="18" charset="0"/>
                          </a:rPr>
                          <m:t>+2</m:t>
                        </m:r>
                      </m:sub>
                      <m:sup>
                        <m:r>
                          <a:rPr lang="es-ES" sz="2000" b="0" i="1" smtClean="0">
                            <a:solidFill>
                              <a:schemeClr val="bg1"/>
                            </a:solidFill>
                            <a:latin typeface="Cambria Math" panose="02040503050406030204" pitchFamily="18" charset="0"/>
                          </a:rPr>
                          <m:t>2</m:t>
                        </m:r>
                      </m:sup>
                    </m:sSubSup>
                  </m:oMath>
                </a14:m>
                <a:endParaRPr lang="es-ES" sz="2000" dirty="0">
                  <a:solidFill>
                    <a:schemeClr val="bg1"/>
                  </a:solidFill>
                  <a:latin typeface="Aptos" panose="020B0004020202020204" pitchFamily="34" charset="0"/>
                  <a:cs typeface="Times New Roman"/>
                </a:endParaRPr>
              </a:p>
              <a:p>
                <a:endParaRPr lang="es-ES" sz="2000" dirty="0">
                  <a:solidFill>
                    <a:schemeClr val="bg1"/>
                  </a:solidFill>
                  <a:latin typeface="Aptos" panose="020B0004020202020204" pitchFamily="34" charset="0"/>
                  <a:cs typeface="Times New Roman"/>
                </a:endParaRPr>
              </a:p>
              <a:p>
                <a:r>
                  <a:rPr lang="es-ES" sz="2000" dirty="0">
                    <a:solidFill>
                      <a:schemeClr val="accent4"/>
                    </a:solidFill>
                    <a:latin typeface="Aptos" panose="020B0004020202020204" pitchFamily="34" charset="0"/>
                    <a:cs typeface="Times New Roman"/>
                  </a:rPr>
                  <a:t>OJO: Esta modelación implica que el retorno diario medio es igual a cero.</a:t>
                </a:r>
              </a:p>
            </p:txBody>
          </p:sp>
        </mc:Choice>
        <mc:Fallback xmlns="">
          <p:sp>
            <p:nvSpPr>
              <p:cNvPr id="2" name="CuadroTexto 2">
                <a:extLst>
                  <a:ext uri="{FF2B5EF4-FFF2-40B4-BE49-F238E27FC236}">
                    <a16:creationId xmlns:a16="http://schemas.microsoft.com/office/drawing/2014/main" id="{D45AA949-5D8E-B461-528D-27ECF253ACF9}"/>
                  </a:ext>
                </a:extLst>
              </p:cNvPr>
              <p:cNvSpPr txBox="1">
                <a:spLocks noRot="1" noChangeAspect="1" noMove="1" noResize="1" noEditPoints="1" noAdjustHandles="1" noChangeArrowheads="1" noChangeShapeType="1" noTextEdit="1"/>
              </p:cNvSpPr>
              <p:nvPr/>
            </p:nvSpPr>
            <p:spPr>
              <a:xfrm flipH="1">
                <a:off x="1791311" y="2243281"/>
                <a:ext cx="8642941" cy="4186852"/>
              </a:xfrm>
              <a:prstGeom prst="rect">
                <a:avLst/>
              </a:prstGeom>
              <a:blipFill>
                <a:blip r:embed="rId7"/>
                <a:stretch>
                  <a:fillRect l="-776" t="-1019" r="-1269" b="-1892"/>
                </a:stretch>
              </a:blipFill>
            </p:spPr>
            <p:txBody>
              <a:bodyPr/>
              <a:lstStyle/>
              <a:p>
                <a:r>
                  <a:rPr lang="es-CO">
                    <a:noFill/>
                  </a:rPr>
                  <a:t> </a:t>
                </a:r>
              </a:p>
            </p:txBody>
          </p:sp>
        </mc:Fallback>
      </mc:AlternateContent>
      <p:cxnSp>
        <p:nvCxnSpPr>
          <p:cNvPr id="10" name="Straight Connector 9">
            <a:extLst>
              <a:ext uri="{FF2B5EF4-FFF2-40B4-BE49-F238E27FC236}">
                <a16:creationId xmlns:a16="http://schemas.microsoft.com/office/drawing/2014/main" id="{E5B18550-25C7-CDD3-9D56-660743D2FEC4}"/>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F3038F0-435D-0B90-8504-905695FAACC6}"/>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B8E0E160-E02C-95CB-2FAC-D257062AABD5}"/>
              </a:ext>
            </a:extLst>
          </p:cNvPr>
          <p:cNvSpPr/>
          <p:nvPr/>
        </p:nvSpPr>
        <p:spPr>
          <a:xfrm>
            <a:off x="-793631" y="657263"/>
            <a:ext cx="10069605"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B28D7C47-168E-09E9-4D3B-A7F0C3EFDB8D}"/>
              </a:ext>
            </a:extLst>
          </p:cNvPr>
          <p:cNvSpPr txBox="1"/>
          <p:nvPr/>
        </p:nvSpPr>
        <p:spPr>
          <a:xfrm>
            <a:off x="724438" y="796781"/>
            <a:ext cx="84101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Algoritmo de implementación del EWMA</a:t>
            </a:r>
          </a:p>
        </p:txBody>
      </p:sp>
      <p:cxnSp>
        <p:nvCxnSpPr>
          <p:cNvPr id="16" name="Straight Connector 15">
            <a:extLst>
              <a:ext uri="{FF2B5EF4-FFF2-40B4-BE49-F238E27FC236}">
                <a16:creationId xmlns:a16="http://schemas.microsoft.com/office/drawing/2014/main" id="{CB0BE069-6C84-2D19-1E90-EB30028A55A0}"/>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77E99E-250B-A426-4239-F3843002B007}"/>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5825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6341180" y="661506"/>
            <a:ext cx="5828878" cy="582887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p:grpSp>
        <p:nvGrpSpPr>
          <p:cNvPr id="16" name="Group 15">
            <a:extLst>
              <a:ext uri="{FF2B5EF4-FFF2-40B4-BE49-F238E27FC236}">
                <a16:creationId xmlns:a16="http://schemas.microsoft.com/office/drawing/2014/main" id="{28EDDB59-1822-5EFA-59BF-4AA5A5374B72}"/>
              </a:ext>
            </a:extLst>
          </p:cNvPr>
          <p:cNvGrpSpPr/>
          <p:nvPr/>
        </p:nvGrpSpPr>
        <p:grpSpPr>
          <a:xfrm>
            <a:off x="2871202" y="2457447"/>
            <a:ext cx="6002280" cy="4089177"/>
            <a:chOff x="2932375" y="2089698"/>
            <a:chExt cx="6323244" cy="4307840"/>
          </a:xfrm>
        </p:grpSpPr>
        <p:sp>
          <p:nvSpPr>
            <p:cNvPr id="5" name="Rectangle: Rounded Corners 4">
              <a:extLst>
                <a:ext uri="{FF2B5EF4-FFF2-40B4-BE49-F238E27FC236}">
                  <a16:creationId xmlns:a16="http://schemas.microsoft.com/office/drawing/2014/main" id="{E5E3FF84-5136-518B-AFA2-F4250901559C}"/>
                </a:ext>
              </a:extLst>
            </p:cNvPr>
            <p:cNvSpPr/>
            <p:nvPr/>
          </p:nvSpPr>
          <p:spPr>
            <a:xfrm>
              <a:off x="2932375" y="2089698"/>
              <a:ext cx="6323244" cy="43078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Picture 7">
              <a:extLst>
                <a:ext uri="{FF2B5EF4-FFF2-40B4-BE49-F238E27FC236}">
                  <a16:creationId xmlns:a16="http://schemas.microsoft.com/office/drawing/2014/main" id="{9FCD2451-67C6-D563-23C1-5C325F0F6CE7}"/>
                </a:ext>
              </a:extLst>
            </p:cNvPr>
            <p:cNvPicPr>
              <a:picLocks noChangeAspect="1"/>
            </p:cNvPicPr>
            <p:nvPr/>
          </p:nvPicPr>
          <p:blipFill>
            <a:blip r:embed="rId7"/>
            <a:stretch>
              <a:fillRect/>
            </a:stretch>
          </p:blipFill>
          <p:spPr>
            <a:xfrm>
              <a:off x="2932375" y="2298249"/>
              <a:ext cx="6174055" cy="3944981"/>
            </a:xfrm>
            <a:prstGeom prst="rect">
              <a:avLst/>
            </a:prstGeom>
          </p:spPr>
        </p:pic>
      </p:grpSp>
      <p:sp>
        <p:nvSpPr>
          <p:cNvPr id="10" name="CuadroTexto 11">
            <a:extLst>
              <a:ext uri="{FF2B5EF4-FFF2-40B4-BE49-F238E27FC236}">
                <a16:creationId xmlns:a16="http://schemas.microsoft.com/office/drawing/2014/main" id="{913E6FB6-1365-C10C-9F67-E469073B530D}"/>
              </a:ext>
            </a:extLst>
          </p:cNvPr>
          <p:cNvSpPr txBox="1"/>
          <p:nvPr/>
        </p:nvSpPr>
        <p:spPr>
          <a:xfrm flipH="1">
            <a:off x="2025640" y="2007711"/>
            <a:ext cx="7551787" cy="400110"/>
          </a:xfrm>
          <a:prstGeom prst="rect">
            <a:avLst/>
          </a:prstGeom>
          <a:noFill/>
        </p:spPr>
        <p:txBody>
          <a:bodyPr wrap="square" lIns="91440" tIns="45720" rIns="91440" bIns="45720" rtlCol="0" anchor="t">
            <a:spAutoFit/>
          </a:bodyPr>
          <a:lstStyle/>
          <a:p>
            <a:pPr algn="ctr">
              <a:buClr>
                <a:schemeClr val="bg1">
                  <a:lumMod val="65000"/>
                </a:schemeClr>
              </a:buClr>
            </a:pPr>
            <a:r>
              <a:rPr lang="es-CO" sz="2000" dirty="0">
                <a:solidFill>
                  <a:schemeClr val="bg1"/>
                </a:solidFill>
                <a:latin typeface="Aptos" panose="020B0004020202020204" pitchFamily="34" charset="0"/>
              </a:rPr>
              <a:t>Índice S&amp;P 500</a:t>
            </a:r>
          </a:p>
        </p:txBody>
      </p:sp>
      <p:sp>
        <p:nvSpPr>
          <p:cNvPr id="2" name="Rectangle: Rounded Corners 1">
            <a:extLst>
              <a:ext uri="{FF2B5EF4-FFF2-40B4-BE49-F238E27FC236}">
                <a16:creationId xmlns:a16="http://schemas.microsoft.com/office/drawing/2014/main" id="{DB834B4F-EBCF-C087-20BC-201C0A2D8632}"/>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extBox 12">
            <a:extLst>
              <a:ext uri="{FF2B5EF4-FFF2-40B4-BE49-F238E27FC236}">
                <a16:creationId xmlns:a16="http://schemas.microsoft.com/office/drawing/2014/main" id="{BEB9DB44-5965-CF7F-EA57-A2937CB0104E}"/>
              </a:ext>
            </a:extLst>
          </p:cNvPr>
          <p:cNvSpPr txBox="1"/>
          <p:nvPr/>
        </p:nvSpPr>
        <p:spPr>
          <a:xfrm>
            <a:off x="722742" y="786706"/>
            <a:ext cx="8904144"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EWMA vs. Desviación Estándar </a:t>
            </a:r>
          </a:p>
        </p:txBody>
      </p:sp>
      <p:cxnSp>
        <p:nvCxnSpPr>
          <p:cNvPr id="14" name="Straight Connector 13">
            <a:extLst>
              <a:ext uri="{FF2B5EF4-FFF2-40B4-BE49-F238E27FC236}">
                <a16:creationId xmlns:a16="http://schemas.microsoft.com/office/drawing/2014/main" id="{EF6C97D8-501E-8887-EA36-556B81F0A822}"/>
              </a:ext>
            </a:extLst>
          </p:cNvPr>
          <p:cNvCxnSpPr>
            <a:cxnSpLocks/>
          </p:cNvCxnSpPr>
          <p:nvPr/>
        </p:nvCxnSpPr>
        <p:spPr>
          <a:xfrm flipH="1">
            <a:off x="2337758" y="171293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1D9D5C-42FB-9F2F-D473-5DBE533E6EEB}"/>
              </a:ext>
            </a:extLst>
          </p:cNvPr>
          <p:cNvCxnSpPr>
            <a:cxnSpLocks/>
          </p:cNvCxnSpPr>
          <p:nvPr/>
        </p:nvCxnSpPr>
        <p:spPr>
          <a:xfrm flipH="1">
            <a:off x="3145766" y="178769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2077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2F9A1EF-5BD8-09C6-3444-9956A8937B78}"/>
                  </a:ext>
                </a:extLst>
              </p:cNvPr>
              <p:cNvSpPr txBox="1"/>
              <p:nvPr/>
            </p:nvSpPr>
            <p:spPr>
              <a:xfrm>
                <a:off x="860182" y="2232313"/>
                <a:ext cx="10471629" cy="4519250"/>
              </a:xfrm>
              <a:prstGeom prst="rect">
                <a:avLst/>
              </a:prstGeom>
              <a:noFill/>
            </p:spPr>
            <p:txBody>
              <a:bodyPr wrap="square">
                <a:spAutoFit/>
              </a:bodyPr>
              <a:lstStyle/>
              <a:p>
                <a:pPr algn="just">
                  <a:buClr>
                    <a:schemeClr val="tx1"/>
                  </a:buClr>
                </a:pPr>
                <a:r>
                  <a:rPr lang="es-CO" sz="2000" dirty="0">
                    <a:solidFill>
                      <a:schemeClr val="bg1"/>
                    </a:solidFill>
                    <a:latin typeface="Aptos" panose="020B0004020202020204" pitchFamily="34" charset="0"/>
                  </a:rPr>
                  <a:t>La actualización de la covarianza entre dos series tiene una expresión recursiva similar al de la actualización de la varianza por el EWMA:</a:t>
                </a:r>
              </a:p>
              <a:p>
                <a:pPr algn="just">
                  <a:buClr>
                    <a:schemeClr val="tx1"/>
                  </a:buClr>
                </a:pPr>
                <a:endParaRPr lang="es-CO" sz="2000" dirty="0">
                  <a:solidFill>
                    <a:schemeClr val="bg1"/>
                  </a:solidFill>
                  <a:latin typeface="Aptos" panose="020B0004020202020204" pitchFamily="34" charset="0"/>
                </a:endParaRPr>
              </a:p>
              <a:p>
                <a:pPr algn="just">
                  <a:buClr>
                    <a:schemeClr val="tx1"/>
                  </a:buClr>
                </a:pPr>
                <a14:m>
                  <m:oMathPara xmlns:m="http://schemas.openxmlformats.org/officeDocument/2006/math">
                    <m:oMathParaPr>
                      <m:jc m:val="centerGroup"/>
                    </m:oMathParaPr>
                    <m:oMath xmlns:m="http://schemas.openxmlformats.org/officeDocument/2006/math">
                      <m:sSub>
                        <m:sSubPr>
                          <m:ctrlPr>
                            <a:rPr lang="es-CO" sz="240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𝑗</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𝑡</m:t>
                          </m:r>
                        </m:sub>
                      </m:sSub>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𝜆</m:t>
                      </m:r>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𝑗</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𝑡</m:t>
                          </m:r>
                          <m:r>
                            <a:rPr lang="es-ES" sz="2400" b="0" i="1" smtClean="0">
                              <a:solidFill>
                                <a:schemeClr val="bg1"/>
                              </a:solidFill>
                              <a:latin typeface="Cambria Math" panose="02040503050406030204" pitchFamily="18" charset="0"/>
                            </a:rPr>
                            <m:t>−1</m:t>
                          </m:r>
                        </m:sub>
                      </m:sSub>
                      <m:r>
                        <a:rPr lang="es-ES" sz="2400" b="0" i="1" smtClean="0">
                          <a:solidFill>
                            <a:schemeClr val="bg1"/>
                          </a:solidFill>
                          <a:latin typeface="Cambria Math" panose="02040503050406030204" pitchFamily="18" charset="0"/>
                        </a:rPr>
                        <m:t>+(1−</m:t>
                      </m:r>
                      <m:r>
                        <a:rPr lang="es-ES" sz="2400" b="0" i="1" smtClean="0">
                          <a:solidFill>
                            <a:schemeClr val="bg1"/>
                          </a:solidFill>
                          <a:latin typeface="Cambria Math" panose="02040503050406030204" pitchFamily="18" charset="0"/>
                        </a:rPr>
                        <m:t>𝜆</m:t>
                      </m:r>
                      <m:r>
                        <a:rPr lang="es-ES" sz="2400" b="0" i="1" smtClean="0">
                          <a:solidFill>
                            <a:schemeClr val="bg1"/>
                          </a:solidFill>
                          <a:latin typeface="Cambria Math" panose="02040503050406030204" pitchFamily="18" charset="0"/>
                        </a:rPr>
                        <m:t>)</m:t>
                      </m:r>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𝑟</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𝑡</m:t>
                          </m:r>
                          <m:r>
                            <a:rPr lang="es-ES" sz="2400" b="0" i="1" smtClean="0">
                              <a:solidFill>
                                <a:schemeClr val="bg1"/>
                              </a:solidFill>
                              <a:latin typeface="Cambria Math" panose="02040503050406030204" pitchFamily="18" charset="0"/>
                            </a:rPr>
                            <m:t>−1</m:t>
                          </m:r>
                        </m:sub>
                      </m:sSub>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𝑟</m:t>
                          </m:r>
                        </m:e>
                        <m:sub>
                          <m:r>
                            <a:rPr lang="es-ES" sz="2400" b="0" i="1" smtClean="0">
                              <a:solidFill>
                                <a:schemeClr val="bg1"/>
                              </a:solidFill>
                              <a:latin typeface="Cambria Math" panose="02040503050406030204" pitchFamily="18" charset="0"/>
                            </a:rPr>
                            <m:t>𝑗</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𝑡</m:t>
                          </m:r>
                          <m:r>
                            <a:rPr lang="es-ES" sz="2400" b="0" i="1" smtClean="0">
                              <a:solidFill>
                                <a:schemeClr val="bg1"/>
                              </a:solidFill>
                              <a:latin typeface="Cambria Math" panose="02040503050406030204" pitchFamily="18" charset="0"/>
                            </a:rPr>
                            <m:t>−1</m:t>
                          </m:r>
                        </m:sub>
                      </m:sSub>
                    </m:oMath>
                  </m:oMathPara>
                </a14:m>
                <a:endParaRPr lang="es-CO" sz="2000" dirty="0">
                  <a:solidFill>
                    <a:schemeClr val="bg1"/>
                  </a:solidFill>
                  <a:latin typeface="Aptos" panose="020B0004020202020204" pitchFamily="34" charset="0"/>
                </a:endParaRPr>
              </a:p>
              <a:p>
                <a:pPr algn="just">
                  <a:buClr>
                    <a:schemeClr val="tx1"/>
                  </a:buClr>
                </a:pPr>
                <a:endParaRPr lang="es-CO" sz="2000" dirty="0">
                  <a:solidFill>
                    <a:schemeClr val="bg1"/>
                  </a:solidFill>
                  <a:latin typeface="Aptos" panose="020B0004020202020204" pitchFamily="34" charset="0"/>
                </a:endParaRPr>
              </a:p>
              <a:p>
                <a:pPr algn="ctr">
                  <a:buClr>
                    <a:schemeClr val="tx1"/>
                  </a:buClr>
                </a:pPr>
                <a:endParaRPr lang="es-CO" sz="2000" baseline="-25000" dirty="0">
                  <a:solidFill>
                    <a:schemeClr val="bg1"/>
                  </a:solidFill>
                  <a:latin typeface="Aptos" panose="020B0004020202020204" pitchFamily="34" charset="0"/>
                </a:endParaRPr>
              </a:p>
              <a:p>
                <a:pPr algn="just">
                  <a:buClr>
                    <a:schemeClr val="tx1"/>
                  </a:buClr>
                </a:pPr>
                <a:r>
                  <a:rPr lang="es-CO" sz="2000" dirty="0">
                    <a:solidFill>
                      <a:schemeClr val="bg1"/>
                    </a:solidFill>
                    <a:latin typeface="Aptos" panose="020B0004020202020204" pitchFamily="34" charset="0"/>
                  </a:rPr>
                  <a:t>Igualmente, se estima la covarianza inicial usando la covarianza paramétrica de los primeros </a:t>
                </a:r>
                <a:r>
                  <a:rPr lang="es-CO" sz="2000" i="1" dirty="0">
                    <a:solidFill>
                      <a:schemeClr val="bg1"/>
                    </a:solidFill>
                    <a:latin typeface="Aptos" panose="020B0004020202020204" pitchFamily="34" charset="0"/>
                  </a:rPr>
                  <a:t>k</a:t>
                </a:r>
                <a:r>
                  <a:rPr lang="es-CO" sz="2000" dirty="0">
                    <a:solidFill>
                      <a:schemeClr val="bg1"/>
                    </a:solidFill>
                    <a:latin typeface="Aptos" panose="020B0004020202020204" pitchFamily="34" charset="0"/>
                  </a:rPr>
                  <a:t> (&gt; 20) datos de la serie.</a:t>
                </a:r>
              </a:p>
              <a:p>
                <a:pPr algn="just">
                  <a:buClr>
                    <a:schemeClr val="tx1"/>
                  </a:buClr>
                </a:pPr>
                <a:endParaRPr lang="es-CO" sz="2000" dirty="0">
                  <a:solidFill>
                    <a:schemeClr val="bg1"/>
                  </a:solidFill>
                  <a:latin typeface="Aptos" panose="020B0004020202020204" pitchFamily="34" charset="0"/>
                </a:endParaRPr>
              </a:p>
              <a:p>
                <a:pPr marL="285750" indent="-285750" algn="just">
                  <a:buClr>
                    <a:srgbClr val="EFB810"/>
                  </a:buClr>
                  <a:buFont typeface="Wingdings"/>
                  <a:buChar char="à"/>
                </a:pPr>
                <a:r>
                  <a:rPr lang="es-CO" sz="2000" dirty="0">
                    <a:solidFill>
                      <a:schemeClr val="bg1"/>
                    </a:solidFill>
                    <a:latin typeface="Aptos" panose="020B0004020202020204" pitchFamily="34" charset="0"/>
                    <a:sym typeface="Wingdings" panose="05000000000000000000" pitchFamily="2" charset="2"/>
                  </a:rPr>
                  <a:t>Nótese que se puede calcular el índice de correlación con la covarianza y las varianzas del EWMA:</a:t>
                </a:r>
              </a:p>
              <a:p>
                <a:pPr algn="just">
                  <a:buClr>
                    <a:schemeClr val="tx1"/>
                  </a:buClr>
                </a:pPr>
                <a:endParaRPr lang="es-CO" sz="2000" dirty="0">
                  <a:solidFill>
                    <a:schemeClr val="bg1"/>
                  </a:solidFill>
                  <a:latin typeface="Aptos" panose="020B0004020202020204" pitchFamily="34" charset="0"/>
                  <a:sym typeface="Wingdings" panose="05000000000000000000" pitchFamily="2" charset="2"/>
                </a:endParaRPr>
              </a:p>
              <a:p>
                <a:pPr algn="just">
                  <a:buClr>
                    <a:schemeClr val="tx1"/>
                  </a:buClr>
                </a:pPr>
                <a14:m>
                  <m:oMathPara xmlns:m="http://schemas.openxmlformats.org/officeDocument/2006/math">
                    <m:oMathParaPr>
                      <m:jc m:val="centerGroup"/>
                    </m:oMathParaPr>
                    <m:oMath xmlns:m="http://schemas.openxmlformats.org/officeDocument/2006/math">
                      <m:sSub>
                        <m:sSubPr>
                          <m:ctrlPr>
                            <a:rPr lang="es-CO" sz="2400" i="1" smtClean="0">
                              <a:solidFill>
                                <a:schemeClr val="bg1"/>
                              </a:solidFill>
                              <a:latin typeface="Cambria Math" panose="02040503050406030204" pitchFamily="18" charset="0"/>
                              <a:sym typeface="Wingdings" panose="05000000000000000000" pitchFamily="2" charset="2"/>
                            </a:rPr>
                          </m:ctrlPr>
                        </m:sSubPr>
                        <m:e>
                          <m:r>
                            <a:rPr lang="es-ES" sz="2400" b="0" i="1" smtClean="0">
                              <a:solidFill>
                                <a:schemeClr val="bg1"/>
                              </a:solidFill>
                              <a:latin typeface="Cambria Math" panose="02040503050406030204" pitchFamily="18" charset="0"/>
                              <a:sym typeface="Wingdings" panose="05000000000000000000" pitchFamily="2" charset="2"/>
                            </a:rPr>
                            <m:t>𝜌</m:t>
                          </m:r>
                        </m:e>
                        <m:sub>
                          <m:r>
                            <a:rPr lang="es-ES" sz="2400" b="0" i="1" smtClean="0">
                              <a:solidFill>
                                <a:schemeClr val="bg1"/>
                              </a:solidFill>
                              <a:latin typeface="Cambria Math" panose="02040503050406030204" pitchFamily="18" charset="0"/>
                              <a:sym typeface="Wingdings" panose="05000000000000000000" pitchFamily="2" charset="2"/>
                            </a:rPr>
                            <m:t>𝑖</m:t>
                          </m:r>
                          <m:r>
                            <a:rPr lang="es-ES" sz="2400" b="0" i="1" smtClean="0">
                              <a:solidFill>
                                <a:schemeClr val="bg1"/>
                              </a:solidFill>
                              <a:latin typeface="Cambria Math" panose="02040503050406030204" pitchFamily="18" charset="0"/>
                              <a:sym typeface="Wingdings" panose="05000000000000000000" pitchFamily="2" charset="2"/>
                            </a:rPr>
                            <m:t>,</m:t>
                          </m:r>
                          <m:r>
                            <a:rPr lang="es-ES" sz="2400" b="0" i="1" smtClean="0">
                              <a:solidFill>
                                <a:schemeClr val="bg1"/>
                              </a:solidFill>
                              <a:latin typeface="Cambria Math" panose="02040503050406030204" pitchFamily="18" charset="0"/>
                              <a:sym typeface="Wingdings" panose="05000000000000000000" pitchFamily="2" charset="2"/>
                            </a:rPr>
                            <m:t>𝑗</m:t>
                          </m:r>
                          <m:r>
                            <a:rPr lang="es-ES" sz="2400" b="0" i="1" smtClean="0">
                              <a:solidFill>
                                <a:schemeClr val="bg1"/>
                              </a:solidFill>
                              <a:latin typeface="Cambria Math" panose="02040503050406030204" pitchFamily="18" charset="0"/>
                              <a:sym typeface="Wingdings" panose="05000000000000000000" pitchFamily="2" charset="2"/>
                            </a:rPr>
                            <m:t>,</m:t>
                          </m:r>
                          <m:r>
                            <a:rPr lang="es-ES" sz="2400" b="0" i="1" smtClean="0">
                              <a:solidFill>
                                <a:schemeClr val="bg1"/>
                              </a:solidFill>
                              <a:latin typeface="Cambria Math" panose="02040503050406030204" pitchFamily="18" charset="0"/>
                              <a:sym typeface="Wingdings" panose="05000000000000000000" pitchFamily="2" charset="2"/>
                            </a:rPr>
                            <m:t>𝑡</m:t>
                          </m:r>
                        </m:sub>
                      </m:sSub>
                      <m:r>
                        <a:rPr lang="es-ES" sz="2400" b="0" i="1" smtClean="0">
                          <a:solidFill>
                            <a:schemeClr val="bg1"/>
                          </a:solidFill>
                          <a:latin typeface="Cambria Math" panose="02040503050406030204" pitchFamily="18" charset="0"/>
                          <a:sym typeface="Wingdings" panose="05000000000000000000" pitchFamily="2" charset="2"/>
                        </a:rPr>
                        <m:t>=</m:t>
                      </m:r>
                      <m:f>
                        <m:fPr>
                          <m:ctrlPr>
                            <a:rPr lang="es-ES" sz="2400" b="0" i="1" smtClean="0">
                              <a:solidFill>
                                <a:schemeClr val="bg1"/>
                              </a:solidFill>
                              <a:latin typeface="Cambria Math" panose="02040503050406030204" pitchFamily="18" charset="0"/>
                              <a:sym typeface="Wingdings" panose="05000000000000000000" pitchFamily="2" charset="2"/>
                            </a:rPr>
                          </m:ctrlPr>
                        </m:fPr>
                        <m:num>
                          <m:sSub>
                            <m:sSubPr>
                              <m:ctrlPr>
                                <a:rPr lang="es-ES" sz="2400" b="0" i="1" smtClean="0">
                                  <a:solidFill>
                                    <a:schemeClr val="bg1"/>
                                  </a:solidFill>
                                  <a:latin typeface="Cambria Math" panose="02040503050406030204" pitchFamily="18" charset="0"/>
                                  <a:sym typeface="Wingdings" panose="05000000000000000000" pitchFamily="2" charset="2"/>
                                </a:rPr>
                              </m:ctrlPr>
                            </m:sSubPr>
                            <m:e>
                              <m:r>
                                <a:rPr lang="es-ES" sz="2400" b="0" i="1" smtClean="0">
                                  <a:solidFill>
                                    <a:schemeClr val="bg1"/>
                                  </a:solidFill>
                                  <a:latin typeface="Cambria Math" panose="02040503050406030204" pitchFamily="18" charset="0"/>
                                  <a:sym typeface="Wingdings" panose="05000000000000000000" pitchFamily="2" charset="2"/>
                                </a:rPr>
                                <m:t>𝜎</m:t>
                              </m:r>
                            </m:e>
                            <m:sub>
                              <m:r>
                                <a:rPr lang="es-ES" sz="2400" b="0" i="1" smtClean="0">
                                  <a:solidFill>
                                    <a:schemeClr val="bg1"/>
                                  </a:solidFill>
                                  <a:latin typeface="Cambria Math" panose="02040503050406030204" pitchFamily="18" charset="0"/>
                                  <a:sym typeface="Wingdings" panose="05000000000000000000" pitchFamily="2" charset="2"/>
                                </a:rPr>
                                <m:t>𝑖</m:t>
                              </m:r>
                              <m:r>
                                <a:rPr lang="es-ES" sz="2400" b="0" i="1" smtClean="0">
                                  <a:solidFill>
                                    <a:schemeClr val="bg1"/>
                                  </a:solidFill>
                                  <a:latin typeface="Cambria Math" panose="02040503050406030204" pitchFamily="18" charset="0"/>
                                  <a:sym typeface="Wingdings" panose="05000000000000000000" pitchFamily="2" charset="2"/>
                                </a:rPr>
                                <m:t>,</m:t>
                              </m:r>
                              <m:r>
                                <a:rPr lang="es-ES" sz="2400" b="0" i="1" smtClean="0">
                                  <a:solidFill>
                                    <a:schemeClr val="bg1"/>
                                  </a:solidFill>
                                  <a:latin typeface="Cambria Math" panose="02040503050406030204" pitchFamily="18" charset="0"/>
                                  <a:sym typeface="Wingdings" panose="05000000000000000000" pitchFamily="2" charset="2"/>
                                </a:rPr>
                                <m:t>𝑗</m:t>
                              </m:r>
                              <m:r>
                                <a:rPr lang="es-ES" sz="2400" b="0" i="1" smtClean="0">
                                  <a:solidFill>
                                    <a:schemeClr val="bg1"/>
                                  </a:solidFill>
                                  <a:latin typeface="Cambria Math" panose="02040503050406030204" pitchFamily="18" charset="0"/>
                                  <a:sym typeface="Wingdings" panose="05000000000000000000" pitchFamily="2" charset="2"/>
                                </a:rPr>
                                <m:t>,</m:t>
                              </m:r>
                              <m:r>
                                <a:rPr lang="es-ES" sz="2400" b="0" i="1" smtClean="0">
                                  <a:solidFill>
                                    <a:schemeClr val="bg1"/>
                                  </a:solidFill>
                                  <a:latin typeface="Cambria Math" panose="02040503050406030204" pitchFamily="18" charset="0"/>
                                  <a:sym typeface="Wingdings" panose="05000000000000000000" pitchFamily="2" charset="2"/>
                                </a:rPr>
                                <m:t>𝑡</m:t>
                              </m:r>
                            </m:sub>
                          </m:sSub>
                        </m:num>
                        <m:den>
                          <m:r>
                            <a:rPr lang="es-ES" sz="2400" b="0" i="1" smtClean="0">
                              <a:solidFill>
                                <a:schemeClr val="bg1"/>
                              </a:solidFill>
                              <a:latin typeface="Cambria Math" panose="02040503050406030204" pitchFamily="18" charset="0"/>
                              <a:sym typeface="Wingdings" panose="05000000000000000000" pitchFamily="2" charset="2"/>
                            </a:rPr>
                            <m:t>(</m:t>
                          </m:r>
                          <m:sSub>
                            <m:sSubPr>
                              <m:ctrlPr>
                                <a:rPr lang="es-ES" sz="2400" b="0" i="1" smtClean="0">
                                  <a:solidFill>
                                    <a:schemeClr val="bg1"/>
                                  </a:solidFill>
                                  <a:latin typeface="Cambria Math" panose="02040503050406030204" pitchFamily="18" charset="0"/>
                                  <a:sym typeface="Wingdings" panose="05000000000000000000" pitchFamily="2" charset="2"/>
                                </a:rPr>
                              </m:ctrlPr>
                            </m:sSubPr>
                            <m:e>
                              <m:r>
                                <a:rPr lang="es-ES" sz="2400" b="0" i="1" smtClean="0">
                                  <a:solidFill>
                                    <a:schemeClr val="bg1"/>
                                  </a:solidFill>
                                  <a:latin typeface="Cambria Math" panose="02040503050406030204" pitchFamily="18" charset="0"/>
                                  <a:sym typeface="Wingdings" panose="05000000000000000000" pitchFamily="2" charset="2"/>
                                </a:rPr>
                                <m:t>𝜎</m:t>
                              </m:r>
                            </m:e>
                            <m:sub>
                              <m:r>
                                <a:rPr lang="es-ES" sz="2400" b="0" i="1" smtClean="0">
                                  <a:solidFill>
                                    <a:schemeClr val="bg1"/>
                                  </a:solidFill>
                                  <a:latin typeface="Cambria Math" panose="02040503050406030204" pitchFamily="18" charset="0"/>
                                  <a:sym typeface="Wingdings" panose="05000000000000000000" pitchFamily="2" charset="2"/>
                                </a:rPr>
                                <m:t>𝑖</m:t>
                              </m:r>
                              <m:r>
                                <a:rPr lang="es-ES" sz="2400" b="0" i="1" smtClean="0">
                                  <a:solidFill>
                                    <a:schemeClr val="bg1"/>
                                  </a:solidFill>
                                  <a:latin typeface="Cambria Math" panose="02040503050406030204" pitchFamily="18" charset="0"/>
                                  <a:sym typeface="Wingdings" panose="05000000000000000000" pitchFamily="2" charset="2"/>
                                </a:rPr>
                                <m:t>,</m:t>
                              </m:r>
                              <m:r>
                                <a:rPr lang="es-ES" sz="2400" b="0" i="1" smtClean="0">
                                  <a:solidFill>
                                    <a:schemeClr val="bg1"/>
                                  </a:solidFill>
                                  <a:latin typeface="Cambria Math" panose="02040503050406030204" pitchFamily="18" charset="0"/>
                                  <a:sym typeface="Wingdings" panose="05000000000000000000" pitchFamily="2" charset="2"/>
                                </a:rPr>
                                <m:t>𝑡</m:t>
                              </m:r>
                            </m:sub>
                          </m:sSub>
                          <m:sSub>
                            <m:sSubPr>
                              <m:ctrlPr>
                                <a:rPr lang="es-ES" sz="2400" b="0" i="1" smtClean="0">
                                  <a:solidFill>
                                    <a:schemeClr val="bg1"/>
                                  </a:solidFill>
                                  <a:latin typeface="Cambria Math" panose="02040503050406030204" pitchFamily="18" charset="0"/>
                                  <a:sym typeface="Wingdings" panose="05000000000000000000" pitchFamily="2" charset="2"/>
                                </a:rPr>
                              </m:ctrlPr>
                            </m:sSubPr>
                            <m:e>
                              <m:r>
                                <a:rPr lang="es-ES" sz="2400" b="0" i="1" smtClean="0">
                                  <a:solidFill>
                                    <a:schemeClr val="bg1"/>
                                  </a:solidFill>
                                  <a:latin typeface="Cambria Math" panose="02040503050406030204" pitchFamily="18" charset="0"/>
                                  <a:sym typeface="Wingdings" panose="05000000000000000000" pitchFamily="2" charset="2"/>
                                </a:rPr>
                                <m:t>𝜎</m:t>
                              </m:r>
                            </m:e>
                            <m:sub>
                              <m:r>
                                <a:rPr lang="es-ES" sz="2400" b="0" i="1" smtClean="0">
                                  <a:solidFill>
                                    <a:schemeClr val="bg1"/>
                                  </a:solidFill>
                                  <a:latin typeface="Cambria Math" panose="02040503050406030204" pitchFamily="18" charset="0"/>
                                  <a:sym typeface="Wingdings" panose="05000000000000000000" pitchFamily="2" charset="2"/>
                                </a:rPr>
                                <m:t>𝑗</m:t>
                              </m:r>
                              <m:r>
                                <a:rPr lang="es-ES" sz="2400" b="0" i="1" smtClean="0">
                                  <a:solidFill>
                                    <a:schemeClr val="bg1"/>
                                  </a:solidFill>
                                  <a:latin typeface="Cambria Math" panose="02040503050406030204" pitchFamily="18" charset="0"/>
                                  <a:sym typeface="Wingdings" panose="05000000000000000000" pitchFamily="2" charset="2"/>
                                </a:rPr>
                                <m:t>,</m:t>
                              </m:r>
                              <m:r>
                                <a:rPr lang="es-ES" sz="2400" b="0" i="1" smtClean="0">
                                  <a:solidFill>
                                    <a:schemeClr val="bg1"/>
                                  </a:solidFill>
                                  <a:latin typeface="Cambria Math" panose="02040503050406030204" pitchFamily="18" charset="0"/>
                                  <a:sym typeface="Wingdings" panose="05000000000000000000" pitchFamily="2" charset="2"/>
                                </a:rPr>
                                <m:t>𝑡</m:t>
                              </m:r>
                            </m:sub>
                          </m:sSub>
                          <m:r>
                            <a:rPr lang="es-ES" sz="2400" b="0" i="1" smtClean="0">
                              <a:solidFill>
                                <a:schemeClr val="bg1"/>
                              </a:solidFill>
                              <a:latin typeface="Cambria Math" panose="02040503050406030204" pitchFamily="18" charset="0"/>
                              <a:sym typeface="Wingdings" panose="05000000000000000000" pitchFamily="2" charset="2"/>
                            </a:rPr>
                            <m:t>)</m:t>
                          </m:r>
                        </m:den>
                      </m:f>
                    </m:oMath>
                  </m:oMathPara>
                </a14:m>
                <a:endParaRPr lang="es-CO" sz="2000" dirty="0">
                  <a:solidFill>
                    <a:schemeClr val="bg1"/>
                  </a:solidFill>
                  <a:latin typeface="Aptos" panose="020B0004020202020204" pitchFamily="34" charset="0"/>
                  <a:sym typeface="Wingdings" panose="05000000000000000000" pitchFamily="2" charset="2"/>
                </a:endParaRPr>
              </a:p>
            </p:txBody>
          </p:sp>
        </mc:Choice>
        <mc:Fallback xmlns="">
          <p:sp>
            <p:nvSpPr>
              <p:cNvPr id="13" name="TextBox 12">
                <a:extLst>
                  <a:ext uri="{FF2B5EF4-FFF2-40B4-BE49-F238E27FC236}">
                    <a16:creationId xmlns:a16="http://schemas.microsoft.com/office/drawing/2014/main" id="{52F9A1EF-5BD8-09C6-3444-9956A8937B78}"/>
                  </a:ext>
                </a:extLst>
              </p:cNvPr>
              <p:cNvSpPr txBox="1">
                <a:spLocks noRot="1" noChangeAspect="1" noMove="1" noResize="1" noEditPoints="1" noAdjustHandles="1" noChangeArrowheads="1" noChangeShapeType="1" noTextEdit="1"/>
              </p:cNvSpPr>
              <p:nvPr/>
            </p:nvSpPr>
            <p:spPr>
              <a:xfrm>
                <a:off x="860182" y="2232313"/>
                <a:ext cx="10471629" cy="4519250"/>
              </a:xfrm>
              <a:prstGeom prst="rect">
                <a:avLst/>
              </a:prstGeom>
              <a:blipFill>
                <a:blip r:embed="rId7"/>
                <a:stretch>
                  <a:fillRect l="-582" t="-674" r="-640"/>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1B9E99CB-4781-C48B-254F-8A0E82D023FA}"/>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extBox 4">
            <a:extLst>
              <a:ext uri="{FF2B5EF4-FFF2-40B4-BE49-F238E27FC236}">
                <a16:creationId xmlns:a16="http://schemas.microsoft.com/office/drawing/2014/main" id="{C48A510D-DAB6-E7AB-7716-B9B221AC5FA3}"/>
              </a:ext>
            </a:extLst>
          </p:cNvPr>
          <p:cNvSpPr txBox="1"/>
          <p:nvPr/>
        </p:nvSpPr>
        <p:spPr>
          <a:xfrm>
            <a:off x="2225747" y="793674"/>
            <a:ext cx="774050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 Actualización de la covarianza con EWMA</a:t>
            </a:r>
          </a:p>
        </p:txBody>
      </p:sp>
      <p:cxnSp>
        <p:nvCxnSpPr>
          <p:cNvPr id="8" name="Straight Connector 7">
            <a:extLst>
              <a:ext uri="{FF2B5EF4-FFF2-40B4-BE49-F238E27FC236}">
                <a16:creationId xmlns:a16="http://schemas.microsoft.com/office/drawing/2014/main" id="{CA826022-3F33-B1DB-1394-00FDDE4A3452}"/>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DFF034-708E-49DB-4D3E-903990EC222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2726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p:sp>
        <p:nvSpPr>
          <p:cNvPr id="5" name="CuadroTexto 10">
            <a:extLst>
              <a:ext uri="{FF2B5EF4-FFF2-40B4-BE49-F238E27FC236}">
                <a16:creationId xmlns:a16="http://schemas.microsoft.com/office/drawing/2014/main" id="{4C87FBE4-FC01-12C5-1B0D-D0B48E2C4CB5}"/>
              </a:ext>
            </a:extLst>
          </p:cNvPr>
          <p:cNvSpPr txBox="1"/>
          <p:nvPr/>
        </p:nvSpPr>
        <p:spPr>
          <a:xfrm flipH="1">
            <a:off x="1267517" y="2149230"/>
            <a:ext cx="9349548" cy="461665"/>
          </a:xfrm>
          <a:prstGeom prst="rect">
            <a:avLst/>
          </a:prstGeom>
          <a:noFill/>
        </p:spPr>
        <p:txBody>
          <a:bodyPr wrap="square" lIns="91440" tIns="45720" rIns="91440" bIns="45720" rtlCol="0" anchor="t">
            <a:spAutoFit/>
          </a:bodyPr>
          <a:lstStyle/>
          <a:p>
            <a:pPr algn="ctr"/>
            <a:r>
              <a:rPr lang="es-CO" sz="2400" dirty="0">
                <a:solidFill>
                  <a:schemeClr val="bg1"/>
                </a:solidFill>
                <a:latin typeface="Aptos" panose="020B0004020202020204" pitchFamily="34" charset="0"/>
              </a:rPr>
              <a:t>S&amp;P 500 vs Bitcoin</a:t>
            </a:r>
          </a:p>
        </p:txBody>
      </p:sp>
      <p:grpSp>
        <p:nvGrpSpPr>
          <p:cNvPr id="16" name="Group 15">
            <a:extLst>
              <a:ext uri="{FF2B5EF4-FFF2-40B4-BE49-F238E27FC236}">
                <a16:creationId xmlns:a16="http://schemas.microsoft.com/office/drawing/2014/main" id="{12B43221-15B7-A4CB-7F27-A90DC98F063B}"/>
              </a:ext>
            </a:extLst>
          </p:cNvPr>
          <p:cNvGrpSpPr/>
          <p:nvPr/>
        </p:nvGrpSpPr>
        <p:grpSpPr>
          <a:xfrm>
            <a:off x="3129483" y="2623044"/>
            <a:ext cx="5933033" cy="3989491"/>
            <a:chOff x="3129483" y="2034949"/>
            <a:chExt cx="5933033" cy="3989491"/>
          </a:xfrm>
        </p:grpSpPr>
        <p:sp>
          <p:nvSpPr>
            <p:cNvPr id="2" name="Rectangle: Rounded Corners 1">
              <a:extLst>
                <a:ext uri="{FF2B5EF4-FFF2-40B4-BE49-F238E27FC236}">
                  <a16:creationId xmlns:a16="http://schemas.microsoft.com/office/drawing/2014/main" id="{4A8A6CE2-D35B-3250-82C6-91A4ACC2CF4B}"/>
                </a:ext>
              </a:extLst>
            </p:cNvPr>
            <p:cNvSpPr/>
            <p:nvPr/>
          </p:nvSpPr>
          <p:spPr>
            <a:xfrm>
              <a:off x="3129483" y="2034949"/>
              <a:ext cx="5933033" cy="39894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Picture 7">
              <a:extLst>
                <a:ext uri="{FF2B5EF4-FFF2-40B4-BE49-F238E27FC236}">
                  <a16:creationId xmlns:a16="http://schemas.microsoft.com/office/drawing/2014/main" id="{3489B3C0-3D3A-0CA2-0518-DC0C86D68C59}"/>
                </a:ext>
              </a:extLst>
            </p:cNvPr>
            <p:cNvPicPr>
              <a:picLocks noChangeAspect="1"/>
            </p:cNvPicPr>
            <p:nvPr/>
          </p:nvPicPr>
          <p:blipFill>
            <a:blip r:embed="rId7"/>
            <a:stretch>
              <a:fillRect/>
            </a:stretch>
          </p:blipFill>
          <p:spPr>
            <a:xfrm>
              <a:off x="3155366" y="2263422"/>
              <a:ext cx="5760720" cy="3570446"/>
            </a:xfrm>
            <a:prstGeom prst="rect">
              <a:avLst/>
            </a:prstGeom>
          </p:spPr>
        </p:pic>
      </p:grpSp>
      <p:sp>
        <p:nvSpPr>
          <p:cNvPr id="10" name="Rectangle: Rounded Corners 9">
            <a:extLst>
              <a:ext uri="{FF2B5EF4-FFF2-40B4-BE49-F238E27FC236}">
                <a16:creationId xmlns:a16="http://schemas.microsoft.com/office/drawing/2014/main" id="{BC06DC8E-2C91-FEE0-1739-9AB813C70C45}"/>
              </a:ext>
            </a:extLst>
          </p:cNvPr>
          <p:cNvSpPr/>
          <p:nvPr/>
        </p:nvSpPr>
        <p:spPr>
          <a:xfrm>
            <a:off x="3965609" y="654157"/>
            <a:ext cx="8961204"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extBox 12">
            <a:extLst>
              <a:ext uri="{FF2B5EF4-FFF2-40B4-BE49-F238E27FC236}">
                <a16:creationId xmlns:a16="http://schemas.microsoft.com/office/drawing/2014/main" id="{A60971C8-65D1-8760-1E16-50B12603D0B6}"/>
              </a:ext>
            </a:extLst>
          </p:cNvPr>
          <p:cNvSpPr txBox="1"/>
          <p:nvPr/>
        </p:nvSpPr>
        <p:spPr>
          <a:xfrm>
            <a:off x="4081112" y="833560"/>
            <a:ext cx="8110888" cy="461665"/>
          </a:xfrm>
          <a:prstGeom prst="rect">
            <a:avLst/>
          </a:prstGeom>
          <a:noFill/>
        </p:spPr>
        <p:txBody>
          <a:bodyPr wrap="square" rtlCol="0">
            <a:spAutoFit/>
          </a:bodyPr>
          <a:lstStyle/>
          <a:p>
            <a:pPr algn="ctr"/>
            <a:r>
              <a:rPr lang="it-IT" sz="2400" b="1" dirty="0">
                <a:solidFill>
                  <a:schemeClr val="tx1">
                    <a:lumMod val="85000"/>
                    <a:lumOff val="15000"/>
                  </a:schemeClr>
                </a:solidFill>
                <a:latin typeface="Aptos" panose="020B0004020202020204" pitchFamily="34" charset="0"/>
              </a:rPr>
              <a:t>	Covarianza EWMA vs. Covarianza (Paramétrica)</a:t>
            </a:r>
          </a:p>
        </p:txBody>
      </p:sp>
      <p:cxnSp>
        <p:nvCxnSpPr>
          <p:cNvPr id="14" name="Straight Connector 13">
            <a:extLst>
              <a:ext uri="{FF2B5EF4-FFF2-40B4-BE49-F238E27FC236}">
                <a16:creationId xmlns:a16="http://schemas.microsoft.com/office/drawing/2014/main" id="{D6755548-8B38-12CB-CACC-4EF53AD0059A}"/>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F21918-5E5E-BBBE-CBF3-EA6B53C06F96}"/>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120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7" name="Picture 6">
            <a:extLst>
              <a:ext uri="{FF2B5EF4-FFF2-40B4-BE49-F238E27FC236}">
                <a16:creationId xmlns:a16="http://schemas.microsoft.com/office/drawing/2014/main" id="{6E285A07-F92B-5A02-F92C-CB2176AF61D7}"/>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96255" y="-4626308"/>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5436636" y="1026595"/>
            <a:ext cx="6967687" cy="9825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44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1">
                <a:extLst>
                  <a:ext uri="{FF2B5EF4-FFF2-40B4-BE49-F238E27FC236}">
                    <a16:creationId xmlns:a16="http://schemas.microsoft.com/office/drawing/2014/main" id="{66A8057B-174F-1BAA-CAD9-3BFD7220368C}"/>
                  </a:ext>
                </a:extLst>
              </p:cNvPr>
              <p:cNvSpPr txBox="1"/>
              <p:nvPr/>
            </p:nvSpPr>
            <p:spPr>
              <a:xfrm flipH="1">
                <a:off x="673766" y="2296613"/>
                <a:ext cx="11194182" cy="4360424"/>
              </a:xfrm>
              <a:prstGeom prst="rect">
                <a:avLst/>
              </a:prstGeom>
              <a:noFill/>
            </p:spPr>
            <p:txBody>
              <a:bodyPr wrap="square" lIns="91440" tIns="45720" rIns="91440" bIns="45720" rtlCol="0" anchor="t">
                <a:spAutoFit/>
              </a:bodyPr>
              <a:lstStyle/>
              <a:p>
                <a:pPr marL="457200">
                  <a:lnSpc>
                    <a:spcPct val="107000"/>
                  </a:lnSpc>
                </a:pPr>
                <a:r>
                  <a:rPr lang="es-CO" b="1" dirty="0">
                    <a:solidFill>
                      <a:schemeClr val="bg1"/>
                    </a:solidFill>
                    <a:latin typeface="Aptos" panose="020B0004020202020204" pitchFamily="34" charset="0"/>
                    <a:ea typeface="Calibri" panose="020F0502020204030204" pitchFamily="34" charset="0"/>
                    <a:cs typeface="Times New Roman" panose="02020603050405020304" pitchFamily="18" charset="0"/>
                  </a:rPr>
                  <a:t>Retornos Diarios</a:t>
                </a: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rPr>
                  <a:t>La idea es calcular el retorno como la diferencia entre los dos últimos días bursátiles (Business </a:t>
                </a:r>
                <a:r>
                  <a:rPr lang="es-CO" dirty="0" err="1">
                    <a:solidFill>
                      <a:schemeClr val="bg1"/>
                    </a:solidFill>
                    <a:latin typeface="Aptos" panose="020B0004020202020204" pitchFamily="34" charset="0"/>
                    <a:ea typeface="Calibri" panose="020F0502020204030204" pitchFamily="34" charset="0"/>
                    <a:cs typeface="Times New Roman" panose="02020603050405020304" pitchFamily="18" charset="0"/>
                  </a:rPr>
                  <a:t>days</a:t>
                </a:r>
                <a:r>
                  <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rPr>
                  <a:t>): </a:t>
                </a:r>
              </a:p>
              <a:p>
                <a:pPr marL="457200">
                  <a:lnSpc>
                    <a:spcPct val="107000"/>
                  </a:lnSpc>
                </a:pP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den>
                      </m:f>
                    </m:oMath>
                  </m:oMathPara>
                </a14:m>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b="1" dirty="0">
                    <a:solidFill>
                      <a:schemeClr val="bg1"/>
                    </a:solidFill>
                    <a:latin typeface="Aptos" panose="020B0004020202020204" pitchFamily="34" charset="0"/>
                    <a:ea typeface="Calibri" panose="020F0502020204030204" pitchFamily="34" charset="0"/>
                    <a:cs typeface="Times New Roman" panose="02020603050405020304" pitchFamily="18" charset="0"/>
                  </a:rPr>
                  <a:t>Retornos Semanales</a:t>
                </a:r>
              </a:p>
              <a:p>
                <a:pPr marL="457200">
                  <a:lnSpc>
                    <a:spcPct val="107000"/>
                  </a:lnSpc>
                </a:pPr>
                <a:r>
                  <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rPr>
                  <a:t>Llamando al lunes 1, martes 2,…, viernes 5. Tomando un día de la semana como referencia. </a:t>
                </a:r>
              </a:p>
              <a:p>
                <a:pPr marL="457200">
                  <a:lnSpc>
                    <a:spcPct val="107000"/>
                  </a:lnSpc>
                </a:pP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−5</m:t>
                              </m:r>
                            </m:sub>
                          </m:sSub>
                        </m:num>
                        <m:den>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−5</m:t>
                              </m:r>
                            </m:sub>
                          </m:sSub>
                        </m:den>
                      </m:f>
                    </m:oMath>
                  </m:oMathPara>
                </a14:m>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155" lvl="1" indent="0">
                  <a:buNone/>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En caso de que la semana pasada ese día haya sido feriado se usa el último valor disponible de la semana</a:t>
                </a:r>
                <a:r>
                  <a:rPr lang="es-CO" dirty="0">
                    <a:latin typeface="Aptos" panose="020B0004020202020204" pitchFamily="34" charset="0"/>
                    <a:ea typeface="Times New Roman" panose="02020603050405020304" pitchFamily="18" charset="0"/>
                    <a:cs typeface="Times New Roman" panose="02020603050405020304" pitchFamily="18" charset="0"/>
                  </a:rPr>
                  <a:t>. </a:t>
                </a:r>
                <a:endParaRPr lang="es-CO" dirty="0">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endParaRPr lang="es-CO" sz="2400" i="1" dirty="0">
                  <a:solidFill>
                    <a:schemeClr val="bg1"/>
                  </a:solidFill>
                  <a:latin typeface="Aptos" panose="020B0004020202020204" pitchFamily="34" charset="0"/>
                </a:endParaRPr>
              </a:p>
            </p:txBody>
          </p:sp>
        </mc:Choice>
        <mc:Fallback xmlns="">
          <p:sp>
            <p:nvSpPr>
              <p:cNvPr id="4" name="CuadroTexto 1">
                <a:extLst>
                  <a:ext uri="{FF2B5EF4-FFF2-40B4-BE49-F238E27FC236}">
                    <a16:creationId xmlns:a16="http://schemas.microsoft.com/office/drawing/2014/main" id="{66A8057B-174F-1BAA-CAD9-3BFD7220368C}"/>
                  </a:ext>
                </a:extLst>
              </p:cNvPr>
              <p:cNvSpPr txBox="1">
                <a:spLocks noRot="1" noChangeAspect="1" noMove="1" noResize="1" noEditPoints="1" noAdjustHandles="1" noChangeArrowheads="1" noChangeShapeType="1" noTextEdit="1"/>
              </p:cNvSpPr>
              <p:nvPr/>
            </p:nvSpPr>
            <p:spPr>
              <a:xfrm flipH="1">
                <a:off x="673766" y="2296613"/>
                <a:ext cx="11194182" cy="4360424"/>
              </a:xfrm>
              <a:prstGeom prst="rect">
                <a:avLst/>
              </a:prstGeom>
              <a:blipFill>
                <a:blip r:embed="rId5"/>
                <a:stretch>
                  <a:fillRect t="-559"/>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DB660316-58C3-7F64-538E-A0648476C3FF}"/>
              </a:ext>
            </a:extLst>
          </p:cNvPr>
          <p:cNvSpPr/>
          <p:nvPr/>
        </p:nvSpPr>
        <p:spPr>
          <a:xfrm>
            <a:off x="-793630"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b="1" dirty="0">
                <a:solidFill>
                  <a:schemeClr val="tx1"/>
                </a:solidFill>
                <a:latin typeface="Aptos" panose="020B0004020202020204" pitchFamily="34" charset="0"/>
                <a:cs typeface="Arial"/>
              </a:rPr>
              <a:t>Cortes en el tiempo</a:t>
            </a:r>
          </a:p>
        </p:txBody>
      </p:sp>
      <p:pic>
        <p:nvPicPr>
          <p:cNvPr id="8" name="Picture 7">
            <a:extLst>
              <a:ext uri="{FF2B5EF4-FFF2-40B4-BE49-F238E27FC236}">
                <a16:creationId xmlns:a16="http://schemas.microsoft.com/office/drawing/2014/main" id="{5295D936-58A0-F98F-5D90-B5A8A1887995}"/>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40794" y="-259619"/>
            <a:ext cx="5883882" cy="5883882"/>
          </a:xfrm>
          <a:prstGeom prst="rect">
            <a:avLst/>
          </a:prstGeom>
        </p:spPr>
      </p:pic>
      <p:cxnSp>
        <p:nvCxnSpPr>
          <p:cNvPr id="10" name="Straight Connector 9">
            <a:extLst>
              <a:ext uri="{FF2B5EF4-FFF2-40B4-BE49-F238E27FC236}">
                <a16:creationId xmlns:a16="http://schemas.microsoft.com/office/drawing/2014/main" id="{15E8F4D9-D1DC-7C4F-8E19-F61E3E5C3C6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2C1D02-E3CF-2CB0-4F8F-12198D12D78A}"/>
              </a:ext>
            </a:extLst>
          </p:cNvPr>
          <p:cNvCxnSpPr>
            <a:cxnSpLocks/>
          </p:cNvCxnSpPr>
          <p:nvPr/>
        </p:nvCxnSpPr>
        <p:spPr>
          <a:xfrm flipH="1">
            <a:off x="2550537" y="1878066"/>
            <a:ext cx="9712583"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997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p:sp>
        <p:nvSpPr>
          <p:cNvPr id="5" name="CuadroTexto 10">
            <a:extLst>
              <a:ext uri="{FF2B5EF4-FFF2-40B4-BE49-F238E27FC236}">
                <a16:creationId xmlns:a16="http://schemas.microsoft.com/office/drawing/2014/main" id="{4C87FBE4-FC01-12C5-1B0D-D0B48E2C4CB5}"/>
              </a:ext>
            </a:extLst>
          </p:cNvPr>
          <p:cNvSpPr txBox="1"/>
          <p:nvPr/>
        </p:nvSpPr>
        <p:spPr>
          <a:xfrm flipH="1">
            <a:off x="1267517" y="2280710"/>
            <a:ext cx="9349548" cy="461665"/>
          </a:xfrm>
          <a:prstGeom prst="rect">
            <a:avLst/>
          </a:prstGeom>
          <a:noFill/>
        </p:spPr>
        <p:txBody>
          <a:bodyPr wrap="square" lIns="91440" tIns="45720" rIns="91440" bIns="45720" rtlCol="0" anchor="t">
            <a:spAutoFit/>
          </a:bodyPr>
          <a:lstStyle/>
          <a:p>
            <a:pPr algn="ctr"/>
            <a:r>
              <a:rPr lang="es-CO" sz="2400" dirty="0">
                <a:solidFill>
                  <a:schemeClr val="bg1"/>
                </a:solidFill>
                <a:latin typeface="Aptos" panose="020B0004020202020204" pitchFamily="34" charset="0"/>
              </a:rPr>
              <a:t>S&amp;P 500 vs Bitcoin</a:t>
            </a:r>
          </a:p>
        </p:txBody>
      </p:sp>
      <p:grpSp>
        <p:nvGrpSpPr>
          <p:cNvPr id="19" name="Group 18">
            <a:extLst>
              <a:ext uri="{FF2B5EF4-FFF2-40B4-BE49-F238E27FC236}">
                <a16:creationId xmlns:a16="http://schemas.microsoft.com/office/drawing/2014/main" id="{D70B370F-FCF2-F58E-23A0-59B654BB930A}"/>
              </a:ext>
            </a:extLst>
          </p:cNvPr>
          <p:cNvGrpSpPr/>
          <p:nvPr/>
        </p:nvGrpSpPr>
        <p:grpSpPr>
          <a:xfrm>
            <a:off x="3204533" y="2759492"/>
            <a:ext cx="5782933" cy="3845481"/>
            <a:chOff x="3063017" y="2034949"/>
            <a:chExt cx="5999499" cy="3989491"/>
          </a:xfrm>
        </p:grpSpPr>
        <p:sp>
          <p:nvSpPr>
            <p:cNvPr id="2" name="Rectangle: Rounded Corners 1">
              <a:extLst>
                <a:ext uri="{FF2B5EF4-FFF2-40B4-BE49-F238E27FC236}">
                  <a16:creationId xmlns:a16="http://schemas.microsoft.com/office/drawing/2014/main" id="{4A8A6CE2-D35B-3250-82C6-91A4ACC2CF4B}"/>
                </a:ext>
              </a:extLst>
            </p:cNvPr>
            <p:cNvSpPr/>
            <p:nvPr/>
          </p:nvSpPr>
          <p:spPr>
            <a:xfrm>
              <a:off x="3129483" y="2034949"/>
              <a:ext cx="5933033" cy="39894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9">
              <a:extLst>
                <a:ext uri="{FF2B5EF4-FFF2-40B4-BE49-F238E27FC236}">
                  <a16:creationId xmlns:a16="http://schemas.microsoft.com/office/drawing/2014/main" id="{67657D6F-B04C-9BC7-8C52-3AED551015F3}"/>
                </a:ext>
              </a:extLst>
            </p:cNvPr>
            <p:cNvPicPr>
              <a:picLocks noChangeAspect="1"/>
            </p:cNvPicPr>
            <p:nvPr/>
          </p:nvPicPr>
          <p:blipFill>
            <a:blip r:embed="rId7"/>
            <a:stretch>
              <a:fillRect/>
            </a:stretch>
          </p:blipFill>
          <p:spPr>
            <a:xfrm>
              <a:off x="3063017" y="2246150"/>
              <a:ext cx="5933034" cy="3715953"/>
            </a:xfrm>
            <a:prstGeom prst="rect">
              <a:avLst/>
            </a:prstGeom>
          </p:spPr>
        </p:pic>
      </p:grpSp>
      <p:sp>
        <p:nvSpPr>
          <p:cNvPr id="16" name="Rectangle: Rounded Corners 15">
            <a:extLst>
              <a:ext uri="{FF2B5EF4-FFF2-40B4-BE49-F238E27FC236}">
                <a16:creationId xmlns:a16="http://schemas.microsoft.com/office/drawing/2014/main" id="{7F060C6E-B199-2FB7-E5F2-E479AA793DCF}"/>
              </a:ext>
            </a:extLst>
          </p:cNvPr>
          <p:cNvSpPr/>
          <p:nvPr/>
        </p:nvSpPr>
        <p:spPr>
          <a:xfrm>
            <a:off x="-641231" y="809663"/>
            <a:ext cx="12225564"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7" name="Straight Connector 16">
            <a:extLst>
              <a:ext uri="{FF2B5EF4-FFF2-40B4-BE49-F238E27FC236}">
                <a16:creationId xmlns:a16="http://schemas.microsoft.com/office/drawing/2014/main" id="{53A1BF74-F3CC-CAB9-4538-62ED6C124D83}"/>
              </a:ext>
            </a:extLst>
          </p:cNvPr>
          <p:cNvCxnSpPr>
            <a:cxnSpLocks/>
          </p:cNvCxnSpPr>
          <p:nvPr/>
        </p:nvCxnSpPr>
        <p:spPr>
          <a:xfrm flipH="1">
            <a:off x="2490158" y="20674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52697-FD21-9CC1-D766-9C4F99463A59}"/>
              </a:ext>
            </a:extLst>
          </p:cNvPr>
          <p:cNvCxnSpPr>
            <a:cxnSpLocks/>
          </p:cNvCxnSpPr>
          <p:nvPr/>
        </p:nvCxnSpPr>
        <p:spPr>
          <a:xfrm flipH="1">
            <a:off x="3298166" y="21422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0F087DA-7B5E-CE1B-1B1F-3EE169A6C9BD}"/>
              </a:ext>
            </a:extLst>
          </p:cNvPr>
          <p:cNvSpPr txBox="1"/>
          <p:nvPr/>
        </p:nvSpPr>
        <p:spPr>
          <a:xfrm>
            <a:off x="743291" y="940316"/>
            <a:ext cx="10783977"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Correlación EWMA vs. Coeficiente de Correlación (paramétrico) </a:t>
            </a:r>
          </a:p>
        </p:txBody>
      </p:sp>
    </p:spTree>
    <p:extLst>
      <p:ext uri="{BB962C8B-B14F-4D97-AF65-F5344CB8AC3E}">
        <p14:creationId xmlns:p14="http://schemas.microsoft.com/office/powerpoint/2010/main" val="36153208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6EFCB-0EA9-DF39-3F55-2DFF8309917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93DAAE1-7330-5DED-183D-F43427DFC8CC}"/>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F819D3BA-7E9D-50EA-CCA3-231F3B4BB2F9}"/>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9825BDC5-EE2D-9B75-F5F1-CF16CB885E1D}"/>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C294F7B3-8B66-8B46-B12C-E2F1620F442B}"/>
              </a:ext>
            </a:extLst>
          </p:cNvPr>
          <p:cNvGrpSpPr/>
          <p:nvPr/>
        </p:nvGrpSpPr>
        <p:grpSpPr>
          <a:xfrm>
            <a:off x="3057478" y="2623044"/>
            <a:ext cx="6077043" cy="1190676"/>
            <a:chOff x="2903770" y="2535881"/>
            <a:chExt cx="6077043" cy="1190676"/>
          </a:xfrm>
        </p:grpSpPr>
        <p:sp>
          <p:nvSpPr>
            <p:cNvPr id="12" name="Rectangle 11">
              <a:extLst>
                <a:ext uri="{FF2B5EF4-FFF2-40B4-BE49-F238E27FC236}">
                  <a16:creationId xmlns:a16="http://schemas.microsoft.com/office/drawing/2014/main" id="{76A433FF-CDCD-06C0-65B1-E4296932061C}"/>
                </a:ext>
              </a:extLst>
            </p:cNvPr>
            <p:cNvSpPr txBox="1"/>
            <p:nvPr/>
          </p:nvSpPr>
          <p:spPr>
            <a:xfrm>
              <a:off x="2903770" y="2957116"/>
              <a:ext cx="6077043" cy="7694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4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Volatilidad</a:t>
              </a:r>
            </a:p>
          </p:txBody>
        </p:sp>
        <p:sp>
          <p:nvSpPr>
            <p:cNvPr id="13" name="Rectangle 11">
              <a:extLst>
                <a:ext uri="{FF2B5EF4-FFF2-40B4-BE49-F238E27FC236}">
                  <a16:creationId xmlns:a16="http://schemas.microsoft.com/office/drawing/2014/main" id="{95F2A40A-5A02-5079-1E7D-D7878855FC1C}"/>
                </a:ext>
              </a:extLst>
            </p:cNvPr>
            <p:cNvSpPr txBox="1"/>
            <p:nvPr/>
          </p:nvSpPr>
          <p:spPr>
            <a:xfrm>
              <a:off x="3136527" y="2535881"/>
              <a:ext cx="561152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Escalamiento temporal de la </a:t>
              </a:r>
            </a:p>
          </p:txBody>
        </p:sp>
      </p:grpSp>
    </p:spTree>
    <p:extLst>
      <p:ext uri="{BB962C8B-B14F-4D97-AF65-F5344CB8AC3E}">
        <p14:creationId xmlns:p14="http://schemas.microsoft.com/office/powerpoint/2010/main" val="3742612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p:pic>
        <p:nvPicPr>
          <p:cNvPr id="8" name="Picture 2" descr="Nile River | Delta, Map, Basin, Length, Facts, Definition, Map, History, &amp;  Location | Britannica">
            <a:extLst>
              <a:ext uri="{FF2B5EF4-FFF2-40B4-BE49-F238E27FC236}">
                <a16:creationId xmlns:a16="http://schemas.microsoft.com/office/drawing/2014/main" id="{08CD8CDE-0909-E78E-555E-A27ACF93E4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0869" y="2398884"/>
            <a:ext cx="6350256" cy="4214982"/>
          </a:xfrm>
          <a:prstGeom prst="round2Diag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950DFD5-EA5E-317F-D40F-24214BFE9169}"/>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extBox 4">
            <a:extLst>
              <a:ext uri="{FF2B5EF4-FFF2-40B4-BE49-F238E27FC236}">
                <a16:creationId xmlns:a16="http://schemas.microsoft.com/office/drawing/2014/main" id="{EA01E1BD-3128-4882-05AB-C496529B97A8}"/>
              </a:ext>
            </a:extLst>
          </p:cNvPr>
          <p:cNvSpPr txBox="1"/>
          <p:nvPr/>
        </p:nvSpPr>
        <p:spPr>
          <a:xfrm>
            <a:off x="2225747" y="846875"/>
            <a:ext cx="774050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 Escalamiento temporal de la volatilidad</a:t>
            </a:r>
          </a:p>
        </p:txBody>
      </p:sp>
      <p:cxnSp>
        <p:nvCxnSpPr>
          <p:cNvPr id="10" name="Straight Connector 9">
            <a:extLst>
              <a:ext uri="{FF2B5EF4-FFF2-40B4-BE49-F238E27FC236}">
                <a16:creationId xmlns:a16="http://schemas.microsoft.com/office/drawing/2014/main" id="{AAFFC6D7-AD78-7192-31C6-856E7516DEE9}"/>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AEED9D-2481-6A73-E583-9577EB7B421F}"/>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9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E232B5-8742-9823-EFEF-659E73291852}"/>
                  </a:ext>
                </a:extLst>
              </p:cNvPr>
              <p:cNvSpPr txBox="1"/>
              <p:nvPr/>
            </p:nvSpPr>
            <p:spPr>
              <a:xfrm>
                <a:off x="1561696" y="2672902"/>
                <a:ext cx="9068602" cy="3104824"/>
              </a:xfrm>
              <a:prstGeom prst="rect">
                <a:avLst/>
              </a:prstGeom>
              <a:noFill/>
            </p:spPr>
            <p:txBody>
              <a:bodyPr wrap="square">
                <a:spAutoFit/>
              </a:bodyPr>
              <a:lstStyle/>
              <a:p>
                <a:r>
                  <a:rPr lang="es-ES" sz="2000" dirty="0">
                    <a:solidFill>
                      <a:schemeClr val="bg1"/>
                    </a:solidFill>
                    <a:latin typeface="Aptos" panose="020B0004020202020204" pitchFamily="34" charset="0"/>
                  </a:rPr>
                  <a:t>Bajo el supuesto de retornos </a:t>
                </a:r>
                <a:r>
                  <a:rPr lang="es-ES" sz="2000" dirty="0" err="1">
                    <a:solidFill>
                      <a:schemeClr val="bg1"/>
                    </a:solidFill>
                    <a:latin typeface="Aptos" panose="020B0004020202020204" pitchFamily="34" charset="0"/>
                  </a:rPr>
                  <a:t>i.i.d</a:t>
                </a:r>
                <a:r>
                  <a:rPr lang="es-ES" sz="2000" dirty="0">
                    <a:solidFill>
                      <a:schemeClr val="bg1"/>
                    </a:solidFill>
                    <a:latin typeface="Aptos" panose="020B0004020202020204" pitchFamily="34" charset="0"/>
                  </a:rPr>
                  <a:t> tenemos que la volatilidad de una serie de tiempo agregada es:</a:t>
                </a:r>
              </a:p>
              <a:p>
                <a:endParaRPr lang="es-ES"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s-MX" sz="2400" b="0" i="1" smtClean="0">
                              <a:solidFill>
                                <a:schemeClr val="bg1"/>
                              </a:solidFill>
                              <a:latin typeface="Cambria Math" panose="02040503050406030204" pitchFamily="18" charset="0"/>
                            </a:rPr>
                          </m:ctrlPr>
                        </m:sSubSupPr>
                        <m:e>
                          <m:r>
                            <a:rPr lang="es-MX" sz="2400" b="0" i="1" smtClean="0">
                              <a:solidFill>
                                <a:schemeClr val="bg1"/>
                              </a:solidFill>
                              <a:latin typeface="Cambria Math" panose="02040503050406030204" pitchFamily="18" charset="0"/>
                            </a:rPr>
                            <m:t>𝜎</m:t>
                          </m:r>
                        </m:e>
                        <m:sub>
                          <m:r>
                            <a:rPr lang="es-MX" sz="2400" b="0" i="1" smtClean="0">
                              <a:solidFill>
                                <a:schemeClr val="bg1"/>
                              </a:solidFill>
                              <a:latin typeface="Cambria Math" panose="02040503050406030204" pitchFamily="18" charset="0"/>
                            </a:rPr>
                            <m:t>𝑇</m:t>
                          </m:r>
                        </m:sub>
                        <m:sup>
                          <m:r>
                            <a:rPr lang="es-MX" sz="2400" b="0" i="1" smtClean="0">
                              <a:solidFill>
                                <a:schemeClr val="bg1"/>
                              </a:solidFill>
                              <a:latin typeface="Cambria Math" panose="02040503050406030204" pitchFamily="18" charset="0"/>
                            </a:rPr>
                            <m:t>2</m:t>
                          </m:r>
                        </m:sup>
                      </m:sSubSup>
                      <m:r>
                        <a:rPr lang="es-CO" sz="2400" i="1">
                          <a:solidFill>
                            <a:schemeClr val="bg1"/>
                          </a:solidFill>
                          <a:latin typeface="Cambria Math"/>
                        </a:rPr>
                        <m:t>=</m:t>
                      </m:r>
                      <m:nary>
                        <m:naryPr>
                          <m:chr m:val="∑"/>
                          <m:ctrlPr>
                            <a:rPr lang="es-CO" sz="2400" i="1">
                              <a:solidFill>
                                <a:schemeClr val="bg1"/>
                              </a:solidFill>
                              <a:latin typeface="Cambria Math" panose="02040503050406030204" pitchFamily="18" charset="0"/>
                            </a:rPr>
                          </m:ctrlPr>
                        </m:naryPr>
                        <m:sub>
                          <m:r>
                            <m:rPr>
                              <m:brk m:alnAt="23"/>
                            </m:rPr>
                            <a:rPr lang="es-CO" sz="2400" i="1">
                              <a:solidFill>
                                <a:schemeClr val="bg1"/>
                              </a:solidFill>
                              <a:latin typeface="Cambria Math"/>
                            </a:rPr>
                            <m:t>𝑖</m:t>
                          </m:r>
                          <m:r>
                            <a:rPr lang="es-CO" sz="2400" i="1">
                              <a:solidFill>
                                <a:schemeClr val="bg1"/>
                              </a:solidFill>
                              <a:latin typeface="Cambria Math"/>
                            </a:rPr>
                            <m:t>=1</m:t>
                          </m:r>
                        </m:sub>
                        <m:sup>
                          <m:r>
                            <a:rPr lang="es-CO" sz="2400" i="1">
                              <a:solidFill>
                                <a:schemeClr val="bg1"/>
                              </a:solidFill>
                              <a:latin typeface="Cambria Math"/>
                            </a:rPr>
                            <m:t>𝑇</m:t>
                          </m:r>
                        </m:sup>
                        <m:e>
                          <m:sSup>
                            <m:sSupPr>
                              <m:ctrlPr>
                                <a:rPr lang="es-CO" sz="2400" i="1">
                                  <a:solidFill>
                                    <a:schemeClr val="bg1"/>
                                  </a:solidFill>
                                  <a:latin typeface="Cambria Math" panose="02040503050406030204" pitchFamily="18" charset="0"/>
                                </a:rPr>
                              </m:ctrlPr>
                            </m:sSupPr>
                            <m:e>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𝜎</m:t>
                                  </m:r>
                                </m:e>
                                <m:sub>
                                  <m:r>
                                    <a:rPr lang="es-CO" sz="2400" i="1">
                                      <a:solidFill>
                                        <a:schemeClr val="bg1"/>
                                      </a:solidFill>
                                      <a:latin typeface="Cambria Math"/>
                                    </a:rPr>
                                    <m:t>𝑖</m:t>
                                  </m:r>
                                </m:sub>
                              </m:sSub>
                            </m:e>
                            <m:sup>
                              <m:r>
                                <a:rPr lang="es-CO" sz="2400" i="1">
                                  <a:solidFill>
                                    <a:schemeClr val="bg1"/>
                                  </a:solidFill>
                                  <a:latin typeface="Cambria Math"/>
                                </a:rPr>
                                <m:t>2</m:t>
                              </m:r>
                            </m:sup>
                          </m:sSup>
                        </m:e>
                      </m:nary>
                      <m:r>
                        <a:rPr lang="es-CO" sz="2400" i="1">
                          <a:solidFill>
                            <a:schemeClr val="bg1"/>
                          </a:solidFill>
                          <a:latin typeface="Cambria Math"/>
                        </a:rPr>
                        <m:t>+2</m:t>
                      </m:r>
                      <m:nary>
                        <m:naryPr>
                          <m:chr m:val="∑"/>
                          <m:limLoc m:val="subSup"/>
                          <m:ctrlPr>
                            <a:rPr lang="es-CO" sz="2400" i="1">
                              <a:solidFill>
                                <a:schemeClr val="bg1"/>
                              </a:solidFill>
                              <a:latin typeface="Cambria Math" panose="02040503050406030204" pitchFamily="18" charset="0"/>
                            </a:rPr>
                          </m:ctrlPr>
                        </m:naryPr>
                        <m:sub>
                          <m:r>
                            <m:rPr>
                              <m:brk m:alnAt="25"/>
                            </m:rPr>
                            <a:rPr lang="es-CO" sz="2400" i="1">
                              <a:solidFill>
                                <a:schemeClr val="bg1"/>
                              </a:solidFill>
                              <a:latin typeface="Cambria Math"/>
                            </a:rPr>
                            <m:t>𝑖</m:t>
                          </m:r>
                          <m:r>
                            <a:rPr lang="es-CO" sz="2400" i="1">
                              <a:solidFill>
                                <a:schemeClr val="bg1"/>
                              </a:solidFill>
                              <a:latin typeface="Cambria Math"/>
                            </a:rPr>
                            <m:t>=2</m:t>
                          </m:r>
                        </m:sub>
                        <m:sup>
                          <m:r>
                            <a:rPr lang="es-CO" sz="2400" i="1">
                              <a:solidFill>
                                <a:schemeClr val="bg1"/>
                              </a:solidFill>
                              <a:latin typeface="Cambria Math"/>
                            </a:rPr>
                            <m:t>𝑇</m:t>
                          </m:r>
                        </m:sup>
                        <m:e>
                          <m:nary>
                            <m:naryPr>
                              <m:chr m:val="∑"/>
                              <m:limLoc m:val="subSup"/>
                              <m:ctrlPr>
                                <a:rPr lang="es-CO" sz="2400" i="1">
                                  <a:solidFill>
                                    <a:schemeClr val="bg1"/>
                                  </a:solidFill>
                                  <a:latin typeface="Cambria Math" panose="02040503050406030204" pitchFamily="18" charset="0"/>
                                </a:rPr>
                              </m:ctrlPr>
                            </m:naryPr>
                            <m:sub>
                              <m:r>
                                <m:rPr>
                                  <m:brk m:alnAt="1"/>
                                </m:rPr>
                                <a:rPr lang="es-CO" sz="2400" i="1">
                                  <a:solidFill>
                                    <a:schemeClr val="bg1"/>
                                  </a:solidFill>
                                  <a:latin typeface="Cambria Math"/>
                                </a:rPr>
                                <m:t>𝑗</m:t>
                              </m:r>
                              <m:r>
                                <a:rPr lang="es-CO" sz="2400" i="1">
                                  <a:solidFill>
                                    <a:schemeClr val="bg1"/>
                                  </a:solidFill>
                                  <a:latin typeface="Cambria Math"/>
                                </a:rPr>
                                <m:t>=1</m:t>
                              </m:r>
                            </m:sub>
                            <m:sup>
                              <m:r>
                                <a:rPr lang="es-CO" sz="2400" i="1">
                                  <a:solidFill>
                                    <a:schemeClr val="bg1"/>
                                  </a:solidFill>
                                  <a:latin typeface="Cambria Math"/>
                                </a:rPr>
                                <m:t>𝑖</m:t>
                              </m:r>
                              <m:r>
                                <a:rPr lang="es-CO" sz="2400" i="1">
                                  <a:solidFill>
                                    <a:schemeClr val="bg1"/>
                                  </a:solidFill>
                                  <a:latin typeface="Cambria Math"/>
                                </a:rPr>
                                <m:t>−1</m:t>
                              </m:r>
                            </m:sup>
                            <m:e>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𝜎</m:t>
                                  </m:r>
                                </m:e>
                                <m:sub>
                                  <m:r>
                                    <a:rPr lang="es-CO" sz="2400" i="1">
                                      <a:solidFill>
                                        <a:schemeClr val="bg1"/>
                                      </a:solidFill>
                                      <a:latin typeface="Cambria Math"/>
                                    </a:rPr>
                                    <m:t>𝑖</m:t>
                                  </m:r>
                                </m:sub>
                              </m:sSub>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𝜎</m:t>
                                  </m:r>
                                </m:e>
                                <m:sub>
                                  <m:r>
                                    <a:rPr lang="es-CO" sz="2400" i="1">
                                      <a:solidFill>
                                        <a:schemeClr val="bg1"/>
                                      </a:solidFill>
                                      <a:latin typeface="Cambria Math"/>
                                    </a:rPr>
                                    <m:t>𝑗</m:t>
                                  </m:r>
                                </m:sub>
                              </m:sSub>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𝜌</m:t>
                                  </m:r>
                                </m:e>
                                <m:sub>
                                  <m:r>
                                    <a:rPr lang="es-CO" sz="2400" i="1">
                                      <a:solidFill>
                                        <a:schemeClr val="bg1"/>
                                      </a:solidFill>
                                      <a:latin typeface="Cambria Math"/>
                                    </a:rPr>
                                    <m:t>𝑖𝑗</m:t>
                                  </m:r>
                                </m:sub>
                              </m:sSub>
                            </m:e>
                          </m:nary>
                        </m:e>
                      </m:nary>
                    </m:oMath>
                  </m:oMathPara>
                </a14:m>
                <a:endParaRPr lang="es-CO" sz="2000" dirty="0">
                  <a:solidFill>
                    <a:schemeClr val="bg1"/>
                  </a:solidFill>
                  <a:latin typeface="Aptos" panose="020B0004020202020204" pitchFamily="34" charset="0"/>
                </a:endParaRPr>
              </a:p>
              <a:p>
                <a:endParaRPr lang="es-ES" sz="2000" dirty="0">
                  <a:solidFill>
                    <a:schemeClr val="bg1"/>
                  </a:solidFill>
                  <a:latin typeface="Aptos" panose="020B0004020202020204" pitchFamily="34" charset="0"/>
                </a:endParaRPr>
              </a:p>
              <a:p>
                <a:r>
                  <a:rPr lang="es-ES" sz="2000" dirty="0">
                    <a:solidFill>
                      <a:schemeClr val="bg1"/>
                    </a:solidFill>
                    <a:latin typeface="Aptos" panose="020B0004020202020204" pitchFamily="34" charset="0"/>
                  </a:rPr>
                  <a:t>Como </a:t>
                </a:r>
                <a14:m>
                  <m:oMath xmlns:m="http://schemas.openxmlformats.org/officeDocument/2006/math">
                    <m:sSub>
                      <m:sSubPr>
                        <m:ctrlPr>
                          <a:rPr lang="es-ES"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𝜌</m:t>
                        </m:r>
                      </m:e>
                      <m:sub>
                        <m:r>
                          <a:rPr lang="es-ES" sz="2000" b="0" i="1" smtClean="0">
                            <a:solidFill>
                              <a:schemeClr val="bg1"/>
                            </a:solidFill>
                            <a:latin typeface="Cambria Math" panose="02040503050406030204" pitchFamily="18" charset="0"/>
                          </a:rPr>
                          <m:t>𝑖𝑗</m:t>
                        </m:r>
                      </m:sub>
                    </m:sSub>
                    <m:r>
                      <a:rPr lang="es-ES" sz="2000" b="0" i="1" smtClean="0">
                        <a:solidFill>
                          <a:schemeClr val="bg1"/>
                        </a:solidFill>
                        <a:latin typeface="Cambria Math" panose="02040503050406030204" pitchFamily="18" charset="0"/>
                      </a:rPr>
                      <m:t>=0</m:t>
                    </m:r>
                  </m:oMath>
                </a14:m>
                <a:r>
                  <a:rPr lang="es-ES" sz="2000" dirty="0">
                    <a:solidFill>
                      <a:schemeClr val="bg1"/>
                    </a:solidFill>
                    <a:latin typeface="Aptos" panose="020B0004020202020204" pitchFamily="34" charset="0"/>
                  </a:rPr>
                  <a:t> </a:t>
                </a:r>
                <a:r>
                  <a:rPr lang="es-CO" sz="2000" dirty="0">
                    <a:solidFill>
                      <a:schemeClr val="bg1"/>
                    </a:solidFill>
                    <a:latin typeface="Aptos" panose="020B0004020202020204" pitchFamily="34" charset="0"/>
                  </a:rPr>
                  <a:t>entonces:</a:t>
                </a:r>
                <a:endParaRPr lang="es-ES"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𝑇</m:t>
                          </m:r>
                        </m:sub>
                      </m:sSub>
                      <m:r>
                        <a:rPr lang="es-CO" sz="2400" i="1">
                          <a:solidFill>
                            <a:schemeClr val="bg1"/>
                          </a:solidFill>
                          <a:latin typeface="Cambria Math"/>
                          <a:ea typeface="Cambria Math"/>
                        </a:rPr>
                        <m:t>=</m:t>
                      </m:r>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𝑡</m:t>
                          </m:r>
                        </m:sub>
                      </m:sSub>
                      <m:rad>
                        <m:radPr>
                          <m:degHide m:val="on"/>
                          <m:ctrlPr>
                            <a:rPr lang="es-CO" sz="2400" i="1">
                              <a:solidFill>
                                <a:schemeClr val="bg1"/>
                              </a:solidFill>
                              <a:latin typeface="Cambria Math" panose="02040503050406030204" pitchFamily="18" charset="0"/>
                              <a:ea typeface="Cambria Math"/>
                            </a:rPr>
                          </m:ctrlPr>
                        </m:radPr>
                        <m:deg/>
                        <m:e>
                          <m:r>
                            <a:rPr lang="es-CO" sz="2400" i="1">
                              <a:solidFill>
                                <a:schemeClr val="bg1"/>
                              </a:solidFill>
                              <a:latin typeface="Cambria Math"/>
                              <a:ea typeface="Cambria Math"/>
                            </a:rPr>
                            <m:t>𝑇</m:t>
                          </m:r>
                        </m:e>
                      </m:rad>
                    </m:oMath>
                  </m:oMathPara>
                </a14:m>
                <a:endParaRPr lang="es-ES" sz="2000" dirty="0">
                  <a:solidFill>
                    <a:schemeClr val="bg1"/>
                  </a:solidFill>
                  <a:latin typeface="Aptos" panose="020B0004020202020204" pitchFamily="34" charset="0"/>
                  <a:cs typeface="Times New Roman"/>
                </a:endParaRPr>
              </a:p>
            </p:txBody>
          </p:sp>
        </mc:Choice>
        <mc:Fallback xmlns="">
          <p:sp>
            <p:nvSpPr>
              <p:cNvPr id="5" name="TextBox 4">
                <a:extLst>
                  <a:ext uri="{FF2B5EF4-FFF2-40B4-BE49-F238E27FC236}">
                    <a16:creationId xmlns:a16="http://schemas.microsoft.com/office/drawing/2014/main" id="{B1E232B5-8742-9823-EFEF-659E73291852}"/>
                  </a:ext>
                </a:extLst>
              </p:cNvPr>
              <p:cNvSpPr txBox="1">
                <a:spLocks noRot="1" noChangeAspect="1" noMove="1" noResize="1" noEditPoints="1" noAdjustHandles="1" noChangeArrowheads="1" noChangeShapeType="1" noTextEdit="1"/>
              </p:cNvSpPr>
              <p:nvPr/>
            </p:nvSpPr>
            <p:spPr>
              <a:xfrm>
                <a:off x="1561696" y="2672902"/>
                <a:ext cx="9068602" cy="3104824"/>
              </a:xfrm>
              <a:prstGeom prst="rect">
                <a:avLst/>
              </a:prstGeom>
              <a:blipFill>
                <a:blip r:embed="rId7"/>
                <a:stretch>
                  <a:fillRect l="-672" t="-980"/>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7471783D-3179-D69D-8E52-0A5FB01E5690}"/>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extBox 7">
            <a:extLst>
              <a:ext uri="{FF2B5EF4-FFF2-40B4-BE49-F238E27FC236}">
                <a16:creationId xmlns:a16="http://schemas.microsoft.com/office/drawing/2014/main" id="{E832F96F-F947-654E-666A-4B35C111BA05}"/>
              </a:ext>
            </a:extLst>
          </p:cNvPr>
          <p:cNvSpPr txBox="1"/>
          <p:nvPr/>
        </p:nvSpPr>
        <p:spPr>
          <a:xfrm>
            <a:off x="2225747" y="846875"/>
            <a:ext cx="774050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 Escalamiento temporal de la volatilidad</a:t>
            </a:r>
          </a:p>
        </p:txBody>
      </p:sp>
      <p:cxnSp>
        <p:nvCxnSpPr>
          <p:cNvPr id="10" name="Straight Connector 9">
            <a:extLst>
              <a:ext uri="{FF2B5EF4-FFF2-40B4-BE49-F238E27FC236}">
                <a16:creationId xmlns:a16="http://schemas.microsoft.com/office/drawing/2014/main" id="{2E7B726A-D72D-0F5F-7B3D-431A9AE95419}"/>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41EDF3-4357-8AFE-8688-291144CA6A94}"/>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7851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7" name="CuadroTexto 1">
            <a:extLst>
              <a:ext uri="{FF2B5EF4-FFF2-40B4-BE49-F238E27FC236}">
                <a16:creationId xmlns:a16="http://schemas.microsoft.com/office/drawing/2014/main" id="{7B2C8B54-189A-2CD9-D586-9742A5FECD50}"/>
              </a:ext>
            </a:extLst>
          </p:cNvPr>
          <p:cNvSpPr txBox="1"/>
          <p:nvPr/>
        </p:nvSpPr>
        <p:spPr>
          <a:xfrm flipH="1">
            <a:off x="947014" y="1887013"/>
            <a:ext cx="9262726" cy="738664"/>
          </a:xfrm>
          <a:prstGeom prst="rect">
            <a:avLst/>
          </a:prstGeom>
          <a:noFill/>
        </p:spPr>
        <p:txBody>
          <a:bodyPr wrap="square" lIns="91440" tIns="45720" rIns="91440" bIns="45720" rtlCol="0" anchor="t">
            <a:spAutoFit/>
          </a:bodyPr>
          <a:lstStyle/>
          <a:p>
            <a:pPr algn="just"/>
            <a:endParaRPr lang="es-ES" dirty="0">
              <a:solidFill>
                <a:schemeClr val="bg1"/>
              </a:solidFill>
              <a:cs typeface="Times New Roman"/>
            </a:endParaRPr>
          </a:p>
          <a:p>
            <a:pPr algn="just"/>
            <a:endParaRPr lang="es-CO" sz="2400"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E232B5-8742-9823-EFEF-659E73291852}"/>
                  </a:ext>
                </a:extLst>
              </p:cNvPr>
              <p:cNvSpPr txBox="1"/>
              <p:nvPr/>
            </p:nvSpPr>
            <p:spPr>
              <a:xfrm>
                <a:off x="2664799" y="2979453"/>
                <a:ext cx="7138202" cy="2948564"/>
              </a:xfrm>
              <a:prstGeom prst="rect">
                <a:avLst/>
              </a:prstGeom>
              <a:noFill/>
            </p:spPr>
            <p:txBody>
              <a:bodyPr wrap="square">
                <a:spAutoFit/>
              </a:bodyPr>
              <a:lstStyle/>
              <a:p>
                <a:r>
                  <a:rPr lang="es-ES" sz="2000" dirty="0">
                    <a:solidFill>
                      <a:schemeClr val="bg1"/>
                    </a:solidFill>
                    <a:latin typeface="Aptos" panose="020B0004020202020204" pitchFamily="34" charset="0"/>
                  </a:rPr>
                  <a:t>¿Qué pasaría si </a:t>
                </a:r>
                <a14:m>
                  <m:oMath xmlns:m="http://schemas.openxmlformats.org/officeDocument/2006/math">
                    <m:sSub>
                      <m:sSubPr>
                        <m:ctrlPr>
                          <a:rPr lang="es-ES"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𝜌</m:t>
                        </m:r>
                      </m:e>
                      <m:sub>
                        <m:r>
                          <a:rPr lang="es-ES" sz="2000" b="0" i="1" smtClean="0">
                            <a:solidFill>
                              <a:schemeClr val="bg1"/>
                            </a:solidFill>
                            <a:latin typeface="Cambria Math" panose="02040503050406030204" pitchFamily="18" charset="0"/>
                          </a:rPr>
                          <m:t>𝑖𝑗</m:t>
                        </m:r>
                      </m:sub>
                    </m:sSub>
                    <m:r>
                      <a:rPr lang="es-ES" sz="200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0</m:t>
                    </m:r>
                  </m:oMath>
                </a14:m>
                <a:r>
                  <a:rPr lang="es-CO" sz="2000" dirty="0">
                    <a:solidFill>
                      <a:schemeClr val="bg1"/>
                    </a:solidFill>
                    <a:latin typeface="Aptos" panose="020B0004020202020204" pitchFamily="34" charset="0"/>
                  </a:rPr>
                  <a:t>? </a:t>
                </a:r>
                <a:r>
                  <a:rPr lang="es-CO" sz="2000" dirty="0">
                    <a:solidFill>
                      <a:schemeClr val="bg1"/>
                    </a:solidFill>
                    <a:latin typeface="Aptos" panose="020B0004020202020204" pitchFamily="34" charset="0"/>
                    <a:sym typeface="Wingdings" panose="05000000000000000000" pitchFamily="2" charset="2"/>
                  </a:rPr>
                  <a:t> Auto-correlación en series temporales.</a:t>
                </a:r>
              </a:p>
              <a:p>
                <a:endParaRPr lang="es-CO" sz="2000" dirty="0">
                  <a:solidFill>
                    <a:schemeClr val="bg1"/>
                  </a:solidFill>
                  <a:latin typeface="Aptos" panose="020B0004020202020204" pitchFamily="34" charset="0"/>
                  <a:sym typeface="Wingdings" panose="05000000000000000000" pitchFamily="2" charset="2"/>
                </a:endParaRPr>
              </a:p>
              <a:p>
                <a:r>
                  <a:rPr lang="es-CO" sz="2000" dirty="0">
                    <a:solidFill>
                      <a:schemeClr val="bg1"/>
                    </a:solidFill>
                    <a:latin typeface="Aptos" panose="020B0004020202020204" pitchFamily="34" charset="0"/>
                    <a:sym typeface="Wingdings" panose="05000000000000000000" pitchFamily="2" charset="2"/>
                  </a:rPr>
                  <a:t>Idea: el exponente del tiempo (T) es diferente a 0.5:</a:t>
                </a:r>
                <a:endParaRPr lang="es-CO" sz="2000" dirty="0">
                  <a:solidFill>
                    <a:schemeClr val="bg1"/>
                  </a:solidFill>
                  <a:latin typeface="Aptos" panose="020B0004020202020204" pitchFamily="34" charset="0"/>
                </a:endParaRPr>
              </a:p>
              <a:p>
                <a:endParaRPr lang="es-ES"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2400" i="1">
                          <a:solidFill>
                            <a:schemeClr val="bg1"/>
                          </a:solidFill>
                          <a:latin typeface="Cambria Math"/>
                          <a:ea typeface="Cambria Math"/>
                        </a:rPr>
                        <m:t> </m:t>
                      </m:r>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𝑇</m:t>
                          </m:r>
                        </m:sub>
                      </m:sSub>
                      <m:r>
                        <a:rPr lang="es-CO" sz="2400" i="1">
                          <a:solidFill>
                            <a:schemeClr val="bg1"/>
                          </a:solidFill>
                          <a:latin typeface="Cambria Math"/>
                          <a:ea typeface="Cambria Math"/>
                        </a:rPr>
                        <m:t>=</m:t>
                      </m:r>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𝑡</m:t>
                          </m:r>
                        </m:sub>
                      </m:sSub>
                      <m:sSup>
                        <m:sSupPr>
                          <m:ctrlPr>
                            <a:rPr lang="es-CO" sz="2400" i="1">
                              <a:solidFill>
                                <a:schemeClr val="bg1"/>
                              </a:solidFill>
                              <a:latin typeface="Cambria Math" panose="02040503050406030204" pitchFamily="18" charset="0"/>
                              <a:ea typeface="Cambria Math"/>
                            </a:rPr>
                          </m:ctrlPr>
                        </m:sSupPr>
                        <m:e>
                          <m:r>
                            <a:rPr lang="es-CO" sz="2400" i="1">
                              <a:solidFill>
                                <a:schemeClr val="bg1"/>
                              </a:solidFill>
                              <a:latin typeface="Cambria Math"/>
                              <a:ea typeface="Cambria Math"/>
                            </a:rPr>
                            <m:t>𝑇</m:t>
                          </m:r>
                        </m:e>
                        <m:sup>
                          <m:r>
                            <a:rPr lang="es-CO" sz="2400" i="1">
                              <a:solidFill>
                                <a:schemeClr val="bg1"/>
                              </a:solidFill>
                              <a:latin typeface="Cambria Math"/>
                              <a:ea typeface="Cambria Math"/>
                            </a:rPr>
                            <m:t>𝐻</m:t>
                          </m:r>
                        </m:sup>
                      </m:sSup>
                      <m:r>
                        <a:rPr lang="es-CO" sz="2400" i="1">
                          <a:solidFill>
                            <a:schemeClr val="bg1"/>
                          </a:solidFill>
                          <a:latin typeface="Cambria Math"/>
                          <a:ea typeface="Cambria Math"/>
                        </a:rPr>
                        <m:t>;  0≤</m:t>
                      </m:r>
                      <m:r>
                        <a:rPr lang="es-CO" sz="2400" i="1">
                          <a:solidFill>
                            <a:schemeClr val="bg1"/>
                          </a:solidFill>
                          <a:latin typeface="Cambria Math"/>
                          <a:ea typeface="Cambria Math"/>
                        </a:rPr>
                        <m:t>𝐻</m:t>
                      </m:r>
                      <m:r>
                        <a:rPr lang="es-CO" sz="2400" i="1">
                          <a:solidFill>
                            <a:schemeClr val="bg1"/>
                          </a:solidFill>
                          <a:latin typeface="Cambria Math"/>
                          <a:ea typeface="Cambria Math"/>
                        </a:rPr>
                        <m:t>≤1</m:t>
                      </m:r>
                    </m:oMath>
                  </m:oMathPara>
                </a14:m>
                <a:endParaRPr lang="es-CO" sz="2400" dirty="0">
                  <a:solidFill>
                    <a:schemeClr val="bg1"/>
                  </a:solidFill>
                  <a:latin typeface="Aptos" panose="020B0004020202020204" pitchFamily="34" charset="0"/>
                  <a:ea typeface="Cambria Math"/>
                </a:endParaRPr>
              </a:p>
              <a:p>
                <a:endParaRPr lang="es-ES" sz="2000" dirty="0">
                  <a:solidFill>
                    <a:schemeClr val="bg1"/>
                  </a:solidFill>
                  <a:latin typeface="Aptos" panose="020B0004020202020204" pitchFamily="34" charset="0"/>
                </a:endParaRPr>
              </a:p>
              <a:p>
                <a:r>
                  <a:rPr lang="es-ES" sz="2000" dirty="0">
                    <a:solidFill>
                      <a:schemeClr val="bg1"/>
                    </a:solidFill>
                    <a:latin typeface="Aptos" panose="020B0004020202020204" pitchFamily="34" charset="0"/>
                  </a:rPr>
                  <a:t>Donde H se denominado el exponente de </a:t>
                </a:r>
                <a:r>
                  <a:rPr lang="es-ES" sz="2000" dirty="0" err="1">
                    <a:solidFill>
                      <a:schemeClr val="bg1"/>
                    </a:solidFill>
                    <a:latin typeface="Aptos" panose="020B0004020202020204" pitchFamily="34" charset="0"/>
                  </a:rPr>
                  <a:t>Hurst</a:t>
                </a:r>
                <a:r>
                  <a:rPr lang="es-ES" sz="2000" dirty="0">
                    <a:solidFill>
                      <a:schemeClr val="bg1"/>
                    </a:solidFill>
                    <a:latin typeface="Aptos" panose="020B0004020202020204" pitchFamily="34" charset="0"/>
                  </a:rPr>
                  <a:t>.</a:t>
                </a:r>
              </a:p>
              <a:p>
                <a:endParaRPr lang="es-ES" sz="2000" dirty="0">
                  <a:solidFill>
                    <a:schemeClr val="bg1"/>
                  </a:solidFill>
                  <a:latin typeface="Aptos" panose="020B0004020202020204" pitchFamily="34" charset="0"/>
                  <a:cs typeface="Times New Roman"/>
                </a:endParaRPr>
              </a:p>
            </p:txBody>
          </p:sp>
        </mc:Choice>
        <mc:Fallback xmlns="">
          <p:sp>
            <p:nvSpPr>
              <p:cNvPr id="5" name="TextBox 4">
                <a:extLst>
                  <a:ext uri="{FF2B5EF4-FFF2-40B4-BE49-F238E27FC236}">
                    <a16:creationId xmlns:a16="http://schemas.microsoft.com/office/drawing/2014/main" id="{B1E232B5-8742-9823-EFEF-659E73291852}"/>
                  </a:ext>
                </a:extLst>
              </p:cNvPr>
              <p:cNvSpPr txBox="1">
                <a:spLocks noRot="1" noChangeAspect="1" noMove="1" noResize="1" noEditPoints="1" noAdjustHandles="1" noChangeArrowheads="1" noChangeShapeType="1" noTextEdit="1"/>
              </p:cNvSpPr>
              <p:nvPr/>
            </p:nvSpPr>
            <p:spPr>
              <a:xfrm>
                <a:off x="2664799" y="2979453"/>
                <a:ext cx="7138202" cy="2948564"/>
              </a:xfrm>
              <a:prstGeom prst="rect">
                <a:avLst/>
              </a:prstGeom>
              <a:blipFill>
                <a:blip r:embed="rId7"/>
                <a:stretch>
                  <a:fillRect l="-854" t="-1242"/>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43B529A9-533B-2DD8-3FF6-B759A098F947}"/>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extBox 7">
            <a:extLst>
              <a:ext uri="{FF2B5EF4-FFF2-40B4-BE49-F238E27FC236}">
                <a16:creationId xmlns:a16="http://schemas.microsoft.com/office/drawing/2014/main" id="{9CBCC68C-D09A-91D2-5181-4618976BB15B}"/>
              </a:ext>
            </a:extLst>
          </p:cNvPr>
          <p:cNvSpPr txBox="1"/>
          <p:nvPr/>
        </p:nvSpPr>
        <p:spPr>
          <a:xfrm>
            <a:off x="3572540" y="853578"/>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Exponente de </a:t>
            </a:r>
            <a:r>
              <a:rPr lang="es-ES" sz="2400" b="1" dirty="0" err="1">
                <a:solidFill>
                  <a:schemeClr val="tx1">
                    <a:lumMod val="85000"/>
                    <a:lumOff val="15000"/>
                  </a:schemeClr>
                </a:solidFill>
                <a:latin typeface="Aptos" panose="020B0004020202020204" pitchFamily="34" charset="0"/>
              </a:rPr>
              <a:t>Hurst</a:t>
            </a:r>
            <a:endParaRPr lang="es-ES" sz="2400" b="1" dirty="0">
              <a:solidFill>
                <a:schemeClr val="tx1">
                  <a:lumMod val="85000"/>
                  <a:lumOff val="15000"/>
                </a:schemeClr>
              </a:solidFill>
              <a:latin typeface="Aptos" panose="020B0004020202020204" pitchFamily="34" charset="0"/>
            </a:endParaRPr>
          </a:p>
        </p:txBody>
      </p:sp>
      <p:cxnSp>
        <p:nvCxnSpPr>
          <p:cNvPr id="10" name="Straight Connector 9">
            <a:extLst>
              <a:ext uri="{FF2B5EF4-FFF2-40B4-BE49-F238E27FC236}">
                <a16:creationId xmlns:a16="http://schemas.microsoft.com/office/drawing/2014/main" id="{C7D5FC72-AC66-E4DE-05C0-044864604842}"/>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8A3C53-6CBC-3448-0784-62ED0E6862FE}"/>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69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E232B5-8742-9823-EFEF-659E73291852}"/>
                  </a:ext>
                </a:extLst>
              </p:cNvPr>
              <p:cNvSpPr txBox="1"/>
              <p:nvPr/>
            </p:nvSpPr>
            <p:spPr>
              <a:xfrm>
                <a:off x="2972807" y="2952221"/>
                <a:ext cx="6522185" cy="2936381"/>
              </a:xfrm>
              <a:prstGeom prst="rect">
                <a:avLst/>
              </a:prstGeom>
              <a:noFill/>
            </p:spPr>
            <p:txBody>
              <a:bodyPr wrap="square">
                <a:spAutoFit/>
              </a:bodyPr>
              <a:lstStyle/>
              <a:p>
                <a:r>
                  <a:rPr lang="es-ES" sz="2000" dirty="0">
                    <a:solidFill>
                      <a:schemeClr val="bg1"/>
                    </a:solidFill>
                    <a:latin typeface="Aptos" panose="020B0004020202020204" pitchFamily="34" charset="0"/>
                  </a:rPr>
                  <a:t>Consideremos los tres escenarios de auto-correlación temporal:</a:t>
                </a:r>
              </a:p>
              <a:p>
                <a:endParaRPr lang="es-ES"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2000" dirty="0">
                    <a:solidFill>
                      <a:schemeClr val="bg1"/>
                    </a:solidFill>
                    <a:latin typeface="Aptos" panose="020B0004020202020204" pitchFamily="34" charset="0"/>
                  </a:rPr>
                  <a:t>Si </a:t>
                </a:r>
                <a14:m>
                  <m:oMath xmlns:m="http://schemas.openxmlformats.org/officeDocument/2006/math">
                    <m:sSub>
                      <m:sSubPr>
                        <m:ctrlPr>
                          <a:rPr lang="es-ES"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𝜌</m:t>
                        </m:r>
                      </m:e>
                      <m:sub>
                        <m:r>
                          <a:rPr lang="es-ES" sz="2000" b="0" i="1" smtClean="0">
                            <a:solidFill>
                              <a:schemeClr val="bg1"/>
                            </a:solidFill>
                            <a:latin typeface="Cambria Math" panose="02040503050406030204" pitchFamily="18" charset="0"/>
                          </a:rPr>
                          <m:t>𝑖𝑗</m:t>
                        </m:r>
                      </m:sub>
                    </m:sSub>
                    <m:r>
                      <a:rPr lang="es-ES" sz="200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0</m:t>
                    </m:r>
                  </m:oMath>
                </a14:m>
                <a:r>
                  <a:rPr lang="es-ES" sz="2000" dirty="0">
                    <a:solidFill>
                      <a:schemeClr val="bg1"/>
                    </a:solidFill>
                    <a:latin typeface="Aptos" panose="020B0004020202020204" pitchFamily="34" charset="0"/>
                  </a:rPr>
                  <a:t> </a:t>
                </a:r>
                <a:r>
                  <a:rPr lang="es-CO" sz="2000" dirty="0">
                    <a:solidFill>
                      <a:schemeClr val="bg1"/>
                    </a:solidFill>
                    <a:latin typeface="Aptos" panose="020B0004020202020204" pitchFamily="34" charset="0"/>
                  </a:rPr>
                  <a:t>es un proceso con memoria.</a:t>
                </a:r>
              </a:p>
              <a:p>
                <a:pPr marL="285750" indent="-28575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Si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𝜌</m:t>
                        </m:r>
                      </m:e>
                      <m:sub>
                        <m:r>
                          <a:rPr lang="es-ES" sz="2000" b="0" i="1" smtClean="0">
                            <a:solidFill>
                              <a:schemeClr val="bg1"/>
                            </a:solidFill>
                            <a:latin typeface="Cambria Math" panose="02040503050406030204" pitchFamily="18" charset="0"/>
                          </a:rPr>
                          <m:t>𝑖𝑗</m:t>
                        </m:r>
                      </m:sub>
                    </m:sSub>
                    <m:r>
                      <a:rPr lang="es-ES" sz="2000" b="0" i="1" smtClean="0">
                        <a:solidFill>
                          <a:schemeClr val="bg1"/>
                        </a:solidFill>
                        <a:latin typeface="Cambria Math" panose="02040503050406030204" pitchFamily="18" charset="0"/>
                      </a:rPr>
                      <m:t>=0</m:t>
                    </m:r>
                  </m:oMath>
                </a14:m>
                <a:r>
                  <a:rPr lang="es-CO" sz="2000" dirty="0">
                    <a:solidFill>
                      <a:schemeClr val="bg1"/>
                    </a:solidFill>
                    <a:latin typeface="Aptos" panose="020B0004020202020204" pitchFamily="34" charset="0"/>
                  </a:rPr>
                  <a:t> es una caminata aleatoria.</a:t>
                </a:r>
              </a:p>
              <a:p>
                <a:pPr marL="285750" indent="-28575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Si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𝜌</m:t>
                        </m:r>
                      </m:e>
                      <m:sub>
                        <m:r>
                          <a:rPr lang="es-ES" sz="2000" b="0" i="1" smtClean="0">
                            <a:solidFill>
                              <a:schemeClr val="bg1"/>
                            </a:solidFill>
                            <a:latin typeface="Cambria Math" panose="02040503050406030204" pitchFamily="18" charset="0"/>
                          </a:rPr>
                          <m:t>𝑖𝑗</m:t>
                        </m:r>
                      </m:sub>
                    </m:sSub>
                    <m:r>
                      <a:rPr lang="es-CO" sz="200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0 </m:t>
                    </m:r>
                  </m:oMath>
                </a14:m>
                <a:r>
                  <a:rPr lang="es-CO" sz="2000" dirty="0">
                    <a:solidFill>
                      <a:schemeClr val="bg1"/>
                    </a:solidFill>
                    <a:latin typeface="Aptos" panose="020B0004020202020204" pitchFamily="34" charset="0"/>
                  </a:rPr>
                  <a:t>es reversión a la media.</a:t>
                </a:r>
              </a:p>
              <a:p>
                <a:endParaRPr lang="es-ES" sz="2000" dirty="0">
                  <a:solidFill>
                    <a:schemeClr val="bg1"/>
                  </a:solidFill>
                  <a:latin typeface="Aptos" panose="020B0004020202020204" pitchFamily="34" charset="0"/>
                  <a:cs typeface="Times New Roman"/>
                </a:endParaRPr>
              </a:p>
            </p:txBody>
          </p:sp>
        </mc:Choice>
        <mc:Fallback xmlns="">
          <p:sp>
            <p:nvSpPr>
              <p:cNvPr id="5" name="TextBox 4">
                <a:extLst>
                  <a:ext uri="{FF2B5EF4-FFF2-40B4-BE49-F238E27FC236}">
                    <a16:creationId xmlns:a16="http://schemas.microsoft.com/office/drawing/2014/main" id="{B1E232B5-8742-9823-EFEF-659E73291852}"/>
                  </a:ext>
                </a:extLst>
              </p:cNvPr>
              <p:cNvSpPr txBox="1">
                <a:spLocks noRot="1" noChangeAspect="1" noMove="1" noResize="1" noEditPoints="1" noAdjustHandles="1" noChangeArrowheads="1" noChangeShapeType="1" noTextEdit="1"/>
              </p:cNvSpPr>
              <p:nvPr/>
            </p:nvSpPr>
            <p:spPr>
              <a:xfrm>
                <a:off x="2972807" y="2952221"/>
                <a:ext cx="6522185" cy="2936381"/>
              </a:xfrm>
              <a:prstGeom prst="rect">
                <a:avLst/>
              </a:prstGeom>
              <a:blipFill>
                <a:blip r:embed="rId7"/>
                <a:stretch>
                  <a:fillRect l="-1028" t="-1037"/>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9FC8DEB0-F102-018D-6B30-FF1C70D137ED}"/>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extBox 7">
            <a:extLst>
              <a:ext uri="{FF2B5EF4-FFF2-40B4-BE49-F238E27FC236}">
                <a16:creationId xmlns:a16="http://schemas.microsoft.com/office/drawing/2014/main" id="{3257E555-A237-DDD3-A8D4-CD6B07229E81}"/>
              </a:ext>
            </a:extLst>
          </p:cNvPr>
          <p:cNvSpPr txBox="1"/>
          <p:nvPr/>
        </p:nvSpPr>
        <p:spPr>
          <a:xfrm>
            <a:off x="743291" y="787325"/>
            <a:ext cx="10015925"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Auto-Correlación y exponente de </a:t>
            </a:r>
            <a:r>
              <a:rPr lang="es-MX" sz="2800" b="1" dirty="0" err="1">
                <a:solidFill>
                  <a:schemeClr val="tx1">
                    <a:lumMod val="85000"/>
                    <a:lumOff val="15000"/>
                  </a:schemeClr>
                </a:solidFill>
                <a:latin typeface="Aptos" panose="020B0004020202020204" pitchFamily="34" charset="0"/>
              </a:rPr>
              <a:t>Hurst</a:t>
            </a:r>
            <a:r>
              <a:rPr lang="es-MX" sz="2800" b="1" dirty="0">
                <a:solidFill>
                  <a:schemeClr val="tx1">
                    <a:lumMod val="85000"/>
                    <a:lumOff val="15000"/>
                  </a:schemeClr>
                </a:solidFill>
                <a:latin typeface="Aptos" panose="020B0004020202020204" pitchFamily="34" charset="0"/>
              </a:rPr>
              <a:t> (I)</a:t>
            </a:r>
          </a:p>
        </p:txBody>
      </p:sp>
      <p:cxnSp>
        <p:nvCxnSpPr>
          <p:cNvPr id="10" name="Straight Connector 9">
            <a:extLst>
              <a:ext uri="{FF2B5EF4-FFF2-40B4-BE49-F238E27FC236}">
                <a16:creationId xmlns:a16="http://schemas.microsoft.com/office/drawing/2014/main" id="{D57B1B62-0697-5D80-D107-90A069893C26}"/>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4C8D40-6846-5335-3115-3A1E6C8E2A33}"/>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68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5" name="TextBox 4">
            <a:extLst>
              <a:ext uri="{FF2B5EF4-FFF2-40B4-BE49-F238E27FC236}">
                <a16:creationId xmlns:a16="http://schemas.microsoft.com/office/drawing/2014/main" id="{B1E232B5-8742-9823-EFEF-659E73291852}"/>
              </a:ext>
            </a:extLst>
          </p:cNvPr>
          <p:cNvSpPr txBox="1"/>
          <p:nvPr/>
        </p:nvSpPr>
        <p:spPr>
          <a:xfrm>
            <a:off x="2877891" y="2825225"/>
            <a:ext cx="6469781" cy="2862322"/>
          </a:xfrm>
          <a:prstGeom prst="rect">
            <a:avLst/>
          </a:prstGeom>
          <a:noFill/>
        </p:spPr>
        <p:txBody>
          <a:bodyPr wrap="square">
            <a:spAutoFit/>
          </a:bodyPr>
          <a:lstStyle/>
          <a:p>
            <a:pPr>
              <a:buClr>
                <a:srgbClr val="002060"/>
              </a:buClr>
            </a:pPr>
            <a:r>
              <a:rPr lang="es-CO" sz="2000" dirty="0">
                <a:solidFill>
                  <a:schemeClr val="bg1"/>
                </a:solidFill>
                <a:latin typeface="Aptos" panose="020B0004020202020204" pitchFamily="34" charset="0"/>
              </a:rPr>
              <a:t>El exponente de </a:t>
            </a:r>
            <a:r>
              <a:rPr lang="es-CO" sz="2000" dirty="0" err="1">
                <a:solidFill>
                  <a:schemeClr val="bg1"/>
                </a:solidFill>
                <a:latin typeface="Aptos" panose="020B0004020202020204" pitchFamily="34" charset="0"/>
              </a:rPr>
              <a:t>Hurst</a:t>
            </a:r>
            <a:r>
              <a:rPr lang="es-CO" sz="2000" dirty="0">
                <a:solidFill>
                  <a:schemeClr val="bg1"/>
                </a:solidFill>
                <a:latin typeface="Aptos" panose="020B0004020202020204" pitchFamily="34" charset="0"/>
              </a:rPr>
              <a:t> tomaría los siguientes valores dependiendo del valor de la auto correlación temporal:</a:t>
            </a:r>
          </a:p>
          <a:p>
            <a:pPr>
              <a:buClr>
                <a:srgbClr val="002060"/>
              </a:buCl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2000" dirty="0">
                <a:solidFill>
                  <a:schemeClr val="bg1"/>
                </a:solidFill>
                <a:latin typeface="Aptos" panose="020B0004020202020204" pitchFamily="34" charset="0"/>
              </a:rPr>
              <a:t>Si </a:t>
            </a:r>
            <a:r>
              <a:rPr lang="el-GR" sz="2000" i="1" dirty="0">
                <a:solidFill>
                  <a:schemeClr val="bg1"/>
                </a:solidFill>
                <a:latin typeface="Aptos" panose="020B0004020202020204" pitchFamily="34" charset="0"/>
              </a:rPr>
              <a:t>ρ</a:t>
            </a:r>
            <a:r>
              <a:rPr lang="es-CO" sz="2000" i="1" baseline="-25000" dirty="0" err="1">
                <a:solidFill>
                  <a:schemeClr val="bg1"/>
                </a:solidFill>
                <a:latin typeface="Aptos" panose="020B0004020202020204" pitchFamily="34" charset="0"/>
              </a:rPr>
              <a:t>ij</a:t>
            </a:r>
            <a:r>
              <a:rPr lang="es-CO" sz="2000" i="1" dirty="0">
                <a:solidFill>
                  <a:schemeClr val="bg1"/>
                </a:solidFill>
                <a:latin typeface="Aptos" panose="020B0004020202020204" pitchFamily="34" charset="0"/>
              </a:rPr>
              <a:t> ≥ 0</a:t>
            </a:r>
            <a:r>
              <a:rPr lang="es-CO" sz="2000" dirty="0">
                <a:solidFill>
                  <a:schemeClr val="bg1"/>
                </a:solidFill>
                <a:latin typeface="Aptos" panose="020B0004020202020204" pitchFamily="34" charset="0"/>
              </a:rPr>
              <a:t> </a:t>
            </a:r>
            <a:r>
              <a:rPr lang="es-CO" sz="2000" dirty="0">
                <a:solidFill>
                  <a:schemeClr val="bg1"/>
                </a:solidFill>
                <a:latin typeface="Aptos" panose="020B0004020202020204" pitchFamily="34" charset="0"/>
                <a:sym typeface="Wingdings" panose="05000000000000000000" pitchFamily="2" charset="2"/>
              </a:rPr>
              <a:t> H &gt; 1/2</a:t>
            </a:r>
            <a:r>
              <a:rPr lang="es-CO" sz="2000" dirty="0">
                <a:solidFill>
                  <a:schemeClr val="bg1"/>
                </a:solidFill>
                <a:latin typeface="Aptos" panose="020B0004020202020204" pitchFamily="34" charset="0"/>
              </a:rPr>
              <a:t>.</a:t>
            </a:r>
          </a:p>
          <a:p>
            <a:pPr marL="285750" indent="-28575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Si </a:t>
            </a:r>
            <a:r>
              <a:rPr lang="el-GR" sz="2000" i="1" dirty="0">
                <a:solidFill>
                  <a:schemeClr val="bg1"/>
                </a:solidFill>
                <a:latin typeface="Aptos" panose="020B0004020202020204" pitchFamily="34" charset="0"/>
              </a:rPr>
              <a:t>ρ</a:t>
            </a:r>
            <a:r>
              <a:rPr lang="es-CO" sz="2000" i="1" baseline="-25000" dirty="0" err="1">
                <a:solidFill>
                  <a:schemeClr val="bg1"/>
                </a:solidFill>
                <a:latin typeface="Aptos" panose="020B0004020202020204" pitchFamily="34" charset="0"/>
              </a:rPr>
              <a:t>ij</a:t>
            </a:r>
            <a:r>
              <a:rPr lang="es-CO" sz="2000" i="1" dirty="0">
                <a:solidFill>
                  <a:schemeClr val="bg1"/>
                </a:solidFill>
                <a:latin typeface="Aptos" panose="020B0004020202020204" pitchFamily="34" charset="0"/>
              </a:rPr>
              <a:t> = 0 </a:t>
            </a:r>
            <a:r>
              <a:rPr lang="es-CO" sz="2000" dirty="0">
                <a:solidFill>
                  <a:schemeClr val="bg1"/>
                </a:solidFill>
                <a:latin typeface="Aptos" panose="020B0004020202020204" pitchFamily="34" charset="0"/>
                <a:sym typeface="Wingdings" panose="05000000000000000000" pitchFamily="2" charset="2"/>
              </a:rPr>
              <a:t> H = 1/2</a:t>
            </a:r>
            <a:r>
              <a:rPr lang="es-CO" sz="2000" dirty="0">
                <a:solidFill>
                  <a:schemeClr val="bg1"/>
                </a:solidFill>
                <a:latin typeface="Aptos" panose="020B0004020202020204" pitchFamily="34" charset="0"/>
              </a:rPr>
              <a:t>.</a:t>
            </a:r>
          </a:p>
          <a:p>
            <a:pPr marL="285750" indent="-28575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Si </a:t>
            </a:r>
            <a:r>
              <a:rPr lang="el-GR" sz="2000" i="1" dirty="0">
                <a:solidFill>
                  <a:schemeClr val="bg1"/>
                </a:solidFill>
                <a:latin typeface="Aptos" panose="020B0004020202020204" pitchFamily="34" charset="0"/>
              </a:rPr>
              <a:t>ρ</a:t>
            </a:r>
            <a:r>
              <a:rPr lang="es-CO" sz="2000" i="1" baseline="-25000" dirty="0" err="1">
                <a:solidFill>
                  <a:schemeClr val="bg1"/>
                </a:solidFill>
                <a:latin typeface="Aptos" panose="020B0004020202020204" pitchFamily="34" charset="0"/>
              </a:rPr>
              <a:t>ij</a:t>
            </a:r>
            <a:r>
              <a:rPr lang="es-CO" sz="2000" i="1" dirty="0">
                <a:solidFill>
                  <a:schemeClr val="bg1"/>
                </a:solidFill>
                <a:latin typeface="Aptos" panose="020B0004020202020204" pitchFamily="34" charset="0"/>
              </a:rPr>
              <a:t> ≤ 0 </a:t>
            </a:r>
            <a:r>
              <a:rPr lang="es-CO" sz="2000" i="1" dirty="0">
                <a:solidFill>
                  <a:schemeClr val="bg1"/>
                </a:solidFill>
                <a:latin typeface="Aptos" panose="020B0004020202020204" pitchFamily="34" charset="0"/>
                <a:sym typeface="Wingdings" panose="05000000000000000000" pitchFamily="2" charset="2"/>
              </a:rPr>
              <a:t> </a:t>
            </a:r>
            <a:r>
              <a:rPr lang="es-CO" sz="2000" dirty="0">
                <a:solidFill>
                  <a:schemeClr val="bg1"/>
                </a:solidFill>
                <a:latin typeface="Aptos" panose="020B0004020202020204" pitchFamily="34" charset="0"/>
                <a:sym typeface="Wingdings" panose="05000000000000000000" pitchFamily="2" charset="2"/>
              </a:rPr>
              <a:t>H &lt; 1/2</a:t>
            </a:r>
            <a:r>
              <a:rPr lang="es-CO" sz="2000" dirty="0">
                <a:solidFill>
                  <a:schemeClr val="bg1"/>
                </a:solidFill>
                <a:latin typeface="Aptos" panose="020B0004020202020204" pitchFamily="34" charset="0"/>
              </a:rPr>
              <a:t>.</a:t>
            </a:r>
          </a:p>
          <a:p>
            <a:pPr algn="just"/>
            <a:endParaRPr lang="es-ES" sz="2000" dirty="0">
              <a:solidFill>
                <a:schemeClr val="bg1"/>
              </a:solidFill>
              <a:latin typeface="Aptos" panose="020B0004020202020204" pitchFamily="34" charset="0"/>
              <a:cs typeface="Times New Roman"/>
            </a:endParaRPr>
          </a:p>
        </p:txBody>
      </p:sp>
      <p:sp>
        <p:nvSpPr>
          <p:cNvPr id="2" name="Rectangle: Rounded Corners 1">
            <a:extLst>
              <a:ext uri="{FF2B5EF4-FFF2-40B4-BE49-F238E27FC236}">
                <a16:creationId xmlns:a16="http://schemas.microsoft.com/office/drawing/2014/main" id="{653F26D4-396F-F16B-2A57-2076DAF11056}"/>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TextBox 7">
            <a:extLst>
              <a:ext uri="{FF2B5EF4-FFF2-40B4-BE49-F238E27FC236}">
                <a16:creationId xmlns:a16="http://schemas.microsoft.com/office/drawing/2014/main" id="{E5359ACE-3E94-8008-30D3-41451CBF66EA}"/>
              </a:ext>
            </a:extLst>
          </p:cNvPr>
          <p:cNvSpPr txBox="1"/>
          <p:nvPr/>
        </p:nvSpPr>
        <p:spPr>
          <a:xfrm>
            <a:off x="743291" y="787325"/>
            <a:ext cx="10015925"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Auto-Correlación y exponente de </a:t>
            </a:r>
            <a:r>
              <a:rPr lang="es-MX" sz="2800" b="1" dirty="0" err="1">
                <a:solidFill>
                  <a:schemeClr val="tx1">
                    <a:lumMod val="85000"/>
                    <a:lumOff val="15000"/>
                  </a:schemeClr>
                </a:solidFill>
                <a:latin typeface="Aptos" panose="020B0004020202020204" pitchFamily="34" charset="0"/>
              </a:rPr>
              <a:t>Hurst</a:t>
            </a:r>
            <a:r>
              <a:rPr lang="es-MX" sz="2800" b="1" dirty="0">
                <a:solidFill>
                  <a:schemeClr val="tx1">
                    <a:lumMod val="85000"/>
                    <a:lumOff val="15000"/>
                  </a:schemeClr>
                </a:solidFill>
                <a:latin typeface="Aptos" panose="020B0004020202020204" pitchFamily="34" charset="0"/>
              </a:rPr>
              <a:t> (II)</a:t>
            </a:r>
          </a:p>
        </p:txBody>
      </p:sp>
      <p:cxnSp>
        <p:nvCxnSpPr>
          <p:cNvPr id="10" name="Straight Connector 9">
            <a:extLst>
              <a:ext uri="{FF2B5EF4-FFF2-40B4-BE49-F238E27FC236}">
                <a16:creationId xmlns:a16="http://schemas.microsoft.com/office/drawing/2014/main" id="{EF05638A-B7DE-8634-17A3-1F6184D827E7}"/>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A31578-60BA-3A93-FB0F-BA15FBFEE65E}"/>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28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5" name="TextBox 4">
            <a:extLst>
              <a:ext uri="{FF2B5EF4-FFF2-40B4-BE49-F238E27FC236}">
                <a16:creationId xmlns:a16="http://schemas.microsoft.com/office/drawing/2014/main" id="{B1E232B5-8742-9823-EFEF-659E73291852}"/>
              </a:ext>
            </a:extLst>
          </p:cNvPr>
          <p:cNvSpPr txBox="1"/>
          <p:nvPr/>
        </p:nvSpPr>
        <p:spPr>
          <a:xfrm>
            <a:off x="2448560" y="2471106"/>
            <a:ext cx="7823200" cy="646331"/>
          </a:xfrm>
          <a:prstGeom prst="rect">
            <a:avLst/>
          </a:prstGeom>
          <a:noFill/>
        </p:spPr>
        <p:txBody>
          <a:bodyPr wrap="square">
            <a:spAutoFit/>
          </a:bodyPr>
          <a:lstStyle/>
          <a:p>
            <a:pPr algn="just"/>
            <a:r>
              <a:rPr lang="es-ES" sz="1800" dirty="0">
                <a:solidFill>
                  <a:srgbClr val="1A3184"/>
                </a:solidFill>
                <a:latin typeface="Arial"/>
                <a:cs typeface="Arial"/>
              </a:rPr>
              <a:t>Escalamiento temporal con el exponente de </a:t>
            </a:r>
            <a:r>
              <a:rPr lang="es-ES" sz="1800" dirty="0" err="1">
                <a:solidFill>
                  <a:srgbClr val="1A3184"/>
                </a:solidFill>
                <a:latin typeface="Arial"/>
                <a:cs typeface="Arial"/>
              </a:rPr>
              <a:t>Hurst</a:t>
            </a:r>
            <a:r>
              <a:rPr lang="es-ES" sz="1800" dirty="0">
                <a:solidFill>
                  <a:srgbClr val="1A3184"/>
                </a:solidFill>
                <a:latin typeface="Arial"/>
                <a:cs typeface="Arial"/>
              </a:rPr>
              <a:t> </a:t>
            </a:r>
            <a:endParaRPr lang="es-CO" sz="1800" dirty="0">
              <a:solidFill>
                <a:srgbClr val="1A3184"/>
              </a:solidFill>
              <a:latin typeface="Arial"/>
              <a:cs typeface="Arial"/>
            </a:endParaRPr>
          </a:p>
          <a:p>
            <a:pPr algn="just"/>
            <a:endParaRPr lang="es-ES" sz="1800" dirty="0">
              <a:solidFill>
                <a:schemeClr val="bg1"/>
              </a:solidFill>
              <a:cs typeface="Times New Roman"/>
            </a:endParaRPr>
          </a:p>
        </p:txBody>
      </p:sp>
      <p:grpSp>
        <p:nvGrpSpPr>
          <p:cNvPr id="16" name="Group 15">
            <a:extLst>
              <a:ext uri="{FF2B5EF4-FFF2-40B4-BE49-F238E27FC236}">
                <a16:creationId xmlns:a16="http://schemas.microsoft.com/office/drawing/2014/main" id="{D1A158BA-C77D-7E9C-26E7-58DDEC617821}"/>
              </a:ext>
            </a:extLst>
          </p:cNvPr>
          <p:cNvGrpSpPr/>
          <p:nvPr/>
        </p:nvGrpSpPr>
        <p:grpSpPr>
          <a:xfrm>
            <a:off x="2953296" y="2622318"/>
            <a:ext cx="5977990" cy="4066783"/>
            <a:chOff x="3221610" y="2306265"/>
            <a:chExt cx="6067471" cy="4161377"/>
          </a:xfrm>
        </p:grpSpPr>
        <p:sp>
          <p:nvSpPr>
            <p:cNvPr id="2" name="Rectangle: Rounded Corners 1">
              <a:extLst>
                <a:ext uri="{FF2B5EF4-FFF2-40B4-BE49-F238E27FC236}">
                  <a16:creationId xmlns:a16="http://schemas.microsoft.com/office/drawing/2014/main" id="{7F651FF6-E66B-3632-9B17-857DD5A5E17E}"/>
                </a:ext>
              </a:extLst>
            </p:cNvPr>
            <p:cNvSpPr/>
            <p:nvPr/>
          </p:nvSpPr>
          <p:spPr>
            <a:xfrm>
              <a:off x="3251208" y="2306265"/>
              <a:ext cx="6037873" cy="41613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K</a:t>
              </a:r>
              <a:endParaRPr lang="es-CO" dirty="0"/>
            </a:p>
          </p:txBody>
        </p:sp>
        <p:pic>
          <p:nvPicPr>
            <p:cNvPr id="8" name="Picture 2">
              <a:extLst>
                <a:ext uri="{FF2B5EF4-FFF2-40B4-BE49-F238E27FC236}">
                  <a16:creationId xmlns:a16="http://schemas.microsoft.com/office/drawing/2014/main" id="{F9011503-9CDA-455E-F450-218E595232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1610" y="2712331"/>
              <a:ext cx="6037873" cy="372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CuadroTexto 10">
            <a:extLst>
              <a:ext uri="{FF2B5EF4-FFF2-40B4-BE49-F238E27FC236}">
                <a16:creationId xmlns:a16="http://schemas.microsoft.com/office/drawing/2014/main" id="{90DA03BA-82FF-35B2-68B5-DD53D5911C69}"/>
              </a:ext>
            </a:extLst>
          </p:cNvPr>
          <p:cNvSpPr txBox="1"/>
          <p:nvPr/>
        </p:nvSpPr>
        <p:spPr>
          <a:xfrm flipH="1">
            <a:off x="2492832" y="2135973"/>
            <a:ext cx="7239899" cy="400110"/>
          </a:xfrm>
          <a:prstGeom prst="rect">
            <a:avLst/>
          </a:prstGeom>
          <a:noFill/>
        </p:spPr>
        <p:txBody>
          <a:bodyPr wrap="square" lIns="91440" tIns="45720" rIns="91440" bIns="45720" rtlCol="0" anchor="t">
            <a:spAutoFit/>
          </a:bodyPr>
          <a:lstStyle/>
          <a:p>
            <a:pPr algn="ctr"/>
            <a:r>
              <a:rPr lang="es-CO" sz="2000" dirty="0">
                <a:solidFill>
                  <a:schemeClr val="bg1"/>
                </a:solidFill>
                <a:latin typeface="Aptos" panose="020B0004020202020204" pitchFamily="34" charset="0"/>
              </a:rPr>
              <a:t>Volatilidad diaria = 0.01%</a:t>
            </a:r>
          </a:p>
        </p:txBody>
      </p:sp>
      <p:sp>
        <p:nvSpPr>
          <p:cNvPr id="7" name="Rectangle: Rounded Corners 6">
            <a:extLst>
              <a:ext uri="{FF2B5EF4-FFF2-40B4-BE49-F238E27FC236}">
                <a16:creationId xmlns:a16="http://schemas.microsoft.com/office/drawing/2014/main" id="{B8095610-F88D-F58A-1FBA-87A7E6D89D44}"/>
              </a:ext>
            </a:extLst>
          </p:cNvPr>
          <p:cNvSpPr/>
          <p:nvPr/>
        </p:nvSpPr>
        <p:spPr>
          <a:xfrm>
            <a:off x="1249676" y="654157"/>
            <a:ext cx="969264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extBox 12">
            <a:extLst>
              <a:ext uri="{FF2B5EF4-FFF2-40B4-BE49-F238E27FC236}">
                <a16:creationId xmlns:a16="http://schemas.microsoft.com/office/drawing/2014/main" id="{FCEDBCD4-62F4-BC87-BFB8-C992885DD4C6}"/>
              </a:ext>
            </a:extLst>
          </p:cNvPr>
          <p:cNvSpPr txBox="1"/>
          <p:nvPr/>
        </p:nvSpPr>
        <p:spPr>
          <a:xfrm>
            <a:off x="1846438" y="793675"/>
            <a:ext cx="8499115"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Escalamiento temporal con el exponente de </a:t>
            </a:r>
            <a:r>
              <a:rPr lang="es-MX" sz="2800" b="1" dirty="0" err="1">
                <a:solidFill>
                  <a:schemeClr val="tx1">
                    <a:lumMod val="85000"/>
                    <a:lumOff val="15000"/>
                  </a:schemeClr>
                </a:solidFill>
                <a:latin typeface="Aptos" panose="020B0004020202020204" pitchFamily="34" charset="0"/>
              </a:rPr>
              <a:t>Hurst</a:t>
            </a:r>
            <a:r>
              <a:rPr lang="es-MX" sz="2800" b="1" dirty="0">
                <a:solidFill>
                  <a:schemeClr val="tx1">
                    <a:lumMod val="85000"/>
                    <a:lumOff val="15000"/>
                  </a:schemeClr>
                </a:solidFill>
                <a:latin typeface="Aptos" panose="020B0004020202020204" pitchFamily="34" charset="0"/>
              </a:rPr>
              <a:t> </a:t>
            </a:r>
          </a:p>
        </p:txBody>
      </p:sp>
      <p:cxnSp>
        <p:nvCxnSpPr>
          <p:cNvPr id="14" name="Straight Connector 13">
            <a:extLst>
              <a:ext uri="{FF2B5EF4-FFF2-40B4-BE49-F238E27FC236}">
                <a16:creationId xmlns:a16="http://schemas.microsoft.com/office/drawing/2014/main" id="{E4EF7446-9785-780E-57B8-5B5F6D21BE61}"/>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5A3305-B350-D0DB-8CC3-CC1FA44CCBEF}"/>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975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EC6EE3-50BC-0A11-6823-93EA0A72E635}"/>
                  </a:ext>
                </a:extLst>
              </p:cNvPr>
              <p:cNvSpPr txBox="1"/>
              <p:nvPr/>
            </p:nvSpPr>
            <p:spPr>
              <a:xfrm>
                <a:off x="2440166" y="2821367"/>
                <a:ext cx="7345232" cy="2616101"/>
              </a:xfrm>
              <a:prstGeom prst="rect">
                <a:avLst/>
              </a:prstGeom>
              <a:noFill/>
            </p:spPr>
            <p:txBody>
              <a:bodyPr wrap="square">
                <a:spAutoFit/>
              </a:bodyPr>
              <a:lstStyle/>
              <a:p>
                <a:r>
                  <a:rPr lang="es-CO" sz="2000" dirty="0">
                    <a:solidFill>
                      <a:schemeClr val="bg1"/>
                    </a:solidFill>
                    <a:latin typeface="Aptos" panose="020B0004020202020204" pitchFamily="34" charset="0"/>
                    <a:sym typeface="Wingdings" panose="05000000000000000000" pitchFamily="2" charset="2"/>
                  </a:rPr>
                  <a:t>Idea: tomar el logaritmo de la relación de volatilidad de largo plazo y de corto plazo</a:t>
                </a:r>
                <a:endParaRPr lang="es-CO" sz="2000" dirty="0">
                  <a:solidFill>
                    <a:schemeClr val="bg1"/>
                  </a:solidFill>
                  <a:latin typeface="Aptos" panose="020B0004020202020204" pitchFamily="34" charset="0"/>
                </a:endParaRPr>
              </a:p>
              <a:p>
                <a:endParaRPr lang="es-ES"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2400" i="1">
                          <a:solidFill>
                            <a:schemeClr val="bg1"/>
                          </a:solidFill>
                          <a:latin typeface="Cambria Math"/>
                          <a:ea typeface="Cambria Math"/>
                        </a:rPr>
                        <m:t> </m:t>
                      </m:r>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𝑇</m:t>
                          </m:r>
                        </m:sub>
                      </m:sSub>
                      <m:r>
                        <a:rPr lang="es-CO" sz="2400" i="1">
                          <a:solidFill>
                            <a:schemeClr val="bg1"/>
                          </a:solidFill>
                          <a:latin typeface="Cambria Math"/>
                          <a:ea typeface="Cambria Math"/>
                        </a:rPr>
                        <m:t>=</m:t>
                      </m:r>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𝑡</m:t>
                          </m:r>
                        </m:sub>
                      </m:sSub>
                      <m:sSup>
                        <m:sSupPr>
                          <m:ctrlPr>
                            <a:rPr lang="es-CO" sz="2400" i="1">
                              <a:solidFill>
                                <a:schemeClr val="bg1"/>
                              </a:solidFill>
                              <a:latin typeface="Cambria Math" panose="02040503050406030204" pitchFamily="18" charset="0"/>
                              <a:ea typeface="Cambria Math"/>
                            </a:rPr>
                          </m:ctrlPr>
                        </m:sSupPr>
                        <m:e>
                          <m:r>
                            <a:rPr lang="es-CO" sz="2400" i="1">
                              <a:solidFill>
                                <a:schemeClr val="bg1"/>
                              </a:solidFill>
                              <a:latin typeface="Cambria Math"/>
                              <a:ea typeface="Cambria Math"/>
                            </a:rPr>
                            <m:t>𝑇</m:t>
                          </m:r>
                        </m:e>
                        <m:sup>
                          <m:r>
                            <a:rPr lang="es-CO" sz="2400" i="1">
                              <a:solidFill>
                                <a:schemeClr val="bg1"/>
                              </a:solidFill>
                              <a:latin typeface="Cambria Math"/>
                              <a:ea typeface="Cambria Math"/>
                            </a:rPr>
                            <m:t>𝐻</m:t>
                          </m:r>
                        </m:sup>
                      </m:sSup>
                      <m:r>
                        <a:rPr lang="es-CO" sz="2400" i="1">
                          <a:solidFill>
                            <a:schemeClr val="bg1"/>
                          </a:solidFill>
                          <a:latin typeface="Cambria Math"/>
                          <a:ea typeface="Cambria Math"/>
                        </a:rPr>
                        <m:t> → </m:t>
                      </m:r>
                      <m:func>
                        <m:funcPr>
                          <m:ctrlPr>
                            <a:rPr lang="es-CO" sz="2400" i="1">
                              <a:solidFill>
                                <a:schemeClr val="bg1"/>
                              </a:solidFill>
                              <a:latin typeface="Cambria Math" panose="02040503050406030204" pitchFamily="18" charset="0"/>
                              <a:ea typeface="Cambria Math"/>
                            </a:rPr>
                          </m:ctrlPr>
                        </m:funcPr>
                        <m:fName>
                          <m:r>
                            <m:rPr>
                              <m:sty m:val="p"/>
                            </m:rPr>
                            <a:rPr lang="es-CO" sz="2400">
                              <a:solidFill>
                                <a:schemeClr val="bg1"/>
                              </a:solidFill>
                              <a:latin typeface="Cambria Math"/>
                              <a:ea typeface="Cambria Math"/>
                            </a:rPr>
                            <m:t>log</m:t>
                          </m:r>
                        </m:fName>
                        <m:e>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𝑇</m:t>
                              </m:r>
                            </m:sub>
                          </m:sSub>
                        </m:e>
                      </m:func>
                      <m:r>
                        <a:rPr lang="es-CO" sz="2400" i="1">
                          <a:solidFill>
                            <a:schemeClr val="bg1"/>
                          </a:solidFill>
                          <a:latin typeface="Cambria Math"/>
                          <a:ea typeface="Cambria Math"/>
                        </a:rPr>
                        <m:t>=</m:t>
                      </m:r>
                      <m:func>
                        <m:funcPr>
                          <m:ctrlPr>
                            <a:rPr lang="es-CO" sz="2400" i="1">
                              <a:solidFill>
                                <a:schemeClr val="bg1"/>
                              </a:solidFill>
                              <a:latin typeface="Cambria Math" panose="02040503050406030204" pitchFamily="18" charset="0"/>
                              <a:ea typeface="Cambria Math"/>
                            </a:rPr>
                          </m:ctrlPr>
                        </m:funcPr>
                        <m:fName>
                          <m:r>
                            <m:rPr>
                              <m:sty m:val="p"/>
                            </m:rPr>
                            <a:rPr lang="es-CO" sz="2400">
                              <a:solidFill>
                                <a:schemeClr val="bg1"/>
                              </a:solidFill>
                              <a:latin typeface="Cambria Math"/>
                              <a:ea typeface="Cambria Math"/>
                            </a:rPr>
                            <m:t>log</m:t>
                          </m:r>
                        </m:fName>
                        <m:e>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𝜎</m:t>
                              </m:r>
                            </m:e>
                            <m:sub>
                              <m:r>
                                <a:rPr lang="es-CO" sz="2400" i="1">
                                  <a:solidFill>
                                    <a:schemeClr val="bg1"/>
                                  </a:solidFill>
                                  <a:latin typeface="Cambria Math"/>
                                  <a:ea typeface="Cambria Math"/>
                                </a:rPr>
                                <m:t>𝑡</m:t>
                              </m:r>
                            </m:sub>
                          </m:sSub>
                          <m:r>
                            <a:rPr lang="es-CO" sz="2400" i="1">
                              <a:solidFill>
                                <a:schemeClr val="bg1"/>
                              </a:solidFill>
                              <a:latin typeface="Cambria Math"/>
                              <a:ea typeface="Cambria Math"/>
                            </a:rPr>
                            <m:t>+ </m:t>
                          </m:r>
                          <m:r>
                            <a:rPr lang="es-CO" sz="2400" i="1">
                              <a:solidFill>
                                <a:schemeClr val="bg1"/>
                              </a:solidFill>
                              <a:latin typeface="Cambria Math"/>
                              <a:ea typeface="Cambria Math"/>
                            </a:rPr>
                            <m:t>𝐻</m:t>
                          </m:r>
                          <m:func>
                            <m:funcPr>
                              <m:ctrlPr>
                                <a:rPr lang="es-CO" sz="2400" i="1">
                                  <a:solidFill>
                                    <a:schemeClr val="bg1"/>
                                  </a:solidFill>
                                  <a:latin typeface="Cambria Math" panose="02040503050406030204" pitchFamily="18" charset="0"/>
                                  <a:ea typeface="Cambria Math"/>
                                </a:rPr>
                              </m:ctrlPr>
                            </m:funcPr>
                            <m:fName>
                              <m:r>
                                <m:rPr>
                                  <m:sty m:val="p"/>
                                </m:rPr>
                                <a:rPr lang="es-CO" sz="2400">
                                  <a:solidFill>
                                    <a:schemeClr val="bg1"/>
                                  </a:solidFill>
                                  <a:latin typeface="Cambria Math"/>
                                  <a:ea typeface="Cambria Math"/>
                                </a:rPr>
                                <m:t>log</m:t>
                              </m:r>
                            </m:fName>
                            <m:e>
                              <m:r>
                                <a:rPr lang="es-CO" sz="2400" i="1">
                                  <a:solidFill>
                                    <a:schemeClr val="bg1"/>
                                  </a:solidFill>
                                  <a:latin typeface="Cambria Math"/>
                                  <a:ea typeface="Cambria Math"/>
                                </a:rPr>
                                <m:t> </m:t>
                              </m:r>
                              <m:r>
                                <a:rPr lang="es-CO" sz="2400" i="1">
                                  <a:solidFill>
                                    <a:schemeClr val="bg1"/>
                                  </a:solidFill>
                                  <a:latin typeface="Cambria Math"/>
                                  <a:ea typeface="Cambria Math"/>
                                </a:rPr>
                                <m:t>𝑇</m:t>
                              </m:r>
                            </m:e>
                          </m:func>
                        </m:e>
                      </m:func>
                    </m:oMath>
                  </m:oMathPara>
                </a14:m>
                <a:endParaRPr lang="es-CO" sz="2000" dirty="0">
                  <a:solidFill>
                    <a:schemeClr val="bg1"/>
                  </a:solidFill>
                  <a:latin typeface="Aptos" panose="020B0004020202020204" pitchFamily="34" charset="0"/>
                  <a:ea typeface="Cambria Math"/>
                </a:endParaRPr>
              </a:p>
              <a:p>
                <a:endParaRPr lang="es-ES" sz="2000" dirty="0">
                  <a:solidFill>
                    <a:schemeClr val="bg1"/>
                  </a:solidFill>
                  <a:latin typeface="Aptos" panose="020B0004020202020204" pitchFamily="34" charset="0"/>
                </a:endParaRPr>
              </a:p>
              <a:p>
                <a:r>
                  <a:rPr lang="es-ES" sz="2000" dirty="0">
                    <a:solidFill>
                      <a:schemeClr val="bg1"/>
                    </a:solidFill>
                    <a:latin typeface="Aptos" panose="020B0004020202020204" pitchFamily="34" charset="0"/>
                  </a:rPr>
                  <a:t>Si se tuvieran diferentes muestras de volatilidades de diferente horizonte de tiempo, se podría usar una regresión lineal para estimar el exponente de </a:t>
                </a:r>
                <a:r>
                  <a:rPr lang="es-ES" sz="2000" dirty="0" err="1">
                    <a:solidFill>
                      <a:schemeClr val="bg1"/>
                    </a:solidFill>
                    <a:latin typeface="Aptos" panose="020B0004020202020204" pitchFamily="34" charset="0"/>
                  </a:rPr>
                  <a:t>Hurst</a:t>
                </a:r>
                <a:r>
                  <a:rPr lang="es-ES" sz="2000" dirty="0">
                    <a:solidFill>
                      <a:schemeClr val="bg1"/>
                    </a:solidFill>
                    <a:latin typeface="Aptos" panose="020B0004020202020204" pitchFamily="34" charset="0"/>
                  </a:rPr>
                  <a:t>.</a:t>
                </a:r>
              </a:p>
            </p:txBody>
          </p:sp>
        </mc:Choice>
        <mc:Fallback xmlns="">
          <p:sp>
            <p:nvSpPr>
              <p:cNvPr id="13" name="TextBox 12">
                <a:extLst>
                  <a:ext uri="{FF2B5EF4-FFF2-40B4-BE49-F238E27FC236}">
                    <a16:creationId xmlns:a16="http://schemas.microsoft.com/office/drawing/2014/main" id="{34EC6EE3-50BC-0A11-6823-93EA0A72E635}"/>
                  </a:ext>
                </a:extLst>
              </p:cNvPr>
              <p:cNvSpPr txBox="1">
                <a:spLocks noRot="1" noChangeAspect="1" noMove="1" noResize="1" noEditPoints="1" noAdjustHandles="1" noChangeArrowheads="1" noChangeShapeType="1" noTextEdit="1"/>
              </p:cNvSpPr>
              <p:nvPr/>
            </p:nvSpPr>
            <p:spPr>
              <a:xfrm>
                <a:off x="2440166" y="2821367"/>
                <a:ext cx="7345232" cy="2616101"/>
              </a:xfrm>
              <a:prstGeom prst="rect">
                <a:avLst/>
              </a:prstGeom>
              <a:blipFill>
                <a:blip r:embed="rId7"/>
                <a:stretch>
                  <a:fillRect l="-830" t="-1399" b="-3263"/>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43990F6B-CA1D-2710-2E9F-54B0FAC880E7}"/>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FB81E7A8-D68C-7A23-CA3C-67A079F4E7C9}"/>
              </a:ext>
            </a:extLst>
          </p:cNvPr>
          <p:cNvSpPr txBox="1"/>
          <p:nvPr/>
        </p:nvSpPr>
        <p:spPr>
          <a:xfrm>
            <a:off x="3572539" y="824452"/>
            <a:ext cx="861946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Estimación del exponente de </a:t>
            </a:r>
            <a:r>
              <a:rPr lang="es-MX" sz="2400" b="1" dirty="0" err="1">
                <a:solidFill>
                  <a:schemeClr val="tx1">
                    <a:lumMod val="85000"/>
                    <a:lumOff val="15000"/>
                  </a:schemeClr>
                </a:solidFill>
                <a:latin typeface="Aptos" panose="020B0004020202020204" pitchFamily="34" charset="0"/>
              </a:rPr>
              <a:t>Hurst</a:t>
            </a:r>
            <a:r>
              <a:rPr lang="es-MX" sz="2400" b="1" dirty="0">
                <a:solidFill>
                  <a:schemeClr val="tx1">
                    <a:lumMod val="85000"/>
                    <a:lumOff val="15000"/>
                  </a:schemeClr>
                </a:solidFill>
                <a:latin typeface="Aptos" panose="020B0004020202020204" pitchFamily="34" charset="0"/>
              </a:rPr>
              <a:t> (I)</a:t>
            </a:r>
          </a:p>
        </p:txBody>
      </p:sp>
      <p:cxnSp>
        <p:nvCxnSpPr>
          <p:cNvPr id="8" name="Straight Connector 7">
            <a:extLst>
              <a:ext uri="{FF2B5EF4-FFF2-40B4-BE49-F238E27FC236}">
                <a16:creationId xmlns:a16="http://schemas.microsoft.com/office/drawing/2014/main" id="{F51C4010-78A0-2249-4EB8-E1E43FFBD718}"/>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264BA55-AAC8-B93B-AEFA-2ED168E9D839}"/>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331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5B084-6BD5-6BD0-640E-B98016634B0C}"/>
            </a:ext>
          </a:extLst>
        </p:cNvPr>
        <p:cNvGrpSpPr/>
        <p:nvPr/>
      </p:nvGrpSpPr>
      <p:grpSpPr>
        <a:xfrm>
          <a:off x="0" y="0"/>
          <a:ext cx="0" cy="0"/>
          <a:chOff x="0" y="0"/>
          <a:chExt cx="0" cy="0"/>
        </a:xfrm>
      </p:grpSpPr>
      <p:sp>
        <p:nvSpPr>
          <p:cNvPr id="320" name="Rectangle 44">
            <a:extLst>
              <a:ext uri="{FF2B5EF4-FFF2-40B4-BE49-F238E27FC236}">
                <a16:creationId xmlns:a16="http://schemas.microsoft.com/office/drawing/2014/main" id="{FAFA2404-A10A-E8D9-8127-F00D0D635117}"/>
              </a:ext>
            </a:extLst>
          </p:cNvPr>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5D9F6D9C-BF8E-3EA4-2C24-349E60BBD37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FC4E14F1-AD67-894B-E885-D722B0AB0EA4}"/>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3D493830-8519-CC72-FCB8-6F48E3113A57}"/>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6851BB6A-EC25-8070-34A2-450BA5DA30E4}"/>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EF3A18A2-F7BB-26E1-C59B-E0F9A3C03267}"/>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3355673-240C-4553-D5F6-9F298E0853FF}"/>
                  </a:ext>
                </a:extLst>
              </p:cNvPr>
              <p:cNvSpPr txBox="1"/>
              <p:nvPr/>
            </p:nvSpPr>
            <p:spPr>
              <a:xfrm>
                <a:off x="1513549" y="1877760"/>
                <a:ext cx="9440702" cy="4784643"/>
              </a:xfrm>
              <a:prstGeom prst="rect">
                <a:avLst/>
              </a:prstGeom>
              <a:noFill/>
            </p:spPr>
            <p:txBody>
              <a:bodyPr wrap="square">
                <a:spAutoFit/>
              </a:bodyPr>
              <a:lstStyle/>
              <a:p>
                <a:pPr algn="just"/>
                <a:r>
                  <a:rPr lang="es-CO" dirty="0">
                    <a:solidFill>
                      <a:schemeClr val="bg1"/>
                    </a:solidFill>
                    <a:latin typeface="Aptos" panose="020B0004020202020204" pitchFamily="34" charset="0"/>
                    <a:sym typeface="Wingdings" panose="05000000000000000000" pitchFamily="2" charset="2"/>
                  </a:rPr>
                  <a:t>El método simple para obtener el exponente de </a:t>
                </a:r>
                <a:r>
                  <a:rPr lang="es-CO" dirty="0" err="1">
                    <a:solidFill>
                      <a:schemeClr val="bg1"/>
                    </a:solidFill>
                    <a:latin typeface="Aptos" panose="020B0004020202020204" pitchFamily="34" charset="0"/>
                    <a:sym typeface="Wingdings" panose="05000000000000000000" pitchFamily="2" charset="2"/>
                  </a:rPr>
                  <a:t>Hurst</a:t>
                </a:r>
                <a:r>
                  <a:rPr lang="es-CO" dirty="0">
                    <a:solidFill>
                      <a:schemeClr val="bg1"/>
                    </a:solidFill>
                    <a:latin typeface="Aptos" panose="020B0004020202020204" pitchFamily="34" charset="0"/>
                    <a:sym typeface="Wingdings" panose="05000000000000000000" pitchFamily="2" charset="2"/>
                  </a:rPr>
                  <a:t>. Únicamente necesita de cuatro pasos:</a:t>
                </a:r>
              </a:p>
              <a:p>
                <a:pPr algn="just"/>
                <a:endParaRPr lang="es-CO" dirty="0">
                  <a:solidFill>
                    <a:schemeClr val="bg1"/>
                  </a:solidFill>
                  <a:latin typeface="Aptos" panose="020B0004020202020204" pitchFamily="34" charset="0"/>
                </a:endParaRPr>
              </a:p>
              <a:p>
                <a:pPr marL="342900" indent="-342900" algn="just">
                  <a:buClr>
                    <a:srgbClr val="EFB810"/>
                  </a:buClr>
                  <a:buAutoNum type="arabicParenR"/>
                </a:pPr>
                <a:r>
                  <a:rPr lang="es-CO" dirty="0">
                    <a:solidFill>
                      <a:schemeClr val="bg1"/>
                    </a:solidFill>
                    <a:latin typeface="Aptos" panose="020B0004020202020204" pitchFamily="34" charset="0"/>
                    <a:sym typeface="Wingdings" panose="05000000000000000000" pitchFamily="2" charset="2"/>
                  </a:rPr>
                  <a:t>Se calcula la volatilidad y la media </a:t>
                </a:r>
                <a:r>
                  <a:rPr lang="es-CO" dirty="0" err="1">
                    <a:solidFill>
                      <a:schemeClr val="bg1"/>
                    </a:solidFill>
                    <a:latin typeface="Aptos" panose="020B0004020202020204" pitchFamily="34" charset="0"/>
                    <a:sym typeface="Wingdings" panose="05000000000000000000" pitchFamily="2" charset="2"/>
                  </a:rPr>
                  <a:t>diaría</a:t>
                </a:r>
                <a:r>
                  <a:rPr lang="es-CO" dirty="0">
                    <a:solidFill>
                      <a:schemeClr val="bg1"/>
                    </a:solidFill>
                    <a:latin typeface="Aptos" panose="020B0004020202020204" pitchFamily="34" charset="0"/>
                    <a:sym typeface="Wingdings" panose="05000000000000000000" pitchFamily="2" charset="2"/>
                  </a:rPr>
                  <a:t> </a:t>
                </a:r>
                <a14:m>
                  <m:oMath xmlns:m="http://schemas.openxmlformats.org/officeDocument/2006/math">
                    <m:sSup>
                      <m:sSupPr>
                        <m:ctrlPr>
                          <a:rPr lang="es-CO" b="0" i="1" smtClean="0">
                            <a:solidFill>
                              <a:schemeClr val="bg1"/>
                            </a:solidFill>
                            <a:latin typeface="Cambria Math" panose="02040503050406030204" pitchFamily="18" charset="0"/>
                            <a:sym typeface="Wingdings" panose="05000000000000000000" pitchFamily="2" charset="2"/>
                          </a:rPr>
                        </m:ctrlPr>
                      </m:sSupPr>
                      <m:e>
                        <m:r>
                          <a:rPr lang="es-CO" b="0" i="1" smtClean="0">
                            <a:solidFill>
                              <a:schemeClr val="bg1"/>
                            </a:solidFill>
                            <a:latin typeface="Cambria Math" panose="02040503050406030204" pitchFamily="18" charset="0"/>
                            <a:sym typeface="Wingdings" panose="05000000000000000000" pitchFamily="2" charset="2"/>
                          </a:rPr>
                          <m:t>𝑆</m:t>
                        </m:r>
                      </m:e>
                      <m:sup>
                        <m:r>
                          <a:rPr lang="es-CO" b="0" i="1" smtClean="0">
                            <a:solidFill>
                              <a:schemeClr val="bg1"/>
                            </a:solidFill>
                            <a:latin typeface="Cambria Math" panose="02040503050406030204" pitchFamily="18" charset="0"/>
                            <a:sym typeface="Wingdings" panose="05000000000000000000" pitchFamily="2" charset="2"/>
                          </a:rPr>
                          <m:t>2</m:t>
                        </m:r>
                      </m:sup>
                    </m:sSup>
                  </m:oMath>
                </a14:m>
                <a:r>
                  <a:rPr lang="es-CO" dirty="0">
                    <a:solidFill>
                      <a:schemeClr val="bg1"/>
                    </a:solidFill>
                    <a:latin typeface="Aptos" panose="020B0004020202020204" pitchFamily="34" charset="0"/>
                    <a:sym typeface="Wingdings" panose="05000000000000000000" pitchFamily="2" charset="2"/>
                  </a:rPr>
                  <a:t> y </a:t>
                </a:r>
                <a14:m>
                  <m:oMath xmlns:m="http://schemas.openxmlformats.org/officeDocument/2006/math">
                    <m:acc>
                      <m:accPr>
                        <m:chr m:val="̂"/>
                        <m:ctrlPr>
                          <a:rPr lang="es-CO" b="0" i="1" smtClean="0">
                            <a:solidFill>
                              <a:schemeClr val="bg1"/>
                            </a:solidFill>
                            <a:latin typeface="Cambria Math" panose="02040503050406030204" pitchFamily="18" charset="0"/>
                            <a:sym typeface="Wingdings" panose="05000000000000000000" pitchFamily="2" charset="2"/>
                          </a:rPr>
                        </m:ctrlPr>
                      </m:accPr>
                      <m:e>
                        <m:r>
                          <a:rPr lang="es-CO" i="1">
                            <a:solidFill>
                              <a:schemeClr val="bg1"/>
                            </a:solidFill>
                            <a:latin typeface="Cambria Math" panose="02040503050406030204" pitchFamily="18" charset="0"/>
                            <a:sym typeface="Wingdings" panose="05000000000000000000" pitchFamily="2" charset="2"/>
                          </a:rPr>
                          <m:t>𝜇</m:t>
                        </m:r>
                      </m:e>
                    </m:acc>
                  </m:oMath>
                </a14:m>
                <a:endParaRPr lang="es-CO" dirty="0">
                  <a:solidFill>
                    <a:schemeClr val="bg1"/>
                  </a:solidFill>
                  <a:latin typeface="Aptos" panose="020B0004020202020204" pitchFamily="34" charset="0"/>
                  <a:sym typeface="Wingdings" panose="05000000000000000000" pitchFamily="2" charset="2"/>
                </a:endParaRPr>
              </a:p>
              <a:p>
                <a:pPr marL="342900" indent="-342900" algn="just">
                  <a:buClr>
                    <a:srgbClr val="1A3184"/>
                  </a:buClr>
                  <a:buAutoNum type="arabicParenR"/>
                </a:pPr>
                <a:endParaRPr lang="es-CO" i="1" baseline="-25000" dirty="0">
                  <a:solidFill>
                    <a:schemeClr val="bg1"/>
                  </a:solidFill>
                  <a:latin typeface="Aptos" panose="020B0004020202020204" pitchFamily="34" charset="0"/>
                </a:endParaRPr>
              </a:p>
              <a:p>
                <a:pPr algn="just"/>
                <a:r>
                  <a:rPr lang="es-CO" dirty="0">
                    <a:solidFill>
                      <a:schemeClr val="accent4"/>
                    </a:solidFill>
                    <a:latin typeface="Aptos" panose="020B0004020202020204" pitchFamily="34" charset="0"/>
                  </a:rPr>
                  <a:t>2) </a:t>
                </a:r>
                <a:r>
                  <a:rPr lang="es-CO" dirty="0">
                    <a:solidFill>
                      <a:schemeClr val="bg1"/>
                    </a:solidFill>
                    <a:latin typeface="Aptos" panose="020B0004020202020204" pitchFamily="34" charset="0"/>
                  </a:rPr>
                  <a:t>Se centralizan los retornos. </a:t>
                </a:r>
              </a:p>
              <a:p>
                <a:pPr algn="just"/>
                <a:endParaRPr lang="es-CO" dirty="0">
                  <a:solidFill>
                    <a:schemeClr val="bg1"/>
                  </a:solidFill>
                  <a:latin typeface="Aptos" panose="020B0004020202020204" pitchFamily="34" charset="0"/>
                </a:endParaRPr>
              </a:p>
              <a:p>
                <a:pPr algn="just"/>
                <a:r>
                  <a:rPr lang="es-CO" dirty="0">
                    <a:solidFill>
                      <a:schemeClr val="accent4"/>
                    </a:solidFill>
                    <a:latin typeface="Aptos" panose="020B0004020202020204" pitchFamily="34" charset="0"/>
                  </a:rPr>
                  <a:t>3) </a:t>
                </a:r>
                <a:r>
                  <a:rPr lang="es-CO" dirty="0">
                    <a:solidFill>
                      <a:schemeClr val="bg1"/>
                    </a:solidFill>
                    <a:latin typeface="Aptos" panose="020B0004020202020204" pitchFamily="34" charset="0"/>
                  </a:rPr>
                  <a:t>Se obtiene el máximo y el mínimo de los retornos centralizados. </a:t>
                </a:r>
              </a:p>
              <a:p>
                <a:pPr algn="just"/>
                <a:endParaRPr lang="es-CO" dirty="0">
                  <a:solidFill>
                    <a:schemeClr val="bg1"/>
                  </a:solidFill>
                  <a:latin typeface="Aptos" panose="020B0004020202020204" pitchFamily="34" charset="0"/>
                </a:endParaRPr>
              </a:p>
              <a:p>
                <a:pPr algn="just"/>
                <a:r>
                  <a:rPr lang="es-CO" dirty="0">
                    <a:solidFill>
                      <a:schemeClr val="accent4"/>
                    </a:solidFill>
                    <a:latin typeface="Aptos" panose="020B0004020202020204" pitchFamily="34" charset="0"/>
                  </a:rPr>
                  <a:t>4) </a:t>
                </a:r>
                <a:r>
                  <a:rPr lang="es-CO" dirty="0">
                    <a:solidFill>
                      <a:schemeClr val="bg1"/>
                    </a:solidFill>
                    <a:latin typeface="Aptos" panose="020B0004020202020204" pitchFamily="34" charset="0"/>
                  </a:rPr>
                  <a:t>Se obtiene un rango estandarizado  </a:t>
                </a:r>
              </a:p>
              <a:p>
                <a:pPr algn="just"/>
                <a:endParaRPr lang="es-CO" dirty="0">
                  <a:solidFill>
                    <a:schemeClr val="bg1"/>
                  </a:solidFill>
                  <a:latin typeface="Aptos" panose="020B0004020202020204" pitchFamily="34" charset="0"/>
                </a:endParaRPr>
              </a:p>
              <a:p>
                <a:pPr algn="ctr"/>
                <a14:m>
                  <m:oMath xmlns:m="http://schemas.openxmlformats.org/officeDocument/2006/math">
                    <m:r>
                      <a:rPr lang="es-ES" sz="2000" i="1">
                        <a:solidFill>
                          <a:schemeClr val="bg1"/>
                        </a:solidFill>
                        <a:latin typeface="Cambria Math" panose="02040503050406030204" pitchFamily="18" charset="0"/>
                      </a:rPr>
                      <m:t>𝑅</m:t>
                    </m:r>
                    <m:r>
                      <a:rPr lang="es-ES" sz="2000" i="1">
                        <a:solidFill>
                          <a:schemeClr val="bg1"/>
                        </a:solidFill>
                        <a:latin typeface="Cambria Math" panose="02040503050406030204" pitchFamily="18" charset="0"/>
                      </a:rPr>
                      <m:t>/</m:t>
                    </m:r>
                    <m:r>
                      <a:rPr lang="es-ES" sz="2000" i="1">
                        <a:solidFill>
                          <a:schemeClr val="bg1"/>
                        </a:solidFill>
                        <a:latin typeface="Cambria Math" panose="02040503050406030204" pitchFamily="18" charset="0"/>
                      </a:rPr>
                      <m:t>𝑆</m:t>
                    </m:r>
                    <m:r>
                      <a:rPr lang="es-ES" sz="2000" i="1">
                        <a:solidFill>
                          <a:schemeClr val="bg1"/>
                        </a:solidFill>
                        <a:latin typeface="Cambria Math" panose="02040503050406030204" pitchFamily="18" charset="0"/>
                      </a:rPr>
                      <m:t> </m:t>
                    </m:r>
                  </m:oMath>
                </a14:m>
                <a:r>
                  <a:rPr lang="es-CO" sz="2000" i="1" dirty="0">
                    <a:solidFill>
                      <a:schemeClr val="bg1"/>
                    </a:solidFill>
                    <a:latin typeface="Aptos" panose="020B0004020202020204" pitchFamily="34" charset="0"/>
                  </a:rPr>
                  <a:t>= </a:t>
                </a:r>
                <a:r>
                  <a:rPr lang="es-CO" sz="2000" i="1" dirty="0" err="1">
                    <a:solidFill>
                      <a:schemeClr val="bg1"/>
                    </a:solidFill>
                    <a:latin typeface="Aptos" panose="020B0004020202020204" pitchFamily="34" charset="0"/>
                  </a:rPr>
                  <a:t>max</a:t>
                </a:r>
                <a:r>
                  <a:rPr lang="es-CO" sz="2000" i="1" dirty="0">
                    <a:solidFill>
                      <a:schemeClr val="bg1"/>
                    </a:solidFill>
                    <a:latin typeface="Aptos" panose="020B0004020202020204" pitchFamily="34" charset="0"/>
                  </a:rPr>
                  <a:t>(</a:t>
                </a:r>
                <a:r>
                  <a:rPr lang="es-CO" sz="2000" i="1" dirty="0" err="1">
                    <a:solidFill>
                      <a:schemeClr val="bg1"/>
                    </a:solidFill>
                    <a:latin typeface="Aptos" panose="020B0004020202020204" pitchFamily="34" charset="0"/>
                  </a:rPr>
                  <a:t>Y_t</a:t>
                </a:r>
                <a:r>
                  <a:rPr lang="es-CO" sz="2000" i="1" dirty="0">
                    <a:solidFill>
                      <a:schemeClr val="bg1"/>
                    </a:solidFill>
                    <a:latin typeface="Aptos" panose="020B0004020202020204" pitchFamily="34" charset="0"/>
                  </a:rPr>
                  <a:t> )-min(</a:t>
                </a:r>
                <a:r>
                  <a:rPr lang="es-CO" sz="2000" i="1" dirty="0" err="1">
                    <a:solidFill>
                      <a:schemeClr val="bg1"/>
                    </a:solidFill>
                    <a:latin typeface="Aptos" panose="020B0004020202020204" pitchFamily="34" charset="0"/>
                  </a:rPr>
                  <a:t>Y_t</a:t>
                </a:r>
                <a:r>
                  <a:rPr lang="es-CO" sz="2000" i="1" dirty="0">
                    <a:solidFill>
                      <a:schemeClr val="bg1"/>
                    </a:solidFill>
                    <a:latin typeface="Aptos" panose="020B0004020202020204" pitchFamily="34" charset="0"/>
                  </a:rPr>
                  <a:t>) /</a:t>
                </a:r>
                <a14:m>
                  <m:oMath xmlns:m="http://schemas.openxmlformats.org/officeDocument/2006/math">
                    <m:sSub>
                      <m:sSubPr>
                        <m:ctrlPr>
                          <a:rPr lang="es-ES" sz="2000" i="1">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𝑆</m:t>
                        </m:r>
                      </m:e>
                      <m:sub>
                        <m:r>
                          <a:rPr lang="es-ES" sz="2000" i="1">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𝑘</m:t>
                        </m:r>
                        <m:r>
                          <a:rPr lang="es-ES" sz="2000" i="1">
                            <a:solidFill>
                              <a:schemeClr val="bg1"/>
                            </a:solidFill>
                            <a:latin typeface="Cambria Math" panose="02040503050406030204" pitchFamily="18" charset="0"/>
                          </a:rPr>
                          <m:t> </m:t>
                        </m:r>
                      </m:sub>
                    </m:sSub>
                  </m:oMath>
                </a14:m>
                <a:endParaRPr lang="es-CO" sz="2000" dirty="0">
                  <a:solidFill>
                    <a:schemeClr val="bg1"/>
                  </a:solidFill>
                  <a:latin typeface="Aptos" panose="020B0004020202020204" pitchFamily="34" charset="0"/>
                </a:endParaRPr>
              </a:p>
              <a:p>
                <a:pPr algn="ctr"/>
                <a:endParaRPr lang="es-CO" sz="2000" dirty="0">
                  <a:solidFill>
                    <a:schemeClr val="bg1"/>
                  </a:solidFill>
                  <a:latin typeface="Aptos" panose="020B0004020202020204" pitchFamily="34" charset="0"/>
                </a:endParaRPr>
              </a:p>
              <a:p>
                <a:r>
                  <a:rPr lang="es-CO" dirty="0">
                    <a:solidFill>
                      <a:schemeClr val="accent4"/>
                    </a:solidFill>
                    <a:latin typeface="Aptos" panose="020B0004020202020204" pitchFamily="34" charset="0"/>
                  </a:rPr>
                  <a:t>5) </a:t>
                </a:r>
                <a:r>
                  <a:rPr lang="es-CO" dirty="0">
                    <a:solidFill>
                      <a:schemeClr val="bg1"/>
                    </a:solidFill>
                    <a:latin typeface="Aptos" panose="020B0004020202020204" pitchFamily="34" charset="0"/>
                  </a:rPr>
                  <a:t>Se computa el exponente de </a:t>
                </a:r>
                <a:r>
                  <a:rPr lang="es-CO" dirty="0" err="1">
                    <a:solidFill>
                      <a:schemeClr val="bg1"/>
                    </a:solidFill>
                    <a:latin typeface="Aptos" panose="020B0004020202020204" pitchFamily="34" charset="0"/>
                  </a:rPr>
                  <a:t>Hurst</a:t>
                </a:r>
                <a:r>
                  <a:rPr lang="es-CO" dirty="0">
                    <a:solidFill>
                      <a:schemeClr val="bg1"/>
                    </a:solidFill>
                    <a:latin typeface="Aptos" panose="020B0004020202020204" pitchFamily="34" charset="0"/>
                  </a:rPr>
                  <a:t> usando solo un dato. </a:t>
                </a:r>
              </a:p>
              <a:p>
                <a:endParaRPr lang="es-CO"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2000" b="0" i="1" smtClean="0">
                          <a:solidFill>
                            <a:schemeClr val="bg1"/>
                          </a:solidFill>
                          <a:latin typeface="Cambria Math" panose="02040503050406030204" pitchFamily="18" charset="0"/>
                        </a:rPr>
                        <m:t>𝐻</m:t>
                      </m:r>
                      <m:r>
                        <a:rPr lang="es-CO" sz="2000" b="0" i="1" smtClean="0">
                          <a:solidFill>
                            <a:schemeClr val="bg1"/>
                          </a:solidFill>
                          <a:latin typeface="Cambria Math" panose="02040503050406030204" pitchFamily="18" charset="0"/>
                        </a:rPr>
                        <m:t>=</m:t>
                      </m:r>
                      <m:f>
                        <m:fPr>
                          <m:ctrlPr>
                            <a:rPr lang="es-CO" sz="2000" b="0" i="1" smtClean="0">
                              <a:solidFill>
                                <a:schemeClr val="bg1"/>
                              </a:solidFill>
                              <a:latin typeface="Cambria Math" panose="02040503050406030204" pitchFamily="18" charset="0"/>
                            </a:rPr>
                          </m:ctrlPr>
                        </m:fPr>
                        <m:num>
                          <m:func>
                            <m:funcPr>
                              <m:ctrlPr>
                                <a:rPr lang="es-CO" sz="2000" b="0" i="1" smtClean="0">
                                  <a:solidFill>
                                    <a:schemeClr val="bg1"/>
                                  </a:solidFill>
                                  <a:latin typeface="Cambria Math" panose="02040503050406030204" pitchFamily="18" charset="0"/>
                                </a:rPr>
                              </m:ctrlPr>
                            </m:funcPr>
                            <m:fName>
                              <m:r>
                                <m:rPr>
                                  <m:sty m:val="p"/>
                                </m:rPr>
                                <a:rPr lang="es-CO" sz="2000" b="0" i="0" smtClean="0">
                                  <a:solidFill>
                                    <a:schemeClr val="bg1"/>
                                  </a:solidFill>
                                  <a:latin typeface="Cambria Math" panose="02040503050406030204" pitchFamily="18" charset="0"/>
                                </a:rPr>
                                <m:t>log</m:t>
                              </m:r>
                            </m:fName>
                            <m:e>
                              <m:f>
                                <m:fPr>
                                  <m:ctrlPr>
                                    <a:rPr lang="es-ES" sz="2000" i="1">
                                      <a:solidFill>
                                        <a:schemeClr val="bg1"/>
                                      </a:solidFill>
                                      <a:latin typeface="Cambria Math" panose="02040503050406030204" pitchFamily="18" charset="0"/>
                                    </a:rPr>
                                  </m:ctrlPr>
                                </m:fPr>
                                <m:num>
                                  <m:r>
                                    <a:rPr lang="es-ES" sz="2000" i="1">
                                      <a:solidFill>
                                        <a:schemeClr val="bg1"/>
                                      </a:solidFill>
                                      <a:latin typeface="Cambria Math" panose="02040503050406030204" pitchFamily="18" charset="0"/>
                                    </a:rPr>
                                    <m:t>𝑅</m:t>
                                  </m:r>
                                </m:num>
                                <m:den>
                                  <m:r>
                                    <a:rPr lang="es-ES" sz="2000" i="1">
                                      <a:solidFill>
                                        <a:schemeClr val="bg1"/>
                                      </a:solidFill>
                                      <a:latin typeface="Cambria Math" panose="02040503050406030204" pitchFamily="18" charset="0"/>
                                    </a:rPr>
                                    <m:t>𝑆</m:t>
                                  </m:r>
                                </m:den>
                              </m:f>
                            </m:e>
                          </m:func>
                        </m:num>
                        <m:den>
                          <m:func>
                            <m:funcPr>
                              <m:ctrlPr>
                                <a:rPr lang="es-CO" sz="2000" i="1">
                                  <a:solidFill>
                                    <a:schemeClr val="bg1"/>
                                  </a:solidFill>
                                  <a:latin typeface="Cambria Math" panose="02040503050406030204" pitchFamily="18" charset="0"/>
                                </a:rPr>
                              </m:ctrlPr>
                            </m:funcPr>
                            <m:fName>
                              <m:r>
                                <m:rPr>
                                  <m:sty m:val="p"/>
                                </m:rPr>
                                <a:rPr lang="es-CO" sz="2000">
                                  <a:solidFill>
                                    <a:schemeClr val="bg1"/>
                                  </a:solidFill>
                                  <a:latin typeface="Cambria Math" panose="02040503050406030204" pitchFamily="18" charset="0"/>
                                </a:rPr>
                                <m:t>log</m:t>
                              </m:r>
                            </m:fName>
                            <m:e>
                              <m:r>
                                <a:rPr lang="es-CO" sz="2000" b="0" i="1" smtClean="0">
                                  <a:solidFill>
                                    <a:schemeClr val="bg1"/>
                                  </a:solidFill>
                                  <a:latin typeface="Cambria Math" panose="02040503050406030204" pitchFamily="18" charset="0"/>
                                </a:rPr>
                                <m:t>𝑇</m:t>
                              </m:r>
                            </m:e>
                          </m:func>
                        </m:den>
                      </m:f>
                    </m:oMath>
                  </m:oMathPara>
                </a14:m>
                <a:endParaRPr lang="es-CO"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D3355673-240C-4553-D5F6-9F298E0853FF}"/>
                  </a:ext>
                </a:extLst>
              </p:cNvPr>
              <p:cNvSpPr txBox="1">
                <a:spLocks noRot="1" noChangeAspect="1" noMove="1" noResize="1" noEditPoints="1" noAdjustHandles="1" noChangeArrowheads="1" noChangeShapeType="1" noTextEdit="1"/>
              </p:cNvSpPr>
              <p:nvPr/>
            </p:nvSpPr>
            <p:spPr>
              <a:xfrm>
                <a:off x="1513549" y="1877760"/>
                <a:ext cx="9440702" cy="4784643"/>
              </a:xfrm>
              <a:prstGeom prst="rect">
                <a:avLst/>
              </a:prstGeom>
              <a:blipFill>
                <a:blip r:embed="rId7"/>
                <a:stretch>
                  <a:fillRect l="-581" t="-510"/>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09327F32-86B3-E701-3473-F8046AD70F07}"/>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2EA69925-8391-19C2-7E02-3433FA55759E}"/>
              </a:ext>
            </a:extLst>
          </p:cNvPr>
          <p:cNvSpPr txBox="1"/>
          <p:nvPr/>
        </p:nvSpPr>
        <p:spPr>
          <a:xfrm>
            <a:off x="3572539" y="823695"/>
            <a:ext cx="861946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Estimación del exponente de </a:t>
            </a:r>
            <a:r>
              <a:rPr lang="es-MX" sz="2400" b="1" dirty="0" err="1">
                <a:solidFill>
                  <a:schemeClr val="tx1">
                    <a:lumMod val="85000"/>
                    <a:lumOff val="15000"/>
                  </a:schemeClr>
                </a:solidFill>
                <a:latin typeface="Aptos" panose="020B0004020202020204" pitchFamily="34" charset="0"/>
              </a:rPr>
              <a:t>Hurst</a:t>
            </a:r>
            <a:r>
              <a:rPr lang="es-MX" sz="2400" b="1" dirty="0">
                <a:solidFill>
                  <a:schemeClr val="tx1">
                    <a:lumMod val="85000"/>
                    <a:lumOff val="15000"/>
                  </a:schemeClr>
                </a:solidFill>
                <a:latin typeface="Aptos" panose="020B0004020202020204" pitchFamily="34" charset="0"/>
              </a:rPr>
              <a:t> (II)</a:t>
            </a:r>
          </a:p>
        </p:txBody>
      </p:sp>
      <p:cxnSp>
        <p:nvCxnSpPr>
          <p:cNvPr id="8" name="Straight Connector 7">
            <a:extLst>
              <a:ext uri="{FF2B5EF4-FFF2-40B4-BE49-F238E27FC236}">
                <a16:creationId xmlns:a16="http://schemas.microsoft.com/office/drawing/2014/main" id="{FF6174B8-7F06-0B57-0BE1-C2721147E8D6}"/>
              </a:ext>
            </a:extLst>
          </p:cNvPr>
          <p:cNvCxnSpPr>
            <a:cxnSpLocks/>
          </p:cNvCxnSpPr>
          <p:nvPr/>
        </p:nvCxnSpPr>
        <p:spPr>
          <a:xfrm flipH="1">
            <a:off x="0" y="1607055"/>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CC12DF-93FE-4AE7-8B64-1164FDCB8124}"/>
              </a:ext>
            </a:extLst>
          </p:cNvPr>
          <p:cNvCxnSpPr>
            <a:cxnSpLocks/>
          </p:cNvCxnSpPr>
          <p:nvPr/>
        </p:nvCxnSpPr>
        <p:spPr>
          <a:xfrm flipH="1">
            <a:off x="0" y="1681817"/>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7675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7" name="Picture 6">
            <a:extLst>
              <a:ext uri="{FF2B5EF4-FFF2-40B4-BE49-F238E27FC236}">
                <a16:creationId xmlns:a16="http://schemas.microsoft.com/office/drawing/2014/main" id="{81C361E8-B741-FC82-DDCF-D05C0826322D}"/>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15880852">
            <a:off x="6340794" y="-259619"/>
            <a:ext cx="5883882" cy="5883882"/>
          </a:xfrm>
          <a:prstGeom prst="rect">
            <a:avLst/>
          </a:prstGeom>
        </p:spPr>
      </p:pic>
      <p:pic>
        <p:nvPicPr>
          <p:cNvPr id="5" name="Picture 4">
            <a:extLst>
              <a:ext uri="{FF2B5EF4-FFF2-40B4-BE49-F238E27FC236}">
                <a16:creationId xmlns:a16="http://schemas.microsoft.com/office/drawing/2014/main" id="{71323F50-4811-F268-C7BA-9A04CA0CCD96}"/>
              </a:ext>
            </a:extLst>
          </p:cNvPr>
          <p:cNvPicPr>
            <a:picLocks noChangeAspect="1"/>
          </p:cNvPicPr>
          <p:nvPr/>
        </p:nvPicPr>
        <p:blipFill>
          <a:blip r:embed="rId4">
            <a:alphaModFix amt="4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mc:AlternateContent xmlns:mc="http://schemas.openxmlformats.org/markup-compatibility/2006" xmlns:a14="http://schemas.microsoft.com/office/drawing/2010/main">
        <mc:Choice Requires="a14">
          <p:sp>
            <p:nvSpPr>
              <p:cNvPr id="4" name="CuadroTexto 1">
                <a:extLst>
                  <a:ext uri="{FF2B5EF4-FFF2-40B4-BE49-F238E27FC236}">
                    <a16:creationId xmlns:a16="http://schemas.microsoft.com/office/drawing/2014/main" id="{66A8057B-174F-1BAA-CAD9-3BFD7220368C}"/>
                  </a:ext>
                </a:extLst>
              </p:cNvPr>
              <p:cNvSpPr txBox="1"/>
              <p:nvPr/>
            </p:nvSpPr>
            <p:spPr>
              <a:xfrm flipH="1">
                <a:off x="1278481" y="2260518"/>
                <a:ext cx="10280521" cy="4425314"/>
              </a:xfrm>
              <a:prstGeom prst="rect">
                <a:avLst/>
              </a:prstGeom>
              <a:noFill/>
            </p:spPr>
            <p:txBody>
              <a:bodyPr wrap="square" lIns="91440" tIns="45720" rIns="91440" bIns="45720" rtlCol="0" anchor="t">
                <a:spAutoFit/>
              </a:bodyPr>
              <a:lstStyle/>
              <a:p>
                <a:pPr marL="457200">
                  <a:lnSpc>
                    <a:spcPct val="107000"/>
                  </a:lnSpc>
                </a:pPr>
                <a:r>
                  <a:rPr lang="es-CO" b="1"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Retornos Mensuales</a:t>
                </a:r>
                <a:endParaRPr lang="es-CO" b="1"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Tomando un día del mes como referencia (generalmente cierre de mes)</a:t>
                </a:r>
              </a:p>
              <a:p>
                <a:pPr marL="457200">
                  <a:lnSpc>
                    <a:spcPct val="107000"/>
                  </a:lnSpc>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 </a:t>
                </a: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𝑘</m:t>
                              </m:r>
                            </m:sub>
                          </m:sSub>
                        </m:den>
                      </m:f>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155" lvl="1" indent="0">
                  <a:buNone/>
                </a:pPr>
                <a:r>
                  <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rPr>
                  <a:t>El rezago k va a depender del número de días del actual mes y del número de días del mes pasado.</a:t>
                </a:r>
              </a:p>
              <a:p>
                <a:pPr marL="457155" lvl="1" indent="0">
                  <a:buNone/>
                </a:pPr>
                <a:endParaRPr lang="es-CO" b="1"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b="1" dirty="0">
                    <a:solidFill>
                      <a:schemeClr val="bg1"/>
                    </a:solidFill>
                    <a:latin typeface="Aptos" panose="020B0004020202020204" pitchFamily="34" charset="0"/>
                    <a:ea typeface="Calibri" panose="020F0502020204030204" pitchFamily="34" charset="0"/>
                    <a:cs typeface="Times New Roman" panose="02020603050405020304" pitchFamily="18" charset="0"/>
                  </a:rPr>
                  <a:t>Retornos Anuales</a:t>
                </a: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−252</m:t>
                              </m:r>
                            </m:sub>
                          </m:sSub>
                        </m:num>
                        <m:den>
                          <m:sSub>
                            <m:sSubPr>
                              <m:ctrlP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−252</m:t>
                              </m:r>
                            </m:sub>
                          </m:sSub>
                        </m:den>
                      </m:f>
                    </m:oMath>
                  </m:oMathPara>
                </a14:m>
                <a:endParaRPr lang="es-CO" dirty="0">
                  <a:solidFill>
                    <a:schemeClr val="bg1"/>
                  </a:solidFill>
                  <a:latin typeface="Aptos" panose="020B0004020202020204" pitchFamily="34" charset="0"/>
                  <a:cs typeface="Times New Roman" panose="02020603050405020304" pitchFamily="18" charset="0"/>
                </a:endParaRPr>
              </a:p>
              <a:p>
                <a:pPr marL="457200">
                  <a:lnSpc>
                    <a:spcPct val="107000"/>
                  </a:lnSpc>
                  <a:spcAft>
                    <a:spcPts val="800"/>
                  </a:spcAft>
                </a:pPr>
                <a:endParaRPr lang="es-CO" dirty="0">
                  <a:solidFill>
                    <a:schemeClr val="bg1"/>
                  </a:solidFill>
                  <a:latin typeface="Aptos" panose="020B0004020202020204" pitchFamily="34" charset="0"/>
                  <a:cs typeface="Times New Roman" panose="02020603050405020304" pitchFamily="18" charset="0"/>
                </a:endParaRPr>
              </a:p>
              <a:p>
                <a:pPr marL="457200">
                  <a:lnSpc>
                    <a:spcPct val="107000"/>
                  </a:lnSpc>
                  <a:spcAft>
                    <a:spcPts val="800"/>
                  </a:spcAft>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En caso de que hace un año el día haya sido feriado se usa el último valor disponible.</a:t>
                </a:r>
                <a:r>
                  <a:rPr lang="es-CO" dirty="0">
                    <a:latin typeface="Aptos" panose="020B0004020202020204" pitchFamily="34" charset="0"/>
                    <a:ea typeface="Times New Roman" panose="02020603050405020304" pitchFamily="18" charset="0"/>
                    <a:cs typeface="Times New Roman" panose="02020603050405020304" pitchFamily="18" charset="0"/>
                  </a:rPr>
                  <a:t> </a:t>
                </a:r>
                <a:endParaRPr lang="es-CO" dirty="0">
                  <a:latin typeface="Aptos" panose="020B0004020202020204" pitchFamily="34" charset="0"/>
                  <a:ea typeface="Calibri" panose="020F0502020204030204" pitchFamily="34" charset="0"/>
                  <a:cs typeface="Times New Roman" panose="02020603050405020304" pitchFamily="18" charset="0"/>
                </a:endParaRPr>
              </a:p>
            </p:txBody>
          </p:sp>
        </mc:Choice>
        <mc:Fallback xmlns="">
          <p:sp>
            <p:nvSpPr>
              <p:cNvPr id="4" name="CuadroTexto 1">
                <a:extLst>
                  <a:ext uri="{FF2B5EF4-FFF2-40B4-BE49-F238E27FC236}">
                    <a16:creationId xmlns:a16="http://schemas.microsoft.com/office/drawing/2014/main" id="{66A8057B-174F-1BAA-CAD9-3BFD7220368C}"/>
                  </a:ext>
                </a:extLst>
              </p:cNvPr>
              <p:cNvSpPr txBox="1">
                <a:spLocks noRot="1" noChangeAspect="1" noMove="1" noResize="1" noEditPoints="1" noAdjustHandles="1" noChangeArrowheads="1" noChangeShapeType="1" noTextEdit="1"/>
              </p:cNvSpPr>
              <p:nvPr/>
            </p:nvSpPr>
            <p:spPr>
              <a:xfrm flipH="1">
                <a:off x="1278481" y="2260518"/>
                <a:ext cx="10280521" cy="4425314"/>
              </a:xfrm>
              <a:prstGeom prst="rect">
                <a:avLst/>
              </a:prstGeom>
              <a:blipFill>
                <a:blip r:embed="rId7"/>
                <a:stretch>
                  <a:fillRect t="-551" r="-474"/>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A5575CA3-08B2-38A9-37C4-58522E7B811E}"/>
              </a:ext>
            </a:extLst>
          </p:cNvPr>
          <p:cNvSpPr/>
          <p:nvPr/>
        </p:nvSpPr>
        <p:spPr>
          <a:xfrm>
            <a:off x="-793630"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b="1" dirty="0">
                <a:solidFill>
                  <a:schemeClr val="tx1"/>
                </a:solidFill>
                <a:latin typeface="Aptos" panose="020B0004020202020204" pitchFamily="34" charset="0"/>
                <a:cs typeface="Arial"/>
              </a:rPr>
              <a:t>Cortes en el tiempo</a:t>
            </a:r>
          </a:p>
        </p:txBody>
      </p:sp>
      <p:cxnSp>
        <p:nvCxnSpPr>
          <p:cNvPr id="9" name="Straight Connector 8">
            <a:extLst>
              <a:ext uri="{FF2B5EF4-FFF2-40B4-BE49-F238E27FC236}">
                <a16:creationId xmlns:a16="http://schemas.microsoft.com/office/drawing/2014/main" id="{123E41B0-851D-3180-4AF5-0144FF071B3B}"/>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3FDB62C-3796-9FA7-02DA-9E0B8B3B6B2B}"/>
              </a:ext>
            </a:extLst>
          </p:cNvPr>
          <p:cNvCxnSpPr>
            <a:cxnSpLocks/>
          </p:cNvCxnSpPr>
          <p:nvPr/>
        </p:nvCxnSpPr>
        <p:spPr>
          <a:xfrm flipH="1">
            <a:off x="2550537" y="1878066"/>
            <a:ext cx="9712583"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1509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EC6EE3-50BC-0A11-6823-93EA0A72E635}"/>
                  </a:ext>
                </a:extLst>
              </p:cNvPr>
              <p:cNvSpPr txBox="1"/>
              <p:nvPr/>
            </p:nvSpPr>
            <p:spPr>
              <a:xfrm>
                <a:off x="1506558" y="1492279"/>
                <a:ext cx="9212448" cy="5192768"/>
              </a:xfrm>
              <a:prstGeom prst="rect">
                <a:avLst/>
              </a:prstGeom>
              <a:noFill/>
            </p:spPr>
            <p:txBody>
              <a:bodyPr wrap="square">
                <a:spAutoFit/>
              </a:bodyPr>
              <a:lstStyle/>
              <a:p>
                <a:pPr algn="just"/>
                <a:r>
                  <a:rPr lang="es-CO" sz="1800" dirty="0">
                    <a:solidFill>
                      <a:schemeClr val="bg1"/>
                    </a:solidFill>
                    <a:latin typeface="Aptos" panose="020B0004020202020204" pitchFamily="34" charset="0"/>
                    <a:sym typeface="Wingdings" panose="05000000000000000000" pitchFamily="2" charset="2"/>
                  </a:rPr>
                  <a:t>Algoritmo de estimación del exponente de </a:t>
                </a:r>
                <a:r>
                  <a:rPr lang="es-CO" sz="1800" dirty="0" err="1">
                    <a:solidFill>
                      <a:schemeClr val="bg1"/>
                    </a:solidFill>
                    <a:latin typeface="Aptos" panose="020B0004020202020204" pitchFamily="34" charset="0"/>
                    <a:sym typeface="Wingdings" panose="05000000000000000000" pitchFamily="2" charset="2"/>
                  </a:rPr>
                  <a:t>Hurst</a:t>
                </a:r>
                <a:r>
                  <a:rPr lang="es-CO" sz="1800" dirty="0">
                    <a:solidFill>
                      <a:schemeClr val="bg1"/>
                    </a:solidFill>
                    <a:latin typeface="Aptos" panose="020B0004020202020204" pitchFamily="34" charset="0"/>
                    <a:sym typeface="Wingdings" panose="05000000000000000000" pitchFamily="2" charset="2"/>
                  </a:rPr>
                  <a:t>:</a:t>
                </a:r>
              </a:p>
              <a:p>
                <a:pPr algn="just"/>
                <a:endParaRPr lang="es-CO" sz="1800" dirty="0">
                  <a:solidFill>
                    <a:schemeClr val="bg1"/>
                  </a:solidFill>
                  <a:latin typeface="Aptos" panose="020B0004020202020204" pitchFamily="34" charset="0"/>
                  <a:sym typeface="Wingdings" panose="05000000000000000000" pitchFamily="2" charset="2"/>
                </a:endParaRPr>
              </a:p>
              <a:p>
                <a:pPr marL="342900" indent="-342900" algn="just">
                  <a:buClr>
                    <a:schemeClr val="accent4"/>
                  </a:buClr>
                  <a:buAutoNum type="arabicParenR"/>
                </a:pPr>
                <a:r>
                  <a:rPr lang="es-CO" sz="1800" dirty="0">
                    <a:solidFill>
                      <a:schemeClr val="bg1"/>
                    </a:solidFill>
                    <a:latin typeface="Aptos" panose="020B0004020202020204" pitchFamily="34" charset="0"/>
                    <a:sym typeface="Wingdings" panose="05000000000000000000" pitchFamily="2" charset="2"/>
                  </a:rPr>
                  <a:t>A partir de una muestra de tamaño </a:t>
                </a:r>
                <a14:m>
                  <m:oMath xmlns:m="http://schemas.openxmlformats.org/officeDocument/2006/math">
                    <m:r>
                      <a:rPr lang="es-ES" sz="1800" b="0" i="1" smtClean="0">
                        <a:solidFill>
                          <a:schemeClr val="bg1"/>
                        </a:solidFill>
                        <a:latin typeface="Cambria Math" panose="02040503050406030204" pitchFamily="18" charset="0"/>
                        <a:sym typeface="Wingdings" panose="05000000000000000000" pitchFamily="2" charset="2"/>
                      </a:rPr>
                      <m:t>𝑁</m:t>
                    </m:r>
                  </m:oMath>
                </a14:m>
                <a:r>
                  <a:rPr lang="es-CO" sz="1800" dirty="0">
                    <a:solidFill>
                      <a:schemeClr val="bg1"/>
                    </a:solidFill>
                    <a:latin typeface="Aptos" panose="020B0004020202020204" pitchFamily="34" charset="0"/>
                    <a:sym typeface="Wingdings" panose="05000000000000000000" pitchFamily="2" charset="2"/>
                  </a:rPr>
                  <a:t> de la serie de retornos se toman </a:t>
                </a:r>
                <a14:m>
                  <m:oMath xmlns:m="http://schemas.openxmlformats.org/officeDocument/2006/math">
                    <m:r>
                      <a:rPr lang="es-ES" sz="1800" b="0" i="1" smtClean="0">
                        <a:solidFill>
                          <a:schemeClr val="bg1"/>
                        </a:solidFill>
                        <a:latin typeface="Cambria Math" panose="02040503050406030204" pitchFamily="18" charset="0"/>
                        <a:sym typeface="Wingdings" panose="05000000000000000000" pitchFamily="2" charset="2"/>
                      </a:rPr>
                      <m:t>𝑘</m:t>
                    </m:r>
                  </m:oMath>
                </a14:m>
                <a:r>
                  <a:rPr lang="es-CO" sz="1800" dirty="0">
                    <a:solidFill>
                      <a:schemeClr val="bg1"/>
                    </a:solidFill>
                    <a:latin typeface="Aptos" panose="020B0004020202020204" pitchFamily="34" charset="0"/>
                    <a:sym typeface="Wingdings" panose="05000000000000000000" pitchFamily="2" charset="2"/>
                  </a:rPr>
                  <a:t> ventanas independientes (no-superpuestas) de tamaño </a:t>
                </a:r>
                <a14:m>
                  <m:oMath xmlns:m="http://schemas.openxmlformats.org/officeDocument/2006/math">
                    <m:r>
                      <a:rPr lang="es-ES" sz="1800" b="0" i="1" smtClean="0">
                        <a:solidFill>
                          <a:schemeClr val="bg1"/>
                        </a:solidFill>
                        <a:latin typeface="Cambria Math" panose="02040503050406030204" pitchFamily="18" charset="0"/>
                        <a:sym typeface="Wingdings" panose="05000000000000000000" pitchFamily="2" charset="2"/>
                      </a:rPr>
                      <m:t>𝑛</m:t>
                    </m:r>
                  </m:oMath>
                </a14:m>
                <a:r>
                  <a:rPr lang="es-CO" sz="1800" dirty="0">
                    <a:solidFill>
                      <a:schemeClr val="bg1"/>
                    </a:solidFill>
                    <a:latin typeface="Aptos" panose="020B0004020202020204" pitchFamily="34" charset="0"/>
                    <a:sym typeface="Wingdings" panose="05000000000000000000" pitchFamily="2" charset="2"/>
                  </a:rPr>
                  <a:t>, de tal forma que </a:t>
                </a:r>
                <a:r>
                  <a:rPr lang="es-CO" sz="1800" i="1" dirty="0">
                    <a:solidFill>
                      <a:schemeClr val="bg1"/>
                    </a:solidFill>
                    <a:latin typeface="Aptos" panose="020B0004020202020204" pitchFamily="34" charset="0"/>
                    <a:sym typeface="Wingdings" panose="05000000000000000000" pitchFamily="2" charset="2"/>
                  </a:rPr>
                  <a:t>n</a:t>
                </a:r>
                <a:r>
                  <a:rPr lang="es-CO" sz="1800" dirty="0">
                    <a:solidFill>
                      <a:schemeClr val="bg1"/>
                    </a:solidFill>
                    <a:latin typeface="Aptos" panose="020B0004020202020204" pitchFamily="34" charset="0"/>
                    <a:sym typeface="Wingdings" panose="05000000000000000000" pitchFamily="2" charset="2"/>
                  </a:rPr>
                  <a:t> x </a:t>
                </a:r>
                <a:r>
                  <a:rPr lang="es-CO" sz="1800" i="1" dirty="0">
                    <a:solidFill>
                      <a:schemeClr val="bg1"/>
                    </a:solidFill>
                    <a:latin typeface="Aptos" panose="020B0004020202020204" pitchFamily="34" charset="0"/>
                    <a:sym typeface="Wingdings" panose="05000000000000000000" pitchFamily="2" charset="2"/>
                  </a:rPr>
                  <a:t>k</a:t>
                </a:r>
                <a:r>
                  <a:rPr lang="es-CO" sz="1800" dirty="0">
                    <a:solidFill>
                      <a:schemeClr val="bg1"/>
                    </a:solidFill>
                    <a:latin typeface="Aptos" panose="020B0004020202020204" pitchFamily="34" charset="0"/>
                    <a:sym typeface="Wingdings" panose="05000000000000000000" pitchFamily="2" charset="2"/>
                  </a:rPr>
                  <a:t> = </a:t>
                </a:r>
                <a:r>
                  <a:rPr lang="es-CO" sz="1800" i="1" dirty="0">
                    <a:solidFill>
                      <a:schemeClr val="bg1"/>
                    </a:solidFill>
                    <a:latin typeface="Aptos" panose="020B0004020202020204" pitchFamily="34" charset="0"/>
                    <a:sym typeface="Wingdings" panose="05000000000000000000" pitchFamily="2" charset="2"/>
                  </a:rPr>
                  <a:t>N</a:t>
                </a:r>
                <a:r>
                  <a:rPr lang="es-CO" sz="1800" dirty="0">
                    <a:solidFill>
                      <a:schemeClr val="bg1"/>
                    </a:solidFill>
                    <a:latin typeface="Aptos" panose="020B0004020202020204" pitchFamily="34" charset="0"/>
                    <a:sym typeface="Wingdings" panose="05000000000000000000" pitchFamily="2" charset="2"/>
                  </a:rPr>
                  <a:t>.</a:t>
                </a:r>
              </a:p>
              <a:p>
                <a:pPr marL="342900" indent="-342900" algn="just">
                  <a:buClr>
                    <a:schemeClr val="accent4"/>
                  </a:buClr>
                  <a:buAutoNum type="arabicParenR"/>
                </a:pPr>
                <a:endParaRPr lang="es-CO" sz="1800" dirty="0">
                  <a:solidFill>
                    <a:schemeClr val="bg1"/>
                  </a:solidFill>
                  <a:latin typeface="Aptos" panose="020B0004020202020204" pitchFamily="34" charset="0"/>
                  <a:sym typeface="Wingdings" panose="05000000000000000000" pitchFamily="2" charset="2"/>
                </a:endParaRPr>
              </a:p>
              <a:p>
                <a:pPr marL="342900" indent="-342900" algn="just">
                  <a:buClr>
                    <a:schemeClr val="accent4"/>
                  </a:buClr>
                  <a:buAutoNum type="arabicParenR"/>
                </a:pPr>
                <a:r>
                  <a:rPr lang="es-CO" sz="1800" dirty="0">
                    <a:solidFill>
                      <a:schemeClr val="bg1"/>
                    </a:solidFill>
                    <a:latin typeface="Aptos" panose="020B0004020202020204" pitchFamily="34" charset="0"/>
                    <a:sym typeface="Wingdings" panose="05000000000000000000" pitchFamily="2" charset="2"/>
                  </a:rPr>
                  <a:t>Para cada ventana se calcula el promedio aritmético y se centralizan los retornos:</a:t>
                </a:r>
              </a:p>
              <a:p>
                <a:pPr marL="342900" indent="-342900" algn="just">
                  <a:buClr>
                    <a:srgbClr val="1A3184"/>
                  </a:buClr>
                  <a:buAutoNum type="arabicParenR"/>
                </a:pPr>
                <a:endParaRPr lang="es-CO" sz="1800" dirty="0">
                  <a:solidFill>
                    <a:schemeClr val="bg1"/>
                  </a:solidFill>
                  <a:latin typeface="Aptos" panose="020B0004020202020204" pitchFamily="34" charset="0"/>
                  <a:sym typeface="Wingdings" panose="05000000000000000000" pitchFamily="2" charset="2"/>
                </a:endParaRPr>
              </a:p>
              <a:p>
                <a:pPr algn="ct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𝑌</m:t>
                        </m:r>
                      </m:e>
                      <m:sub>
                        <m:r>
                          <a:rPr lang="es-ES" sz="2000" b="0" i="1" smtClean="0">
                            <a:solidFill>
                              <a:schemeClr val="bg1"/>
                            </a:solidFill>
                            <a:latin typeface="Cambria Math" panose="02040503050406030204" pitchFamily="18" charset="0"/>
                          </a:rPr>
                          <m:t>𝑖</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𝑘</m:t>
                        </m:r>
                      </m:sub>
                    </m:sSub>
                    <m:r>
                      <a:rPr lang="es-ES" sz="2000" b="0" i="1" smtClean="0">
                        <a:solidFill>
                          <a:schemeClr val="bg1"/>
                        </a:solidFill>
                        <a:latin typeface="Cambria Math" panose="02040503050406030204" pitchFamily="18" charset="0"/>
                      </a:rPr>
                      <m:t>=</m:t>
                    </m:r>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𝑥</m:t>
                        </m:r>
                      </m:e>
                      <m:sub>
                        <m:r>
                          <a:rPr lang="es-ES" sz="2000" b="0" i="1" smtClean="0">
                            <a:solidFill>
                              <a:schemeClr val="bg1"/>
                            </a:solidFill>
                            <a:latin typeface="Cambria Math" panose="02040503050406030204" pitchFamily="18" charset="0"/>
                          </a:rPr>
                          <m:t>𝑖</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𝑘</m:t>
                        </m:r>
                      </m:sub>
                    </m:sSub>
                    <m:r>
                      <a:rPr lang="es-ES" sz="2000" b="0" i="1" smtClean="0">
                        <a:solidFill>
                          <a:schemeClr val="bg1"/>
                        </a:solidFill>
                        <a:latin typeface="Cambria Math" panose="02040503050406030204" pitchFamily="18" charset="0"/>
                      </a:rPr>
                      <m:t>−</m:t>
                    </m:r>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𝜇</m:t>
                        </m:r>
                      </m:e>
                      <m:sub>
                        <m:r>
                          <a:rPr lang="es-ES" sz="2000" b="0" i="1" smtClean="0">
                            <a:solidFill>
                              <a:schemeClr val="bg1"/>
                            </a:solidFill>
                            <a:latin typeface="Cambria Math" panose="02040503050406030204" pitchFamily="18" charset="0"/>
                          </a:rPr>
                          <m:t>𝑘</m:t>
                        </m:r>
                      </m:sub>
                    </m:sSub>
                  </m:oMath>
                </a14:m>
                <a:r>
                  <a:rPr lang="es-CO" sz="2000" dirty="0">
                    <a:solidFill>
                      <a:schemeClr val="bg1"/>
                    </a:solidFill>
                    <a:latin typeface="Aptos" panose="020B0004020202020204" pitchFamily="34" charset="0"/>
                    <a:ea typeface="Cambria Math" panose="02040503050406030204" pitchFamily="18" charset="0"/>
                  </a:rPr>
                  <a:t> </a:t>
                </a:r>
                <a14:m>
                  <m:oMath xmlns:m="http://schemas.openxmlformats.org/officeDocument/2006/math">
                    <m:r>
                      <a:rPr lang="es-CO" sz="2000" i="1">
                        <a:solidFill>
                          <a:schemeClr val="bg1"/>
                        </a:solidFill>
                        <a:latin typeface="Cambria Math" panose="02040503050406030204" pitchFamily="18" charset="0"/>
                        <a:ea typeface="Cambria Math" panose="02040503050406030204" pitchFamily="18" charset="0"/>
                      </a:rPr>
                      <m:t>∀</m:t>
                    </m:r>
                    <m:r>
                      <a:rPr lang="es-CO" sz="2000" i="1">
                        <a:solidFill>
                          <a:schemeClr val="bg1"/>
                        </a:solidFill>
                        <a:latin typeface="Cambria Math" panose="02040503050406030204" pitchFamily="18" charset="0"/>
                        <a:ea typeface="Cambria Math" panose="02040503050406030204" pitchFamily="18" charset="0"/>
                      </a:rPr>
                      <m:t>𝑘</m:t>
                    </m:r>
                    <m:r>
                      <a:rPr lang="es-CO" sz="2000" i="1">
                        <a:solidFill>
                          <a:schemeClr val="bg1"/>
                        </a:solidFill>
                        <a:latin typeface="Cambria Math" panose="02040503050406030204" pitchFamily="18" charset="0"/>
                        <a:ea typeface="Cambria Math" panose="02040503050406030204" pitchFamily="18" charset="0"/>
                      </a:rPr>
                      <m:t>∈</m:t>
                    </m:r>
                    <m:r>
                      <a:rPr lang="es-CO" sz="2000" i="1">
                        <a:solidFill>
                          <a:schemeClr val="bg1"/>
                        </a:solidFill>
                        <a:latin typeface="Cambria Math" panose="02040503050406030204" pitchFamily="18" charset="0"/>
                        <a:ea typeface="Cambria Math" panose="02040503050406030204" pitchFamily="18" charset="0"/>
                      </a:rPr>
                      <m:t>𝐾</m:t>
                    </m:r>
                    <m:r>
                      <a:rPr lang="es-CO" sz="2000" i="1">
                        <a:solidFill>
                          <a:schemeClr val="bg1"/>
                        </a:solidFill>
                        <a:latin typeface="Cambria Math" panose="02040503050406030204" pitchFamily="18" charset="0"/>
                        <a:ea typeface="Cambria Math" panose="02040503050406030204" pitchFamily="18" charset="0"/>
                      </a:rPr>
                      <m:t>∀</m:t>
                    </m:r>
                    <m:r>
                      <a:rPr lang="es-CO" sz="2000" b="0" i="1" smtClean="0">
                        <a:solidFill>
                          <a:schemeClr val="bg1"/>
                        </a:solidFill>
                        <a:latin typeface="Cambria Math" panose="02040503050406030204" pitchFamily="18" charset="0"/>
                        <a:ea typeface="Cambria Math" panose="02040503050406030204" pitchFamily="18" charset="0"/>
                      </a:rPr>
                      <m:t>𝑖</m:t>
                    </m:r>
                    <m:r>
                      <a:rPr lang="es-CO" sz="2000" b="0" i="1" smtClean="0">
                        <a:solidFill>
                          <a:schemeClr val="bg1"/>
                        </a:solidFill>
                        <a:latin typeface="Cambria Math" panose="02040503050406030204" pitchFamily="18" charset="0"/>
                        <a:ea typeface="Cambria Math" panose="02040503050406030204" pitchFamily="18" charset="0"/>
                      </a:rPr>
                      <m:t>=1,…,</m:t>
                    </m:r>
                    <m:r>
                      <a:rPr lang="es-CO" sz="2000" b="0" i="1" smtClean="0">
                        <a:solidFill>
                          <a:schemeClr val="bg1"/>
                        </a:solidFill>
                        <a:latin typeface="Cambria Math" panose="02040503050406030204" pitchFamily="18" charset="0"/>
                        <a:ea typeface="Cambria Math" panose="02040503050406030204" pitchFamily="18" charset="0"/>
                      </a:rPr>
                      <m:t>𝑁</m:t>
                    </m:r>
                  </m:oMath>
                </a14:m>
                <a:endParaRPr lang="es-CO" sz="2000" i="1" dirty="0">
                  <a:solidFill>
                    <a:schemeClr val="bg1"/>
                  </a:solidFill>
                  <a:latin typeface="Aptos" panose="020B0004020202020204" pitchFamily="34" charset="0"/>
                </a:endParaRPr>
              </a:p>
              <a:p>
                <a:pPr algn="ctr"/>
                <a:endParaRPr lang="es-CO" sz="1800" i="1" baseline="-25000" dirty="0">
                  <a:solidFill>
                    <a:schemeClr val="bg1"/>
                  </a:solidFill>
                  <a:latin typeface="Aptos" panose="020B0004020202020204" pitchFamily="34" charset="0"/>
                </a:endParaRPr>
              </a:p>
              <a:p>
                <a:pPr algn="just"/>
                <a:r>
                  <a:rPr lang="es-CO" sz="1800" dirty="0">
                    <a:solidFill>
                      <a:srgbClr val="FFC000"/>
                    </a:solidFill>
                    <a:latin typeface="Aptos" panose="020B0004020202020204" pitchFamily="34" charset="0"/>
                  </a:rPr>
                  <a:t>3)    </a:t>
                </a:r>
                <a:r>
                  <a:rPr lang="es-CO" sz="1800" dirty="0">
                    <a:solidFill>
                      <a:schemeClr val="bg1"/>
                    </a:solidFill>
                    <a:latin typeface="Aptos" panose="020B0004020202020204" pitchFamily="34" charset="0"/>
                  </a:rPr>
                  <a:t>Se calculan las diferencias acumuladas para cada segmento:</a:t>
                </a:r>
              </a:p>
              <a:p>
                <a:pPr algn="just"/>
                <a:endParaRPr lang="es-CO" sz="18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a:rPr>
                            <m:t>𝐷</m:t>
                          </m:r>
                        </m:e>
                        <m:sub>
                          <m:r>
                            <a:rPr lang="es-CO" sz="2000" i="1">
                              <a:solidFill>
                                <a:schemeClr val="bg1"/>
                              </a:solidFill>
                              <a:latin typeface="Cambria Math"/>
                            </a:rPr>
                            <m:t>𝑖</m:t>
                          </m:r>
                          <m:r>
                            <a:rPr lang="es-CO" sz="2000" i="1">
                              <a:solidFill>
                                <a:schemeClr val="bg1"/>
                              </a:solidFill>
                              <a:latin typeface="Cambria Math"/>
                            </a:rPr>
                            <m:t>,</m:t>
                          </m:r>
                          <m:r>
                            <a:rPr lang="es-CO" sz="2000" i="1">
                              <a:solidFill>
                                <a:schemeClr val="bg1"/>
                              </a:solidFill>
                              <a:latin typeface="Cambria Math"/>
                            </a:rPr>
                            <m:t>𝑘</m:t>
                          </m:r>
                        </m:sub>
                      </m:sSub>
                      <m:r>
                        <a:rPr lang="es-CO" sz="2000" i="1">
                          <a:solidFill>
                            <a:schemeClr val="bg1"/>
                          </a:solidFill>
                          <a:latin typeface="Cambria Math"/>
                        </a:rPr>
                        <m:t>=</m:t>
                      </m:r>
                      <m:nary>
                        <m:naryPr>
                          <m:chr m:val="∑"/>
                          <m:ctrlPr>
                            <a:rPr lang="es-CO" sz="2000" i="1">
                              <a:solidFill>
                                <a:schemeClr val="bg1"/>
                              </a:solidFill>
                              <a:latin typeface="Cambria Math" panose="02040503050406030204" pitchFamily="18" charset="0"/>
                            </a:rPr>
                          </m:ctrlPr>
                        </m:naryPr>
                        <m:sub>
                          <m:r>
                            <m:rPr>
                              <m:brk m:alnAt="27"/>
                            </m:rPr>
                            <a:rPr lang="es-CO" sz="2000" i="1">
                              <a:solidFill>
                                <a:schemeClr val="bg1"/>
                              </a:solidFill>
                              <a:latin typeface="Cambria Math"/>
                            </a:rPr>
                            <m:t>𝑗</m:t>
                          </m:r>
                          <m:r>
                            <m:rPr>
                              <m:brk m:alnAt="23"/>
                            </m:rPr>
                            <a:rPr lang="es-CO" sz="2000" i="1">
                              <a:solidFill>
                                <a:schemeClr val="bg1"/>
                              </a:solidFill>
                              <a:latin typeface="Cambria Math"/>
                            </a:rPr>
                            <m:t>=</m:t>
                          </m:r>
                          <m:r>
                            <a:rPr lang="es-CO" sz="2000" i="1">
                              <a:solidFill>
                                <a:schemeClr val="bg1"/>
                              </a:solidFill>
                              <a:latin typeface="Cambria Math"/>
                            </a:rPr>
                            <m:t>1</m:t>
                          </m:r>
                        </m:sub>
                        <m:sup>
                          <m:r>
                            <a:rPr lang="es-CO" sz="2000" i="1">
                              <a:solidFill>
                                <a:schemeClr val="bg1"/>
                              </a:solidFill>
                              <a:latin typeface="Cambria Math"/>
                            </a:rPr>
                            <m:t>𝑖</m:t>
                          </m:r>
                        </m:sup>
                        <m:e>
                          <m:sSub>
                            <m:sSubPr>
                              <m:ctrlPr>
                                <a:rPr lang="es-CO" sz="2000" i="1">
                                  <a:solidFill>
                                    <a:schemeClr val="bg1"/>
                                  </a:solidFill>
                                  <a:latin typeface="Cambria Math" panose="02040503050406030204" pitchFamily="18" charset="0"/>
                                </a:rPr>
                              </m:ctrlPr>
                            </m:sSubPr>
                            <m:e>
                              <m:r>
                                <a:rPr lang="es-CO" sz="2000" i="1">
                                  <a:solidFill>
                                    <a:schemeClr val="bg1"/>
                                  </a:solidFill>
                                  <a:latin typeface="Cambria Math"/>
                                </a:rPr>
                                <m:t>𝑌</m:t>
                              </m:r>
                            </m:e>
                            <m:sub>
                              <m:r>
                                <a:rPr lang="es-CO" sz="2000" i="1">
                                  <a:solidFill>
                                    <a:schemeClr val="bg1"/>
                                  </a:solidFill>
                                  <a:latin typeface="Cambria Math"/>
                                </a:rPr>
                                <m:t>𝑗</m:t>
                              </m:r>
                              <m:r>
                                <a:rPr lang="es-CO" sz="2000" i="1">
                                  <a:solidFill>
                                    <a:schemeClr val="bg1"/>
                                  </a:solidFill>
                                  <a:latin typeface="Cambria Math"/>
                                </a:rPr>
                                <m:t>,</m:t>
                              </m:r>
                              <m:r>
                                <a:rPr lang="es-CO" sz="2000" i="1">
                                  <a:solidFill>
                                    <a:schemeClr val="bg1"/>
                                  </a:solidFill>
                                  <a:latin typeface="Cambria Math"/>
                                </a:rPr>
                                <m:t>𝑘</m:t>
                              </m:r>
                            </m:sub>
                          </m:sSub>
                        </m:e>
                      </m:nary>
                      <m:r>
                        <a:rPr lang="es-CO" sz="2000" i="1" smtClean="0">
                          <a:solidFill>
                            <a:schemeClr val="bg1"/>
                          </a:solidFill>
                          <a:latin typeface="Cambria Math" panose="02040503050406030204" pitchFamily="18" charset="0"/>
                          <a:ea typeface="Cambria Math" panose="02040503050406030204" pitchFamily="18" charset="0"/>
                        </a:rPr>
                        <m:t>∀</m:t>
                      </m:r>
                      <m:r>
                        <a:rPr lang="es-CO" sz="2000" b="0" i="1" smtClean="0">
                          <a:solidFill>
                            <a:schemeClr val="bg1"/>
                          </a:solidFill>
                          <a:latin typeface="Cambria Math" panose="02040503050406030204" pitchFamily="18" charset="0"/>
                          <a:ea typeface="Cambria Math" panose="02040503050406030204" pitchFamily="18" charset="0"/>
                        </a:rPr>
                        <m:t>𝑘</m:t>
                      </m:r>
                      <m:r>
                        <a:rPr lang="es-CO" sz="2000" b="0" i="1" smtClean="0">
                          <a:solidFill>
                            <a:schemeClr val="bg1"/>
                          </a:solidFill>
                          <a:latin typeface="Cambria Math" panose="02040503050406030204" pitchFamily="18" charset="0"/>
                          <a:ea typeface="Cambria Math" panose="02040503050406030204" pitchFamily="18" charset="0"/>
                        </a:rPr>
                        <m:t>∈</m:t>
                      </m:r>
                      <m:r>
                        <a:rPr lang="es-CO" sz="2000" b="0" i="1" smtClean="0">
                          <a:solidFill>
                            <a:schemeClr val="bg1"/>
                          </a:solidFill>
                          <a:latin typeface="Cambria Math" panose="02040503050406030204" pitchFamily="18" charset="0"/>
                          <a:ea typeface="Cambria Math" panose="02040503050406030204" pitchFamily="18" charset="0"/>
                        </a:rPr>
                        <m:t>𝐾</m:t>
                      </m:r>
                    </m:oMath>
                  </m:oMathPara>
                </a14:m>
                <a:endParaRPr lang="es-CO" sz="2000" dirty="0">
                  <a:solidFill>
                    <a:schemeClr val="bg1"/>
                  </a:solidFill>
                  <a:latin typeface="Aptos" panose="020B0004020202020204" pitchFamily="34" charset="0"/>
                </a:endParaRPr>
              </a:p>
              <a:p>
                <a:pPr algn="just"/>
                <a:endParaRPr lang="es-CO" sz="1800" dirty="0">
                  <a:solidFill>
                    <a:schemeClr val="bg1"/>
                  </a:solidFill>
                  <a:latin typeface="Aptos" panose="020B0004020202020204" pitchFamily="34" charset="0"/>
                </a:endParaRPr>
              </a:p>
              <a:p>
                <a:pPr algn="just"/>
                <a:r>
                  <a:rPr lang="es-CO" sz="1800" dirty="0">
                    <a:solidFill>
                      <a:srgbClr val="FFC000"/>
                    </a:solidFill>
                    <a:latin typeface="Aptos" panose="020B0004020202020204" pitchFamily="34" charset="0"/>
                  </a:rPr>
                  <a:t>4)     </a:t>
                </a:r>
                <a:r>
                  <a:rPr lang="es-CO" sz="1800" dirty="0">
                    <a:solidFill>
                      <a:schemeClr val="bg1"/>
                    </a:solidFill>
                    <a:latin typeface="Aptos" panose="020B0004020202020204" pitchFamily="34" charset="0"/>
                  </a:rPr>
                  <a:t>Se calcula el rango </a:t>
                </a:r>
                <a14:m>
                  <m:oMath xmlns:m="http://schemas.openxmlformats.org/officeDocument/2006/math">
                    <m:sSub>
                      <m:sSubPr>
                        <m:ctrlPr>
                          <a:rPr lang="es-CO" sz="1800" i="1" smtClean="0">
                            <a:solidFill>
                              <a:schemeClr val="bg1"/>
                            </a:solidFill>
                            <a:latin typeface="Cambria Math" panose="02040503050406030204" pitchFamily="18" charset="0"/>
                          </a:rPr>
                        </m:ctrlPr>
                      </m:sSubPr>
                      <m:e>
                        <m:r>
                          <a:rPr lang="es-ES" sz="1800" b="0" i="1" smtClean="0">
                            <a:solidFill>
                              <a:schemeClr val="bg1"/>
                            </a:solidFill>
                            <a:latin typeface="Cambria Math" panose="02040503050406030204" pitchFamily="18" charset="0"/>
                          </a:rPr>
                          <m:t>𝑅</m:t>
                        </m:r>
                      </m:e>
                      <m:sub>
                        <m:r>
                          <a:rPr lang="es-ES" sz="1800" b="0" i="1" smtClean="0">
                            <a:solidFill>
                              <a:schemeClr val="bg1"/>
                            </a:solidFill>
                            <a:latin typeface="Cambria Math" panose="02040503050406030204" pitchFamily="18" charset="0"/>
                          </a:rPr>
                          <m:t>𝑛</m:t>
                        </m:r>
                        <m:r>
                          <a:rPr lang="es-ES" sz="1800" b="0" i="1" smtClean="0">
                            <a:solidFill>
                              <a:schemeClr val="bg1"/>
                            </a:solidFill>
                            <a:latin typeface="Cambria Math" panose="02040503050406030204" pitchFamily="18" charset="0"/>
                          </a:rPr>
                          <m:t>,</m:t>
                        </m:r>
                        <m:r>
                          <a:rPr lang="es-ES" sz="1800" b="0" i="1" smtClean="0">
                            <a:solidFill>
                              <a:schemeClr val="bg1"/>
                            </a:solidFill>
                            <a:latin typeface="Cambria Math" panose="02040503050406030204" pitchFamily="18" charset="0"/>
                          </a:rPr>
                          <m:t>𝑘</m:t>
                        </m:r>
                      </m:sub>
                    </m:sSub>
                    <m:r>
                      <a:rPr lang="es-ES" sz="1800" b="0" i="1" smtClean="0">
                        <a:solidFill>
                          <a:schemeClr val="bg1"/>
                        </a:solidFill>
                        <a:latin typeface="Cambria Math" panose="02040503050406030204" pitchFamily="18" charset="0"/>
                      </a:rPr>
                      <m:t> </m:t>
                    </m:r>
                  </m:oMath>
                </a14:m>
                <a:r>
                  <a:rPr lang="es-CO" sz="1800" dirty="0">
                    <a:solidFill>
                      <a:schemeClr val="bg1"/>
                    </a:solidFill>
                    <a:latin typeface="Aptos" panose="020B0004020202020204" pitchFamily="34" charset="0"/>
                  </a:rPr>
                  <a:t>de la serie </a:t>
                </a:r>
                <a14:m>
                  <m:oMath xmlns:m="http://schemas.openxmlformats.org/officeDocument/2006/math">
                    <m:r>
                      <a:rPr lang="es-ES" sz="1800" b="0" i="1" smtClean="0">
                        <a:solidFill>
                          <a:schemeClr val="bg1"/>
                        </a:solidFill>
                        <a:latin typeface="Cambria Math" panose="02040503050406030204" pitchFamily="18" charset="0"/>
                      </a:rPr>
                      <m:t>{</m:t>
                    </m:r>
                    <m:sSub>
                      <m:sSubPr>
                        <m:ctrlPr>
                          <a:rPr lang="es-ES" sz="1800" b="0" i="1" smtClean="0">
                            <a:solidFill>
                              <a:schemeClr val="bg1"/>
                            </a:solidFill>
                            <a:latin typeface="Cambria Math" panose="02040503050406030204" pitchFamily="18" charset="0"/>
                          </a:rPr>
                        </m:ctrlPr>
                      </m:sSubPr>
                      <m:e>
                        <m:r>
                          <a:rPr lang="es-ES" sz="1800" b="0" i="1" smtClean="0">
                            <a:solidFill>
                              <a:schemeClr val="bg1"/>
                            </a:solidFill>
                            <a:latin typeface="Cambria Math" panose="02040503050406030204" pitchFamily="18" charset="0"/>
                          </a:rPr>
                          <m:t>𝐷</m:t>
                        </m:r>
                      </m:e>
                      <m:sub>
                        <m:r>
                          <a:rPr lang="es-ES" sz="1800" b="0" i="1" smtClean="0">
                            <a:solidFill>
                              <a:schemeClr val="bg1"/>
                            </a:solidFill>
                            <a:latin typeface="Cambria Math" panose="02040503050406030204" pitchFamily="18" charset="0"/>
                          </a:rPr>
                          <m:t>𝑖</m:t>
                        </m:r>
                        <m:r>
                          <a:rPr lang="es-ES" sz="1800" b="0" i="1" smtClean="0">
                            <a:solidFill>
                              <a:schemeClr val="bg1"/>
                            </a:solidFill>
                            <a:latin typeface="Cambria Math" panose="02040503050406030204" pitchFamily="18" charset="0"/>
                          </a:rPr>
                          <m:t>,</m:t>
                        </m:r>
                        <m:r>
                          <a:rPr lang="es-ES" sz="1800" b="0" i="1" smtClean="0">
                            <a:solidFill>
                              <a:schemeClr val="bg1"/>
                            </a:solidFill>
                            <a:latin typeface="Cambria Math" panose="02040503050406030204" pitchFamily="18" charset="0"/>
                          </a:rPr>
                          <m:t>𝑘</m:t>
                        </m:r>
                      </m:sub>
                    </m:sSub>
                    <m:r>
                      <a:rPr lang="es-ES" sz="1800" b="0" i="1" smtClean="0">
                        <a:solidFill>
                          <a:schemeClr val="bg1"/>
                        </a:solidFill>
                        <a:latin typeface="Cambria Math" panose="02040503050406030204" pitchFamily="18" charset="0"/>
                      </a:rPr>
                      <m:t>}</m:t>
                    </m:r>
                  </m:oMath>
                </a14:m>
                <a:r>
                  <a:rPr lang="es-CO" sz="1800" dirty="0">
                    <a:solidFill>
                      <a:schemeClr val="bg1"/>
                    </a:solidFill>
                    <a:latin typeface="Aptos" panose="020B0004020202020204" pitchFamily="34" charset="0"/>
                  </a:rPr>
                  <a:t> para cada segmento k:</a:t>
                </a:r>
              </a:p>
              <a:p>
                <a:pPr algn="just"/>
                <a:endParaRPr lang="es-CO" sz="18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𝑅</m:t>
                          </m:r>
                        </m:e>
                        <m:sub>
                          <m:r>
                            <a:rPr lang="es-ES" sz="2000" b="0" i="1" smtClean="0">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𝑘</m:t>
                          </m:r>
                        </m:sub>
                      </m:sSub>
                      <m:r>
                        <a:rPr lang="es-ES" sz="2000" b="0" i="1" smtClean="0">
                          <a:solidFill>
                            <a:schemeClr val="bg1"/>
                          </a:solidFill>
                          <a:latin typeface="Cambria Math" panose="02040503050406030204" pitchFamily="18" charset="0"/>
                        </a:rPr>
                        <m:t>=</m:t>
                      </m:r>
                      <m:func>
                        <m:funcPr>
                          <m:ctrlPr>
                            <a:rPr lang="es-ES" sz="2000" b="0" i="1" smtClean="0">
                              <a:solidFill>
                                <a:schemeClr val="bg1"/>
                              </a:solidFill>
                              <a:latin typeface="Cambria Math" panose="02040503050406030204" pitchFamily="18" charset="0"/>
                            </a:rPr>
                          </m:ctrlPr>
                        </m:funcPr>
                        <m:fName>
                          <m:r>
                            <m:rPr>
                              <m:sty m:val="p"/>
                            </m:rPr>
                            <a:rPr lang="es-ES" sz="2000" b="0" i="0" smtClean="0">
                              <a:solidFill>
                                <a:schemeClr val="bg1"/>
                              </a:solidFill>
                              <a:latin typeface="Cambria Math" panose="02040503050406030204" pitchFamily="18" charset="0"/>
                            </a:rPr>
                            <m:t>max</m:t>
                          </m:r>
                        </m:fName>
                        <m:e>
                          <m:d>
                            <m:dPr>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𝐷</m:t>
                                  </m:r>
                                </m:e>
                                <m:sub>
                                  <m:r>
                                    <a:rPr lang="es-ES" sz="2000" b="0" i="1" smtClean="0">
                                      <a:solidFill>
                                        <a:schemeClr val="bg1"/>
                                      </a:solidFill>
                                      <a:latin typeface="Cambria Math" panose="02040503050406030204" pitchFamily="18" charset="0"/>
                                    </a:rPr>
                                    <m:t>1,</m:t>
                                  </m:r>
                                  <m:r>
                                    <a:rPr lang="es-ES" sz="2000" b="0" i="1" smtClean="0">
                                      <a:solidFill>
                                        <a:schemeClr val="bg1"/>
                                      </a:solidFill>
                                      <a:latin typeface="Cambria Math" panose="02040503050406030204" pitchFamily="18" charset="0"/>
                                    </a:rPr>
                                    <m:t>𝑘</m:t>
                                  </m:r>
                                </m:sub>
                              </m:sSub>
                              <m:r>
                                <a:rPr lang="es-ES" sz="2000" b="0" i="1" smtClean="0">
                                  <a:solidFill>
                                    <a:schemeClr val="bg1"/>
                                  </a:solidFill>
                                  <a:latin typeface="Cambria Math" panose="02040503050406030204" pitchFamily="18" charset="0"/>
                                </a:rPr>
                                <m:t>,…,</m:t>
                              </m:r>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𝐷</m:t>
                                  </m:r>
                                </m:e>
                                <m:sub>
                                  <m:r>
                                    <a:rPr lang="es-ES" sz="2000" b="0" i="1" smtClean="0">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𝑘</m:t>
                                  </m:r>
                                </m:sub>
                              </m:sSub>
                            </m:e>
                          </m:d>
                        </m:e>
                      </m:func>
                      <m:r>
                        <a:rPr lang="es-ES" sz="2000" b="0" i="1" smtClean="0">
                          <a:solidFill>
                            <a:schemeClr val="bg1"/>
                          </a:solidFill>
                          <a:latin typeface="Cambria Math" panose="02040503050406030204" pitchFamily="18" charset="0"/>
                        </a:rPr>
                        <m:t>−</m:t>
                      </m:r>
                      <m:func>
                        <m:funcPr>
                          <m:ctrlPr>
                            <a:rPr lang="es-ES" sz="2000" b="0" i="1" smtClean="0">
                              <a:solidFill>
                                <a:schemeClr val="bg1"/>
                              </a:solidFill>
                              <a:latin typeface="Cambria Math" panose="02040503050406030204" pitchFamily="18" charset="0"/>
                            </a:rPr>
                          </m:ctrlPr>
                        </m:funcPr>
                        <m:fName>
                          <m:r>
                            <m:rPr>
                              <m:sty m:val="p"/>
                            </m:rPr>
                            <a:rPr lang="es-ES" sz="2000" b="0" i="0" smtClean="0">
                              <a:solidFill>
                                <a:schemeClr val="bg1"/>
                              </a:solidFill>
                              <a:latin typeface="Cambria Math" panose="02040503050406030204" pitchFamily="18" charset="0"/>
                            </a:rPr>
                            <m:t>min</m:t>
                          </m:r>
                        </m:fName>
                        <m:e>
                          <m:d>
                            <m:dPr>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𝐷</m:t>
                                  </m:r>
                                </m:e>
                                <m:sub>
                                  <m:r>
                                    <a:rPr lang="es-ES" sz="2000" b="0" i="1" smtClean="0">
                                      <a:solidFill>
                                        <a:schemeClr val="bg1"/>
                                      </a:solidFill>
                                      <a:latin typeface="Cambria Math" panose="02040503050406030204" pitchFamily="18" charset="0"/>
                                    </a:rPr>
                                    <m:t>1,</m:t>
                                  </m:r>
                                  <m:r>
                                    <a:rPr lang="es-ES" sz="2000" b="0" i="1" smtClean="0">
                                      <a:solidFill>
                                        <a:schemeClr val="bg1"/>
                                      </a:solidFill>
                                      <a:latin typeface="Cambria Math" panose="02040503050406030204" pitchFamily="18" charset="0"/>
                                    </a:rPr>
                                    <m:t>𝑘</m:t>
                                  </m:r>
                                </m:sub>
                              </m:sSub>
                              <m:r>
                                <a:rPr lang="es-ES" sz="2000" b="0" i="1" smtClean="0">
                                  <a:solidFill>
                                    <a:schemeClr val="bg1"/>
                                  </a:solidFill>
                                  <a:latin typeface="Cambria Math" panose="02040503050406030204" pitchFamily="18" charset="0"/>
                                </a:rPr>
                                <m:t>,…,</m:t>
                              </m:r>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𝐷</m:t>
                                  </m:r>
                                </m:e>
                                <m:sub>
                                  <m:r>
                                    <a:rPr lang="es-ES" sz="2000" b="0" i="1" smtClean="0">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𝑘</m:t>
                                  </m:r>
                                </m:sub>
                              </m:sSub>
                            </m:e>
                          </m:d>
                        </m:e>
                      </m:func>
                      <m:r>
                        <a:rPr lang="es-ES" sz="2000" b="0" i="1" smtClean="0">
                          <a:solidFill>
                            <a:schemeClr val="bg1"/>
                          </a:solidFill>
                          <a:latin typeface="Cambria Math" panose="02040503050406030204" pitchFamily="18" charset="0"/>
                          <a:ea typeface="Cambria Math" panose="02040503050406030204" pitchFamily="18" charset="0"/>
                        </a:rPr>
                        <m:t>∀</m:t>
                      </m:r>
                      <m:r>
                        <a:rPr lang="es-CO" sz="2000" b="0" i="1" smtClean="0">
                          <a:solidFill>
                            <a:schemeClr val="bg1"/>
                          </a:solidFill>
                          <a:latin typeface="Cambria Math" panose="02040503050406030204" pitchFamily="18" charset="0"/>
                          <a:ea typeface="Cambria Math" panose="02040503050406030204" pitchFamily="18" charset="0"/>
                        </a:rPr>
                        <m:t>𝑘</m:t>
                      </m:r>
                      <m:r>
                        <a:rPr lang="es-CO" sz="2000" b="0" i="1" smtClean="0">
                          <a:solidFill>
                            <a:schemeClr val="bg1"/>
                          </a:solidFill>
                          <a:latin typeface="Cambria Math" panose="02040503050406030204" pitchFamily="18" charset="0"/>
                          <a:ea typeface="Cambria Math" panose="02040503050406030204" pitchFamily="18" charset="0"/>
                        </a:rPr>
                        <m:t>∈</m:t>
                      </m:r>
                      <m:r>
                        <a:rPr lang="es-CO" sz="2000" b="0" i="1" smtClean="0">
                          <a:solidFill>
                            <a:schemeClr val="bg1"/>
                          </a:solidFill>
                          <a:latin typeface="Cambria Math" panose="02040503050406030204" pitchFamily="18" charset="0"/>
                          <a:ea typeface="Cambria Math" panose="02040503050406030204" pitchFamily="18" charset="0"/>
                        </a:rPr>
                        <m:t>𝐾</m:t>
                      </m:r>
                    </m:oMath>
                  </m:oMathPara>
                </a14:m>
                <a:endParaRPr lang="es-CO" sz="2000"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34EC6EE3-50BC-0A11-6823-93EA0A72E635}"/>
                  </a:ext>
                </a:extLst>
              </p:cNvPr>
              <p:cNvSpPr txBox="1">
                <a:spLocks noRot="1" noChangeAspect="1" noMove="1" noResize="1" noEditPoints="1" noAdjustHandles="1" noChangeArrowheads="1" noChangeShapeType="1" noTextEdit="1"/>
              </p:cNvSpPr>
              <p:nvPr/>
            </p:nvSpPr>
            <p:spPr>
              <a:xfrm>
                <a:off x="1506558" y="1492279"/>
                <a:ext cx="9212448" cy="5192768"/>
              </a:xfrm>
              <a:prstGeom prst="rect">
                <a:avLst/>
              </a:prstGeom>
              <a:blipFill>
                <a:blip r:embed="rId2"/>
                <a:stretch>
                  <a:fillRect l="-596" t="-587" r="-596"/>
                </a:stretch>
              </a:blipFill>
            </p:spPr>
            <p:txBody>
              <a:bodyPr/>
              <a:lstStyle/>
              <a:p>
                <a:r>
                  <a:rPr lang="es-CO">
                    <a:noFill/>
                  </a:rPr>
                  <a:t> </a:t>
                </a:r>
              </a:p>
            </p:txBody>
          </p:sp>
        </mc:Fallback>
      </mc:AlternateContent>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3">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2" name="Rectangle: Rounded Corners 1">
            <a:extLst>
              <a:ext uri="{FF2B5EF4-FFF2-40B4-BE49-F238E27FC236}">
                <a16:creationId xmlns:a16="http://schemas.microsoft.com/office/drawing/2014/main" id="{CA495781-2C04-7920-6AA7-F107FB8FEA2E}"/>
              </a:ext>
            </a:extLst>
          </p:cNvPr>
          <p:cNvSpPr/>
          <p:nvPr/>
        </p:nvSpPr>
        <p:spPr>
          <a:xfrm>
            <a:off x="3338623" y="188504"/>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C0C0A9A1-58A2-4551-3969-26C6ED988F32}"/>
              </a:ext>
            </a:extLst>
          </p:cNvPr>
          <p:cNvSpPr txBox="1"/>
          <p:nvPr/>
        </p:nvSpPr>
        <p:spPr>
          <a:xfrm>
            <a:off x="3572540" y="358799"/>
            <a:ext cx="861946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Estimación del exponente de </a:t>
            </a:r>
            <a:r>
              <a:rPr lang="es-MX" sz="2400" b="1" dirty="0" err="1">
                <a:solidFill>
                  <a:schemeClr val="tx1">
                    <a:lumMod val="85000"/>
                    <a:lumOff val="15000"/>
                  </a:schemeClr>
                </a:solidFill>
                <a:latin typeface="Aptos" panose="020B0004020202020204" pitchFamily="34" charset="0"/>
              </a:rPr>
              <a:t>Hurst</a:t>
            </a:r>
            <a:r>
              <a:rPr lang="es-MX" sz="2400" b="1" dirty="0">
                <a:solidFill>
                  <a:schemeClr val="tx1">
                    <a:lumMod val="85000"/>
                    <a:lumOff val="15000"/>
                  </a:schemeClr>
                </a:solidFill>
                <a:latin typeface="Aptos" panose="020B0004020202020204" pitchFamily="34" charset="0"/>
              </a:rPr>
              <a:t> (III)</a:t>
            </a:r>
          </a:p>
        </p:txBody>
      </p:sp>
      <p:cxnSp>
        <p:nvCxnSpPr>
          <p:cNvPr id="8" name="Straight Connector 7">
            <a:extLst>
              <a:ext uri="{FF2B5EF4-FFF2-40B4-BE49-F238E27FC236}">
                <a16:creationId xmlns:a16="http://schemas.microsoft.com/office/drawing/2014/main" id="{F0702958-FB5C-7578-6DF3-97D79223851C}"/>
              </a:ext>
            </a:extLst>
          </p:cNvPr>
          <p:cNvCxnSpPr>
            <a:cxnSpLocks/>
          </p:cNvCxnSpPr>
          <p:nvPr/>
        </p:nvCxnSpPr>
        <p:spPr>
          <a:xfrm flipH="1">
            <a:off x="0" y="1202795"/>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F0A8AC-21B4-42E1-7B6C-00CBC20BA683}"/>
              </a:ext>
            </a:extLst>
          </p:cNvPr>
          <p:cNvCxnSpPr>
            <a:cxnSpLocks/>
          </p:cNvCxnSpPr>
          <p:nvPr/>
        </p:nvCxnSpPr>
        <p:spPr>
          <a:xfrm flipH="1">
            <a:off x="0" y="1277557"/>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0010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EC6EE3-50BC-0A11-6823-93EA0A72E635}"/>
                  </a:ext>
                </a:extLst>
              </p:cNvPr>
              <p:cNvSpPr txBox="1"/>
              <p:nvPr/>
            </p:nvSpPr>
            <p:spPr>
              <a:xfrm>
                <a:off x="924631" y="1564354"/>
                <a:ext cx="10376301" cy="4643707"/>
              </a:xfrm>
              <a:prstGeom prst="rect">
                <a:avLst/>
              </a:prstGeom>
              <a:noFill/>
            </p:spPr>
            <p:txBody>
              <a:bodyPr wrap="square">
                <a:spAutoFit/>
              </a:bodyPr>
              <a:lstStyle/>
              <a:p>
                <a:pPr algn="just"/>
                <a:r>
                  <a:rPr lang="es-CO" sz="2000" dirty="0">
                    <a:solidFill>
                      <a:srgbClr val="FFC000"/>
                    </a:solidFill>
                    <a:latin typeface="Aptos" panose="020B0004020202020204" pitchFamily="34" charset="0"/>
                  </a:rPr>
                  <a:t>5) </a:t>
                </a:r>
                <a:r>
                  <a:rPr lang="es-CO" sz="2000" dirty="0">
                    <a:solidFill>
                      <a:schemeClr val="bg1"/>
                    </a:solidFill>
                    <a:latin typeface="Aptos" panose="020B0004020202020204" pitchFamily="34" charset="0"/>
                  </a:rPr>
                  <a:t>Se estima la desviación estándar de cada </a:t>
                </a:r>
                <a:r>
                  <a:rPr lang="es-CO" sz="2000" i="1" dirty="0">
                    <a:solidFill>
                      <a:schemeClr val="bg1"/>
                    </a:solidFill>
                    <a:latin typeface="Aptos" panose="020B0004020202020204" pitchFamily="34" charset="0"/>
                  </a:rPr>
                  <a:t>k</a:t>
                </a:r>
                <a:r>
                  <a:rPr lang="es-CO" sz="2000" dirty="0">
                    <a:solidFill>
                      <a:schemeClr val="bg1"/>
                    </a:solidFill>
                    <a:latin typeface="Aptos" panose="020B0004020202020204" pitchFamily="34" charset="0"/>
                  </a:rPr>
                  <a:t>-</a:t>
                </a:r>
                <a:r>
                  <a:rPr lang="es-CO" sz="2000" dirty="0" err="1">
                    <a:solidFill>
                      <a:schemeClr val="bg1"/>
                    </a:solidFill>
                    <a:latin typeface="Aptos" panose="020B0004020202020204" pitchFamily="34" charset="0"/>
                  </a:rPr>
                  <a:t>ésima</a:t>
                </a:r>
                <a:r>
                  <a:rPr lang="es-CO" sz="2000" dirty="0">
                    <a:solidFill>
                      <a:schemeClr val="bg1"/>
                    </a:solidFill>
                    <a:latin typeface="Aptos" panose="020B0004020202020204" pitchFamily="34" charset="0"/>
                  </a:rPr>
                  <a:t> ventana:</a:t>
                </a:r>
              </a:p>
              <a:p>
                <a:pPr algn="just">
                  <a:lnSpc>
                    <a:spcPct val="100000"/>
                  </a:lnSpc>
                </a:pPr>
                <a:endParaRPr lang="es-CO" sz="20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rPr>
                            <m:t>𝑆</m:t>
                          </m:r>
                        </m:e>
                        <m:sub>
                          <m:r>
                            <a:rPr lang="es-CO" sz="2400" i="1">
                              <a:solidFill>
                                <a:schemeClr val="bg1"/>
                              </a:solidFill>
                              <a:latin typeface="Cambria Math"/>
                            </a:rPr>
                            <m:t>𝑛</m:t>
                          </m:r>
                          <m:r>
                            <a:rPr lang="es-CO" sz="2400" i="1">
                              <a:solidFill>
                                <a:schemeClr val="bg1"/>
                              </a:solidFill>
                              <a:latin typeface="Cambria Math"/>
                            </a:rPr>
                            <m:t>,</m:t>
                          </m:r>
                          <m:r>
                            <a:rPr lang="es-CO" sz="2400" i="1">
                              <a:solidFill>
                                <a:schemeClr val="bg1"/>
                              </a:solidFill>
                              <a:latin typeface="Cambria Math"/>
                            </a:rPr>
                            <m:t>𝑘</m:t>
                          </m:r>
                        </m:sub>
                      </m:sSub>
                      <m:r>
                        <a:rPr lang="es-CO" sz="2400" i="1">
                          <a:solidFill>
                            <a:schemeClr val="bg1"/>
                          </a:solidFill>
                          <a:latin typeface="Cambria Math"/>
                        </a:rPr>
                        <m:t>=</m:t>
                      </m:r>
                      <m:rad>
                        <m:radPr>
                          <m:degHide m:val="on"/>
                          <m:ctrlPr>
                            <a:rPr lang="es-CO" sz="2400" i="1" smtClean="0">
                              <a:solidFill>
                                <a:schemeClr val="bg1"/>
                              </a:solidFill>
                              <a:latin typeface="Cambria Math" panose="02040503050406030204" pitchFamily="18" charset="0"/>
                            </a:rPr>
                          </m:ctrlPr>
                        </m:radPr>
                        <m:deg/>
                        <m:e>
                          <m:nary>
                            <m:naryPr>
                              <m:chr m:val="∑"/>
                              <m:ctrlPr>
                                <a:rPr lang="es-CO" sz="2400" i="1">
                                  <a:solidFill>
                                    <a:schemeClr val="bg1"/>
                                  </a:solidFill>
                                  <a:latin typeface="Cambria Math" panose="02040503050406030204" pitchFamily="18" charset="0"/>
                                </a:rPr>
                              </m:ctrlPr>
                            </m:naryPr>
                            <m:sub>
                              <m:r>
                                <m:rPr>
                                  <m:brk m:alnAt="23"/>
                                </m:rPr>
                                <a:rPr lang="es-CO" sz="2400" i="1">
                                  <a:solidFill>
                                    <a:schemeClr val="bg1"/>
                                  </a:solidFill>
                                  <a:latin typeface="Cambria Math"/>
                                </a:rPr>
                                <m:t>𝑖</m:t>
                              </m:r>
                              <m:r>
                                <a:rPr lang="es-CO" sz="2400" i="1">
                                  <a:solidFill>
                                    <a:schemeClr val="bg1"/>
                                  </a:solidFill>
                                  <a:latin typeface="Cambria Math"/>
                                </a:rPr>
                                <m:t>=1</m:t>
                              </m:r>
                            </m:sub>
                            <m:sup>
                              <m:r>
                                <a:rPr lang="es-CO" sz="2400" i="1">
                                  <a:solidFill>
                                    <a:schemeClr val="bg1"/>
                                  </a:solidFill>
                                  <a:latin typeface="Cambria Math"/>
                                </a:rPr>
                                <m:t>𝑛</m:t>
                              </m:r>
                            </m:sup>
                            <m:e>
                              <m:sSubSup>
                                <m:sSubSupPr>
                                  <m:ctrlPr>
                                    <a:rPr lang="es-CO" sz="2400" i="1">
                                      <a:solidFill>
                                        <a:schemeClr val="bg1"/>
                                      </a:solidFill>
                                      <a:latin typeface="Cambria Math" panose="02040503050406030204" pitchFamily="18" charset="0"/>
                                    </a:rPr>
                                  </m:ctrlPr>
                                </m:sSubSupPr>
                                <m:e>
                                  <m:r>
                                    <a:rPr lang="es-CO" sz="2400" i="1">
                                      <a:solidFill>
                                        <a:schemeClr val="bg1"/>
                                      </a:solidFill>
                                      <a:latin typeface="Cambria Math"/>
                                    </a:rPr>
                                    <m:t>𝑌</m:t>
                                  </m:r>
                                </m:e>
                                <m:sub>
                                  <m:r>
                                    <a:rPr lang="es-CO" sz="2400" i="1">
                                      <a:solidFill>
                                        <a:schemeClr val="bg1"/>
                                      </a:solidFill>
                                      <a:latin typeface="Cambria Math"/>
                                    </a:rPr>
                                    <m:t>𝑖</m:t>
                                  </m:r>
                                  <m:r>
                                    <a:rPr lang="es-CO" sz="2400" i="1">
                                      <a:solidFill>
                                        <a:schemeClr val="bg1"/>
                                      </a:solidFill>
                                      <a:latin typeface="Cambria Math"/>
                                    </a:rPr>
                                    <m:t>,</m:t>
                                  </m:r>
                                  <m:r>
                                    <a:rPr lang="es-CO" sz="2400" i="1">
                                      <a:solidFill>
                                        <a:schemeClr val="bg1"/>
                                      </a:solidFill>
                                      <a:latin typeface="Cambria Math"/>
                                    </a:rPr>
                                    <m:t>𝑘</m:t>
                                  </m:r>
                                </m:sub>
                                <m:sup>
                                  <m:r>
                                    <a:rPr lang="es-CO" sz="2400" i="1">
                                      <a:solidFill>
                                        <a:schemeClr val="bg1"/>
                                      </a:solidFill>
                                      <a:latin typeface="Cambria Math" panose="02040503050406030204" pitchFamily="18" charset="0"/>
                                    </a:rPr>
                                    <m:t>2</m:t>
                                  </m:r>
                                </m:sup>
                              </m:sSubSup>
                            </m:e>
                          </m:nary>
                        </m:e>
                      </m:rad>
                      <m:r>
                        <a:rPr lang="es-CO" sz="2400" i="1" smtClean="0">
                          <a:solidFill>
                            <a:schemeClr val="bg1"/>
                          </a:solidFill>
                          <a:latin typeface="Cambria Math" panose="02040503050406030204" pitchFamily="18" charset="0"/>
                          <a:ea typeface="Cambria Math" panose="02040503050406030204" pitchFamily="18" charset="0"/>
                        </a:rPr>
                        <m:t>∀</m:t>
                      </m:r>
                      <m:r>
                        <a:rPr lang="es-CO" sz="2400" b="0" i="1" smtClean="0">
                          <a:solidFill>
                            <a:schemeClr val="bg1"/>
                          </a:solidFill>
                          <a:latin typeface="Cambria Math" panose="02040503050406030204" pitchFamily="18" charset="0"/>
                          <a:ea typeface="Cambria Math" panose="02040503050406030204" pitchFamily="18" charset="0"/>
                        </a:rPr>
                        <m:t>𝑘</m:t>
                      </m:r>
                      <m:r>
                        <a:rPr lang="es-CO" sz="2400" b="0" i="1" smtClean="0">
                          <a:solidFill>
                            <a:schemeClr val="bg1"/>
                          </a:solidFill>
                          <a:latin typeface="Cambria Math" panose="02040503050406030204" pitchFamily="18" charset="0"/>
                          <a:ea typeface="Cambria Math" panose="02040503050406030204" pitchFamily="18" charset="0"/>
                        </a:rPr>
                        <m:t>∈</m:t>
                      </m:r>
                      <m:r>
                        <a:rPr lang="es-CO" sz="2400" b="0" i="1" smtClean="0">
                          <a:solidFill>
                            <a:schemeClr val="bg1"/>
                          </a:solidFill>
                          <a:latin typeface="Cambria Math" panose="02040503050406030204" pitchFamily="18" charset="0"/>
                          <a:ea typeface="Cambria Math" panose="02040503050406030204" pitchFamily="18" charset="0"/>
                        </a:rPr>
                        <m:t>𝐾</m:t>
                      </m:r>
                    </m:oMath>
                  </m:oMathPara>
                </a14:m>
                <a:endParaRPr lang="es-CO" sz="2400" dirty="0">
                  <a:solidFill>
                    <a:schemeClr val="bg1"/>
                  </a:solidFill>
                  <a:latin typeface="Aptos" panose="020B0004020202020204" pitchFamily="34" charset="0"/>
                </a:endParaRPr>
              </a:p>
              <a:p>
                <a:pPr algn="just"/>
                <a:endParaRPr lang="es-CO" sz="2000" dirty="0">
                  <a:solidFill>
                    <a:schemeClr val="bg1"/>
                  </a:solidFill>
                  <a:latin typeface="Aptos" panose="020B0004020202020204" pitchFamily="34" charset="0"/>
                </a:endParaRPr>
              </a:p>
              <a:p>
                <a:pPr algn="just"/>
                <a:r>
                  <a:rPr lang="es-CO" sz="2000" dirty="0">
                    <a:solidFill>
                      <a:srgbClr val="FFC000"/>
                    </a:solidFill>
                    <a:latin typeface="Aptos" panose="020B0004020202020204" pitchFamily="34" charset="0"/>
                  </a:rPr>
                  <a:t>6) </a:t>
                </a:r>
                <a:r>
                  <a:rPr lang="es-CO" sz="2000" dirty="0">
                    <a:solidFill>
                      <a:schemeClr val="bg1"/>
                    </a:solidFill>
                    <a:latin typeface="Aptos" panose="020B0004020202020204" pitchFamily="34" charset="0"/>
                  </a:rPr>
                  <a:t>Se calcula el rango </a:t>
                </a:r>
                <a:r>
                  <a:rPr lang="es-CO" sz="2000" dirty="0" err="1">
                    <a:solidFill>
                      <a:schemeClr val="bg1"/>
                    </a:solidFill>
                    <a:latin typeface="Aptos" panose="020B0004020202020204" pitchFamily="34" charset="0"/>
                  </a:rPr>
                  <a:t>re-escalado</a:t>
                </a:r>
                <a:r>
                  <a:rPr lang="es-CO" sz="2000" dirty="0">
                    <a:solidFill>
                      <a:schemeClr val="bg1"/>
                    </a:solidFill>
                    <a:latin typeface="Aptos" panose="020B0004020202020204" pitchFamily="34" charset="0"/>
                  </a:rPr>
                  <a:t> para cada </a:t>
                </a:r>
                <a:r>
                  <a:rPr lang="es-CO" sz="2000" i="1" dirty="0">
                    <a:solidFill>
                      <a:schemeClr val="bg1"/>
                    </a:solidFill>
                    <a:latin typeface="Aptos" panose="020B0004020202020204" pitchFamily="34" charset="0"/>
                  </a:rPr>
                  <a:t>k</a:t>
                </a:r>
                <a:r>
                  <a:rPr lang="es-CO" sz="2000" dirty="0">
                    <a:solidFill>
                      <a:schemeClr val="bg1"/>
                    </a:solidFill>
                    <a:latin typeface="Aptos" panose="020B0004020202020204" pitchFamily="34" charset="0"/>
                  </a:rPr>
                  <a:t>-</a:t>
                </a:r>
                <a:r>
                  <a:rPr lang="es-CO" sz="2000" dirty="0" err="1">
                    <a:solidFill>
                      <a:schemeClr val="bg1"/>
                    </a:solidFill>
                    <a:latin typeface="Aptos" panose="020B0004020202020204" pitchFamily="34" charset="0"/>
                  </a:rPr>
                  <a:t>ésima</a:t>
                </a:r>
                <a:r>
                  <a:rPr lang="es-CO" sz="2000" dirty="0">
                    <a:solidFill>
                      <a:schemeClr val="bg1"/>
                    </a:solidFill>
                    <a:latin typeface="Aptos" panose="020B0004020202020204" pitchFamily="34" charset="0"/>
                  </a:rPr>
                  <a:t> ventana:</a:t>
                </a:r>
              </a:p>
              <a:p>
                <a:pPr algn="just"/>
                <a:endParaRPr lang="es-CO" sz="2000" dirty="0">
                  <a:solidFill>
                    <a:schemeClr val="bg1"/>
                  </a:solidFill>
                  <a:latin typeface="Aptos" panose="020B0004020202020204" pitchFamily="34" charset="0"/>
                </a:endParaRPr>
              </a:p>
              <a:p>
                <a:pPr algn="ctr"/>
                <a14:m>
                  <m:oMath xmlns:m="http://schemas.openxmlformats.org/officeDocument/2006/math">
                    <m:r>
                      <a:rPr lang="es-ES" sz="2400" i="1">
                        <a:solidFill>
                          <a:schemeClr val="bg1"/>
                        </a:solidFill>
                        <a:latin typeface="Cambria Math" panose="02040503050406030204" pitchFamily="18" charset="0"/>
                      </a:rPr>
                      <m:t>(</m:t>
                    </m:r>
                    <m:r>
                      <a:rPr lang="es-ES" sz="2400" i="1">
                        <a:solidFill>
                          <a:schemeClr val="bg1"/>
                        </a:solidFill>
                        <a:latin typeface="Cambria Math" panose="02040503050406030204" pitchFamily="18" charset="0"/>
                      </a:rPr>
                      <m:t>𝑅</m:t>
                    </m:r>
                    <m:r>
                      <a:rPr lang="es-ES" sz="2400" i="1">
                        <a:solidFill>
                          <a:schemeClr val="bg1"/>
                        </a:solidFill>
                        <a:latin typeface="Cambria Math" panose="02040503050406030204" pitchFamily="18" charset="0"/>
                      </a:rPr>
                      <m:t>/</m:t>
                    </m:r>
                    <m:r>
                      <a:rPr lang="es-ES" sz="2400" i="1">
                        <a:solidFill>
                          <a:schemeClr val="bg1"/>
                        </a:solidFill>
                        <a:latin typeface="Cambria Math" panose="02040503050406030204" pitchFamily="18" charset="0"/>
                      </a:rPr>
                      <m:t>𝑆</m:t>
                    </m:r>
                    <m:sSub>
                      <m:sSubPr>
                        <m:ctrlPr>
                          <a:rPr lang="es-ES" sz="2400" i="1">
                            <a:solidFill>
                              <a:schemeClr val="bg1"/>
                            </a:solidFill>
                            <a:latin typeface="Cambria Math" panose="02040503050406030204" pitchFamily="18" charset="0"/>
                          </a:rPr>
                        </m:ctrlPr>
                      </m:sSubPr>
                      <m:e>
                        <m:r>
                          <a:rPr lang="es-ES" sz="2400" i="1">
                            <a:solidFill>
                              <a:schemeClr val="bg1"/>
                            </a:solidFill>
                            <a:latin typeface="Cambria Math" panose="02040503050406030204" pitchFamily="18" charset="0"/>
                          </a:rPr>
                          <m:t>)</m:t>
                        </m:r>
                      </m:e>
                      <m:sub>
                        <m:r>
                          <a:rPr lang="es-ES" sz="2400" i="1">
                            <a:solidFill>
                              <a:schemeClr val="bg1"/>
                            </a:solidFill>
                            <a:latin typeface="Cambria Math" panose="02040503050406030204" pitchFamily="18" charset="0"/>
                          </a:rPr>
                          <m:t>𝑛</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𝑘</m:t>
                        </m:r>
                        <m:r>
                          <a:rPr lang="es-ES" sz="2400" i="1">
                            <a:solidFill>
                              <a:schemeClr val="bg1"/>
                            </a:solidFill>
                            <a:latin typeface="Cambria Math" panose="02040503050406030204" pitchFamily="18" charset="0"/>
                          </a:rPr>
                          <m:t> </m:t>
                        </m:r>
                      </m:sub>
                    </m:sSub>
                  </m:oMath>
                </a14:m>
                <a:r>
                  <a:rPr lang="es-CO" sz="2400" i="1" dirty="0">
                    <a:solidFill>
                      <a:schemeClr val="bg1"/>
                    </a:solidFill>
                    <a:latin typeface="Aptos" panose="020B0004020202020204" pitchFamily="34" charset="0"/>
                  </a:rPr>
                  <a:t>= </a:t>
                </a:r>
                <a14:m>
                  <m:oMath xmlns:m="http://schemas.openxmlformats.org/officeDocument/2006/math">
                    <m:sSub>
                      <m:sSubPr>
                        <m:ctrlPr>
                          <a:rPr lang="es-ES" sz="2400" i="1">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𝑅</m:t>
                        </m:r>
                      </m:e>
                      <m:sub>
                        <m:r>
                          <a:rPr lang="es-ES" sz="2400" i="1">
                            <a:solidFill>
                              <a:schemeClr val="bg1"/>
                            </a:solidFill>
                            <a:latin typeface="Cambria Math" panose="02040503050406030204" pitchFamily="18" charset="0"/>
                          </a:rPr>
                          <m:t>𝑛</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𝑘</m:t>
                        </m:r>
                        <m:r>
                          <a:rPr lang="es-ES" sz="2400" i="1">
                            <a:solidFill>
                              <a:schemeClr val="bg1"/>
                            </a:solidFill>
                            <a:latin typeface="Cambria Math" panose="02040503050406030204" pitchFamily="18" charset="0"/>
                          </a:rPr>
                          <m:t> </m:t>
                        </m:r>
                      </m:sub>
                    </m:sSub>
                  </m:oMath>
                </a14:m>
                <a:r>
                  <a:rPr lang="es-CO" sz="2400" i="1" dirty="0">
                    <a:solidFill>
                      <a:schemeClr val="bg1"/>
                    </a:solidFill>
                    <a:latin typeface="Aptos" panose="020B0004020202020204" pitchFamily="34" charset="0"/>
                  </a:rPr>
                  <a:t>/</a:t>
                </a:r>
                <a14:m>
                  <m:oMath xmlns:m="http://schemas.openxmlformats.org/officeDocument/2006/math">
                    <m:sSub>
                      <m:sSubPr>
                        <m:ctrlPr>
                          <a:rPr lang="es-ES" sz="2400" i="1">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𝑆</m:t>
                        </m:r>
                      </m:e>
                      <m:sub>
                        <m:r>
                          <a:rPr lang="es-ES" sz="2400" i="1">
                            <a:solidFill>
                              <a:schemeClr val="bg1"/>
                            </a:solidFill>
                            <a:latin typeface="Cambria Math" panose="02040503050406030204" pitchFamily="18" charset="0"/>
                          </a:rPr>
                          <m:t>𝑛</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𝑘</m:t>
                        </m:r>
                        <m:r>
                          <a:rPr lang="es-ES" sz="2400" i="1">
                            <a:solidFill>
                              <a:schemeClr val="bg1"/>
                            </a:solidFill>
                            <a:latin typeface="Cambria Math" panose="02040503050406030204" pitchFamily="18" charset="0"/>
                          </a:rPr>
                          <m:t> </m:t>
                        </m:r>
                      </m:sub>
                    </m:sSub>
                    <m:r>
                      <a:rPr lang="es-ES" sz="2400" i="1" smtClean="0">
                        <a:solidFill>
                          <a:schemeClr val="bg1"/>
                        </a:solidFill>
                        <a:latin typeface="Cambria Math" panose="02040503050406030204" pitchFamily="18" charset="0"/>
                        <a:ea typeface="Cambria Math" panose="02040503050406030204" pitchFamily="18" charset="0"/>
                      </a:rPr>
                      <m:t>∀</m:t>
                    </m:r>
                    <m:r>
                      <a:rPr lang="es-CO" sz="2400" b="0" i="1" smtClean="0">
                        <a:solidFill>
                          <a:schemeClr val="bg1"/>
                        </a:solidFill>
                        <a:latin typeface="Cambria Math" panose="02040503050406030204" pitchFamily="18" charset="0"/>
                        <a:ea typeface="Cambria Math" panose="02040503050406030204" pitchFamily="18" charset="0"/>
                      </a:rPr>
                      <m:t>𝑘</m:t>
                    </m:r>
                    <m:r>
                      <a:rPr lang="es-CO" sz="2400" b="0" i="1" smtClean="0">
                        <a:solidFill>
                          <a:schemeClr val="bg1"/>
                        </a:solidFill>
                        <a:latin typeface="Cambria Math" panose="02040503050406030204" pitchFamily="18" charset="0"/>
                        <a:ea typeface="Cambria Math" panose="02040503050406030204" pitchFamily="18" charset="0"/>
                      </a:rPr>
                      <m:t>∈</m:t>
                    </m:r>
                    <m:r>
                      <a:rPr lang="es-CO" sz="2400" b="0" i="1" smtClean="0">
                        <a:solidFill>
                          <a:schemeClr val="bg1"/>
                        </a:solidFill>
                        <a:latin typeface="Cambria Math" panose="02040503050406030204" pitchFamily="18" charset="0"/>
                        <a:ea typeface="Cambria Math" panose="02040503050406030204" pitchFamily="18" charset="0"/>
                      </a:rPr>
                      <m:t>𝐾</m:t>
                    </m:r>
                  </m:oMath>
                </a14:m>
                <a:endParaRPr lang="es-CO" sz="2400" i="1" baseline="-25000" dirty="0">
                  <a:solidFill>
                    <a:schemeClr val="bg1"/>
                  </a:solidFill>
                  <a:latin typeface="Aptos" panose="020B0004020202020204" pitchFamily="34" charset="0"/>
                </a:endParaRPr>
              </a:p>
              <a:p>
                <a:pPr algn="ctr"/>
                <a:endParaRPr lang="es-CO" sz="2000" i="1" baseline="-25000" dirty="0">
                  <a:solidFill>
                    <a:schemeClr val="bg1"/>
                  </a:solidFill>
                  <a:latin typeface="Aptos" panose="020B0004020202020204" pitchFamily="34" charset="0"/>
                </a:endParaRPr>
              </a:p>
              <a:p>
                <a:pPr algn="just"/>
                <a:r>
                  <a:rPr lang="es-CO" sz="2000" dirty="0">
                    <a:solidFill>
                      <a:srgbClr val="FFC000"/>
                    </a:solidFill>
                    <a:latin typeface="Aptos" panose="020B0004020202020204" pitchFamily="34" charset="0"/>
                  </a:rPr>
                  <a:t>7) </a:t>
                </a:r>
                <a:r>
                  <a:rPr lang="es-CO" sz="2000" dirty="0">
                    <a:solidFill>
                      <a:schemeClr val="bg1"/>
                    </a:solidFill>
                    <a:latin typeface="Aptos" panose="020B0004020202020204" pitchFamily="34" charset="0"/>
                  </a:rPr>
                  <a:t>Se calcula el promedio de los rangos </a:t>
                </a:r>
                <a:r>
                  <a:rPr lang="es-CO" sz="2000" dirty="0" err="1">
                    <a:solidFill>
                      <a:schemeClr val="bg1"/>
                    </a:solidFill>
                    <a:latin typeface="Aptos" panose="020B0004020202020204" pitchFamily="34" charset="0"/>
                  </a:rPr>
                  <a:t>re-escalados</a:t>
                </a:r>
                <a:r>
                  <a:rPr lang="es-CO" sz="2000" dirty="0">
                    <a:solidFill>
                      <a:schemeClr val="bg1"/>
                    </a:solidFill>
                    <a:latin typeface="Aptos" panose="020B0004020202020204" pitchFamily="34" charset="0"/>
                  </a:rPr>
                  <a:t> para los k segmentos de tamaño n:</a:t>
                </a:r>
              </a:p>
              <a:p>
                <a:pPr algn="just"/>
                <a:endParaRPr lang="es-CO" sz="20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rPr>
                            <m:t>(</m:t>
                          </m:r>
                          <m:f>
                            <m:fPr>
                              <m:type m:val="lin"/>
                              <m:ctrlPr>
                                <a:rPr lang="es-CO" sz="2400" i="1">
                                  <a:solidFill>
                                    <a:schemeClr val="bg1"/>
                                  </a:solidFill>
                                  <a:latin typeface="Cambria Math" panose="02040503050406030204" pitchFamily="18" charset="0"/>
                                </a:rPr>
                              </m:ctrlPr>
                            </m:fPr>
                            <m:num>
                              <m:r>
                                <a:rPr lang="es-CO" sz="2400" i="1">
                                  <a:solidFill>
                                    <a:schemeClr val="bg1"/>
                                  </a:solidFill>
                                  <a:latin typeface="Cambria Math"/>
                                </a:rPr>
                                <m:t>𝑅</m:t>
                              </m:r>
                            </m:num>
                            <m:den>
                              <m:r>
                                <a:rPr lang="es-CO" sz="2400" i="1">
                                  <a:solidFill>
                                    <a:schemeClr val="bg1"/>
                                  </a:solidFill>
                                  <a:latin typeface="Cambria Math"/>
                                </a:rPr>
                                <m:t>𝑆</m:t>
                              </m:r>
                            </m:den>
                          </m:f>
                          <m:r>
                            <a:rPr lang="es-CO" sz="2400" i="1">
                              <a:solidFill>
                                <a:schemeClr val="bg1"/>
                              </a:solidFill>
                              <a:latin typeface="Cambria Math"/>
                            </a:rPr>
                            <m:t>)</m:t>
                          </m:r>
                        </m:e>
                        <m:sub>
                          <m:r>
                            <a:rPr lang="es-CO" sz="2400" i="1">
                              <a:solidFill>
                                <a:schemeClr val="bg1"/>
                              </a:solidFill>
                              <a:latin typeface="Cambria Math"/>
                            </a:rPr>
                            <m:t>𝑛</m:t>
                          </m:r>
                        </m:sub>
                      </m:sSub>
                    </m:oMath>
                  </m:oMathPara>
                </a14:m>
                <a:endParaRPr lang="es-CO" sz="2000"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34EC6EE3-50BC-0A11-6823-93EA0A72E635}"/>
                  </a:ext>
                </a:extLst>
              </p:cNvPr>
              <p:cNvSpPr txBox="1">
                <a:spLocks noRot="1" noChangeAspect="1" noMove="1" noResize="1" noEditPoints="1" noAdjustHandles="1" noChangeArrowheads="1" noChangeShapeType="1" noTextEdit="1"/>
              </p:cNvSpPr>
              <p:nvPr/>
            </p:nvSpPr>
            <p:spPr>
              <a:xfrm>
                <a:off x="924631" y="1564354"/>
                <a:ext cx="10376301" cy="4643707"/>
              </a:xfrm>
              <a:prstGeom prst="rect">
                <a:avLst/>
              </a:prstGeom>
              <a:blipFill>
                <a:blip r:embed="rId7"/>
                <a:stretch>
                  <a:fillRect l="-646" t="-788" b="-18265"/>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C98A5B6F-55F8-657C-B160-C384C87CC942}"/>
              </a:ext>
            </a:extLst>
          </p:cNvPr>
          <p:cNvSpPr/>
          <p:nvPr/>
        </p:nvSpPr>
        <p:spPr>
          <a:xfrm>
            <a:off x="3338623" y="188504"/>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3FB2D38D-4EEB-D835-C2FA-A520B3E4532F}"/>
              </a:ext>
            </a:extLst>
          </p:cNvPr>
          <p:cNvSpPr txBox="1"/>
          <p:nvPr/>
        </p:nvSpPr>
        <p:spPr>
          <a:xfrm>
            <a:off x="3572540" y="356338"/>
            <a:ext cx="861946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Estimación del exponente de </a:t>
            </a:r>
            <a:r>
              <a:rPr lang="es-MX" sz="2400" b="1" dirty="0" err="1">
                <a:solidFill>
                  <a:schemeClr val="tx1">
                    <a:lumMod val="85000"/>
                    <a:lumOff val="15000"/>
                  </a:schemeClr>
                </a:solidFill>
                <a:latin typeface="Aptos" panose="020B0004020202020204" pitchFamily="34" charset="0"/>
              </a:rPr>
              <a:t>Hurst</a:t>
            </a:r>
            <a:r>
              <a:rPr lang="es-MX" sz="2400" b="1" dirty="0">
                <a:solidFill>
                  <a:schemeClr val="tx1">
                    <a:lumMod val="85000"/>
                    <a:lumOff val="15000"/>
                  </a:schemeClr>
                </a:solidFill>
                <a:latin typeface="Aptos" panose="020B0004020202020204" pitchFamily="34" charset="0"/>
              </a:rPr>
              <a:t> (IV)</a:t>
            </a:r>
          </a:p>
        </p:txBody>
      </p:sp>
      <p:cxnSp>
        <p:nvCxnSpPr>
          <p:cNvPr id="8" name="Straight Connector 7">
            <a:extLst>
              <a:ext uri="{FF2B5EF4-FFF2-40B4-BE49-F238E27FC236}">
                <a16:creationId xmlns:a16="http://schemas.microsoft.com/office/drawing/2014/main" id="{16035A59-5D9B-6B9F-A0A5-3205002DBDC7}"/>
              </a:ext>
            </a:extLst>
          </p:cNvPr>
          <p:cNvCxnSpPr>
            <a:cxnSpLocks/>
          </p:cNvCxnSpPr>
          <p:nvPr/>
        </p:nvCxnSpPr>
        <p:spPr>
          <a:xfrm flipH="1">
            <a:off x="0" y="1202795"/>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15EE4E-7DF4-D926-E26D-BAFECEDA8CBB}"/>
              </a:ext>
            </a:extLst>
          </p:cNvPr>
          <p:cNvCxnSpPr>
            <a:cxnSpLocks/>
          </p:cNvCxnSpPr>
          <p:nvPr/>
        </p:nvCxnSpPr>
        <p:spPr>
          <a:xfrm flipH="1">
            <a:off x="0" y="1277557"/>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130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EC6EE3-50BC-0A11-6823-93EA0A72E635}"/>
                  </a:ext>
                </a:extLst>
              </p:cNvPr>
              <p:cNvSpPr txBox="1"/>
              <p:nvPr/>
            </p:nvSpPr>
            <p:spPr>
              <a:xfrm>
                <a:off x="2385323" y="2306117"/>
                <a:ext cx="7454917" cy="3240824"/>
              </a:xfrm>
              <a:prstGeom prst="rect">
                <a:avLst/>
              </a:prstGeom>
              <a:noFill/>
            </p:spPr>
            <p:txBody>
              <a:bodyPr wrap="square">
                <a:spAutoFit/>
              </a:bodyPr>
              <a:lstStyle/>
              <a:p>
                <a14:m>
                  <m:oMath xmlns:m="http://schemas.openxmlformats.org/officeDocument/2006/math">
                    <m:r>
                      <a:rPr lang="es-ES" sz="2000" i="1" smtClean="0">
                        <a:solidFill>
                          <a:schemeClr val="bg1"/>
                        </a:solidFill>
                        <a:latin typeface="Cambria Math" panose="02040503050406030204" pitchFamily="18" charset="0"/>
                      </a:rPr>
                      <m:t>(</m:t>
                    </m:r>
                    <m:r>
                      <a:rPr lang="es-ES" sz="2000" i="1" smtClean="0">
                        <a:solidFill>
                          <a:schemeClr val="bg1"/>
                        </a:solidFill>
                        <a:latin typeface="Cambria Math" panose="02040503050406030204" pitchFamily="18" charset="0"/>
                      </a:rPr>
                      <m:t>𝑅</m:t>
                    </m:r>
                    <m:r>
                      <a:rPr lang="es-ES" sz="2000" i="1" smtClean="0">
                        <a:solidFill>
                          <a:schemeClr val="bg1"/>
                        </a:solidFill>
                        <a:latin typeface="Cambria Math" panose="02040503050406030204" pitchFamily="18" charset="0"/>
                      </a:rPr>
                      <m:t>/</m:t>
                    </m:r>
                    <m:r>
                      <a:rPr lang="es-ES" sz="2000" i="1" smtClean="0">
                        <a:solidFill>
                          <a:schemeClr val="bg1"/>
                        </a:solidFill>
                        <a:latin typeface="Cambria Math" panose="02040503050406030204" pitchFamily="18" charset="0"/>
                      </a:rPr>
                      <m:t>𝑆</m:t>
                    </m:r>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m:t>
                        </m:r>
                      </m:e>
                      <m:sub>
                        <m:r>
                          <a:rPr lang="es-ES" sz="2000" i="1">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 </m:t>
                        </m:r>
                      </m:sub>
                    </m:sSub>
                  </m:oMath>
                </a14:m>
                <a:r>
                  <a:rPr lang="es-CO" sz="2000" dirty="0">
                    <a:solidFill>
                      <a:schemeClr val="bg1"/>
                    </a:solidFill>
                    <a:latin typeface="Aptos" panose="020B0004020202020204" pitchFamily="34" charset="0"/>
                  </a:rPr>
                  <a:t>corresponde al promedio de la distancia estandarizada cubierta por cada horizonte de tiempo </a:t>
                </a:r>
                <a14:m>
                  <m:oMath xmlns:m="http://schemas.openxmlformats.org/officeDocument/2006/math">
                    <m:r>
                      <a:rPr lang="es-ES" sz="2000" b="0" i="1" smtClean="0">
                        <a:solidFill>
                          <a:schemeClr val="bg1"/>
                        </a:solidFill>
                        <a:latin typeface="Cambria Math" panose="02040503050406030204" pitchFamily="18" charset="0"/>
                      </a:rPr>
                      <m:t>𝑛</m:t>
                    </m:r>
                  </m:oMath>
                </a14:m>
                <a:r>
                  <a:rPr lang="es-CO" sz="2000" dirty="0">
                    <a:solidFill>
                      <a:schemeClr val="bg1"/>
                    </a:solidFill>
                    <a:latin typeface="Aptos" panose="020B0004020202020204" pitchFamily="34" charset="0"/>
                  </a:rPr>
                  <a:t>. Este procedimiento se repite para diferentes valores de </a:t>
                </a:r>
                <a14:m>
                  <m:oMath xmlns:m="http://schemas.openxmlformats.org/officeDocument/2006/math">
                    <m:r>
                      <a:rPr lang="es-ES" sz="2000" b="0" i="1" smtClean="0">
                        <a:solidFill>
                          <a:schemeClr val="bg1"/>
                        </a:solidFill>
                        <a:latin typeface="Cambria Math" panose="02040503050406030204" pitchFamily="18" charset="0"/>
                      </a:rPr>
                      <m:t>𝑘</m:t>
                    </m:r>
                  </m:oMath>
                </a14:m>
                <a:r>
                  <a:rPr lang="es-CO" sz="2000" dirty="0">
                    <a:solidFill>
                      <a:schemeClr val="bg1"/>
                    </a:solidFill>
                    <a:latin typeface="Aptos" panose="020B0004020202020204" pitchFamily="34" charset="0"/>
                  </a:rPr>
                  <a:t>, desde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𝑛</m:t>
                        </m:r>
                      </m:e>
                      <m:sub>
                        <m:r>
                          <a:rPr lang="es-ES" sz="2000" b="0" i="1" smtClean="0">
                            <a:solidFill>
                              <a:schemeClr val="bg1"/>
                            </a:solidFill>
                            <a:latin typeface="Cambria Math" panose="02040503050406030204" pitchFamily="18" charset="0"/>
                          </a:rPr>
                          <m:t>𝑚𝑖𝑛</m:t>
                        </m:r>
                      </m:sub>
                    </m:sSub>
                  </m:oMath>
                </a14:m>
                <a:r>
                  <a:rPr lang="es-CO" sz="2000" dirty="0">
                    <a:solidFill>
                      <a:schemeClr val="bg1"/>
                    </a:solidFill>
                    <a:latin typeface="Aptos" panose="020B0004020202020204" pitchFamily="34" charset="0"/>
                  </a:rPr>
                  <a:t> hasta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𝑛</m:t>
                        </m:r>
                      </m:e>
                      <m:sub>
                        <m:r>
                          <a:rPr lang="es-ES" sz="2000" b="0" i="1" smtClean="0">
                            <a:solidFill>
                              <a:schemeClr val="bg1"/>
                            </a:solidFill>
                            <a:latin typeface="Cambria Math" panose="02040503050406030204" pitchFamily="18" charset="0"/>
                          </a:rPr>
                          <m:t>𝑚𝑎𝑥</m:t>
                        </m:r>
                      </m:sub>
                    </m:sSub>
                  </m:oMath>
                </a14:m>
                <a:r>
                  <a:rPr lang="es-CO" sz="2000" dirty="0">
                    <a:solidFill>
                      <a:schemeClr val="bg1"/>
                    </a:solidFill>
                    <a:latin typeface="Aptos" panose="020B0004020202020204" pitchFamily="34" charset="0"/>
                  </a:rPr>
                  <a:t>. Por lo tanto, tendremos </a:t>
                </a:r>
                <a14:m>
                  <m:oMath xmlns:m="http://schemas.openxmlformats.org/officeDocument/2006/math">
                    <m:r>
                      <a:rPr lang="es-ES" sz="2000" b="0" i="1" smtClean="0">
                        <a:solidFill>
                          <a:schemeClr val="bg1"/>
                        </a:solidFill>
                        <a:latin typeface="Cambria Math" panose="02040503050406030204" pitchFamily="18" charset="0"/>
                      </a:rPr>
                      <m:t>𝑗</m:t>
                    </m:r>
                  </m:oMath>
                </a14:m>
                <a:r>
                  <a:rPr lang="es-CO" sz="2000" dirty="0">
                    <a:solidFill>
                      <a:schemeClr val="bg1"/>
                    </a:solidFill>
                    <a:latin typeface="Aptos" panose="020B0004020202020204" pitchFamily="34" charset="0"/>
                  </a:rPr>
                  <a:t> valores de  </a:t>
                </a:r>
                <a14:m>
                  <m:oMath xmlns:m="http://schemas.openxmlformats.org/officeDocument/2006/math">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𝑅</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𝑆</m:t>
                    </m:r>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m:t>
                        </m:r>
                      </m:e>
                      <m:sub>
                        <m:r>
                          <a:rPr lang="es-ES" sz="2000" b="0" i="1" smtClean="0">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𝑗</m:t>
                        </m:r>
                      </m:sub>
                    </m:sSub>
                  </m:oMath>
                </a14:m>
                <a:r>
                  <a:rPr lang="es-CO" sz="2000" dirty="0">
                    <a:solidFill>
                      <a:schemeClr val="bg1"/>
                    </a:solidFill>
                    <a:latin typeface="Aptos" panose="020B0004020202020204" pitchFamily="34" charset="0"/>
                  </a:rPr>
                  <a:t>, donde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𝑛</m:t>
                        </m:r>
                      </m:e>
                      <m:sub>
                        <m:r>
                          <a:rPr lang="es-ES" sz="2000" b="0" i="1" smtClean="0">
                            <a:solidFill>
                              <a:schemeClr val="bg1"/>
                            </a:solidFill>
                            <a:latin typeface="Cambria Math" panose="02040503050406030204" pitchFamily="18" charset="0"/>
                          </a:rPr>
                          <m:t>𝑗</m:t>
                        </m:r>
                      </m:sub>
                    </m:sSub>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𝑁</m:t>
                    </m:r>
                    <m:r>
                      <a:rPr lang="es-ES" sz="2000" b="0" i="1" smtClean="0">
                        <a:solidFill>
                          <a:schemeClr val="bg1"/>
                        </a:solidFill>
                        <a:latin typeface="Cambria Math" panose="02040503050406030204" pitchFamily="18" charset="0"/>
                      </a:rPr>
                      <m:t>/</m:t>
                    </m:r>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𝑘</m:t>
                        </m:r>
                      </m:e>
                      <m:sub>
                        <m:r>
                          <a:rPr lang="es-ES" sz="2000" b="0" i="1" smtClean="0">
                            <a:solidFill>
                              <a:schemeClr val="bg1"/>
                            </a:solidFill>
                            <a:latin typeface="Cambria Math" panose="02040503050406030204" pitchFamily="18" charset="0"/>
                          </a:rPr>
                          <m:t>𝑗</m:t>
                        </m:r>
                      </m:sub>
                    </m:sSub>
                  </m:oMath>
                </a14:m>
                <a:r>
                  <a:rPr lang="es-CO" sz="2000" dirty="0">
                    <a:solidFill>
                      <a:schemeClr val="bg1"/>
                    </a:solidFill>
                    <a:latin typeface="Aptos" panose="020B0004020202020204" pitchFamily="34" charset="0"/>
                  </a:rPr>
                  <a:t> .</a:t>
                </a:r>
              </a:p>
              <a:p>
                <a:endParaRPr lang="es-CO" sz="2000" dirty="0">
                  <a:solidFill>
                    <a:schemeClr val="bg1"/>
                  </a:solidFill>
                  <a:latin typeface="Aptos" panose="020B0004020202020204" pitchFamily="34" charset="0"/>
                  <a:sym typeface="Wingdings" panose="05000000000000000000" pitchFamily="2" charset="2"/>
                </a:endParaRPr>
              </a:p>
              <a:p>
                <a:pPr marL="342900" indent="-342900">
                  <a:buClr>
                    <a:srgbClr val="EFB810"/>
                  </a:buClr>
                  <a:buFont typeface="Wingdings" panose="05000000000000000000" pitchFamily="2" charset="2"/>
                  <a:buChar char="à"/>
                </a:pPr>
                <a:r>
                  <a:rPr lang="es-CO" sz="2000" dirty="0">
                    <a:solidFill>
                      <a:schemeClr val="bg1"/>
                    </a:solidFill>
                    <a:latin typeface="Aptos" panose="020B0004020202020204" pitchFamily="34" charset="0"/>
                  </a:rPr>
                  <a:t>Como ya tenemos dos series, {</a:t>
                </a:r>
                <a:r>
                  <a:rPr lang="es-CO" sz="2000" i="1" dirty="0">
                    <a:solidFill>
                      <a:schemeClr val="bg1"/>
                    </a:solidFill>
                    <a:latin typeface="Aptos" panose="020B0004020202020204" pitchFamily="34" charset="0"/>
                  </a:rPr>
                  <a:t>(R/S)</a:t>
                </a:r>
                <a:r>
                  <a:rPr lang="es-CO" sz="2000" i="1" baseline="-25000" dirty="0" err="1">
                    <a:solidFill>
                      <a:schemeClr val="bg1"/>
                    </a:solidFill>
                    <a:latin typeface="Aptos" panose="020B0004020202020204" pitchFamily="34" charset="0"/>
                  </a:rPr>
                  <a:t>n,j</a:t>
                </a:r>
                <a:r>
                  <a:rPr lang="es-CO" sz="2000" dirty="0">
                    <a:solidFill>
                      <a:schemeClr val="bg1"/>
                    </a:solidFill>
                    <a:latin typeface="Aptos" panose="020B0004020202020204" pitchFamily="34" charset="0"/>
                  </a:rPr>
                  <a:t>} y </a:t>
                </a:r>
                <a14:m>
                  <m:oMath xmlns:m="http://schemas.openxmlformats.org/officeDocument/2006/math">
                    <m:d>
                      <m:dPr>
                        <m:begChr m:val="{"/>
                        <m:endChr m:val="}"/>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𝑛</m:t>
                            </m:r>
                          </m:e>
                          <m:sub>
                            <m:r>
                              <a:rPr lang="es-ES" sz="2000" b="0" i="1" smtClean="0">
                                <a:solidFill>
                                  <a:schemeClr val="bg1"/>
                                </a:solidFill>
                                <a:latin typeface="Cambria Math" panose="02040503050406030204" pitchFamily="18" charset="0"/>
                              </a:rPr>
                              <m:t>𝑗</m:t>
                            </m:r>
                          </m:sub>
                        </m:sSub>
                      </m:e>
                    </m:d>
                  </m:oMath>
                </a14:m>
                <a:r>
                  <a:rPr lang="es-CO" sz="2000" dirty="0">
                    <a:solidFill>
                      <a:schemeClr val="bg1"/>
                    </a:solidFill>
                    <a:latin typeface="Aptos" panose="020B0004020202020204" pitchFamily="34" charset="0"/>
                  </a:rPr>
                  <a:t>, se corre una regresión logarítmica entre las dos para estimar el exponente de </a:t>
                </a:r>
                <a:r>
                  <a:rPr lang="es-CO" sz="2000" dirty="0" err="1">
                    <a:solidFill>
                      <a:schemeClr val="bg1"/>
                    </a:solidFill>
                    <a:latin typeface="Aptos" panose="020B0004020202020204" pitchFamily="34" charset="0"/>
                  </a:rPr>
                  <a:t>Hurst</a:t>
                </a:r>
                <a:r>
                  <a:rPr lang="es-CO" sz="2000" dirty="0">
                    <a:solidFill>
                      <a:schemeClr val="bg1"/>
                    </a:solidFill>
                    <a:latin typeface="Aptos" panose="020B0004020202020204" pitchFamily="34" charset="0"/>
                  </a:rPr>
                  <a:t>:</a:t>
                </a:r>
              </a:p>
              <a:p>
                <a:pPr marL="342900" indent="-342900">
                  <a:buFont typeface="Wingdings" panose="05000000000000000000" pitchFamily="2" charset="2"/>
                  <a:buChar char="à"/>
                </a:pPr>
                <a:endParaRPr lang="es-CO" sz="2000" dirty="0">
                  <a:solidFill>
                    <a:schemeClr val="bg1"/>
                  </a:solidFill>
                  <a:latin typeface="Aptos" panose="020B0004020202020204" pitchFamily="34" charset="0"/>
                </a:endParaRPr>
              </a:p>
              <a:p>
                <a:pPr algn="ctr"/>
                <a:r>
                  <a:rPr lang="es-CO" sz="2000" i="1" dirty="0">
                    <a:solidFill>
                      <a:schemeClr val="bg1"/>
                    </a:solidFill>
                    <a:latin typeface="Aptos" panose="020B0004020202020204" pitchFamily="34" charset="0"/>
                  </a:rPr>
                  <a:t>log (R/S)</a:t>
                </a:r>
                <a:r>
                  <a:rPr lang="es-CO" sz="2000" i="1" baseline="-25000" dirty="0">
                    <a:solidFill>
                      <a:schemeClr val="bg1"/>
                    </a:solidFill>
                    <a:latin typeface="Aptos" panose="020B0004020202020204" pitchFamily="34" charset="0"/>
                  </a:rPr>
                  <a:t>n</a:t>
                </a:r>
                <a:r>
                  <a:rPr lang="es-CO" sz="2000" i="1" dirty="0">
                    <a:solidFill>
                      <a:schemeClr val="bg1"/>
                    </a:solidFill>
                    <a:latin typeface="Aptos" panose="020B0004020202020204" pitchFamily="34" charset="0"/>
                  </a:rPr>
                  <a:t> </a:t>
                </a:r>
                <a14:m>
                  <m:oMath xmlns:m="http://schemas.openxmlformats.org/officeDocument/2006/math">
                    <m:r>
                      <a:rPr lang="es-ES" sz="2000" b="0" i="1" smtClean="0">
                        <a:solidFill>
                          <a:schemeClr val="bg1"/>
                        </a:solidFill>
                        <a:latin typeface="Cambria Math" panose="02040503050406030204" pitchFamily="18" charset="0"/>
                      </a:rPr>
                      <m:t>=</m:t>
                    </m:r>
                    <m:func>
                      <m:funcPr>
                        <m:ctrlPr>
                          <a:rPr lang="es-ES" sz="2000" b="0" i="1" smtClean="0">
                            <a:solidFill>
                              <a:schemeClr val="bg1"/>
                            </a:solidFill>
                            <a:latin typeface="Cambria Math" panose="02040503050406030204" pitchFamily="18" charset="0"/>
                          </a:rPr>
                        </m:ctrlPr>
                      </m:funcPr>
                      <m:fName>
                        <m:r>
                          <m:rPr>
                            <m:sty m:val="p"/>
                          </m:rPr>
                          <a:rPr lang="es-ES" sz="2000" b="0" i="0" smtClean="0">
                            <a:solidFill>
                              <a:schemeClr val="bg1"/>
                            </a:solidFill>
                            <a:latin typeface="Cambria Math" panose="02040503050406030204" pitchFamily="18" charset="0"/>
                          </a:rPr>
                          <m:t>log</m:t>
                        </m:r>
                      </m:fName>
                      <m:e>
                        <m:d>
                          <m:dPr>
                            <m:ctrlPr>
                              <a:rPr lang="es-ES" sz="2000" b="0" i="1" smtClean="0">
                                <a:solidFill>
                                  <a:schemeClr val="bg1"/>
                                </a:solidFill>
                                <a:latin typeface="Cambria Math" panose="02040503050406030204" pitchFamily="18" charset="0"/>
                              </a:rPr>
                            </m:ctrlPr>
                          </m:dPr>
                          <m:e>
                            <m:r>
                              <a:rPr lang="es-ES" sz="2000" b="0" i="1" smtClean="0">
                                <a:solidFill>
                                  <a:schemeClr val="bg1"/>
                                </a:solidFill>
                                <a:latin typeface="Cambria Math" panose="02040503050406030204" pitchFamily="18" charset="0"/>
                              </a:rPr>
                              <m:t>𝑐</m:t>
                            </m:r>
                          </m:e>
                        </m:d>
                      </m:e>
                    </m:func>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𝐻</m:t>
                    </m:r>
                    <m:r>
                      <a:rPr lang="es-ES" sz="2000" b="0" i="1" smtClean="0">
                        <a:solidFill>
                          <a:schemeClr val="bg1"/>
                        </a:solidFill>
                        <a:latin typeface="Cambria Math" panose="02040503050406030204" pitchFamily="18" charset="0"/>
                      </a:rPr>
                      <m:t> </m:t>
                    </m:r>
                    <m:r>
                      <m:rPr>
                        <m:sty m:val="p"/>
                      </m:rPr>
                      <a:rPr lang="es-ES" sz="2000" b="0" i="0" smtClean="0">
                        <a:solidFill>
                          <a:schemeClr val="bg1"/>
                        </a:solidFill>
                        <a:latin typeface="Cambria Math" panose="02040503050406030204" pitchFamily="18" charset="0"/>
                      </a:rPr>
                      <m:t>log</m:t>
                    </m:r>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rPr>
                      <m:t>𝑛</m:t>
                    </m:r>
                    <m:r>
                      <a:rPr lang="es-ES" sz="2000" b="0" i="1" smtClean="0">
                        <a:solidFill>
                          <a:schemeClr val="bg1"/>
                        </a:solidFill>
                        <a:latin typeface="Cambria Math" panose="02040503050406030204" pitchFamily="18" charset="0"/>
                      </a:rPr>
                      <m:t>)</m:t>
                    </m:r>
                  </m:oMath>
                </a14:m>
                <a:endParaRPr lang="es-CO" sz="2000"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34EC6EE3-50BC-0A11-6823-93EA0A72E635}"/>
                  </a:ext>
                </a:extLst>
              </p:cNvPr>
              <p:cNvSpPr txBox="1">
                <a:spLocks noRot="1" noChangeAspect="1" noMove="1" noResize="1" noEditPoints="1" noAdjustHandles="1" noChangeArrowheads="1" noChangeShapeType="1" noTextEdit="1"/>
              </p:cNvSpPr>
              <p:nvPr/>
            </p:nvSpPr>
            <p:spPr>
              <a:xfrm>
                <a:off x="2385323" y="2306117"/>
                <a:ext cx="7454917" cy="3240824"/>
              </a:xfrm>
              <a:prstGeom prst="rect">
                <a:avLst/>
              </a:prstGeom>
              <a:blipFill>
                <a:blip r:embed="rId7"/>
                <a:stretch>
                  <a:fillRect l="-818" t="-752" b="-2444"/>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79674AFC-FA88-F82A-0339-ABE4CF16DDA2}"/>
              </a:ext>
            </a:extLst>
          </p:cNvPr>
          <p:cNvSpPr/>
          <p:nvPr/>
        </p:nvSpPr>
        <p:spPr>
          <a:xfrm>
            <a:off x="3338623" y="188504"/>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65471565-E8C7-7D0D-0C94-9AE03ED0A8EA}"/>
              </a:ext>
            </a:extLst>
          </p:cNvPr>
          <p:cNvSpPr txBox="1"/>
          <p:nvPr/>
        </p:nvSpPr>
        <p:spPr>
          <a:xfrm>
            <a:off x="3572540" y="356338"/>
            <a:ext cx="861946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Estimación del exponente de </a:t>
            </a:r>
            <a:r>
              <a:rPr lang="es-MX" sz="2400" b="1" dirty="0" err="1">
                <a:solidFill>
                  <a:schemeClr val="tx1">
                    <a:lumMod val="85000"/>
                    <a:lumOff val="15000"/>
                  </a:schemeClr>
                </a:solidFill>
                <a:latin typeface="Aptos" panose="020B0004020202020204" pitchFamily="34" charset="0"/>
              </a:rPr>
              <a:t>Hurst</a:t>
            </a:r>
            <a:r>
              <a:rPr lang="es-MX" sz="2400" b="1" dirty="0">
                <a:solidFill>
                  <a:schemeClr val="tx1">
                    <a:lumMod val="85000"/>
                    <a:lumOff val="15000"/>
                  </a:schemeClr>
                </a:solidFill>
                <a:latin typeface="Aptos" panose="020B0004020202020204" pitchFamily="34" charset="0"/>
              </a:rPr>
              <a:t> (V)</a:t>
            </a:r>
          </a:p>
        </p:txBody>
      </p:sp>
      <p:cxnSp>
        <p:nvCxnSpPr>
          <p:cNvPr id="8" name="Straight Connector 7">
            <a:extLst>
              <a:ext uri="{FF2B5EF4-FFF2-40B4-BE49-F238E27FC236}">
                <a16:creationId xmlns:a16="http://schemas.microsoft.com/office/drawing/2014/main" id="{411B11B7-3A70-797C-C3F1-D991DDB93825}"/>
              </a:ext>
            </a:extLst>
          </p:cNvPr>
          <p:cNvCxnSpPr>
            <a:cxnSpLocks/>
          </p:cNvCxnSpPr>
          <p:nvPr/>
        </p:nvCxnSpPr>
        <p:spPr>
          <a:xfrm flipH="1">
            <a:off x="0" y="1202795"/>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42077D-75DC-126E-DB16-E8F7F208626C}"/>
              </a:ext>
            </a:extLst>
          </p:cNvPr>
          <p:cNvCxnSpPr>
            <a:cxnSpLocks/>
          </p:cNvCxnSpPr>
          <p:nvPr/>
        </p:nvCxnSpPr>
        <p:spPr>
          <a:xfrm flipH="1">
            <a:off x="0" y="1277557"/>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339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EC6EE3-50BC-0A11-6823-93EA0A72E635}"/>
                  </a:ext>
                </a:extLst>
              </p:cNvPr>
              <p:cNvSpPr txBox="1"/>
              <p:nvPr/>
            </p:nvSpPr>
            <p:spPr>
              <a:xfrm>
                <a:off x="1260641" y="2107015"/>
                <a:ext cx="9946517" cy="5206875"/>
              </a:xfrm>
              <a:prstGeom prst="rect">
                <a:avLst/>
              </a:prstGeom>
              <a:noFill/>
            </p:spPr>
            <p:txBody>
              <a:bodyPr wrap="square">
                <a:spAutoFit/>
              </a:bodyPr>
              <a:lstStyle/>
              <a:p>
                <a:r>
                  <a:rPr lang="es-CO" sz="2000" dirty="0">
                    <a:solidFill>
                      <a:schemeClr val="bg1"/>
                    </a:solidFill>
                    <a:latin typeface="Aptos" panose="020B0004020202020204" pitchFamily="34" charset="0"/>
                  </a:rPr>
                  <a:t>Recordemos que la covarianza entre dos series de retornos es:</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40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𝑗</m:t>
                          </m:r>
                        </m:sub>
                      </m:sSub>
                      <m:r>
                        <a:rPr lang="es-ES" sz="2400" b="0" i="1" smtClean="0">
                          <a:solidFill>
                            <a:schemeClr val="bg1"/>
                          </a:solidFill>
                          <a:latin typeface="Cambria Math" panose="02040503050406030204" pitchFamily="18" charset="0"/>
                        </a:rPr>
                        <m:t>=</m:t>
                      </m:r>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𝜌</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𝑗</m:t>
                          </m:r>
                        </m:sub>
                      </m:sSub>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𝑖</m:t>
                          </m:r>
                        </m:sub>
                      </m:sSub>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𝑗</m:t>
                          </m:r>
                        </m:sub>
                      </m:sSub>
                    </m:oMath>
                  </m:oMathPara>
                </a14:m>
                <a:endParaRPr lang="es-CO" sz="2000" dirty="0">
                  <a:solidFill>
                    <a:schemeClr val="bg1"/>
                  </a:solidFill>
                  <a:latin typeface="Aptos" panose="020B0004020202020204" pitchFamily="34" charset="0"/>
                </a:endParaRPr>
              </a:p>
              <a:p>
                <a:endParaRPr lang="es-CO" sz="2000" i="1" baseline="-25000" dirty="0">
                  <a:solidFill>
                    <a:schemeClr val="bg1"/>
                  </a:solidFill>
                  <a:latin typeface="Aptos" panose="020B0004020202020204" pitchFamily="34" charset="0"/>
                </a:endParaRPr>
              </a:p>
              <a:p>
                <a:r>
                  <a:rPr lang="es-CO" sz="2000" dirty="0">
                    <a:solidFill>
                      <a:schemeClr val="bg1"/>
                    </a:solidFill>
                    <a:latin typeface="Aptos" panose="020B0004020202020204" pitchFamily="34" charset="0"/>
                  </a:rPr>
                  <a:t>Y teniendo en cuenta que la volatilidad escalada a un horizonte </a:t>
                </a:r>
                <a:r>
                  <a:rPr lang="es-CO" sz="2000" i="1" dirty="0">
                    <a:solidFill>
                      <a:schemeClr val="bg1"/>
                    </a:solidFill>
                    <a:latin typeface="Aptos" panose="020B0004020202020204" pitchFamily="34" charset="0"/>
                  </a:rPr>
                  <a:t>T</a:t>
                </a:r>
                <a:r>
                  <a:rPr lang="es-CO" sz="2000" dirty="0">
                    <a:solidFill>
                      <a:schemeClr val="bg1"/>
                    </a:solidFill>
                    <a:latin typeface="Aptos" panose="020B0004020202020204" pitchFamily="34" charset="0"/>
                  </a:rPr>
                  <a:t> a partir de una volatilidad de horizonte menor </a:t>
                </a:r>
                <a:r>
                  <a:rPr lang="es-CO" sz="2000" i="1" dirty="0">
                    <a:solidFill>
                      <a:schemeClr val="bg1"/>
                    </a:solidFill>
                    <a:latin typeface="Aptos" panose="020B0004020202020204" pitchFamily="34" charset="0"/>
                  </a:rPr>
                  <a:t>t</a:t>
                </a:r>
                <a:r>
                  <a:rPr lang="es-CO" sz="2000" dirty="0">
                    <a:solidFill>
                      <a:schemeClr val="bg1"/>
                    </a:solidFill>
                    <a:latin typeface="Aptos" panose="020B0004020202020204" pitchFamily="34" charset="0"/>
                  </a:rPr>
                  <a:t> usando el exponente de </a:t>
                </a:r>
                <a:r>
                  <a:rPr lang="es-CO" sz="2000" dirty="0" err="1">
                    <a:solidFill>
                      <a:schemeClr val="bg1"/>
                    </a:solidFill>
                    <a:latin typeface="Aptos" panose="020B0004020202020204" pitchFamily="34" charset="0"/>
                  </a:rPr>
                  <a:t>Hurst</a:t>
                </a:r>
                <a:r>
                  <a:rPr lang="es-CO" sz="2000" dirty="0">
                    <a:solidFill>
                      <a:schemeClr val="bg1"/>
                    </a:solidFill>
                    <a:latin typeface="Aptos" panose="020B0004020202020204" pitchFamily="34" charset="0"/>
                  </a:rPr>
                  <a:t> es: </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40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𝑇</m:t>
                          </m:r>
                        </m:sub>
                      </m:sSub>
                      <m:r>
                        <a:rPr lang="es-ES" sz="2400" b="0" i="1" smtClean="0">
                          <a:solidFill>
                            <a:schemeClr val="bg1"/>
                          </a:solidFill>
                          <a:latin typeface="Cambria Math" panose="02040503050406030204" pitchFamily="18" charset="0"/>
                        </a:rPr>
                        <m:t>=</m:t>
                      </m:r>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𝑡</m:t>
                          </m:r>
                        </m:sub>
                      </m:sSub>
                      <m:sSup>
                        <m:sSupPr>
                          <m:ctrlPr>
                            <a:rPr lang="es-ES" sz="2400" b="0" i="1" smtClean="0">
                              <a:solidFill>
                                <a:schemeClr val="bg1"/>
                              </a:solidFill>
                              <a:latin typeface="Cambria Math" panose="02040503050406030204" pitchFamily="18" charset="0"/>
                            </a:rPr>
                          </m:ctrlPr>
                        </m:sSupPr>
                        <m:e>
                          <m:r>
                            <a:rPr lang="es-ES" sz="2400" b="0" i="1" smtClean="0">
                              <a:solidFill>
                                <a:schemeClr val="bg1"/>
                              </a:solidFill>
                              <a:latin typeface="Cambria Math" panose="02040503050406030204" pitchFamily="18" charset="0"/>
                            </a:rPr>
                            <m:t>𝑇</m:t>
                          </m:r>
                        </m:e>
                        <m:sup>
                          <m:r>
                            <a:rPr lang="es-ES" sz="2400" b="0" i="1" smtClean="0">
                              <a:solidFill>
                                <a:schemeClr val="bg1"/>
                              </a:solidFill>
                              <a:latin typeface="Cambria Math" panose="02040503050406030204" pitchFamily="18" charset="0"/>
                            </a:rPr>
                            <m:t>𝐻</m:t>
                          </m:r>
                        </m:sup>
                      </m:sSup>
                    </m:oMath>
                  </m:oMathPara>
                </a14:m>
                <a:endParaRPr lang="es-CO" sz="24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r>
                  <a:rPr lang="es-CO" sz="2000" dirty="0">
                    <a:solidFill>
                      <a:schemeClr val="bg1"/>
                    </a:solidFill>
                    <a:latin typeface="Aptos" panose="020B0004020202020204" pitchFamily="34" charset="0"/>
                  </a:rPr>
                  <a:t>Entonces la covarianza escalada sería:</a:t>
                </a: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240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𝑗</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𝑡</m:t>
                          </m:r>
                        </m:sub>
                      </m:sSub>
                      <m:r>
                        <a:rPr lang="es-ES" sz="2400" b="0" i="1" smtClean="0">
                          <a:solidFill>
                            <a:schemeClr val="bg1"/>
                          </a:solidFill>
                          <a:latin typeface="Cambria Math" panose="02040503050406030204" pitchFamily="18" charset="0"/>
                        </a:rPr>
                        <m:t>=</m:t>
                      </m:r>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𝜌</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𝑗</m:t>
                          </m:r>
                        </m:sub>
                      </m:sSub>
                      <m:sSub>
                        <m:sSubPr>
                          <m:ctrlPr>
                            <a:rPr lang="es-ES" sz="2400" b="0" i="1" smtClean="0">
                              <a:solidFill>
                                <a:schemeClr val="bg1"/>
                              </a:solidFill>
                              <a:latin typeface="Cambria Math" panose="02040503050406030204" pitchFamily="18" charset="0"/>
                            </a:rPr>
                          </m:ctrlPr>
                        </m:sSubPr>
                        <m:e>
                          <m:r>
                            <a:rPr lang="es-ES" sz="2400" b="0" i="1" smtClean="0">
                              <a:solidFill>
                                <a:schemeClr val="bg1"/>
                              </a:solidFill>
                              <a:latin typeface="Cambria Math" panose="02040503050406030204" pitchFamily="18" charset="0"/>
                            </a:rPr>
                            <m:t>𝜎</m:t>
                          </m:r>
                        </m:e>
                        <m:sub>
                          <m:r>
                            <a:rPr lang="es-ES" sz="2400" b="0" i="1" smtClean="0">
                              <a:solidFill>
                                <a:schemeClr val="bg1"/>
                              </a:solidFill>
                              <a:latin typeface="Cambria Math" panose="02040503050406030204" pitchFamily="18" charset="0"/>
                            </a:rPr>
                            <m:t>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𝑡</m:t>
                          </m:r>
                        </m:sub>
                      </m:sSub>
                      <m:sSup>
                        <m:sSupPr>
                          <m:ctrlPr>
                            <a:rPr lang="es-ES" sz="2400" b="0" i="1" smtClean="0">
                              <a:solidFill>
                                <a:schemeClr val="bg1"/>
                              </a:solidFill>
                              <a:latin typeface="Cambria Math" panose="02040503050406030204" pitchFamily="18" charset="0"/>
                            </a:rPr>
                          </m:ctrlPr>
                        </m:sSupPr>
                        <m:e>
                          <m:r>
                            <a:rPr lang="es-ES" sz="2400" b="0" i="1" smtClean="0">
                              <a:solidFill>
                                <a:schemeClr val="bg1"/>
                              </a:solidFill>
                              <a:latin typeface="Cambria Math" panose="02040503050406030204" pitchFamily="18" charset="0"/>
                            </a:rPr>
                            <m:t>𝑇</m:t>
                          </m:r>
                        </m:e>
                        <m:sup>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𝐻𝑖</m:t>
                          </m:r>
                          <m:r>
                            <a:rPr lang="es-ES" sz="2400" b="0" i="1" smtClean="0">
                              <a:solidFill>
                                <a:schemeClr val="bg1"/>
                              </a:solidFill>
                              <a:latin typeface="Cambria Math" panose="02040503050406030204" pitchFamily="18" charset="0"/>
                            </a:rPr>
                            <m:t>+</m:t>
                          </m:r>
                          <m:r>
                            <a:rPr lang="es-ES" sz="2400" b="0" i="1" smtClean="0">
                              <a:solidFill>
                                <a:schemeClr val="bg1"/>
                              </a:solidFill>
                              <a:latin typeface="Cambria Math" panose="02040503050406030204" pitchFamily="18" charset="0"/>
                            </a:rPr>
                            <m:t>𝐻𝑗</m:t>
                          </m:r>
                          <m:r>
                            <a:rPr lang="es-ES" sz="2400" b="0" i="1" smtClean="0">
                              <a:solidFill>
                                <a:schemeClr val="bg1"/>
                              </a:solidFill>
                              <a:latin typeface="Cambria Math" panose="02040503050406030204" pitchFamily="18" charset="0"/>
                            </a:rPr>
                            <m:t>)</m:t>
                          </m:r>
                        </m:sup>
                      </m:sSup>
                    </m:oMath>
                  </m:oMathPara>
                </a14:m>
                <a:endParaRPr lang="es-CO" sz="24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r>
                  <a:rPr lang="es-CO" sz="2000" dirty="0">
                    <a:solidFill>
                      <a:schemeClr val="bg1"/>
                    </a:solidFill>
                    <a:latin typeface="Aptos" panose="020B0004020202020204" pitchFamily="34" charset="0"/>
                  </a:rPr>
                  <a:t>Donde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𝐻</m:t>
                        </m:r>
                      </m:e>
                      <m:sub>
                        <m:r>
                          <a:rPr lang="es-ES" sz="2000" b="0" i="1" smtClean="0">
                            <a:solidFill>
                              <a:schemeClr val="bg1"/>
                            </a:solidFill>
                            <a:latin typeface="Cambria Math" panose="02040503050406030204" pitchFamily="18" charset="0"/>
                          </a:rPr>
                          <m:t>𝑖</m:t>
                        </m:r>
                      </m:sub>
                    </m:sSub>
                  </m:oMath>
                </a14:m>
                <a:r>
                  <a:rPr lang="es-CO" sz="2000" dirty="0">
                    <a:solidFill>
                      <a:schemeClr val="bg1"/>
                    </a:solidFill>
                    <a:latin typeface="Aptos" panose="020B0004020202020204" pitchFamily="34" charset="0"/>
                  </a:rPr>
                  <a:t> es el exponente de </a:t>
                </a:r>
                <a:r>
                  <a:rPr lang="es-CO" sz="2000" dirty="0" err="1">
                    <a:solidFill>
                      <a:schemeClr val="bg1"/>
                    </a:solidFill>
                    <a:latin typeface="Aptos" panose="020B0004020202020204" pitchFamily="34" charset="0"/>
                  </a:rPr>
                  <a:t>Hurst</a:t>
                </a:r>
                <a:r>
                  <a:rPr lang="es-CO" sz="2000" dirty="0">
                    <a:solidFill>
                      <a:schemeClr val="bg1"/>
                    </a:solidFill>
                    <a:latin typeface="Aptos" panose="020B0004020202020204" pitchFamily="34" charset="0"/>
                  </a:rPr>
                  <a:t> de la primera serie y </a:t>
                </a:r>
                <a14:m>
                  <m:oMath xmlns:m="http://schemas.openxmlformats.org/officeDocument/2006/math">
                    <m:sSub>
                      <m:sSubPr>
                        <m:ctrlPr>
                          <a:rPr lang="es-CO" sz="200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𝐻</m:t>
                        </m:r>
                      </m:e>
                      <m:sub>
                        <m:r>
                          <a:rPr lang="es-ES" sz="2000" b="0" i="1" smtClean="0">
                            <a:solidFill>
                              <a:schemeClr val="bg1"/>
                            </a:solidFill>
                            <a:latin typeface="Cambria Math" panose="02040503050406030204" pitchFamily="18" charset="0"/>
                          </a:rPr>
                          <m:t>𝑗</m:t>
                        </m:r>
                      </m:sub>
                    </m:sSub>
                  </m:oMath>
                </a14:m>
                <a:r>
                  <a:rPr lang="es-CO" sz="2000" dirty="0">
                    <a:solidFill>
                      <a:schemeClr val="bg1"/>
                    </a:solidFill>
                    <a:latin typeface="Aptos" panose="020B0004020202020204" pitchFamily="34" charset="0"/>
                  </a:rPr>
                  <a:t> el de la segunda.</a:t>
                </a:r>
              </a:p>
              <a:p>
                <a:pPr algn="just"/>
                <a:endParaRPr lang="es-CO" sz="2000" dirty="0">
                  <a:solidFill>
                    <a:schemeClr val="bg1"/>
                  </a:solidFill>
                  <a:latin typeface="Aptos" panose="020B0004020202020204" pitchFamily="34" charset="0"/>
                </a:endParaRPr>
              </a:p>
              <a:p>
                <a:endParaRPr lang="es-ES" sz="2000"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34EC6EE3-50BC-0A11-6823-93EA0A72E635}"/>
                  </a:ext>
                </a:extLst>
              </p:cNvPr>
              <p:cNvSpPr txBox="1">
                <a:spLocks noRot="1" noChangeAspect="1" noMove="1" noResize="1" noEditPoints="1" noAdjustHandles="1" noChangeArrowheads="1" noChangeShapeType="1" noTextEdit="1"/>
              </p:cNvSpPr>
              <p:nvPr/>
            </p:nvSpPr>
            <p:spPr>
              <a:xfrm>
                <a:off x="1260641" y="2107015"/>
                <a:ext cx="9946517" cy="5206875"/>
              </a:xfrm>
              <a:prstGeom prst="rect">
                <a:avLst/>
              </a:prstGeom>
              <a:blipFill>
                <a:blip r:embed="rId7"/>
                <a:stretch>
                  <a:fillRect l="-674" t="-703"/>
                </a:stretch>
              </a:blipFill>
            </p:spPr>
            <p:txBody>
              <a:bodyPr/>
              <a:lstStyle/>
              <a:p>
                <a:r>
                  <a:rPr lang="es-CO">
                    <a:noFill/>
                  </a:rPr>
                  <a:t> </a:t>
                </a:r>
              </a:p>
            </p:txBody>
          </p:sp>
        </mc:Fallback>
      </mc:AlternateContent>
      <p:sp>
        <p:nvSpPr>
          <p:cNvPr id="8" name="Rectangle: Rounded Corners 7">
            <a:extLst>
              <a:ext uri="{FF2B5EF4-FFF2-40B4-BE49-F238E27FC236}">
                <a16:creationId xmlns:a16="http://schemas.microsoft.com/office/drawing/2014/main" id="{9F73B8E2-7922-3A57-1ECF-34149418EB6A}"/>
              </a:ext>
            </a:extLst>
          </p:cNvPr>
          <p:cNvSpPr/>
          <p:nvPr/>
        </p:nvSpPr>
        <p:spPr>
          <a:xfrm>
            <a:off x="-793630" y="657263"/>
            <a:ext cx="9340864"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a:extLst>
              <a:ext uri="{FF2B5EF4-FFF2-40B4-BE49-F238E27FC236}">
                <a16:creationId xmlns:a16="http://schemas.microsoft.com/office/drawing/2014/main" id="{08180BBB-7952-EF11-B2A8-15C2850E47EC}"/>
              </a:ext>
            </a:extLst>
          </p:cNvPr>
          <p:cNvSpPr txBox="1"/>
          <p:nvPr/>
        </p:nvSpPr>
        <p:spPr>
          <a:xfrm>
            <a:off x="743471" y="704448"/>
            <a:ext cx="7562033" cy="707886"/>
          </a:xfrm>
          <a:prstGeom prst="rect">
            <a:avLst/>
          </a:prstGeom>
          <a:noFill/>
        </p:spPr>
        <p:txBody>
          <a:bodyPr wrap="square" rtlCol="0">
            <a:spAutoFit/>
          </a:bodyPr>
          <a:lstStyle/>
          <a:p>
            <a:r>
              <a:rPr lang="es-MX" sz="4000" b="1" dirty="0">
                <a:solidFill>
                  <a:schemeClr val="tx1">
                    <a:lumMod val="85000"/>
                    <a:lumOff val="15000"/>
                  </a:schemeClr>
                </a:solidFill>
                <a:latin typeface="Aptos" panose="020B0004020202020204" pitchFamily="34" charset="0"/>
              </a:rPr>
              <a:t>Escalamiento de la covarianza</a:t>
            </a:r>
          </a:p>
        </p:txBody>
      </p:sp>
      <p:cxnSp>
        <p:nvCxnSpPr>
          <p:cNvPr id="14" name="Straight Connector 13">
            <a:extLst>
              <a:ext uri="{FF2B5EF4-FFF2-40B4-BE49-F238E27FC236}">
                <a16:creationId xmlns:a16="http://schemas.microsoft.com/office/drawing/2014/main" id="{ABC3DB4B-3210-3530-A58C-1CD6F0A2E5B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92D221-824A-2EDA-D4EE-A403B6C510A6}"/>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4545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2BE84-52E6-D8A1-4F0D-460086A1EC3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2C4103A-6170-B376-E4B2-2E758DE7565B}"/>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F093FC2A-6608-18C5-AF08-5508980EE74D}"/>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F1D23C78-A47A-A078-090A-7E840694D18E}"/>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12" name="Rectangle 11">
            <a:extLst>
              <a:ext uri="{FF2B5EF4-FFF2-40B4-BE49-F238E27FC236}">
                <a16:creationId xmlns:a16="http://schemas.microsoft.com/office/drawing/2014/main" id="{DFB15F93-E67A-F4FA-5993-1302BDF4070C}"/>
              </a:ext>
            </a:extLst>
          </p:cNvPr>
          <p:cNvSpPr txBox="1"/>
          <p:nvPr/>
        </p:nvSpPr>
        <p:spPr>
          <a:xfrm>
            <a:off x="3057478" y="2811370"/>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4800" dirty="0">
                <a:solidFill>
                  <a:prstClr val="white"/>
                </a:solidFill>
                <a:latin typeface="Aptos" panose="020B0004020202020204" pitchFamily="34" charset="0"/>
              </a:rPr>
              <a:t>C</a:t>
            </a:r>
            <a:r>
              <a:rPr kumimoji="0" lang="es-ES" sz="4800" b="1" i="0" u="none" strike="noStrike" kern="1200" cap="none" spc="0" normalizeH="0" baseline="0" noProof="0" dirty="0" err="1">
                <a:ln>
                  <a:noFill/>
                </a:ln>
                <a:solidFill>
                  <a:prstClr val="white"/>
                </a:solidFill>
                <a:effectLst/>
                <a:uLnTx/>
                <a:uFillTx/>
                <a:latin typeface="Aptos" panose="020B0004020202020204" pitchFamily="34" charset="0"/>
                <a:ea typeface="Open Sans"/>
                <a:cs typeface="Open Sans"/>
                <a:sym typeface="Open Sans"/>
              </a:rPr>
              <a:t>onclusiones</a:t>
            </a:r>
            <a:endPar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endParaRPr>
          </a:p>
        </p:txBody>
      </p:sp>
    </p:spTree>
    <p:extLst>
      <p:ext uri="{BB962C8B-B14F-4D97-AF65-F5344CB8AC3E}">
        <p14:creationId xmlns:p14="http://schemas.microsoft.com/office/powerpoint/2010/main" val="1566531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13" name="TextBox 12">
            <a:extLst>
              <a:ext uri="{FF2B5EF4-FFF2-40B4-BE49-F238E27FC236}">
                <a16:creationId xmlns:a16="http://schemas.microsoft.com/office/drawing/2014/main" id="{34EC6EE3-50BC-0A11-6823-93EA0A72E635}"/>
              </a:ext>
            </a:extLst>
          </p:cNvPr>
          <p:cNvSpPr txBox="1"/>
          <p:nvPr/>
        </p:nvSpPr>
        <p:spPr>
          <a:xfrm>
            <a:off x="683862" y="2459661"/>
            <a:ext cx="10516858" cy="4093428"/>
          </a:xfrm>
          <a:prstGeom prst="rect">
            <a:avLst/>
          </a:prstGeom>
          <a:noFill/>
        </p:spPr>
        <p:txBody>
          <a:bodyPr wrap="square">
            <a:spAutoFit/>
          </a:bodyPr>
          <a:lstStyle/>
          <a:p>
            <a:pPr>
              <a:buClr>
                <a:schemeClr val="tx1"/>
              </a:buClr>
            </a:pPr>
            <a:r>
              <a:rPr lang="es-CO" sz="2000" dirty="0">
                <a:solidFill>
                  <a:schemeClr val="bg1"/>
                </a:solidFill>
                <a:latin typeface="Aptos" panose="020B0004020202020204" pitchFamily="34" charset="0"/>
              </a:rPr>
              <a:t>La desviación estándar puede no ser un estimador adecuado de la volatilidad de los datos financieros debido a:</a:t>
            </a:r>
          </a:p>
          <a:p>
            <a:pPr>
              <a:buClr>
                <a:schemeClr val="tx1"/>
              </a:buCl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La presencia de periodos de alta y baja volatilidad (heteroscedasticidad de las series).</a:t>
            </a:r>
          </a:p>
          <a:p>
            <a:pPr marL="285750" indent="-28575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Los agentes de mercado ponderan con más peso los datos recientes que a los antiguos.</a:t>
            </a:r>
          </a:p>
          <a:p>
            <a:pPr marL="285750" indent="-28575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Presencia de auto correlación temporal (no-</a:t>
            </a:r>
            <a:r>
              <a:rPr lang="es-CO" sz="2000" dirty="0" err="1">
                <a:solidFill>
                  <a:schemeClr val="bg1"/>
                </a:solidFill>
                <a:latin typeface="Aptos" panose="020B0004020202020204" pitchFamily="34" charset="0"/>
              </a:rPr>
              <a:t>estacionaridad</a:t>
            </a:r>
            <a:r>
              <a:rPr lang="es-CO" sz="2000" dirty="0">
                <a:solidFill>
                  <a:schemeClr val="bg1"/>
                </a:solidFill>
                <a:latin typeface="Aptos" panose="020B0004020202020204" pitchFamily="34" charset="0"/>
              </a:rPr>
              <a:t>).</a:t>
            </a:r>
          </a:p>
          <a:p>
            <a:pPr marL="285750" indent="-285750">
              <a:buClr>
                <a:schemeClr val="tx1"/>
              </a:buClr>
              <a:buFont typeface="Arial" panose="020B0604020202020204" pitchFamily="34" charset="0"/>
              <a:buChar char="•"/>
            </a:pPr>
            <a:endParaRPr lang="es-CO" sz="2000" dirty="0">
              <a:solidFill>
                <a:schemeClr val="bg1"/>
              </a:solidFill>
              <a:latin typeface="Aptos" panose="020B0004020202020204" pitchFamily="34" charset="0"/>
            </a:endParaRPr>
          </a:p>
          <a:p>
            <a:pPr>
              <a:buClr>
                <a:schemeClr val="tx1"/>
              </a:buClr>
            </a:pPr>
            <a:r>
              <a:rPr lang="es-CO" sz="2000" dirty="0">
                <a:solidFill>
                  <a:schemeClr val="bg1"/>
                </a:solidFill>
                <a:latin typeface="Aptos" panose="020B0004020202020204" pitchFamily="34" charset="0"/>
              </a:rPr>
              <a:t>Por lo tanto, se debe buscar otros estimadores que incorporen la presencia de estos aspectos del mercado.</a:t>
            </a:r>
          </a:p>
          <a:p>
            <a:pPr algn="just"/>
            <a:endParaRPr lang="es-CO" sz="2000" dirty="0">
              <a:solidFill>
                <a:schemeClr val="bg1"/>
              </a:solidFill>
              <a:latin typeface="Aptos" panose="020B0004020202020204" pitchFamily="34" charset="0"/>
            </a:endParaRPr>
          </a:p>
          <a:p>
            <a:endParaRPr lang="es-ES" sz="2000" dirty="0">
              <a:solidFill>
                <a:schemeClr val="bg1"/>
              </a:solidFill>
              <a:latin typeface="Aptos" panose="020B0004020202020204" pitchFamily="34" charset="0"/>
            </a:endParaRPr>
          </a:p>
        </p:txBody>
      </p:sp>
      <p:sp>
        <p:nvSpPr>
          <p:cNvPr id="2" name="Rectangle: Rounded Corners 1">
            <a:extLst>
              <a:ext uri="{FF2B5EF4-FFF2-40B4-BE49-F238E27FC236}">
                <a16:creationId xmlns:a16="http://schemas.microsoft.com/office/drawing/2014/main" id="{B92E2B1C-258A-AA79-0A2D-F9BF2EF4CFB6}"/>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B259B301-C625-FC3B-ACD4-9D35BA4F65A2}"/>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Conclusiones (I) </a:t>
            </a:r>
          </a:p>
        </p:txBody>
      </p:sp>
      <p:cxnSp>
        <p:nvCxnSpPr>
          <p:cNvPr id="8" name="Straight Connector 7">
            <a:extLst>
              <a:ext uri="{FF2B5EF4-FFF2-40B4-BE49-F238E27FC236}">
                <a16:creationId xmlns:a16="http://schemas.microsoft.com/office/drawing/2014/main" id="{7FFB88AC-52B0-685F-EC4E-78BD9A6B268C}"/>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30FEAE7-AB85-4EE6-6139-35BF957632E2}"/>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1582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p:pic>
        <p:nvPicPr>
          <p:cNvPr id="11" name="Picture 10">
            <a:extLst>
              <a:ext uri="{FF2B5EF4-FFF2-40B4-BE49-F238E27FC236}">
                <a16:creationId xmlns:a16="http://schemas.microsoft.com/office/drawing/2014/main" id="{09FDA859-7989-5DFB-31C7-874D54E3EAF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C856D5B0-9613-FD5B-BBED-9725C33212D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13" name="TextBox 12">
            <a:extLst>
              <a:ext uri="{FF2B5EF4-FFF2-40B4-BE49-F238E27FC236}">
                <a16:creationId xmlns:a16="http://schemas.microsoft.com/office/drawing/2014/main" id="{34EC6EE3-50BC-0A11-6823-93EA0A72E635}"/>
              </a:ext>
            </a:extLst>
          </p:cNvPr>
          <p:cNvSpPr txBox="1"/>
          <p:nvPr/>
        </p:nvSpPr>
        <p:spPr>
          <a:xfrm>
            <a:off x="1068809" y="2788001"/>
            <a:ext cx="10045700" cy="2862322"/>
          </a:xfrm>
          <a:prstGeom prst="rect">
            <a:avLst/>
          </a:prstGeom>
          <a:noFill/>
        </p:spPr>
        <p:txBody>
          <a:bodyPr wrap="square">
            <a:spAutoFit/>
          </a:bodyPr>
          <a:lstStyle/>
          <a:p>
            <a:pPr>
              <a:buClr>
                <a:schemeClr val="tx1"/>
              </a:buClr>
            </a:pPr>
            <a:r>
              <a:rPr lang="es-CO" sz="2000" dirty="0">
                <a:solidFill>
                  <a:schemeClr val="bg1"/>
                </a:solidFill>
                <a:latin typeface="Aptos" panose="020B0004020202020204" pitchFamily="34" charset="0"/>
              </a:rPr>
              <a:t>Dependiendo del objetivo de la estimación de la volatilidad, hay metodologías más adecuadas que otras:</a:t>
            </a:r>
          </a:p>
          <a:p>
            <a:pPr>
              <a:buClr>
                <a:schemeClr val="tx1"/>
              </a:buClr>
            </a:pPr>
            <a:endParaRPr lang="es-CO" sz="2000" dirty="0">
              <a:solidFill>
                <a:schemeClr val="bg1"/>
              </a:solidFill>
              <a:latin typeface="Aptos" panose="020B0004020202020204" pitchFamily="34" charset="0"/>
            </a:endParaRPr>
          </a:p>
          <a:p>
            <a:pPr marL="285750" indent="-285750">
              <a:buClr>
                <a:srgbClr val="FFC000"/>
              </a:buClr>
              <a:buFont typeface="Arial" panose="020B0604020202020204" pitchFamily="34" charset="0"/>
              <a:buChar char="•"/>
            </a:pPr>
            <a:r>
              <a:rPr lang="es-CO" sz="2000" dirty="0">
                <a:solidFill>
                  <a:schemeClr val="bg1"/>
                </a:solidFill>
                <a:latin typeface="Aptos" panose="020B0004020202020204" pitchFamily="34" charset="0"/>
              </a:rPr>
              <a:t>El método EWMA es más adecuado para la gestión de riesgo de mercado, ya que pondera con mayor peso los datos recientes que a los antiguos.</a:t>
            </a:r>
          </a:p>
          <a:p>
            <a:pPr marL="285750" indent="-285750">
              <a:buClr>
                <a:srgbClr val="FFC000"/>
              </a:buClr>
              <a:buFont typeface="Arial" panose="020B0604020202020204" pitchFamily="34" charset="0"/>
              <a:buChar char="•"/>
            </a:pPr>
            <a:endParaRPr lang="es-CO" sz="2000" dirty="0">
              <a:solidFill>
                <a:schemeClr val="bg1"/>
              </a:solidFill>
              <a:latin typeface="Aptos" panose="020B0004020202020204" pitchFamily="34" charset="0"/>
            </a:endParaRPr>
          </a:p>
          <a:p>
            <a:pPr marL="285750" indent="-285750">
              <a:buClr>
                <a:srgbClr val="FFC000"/>
              </a:buClr>
              <a:buFont typeface="Arial" panose="020B0604020202020204" pitchFamily="34" charset="0"/>
              <a:buChar char="•"/>
            </a:pPr>
            <a:r>
              <a:rPr lang="es-CO" sz="2000" dirty="0">
                <a:solidFill>
                  <a:schemeClr val="bg1"/>
                </a:solidFill>
                <a:latin typeface="Aptos" panose="020B0004020202020204" pitchFamily="34" charset="0"/>
              </a:rPr>
              <a:t>El exponente de </a:t>
            </a:r>
            <a:r>
              <a:rPr lang="es-CO" sz="2000" dirty="0" err="1">
                <a:solidFill>
                  <a:schemeClr val="bg1"/>
                </a:solidFill>
                <a:latin typeface="Aptos" panose="020B0004020202020204" pitchFamily="34" charset="0"/>
              </a:rPr>
              <a:t>Hurst</a:t>
            </a:r>
            <a:r>
              <a:rPr lang="es-CO" sz="2000" dirty="0">
                <a:solidFill>
                  <a:schemeClr val="bg1"/>
                </a:solidFill>
                <a:latin typeface="Aptos" panose="020B0004020202020204" pitchFamily="34" charset="0"/>
              </a:rPr>
              <a:t> es más apropiado para estimar la volatilidad de horizontes largos de tiempo (anual, trienal) a partir de volatilidades con mayor frecuencia (diaria, semanal, mensual).</a:t>
            </a:r>
          </a:p>
        </p:txBody>
      </p:sp>
      <p:sp>
        <p:nvSpPr>
          <p:cNvPr id="2" name="Rectangle: Rounded Corners 1">
            <a:extLst>
              <a:ext uri="{FF2B5EF4-FFF2-40B4-BE49-F238E27FC236}">
                <a16:creationId xmlns:a16="http://schemas.microsoft.com/office/drawing/2014/main" id="{DEB73382-95D4-125E-6230-033B6DBA0774}"/>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2EC67C12-7C41-F3CE-5319-1A55BC6190DF}"/>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Conclusiones (II) </a:t>
            </a:r>
          </a:p>
        </p:txBody>
      </p:sp>
      <p:cxnSp>
        <p:nvCxnSpPr>
          <p:cNvPr id="8" name="Straight Connector 7">
            <a:extLst>
              <a:ext uri="{FF2B5EF4-FFF2-40B4-BE49-F238E27FC236}">
                <a16:creationId xmlns:a16="http://schemas.microsoft.com/office/drawing/2014/main" id="{134F810C-AEE1-B841-BC5C-88ABEB7F3B62}"/>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2F9AD3-0EC6-48E5-3CE3-176E675CA60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3477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14" name="Picture 13">
            <a:extLst>
              <a:ext uri="{FF2B5EF4-FFF2-40B4-BE49-F238E27FC236}">
                <a16:creationId xmlns:a16="http://schemas.microsoft.com/office/drawing/2014/main" id="{5A2DC870-4432-2EFC-2EEB-575D617DCFB8}"/>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1716477" y="2794305"/>
            <a:ext cx="5939808" cy="5939808"/>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4" name="CuadroTexto 1">
            <a:extLst>
              <a:ext uri="{FF2B5EF4-FFF2-40B4-BE49-F238E27FC236}">
                <a16:creationId xmlns:a16="http://schemas.microsoft.com/office/drawing/2014/main" id="{66A8057B-174F-1BAA-CAD9-3BFD7220368C}"/>
              </a:ext>
            </a:extLst>
          </p:cNvPr>
          <p:cNvSpPr txBox="1"/>
          <p:nvPr/>
        </p:nvSpPr>
        <p:spPr>
          <a:xfrm flipH="1">
            <a:off x="407139" y="1429270"/>
            <a:ext cx="11653522" cy="725135"/>
          </a:xfrm>
          <a:prstGeom prst="rect">
            <a:avLst/>
          </a:prstGeom>
          <a:noFill/>
        </p:spPr>
        <p:txBody>
          <a:bodyPr wrap="square" lIns="91440" tIns="45720" rIns="91440" bIns="45720" rtlCol="0" anchor="t">
            <a:spAutoFit/>
          </a:bodyPr>
          <a:lstStyle/>
          <a:p>
            <a:pPr marL="457200">
              <a:lnSpc>
                <a:spcPct val="107000"/>
              </a:lnSpc>
            </a:pPr>
            <a:endParaRPr lang="es-ES" sz="1600" dirty="0">
              <a:solidFill>
                <a:srgbClr val="000000"/>
              </a:solidFill>
              <a:cs typeface="Times New Roman"/>
            </a:endParaRPr>
          </a:p>
          <a:p>
            <a:pPr>
              <a:buClr>
                <a:srgbClr val="1A3184"/>
              </a:buClr>
            </a:pPr>
            <a:endParaRPr lang="es-CO" sz="2400" i="1" dirty="0">
              <a:solidFill>
                <a:schemeClr val="bg1"/>
              </a:solidFill>
            </a:endParaRPr>
          </a:p>
        </p:txBody>
      </p:sp>
      <p:sp>
        <p:nvSpPr>
          <p:cNvPr id="9" name="CuadroTexto 9">
            <a:extLst>
              <a:ext uri="{FF2B5EF4-FFF2-40B4-BE49-F238E27FC236}">
                <a16:creationId xmlns:a16="http://schemas.microsoft.com/office/drawing/2014/main" id="{C25E941B-B375-1746-77E2-DC352EEB58FC}"/>
              </a:ext>
            </a:extLst>
          </p:cNvPr>
          <p:cNvSpPr txBox="1"/>
          <p:nvPr/>
        </p:nvSpPr>
        <p:spPr>
          <a:xfrm flipH="1">
            <a:off x="1651805" y="3458969"/>
            <a:ext cx="8441075" cy="584775"/>
          </a:xfrm>
          <a:prstGeom prst="rect">
            <a:avLst/>
          </a:prstGeom>
          <a:noFill/>
        </p:spPr>
        <p:txBody>
          <a:bodyPr wrap="square" lIns="91440" tIns="45720" rIns="91440" bIns="45720" rtlCol="0" anchor="t">
            <a:spAutoFit/>
          </a:bodyPr>
          <a:lstStyle/>
          <a:p>
            <a:endParaRPr lang="es-CO" sz="1600" dirty="0"/>
          </a:p>
          <a:p>
            <a:endParaRPr lang="es-ES" sz="1600" b="1" dirty="0">
              <a:solidFill>
                <a:srgbClr val="000000"/>
              </a:solidFill>
              <a:cs typeface="Times New Roman"/>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EC6EE3-50BC-0A11-6823-93EA0A72E635}"/>
                  </a:ext>
                </a:extLst>
              </p:cNvPr>
              <p:cNvSpPr txBox="1"/>
              <p:nvPr/>
            </p:nvSpPr>
            <p:spPr>
              <a:xfrm>
                <a:off x="1085520" y="1570197"/>
                <a:ext cx="9713541" cy="4960845"/>
              </a:xfrm>
              <a:prstGeom prst="rect">
                <a:avLst/>
              </a:prstGeom>
              <a:noFill/>
            </p:spPr>
            <p:txBody>
              <a:bodyPr wrap="square">
                <a:spAutoFit/>
              </a:bodyPr>
              <a:lstStyle/>
              <a:p>
                <a:pPr>
                  <a:lnSpc>
                    <a:spcPct val="107000"/>
                  </a:lnSpc>
                  <a:spcAft>
                    <a:spcPts val="800"/>
                  </a:spcAft>
                </a:pPr>
                <a:r>
                  <a:rPr lang="en-US" dirty="0">
                    <a:solidFill>
                      <a:schemeClr val="bg1"/>
                    </a:solidFill>
                    <a:effectLst/>
                    <a:latin typeface="Aptos" panose="020B0004020202020204" pitchFamily="34" charset="0"/>
                    <a:ea typeface="Yu Mincho" panose="02020400000000000000" pitchFamily="18" charset="-128"/>
                    <a:cs typeface="Arial" panose="020B0604020202020204" pitchFamily="34" charset="0"/>
                  </a:rPr>
                  <a:t>EDHEC-Risk Institute (2019). Chapter 1.1 – Technical Supplement: Scientific. Lectures Notes for Advances in Asset Allocation Seminar 2020.</a:t>
                </a:r>
              </a:p>
              <a:p>
                <a:pPr>
                  <a:lnSpc>
                    <a:spcPct val="107000"/>
                  </a:lnSpc>
                  <a:spcAft>
                    <a:spcPts val="800"/>
                  </a:spcAft>
                </a:pPr>
                <a:endParaRPr lang="en-US" dirty="0">
                  <a:solidFill>
                    <a:schemeClr val="bg1"/>
                  </a:solidFill>
                  <a:effectLst/>
                  <a:latin typeface="Aptos" panose="020B0004020202020204" pitchFamily="34" charset="0"/>
                  <a:ea typeface="Yu Mincho" panose="02020400000000000000" pitchFamily="18" charset="-128"/>
                  <a:cs typeface="Arial" panose="020B0604020202020204" pitchFamily="34" charset="0"/>
                </a:endParaRPr>
              </a:p>
              <a:p>
                <a:pPr>
                  <a:lnSpc>
                    <a:spcPct val="107000"/>
                  </a:lnSpc>
                  <a:spcAft>
                    <a:spcPts val="800"/>
                  </a:spcAft>
                </a:pPr>
                <a:r>
                  <a:rPr lang="es-CO" dirty="0">
                    <a:solidFill>
                      <a:schemeClr val="bg1"/>
                    </a:solidFill>
                    <a:latin typeface="Aptos" panose="020B0004020202020204" pitchFamily="34" charset="0"/>
                    <a:ea typeface="+mn-lt"/>
                    <a:cs typeface="+mn-lt"/>
                  </a:rPr>
                  <a:t>Peña, D., &amp; Sánchez, I. (2007). El análisis de series temporales: situación y perspectivas. </a:t>
                </a:r>
                <a:r>
                  <a:rPr lang="es-CO" i="1" dirty="0">
                    <a:solidFill>
                      <a:schemeClr val="bg1"/>
                    </a:solidFill>
                    <a:latin typeface="Aptos" panose="020B0004020202020204" pitchFamily="34" charset="0"/>
                    <a:ea typeface="+mn-lt"/>
                    <a:cs typeface="+mn-lt"/>
                  </a:rPr>
                  <a:t>Boletín de Estadística e Investigación Operativa. BEIO</a:t>
                </a:r>
                <a:r>
                  <a:rPr lang="es-CO" dirty="0">
                    <a:solidFill>
                      <a:schemeClr val="bg1"/>
                    </a:solidFill>
                    <a:latin typeface="Aptos" panose="020B0004020202020204" pitchFamily="34" charset="0"/>
                    <a:ea typeface="+mn-lt"/>
                    <a:cs typeface="+mn-lt"/>
                  </a:rPr>
                  <a:t>, </a:t>
                </a:r>
                <a:r>
                  <a:rPr lang="es-CO" i="1" dirty="0">
                    <a:solidFill>
                      <a:schemeClr val="bg1"/>
                    </a:solidFill>
                    <a:latin typeface="Aptos" panose="020B0004020202020204" pitchFamily="34" charset="0"/>
                    <a:ea typeface="+mn-lt"/>
                    <a:cs typeface="+mn-lt"/>
                  </a:rPr>
                  <a:t>23</a:t>
                </a:r>
                <a:r>
                  <a:rPr lang="es-CO" dirty="0">
                    <a:solidFill>
                      <a:schemeClr val="bg1"/>
                    </a:solidFill>
                    <a:latin typeface="Aptos" panose="020B0004020202020204" pitchFamily="34" charset="0"/>
                    <a:ea typeface="+mn-lt"/>
                    <a:cs typeface="+mn-lt"/>
                  </a:rPr>
                  <a:t>(4), 4-8.</a:t>
                </a:r>
              </a:p>
              <a:p>
                <a:pPr>
                  <a:lnSpc>
                    <a:spcPct val="107000"/>
                  </a:lnSpc>
                  <a:spcAft>
                    <a:spcPts val="800"/>
                  </a:spcAft>
                </a:pPr>
                <a:endParaRPr lang="es-CO" dirty="0">
                  <a:solidFill>
                    <a:schemeClr val="bg1"/>
                  </a:solidFill>
                  <a:effectLst/>
                  <a:latin typeface="Aptos" panose="020B00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chemeClr val="bg1"/>
                    </a:solidFill>
                    <a:effectLst/>
                    <a:latin typeface="Aptos" panose="020B0004020202020204" pitchFamily="34" charset="0"/>
                    <a:ea typeface="Calibri" panose="020F0502020204030204" pitchFamily="34" charset="0"/>
                    <a:cs typeface="Arial" panose="020B0604020202020204" pitchFamily="34" charset="0"/>
                  </a:rPr>
                  <a:t>Wooldridge, Jeffrey M. </a:t>
                </a:r>
                <a:r>
                  <a:rPr lang="en-US" i="1" dirty="0">
                    <a:solidFill>
                      <a:schemeClr val="bg1"/>
                    </a:solidFill>
                    <a:effectLst/>
                    <a:latin typeface="Aptos" panose="020B0004020202020204" pitchFamily="34" charset="0"/>
                    <a:ea typeface="Calibri" panose="020F0502020204030204" pitchFamily="34" charset="0"/>
                    <a:cs typeface="Arial" panose="020B0604020202020204" pitchFamily="34" charset="0"/>
                  </a:rPr>
                  <a:t>Econometric analysis of cross section and panel data</a:t>
                </a:r>
                <a:r>
                  <a:rPr lang="en-US" dirty="0">
                    <a:solidFill>
                      <a:schemeClr val="bg1"/>
                    </a:solidFill>
                    <a:effectLst/>
                    <a:latin typeface="Aptos" panose="020B0004020202020204" pitchFamily="34" charset="0"/>
                    <a:ea typeface="Calibri" panose="020F0502020204030204" pitchFamily="34" charset="0"/>
                    <a:cs typeface="Arial" panose="020B0604020202020204" pitchFamily="34" charset="0"/>
                  </a:rPr>
                  <a:t>. MIT press, 2010.</a:t>
                </a:r>
                <a:endParaRPr lang="es-MX" dirty="0">
                  <a:solidFill>
                    <a:schemeClr val="bg1"/>
                  </a:solidFill>
                  <a:latin typeface="Aptos" panose="020B0004020202020204" pitchFamily="34" charset="0"/>
                  <a:cs typeface="Times New Roman"/>
                </a:endParaRPr>
              </a:p>
              <a:p>
                <a:pPr>
                  <a:lnSpc>
                    <a:spcPct val="107000"/>
                  </a:lnSpc>
                  <a:spcAft>
                    <a:spcPts val="800"/>
                  </a:spcAft>
                </a:pPr>
                <a:endParaRPr lang="es-MX" dirty="0">
                  <a:solidFill>
                    <a:schemeClr val="bg1"/>
                  </a:solidFill>
                  <a:latin typeface="Aptos" panose="020B0004020202020204" pitchFamily="34" charset="0"/>
                  <a:cs typeface="Times New Roman"/>
                </a:endParaRPr>
              </a:p>
              <a:p>
                <a:pPr>
                  <a:lnSpc>
                    <a:spcPct val="107000"/>
                  </a:lnSpc>
                  <a:spcAft>
                    <a:spcPts val="800"/>
                  </a:spcAft>
                </a:pPr>
                <a:r>
                  <a:rPr lang="es-MX" dirty="0">
                    <a:solidFill>
                      <a:schemeClr val="bg1"/>
                    </a:solidFill>
                    <a:latin typeface="Aptos" panose="020B0004020202020204" pitchFamily="34" charset="0"/>
                    <a:cs typeface="Times New Roman"/>
                  </a:rPr>
                  <a:t>Demostración completa del Teorema del Límite Central: </a:t>
                </a:r>
              </a:p>
              <a:p>
                <a:pPr>
                  <a:lnSpc>
                    <a:spcPct val="107000"/>
                  </a:lnSpc>
                  <a:spcAft>
                    <a:spcPts val="800"/>
                  </a:spcAft>
                </a:pPr>
                <a:r>
                  <a:rPr lang="en-US" dirty="0">
                    <a:solidFill>
                      <a:schemeClr val="bg1"/>
                    </a:solidFill>
                    <a:latin typeface="Aptos" panose="020B0004020202020204" pitchFamily="34" charset="0"/>
                    <a:hlinkClick r:id="rId5">
                      <a:extLst>
                        <a:ext uri="{A12FA001-AC4F-418D-AE19-62706E023703}">
                          <ahyp:hlinkClr xmlns:ahyp="http://schemas.microsoft.com/office/drawing/2018/hyperlinkcolor" val="tx"/>
                        </a:ext>
                      </a:extLst>
                    </a:hlinkClick>
                  </a:rPr>
                  <a:t>Central Limit Theorem (statlect.com)</a:t>
                </a:r>
                <a:endParaRPr lang="es-MX" dirty="0">
                  <a:solidFill>
                    <a:schemeClr val="bg1"/>
                  </a:solidFill>
                  <a:latin typeface="Aptos" panose="020B0004020202020204" pitchFamily="34" charset="0"/>
                  <a:cs typeface="Times New Roman"/>
                </a:endParaRPr>
              </a:p>
              <a:p>
                <a:pPr>
                  <a:lnSpc>
                    <a:spcPct val="107000"/>
                  </a:lnSpc>
                  <a:spcAft>
                    <a:spcPts val="800"/>
                  </a:spcAft>
                </a:pPr>
                <a:endParaRPr lang="es-ES" dirty="0">
                  <a:solidFill>
                    <a:schemeClr val="bg1"/>
                  </a:solidFill>
                  <a:latin typeface="Aptos" panose="020B0004020202020204" pitchFamily="34" charset="0"/>
                  <a:cs typeface="Times New Roman"/>
                </a:endParaRPr>
              </a:p>
              <a:p>
                <a:pPr>
                  <a:lnSpc>
                    <a:spcPct val="107000"/>
                  </a:lnSpc>
                  <a:spcAft>
                    <a:spcPts val="800"/>
                  </a:spcAft>
                </a:pPr>
                <a:r>
                  <a:rPr lang="es-ES" dirty="0">
                    <a:solidFill>
                      <a:schemeClr val="bg1"/>
                    </a:solidFill>
                    <a:latin typeface="Aptos" panose="020B0004020202020204" pitchFamily="34" charset="0"/>
                    <a:cs typeface="Times New Roman"/>
                  </a:rPr>
                  <a:t>Demostración de la convergencia de </a:t>
                </a:r>
                <a14:m>
                  <m:oMath xmlns:m="http://schemas.openxmlformats.org/officeDocument/2006/math">
                    <m:r>
                      <m:rPr>
                        <m:nor/>
                      </m:rPr>
                      <a:rPr lang="es-ES" dirty="0">
                        <a:solidFill>
                          <a:schemeClr val="bg1"/>
                        </a:solidFill>
                        <a:latin typeface="Aptos" panose="020B0004020202020204" pitchFamily="34" charset="0"/>
                        <a:cs typeface="Times New Roman"/>
                      </a:rPr>
                      <m:t>S</m:t>
                    </m:r>
                    <m:r>
                      <a:rPr lang="es-MX" b="0" i="1" smtClean="0">
                        <a:solidFill>
                          <a:schemeClr val="bg1"/>
                        </a:solidFill>
                        <a:latin typeface="Cambria Math" panose="02040503050406030204" pitchFamily="18" charset="0"/>
                        <a:cs typeface="Times New Roman"/>
                      </a:rPr>
                      <m:t>→</m:t>
                    </m:r>
                    <m:sSup>
                      <m:sSupPr>
                        <m:ctrlPr>
                          <a:rPr lang="es-MX" b="0" i="1" smtClean="0">
                            <a:solidFill>
                              <a:schemeClr val="bg1"/>
                            </a:solidFill>
                            <a:latin typeface="Cambria Math" panose="02040503050406030204" pitchFamily="18" charset="0"/>
                            <a:cs typeface="Times New Roman"/>
                          </a:rPr>
                        </m:ctrlPr>
                      </m:sSupPr>
                      <m:e>
                        <m:r>
                          <a:rPr lang="es-MX" b="0" i="1" smtClean="0">
                            <a:solidFill>
                              <a:schemeClr val="bg1"/>
                            </a:solidFill>
                            <a:latin typeface="Cambria Math" panose="02040503050406030204" pitchFamily="18" charset="0"/>
                            <a:cs typeface="Times New Roman"/>
                          </a:rPr>
                          <m:t>𝜎</m:t>
                        </m:r>
                      </m:e>
                      <m:sup>
                        <m:r>
                          <a:rPr lang="es-MX" b="0" i="1" smtClean="0">
                            <a:solidFill>
                              <a:schemeClr val="bg1"/>
                            </a:solidFill>
                            <a:latin typeface="Cambria Math" panose="02040503050406030204" pitchFamily="18" charset="0"/>
                            <a:cs typeface="Times New Roman"/>
                          </a:rPr>
                          <m:t>2</m:t>
                        </m:r>
                      </m:sup>
                    </m:sSup>
                  </m:oMath>
                </a14:m>
                <a:r>
                  <a:rPr lang="es-ES" dirty="0">
                    <a:solidFill>
                      <a:schemeClr val="bg1"/>
                    </a:solidFill>
                    <a:latin typeface="Aptos" panose="020B0004020202020204" pitchFamily="34" charset="0"/>
                    <a:cs typeface="Times New Roman"/>
                  </a:rPr>
                  <a:t>.</a:t>
                </a:r>
              </a:p>
              <a:p>
                <a:pPr>
                  <a:lnSpc>
                    <a:spcPct val="107000"/>
                  </a:lnSpc>
                  <a:spcAft>
                    <a:spcPts val="800"/>
                  </a:spcAft>
                </a:pPr>
                <a:r>
                  <a:rPr lang="en-US" dirty="0">
                    <a:solidFill>
                      <a:schemeClr val="bg1"/>
                    </a:solidFill>
                    <a:latin typeface="Aptos" panose="020B0004020202020204" pitchFamily="34" charset="0"/>
                    <a:hlinkClick r:id="rId6">
                      <a:extLst>
                        <a:ext uri="{A12FA001-AC4F-418D-AE19-62706E023703}">
                          <ahyp:hlinkClr xmlns:ahyp="http://schemas.microsoft.com/office/drawing/2018/hyperlinkcolor" val="tx"/>
                        </a:ext>
                      </a:extLst>
                    </a:hlinkClick>
                  </a:rPr>
                  <a:t>Stat 609: Mathematical Statistics Lecture 19 (wisc.edu)</a:t>
                </a:r>
                <a:endParaRPr lang="es-CO"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34EC6EE3-50BC-0A11-6823-93EA0A72E635}"/>
                  </a:ext>
                </a:extLst>
              </p:cNvPr>
              <p:cNvSpPr txBox="1">
                <a:spLocks noRot="1" noChangeAspect="1" noMove="1" noResize="1" noEditPoints="1" noAdjustHandles="1" noChangeArrowheads="1" noChangeShapeType="1" noTextEdit="1"/>
              </p:cNvSpPr>
              <p:nvPr/>
            </p:nvSpPr>
            <p:spPr>
              <a:xfrm>
                <a:off x="1085520" y="1570197"/>
                <a:ext cx="9713541" cy="4960845"/>
              </a:xfrm>
              <a:prstGeom prst="rect">
                <a:avLst/>
              </a:prstGeom>
              <a:blipFill>
                <a:blip r:embed="rId7"/>
                <a:stretch>
                  <a:fillRect l="-502" t="-492" b="-1230"/>
                </a:stretch>
              </a:blipFill>
            </p:spPr>
            <p:txBody>
              <a:bodyPr/>
              <a:lstStyle/>
              <a:p>
                <a:r>
                  <a:rPr lang="es-CO">
                    <a:noFill/>
                  </a:rPr>
                  <a:t> </a:t>
                </a:r>
              </a:p>
            </p:txBody>
          </p:sp>
        </mc:Fallback>
      </mc:AlternateContent>
      <p:pic>
        <p:nvPicPr>
          <p:cNvPr id="15" name="Picture 14" descr="A black background with a black square&#10;&#10;Description automatically generated with medium confidence">
            <a:extLst>
              <a:ext uri="{FF2B5EF4-FFF2-40B4-BE49-F238E27FC236}">
                <a16:creationId xmlns:a16="http://schemas.microsoft.com/office/drawing/2014/main" id="{5FD95F5E-471F-240F-08BF-D2EFDE69EDB7}"/>
              </a:ext>
            </a:extLst>
          </p:cNvPr>
          <p:cNvPicPr>
            <a:picLocks noChangeAspect="1"/>
          </p:cNvPicPr>
          <p:nvPr/>
        </p:nvPicPr>
        <p:blipFill>
          <a:blip r:embed="rId8">
            <a:alphaModFix amt="3000"/>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2" name="Rectangle: Rounded Corners 1">
            <a:extLst>
              <a:ext uri="{FF2B5EF4-FFF2-40B4-BE49-F238E27FC236}">
                <a16:creationId xmlns:a16="http://schemas.microsoft.com/office/drawing/2014/main" id="{CB8F4499-AED2-F3F9-DC38-0E0C12007421}"/>
              </a:ext>
            </a:extLst>
          </p:cNvPr>
          <p:cNvSpPr/>
          <p:nvPr/>
        </p:nvSpPr>
        <p:spPr>
          <a:xfrm>
            <a:off x="4016181" y="187440"/>
            <a:ext cx="8910632"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TextBox 6">
            <a:extLst>
              <a:ext uri="{FF2B5EF4-FFF2-40B4-BE49-F238E27FC236}">
                <a16:creationId xmlns:a16="http://schemas.microsoft.com/office/drawing/2014/main" id="{E979FF5E-7D4A-C8E8-2FC0-342CB44A47F7}"/>
              </a:ext>
            </a:extLst>
          </p:cNvPr>
          <p:cNvSpPr txBox="1"/>
          <p:nvPr/>
        </p:nvSpPr>
        <p:spPr>
          <a:xfrm>
            <a:off x="4183117" y="326958"/>
            <a:ext cx="8008883"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Referencias</a:t>
            </a:r>
          </a:p>
        </p:txBody>
      </p:sp>
      <p:cxnSp>
        <p:nvCxnSpPr>
          <p:cNvPr id="8" name="Straight Connector 7">
            <a:extLst>
              <a:ext uri="{FF2B5EF4-FFF2-40B4-BE49-F238E27FC236}">
                <a16:creationId xmlns:a16="http://schemas.microsoft.com/office/drawing/2014/main" id="{ED827879-6DFC-C4BB-414D-4BEEEACBAC51}"/>
              </a:ext>
            </a:extLst>
          </p:cNvPr>
          <p:cNvCxnSpPr>
            <a:cxnSpLocks/>
          </p:cNvCxnSpPr>
          <p:nvPr/>
        </p:nvCxnSpPr>
        <p:spPr>
          <a:xfrm flipH="1">
            <a:off x="0" y="1169215"/>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36F26D-DE0C-8167-22AD-6025D4BD47E4}"/>
              </a:ext>
            </a:extLst>
          </p:cNvPr>
          <p:cNvCxnSpPr>
            <a:cxnSpLocks/>
          </p:cNvCxnSpPr>
          <p:nvPr/>
        </p:nvCxnSpPr>
        <p:spPr>
          <a:xfrm flipH="1">
            <a:off x="0" y="1243977"/>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700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15C1D-3CE4-4E2F-256E-267426721279}"/>
            </a:ext>
          </a:extLst>
        </p:cNvPr>
        <p:cNvGrpSpPr/>
        <p:nvPr/>
      </p:nvGrpSpPr>
      <p:grpSpPr>
        <a:xfrm>
          <a:off x="0" y="0"/>
          <a:ext cx="0" cy="0"/>
          <a:chOff x="0" y="0"/>
          <a:chExt cx="0" cy="0"/>
        </a:xfrm>
      </p:grpSpPr>
      <p:pic>
        <p:nvPicPr>
          <p:cNvPr id="4" name="Imagen 3" descr="Logotipo&#10;&#10;Descripción generada automáticamente">
            <a:extLst>
              <a:ext uri="{FF2B5EF4-FFF2-40B4-BE49-F238E27FC236}">
                <a16:creationId xmlns:a16="http://schemas.microsoft.com/office/drawing/2014/main" id="{A73D17C3-C004-4A08-9E2E-F5D88A3BBB5D}"/>
              </a:ext>
            </a:extLst>
          </p:cNvPr>
          <p:cNvPicPr>
            <a:picLocks noChangeAspect="1"/>
          </p:cNvPicPr>
          <p:nvPr/>
        </p:nvPicPr>
        <p:blipFill>
          <a:blip r:embed="rId2">
            <a:alphaModFix amt="16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103731" y="149134"/>
            <a:ext cx="5984537" cy="5984537"/>
          </a:xfrm>
          <a:prstGeom prst="rect">
            <a:avLst/>
          </a:prstGeom>
        </p:spPr>
      </p:pic>
    </p:spTree>
    <p:extLst>
      <p:ext uri="{BB962C8B-B14F-4D97-AF65-F5344CB8AC3E}">
        <p14:creationId xmlns:p14="http://schemas.microsoft.com/office/powerpoint/2010/main" val="245438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5" name="Picture 4">
            <a:extLst>
              <a:ext uri="{FF2B5EF4-FFF2-40B4-BE49-F238E27FC236}">
                <a16:creationId xmlns:a16="http://schemas.microsoft.com/office/drawing/2014/main" id="{B4F31922-438B-C539-DF09-52510358E14A}"/>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12156" y="908023"/>
            <a:ext cx="6967687" cy="9825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44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1">
                <a:extLst>
                  <a:ext uri="{FF2B5EF4-FFF2-40B4-BE49-F238E27FC236}">
                    <a16:creationId xmlns:a16="http://schemas.microsoft.com/office/drawing/2014/main" id="{66A8057B-174F-1BAA-CAD9-3BFD7220368C}"/>
                  </a:ext>
                </a:extLst>
              </p:cNvPr>
              <p:cNvSpPr txBox="1"/>
              <p:nvPr/>
            </p:nvSpPr>
            <p:spPr>
              <a:xfrm flipH="1">
                <a:off x="757881" y="2395583"/>
                <a:ext cx="10752340" cy="4240776"/>
              </a:xfrm>
              <a:prstGeom prst="rect">
                <a:avLst/>
              </a:prstGeom>
              <a:noFill/>
            </p:spPr>
            <p:txBody>
              <a:bodyPr wrap="square" lIns="91440" tIns="45720" rIns="91440" bIns="45720" rtlCol="0" anchor="t">
                <a:spAutoFit/>
              </a:bodyPr>
              <a:lstStyle/>
              <a:p>
                <a:pPr marL="457200">
                  <a:lnSpc>
                    <a:spcPct val="107000"/>
                  </a:lnSpc>
                </a:pPr>
                <a:r>
                  <a:rPr lang="es-CO" sz="2000" b="1"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Month-</a:t>
                </a:r>
                <a:r>
                  <a:rPr lang="es-CO" sz="2000" b="1" dirty="0" err="1">
                    <a:solidFill>
                      <a:schemeClr val="bg1"/>
                    </a:solidFill>
                    <a:latin typeface="Aptos" panose="020B0004020202020204" pitchFamily="34" charset="0"/>
                    <a:ea typeface="Times New Roman" panose="02020603050405020304" pitchFamily="18" charset="0"/>
                    <a:cs typeface="Times New Roman" panose="02020603050405020304" pitchFamily="18" charset="0"/>
                  </a:rPr>
                  <a:t>to</a:t>
                </a:r>
                <a:r>
                  <a:rPr lang="es-CO" sz="2000" b="1"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-date (MTD)</a:t>
                </a:r>
                <a:endParaRPr lang="es-CO" sz="2000" b="1"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𝑘</m:t>
                              </m:r>
                            </m:sub>
                          </m:sSub>
                        </m:den>
                      </m:f>
                      <m:r>
                        <a:rPr lang="es-CO" sz="24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155" lvl="1" indent="0">
                  <a:buNone/>
                </a:pPr>
                <a:r>
                  <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rPr>
                  <a:t>El rezago k va a depender del número de días bursátiles hasta el corte del mes pasado</a:t>
                </a:r>
              </a:p>
              <a:p>
                <a:pPr marL="457155" lvl="1" indent="0">
                  <a:buNone/>
                </a:pPr>
                <a:endParaRPr lang="es-CO" sz="2000" b="1"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sz="2000" b="1" dirty="0" err="1">
                    <a:solidFill>
                      <a:schemeClr val="bg1"/>
                    </a:solidFill>
                    <a:latin typeface="Aptos" panose="020B0004020202020204" pitchFamily="34" charset="0"/>
                    <a:ea typeface="Calibri" panose="020F0502020204030204" pitchFamily="34" charset="0"/>
                    <a:cs typeface="Times New Roman" panose="02020603050405020304" pitchFamily="18" charset="0"/>
                  </a:rPr>
                  <a:t>Year</a:t>
                </a:r>
                <a:r>
                  <a:rPr lang="es-CO" sz="2000" b="1" dirty="0">
                    <a:solidFill>
                      <a:schemeClr val="bg1"/>
                    </a:solidFill>
                    <a:latin typeface="Aptos" panose="020B0004020202020204" pitchFamily="34" charset="0"/>
                    <a:ea typeface="Calibri" panose="020F0502020204030204" pitchFamily="34" charset="0"/>
                    <a:cs typeface="Times New Roman" panose="02020603050405020304" pitchFamily="18" charset="0"/>
                  </a:rPr>
                  <a:t>-</a:t>
                </a:r>
                <a:r>
                  <a:rPr lang="es-CO" sz="2000" b="1" dirty="0" err="1">
                    <a:solidFill>
                      <a:schemeClr val="bg1"/>
                    </a:solidFill>
                    <a:latin typeface="Aptos" panose="020B0004020202020204" pitchFamily="34" charset="0"/>
                    <a:ea typeface="Calibri" panose="020F0502020204030204" pitchFamily="34" charset="0"/>
                    <a:cs typeface="Times New Roman" panose="02020603050405020304" pitchFamily="18" charset="0"/>
                  </a:rPr>
                  <a:t>to</a:t>
                </a:r>
                <a:r>
                  <a:rPr lang="es-CO" sz="2000" b="1" dirty="0">
                    <a:solidFill>
                      <a:schemeClr val="bg1"/>
                    </a:solidFill>
                    <a:latin typeface="Aptos" panose="020B0004020202020204" pitchFamily="34" charset="0"/>
                    <a:ea typeface="Calibri" panose="020F0502020204030204" pitchFamily="34" charset="0"/>
                    <a:cs typeface="Times New Roman" panose="02020603050405020304" pitchFamily="18" charset="0"/>
                  </a:rPr>
                  <a:t>-date (YTD) </a:t>
                </a: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𝑘</m:t>
                              </m:r>
                            </m:sub>
                          </m:sSub>
                        </m:den>
                      </m:f>
                    </m:oMath>
                  </m:oMathPara>
                </a14:m>
                <a:endParaRPr lang="es-CO" sz="2000" dirty="0">
                  <a:solidFill>
                    <a:schemeClr val="bg1"/>
                  </a:solidFill>
                  <a:latin typeface="Aptos" panose="020B0004020202020204" pitchFamily="34" charset="0"/>
                  <a:cs typeface="Times New Roman" panose="02020603050405020304" pitchFamily="18" charset="0"/>
                </a:endParaRPr>
              </a:p>
              <a:p>
                <a:pPr marL="457200">
                  <a:lnSpc>
                    <a:spcPct val="107000"/>
                  </a:lnSpc>
                  <a:spcAft>
                    <a:spcPts val="800"/>
                  </a:spcAft>
                </a:pPr>
                <a:endParaRPr lang="es-CO" sz="2000" dirty="0">
                  <a:solidFill>
                    <a:schemeClr val="bg1"/>
                  </a:solidFill>
                  <a:latin typeface="Aptos" panose="020B0004020202020204" pitchFamily="34" charset="0"/>
                  <a:cs typeface="Times New Roman" panose="02020603050405020304" pitchFamily="18" charset="0"/>
                </a:endParaRPr>
              </a:p>
              <a:p>
                <a:pPr marL="457200">
                  <a:lnSpc>
                    <a:spcPct val="107000"/>
                  </a:lnSpc>
                  <a:spcAft>
                    <a:spcPts val="800"/>
                  </a:spcAft>
                </a:pPr>
                <a:r>
                  <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rPr>
                  <a:t>El rezago k va a depender del número de días bursátiles hasta el corte del año pasado</a:t>
                </a:r>
                <a:r>
                  <a:rPr lang="es-CO" sz="20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 </a:t>
                </a:r>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p:txBody>
          </p:sp>
        </mc:Choice>
        <mc:Fallback xmlns="">
          <p:sp>
            <p:nvSpPr>
              <p:cNvPr id="4" name="CuadroTexto 1">
                <a:extLst>
                  <a:ext uri="{FF2B5EF4-FFF2-40B4-BE49-F238E27FC236}">
                    <a16:creationId xmlns:a16="http://schemas.microsoft.com/office/drawing/2014/main" id="{66A8057B-174F-1BAA-CAD9-3BFD7220368C}"/>
                  </a:ext>
                </a:extLst>
              </p:cNvPr>
              <p:cNvSpPr txBox="1">
                <a:spLocks noRot="1" noChangeAspect="1" noMove="1" noResize="1" noEditPoints="1" noAdjustHandles="1" noChangeArrowheads="1" noChangeShapeType="1" noTextEdit="1"/>
              </p:cNvSpPr>
              <p:nvPr/>
            </p:nvSpPr>
            <p:spPr>
              <a:xfrm flipH="1">
                <a:off x="757881" y="2395583"/>
                <a:ext cx="10752340" cy="4240776"/>
              </a:xfrm>
              <a:prstGeom prst="rect">
                <a:avLst/>
              </a:prstGeom>
              <a:blipFill>
                <a:blip r:embed="rId5"/>
                <a:stretch>
                  <a:fillRect t="-575" b="-1580"/>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7F92C4C2-97FB-C3E8-7BD1-C7926DF7EFEE}"/>
              </a:ext>
            </a:extLst>
          </p:cNvPr>
          <p:cNvSpPr/>
          <p:nvPr/>
        </p:nvSpPr>
        <p:spPr>
          <a:xfrm>
            <a:off x="2620521"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r>
              <a:rPr lang="es-CO" sz="3200" b="1" dirty="0">
                <a:solidFill>
                  <a:schemeClr val="tx1"/>
                </a:solidFill>
                <a:latin typeface="Aptos" panose="020B0004020202020204" pitchFamily="34" charset="0"/>
                <a:cs typeface="Arial"/>
              </a:rPr>
              <a:t>Otros Retornos</a:t>
            </a:r>
          </a:p>
          <a:p>
            <a:pPr algn="ctr"/>
            <a:endParaRPr lang="es-CO" sz="3200" b="1" dirty="0">
              <a:solidFill>
                <a:schemeClr val="tx1"/>
              </a:solidFill>
              <a:latin typeface="Aptos" panose="020B0004020202020204" pitchFamily="34" charset="0"/>
              <a:cs typeface="Arial"/>
            </a:endParaRPr>
          </a:p>
        </p:txBody>
      </p:sp>
      <p:pic>
        <p:nvPicPr>
          <p:cNvPr id="7" name="Picture 6">
            <a:extLst>
              <a:ext uri="{FF2B5EF4-FFF2-40B4-BE49-F238E27FC236}">
                <a16:creationId xmlns:a16="http://schemas.microsoft.com/office/drawing/2014/main" id="{E44B8501-88C2-7F9F-AB5A-53F6FE866375}"/>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40794" y="-259619"/>
            <a:ext cx="5883882" cy="5883882"/>
          </a:xfrm>
          <a:prstGeom prst="rect">
            <a:avLst/>
          </a:prstGeom>
        </p:spPr>
      </p:pic>
      <p:cxnSp>
        <p:nvCxnSpPr>
          <p:cNvPr id="8" name="Straight Connector 7">
            <a:extLst>
              <a:ext uri="{FF2B5EF4-FFF2-40B4-BE49-F238E27FC236}">
                <a16:creationId xmlns:a16="http://schemas.microsoft.com/office/drawing/2014/main" id="{36001F80-C162-0DA6-A8A4-7C27C448DDC4}"/>
              </a:ext>
            </a:extLst>
          </p:cNvPr>
          <p:cNvCxnSpPr>
            <a:cxnSpLocks/>
          </p:cNvCxnSpPr>
          <p:nvPr/>
        </p:nvCxnSpPr>
        <p:spPr>
          <a:xfrm flipH="1">
            <a:off x="1680276" y="205222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B0AAC76-D70A-203C-6C59-357F1E757412}"/>
              </a:ext>
            </a:extLst>
          </p:cNvPr>
          <p:cNvCxnSpPr>
            <a:cxnSpLocks/>
          </p:cNvCxnSpPr>
          <p:nvPr/>
        </p:nvCxnSpPr>
        <p:spPr>
          <a:xfrm flipH="1">
            <a:off x="735075" y="212698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4694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200" dirty="0"/>
          </a:p>
          <a:p>
            <a:pPr marL="342900" indent="-342900">
              <a:buClr>
                <a:srgbClr val="1A3184"/>
              </a:buClr>
              <a:buFont typeface="+mj-lt"/>
              <a:buAutoNum type="arabicPeriod"/>
            </a:pPr>
            <a:endParaRPr lang="es-CO" sz="1200" i="1" dirty="0"/>
          </a:p>
        </p:txBody>
      </p:sp>
      <p:pic>
        <p:nvPicPr>
          <p:cNvPr id="5" name="Picture 4">
            <a:extLst>
              <a:ext uri="{FF2B5EF4-FFF2-40B4-BE49-F238E27FC236}">
                <a16:creationId xmlns:a16="http://schemas.microsoft.com/office/drawing/2014/main" id="{90AB40F7-FB61-A404-1C24-B83E2FE60FF1}"/>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57053" y="-447664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1">
                <a:extLst>
                  <a:ext uri="{FF2B5EF4-FFF2-40B4-BE49-F238E27FC236}">
                    <a16:creationId xmlns:a16="http://schemas.microsoft.com/office/drawing/2014/main" id="{66A8057B-174F-1BAA-CAD9-3BFD7220368C}"/>
                  </a:ext>
                </a:extLst>
              </p:cNvPr>
              <p:cNvSpPr txBox="1"/>
              <p:nvPr/>
            </p:nvSpPr>
            <p:spPr>
              <a:xfrm flipH="1">
                <a:off x="2434738" y="2972663"/>
                <a:ext cx="7512305" cy="3121175"/>
              </a:xfrm>
              <a:prstGeom prst="rect">
                <a:avLst/>
              </a:prstGeom>
              <a:noFill/>
            </p:spPr>
            <p:txBody>
              <a:bodyPr wrap="square" lIns="91440" tIns="45720" rIns="91440" bIns="45720" rtlCol="0" anchor="t">
                <a:spAutoFit/>
              </a:bodyPr>
              <a:lstStyle/>
              <a:p>
                <a:pPr marL="457200">
                  <a:lnSpc>
                    <a:spcPct val="107000"/>
                  </a:lnSpc>
                </a:pPr>
                <a:r>
                  <a:rPr lang="es-CO" dirty="0">
                    <a:solidFill>
                      <a:schemeClr val="bg1"/>
                    </a:solidFill>
                    <a:latin typeface="Aptos" panose="020B0004020202020204" pitchFamily="34" charset="0"/>
                    <a:ea typeface="Times New Roman" panose="02020603050405020304" pitchFamily="18" charset="0"/>
                    <a:cs typeface="Calibri" panose="020F0502020204030204" pitchFamily="34" charset="0"/>
                  </a:rPr>
                  <a:t>Para calcular retornos en ventanas móviles se computa el promedio geométrico</a:t>
                </a:r>
              </a:p>
              <a:p>
                <a:pPr marL="457200">
                  <a:lnSpc>
                    <a:spcPct val="107000"/>
                  </a:lnSpc>
                </a:pPr>
                <a:endParaRPr lang="es-CO" dirty="0">
                  <a:solidFill>
                    <a:schemeClr val="bg1"/>
                  </a:solidFill>
                  <a:latin typeface="Aptos" panose="020B0004020202020204" pitchFamily="34" charset="0"/>
                  <a:ea typeface="Times New Roman" panose="02020603050405020304" pitchFamily="18" charset="0"/>
                  <a:cs typeface="Calibri" panose="020F0502020204030204" pitchFamily="34"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Π</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up>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up>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𝑑</m:t>
                              </m:r>
                            </m:sup>
                          </m:sSubSup>
                        </m:e>
                      </m:d>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Donde k puede corresponder a: </a:t>
                </a:r>
                <a14:m>
                  <m:oMath xmlns:m="http://schemas.openxmlformats.org/officeDocument/2006/math">
                    <m:d>
                      <m:dPr>
                        <m:ctrlP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5,21,252, 756</m:t>
                        </m:r>
                      </m:e>
                    </m:d>
                  </m:oMath>
                </a14:m>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a:t>
                </a:r>
              </a:p>
              <a:p>
                <a:pPr marL="457200">
                  <a:lnSpc>
                    <a:spcPct val="107000"/>
                  </a:lnSpc>
                </a:pPr>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En este caso ya no es necesario tener de referencia el día calendario frente al que se está comparando. Simplemente se elige k según el tamaño de la ventana que se esté utilizando. </a:t>
                </a:r>
              </a:p>
            </p:txBody>
          </p:sp>
        </mc:Choice>
        <mc:Fallback xmlns="">
          <p:sp>
            <p:nvSpPr>
              <p:cNvPr id="4" name="CuadroTexto 1">
                <a:extLst>
                  <a:ext uri="{FF2B5EF4-FFF2-40B4-BE49-F238E27FC236}">
                    <a16:creationId xmlns:a16="http://schemas.microsoft.com/office/drawing/2014/main" id="{66A8057B-174F-1BAA-CAD9-3BFD7220368C}"/>
                  </a:ext>
                </a:extLst>
              </p:cNvPr>
              <p:cNvSpPr txBox="1">
                <a:spLocks noRot="1" noChangeAspect="1" noMove="1" noResize="1" noEditPoints="1" noAdjustHandles="1" noChangeArrowheads="1" noChangeShapeType="1" noTextEdit="1"/>
              </p:cNvSpPr>
              <p:nvPr/>
            </p:nvSpPr>
            <p:spPr>
              <a:xfrm flipH="1">
                <a:off x="2434738" y="2972663"/>
                <a:ext cx="7512305" cy="3121175"/>
              </a:xfrm>
              <a:prstGeom prst="rect">
                <a:avLst/>
              </a:prstGeom>
              <a:blipFill>
                <a:blip r:embed="rId5"/>
                <a:stretch>
                  <a:fillRect t="-781" b="-2344"/>
                </a:stretch>
              </a:blipFill>
            </p:spPr>
            <p:txBody>
              <a:bodyPr/>
              <a:lstStyle/>
              <a:p>
                <a:r>
                  <a:rPr lang="es-CO">
                    <a:noFill/>
                  </a:rPr>
                  <a:t> </a:t>
                </a:r>
              </a:p>
            </p:txBody>
          </p:sp>
        </mc:Fallback>
      </mc:AlternateContent>
      <p:sp>
        <p:nvSpPr>
          <p:cNvPr id="2" name="Rectangle: Rounded Corners 1">
            <a:extLst>
              <a:ext uri="{FF2B5EF4-FFF2-40B4-BE49-F238E27FC236}">
                <a16:creationId xmlns:a16="http://schemas.microsoft.com/office/drawing/2014/main" id="{D8D6D934-E57A-BACD-0AEE-C2ECC2749477}"/>
              </a:ext>
            </a:extLst>
          </p:cNvPr>
          <p:cNvSpPr/>
          <p:nvPr/>
        </p:nvSpPr>
        <p:spPr>
          <a:xfrm>
            <a:off x="-793630"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r>
              <a:rPr lang="es-CO" sz="3200" b="1" dirty="0">
                <a:solidFill>
                  <a:schemeClr val="tx1"/>
                </a:solidFill>
                <a:latin typeface="Aptos" panose="020B0004020202020204" pitchFamily="34" charset="0"/>
                <a:cs typeface="Arial"/>
              </a:rPr>
              <a:t>Ventanas Móviles</a:t>
            </a:r>
            <a:endParaRPr lang="es-ES" sz="44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p:txBody>
      </p:sp>
      <p:pic>
        <p:nvPicPr>
          <p:cNvPr id="7" name="Picture 6">
            <a:extLst>
              <a:ext uri="{FF2B5EF4-FFF2-40B4-BE49-F238E27FC236}">
                <a16:creationId xmlns:a16="http://schemas.microsoft.com/office/drawing/2014/main" id="{8B656E12-5E9D-ACF3-4997-692D39572D95}"/>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08076" y="-256243"/>
            <a:ext cx="5883882" cy="5883882"/>
          </a:xfrm>
          <a:prstGeom prst="rect">
            <a:avLst/>
          </a:prstGeom>
        </p:spPr>
      </p:pic>
      <p:cxnSp>
        <p:nvCxnSpPr>
          <p:cNvPr id="8" name="Straight Connector 7">
            <a:extLst>
              <a:ext uri="{FF2B5EF4-FFF2-40B4-BE49-F238E27FC236}">
                <a16:creationId xmlns:a16="http://schemas.microsoft.com/office/drawing/2014/main" id="{56F8E9AD-6E94-1E2A-B452-57F928AF6C6B}"/>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C63E81-D766-84E0-A8D0-589F0D38B273}"/>
              </a:ext>
            </a:extLst>
          </p:cNvPr>
          <p:cNvCxnSpPr>
            <a:cxnSpLocks/>
          </p:cNvCxnSpPr>
          <p:nvPr/>
        </p:nvCxnSpPr>
        <p:spPr>
          <a:xfrm flipH="1">
            <a:off x="2550537" y="1878066"/>
            <a:ext cx="9712583"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89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0" y="0"/>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buClr>
                <a:srgbClr val="1A3184"/>
              </a:buClr>
            </a:pPr>
            <a:endParaRPr lang="es-CO" sz="1400" dirty="0"/>
          </a:p>
          <a:p>
            <a:pPr marL="342900" indent="-342900">
              <a:buClr>
                <a:srgbClr val="1A3184"/>
              </a:buClr>
              <a:buFont typeface="+mj-lt"/>
              <a:buAutoNum type="arabicPeriod"/>
            </a:pPr>
            <a:endParaRPr lang="es-CO" sz="1400" i="1" dirty="0"/>
          </a:p>
        </p:txBody>
      </p:sp>
      <p:pic>
        <p:nvPicPr>
          <p:cNvPr id="5" name="Picture 4">
            <a:extLst>
              <a:ext uri="{FF2B5EF4-FFF2-40B4-BE49-F238E27FC236}">
                <a16:creationId xmlns:a16="http://schemas.microsoft.com/office/drawing/2014/main" id="{7FB465AA-9D8D-5747-2015-39DCE832E273}"/>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6" name="Picture 5" descr="A black and white logo&#10;&#10;Description automatically generated">
            <a:extLst>
              <a:ext uri="{FF2B5EF4-FFF2-40B4-BE49-F238E27FC236}">
                <a16:creationId xmlns:a16="http://schemas.microsoft.com/office/drawing/2014/main" id="{C7C0C9BE-CDC7-BA25-DB05-7A8337557923}"/>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3" name="Rectangle 11">
            <a:extLst>
              <a:ext uri="{FF2B5EF4-FFF2-40B4-BE49-F238E27FC236}">
                <a16:creationId xmlns:a16="http://schemas.microsoft.com/office/drawing/2014/main" id="{79005317-BB4B-8273-A80A-5C18A025BB2D}"/>
              </a:ext>
            </a:extLst>
          </p:cNvPr>
          <p:cNvSpPr txBox="1"/>
          <p:nvPr/>
        </p:nvSpPr>
        <p:spPr>
          <a:xfrm>
            <a:off x="2628938" y="680931"/>
            <a:ext cx="6967687" cy="172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endParaRPr lang="es-CO" sz="3200" dirty="0">
              <a:solidFill>
                <a:schemeClr val="bg1"/>
              </a:solidFill>
              <a:latin typeface="Arial"/>
              <a:cs typeface="Arial"/>
            </a:endParaRPr>
          </a:p>
          <a:p>
            <a:pPr algn="ctr"/>
            <a:endParaRPr lang="es-CO" sz="44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1">
                <a:extLst>
                  <a:ext uri="{FF2B5EF4-FFF2-40B4-BE49-F238E27FC236}">
                    <a16:creationId xmlns:a16="http://schemas.microsoft.com/office/drawing/2014/main" id="{66A8057B-174F-1BAA-CAD9-3BFD7220368C}"/>
                  </a:ext>
                </a:extLst>
              </p:cNvPr>
              <p:cNvSpPr txBox="1"/>
              <p:nvPr/>
            </p:nvSpPr>
            <p:spPr>
              <a:xfrm flipH="1">
                <a:off x="755163" y="2934979"/>
                <a:ext cx="4831884" cy="2896819"/>
              </a:xfrm>
              <a:prstGeom prst="rect">
                <a:avLst/>
              </a:prstGeom>
              <a:noFill/>
            </p:spPr>
            <p:txBody>
              <a:bodyPr wrap="square" lIns="91440" tIns="45720" rIns="91440" bIns="45720" rtlCol="0" anchor="t">
                <a:spAutoFit/>
              </a:bodyPr>
              <a:lstStyle/>
              <a:p>
                <a:pPr marL="457200">
                  <a:lnSpc>
                    <a:spcPct val="107000"/>
                  </a:lnSpc>
                </a:pPr>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Al usar la serie de Taylor como una aproximación de orden 1 para el </a:t>
                </a:r>
                <a14:m>
                  <m:oMath xmlns:m="http://schemas.openxmlformats.org/officeDocument/2006/math">
                    <m:func>
                      <m:funcPr>
                        <m:ctrlP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func>
                  </m:oMath>
                </a14:m>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 tomando </a:t>
                </a:r>
                <a14:m>
                  <m:oMath xmlns:m="http://schemas.openxmlformats.org/officeDocument/2006/math">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𝑎</m:t>
                    </m:r>
                    <m:r>
                      <a:rPr lang="es-CO"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oMath>
                </a14:m>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 nos damos cuenta de que: </a:t>
                </a:r>
              </a:p>
              <a:p>
                <a:pPr marL="457200">
                  <a:lnSpc>
                    <a:spcPct val="107000"/>
                  </a:lnSpc>
                </a:pPr>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func>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e>
                      </m:func>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𝑑</m:t>
                          </m:r>
                        </m:num>
                        <m:den>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𝑑𝑥</m:t>
                          </m:r>
                        </m:den>
                      </m:f>
                      <m:func>
                        <m:func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func>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e>
                          </m:d>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e>
                      </m:d>
                    </m:oMath>
                  </m:oMathPara>
                </a14:m>
                <a:endParaRPr lang="es-CO"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07000"/>
                  </a:lnSpc>
                </a:pPr>
                <a:endPar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07000"/>
                  </a:lnSpc>
                </a:pPr>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El término a la derecha implica que: </a:t>
                </a:r>
              </a:p>
              <a:p>
                <a:pPr marL="457200">
                  <a:lnSpc>
                    <a:spcPct val="107000"/>
                  </a:lnSpc>
                </a:pPr>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func>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CO" sz="20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p:txBody>
          </p:sp>
        </mc:Choice>
        <mc:Fallback xmlns="">
          <p:sp>
            <p:nvSpPr>
              <p:cNvPr id="4" name="CuadroTexto 1">
                <a:extLst>
                  <a:ext uri="{FF2B5EF4-FFF2-40B4-BE49-F238E27FC236}">
                    <a16:creationId xmlns:a16="http://schemas.microsoft.com/office/drawing/2014/main" id="{66A8057B-174F-1BAA-CAD9-3BFD7220368C}"/>
                  </a:ext>
                </a:extLst>
              </p:cNvPr>
              <p:cNvSpPr txBox="1">
                <a:spLocks noRot="1" noChangeAspect="1" noMove="1" noResize="1" noEditPoints="1" noAdjustHandles="1" noChangeArrowheads="1" noChangeShapeType="1" noTextEdit="1"/>
              </p:cNvSpPr>
              <p:nvPr/>
            </p:nvSpPr>
            <p:spPr>
              <a:xfrm flipH="1">
                <a:off x="755163" y="2934979"/>
                <a:ext cx="4831884" cy="2896819"/>
              </a:xfrm>
              <a:prstGeom prst="rect">
                <a:avLst/>
              </a:prstGeom>
              <a:blipFill>
                <a:blip r:embed="rId5"/>
                <a:stretch>
                  <a:fillRect t="-420" b="-420"/>
                </a:stretch>
              </a:blipFill>
            </p:spPr>
            <p:txBody>
              <a:bodyPr/>
              <a:lstStyle/>
              <a:p>
                <a:r>
                  <a:rPr lang="es-CO">
                    <a:noFill/>
                  </a:rPr>
                  <a:t> </a:t>
                </a:r>
              </a:p>
            </p:txBody>
          </p:sp>
        </mc:Fallback>
      </mc:AlternateContent>
      <p:pic>
        <p:nvPicPr>
          <p:cNvPr id="7" name="Picture 6">
            <a:extLst>
              <a:ext uri="{FF2B5EF4-FFF2-40B4-BE49-F238E27FC236}">
                <a16:creationId xmlns:a16="http://schemas.microsoft.com/office/drawing/2014/main" id="{E1A45FF9-296E-4189-44C7-36D4A8C68718}"/>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5880852">
            <a:off x="6340794" y="-259619"/>
            <a:ext cx="5883882" cy="5883882"/>
          </a:xfrm>
          <a:prstGeom prst="rect">
            <a:avLst/>
          </a:prstGeom>
        </p:spPr>
      </p:pic>
      <p:cxnSp>
        <p:nvCxnSpPr>
          <p:cNvPr id="8" name="Straight Connector 7">
            <a:extLst>
              <a:ext uri="{FF2B5EF4-FFF2-40B4-BE49-F238E27FC236}">
                <a16:creationId xmlns:a16="http://schemas.microsoft.com/office/drawing/2014/main" id="{60D9B22C-229D-7C69-C930-5B80D1603DCD}"/>
              </a:ext>
            </a:extLst>
          </p:cNvPr>
          <p:cNvCxnSpPr>
            <a:cxnSpLocks/>
          </p:cNvCxnSpPr>
          <p:nvPr/>
        </p:nvCxnSpPr>
        <p:spPr>
          <a:xfrm flipH="1">
            <a:off x="1680276" y="205222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634BFC-51CF-2896-4522-B0FFB5CC413C}"/>
              </a:ext>
            </a:extLst>
          </p:cNvPr>
          <p:cNvCxnSpPr>
            <a:cxnSpLocks/>
          </p:cNvCxnSpPr>
          <p:nvPr/>
        </p:nvCxnSpPr>
        <p:spPr>
          <a:xfrm flipH="1">
            <a:off x="735075" y="212698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AC4434DF-C1BC-9416-54B5-362C4840AB63}"/>
              </a:ext>
            </a:extLst>
          </p:cNvPr>
          <p:cNvSpPr/>
          <p:nvPr/>
        </p:nvSpPr>
        <p:spPr>
          <a:xfrm>
            <a:off x="2588474" y="657263"/>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r>
              <a:rPr lang="es-MX" sz="3200" b="1" dirty="0">
                <a:solidFill>
                  <a:schemeClr val="tx1"/>
                </a:solidFill>
                <a:latin typeface="Aptos" panose="020B0004020202020204" pitchFamily="34" charset="0"/>
                <a:cs typeface="Arial"/>
              </a:rPr>
              <a:t>Retornos Logarítmicos</a:t>
            </a:r>
            <a:endParaRPr lang="es-ES" sz="44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a:p>
            <a:pPr algn="ctr"/>
            <a:endParaRPr lang="es-CO" sz="3200" b="1" dirty="0">
              <a:solidFill>
                <a:schemeClr val="tx1"/>
              </a:solidFill>
              <a:latin typeface="Aptos" panose="020B0004020202020204" pitchFamily="34" charset="0"/>
              <a:cs typeface="Arial"/>
            </a:endParaRPr>
          </a:p>
        </p:txBody>
      </p:sp>
      <mc:AlternateContent xmlns:mc="http://schemas.openxmlformats.org/markup-compatibility/2006" xmlns:a14="http://schemas.microsoft.com/office/drawing/2010/main">
        <mc:Choice Requires="a14">
          <p:sp>
            <p:nvSpPr>
              <p:cNvPr id="11" name="CuadroTexto 1">
                <a:extLst>
                  <a:ext uri="{FF2B5EF4-FFF2-40B4-BE49-F238E27FC236}">
                    <a16:creationId xmlns:a16="http://schemas.microsoft.com/office/drawing/2014/main" id="{F2ABA093-13E2-A0CC-5F51-9374D068AE95}"/>
                  </a:ext>
                </a:extLst>
              </p:cNvPr>
              <p:cNvSpPr txBox="1"/>
              <p:nvPr/>
            </p:nvSpPr>
            <p:spPr>
              <a:xfrm flipH="1">
                <a:off x="6197422" y="2921769"/>
                <a:ext cx="5470360" cy="3258905"/>
              </a:xfrm>
              <a:prstGeom prst="rect">
                <a:avLst/>
              </a:prstGeom>
              <a:noFill/>
            </p:spPr>
            <p:txBody>
              <a:bodyPr wrap="square" lIns="91440" tIns="45720" rIns="91440" bIns="45720" rtlCol="0" anchor="t">
                <a:spAutoFit/>
              </a:bodyPr>
              <a:lstStyle/>
              <a:p>
                <a:pPr marL="457200">
                  <a:lnSpc>
                    <a:spcPct val="107000"/>
                  </a:lnSpc>
                </a:pPr>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Por ende:</a:t>
                </a:r>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e>
                          </m:d>
                        </m:e>
                      </m:func>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oMath>
                  </m:oMathPara>
                </a14:m>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marL="457200">
                  <a:lnSpc>
                    <a:spcPct val="107000"/>
                  </a:lnSpc>
                </a:pPr>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Dando pie a la forma de los retornos logarítmicos según el k seleccionado.  </a:t>
                </a:r>
              </a:p>
              <a:p>
                <a:pPr marL="457200">
                  <a:lnSpc>
                    <a:spcPct val="107000"/>
                  </a:lnSpc>
                </a:pPr>
                <a:endParaRPr lang="es-CO" sz="1600" i="1" dirty="0">
                  <a:solidFill>
                    <a:schemeClr val="bg1"/>
                  </a:solidFill>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20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num>
                                <m:den>
                                  <m:sSub>
                                    <m:sSubPr>
                                      <m:ctrlP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O" sz="20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𝑘</m:t>
                                      </m:r>
                                    </m:sub>
                                  </m:sSub>
                                </m:den>
                              </m:f>
                            </m:e>
                          </m:d>
                        </m:e>
                      </m:func>
                    </m:oMath>
                  </m:oMathPara>
                </a14:m>
                <a:endParaRPr lang="es-ES" sz="1600" dirty="0">
                  <a:solidFill>
                    <a:srgbClr val="000000"/>
                  </a:solidFill>
                  <a:latin typeface="Aptos" panose="020B0004020202020204" pitchFamily="34" charset="0"/>
                  <a:cs typeface="Times New Roman"/>
                </a:endParaRPr>
              </a:p>
              <a:p>
                <a:pPr>
                  <a:buClr>
                    <a:srgbClr val="1A3184"/>
                  </a:buClr>
                </a:pPr>
                <a:endParaRPr lang="es-CO" sz="2400" i="1" dirty="0">
                  <a:solidFill>
                    <a:schemeClr val="bg1"/>
                  </a:solidFill>
                  <a:latin typeface="Aptos" panose="020B0004020202020204" pitchFamily="34" charset="0"/>
                </a:endParaRPr>
              </a:p>
            </p:txBody>
          </p:sp>
        </mc:Choice>
        <mc:Fallback xmlns="">
          <p:sp>
            <p:nvSpPr>
              <p:cNvPr id="11" name="CuadroTexto 1">
                <a:extLst>
                  <a:ext uri="{FF2B5EF4-FFF2-40B4-BE49-F238E27FC236}">
                    <a16:creationId xmlns:a16="http://schemas.microsoft.com/office/drawing/2014/main" id="{F2ABA093-13E2-A0CC-5F51-9374D068AE95}"/>
                  </a:ext>
                </a:extLst>
              </p:cNvPr>
              <p:cNvSpPr txBox="1">
                <a:spLocks noRot="1" noChangeAspect="1" noMove="1" noResize="1" noEditPoints="1" noAdjustHandles="1" noChangeArrowheads="1" noChangeShapeType="1" noTextEdit="1"/>
              </p:cNvSpPr>
              <p:nvPr/>
            </p:nvSpPr>
            <p:spPr>
              <a:xfrm flipH="1">
                <a:off x="6197422" y="2921769"/>
                <a:ext cx="5470360" cy="3258905"/>
              </a:xfrm>
              <a:prstGeom prst="rect">
                <a:avLst/>
              </a:prstGeom>
              <a:blipFill>
                <a:blip r:embed="rId8"/>
                <a:stretch>
                  <a:fillRect t="-374"/>
                </a:stretch>
              </a:blipFill>
            </p:spPr>
            <p:txBody>
              <a:bodyPr/>
              <a:lstStyle/>
              <a:p>
                <a:r>
                  <a:rPr lang="es-CO">
                    <a:noFill/>
                  </a:rPr>
                  <a:t> </a:t>
                </a:r>
              </a:p>
            </p:txBody>
          </p:sp>
        </mc:Fallback>
      </mc:AlternateContent>
    </p:spTree>
    <p:extLst>
      <p:ext uri="{BB962C8B-B14F-4D97-AF65-F5344CB8AC3E}">
        <p14:creationId xmlns:p14="http://schemas.microsoft.com/office/powerpoint/2010/main" val="42748975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anim calcmode="lin" valueType="num">
                                      <p:cBhvr>
                                        <p:cTn id="8" dur="400" fill="hold"/>
                                        <p:tgtEl>
                                          <p:spTgt spid="11"/>
                                        </p:tgtEl>
                                        <p:attrNameLst>
                                          <p:attrName>ppt_x</p:attrName>
                                        </p:attrNameLst>
                                      </p:cBhvr>
                                      <p:tavLst>
                                        <p:tav tm="0">
                                          <p:val>
                                            <p:strVal val="#ppt_x"/>
                                          </p:val>
                                        </p:tav>
                                        <p:tav tm="100000">
                                          <p:val>
                                            <p:strVal val="#ppt_x"/>
                                          </p:val>
                                        </p:tav>
                                      </p:tavLst>
                                    </p:anim>
                                    <p:anim calcmode="lin" valueType="num">
                                      <p:cBhvr>
                                        <p:cTn id="9" dur="4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fd0c9a7-a433-4e12-abda-9d0b72e632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7305339E7367641A8B714E22948EDC8" ma:contentTypeVersion="17" ma:contentTypeDescription="Crear nuevo documento." ma:contentTypeScope="" ma:versionID="c12213216b6e70c7926abb3cf4b9bd42">
  <xsd:schema xmlns:xsd="http://www.w3.org/2001/XMLSchema" xmlns:xs="http://www.w3.org/2001/XMLSchema" xmlns:p="http://schemas.microsoft.com/office/2006/metadata/properties" xmlns:ns3="cfd0c9a7-a433-4e12-abda-9d0b72e632c5" xmlns:ns4="52f8562d-8eb7-4567-aa78-25bbd3ce9050" targetNamespace="http://schemas.microsoft.com/office/2006/metadata/properties" ma:root="true" ma:fieldsID="a883966adc75b8941baa1b607690f512" ns3:_="" ns4:_="">
    <xsd:import namespace="cfd0c9a7-a433-4e12-abda-9d0b72e632c5"/>
    <xsd:import namespace="52f8562d-8eb7-4567-aa78-25bbd3ce90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d0c9a7-a433-4e12-abda-9d0b72e632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2f8562d-8eb7-4567-aa78-25bbd3ce9050"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SharingHintHash" ma:index="16"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52A539-F9EE-4485-B741-75B5F66C695A}">
  <ds:schemaRefs>
    <ds:schemaRef ds:uri="52f8562d-8eb7-4567-aa78-25bbd3ce9050"/>
    <ds:schemaRef ds:uri="cfd0c9a7-a433-4e12-abda-9d0b72e632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C2BF195-E872-4F3E-B6BC-7726BFD8CD72}">
  <ds:schemaRefs>
    <ds:schemaRef ds:uri="http://schemas.microsoft.com/sharepoint/v3/contenttype/forms"/>
  </ds:schemaRefs>
</ds:datastoreItem>
</file>

<file path=customXml/itemProps3.xml><?xml version="1.0" encoding="utf-8"?>
<ds:datastoreItem xmlns:ds="http://schemas.openxmlformats.org/officeDocument/2006/customXml" ds:itemID="{2F923B16-91E9-414A-8B35-10990787EA10}">
  <ds:schemaRefs>
    <ds:schemaRef ds:uri="52f8562d-8eb7-4567-aa78-25bbd3ce9050"/>
    <ds:schemaRef ds:uri="cfd0c9a7-a433-4e12-abda-9d0b72e632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838</TotalTime>
  <Words>3416</Words>
  <Application>Microsoft Office PowerPoint</Application>
  <PresentationFormat>Widescreen</PresentationFormat>
  <Paragraphs>516</Paragraphs>
  <Slides>68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68</vt:i4>
      </vt:variant>
    </vt:vector>
  </HeadingPairs>
  <TitlesOfParts>
    <vt:vector size="79" baseType="lpstr">
      <vt:lpstr>Aptos</vt:lpstr>
      <vt:lpstr>Arial</vt:lpstr>
      <vt:lpstr>Calibri</vt:lpstr>
      <vt:lpstr>Calibri Light</vt:lpstr>
      <vt:lpstr>Cambria Math</vt:lpstr>
      <vt:lpstr>Century Gothic</vt:lpstr>
      <vt:lpstr>Times New Roman</vt:lpstr>
      <vt:lpstr>Wingdings</vt:lpstr>
      <vt:lpstr>Tema de Office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CEFA 2024</dc:title>
  <cp:lastModifiedBy>Jorge Esteban Camargo Forero</cp:lastModifiedBy>
  <cp:revision>1</cp:revision>
  <dcterms:created xsi:type="dcterms:W3CDTF">2022-07-05T23:54:33Z</dcterms:created>
  <dcterms:modified xsi:type="dcterms:W3CDTF">2024-02-06T16:07:58Z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0x010100E7305339E7367641A8B714E22948EDC8</vt:lpwstr>
  </property>
</Properties>
</file>