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307" r:id="rId5"/>
    <p:sldId id="308" r:id="rId6"/>
    <p:sldId id="309" r:id="rId7"/>
    <p:sldId id="259" r:id="rId8"/>
    <p:sldId id="260" r:id="rId9"/>
    <p:sldId id="310" r:id="rId10"/>
    <p:sldId id="262" r:id="rId11"/>
    <p:sldId id="311" r:id="rId12"/>
    <p:sldId id="268"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4" r:id="rId35"/>
    <p:sldId id="335" r:id="rId36"/>
    <p:sldId id="336" r:id="rId37"/>
    <p:sldId id="337" r:id="rId38"/>
    <p:sldId id="338" r:id="rId39"/>
    <p:sldId id="339" r:id="rId40"/>
    <p:sldId id="340" r:id="rId41"/>
    <p:sldId id="341" r:id="rId42"/>
    <p:sldId id="342" r:id="rId43"/>
    <p:sldId id="275" r:id="rId44"/>
  </p:sldIdLst>
  <p:sldSz cx="12192000" cy="6858000"/>
  <p:notesSz cx="6858000" cy="9144000"/>
  <p:custDataLst>
    <p:tags r:id="rId46"/>
  </p:custDataLst>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BD59"/>
    <a:srgbClr val="858C91"/>
    <a:srgbClr val="BAC2C8"/>
    <a:srgbClr val="025670"/>
    <a:srgbClr val="298FC2"/>
    <a:srgbClr val="6CBE4B"/>
    <a:srgbClr val="FFFFFF"/>
    <a:srgbClr val="CCCC00"/>
    <a:srgbClr val="39D6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4B387B-0CB2-4F19-AC6C-0EE83AF7ED24}" v="880" dt="2024-02-05T18:31:37.712"/>
    <p1510:client id="{66AB16BA-8994-06F1-7B4F-837F8163E5C1}" v="16" dt="2024-02-06T01:59:53.6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88" autoAdjust="0"/>
    <p:restoredTop sz="87779" autoAdjust="0"/>
  </p:normalViewPr>
  <p:slideViewPr>
    <p:cSldViewPr snapToGrid="0">
      <p:cViewPr varScale="1">
        <p:scale>
          <a:sx n="98" d="100"/>
          <a:sy n="98" d="100"/>
        </p:scale>
        <p:origin x="1392"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Esteban Camargo Forero" userId="ee79e5f4-13e3-4b16-9a8f-d9656972343c" providerId="ADAL" clId="{5C4B387B-0CB2-4F19-AC6C-0EE83AF7ED24}"/>
    <pc:docChg chg="undo custSel delSld modSld">
      <pc:chgData name="Jorge Esteban Camargo Forero" userId="ee79e5f4-13e3-4b16-9a8f-d9656972343c" providerId="ADAL" clId="{5C4B387B-0CB2-4F19-AC6C-0EE83AF7ED24}" dt="2024-02-05T19:27:40.945" v="1554" actId="47"/>
      <pc:docMkLst>
        <pc:docMk/>
      </pc:docMkLst>
      <pc:sldChg chg="del">
        <pc:chgData name="Jorge Esteban Camargo Forero" userId="ee79e5f4-13e3-4b16-9a8f-d9656972343c" providerId="ADAL" clId="{5C4B387B-0CB2-4F19-AC6C-0EE83AF7ED24}" dt="2024-02-05T18:41:25.884" v="1535" actId="47"/>
        <pc:sldMkLst>
          <pc:docMk/>
          <pc:sldMk cId="2454381293" sldId="275"/>
        </pc:sldMkLst>
      </pc:sldChg>
      <pc:sldChg chg="modSp mod">
        <pc:chgData name="Jorge Esteban Camargo Forero" userId="ee79e5f4-13e3-4b16-9a8f-d9656972343c" providerId="ADAL" clId="{5C4B387B-0CB2-4F19-AC6C-0EE83AF7ED24}" dt="2024-02-05T16:48:47.813" v="120" actId="33524"/>
        <pc:sldMkLst>
          <pc:docMk/>
          <pc:sldMk cId="2661828592" sldId="310"/>
        </pc:sldMkLst>
        <pc:spChg chg="mod">
          <ac:chgData name="Jorge Esteban Camargo Forero" userId="ee79e5f4-13e3-4b16-9a8f-d9656972343c" providerId="ADAL" clId="{5C4B387B-0CB2-4F19-AC6C-0EE83AF7ED24}" dt="2024-02-05T16:48:47.813" v="120" actId="33524"/>
          <ac:spMkLst>
            <pc:docMk/>
            <pc:sldMk cId="2661828592" sldId="310"/>
            <ac:spMk id="7" creationId="{71160218-5513-B23F-0F2A-DBAA3275074F}"/>
          </ac:spMkLst>
        </pc:spChg>
      </pc:sldChg>
      <pc:sldChg chg="modSp mod">
        <pc:chgData name="Jorge Esteban Camargo Forero" userId="ee79e5f4-13e3-4b16-9a8f-d9656972343c" providerId="ADAL" clId="{5C4B387B-0CB2-4F19-AC6C-0EE83AF7ED24}" dt="2024-02-05T16:50:42.836" v="122" actId="20577"/>
        <pc:sldMkLst>
          <pc:docMk/>
          <pc:sldMk cId="2106798353" sldId="314"/>
        </pc:sldMkLst>
        <pc:spChg chg="mod">
          <ac:chgData name="Jorge Esteban Camargo Forero" userId="ee79e5f4-13e3-4b16-9a8f-d9656972343c" providerId="ADAL" clId="{5C4B387B-0CB2-4F19-AC6C-0EE83AF7ED24}" dt="2024-02-05T16:50:42.836" v="122" actId="20577"/>
          <ac:spMkLst>
            <pc:docMk/>
            <pc:sldMk cId="2106798353" sldId="314"/>
            <ac:spMk id="30" creationId="{1155F70C-643E-F0C3-72BE-E6321C720632}"/>
          </ac:spMkLst>
        </pc:spChg>
      </pc:sldChg>
      <pc:sldChg chg="modSp mod">
        <pc:chgData name="Jorge Esteban Camargo Forero" userId="ee79e5f4-13e3-4b16-9a8f-d9656972343c" providerId="ADAL" clId="{5C4B387B-0CB2-4F19-AC6C-0EE83AF7ED24}" dt="2024-02-05T16:54:12.690" v="278"/>
        <pc:sldMkLst>
          <pc:docMk/>
          <pc:sldMk cId="943657790" sldId="315"/>
        </pc:sldMkLst>
        <pc:spChg chg="mod">
          <ac:chgData name="Jorge Esteban Camargo Forero" userId="ee79e5f4-13e3-4b16-9a8f-d9656972343c" providerId="ADAL" clId="{5C4B387B-0CB2-4F19-AC6C-0EE83AF7ED24}" dt="2024-02-05T16:54:12.690" v="278"/>
          <ac:spMkLst>
            <pc:docMk/>
            <pc:sldMk cId="943657790" sldId="315"/>
            <ac:spMk id="30" creationId="{887406E5-5559-4A6C-6E02-52B47E8DED23}"/>
          </ac:spMkLst>
        </pc:spChg>
        <pc:spChg chg="mod">
          <ac:chgData name="Jorge Esteban Camargo Forero" userId="ee79e5f4-13e3-4b16-9a8f-d9656972343c" providerId="ADAL" clId="{5C4B387B-0CB2-4F19-AC6C-0EE83AF7ED24}" dt="2024-02-05T16:51:51.261" v="157" actId="20577"/>
          <ac:spMkLst>
            <pc:docMk/>
            <pc:sldMk cId="943657790" sldId="315"/>
            <ac:spMk id="31" creationId="{9391594C-1C88-AAD6-918D-B76A65B15035}"/>
          </ac:spMkLst>
        </pc:spChg>
        <pc:grpChg chg="mod">
          <ac:chgData name="Jorge Esteban Camargo Forero" userId="ee79e5f4-13e3-4b16-9a8f-d9656972343c" providerId="ADAL" clId="{5C4B387B-0CB2-4F19-AC6C-0EE83AF7ED24}" dt="2024-02-05T16:51:51.261" v="157" actId="20577"/>
          <ac:grpSpMkLst>
            <pc:docMk/>
            <pc:sldMk cId="943657790" sldId="315"/>
            <ac:grpSpMk id="26" creationId="{EA4A056E-64CF-9570-2735-BE7D49C1668D}"/>
          </ac:grpSpMkLst>
        </pc:grpChg>
        <pc:grpChg chg="mod">
          <ac:chgData name="Jorge Esteban Camargo Forero" userId="ee79e5f4-13e3-4b16-9a8f-d9656972343c" providerId="ADAL" clId="{5C4B387B-0CB2-4F19-AC6C-0EE83AF7ED24}" dt="2024-02-05T16:51:51.261" v="157" actId="20577"/>
          <ac:grpSpMkLst>
            <pc:docMk/>
            <pc:sldMk cId="943657790" sldId="315"/>
            <ac:grpSpMk id="7210" creationId="{3B12AD92-3674-73A2-1A1E-6DE73809852E}"/>
          </ac:grpSpMkLst>
        </pc:grpChg>
        <pc:picChg chg="mod">
          <ac:chgData name="Jorge Esteban Camargo Forero" userId="ee79e5f4-13e3-4b16-9a8f-d9656972343c" providerId="ADAL" clId="{5C4B387B-0CB2-4F19-AC6C-0EE83AF7ED24}" dt="2024-02-05T16:51:51.261" v="157" actId="20577"/>
          <ac:picMkLst>
            <pc:docMk/>
            <pc:sldMk cId="943657790" sldId="315"/>
            <ac:picMk id="7196" creationId="{EB716F95-929D-1269-8D5C-A61EECCD37D6}"/>
          </ac:picMkLst>
        </pc:picChg>
      </pc:sldChg>
      <pc:sldChg chg="modSp">
        <pc:chgData name="Jorge Esteban Camargo Forero" userId="ee79e5f4-13e3-4b16-9a8f-d9656972343c" providerId="ADAL" clId="{5C4B387B-0CB2-4F19-AC6C-0EE83AF7ED24}" dt="2024-02-05T16:55:27.364" v="416" actId="20577"/>
        <pc:sldMkLst>
          <pc:docMk/>
          <pc:sldMk cId="3070014464" sldId="316"/>
        </pc:sldMkLst>
        <pc:spChg chg="mod">
          <ac:chgData name="Jorge Esteban Camargo Forero" userId="ee79e5f4-13e3-4b16-9a8f-d9656972343c" providerId="ADAL" clId="{5C4B387B-0CB2-4F19-AC6C-0EE83AF7ED24}" dt="2024-02-05T16:55:27.364" v="416" actId="20577"/>
          <ac:spMkLst>
            <pc:docMk/>
            <pc:sldMk cId="3070014464" sldId="316"/>
            <ac:spMk id="30" creationId="{F29D5986-BDF4-50E0-1484-0F9BF8E23D6E}"/>
          </ac:spMkLst>
        </pc:spChg>
        <pc:spChg chg="mod">
          <ac:chgData name="Jorge Esteban Camargo Forero" userId="ee79e5f4-13e3-4b16-9a8f-d9656972343c" providerId="ADAL" clId="{5C4B387B-0CB2-4F19-AC6C-0EE83AF7ED24}" dt="2024-02-05T16:55:25.097" v="400" actId="20577"/>
          <ac:spMkLst>
            <pc:docMk/>
            <pc:sldMk cId="3070014464" sldId="316"/>
            <ac:spMk id="31" creationId="{1ABAAD52-6BC1-743C-BE23-C92839ECFF8D}"/>
          </ac:spMkLst>
        </pc:spChg>
        <pc:grpChg chg="mod">
          <ac:chgData name="Jorge Esteban Camargo Forero" userId="ee79e5f4-13e3-4b16-9a8f-d9656972343c" providerId="ADAL" clId="{5C4B387B-0CB2-4F19-AC6C-0EE83AF7ED24}" dt="2024-02-05T16:55:25.097" v="400" actId="20577"/>
          <ac:grpSpMkLst>
            <pc:docMk/>
            <pc:sldMk cId="3070014464" sldId="316"/>
            <ac:grpSpMk id="26" creationId="{935F9C98-4886-6977-DCA2-42A7F79586D8}"/>
          </ac:grpSpMkLst>
        </pc:grpChg>
        <pc:grpChg chg="mod">
          <ac:chgData name="Jorge Esteban Camargo Forero" userId="ee79e5f4-13e3-4b16-9a8f-d9656972343c" providerId="ADAL" clId="{5C4B387B-0CB2-4F19-AC6C-0EE83AF7ED24}" dt="2024-02-05T16:55:25.097" v="400" actId="20577"/>
          <ac:grpSpMkLst>
            <pc:docMk/>
            <pc:sldMk cId="3070014464" sldId="316"/>
            <ac:grpSpMk id="7210" creationId="{995FCC3A-D66E-5EBF-780A-E950D1D786CD}"/>
          </ac:grpSpMkLst>
        </pc:grpChg>
        <pc:picChg chg="mod">
          <ac:chgData name="Jorge Esteban Camargo Forero" userId="ee79e5f4-13e3-4b16-9a8f-d9656972343c" providerId="ADAL" clId="{5C4B387B-0CB2-4F19-AC6C-0EE83AF7ED24}" dt="2024-02-05T16:55:25.097" v="400" actId="20577"/>
          <ac:picMkLst>
            <pc:docMk/>
            <pc:sldMk cId="3070014464" sldId="316"/>
            <ac:picMk id="7196" creationId="{6DF68061-6236-90B3-24CC-2668E401887C}"/>
          </ac:picMkLst>
        </pc:picChg>
      </pc:sldChg>
      <pc:sldChg chg="modSp mod">
        <pc:chgData name="Jorge Esteban Camargo Forero" userId="ee79e5f4-13e3-4b16-9a8f-d9656972343c" providerId="ADAL" clId="{5C4B387B-0CB2-4F19-AC6C-0EE83AF7ED24}" dt="2024-02-05T17:00:12.231" v="867" actId="20577"/>
        <pc:sldMkLst>
          <pc:docMk/>
          <pc:sldMk cId="3194070147" sldId="318"/>
        </pc:sldMkLst>
        <pc:spChg chg="mod">
          <ac:chgData name="Jorge Esteban Camargo Forero" userId="ee79e5f4-13e3-4b16-9a8f-d9656972343c" providerId="ADAL" clId="{5C4B387B-0CB2-4F19-AC6C-0EE83AF7ED24}" dt="2024-02-05T17:00:12.231" v="867" actId="20577"/>
          <ac:spMkLst>
            <pc:docMk/>
            <pc:sldMk cId="3194070147" sldId="318"/>
            <ac:spMk id="5" creationId="{15406E82-BFE3-EB68-D58A-36BBB389D4B5}"/>
          </ac:spMkLst>
        </pc:spChg>
        <pc:spChg chg="mod">
          <ac:chgData name="Jorge Esteban Camargo Forero" userId="ee79e5f4-13e3-4b16-9a8f-d9656972343c" providerId="ADAL" clId="{5C4B387B-0CB2-4F19-AC6C-0EE83AF7ED24}" dt="2024-02-05T16:58:53.947" v="747" actId="20577"/>
          <ac:spMkLst>
            <pc:docMk/>
            <pc:sldMk cId="3194070147" sldId="318"/>
            <ac:spMk id="30" creationId="{2D258E29-C0D9-66B8-BE51-D49BEA42F0BB}"/>
          </ac:spMkLst>
        </pc:spChg>
        <pc:spChg chg="mod">
          <ac:chgData name="Jorge Esteban Camargo Forero" userId="ee79e5f4-13e3-4b16-9a8f-d9656972343c" providerId="ADAL" clId="{5C4B387B-0CB2-4F19-AC6C-0EE83AF7ED24}" dt="2024-02-05T16:58:23.316" v="721" actId="20577"/>
          <ac:spMkLst>
            <pc:docMk/>
            <pc:sldMk cId="3194070147" sldId="318"/>
            <ac:spMk id="31" creationId="{EB31D322-9632-2521-0B5C-01613DC0663E}"/>
          </ac:spMkLst>
        </pc:spChg>
        <pc:grpChg chg="mod">
          <ac:chgData name="Jorge Esteban Camargo Forero" userId="ee79e5f4-13e3-4b16-9a8f-d9656972343c" providerId="ADAL" clId="{5C4B387B-0CB2-4F19-AC6C-0EE83AF7ED24}" dt="2024-02-05T16:58:23.316" v="721" actId="20577"/>
          <ac:grpSpMkLst>
            <pc:docMk/>
            <pc:sldMk cId="3194070147" sldId="318"/>
            <ac:grpSpMk id="6" creationId="{2EBFE35C-55CE-44ED-DB34-DB390895BDD2}"/>
          </ac:grpSpMkLst>
        </pc:grpChg>
        <pc:grpChg chg="mod">
          <ac:chgData name="Jorge Esteban Camargo Forero" userId="ee79e5f4-13e3-4b16-9a8f-d9656972343c" providerId="ADAL" clId="{5C4B387B-0CB2-4F19-AC6C-0EE83AF7ED24}" dt="2024-02-05T16:58:23.316" v="721" actId="20577"/>
          <ac:grpSpMkLst>
            <pc:docMk/>
            <pc:sldMk cId="3194070147" sldId="318"/>
            <ac:grpSpMk id="26" creationId="{6B6AC896-1A80-841C-133C-8EF26FB5DAF4}"/>
          </ac:grpSpMkLst>
        </pc:grpChg>
        <pc:grpChg chg="mod">
          <ac:chgData name="Jorge Esteban Camargo Forero" userId="ee79e5f4-13e3-4b16-9a8f-d9656972343c" providerId="ADAL" clId="{5C4B387B-0CB2-4F19-AC6C-0EE83AF7ED24}" dt="2024-02-05T16:58:23.316" v="721" actId="20577"/>
          <ac:grpSpMkLst>
            <pc:docMk/>
            <pc:sldMk cId="3194070147" sldId="318"/>
            <ac:grpSpMk id="7210" creationId="{FAD5E87F-AC28-A9DA-FD6F-41C297CC0FA2}"/>
          </ac:grpSpMkLst>
        </pc:grpChg>
        <pc:picChg chg="mod">
          <ac:chgData name="Jorge Esteban Camargo Forero" userId="ee79e5f4-13e3-4b16-9a8f-d9656972343c" providerId="ADAL" clId="{5C4B387B-0CB2-4F19-AC6C-0EE83AF7ED24}" dt="2024-02-05T16:58:23.316" v="721" actId="20577"/>
          <ac:picMkLst>
            <pc:docMk/>
            <pc:sldMk cId="3194070147" sldId="318"/>
            <ac:picMk id="4" creationId="{4F6B7A3F-C344-09DE-B072-DEB5FCD7FAF5}"/>
          </ac:picMkLst>
        </pc:picChg>
        <pc:picChg chg="mod">
          <ac:chgData name="Jorge Esteban Camargo Forero" userId="ee79e5f4-13e3-4b16-9a8f-d9656972343c" providerId="ADAL" clId="{5C4B387B-0CB2-4F19-AC6C-0EE83AF7ED24}" dt="2024-02-05T16:58:23.316" v="721" actId="20577"/>
          <ac:picMkLst>
            <pc:docMk/>
            <pc:sldMk cId="3194070147" sldId="318"/>
            <ac:picMk id="7196" creationId="{DA1CE2E0-07FE-76B2-D578-3B3E54423914}"/>
          </ac:picMkLst>
        </pc:picChg>
      </pc:sldChg>
      <pc:sldChg chg="modSp mod">
        <pc:chgData name="Jorge Esteban Camargo Forero" userId="ee79e5f4-13e3-4b16-9a8f-d9656972343c" providerId="ADAL" clId="{5C4B387B-0CB2-4F19-AC6C-0EE83AF7ED24}" dt="2024-02-05T17:02:21.566" v="890"/>
        <pc:sldMkLst>
          <pc:docMk/>
          <pc:sldMk cId="4017923315" sldId="320"/>
        </pc:sldMkLst>
        <pc:spChg chg="mod">
          <ac:chgData name="Jorge Esteban Camargo Forero" userId="ee79e5f4-13e3-4b16-9a8f-d9656972343c" providerId="ADAL" clId="{5C4B387B-0CB2-4F19-AC6C-0EE83AF7ED24}" dt="2024-02-05T17:02:21.566" v="890"/>
          <ac:spMkLst>
            <pc:docMk/>
            <pc:sldMk cId="4017923315" sldId="320"/>
            <ac:spMk id="30" creationId="{C7E76E44-6BAB-9C3F-9791-B1F69A2EB8C4}"/>
          </ac:spMkLst>
        </pc:spChg>
      </pc:sldChg>
      <pc:sldChg chg="modSp mod">
        <pc:chgData name="Jorge Esteban Camargo Forero" userId="ee79e5f4-13e3-4b16-9a8f-d9656972343c" providerId="ADAL" clId="{5C4B387B-0CB2-4F19-AC6C-0EE83AF7ED24}" dt="2024-02-05T17:03:12.105" v="892" actId="20577"/>
        <pc:sldMkLst>
          <pc:docMk/>
          <pc:sldMk cId="1654039150" sldId="323"/>
        </pc:sldMkLst>
        <pc:spChg chg="mod">
          <ac:chgData name="Jorge Esteban Camargo Forero" userId="ee79e5f4-13e3-4b16-9a8f-d9656972343c" providerId="ADAL" clId="{5C4B387B-0CB2-4F19-AC6C-0EE83AF7ED24}" dt="2024-02-05T17:03:12.105" v="892" actId="20577"/>
          <ac:spMkLst>
            <pc:docMk/>
            <pc:sldMk cId="1654039150" sldId="323"/>
            <ac:spMk id="7" creationId="{C38CCFB5-3C0A-C51E-C484-8995FABBBBDD}"/>
          </ac:spMkLst>
        </pc:spChg>
      </pc:sldChg>
      <pc:sldChg chg="modSp mod">
        <pc:chgData name="Jorge Esteban Camargo Forero" userId="ee79e5f4-13e3-4b16-9a8f-d9656972343c" providerId="ADAL" clId="{5C4B387B-0CB2-4F19-AC6C-0EE83AF7ED24}" dt="2024-02-05T17:03:42.073" v="907" actId="20577"/>
        <pc:sldMkLst>
          <pc:docMk/>
          <pc:sldMk cId="448474638" sldId="324"/>
        </pc:sldMkLst>
        <pc:spChg chg="mod">
          <ac:chgData name="Jorge Esteban Camargo Forero" userId="ee79e5f4-13e3-4b16-9a8f-d9656972343c" providerId="ADAL" clId="{5C4B387B-0CB2-4F19-AC6C-0EE83AF7ED24}" dt="2024-02-05T17:03:42.073" v="907" actId="20577"/>
          <ac:spMkLst>
            <pc:docMk/>
            <pc:sldMk cId="448474638" sldId="324"/>
            <ac:spMk id="13" creationId="{2F998F1A-94E4-AC00-0A06-F2BD3F9E69F4}"/>
          </ac:spMkLst>
        </pc:spChg>
      </pc:sldChg>
      <pc:sldChg chg="modSp mod">
        <pc:chgData name="Jorge Esteban Camargo Forero" userId="ee79e5f4-13e3-4b16-9a8f-d9656972343c" providerId="ADAL" clId="{5C4B387B-0CB2-4F19-AC6C-0EE83AF7ED24}" dt="2024-02-05T18:42:19.873" v="1553" actId="20577"/>
        <pc:sldMkLst>
          <pc:docMk/>
          <pc:sldMk cId="742595759" sldId="327"/>
        </pc:sldMkLst>
        <pc:spChg chg="mod">
          <ac:chgData name="Jorge Esteban Camargo Forero" userId="ee79e5f4-13e3-4b16-9a8f-d9656972343c" providerId="ADAL" clId="{5C4B387B-0CB2-4F19-AC6C-0EE83AF7ED24}" dt="2024-02-05T18:42:19.873" v="1553" actId="20577"/>
          <ac:spMkLst>
            <pc:docMk/>
            <pc:sldMk cId="742595759" sldId="327"/>
            <ac:spMk id="30" creationId="{D209EEA2-8208-1390-4E54-188C41F8BFC5}"/>
          </ac:spMkLst>
        </pc:spChg>
      </pc:sldChg>
      <pc:sldChg chg="modSp">
        <pc:chgData name="Jorge Esteban Camargo Forero" userId="ee79e5f4-13e3-4b16-9a8f-d9656972343c" providerId="ADAL" clId="{5C4B387B-0CB2-4F19-AC6C-0EE83AF7ED24}" dt="2024-02-05T18:28:15.733" v="1030" actId="20577"/>
        <pc:sldMkLst>
          <pc:docMk/>
          <pc:sldMk cId="4006249123" sldId="328"/>
        </pc:sldMkLst>
        <pc:spChg chg="mod">
          <ac:chgData name="Jorge Esteban Camargo Forero" userId="ee79e5f4-13e3-4b16-9a8f-d9656972343c" providerId="ADAL" clId="{5C4B387B-0CB2-4F19-AC6C-0EE83AF7ED24}" dt="2024-02-05T18:28:15.733" v="1030" actId="20577"/>
          <ac:spMkLst>
            <pc:docMk/>
            <pc:sldMk cId="4006249123" sldId="328"/>
            <ac:spMk id="3" creationId="{8726C0FC-9A09-943E-3CAF-A5ABBC475708}"/>
          </ac:spMkLst>
        </pc:spChg>
      </pc:sldChg>
      <pc:sldChg chg="addSp modSp mod modAnim">
        <pc:chgData name="Jorge Esteban Camargo Forero" userId="ee79e5f4-13e3-4b16-9a8f-d9656972343c" providerId="ADAL" clId="{5C4B387B-0CB2-4F19-AC6C-0EE83AF7ED24}" dt="2024-02-05T18:30:33.634" v="1493" actId="20577"/>
        <pc:sldMkLst>
          <pc:docMk/>
          <pc:sldMk cId="3758338010" sldId="331"/>
        </pc:sldMkLst>
        <pc:spChg chg="add mod">
          <ac:chgData name="Jorge Esteban Camargo Forero" userId="ee79e5f4-13e3-4b16-9a8f-d9656972343c" providerId="ADAL" clId="{5C4B387B-0CB2-4F19-AC6C-0EE83AF7ED24}" dt="2024-02-05T18:30:33.634" v="1493" actId="20577"/>
          <ac:spMkLst>
            <pc:docMk/>
            <pc:sldMk cId="3758338010" sldId="331"/>
            <ac:spMk id="3" creationId="{75AAB4E9-322D-8C28-8528-741CFBC2F6B2}"/>
          </ac:spMkLst>
        </pc:spChg>
        <pc:picChg chg="mod">
          <ac:chgData name="Jorge Esteban Camargo Forero" userId="ee79e5f4-13e3-4b16-9a8f-d9656972343c" providerId="ADAL" clId="{5C4B387B-0CB2-4F19-AC6C-0EE83AF7ED24}" dt="2024-02-05T18:28:33.212" v="1031" actId="1076"/>
          <ac:picMkLst>
            <pc:docMk/>
            <pc:sldMk cId="3758338010" sldId="331"/>
            <ac:picMk id="5" creationId="{B5ACA0B1-2689-EC86-DABF-68E1773653A1}"/>
          </ac:picMkLst>
        </pc:picChg>
        <pc:picChg chg="mod">
          <ac:chgData name="Jorge Esteban Camargo Forero" userId="ee79e5f4-13e3-4b16-9a8f-d9656972343c" providerId="ADAL" clId="{5C4B387B-0CB2-4F19-AC6C-0EE83AF7ED24}" dt="2024-02-05T18:28:43.584" v="1035" actId="1076"/>
          <ac:picMkLst>
            <pc:docMk/>
            <pc:sldMk cId="3758338010" sldId="331"/>
            <ac:picMk id="35" creationId="{8D85570C-636C-03A0-3C2D-12630E56C4A3}"/>
          </ac:picMkLst>
        </pc:picChg>
      </pc:sldChg>
      <pc:sldChg chg="del">
        <pc:chgData name="Jorge Esteban Camargo Forero" userId="ee79e5f4-13e3-4b16-9a8f-d9656972343c" providerId="ADAL" clId="{5C4B387B-0CB2-4F19-AC6C-0EE83AF7ED24}" dt="2024-02-05T19:27:40.945" v="1554" actId="47"/>
        <pc:sldMkLst>
          <pc:docMk/>
          <pc:sldMk cId="729999202" sldId="333"/>
        </pc:sldMkLst>
      </pc:sldChg>
      <pc:sldChg chg="modSp">
        <pc:chgData name="Jorge Esteban Camargo Forero" userId="ee79e5f4-13e3-4b16-9a8f-d9656972343c" providerId="ADAL" clId="{5C4B387B-0CB2-4F19-AC6C-0EE83AF7ED24}" dt="2024-02-05T18:31:37.712" v="1532" actId="20577"/>
        <pc:sldMkLst>
          <pc:docMk/>
          <pc:sldMk cId="1444497620" sldId="334"/>
        </pc:sldMkLst>
        <pc:spChg chg="mod">
          <ac:chgData name="Jorge Esteban Camargo Forero" userId="ee79e5f4-13e3-4b16-9a8f-d9656972343c" providerId="ADAL" clId="{5C4B387B-0CB2-4F19-AC6C-0EE83AF7ED24}" dt="2024-02-05T18:31:37.712" v="1532" actId="20577"/>
          <ac:spMkLst>
            <pc:docMk/>
            <pc:sldMk cId="1444497620" sldId="334"/>
            <ac:spMk id="30" creationId="{6B7C69FF-05B4-10B1-788F-3D040F550A8A}"/>
          </ac:spMkLst>
        </pc:spChg>
      </pc:sldChg>
      <pc:sldChg chg="modSp mod">
        <pc:chgData name="Jorge Esteban Camargo Forero" userId="ee79e5f4-13e3-4b16-9a8f-d9656972343c" providerId="ADAL" clId="{5C4B387B-0CB2-4F19-AC6C-0EE83AF7ED24}" dt="2024-02-05T18:32:15.273" v="1533" actId="20577"/>
        <pc:sldMkLst>
          <pc:docMk/>
          <pc:sldMk cId="2204330136" sldId="336"/>
        </pc:sldMkLst>
        <pc:spChg chg="mod">
          <ac:chgData name="Jorge Esteban Camargo Forero" userId="ee79e5f4-13e3-4b16-9a8f-d9656972343c" providerId="ADAL" clId="{5C4B387B-0CB2-4F19-AC6C-0EE83AF7ED24}" dt="2024-02-05T18:32:15.273" v="1533" actId="20577"/>
          <ac:spMkLst>
            <pc:docMk/>
            <pc:sldMk cId="2204330136" sldId="336"/>
            <ac:spMk id="5" creationId="{F4D53956-AE72-601E-D673-81D05F6BE9E5}"/>
          </ac:spMkLst>
        </pc:spChg>
      </pc:sldChg>
      <pc:sldChg chg="modSp mod">
        <pc:chgData name="Jorge Esteban Camargo Forero" userId="ee79e5f4-13e3-4b16-9a8f-d9656972343c" providerId="ADAL" clId="{5C4B387B-0CB2-4F19-AC6C-0EE83AF7ED24}" dt="2024-02-05T18:33:09.329" v="1534" actId="20577"/>
        <pc:sldMkLst>
          <pc:docMk/>
          <pc:sldMk cId="681210907" sldId="338"/>
        </pc:sldMkLst>
        <pc:spChg chg="mod">
          <ac:chgData name="Jorge Esteban Camargo Forero" userId="ee79e5f4-13e3-4b16-9a8f-d9656972343c" providerId="ADAL" clId="{5C4B387B-0CB2-4F19-AC6C-0EE83AF7ED24}" dt="2024-02-05T18:33:09.329" v="1534" actId="20577"/>
          <ac:spMkLst>
            <pc:docMk/>
            <pc:sldMk cId="681210907" sldId="338"/>
            <ac:spMk id="13" creationId="{8D3B81C8-AE5B-365A-2B08-EF14F448FFE3}"/>
          </ac:spMkLst>
        </pc:spChg>
      </pc:sldChg>
    </pc:docChg>
  </pc:docChgLst>
  <pc:docChgLst>
    <pc:chgData name="Jorge Esteban Camargo Forero" userId="ee79e5f4-13e3-4b16-9a8f-d9656972343c" providerId="ADAL" clId="{6BCB925E-17D3-41B2-9391-E4CB44B8A829}"/>
    <pc:docChg chg="modSld">
      <pc:chgData name="Jorge Esteban Camargo Forero" userId="ee79e5f4-13e3-4b16-9a8f-d9656972343c" providerId="ADAL" clId="{6BCB925E-17D3-41B2-9391-E4CB44B8A829}" dt="2024-02-05T02:17:18.208" v="78" actId="20577"/>
      <pc:docMkLst>
        <pc:docMk/>
      </pc:docMkLst>
      <pc:sldChg chg="modSp mod">
        <pc:chgData name="Jorge Esteban Camargo Forero" userId="ee79e5f4-13e3-4b16-9a8f-d9656972343c" providerId="ADAL" clId="{6BCB925E-17D3-41B2-9391-E4CB44B8A829}" dt="2024-02-04T16:19:51.904" v="47" actId="20577"/>
        <pc:sldMkLst>
          <pc:docMk/>
          <pc:sldMk cId="880236877" sldId="257"/>
        </pc:sldMkLst>
        <pc:spChg chg="mod">
          <ac:chgData name="Jorge Esteban Camargo Forero" userId="ee79e5f4-13e3-4b16-9a8f-d9656972343c" providerId="ADAL" clId="{6BCB925E-17D3-41B2-9391-E4CB44B8A829}" dt="2024-02-04T16:19:51.904" v="47" actId="20577"/>
          <ac:spMkLst>
            <pc:docMk/>
            <pc:sldMk cId="880236877" sldId="257"/>
            <ac:spMk id="5" creationId="{8837737F-D3B1-F27B-754C-5F7C5FF701F1}"/>
          </ac:spMkLst>
        </pc:spChg>
      </pc:sldChg>
      <pc:sldChg chg="modSp">
        <pc:chgData name="Jorge Esteban Camargo Forero" userId="ee79e5f4-13e3-4b16-9a8f-d9656972343c" providerId="ADAL" clId="{6BCB925E-17D3-41B2-9391-E4CB44B8A829}" dt="2024-02-04T16:51:27.437" v="49" actId="20577"/>
        <pc:sldMkLst>
          <pc:docMk/>
          <pc:sldMk cId="1294346344" sldId="313"/>
        </pc:sldMkLst>
        <pc:spChg chg="mod">
          <ac:chgData name="Jorge Esteban Camargo Forero" userId="ee79e5f4-13e3-4b16-9a8f-d9656972343c" providerId="ADAL" clId="{6BCB925E-17D3-41B2-9391-E4CB44B8A829}" dt="2024-02-04T16:51:27.437" v="49" actId="20577"/>
          <ac:spMkLst>
            <pc:docMk/>
            <pc:sldMk cId="1294346344" sldId="313"/>
            <ac:spMk id="30" creationId="{B6D24601-F077-F4FC-2CB4-9817B11D3838}"/>
          </ac:spMkLst>
        </pc:spChg>
      </pc:sldChg>
      <pc:sldChg chg="modSp">
        <pc:chgData name="Jorge Esteban Camargo Forero" userId="ee79e5f4-13e3-4b16-9a8f-d9656972343c" providerId="ADAL" clId="{6BCB925E-17D3-41B2-9391-E4CB44B8A829}" dt="2024-02-05T02:15:32.856" v="71" actId="20577"/>
        <pc:sldMkLst>
          <pc:docMk/>
          <pc:sldMk cId="2106798353" sldId="314"/>
        </pc:sldMkLst>
        <pc:spChg chg="mod">
          <ac:chgData name="Jorge Esteban Camargo Forero" userId="ee79e5f4-13e3-4b16-9a8f-d9656972343c" providerId="ADAL" clId="{6BCB925E-17D3-41B2-9391-E4CB44B8A829}" dt="2024-02-05T02:15:32.856" v="71" actId="20577"/>
          <ac:spMkLst>
            <pc:docMk/>
            <pc:sldMk cId="2106798353" sldId="314"/>
            <ac:spMk id="30" creationId="{1155F70C-643E-F0C3-72BE-E6321C720632}"/>
          </ac:spMkLst>
        </pc:spChg>
      </pc:sldChg>
      <pc:sldChg chg="modSp">
        <pc:chgData name="Jorge Esteban Camargo Forero" userId="ee79e5f4-13e3-4b16-9a8f-d9656972343c" providerId="ADAL" clId="{6BCB925E-17D3-41B2-9391-E4CB44B8A829}" dt="2024-02-05T02:17:18.208" v="78" actId="20577"/>
        <pc:sldMkLst>
          <pc:docMk/>
          <pc:sldMk cId="3070014464" sldId="316"/>
        </pc:sldMkLst>
        <pc:spChg chg="mod">
          <ac:chgData name="Jorge Esteban Camargo Forero" userId="ee79e5f4-13e3-4b16-9a8f-d9656972343c" providerId="ADAL" clId="{6BCB925E-17D3-41B2-9391-E4CB44B8A829}" dt="2024-02-05T02:17:18.208" v="78" actId="20577"/>
          <ac:spMkLst>
            <pc:docMk/>
            <pc:sldMk cId="3070014464" sldId="316"/>
            <ac:spMk id="30" creationId="{F29D5986-BDF4-50E0-1484-0F9BF8E23D6E}"/>
          </ac:spMkLst>
        </pc:spChg>
      </pc:sldChg>
    </pc:docChg>
  </pc:docChgLst>
  <pc:docChgLst>
    <pc:chgData name="Jorge Esteban Camargo Forero" userId="ee79e5f4-13e3-4b16-9a8f-d9656972343c" providerId="ADAL" clId="{AC7EC4E5-966A-4E87-9E84-A125ABFC1D17}"/>
    <pc:docChg chg="modSld">
      <pc:chgData name="Jorge Esteban Camargo Forero" userId="ee79e5f4-13e3-4b16-9a8f-d9656972343c" providerId="ADAL" clId="{AC7EC4E5-966A-4E87-9E84-A125ABFC1D17}" dt="2024-02-06T16:11:11.642" v="46" actId="20577"/>
      <pc:docMkLst>
        <pc:docMk/>
      </pc:docMkLst>
      <pc:sldChg chg="modSp mod">
        <pc:chgData name="Jorge Esteban Camargo Forero" userId="ee79e5f4-13e3-4b16-9a8f-d9656972343c" providerId="ADAL" clId="{AC7EC4E5-966A-4E87-9E84-A125ABFC1D17}" dt="2024-02-06T16:11:11.642" v="46" actId="20577"/>
        <pc:sldMkLst>
          <pc:docMk/>
          <pc:sldMk cId="4211273804" sldId="307"/>
        </pc:sldMkLst>
        <pc:spChg chg="mod">
          <ac:chgData name="Jorge Esteban Camargo Forero" userId="ee79e5f4-13e3-4b16-9a8f-d9656972343c" providerId="ADAL" clId="{AC7EC4E5-966A-4E87-9E84-A125ABFC1D17}" dt="2024-02-06T16:11:11.642" v="46" actId="20577"/>
          <ac:spMkLst>
            <pc:docMk/>
            <pc:sldMk cId="4211273804" sldId="307"/>
            <ac:spMk id="9" creationId="{F626C821-FDD5-6206-BF14-03B2DA61BE30}"/>
          </ac:spMkLst>
        </pc:spChg>
      </pc:sldChg>
    </pc:docChg>
  </pc:docChgLst>
  <pc:docChgLst>
    <pc:chgData name="Michelle Natalia Picon Salinas" userId="S::mpicon@flar.net::2587e1e9-9f21-4b7b-b919-8ef356ce05c7" providerId="AD" clId="Web-{66AB16BA-8994-06F1-7B4F-837F8163E5C1}"/>
    <pc:docChg chg="modSld">
      <pc:chgData name="Michelle Natalia Picon Salinas" userId="S::mpicon@flar.net::2587e1e9-9f21-4b7b-b919-8ef356ce05c7" providerId="AD" clId="Web-{66AB16BA-8994-06F1-7B4F-837F8163E5C1}" dt="2024-02-06T01:59:53.665" v="14"/>
      <pc:docMkLst>
        <pc:docMk/>
      </pc:docMkLst>
      <pc:sldChg chg="modSp">
        <pc:chgData name="Michelle Natalia Picon Salinas" userId="S::mpicon@flar.net::2587e1e9-9f21-4b7b-b919-8ef356ce05c7" providerId="AD" clId="Web-{66AB16BA-8994-06F1-7B4F-837F8163E5C1}" dt="2024-02-06T01:58:56.101" v="2" actId="1076"/>
        <pc:sldMkLst>
          <pc:docMk/>
          <pc:sldMk cId="880236877" sldId="257"/>
        </pc:sldMkLst>
        <pc:spChg chg="mod">
          <ac:chgData name="Michelle Natalia Picon Salinas" userId="S::mpicon@flar.net::2587e1e9-9f21-4b7b-b919-8ef356ce05c7" providerId="AD" clId="Web-{66AB16BA-8994-06F1-7B4F-837F8163E5C1}" dt="2024-02-06T01:58:56.101" v="2" actId="1076"/>
          <ac:spMkLst>
            <pc:docMk/>
            <pc:sldMk cId="880236877" sldId="257"/>
            <ac:spMk id="5" creationId="{8837737F-D3B1-F27B-754C-5F7C5FF701F1}"/>
          </ac:spMkLst>
        </pc:spChg>
      </pc:sldChg>
      <pc:sldChg chg="addSp modSp">
        <pc:chgData name="Michelle Natalia Picon Salinas" userId="S::mpicon@flar.net::2587e1e9-9f21-4b7b-b919-8ef356ce05c7" providerId="AD" clId="Web-{66AB16BA-8994-06F1-7B4F-837F8163E5C1}" dt="2024-02-06T01:59:37.415" v="12" actId="1076"/>
        <pc:sldMkLst>
          <pc:docMk/>
          <pc:sldMk cId="9779039" sldId="258"/>
        </pc:sldMkLst>
        <pc:spChg chg="mod">
          <ac:chgData name="Michelle Natalia Picon Salinas" userId="S::mpicon@flar.net::2587e1e9-9f21-4b7b-b919-8ef356ce05c7" providerId="AD" clId="Web-{66AB16BA-8994-06F1-7B4F-837F8163E5C1}" dt="2024-02-06T01:59:17.477" v="4" actId="14100"/>
          <ac:spMkLst>
            <pc:docMk/>
            <pc:sldMk cId="9779039" sldId="258"/>
            <ac:spMk id="9" creationId="{CBFE028B-3E2C-2FCE-C97A-E67AD47C90AA}"/>
          </ac:spMkLst>
        </pc:spChg>
        <pc:picChg chg="add mod">
          <ac:chgData name="Michelle Natalia Picon Salinas" userId="S::mpicon@flar.net::2587e1e9-9f21-4b7b-b919-8ef356ce05c7" providerId="AD" clId="Web-{66AB16BA-8994-06F1-7B4F-837F8163E5C1}" dt="2024-02-06T01:59:37.415" v="12" actId="1076"/>
          <ac:picMkLst>
            <pc:docMk/>
            <pc:sldMk cId="9779039" sldId="258"/>
            <ac:picMk id="3" creationId="{BF62B807-72F1-25C4-A333-E7170C88D765}"/>
          </ac:picMkLst>
        </pc:picChg>
        <pc:picChg chg="mod">
          <ac:chgData name="Michelle Natalia Picon Salinas" userId="S::mpicon@flar.net::2587e1e9-9f21-4b7b-b919-8ef356ce05c7" providerId="AD" clId="Web-{66AB16BA-8994-06F1-7B4F-837F8163E5C1}" dt="2024-02-06T01:59:28.415" v="6" actId="1076"/>
          <ac:picMkLst>
            <pc:docMk/>
            <pc:sldMk cId="9779039" sldId="258"/>
            <ac:picMk id="12" creationId="{21A968F0-C87E-25E7-989C-200737E9B552}"/>
          </ac:picMkLst>
        </pc:picChg>
      </pc:sldChg>
      <pc:sldChg chg="addSp delSp">
        <pc:chgData name="Michelle Natalia Picon Salinas" userId="S::mpicon@flar.net::2587e1e9-9f21-4b7b-b919-8ef356ce05c7" providerId="AD" clId="Web-{66AB16BA-8994-06F1-7B4F-837F8163E5C1}" dt="2024-02-06T01:59:53.665" v="14"/>
        <pc:sldMkLst>
          <pc:docMk/>
          <pc:sldMk cId="4211273804" sldId="307"/>
        </pc:sldMkLst>
        <pc:spChg chg="add del">
          <ac:chgData name="Michelle Natalia Picon Salinas" userId="S::mpicon@flar.net::2587e1e9-9f21-4b7b-b919-8ef356ce05c7" providerId="AD" clId="Web-{66AB16BA-8994-06F1-7B4F-837F8163E5C1}" dt="2024-02-06T01:59:53.665" v="14"/>
          <ac:spMkLst>
            <pc:docMk/>
            <pc:sldMk cId="4211273804" sldId="307"/>
            <ac:spMk id="9" creationId="{F626C821-FDD5-6206-BF14-03B2DA61BE3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421F12-982A-496A-8F9A-89D21A1B36A8}" type="datetimeFigureOut">
              <a:rPr lang="es-CO" smtClean="0"/>
              <a:t>6/02/2024</a:t>
            </a:fld>
            <a:endParaRPr lang="es-C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C23E9-CE41-4ED0-9CF6-A642F87AE259}" type="slidenum">
              <a:rPr lang="es-CO" smtClean="0"/>
              <a:t>‹#›</a:t>
            </a:fld>
            <a:endParaRPr lang="es-CO"/>
          </a:p>
        </p:txBody>
      </p:sp>
    </p:spTree>
    <p:extLst>
      <p:ext uri="{BB962C8B-B14F-4D97-AF65-F5344CB8AC3E}">
        <p14:creationId xmlns:p14="http://schemas.microsoft.com/office/powerpoint/2010/main" val="218913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8D7C23E9-CE41-4ED0-9CF6-A642F87AE259}" type="slidenum">
              <a:rPr lang="es-CO" smtClean="0"/>
              <a:t>2</a:t>
            </a:fld>
            <a:endParaRPr lang="es-CO"/>
          </a:p>
        </p:txBody>
      </p:sp>
    </p:spTree>
    <p:extLst>
      <p:ext uri="{BB962C8B-B14F-4D97-AF65-F5344CB8AC3E}">
        <p14:creationId xmlns:p14="http://schemas.microsoft.com/office/powerpoint/2010/main" val="723722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98E57-D4BB-6A03-57BE-C81F84178A0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BC5BD86-9BDB-D7AA-30BB-80EF2AE2062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1C65DE2-7392-CB53-1E33-FF00BB814D1E}"/>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BAE60B56-6D93-01CF-1D2D-AD996958AB8D}"/>
              </a:ext>
            </a:extLst>
          </p:cNvPr>
          <p:cNvSpPr>
            <a:spLocks noGrp="1"/>
          </p:cNvSpPr>
          <p:nvPr>
            <p:ph type="sldNum" sz="quarter" idx="5"/>
          </p:nvPr>
        </p:nvSpPr>
        <p:spPr/>
        <p:txBody>
          <a:bodyPr/>
          <a:lstStyle/>
          <a:p>
            <a:fld id="{8D7C23E9-CE41-4ED0-9CF6-A642F87AE259}" type="slidenum">
              <a:rPr lang="es-CO" smtClean="0"/>
              <a:t>14</a:t>
            </a:fld>
            <a:endParaRPr lang="es-CO"/>
          </a:p>
        </p:txBody>
      </p:sp>
    </p:spTree>
    <p:extLst>
      <p:ext uri="{BB962C8B-B14F-4D97-AF65-F5344CB8AC3E}">
        <p14:creationId xmlns:p14="http://schemas.microsoft.com/office/powerpoint/2010/main" val="961128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79D2DA-28B8-5DBE-AFD3-01ADB09E490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BDCEBDF-FD97-9FA2-A8D3-A456A3DB430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0B91A1C-4914-3E66-743A-A58614C8B39C}"/>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84F4ED13-6D57-5E1A-0095-5BCE3712F5B7}"/>
              </a:ext>
            </a:extLst>
          </p:cNvPr>
          <p:cNvSpPr>
            <a:spLocks noGrp="1"/>
          </p:cNvSpPr>
          <p:nvPr>
            <p:ph type="sldNum" sz="quarter" idx="5"/>
          </p:nvPr>
        </p:nvSpPr>
        <p:spPr/>
        <p:txBody>
          <a:bodyPr/>
          <a:lstStyle/>
          <a:p>
            <a:fld id="{8D7C23E9-CE41-4ED0-9CF6-A642F87AE259}" type="slidenum">
              <a:rPr lang="es-CO" smtClean="0"/>
              <a:t>15</a:t>
            </a:fld>
            <a:endParaRPr lang="es-CO"/>
          </a:p>
        </p:txBody>
      </p:sp>
    </p:spTree>
    <p:extLst>
      <p:ext uri="{BB962C8B-B14F-4D97-AF65-F5344CB8AC3E}">
        <p14:creationId xmlns:p14="http://schemas.microsoft.com/office/powerpoint/2010/main" val="3044344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E8D88-A43E-3BFC-FA8A-2101424A3A5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4A6E987-EA00-F719-B4D1-D377991F481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4B4DC31-6153-AF7A-6110-B0A799B3B68C}"/>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0982D4FD-7CD3-9943-D0BD-9B5FF457149A}"/>
              </a:ext>
            </a:extLst>
          </p:cNvPr>
          <p:cNvSpPr>
            <a:spLocks noGrp="1"/>
          </p:cNvSpPr>
          <p:nvPr>
            <p:ph type="sldNum" sz="quarter" idx="5"/>
          </p:nvPr>
        </p:nvSpPr>
        <p:spPr/>
        <p:txBody>
          <a:bodyPr/>
          <a:lstStyle/>
          <a:p>
            <a:fld id="{8D7C23E9-CE41-4ED0-9CF6-A642F87AE259}" type="slidenum">
              <a:rPr lang="es-CO" smtClean="0"/>
              <a:t>16</a:t>
            </a:fld>
            <a:endParaRPr lang="es-CO"/>
          </a:p>
        </p:txBody>
      </p:sp>
    </p:spTree>
    <p:extLst>
      <p:ext uri="{BB962C8B-B14F-4D97-AF65-F5344CB8AC3E}">
        <p14:creationId xmlns:p14="http://schemas.microsoft.com/office/powerpoint/2010/main" val="1309580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37372-A02A-926D-972A-9A612531F2E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371B316-4F57-E27E-F0C1-1E6FB0EAEE4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47AD25F-8CD8-F471-B71A-FD64A7DEC903}"/>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B4985C9F-2681-7C32-86A2-D79C6A079978}"/>
              </a:ext>
            </a:extLst>
          </p:cNvPr>
          <p:cNvSpPr>
            <a:spLocks noGrp="1"/>
          </p:cNvSpPr>
          <p:nvPr>
            <p:ph type="sldNum" sz="quarter" idx="5"/>
          </p:nvPr>
        </p:nvSpPr>
        <p:spPr/>
        <p:txBody>
          <a:bodyPr/>
          <a:lstStyle/>
          <a:p>
            <a:fld id="{8D7C23E9-CE41-4ED0-9CF6-A642F87AE259}" type="slidenum">
              <a:rPr lang="es-CO" smtClean="0"/>
              <a:t>17</a:t>
            </a:fld>
            <a:endParaRPr lang="es-CO"/>
          </a:p>
        </p:txBody>
      </p:sp>
    </p:spTree>
    <p:extLst>
      <p:ext uri="{BB962C8B-B14F-4D97-AF65-F5344CB8AC3E}">
        <p14:creationId xmlns:p14="http://schemas.microsoft.com/office/powerpoint/2010/main" val="3013689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38C6F-2484-F4DB-334E-31F7FEF5DAC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9D37B42-F325-94D4-D6C7-A340AB87CD3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55FC5EE-0C16-96A8-768A-48D7B66AA361}"/>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1A59D9CA-F3A0-4A70-8504-49407A830A18}"/>
              </a:ext>
            </a:extLst>
          </p:cNvPr>
          <p:cNvSpPr>
            <a:spLocks noGrp="1"/>
          </p:cNvSpPr>
          <p:nvPr>
            <p:ph type="sldNum" sz="quarter" idx="5"/>
          </p:nvPr>
        </p:nvSpPr>
        <p:spPr/>
        <p:txBody>
          <a:bodyPr/>
          <a:lstStyle/>
          <a:p>
            <a:fld id="{8D7C23E9-CE41-4ED0-9CF6-A642F87AE259}" type="slidenum">
              <a:rPr lang="es-CO" smtClean="0"/>
              <a:t>18</a:t>
            </a:fld>
            <a:endParaRPr lang="es-CO"/>
          </a:p>
        </p:txBody>
      </p:sp>
    </p:spTree>
    <p:extLst>
      <p:ext uri="{BB962C8B-B14F-4D97-AF65-F5344CB8AC3E}">
        <p14:creationId xmlns:p14="http://schemas.microsoft.com/office/powerpoint/2010/main" val="3351853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390D5-43CB-DF95-B7F7-BEAFAE3C6FF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94E5ABC-D63D-2B98-581C-DFFE5E06C18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5361E55-3525-27A7-0293-2DFC7D93FDEB}"/>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DC17BD03-F5B1-CA70-4CC4-2110AAA5D119}"/>
              </a:ext>
            </a:extLst>
          </p:cNvPr>
          <p:cNvSpPr>
            <a:spLocks noGrp="1"/>
          </p:cNvSpPr>
          <p:nvPr>
            <p:ph type="sldNum" sz="quarter" idx="5"/>
          </p:nvPr>
        </p:nvSpPr>
        <p:spPr/>
        <p:txBody>
          <a:bodyPr/>
          <a:lstStyle/>
          <a:p>
            <a:fld id="{8D7C23E9-CE41-4ED0-9CF6-A642F87AE259}" type="slidenum">
              <a:rPr lang="es-CO" smtClean="0"/>
              <a:t>19</a:t>
            </a:fld>
            <a:endParaRPr lang="es-CO"/>
          </a:p>
        </p:txBody>
      </p:sp>
    </p:spTree>
    <p:extLst>
      <p:ext uri="{BB962C8B-B14F-4D97-AF65-F5344CB8AC3E}">
        <p14:creationId xmlns:p14="http://schemas.microsoft.com/office/powerpoint/2010/main" val="4133657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88DE15-19BB-1B1D-F48C-C317D17F6A1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76886DA-D4EA-F710-1FFF-D1D0DE894D2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7C7651F-68AA-3071-5BF4-0C88296704B1}"/>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C5E690E6-782B-FA37-E0A5-DCA6D583F1C4}"/>
              </a:ext>
            </a:extLst>
          </p:cNvPr>
          <p:cNvSpPr>
            <a:spLocks noGrp="1"/>
          </p:cNvSpPr>
          <p:nvPr>
            <p:ph type="sldNum" sz="quarter" idx="5"/>
          </p:nvPr>
        </p:nvSpPr>
        <p:spPr/>
        <p:txBody>
          <a:bodyPr/>
          <a:lstStyle/>
          <a:p>
            <a:fld id="{8D7C23E9-CE41-4ED0-9CF6-A642F87AE259}" type="slidenum">
              <a:rPr lang="es-CO" smtClean="0"/>
              <a:t>20</a:t>
            </a:fld>
            <a:endParaRPr lang="es-CO"/>
          </a:p>
        </p:txBody>
      </p:sp>
    </p:spTree>
    <p:extLst>
      <p:ext uri="{BB962C8B-B14F-4D97-AF65-F5344CB8AC3E}">
        <p14:creationId xmlns:p14="http://schemas.microsoft.com/office/powerpoint/2010/main" val="3399908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E4046A-0B3B-C0E3-6875-FBF53338D14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9530B87-D5D3-97B4-D5D2-124706231DC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66E8040-1CA5-DBF7-088F-AD2B3BBF6304}"/>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92DB027B-2BC9-BE71-6071-40539539672D}"/>
              </a:ext>
            </a:extLst>
          </p:cNvPr>
          <p:cNvSpPr>
            <a:spLocks noGrp="1"/>
          </p:cNvSpPr>
          <p:nvPr>
            <p:ph type="sldNum" sz="quarter" idx="5"/>
          </p:nvPr>
        </p:nvSpPr>
        <p:spPr/>
        <p:txBody>
          <a:bodyPr/>
          <a:lstStyle/>
          <a:p>
            <a:fld id="{8D7C23E9-CE41-4ED0-9CF6-A642F87AE259}" type="slidenum">
              <a:rPr lang="es-CO" smtClean="0"/>
              <a:t>21</a:t>
            </a:fld>
            <a:endParaRPr lang="es-CO"/>
          </a:p>
        </p:txBody>
      </p:sp>
    </p:spTree>
    <p:extLst>
      <p:ext uri="{BB962C8B-B14F-4D97-AF65-F5344CB8AC3E}">
        <p14:creationId xmlns:p14="http://schemas.microsoft.com/office/powerpoint/2010/main" val="1685505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F35CCF-7AAD-FDBE-7B16-7A63D9D263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F22F5B-E65C-6FB8-008E-312407C700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F07A57-D25B-4104-C88E-DFB39B6DA459}"/>
              </a:ext>
            </a:extLst>
          </p:cNvPr>
          <p:cNvSpPr>
            <a:spLocks noGrp="1"/>
          </p:cNvSpPr>
          <p:nvPr>
            <p:ph type="body" idx="1"/>
          </p:nvPr>
        </p:nvSpPr>
        <p:spPr/>
        <p:txBody>
          <a:bodyPr/>
          <a:lstStyle/>
          <a:p>
            <a:endParaRPr lang="es-CO" dirty="0"/>
          </a:p>
        </p:txBody>
      </p:sp>
      <p:sp>
        <p:nvSpPr>
          <p:cNvPr id="4" name="Slide Number Placeholder 3">
            <a:extLst>
              <a:ext uri="{FF2B5EF4-FFF2-40B4-BE49-F238E27FC236}">
                <a16:creationId xmlns:a16="http://schemas.microsoft.com/office/drawing/2014/main" id="{DB224F24-893B-B40D-DFF8-A70CEAD1C23D}"/>
              </a:ext>
            </a:extLst>
          </p:cNvPr>
          <p:cNvSpPr>
            <a:spLocks noGrp="1"/>
          </p:cNvSpPr>
          <p:nvPr>
            <p:ph type="sldNum" sz="quarter" idx="5"/>
          </p:nvPr>
        </p:nvSpPr>
        <p:spPr/>
        <p:txBody>
          <a:bodyPr/>
          <a:lstStyle/>
          <a:p>
            <a:fld id="{8D7C23E9-CE41-4ED0-9CF6-A642F87AE259}" type="slidenum">
              <a:rPr lang="es-CO" smtClean="0"/>
              <a:t>25</a:t>
            </a:fld>
            <a:endParaRPr lang="es-CO"/>
          </a:p>
        </p:txBody>
      </p:sp>
    </p:spTree>
    <p:extLst>
      <p:ext uri="{BB962C8B-B14F-4D97-AF65-F5344CB8AC3E}">
        <p14:creationId xmlns:p14="http://schemas.microsoft.com/office/powerpoint/2010/main" val="223880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1CCF5-0146-0821-769D-4CE23DD432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78BD12-4FB5-80A8-E8B6-BDCD062AC2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2F5A95-E212-513B-C21E-4164A019F371}"/>
              </a:ext>
            </a:extLst>
          </p:cNvPr>
          <p:cNvSpPr>
            <a:spLocks noGrp="1"/>
          </p:cNvSpPr>
          <p:nvPr>
            <p:ph type="body" idx="1"/>
          </p:nvPr>
        </p:nvSpPr>
        <p:spPr/>
        <p:txBody>
          <a:bodyPr/>
          <a:lstStyle/>
          <a:p>
            <a:endParaRPr lang="es-CO" dirty="0"/>
          </a:p>
        </p:txBody>
      </p:sp>
      <p:sp>
        <p:nvSpPr>
          <p:cNvPr id="4" name="Slide Number Placeholder 3">
            <a:extLst>
              <a:ext uri="{FF2B5EF4-FFF2-40B4-BE49-F238E27FC236}">
                <a16:creationId xmlns:a16="http://schemas.microsoft.com/office/drawing/2014/main" id="{7054E949-525D-EABE-A4C7-A20FD8C5F4AF}"/>
              </a:ext>
            </a:extLst>
          </p:cNvPr>
          <p:cNvSpPr>
            <a:spLocks noGrp="1"/>
          </p:cNvSpPr>
          <p:nvPr>
            <p:ph type="sldNum" sz="quarter" idx="5"/>
          </p:nvPr>
        </p:nvSpPr>
        <p:spPr/>
        <p:txBody>
          <a:bodyPr/>
          <a:lstStyle/>
          <a:p>
            <a:fld id="{8D7C23E9-CE41-4ED0-9CF6-A642F87AE259}" type="slidenum">
              <a:rPr lang="es-CO" smtClean="0"/>
              <a:t>26</a:t>
            </a:fld>
            <a:endParaRPr lang="es-CO"/>
          </a:p>
        </p:txBody>
      </p:sp>
    </p:spTree>
    <p:extLst>
      <p:ext uri="{BB962C8B-B14F-4D97-AF65-F5344CB8AC3E}">
        <p14:creationId xmlns:p14="http://schemas.microsoft.com/office/powerpoint/2010/main" val="2095570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8D7C23E9-CE41-4ED0-9CF6-A642F87AE259}" type="slidenum">
              <a:rPr lang="es-CO" smtClean="0"/>
              <a:t>3</a:t>
            </a:fld>
            <a:endParaRPr lang="es-CO"/>
          </a:p>
        </p:txBody>
      </p:sp>
    </p:spTree>
    <p:extLst>
      <p:ext uri="{BB962C8B-B14F-4D97-AF65-F5344CB8AC3E}">
        <p14:creationId xmlns:p14="http://schemas.microsoft.com/office/powerpoint/2010/main" val="898154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8FBD0-6332-86F4-4CAF-709D36B55D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A2B36A-A43B-0467-82CE-2D6A0B9865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10B450-C59A-D78C-99CE-5D25BCE08A87}"/>
              </a:ext>
            </a:extLst>
          </p:cNvPr>
          <p:cNvSpPr>
            <a:spLocks noGrp="1"/>
          </p:cNvSpPr>
          <p:nvPr>
            <p:ph type="body" idx="1"/>
          </p:nvPr>
        </p:nvSpPr>
        <p:spPr/>
        <p:txBody>
          <a:bodyPr/>
          <a:lstStyle/>
          <a:p>
            <a:endParaRPr lang="es-CO" dirty="0"/>
          </a:p>
        </p:txBody>
      </p:sp>
      <p:sp>
        <p:nvSpPr>
          <p:cNvPr id="4" name="Slide Number Placeholder 3">
            <a:extLst>
              <a:ext uri="{FF2B5EF4-FFF2-40B4-BE49-F238E27FC236}">
                <a16:creationId xmlns:a16="http://schemas.microsoft.com/office/drawing/2014/main" id="{CAEC7C87-97B9-F2DF-CF06-4B60C15E33AF}"/>
              </a:ext>
            </a:extLst>
          </p:cNvPr>
          <p:cNvSpPr>
            <a:spLocks noGrp="1"/>
          </p:cNvSpPr>
          <p:nvPr>
            <p:ph type="sldNum" sz="quarter" idx="5"/>
          </p:nvPr>
        </p:nvSpPr>
        <p:spPr/>
        <p:txBody>
          <a:bodyPr/>
          <a:lstStyle/>
          <a:p>
            <a:fld id="{8D7C23E9-CE41-4ED0-9CF6-A642F87AE259}" type="slidenum">
              <a:rPr lang="es-CO" smtClean="0"/>
              <a:t>27</a:t>
            </a:fld>
            <a:endParaRPr lang="es-CO"/>
          </a:p>
        </p:txBody>
      </p:sp>
    </p:spTree>
    <p:extLst>
      <p:ext uri="{BB962C8B-B14F-4D97-AF65-F5344CB8AC3E}">
        <p14:creationId xmlns:p14="http://schemas.microsoft.com/office/powerpoint/2010/main" val="3550289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280CA-D9BE-9491-65A5-29C78619587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E2CE6C8-2FD5-90A1-69EB-391C9936CED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AC79465-48D3-EE8D-509A-DC41884AE1AA}"/>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7875A246-0128-8A29-CC78-0D99DD7C8E74}"/>
              </a:ext>
            </a:extLst>
          </p:cNvPr>
          <p:cNvSpPr>
            <a:spLocks noGrp="1"/>
          </p:cNvSpPr>
          <p:nvPr>
            <p:ph type="sldNum" sz="quarter" idx="5"/>
          </p:nvPr>
        </p:nvSpPr>
        <p:spPr/>
        <p:txBody>
          <a:bodyPr/>
          <a:lstStyle/>
          <a:p>
            <a:fld id="{8D7C23E9-CE41-4ED0-9CF6-A642F87AE259}" type="slidenum">
              <a:rPr lang="es-CO" smtClean="0"/>
              <a:t>28</a:t>
            </a:fld>
            <a:endParaRPr lang="es-CO"/>
          </a:p>
        </p:txBody>
      </p:sp>
    </p:spTree>
    <p:extLst>
      <p:ext uri="{BB962C8B-B14F-4D97-AF65-F5344CB8AC3E}">
        <p14:creationId xmlns:p14="http://schemas.microsoft.com/office/powerpoint/2010/main" val="2134198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B56AE-8B1C-120E-90BB-03CDEBCB84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0693FD-0277-8B97-5E96-B785E1870E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3EF7DA-F14B-67F0-AAE5-3095CA48C94A}"/>
              </a:ext>
            </a:extLst>
          </p:cNvPr>
          <p:cNvSpPr>
            <a:spLocks noGrp="1"/>
          </p:cNvSpPr>
          <p:nvPr>
            <p:ph type="body" idx="1"/>
          </p:nvPr>
        </p:nvSpPr>
        <p:spPr/>
        <p:txBody>
          <a:bodyPr/>
          <a:lstStyle/>
          <a:p>
            <a:endParaRPr lang="es-CO" dirty="0"/>
          </a:p>
        </p:txBody>
      </p:sp>
      <p:sp>
        <p:nvSpPr>
          <p:cNvPr id="4" name="Slide Number Placeholder 3">
            <a:extLst>
              <a:ext uri="{FF2B5EF4-FFF2-40B4-BE49-F238E27FC236}">
                <a16:creationId xmlns:a16="http://schemas.microsoft.com/office/drawing/2014/main" id="{A1A8C8D9-05C5-4BBC-5C0F-AC8F497B0CC8}"/>
              </a:ext>
            </a:extLst>
          </p:cNvPr>
          <p:cNvSpPr>
            <a:spLocks noGrp="1"/>
          </p:cNvSpPr>
          <p:nvPr>
            <p:ph type="sldNum" sz="quarter" idx="5"/>
          </p:nvPr>
        </p:nvSpPr>
        <p:spPr/>
        <p:txBody>
          <a:bodyPr/>
          <a:lstStyle/>
          <a:p>
            <a:fld id="{8D7C23E9-CE41-4ED0-9CF6-A642F87AE259}" type="slidenum">
              <a:rPr lang="es-CO" smtClean="0"/>
              <a:t>30</a:t>
            </a:fld>
            <a:endParaRPr lang="es-CO"/>
          </a:p>
        </p:txBody>
      </p:sp>
    </p:spTree>
    <p:extLst>
      <p:ext uri="{BB962C8B-B14F-4D97-AF65-F5344CB8AC3E}">
        <p14:creationId xmlns:p14="http://schemas.microsoft.com/office/powerpoint/2010/main" val="26244728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A6C08-2C55-0B1A-63D5-FD7FA846ED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F5D0E8-4883-D5CB-D898-14FB03B855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F76398-E247-668F-A872-3AE7C17F573E}"/>
              </a:ext>
            </a:extLst>
          </p:cNvPr>
          <p:cNvSpPr>
            <a:spLocks noGrp="1"/>
          </p:cNvSpPr>
          <p:nvPr>
            <p:ph type="body" idx="1"/>
          </p:nvPr>
        </p:nvSpPr>
        <p:spPr/>
        <p:txBody>
          <a:bodyPr/>
          <a:lstStyle/>
          <a:p>
            <a:endParaRPr lang="es-CO" dirty="0"/>
          </a:p>
        </p:txBody>
      </p:sp>
      <p:sp>
        <p:nvSpPr>
          <p:cNvPr id="4" name="Slide Number Placeholder 3">
            <a:extLst>
              <a:ext uri="{FF2B5EF4-FFF2-40B4-BE49-F238E27FC236}">
                <a16:creationId xmlns:a16="http://schemas.microsoft.com/office/drawing/2014/main" id="{44982F97-DE74-6A74-1C12-19E16F26623C}"/>
              </a:ext>
            </a:extLst>
          </p:cNvPr>
          <p:cNvSpPr>
            <a:spLocks noGrp="1"/>
          </p:cNvSpPr>
          <p:nvPr>
            <p:ph type="sldNum" sz="quarter" idx="5"/>
          </p:nvPr>
        </p:nvSpPr>
        <p:spPr/>
        <p:txBody>
          <a:bodyPr/>
          <a:lstStyle/>
          <a:p>
            <a:fld id="{8D7C23E9-CE41-4ED0-9CF6-A642F87AE259}" type="slidenum">
              <a:rPr lang="es-CO" smtClean="0"/>
              <a:t>31</a:t>
            </a:fld>
            <a:endParaRPr lang="es-CO"/>
          </a:p>
        </p:txBody>
      </p:sp>
    </p:spTree>
    <p:extLst>
      <p:ext uri="{BB962C8B-B14F-4D97-AF65-F5344CB8AC3E}">
        <p14:creationId xmlns:p14="http://schemas.microsoft.com/office/powerpoint/2010/main" val="14394836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0A251E-02BD-8EC6-87FF-F6806A8F01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F931EC-3C4E-CC58-E4D6-C7C87B5124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0BFCDC-7DD5-C7C1-96A0-4CDB0DA24DE6}"/>
              </a:ext>
            </a:extLst>
          </p:cNvPr>
          <p:cNvSpPr>
            <a:spLocks noGrp="1"/>
          </p:cNvSpPr>
          <p:nvPr>
            <p:ph type="body" idx="1"/>
          </p:nvPr>
        </p:nvSpPr>
        <p:spPr/>
        <p:txBody>
          <a:bodyPr/>
          <a:lstStyle/>
          <a:p>
            <a:endParaRPr lang="es-CO" dirty="0"/>
          </a:p>
        </p:txBody>
      </p:sp>
      <p:sp>
        <p:nvSpPr>
          <p:cNvPr id="4" name="Slide Number Placeholder 3">
            <a:extLst>
              <a:ext uri="{FF2B5EF4-FFF2-40B4-BE49-F238E27FC236}">
                <a16:creationId xmlns:a16="http://schemas.microsoft.com/office/drawing/2014/main" id="{D6AE3C06-360C-9ACC-BD89-3A0EF4FF4FF4}"/>
              </a:ext>
            </a:extLst>
          </p:cNvPr>
          <p:cNvSpPr>
            <a:spLocks noGrp="1"/>
          </p:cNvSpPr>
          <p:nvPr>
            <p:ph type="sldNum" sz="quarter" idx="5"/>
          </p:nvPr>
        </p:nvSpPr>
        <p:spPr/>
        <p:txBody>
          <a:bodyPr/>
          <a:lstStyle/>
          <a:p>
            <a:fld id="{8D7C23E9-CE41-4ED0-9CF6-A642F87AE259}" type="slidenum">
              <a:rPr lang="es-CO" smtClean="0"/>
              <a:t>32</a:t>
            </a:fld>
            <a:endParaRPr lang="es-CO"/>
          </a:p>
        </p:txBody>
      </p:sp>
    </p:spTree>
    <p:extLst>
      <p:ext uri="{BB962C8B-B14F-4D97-AF65-F5344CB8AC3E}">
        <p14:creationId xmlns:p14="http://schemas.microsoft.com/office/powerpoint/2010/main" val="26668115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656AB-903F-9B27-A561-4D8B4EA1F4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D52CA7-4A88-DEBF-8F74-3B15E679E5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14B849-FBF5-DEAB-245B-801047B0DD9A}"/>
              </a:ext>
            </a:extLst>
          </p:cNvPr>
          <p:cNvSpPr>
            <a:spLocks noGrp="1"/>
          </p:cNvSpPr>
          <p:nvPr>
            <p:ph type="body" idx="1"/>
          </p:nvPr>
        </p:nvSpPr>
        <p:spPr/>
        <p:txBody>
          <a:bodyPr/>
          <a:lstStyle/>
          <a:p>
            <a:endParaRPr lang="es-CO" dirty="0"/>
          </a:p>
        </p:txBody>
      </p:sp>
      <p:sp>
        <p:nvSpPr>
          <p:cNvPr id="4" name="Slide Number Placeholder 3">
            <a:extLst>
              <a:ext uri="{FF2B5EF4-FFF2-40B4-BE49-F238E27FC236}">
                <a16:creationId xmlns:a16="http://schemas.microsoft.com/office/drawing/2014/main" id="{1F6B63A7-6A89-3E52-760A-424F280E161E}"/>
              </a:ext>
            </a:extLst>
          </p:cNvPr>
          <p:cNvSpPr>
            <a:spLocks noGrp="1"/>
          </p:cNvSpPr>
          <p:nvPr>
            <p:ph type="sldNum" sz="quarter" idx="5"/>
          </p:nvPr>
        </p:nvSpPr>
        <p:spPr/>
        <p:txBody>
          <a:bodyPr/>
          <a:lstStyle/>
          <a:p>
            <a:fld id="{8D7C23E9-CE41-4ED0-9CF6-A642F87AE259}" type="slidenum">
              <a:rPr lang="es-CO" smtClean="0"/>
              <a:t>33</a:t>
            </a:fld>
            <a:endParaRPr lang="es-CO"/>
          </a:p>
        </p:txBody>
      </p:sp>
    </p:spTree>
    <p:extLst>
      <p:ext uri="{BB962C8B-B14F-4D97-AF65-F5344CB8AC3E}">
        <p14:creationId xmlns:p14="http://schemas.microsoft.com/office/powerpoint/2010/main" val="14157595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27701F-E3FB-57B9-66C4-D625C963DF4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0C9CEF4-2EA7-0A41-F20A-2DCFD09E6D1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7183CBD-BE1E-CB0F-0B8C-AB238550F1AF}"/>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5F9D630F-C0BA-C6B7-F97D-979053EA4AB8}"/>
              </a:ext>
            </a:extLst>
          </p:cNvPr>
          <p:cNvSpPr>
            <a:spLocks noGrp="1"/>
          </p:cNvSpPr>
          <p:nvPr>
            <p:ph type="sldNum" sz="quarter" idx="5"/>
          </p:nvPr>
        </p:nvSpPr>
        <p:spPr/>
        <p:txBody>
          <a:bodyPr/>
          <a:lstStyle/>
          <a:p>
            <a:fld id="{8D7C23E9-CE41-4ED0-9CF6-A642F87AE259}" type="slidenum">
              <a:rPr lang="es-CO" smtClean="0"/>
              <a:t>34</a:t>
            </a:fld>
            <a:endParaRPr lang="es-CO"/>
          </a:p>
        </p:txBody>
      </p:sp>
    </p:spTree>
    <p:extLst>
      <p:ext uri="{BB962C8B-B14F-4D97-AF65-F5344CB8AC3E}">
        <p14:creationId xmlns:p14="http://schemas.microsoft.com/office/powerpoint/2010/main" val="2588342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850D5-6EB6-07DB-6864-A6D8A2EA4F2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67ADF00-D7DF-E825-DB3D-46ED927F668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F348EDF-E6D5-051B-6CA0-DFC0993D16A2}"/>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EC6C8937-0DE5-2D3E-8C1C-5AFCEF6505AC}"/>
              </a:ext>
            </a:extLst>
          </p:cNvPr>
          <p:cNvSpPr>
            <a:spLocks noGrp="1"/>
          </p:cNvSpPr>
          <p:nvPr>
            <p:ph type="sldNum" sz="quarter" idx="5"/>
          </p:nvPr>
        </p:nvSpPr>
        <p:spPr/>
        <p:txBody>
          <a:bodyPr/>
          <a:lstStyle/>
          <a:p>
            <a:fld id="{8D7C23E9-CE41-4ED0-9CF6-A642F87AE259}" type="slidenum">
              <a:rPr lang="es-CO" smtClean="0"/>
              <a:t>35</a:t>
            </a:fld>
            <a:endParaRPr lang="es-CO"/>
          </a:p>
        </p:txBody>
      </p:sp>
    </p:spTree>
    <p:extLst>
      <p:ext uri="{BB962C8B-B14F-4D97-AF65-F5344CB8AC3E}">
        <p14:creationId xmlns:p14="http://schemas.microsoft.com/office/powerpoint/2010/main" val="32832592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8D79A-1293-C3C7-8EB5-EF27454B9C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9EC6F8-951A-81E6-C421-287B899E3F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F9CDAD-F9BE-D74D-BF46-55AD60AE6E25}"/>
              </a:ext>
            </a:extLst>
          </p:cNvPr>
          <p:cNvSpPr>
            <a:spLocks noGrp="1"/>
          </p:cNvSpPr>
          <p:nvPr>
            <p:ph type="body" idx="1"/>
          </p:nvPr>
        </p:nvSpPr>
        <p:spPr/>
        <p:txBody>
          <a:bodyPr/>
          <a:lstStyle/>
          <a:p>
            <a:endParaRPr lang="es-CO" dirty="0"/>
          </a:p>
        </p:txBody>
      </p:sp>
      <p:sp>
        <p:nvSpPr>
          <p:cNvPr id="4" name="Slide Number Placeholder 3">
            <a:extLst>
              <a:ext uri="{FF2B5EF4-FFF2-40B4-BE49-F238E27FC236}">
                <a16:creationId xmlns:a16="http://schemas.microsoft.com/office/drawing/2014/main" id="{BFC24FBC-FC24-2E65-DD7F-54DB33E0AC27}"/>
              </a:ext>
            </a:extLst>
          </p:cNvPr>
          <p:cNvSpPr>
            <a:spLocks noGrp="1"/>
          </p:cNvSpPr>
          <p:nvPr>
            <p:ph type="sldNum" sz="quarter" idx="5"/>
          </p:nvPr>
        </p:nvSpPr>
        <p:spPr/>
        <p:txBody>
          <a:bodyPr/>
          <a:lstStyle/>
          <a:p>
            <a:fld id="{8D7C23E9-CE41-4ED0-9CF6-A642F87AE259}" type="slidenum">
              <a:rPr lang="es-CO" smtClean="0"/>
              <a:t>38</a:t>
            </a:fld>
            <a:endParaRPr lang="es-CO"/>
          </a:p>
        </p:txBody>
      </p:sp>
    </p:spTree>
    <p:extLst>
      <p:ext uri="{BB962C8B-B14F-4D97-AF65-F5344CB8AC3E}">
        <p14:creationId xmlns:p14="http://schemas.microsoft.com/office/powerpoint/2010/main" val="2649343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E7DFB-03E9-9386-1DFB-E71CDC309B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5BA88C-C730-0836-B0A6-D57482BD80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1CBB2F-488E-8806-D7D9-45F4F031E63C}"/>
              </a:ext>
            </a:extLst>
          </p:cNvPr>
          <p:cNvSpPr>
            <a:spLocks noGrp="1"/>
          </p:cNvSpPr>
          <p:nvPr>
            <p:ph type="body" idx="1"/>
          </p:nvPr>
        </p:nvSpPr>
        <p:spPr/>
        <p:txBody>
          <a:bodyPr/>
          <a:lstStyle/>
          <a:p>
            <a:endParaRPr lang="es-CO" dirty="0"/>
          </a:p>
        </p:txBody>
      </p:sp>
      <p:sp>
        <p:nvSpPr>
          <p:cNvPr id="4" name="Slide Number Placeholder 3">
            <a:extLst>
              <a:ext uri="{FF2B5EF4-FFF2-40B4-BE49-F238E27FC236}">
                <a16:creationId xmlns:a16="http://schemas.microsoft.com/office/drawing/2014/main" id="{198DECBC-8FF6-CFD4-AB7C-37691D80E025}"/>
              </a:ext>
            </a:extLst>
          </p:cNvPr>
          <p:cNvSpPr>
            <a:spLocks noGrp="1"/>
          </p:cNvSpPr>
          <p:nvPr>
            <p:ph type="sldNum" sz="quarter" idx="5"/>
          </p:nvPr>
        </p:nvSpPr>
        <p:spPr/>
        <p:txBody>
          <a:bodyPr/>
          <a:lstStyle/>
          <a:p>
            <a:fld id="{8D7C23E9-CE41-4ED0-9CF6-A642F87AE259}" type="slidenum">
              <a:rPr lang="es-CO" smtClean="0"/>
              <a:t>39</a:t>
            </a:fld>
            <a:endParaRPr lang="es-CO"/>
          </a:p>
        </p:txBody>
      </p:sp>
    </p:spTree>
    <p:extLst>
      <p:ext uri="{BB962C8B-B14F-4D97-AF65-F5344CB8AC3E}">
        <p14:creationId xmlns:p14="http://schemas.microsoft.com/office/powerpoint/2010/main" val="2607272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AF5F9-B856-17CE-C1CF-1DC693132C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4AAB00-795B-4AB0-5BD8-E830FEBD05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28AEF9-1930-607A-878B-9E35766A5421}"/>
              </a:ext>
            </a:extLst>
          </p:cNvPr>
          <p:cNvSpPr>
            <a:spLocks noGrp="1"/>
          </p:cNvSpPr>
          <p:nvPr>
            <p:ph type="body" idx="1"/>
          </p:nvPr>
        </p:nvSpPr>
        <p:spPr/>
        <p:txBody>
          <a:bodyPr/>
          <a:lstStyle/>
          <a:p>
            <a:endParaRPr lang="es-CO" dirty="0"/>
          </a:p>
        </p:txBody>
      </p:sp>
      <p:sp>
        <p:nvSpPr>
          <p:cNvPr id="4" name="Slide Number Placeholder 3">
            <a:extLst>
              <a:ext uri="{FF2B5EF4-FFF2-40B4-BE49-F238E27FC236}">
                <a16:creationId xmlns:a16="http://schemas.microsoft.com/office/drawing/2014/main" id="{CF4FCCD3-A7E6-8D6A-150F-F3A89C065CDB}"/>
              </a:ext>
            </a:extLst>
          </p:cNvPr>
          <p:cNvSpPr>
            <a:spLocks noGrp="1"/>
          </p:cNvSpPr>
          <p:nvPr>
            <p:ph type="sldNum" sz="quarter" idx="5"/>
          </p:nvPr>
        </p:nvSpPr>
        <p:spPr/>
        <p:txBody>
          <a:bodyPr/>
          <a:lstStyle/>
          <a:p>
            <a:fld id="{8D7C23E9-CE41-4ED0-9CF6-A642F87AE259}" type="slidenum">
              <a:rPr lang="es-CO" smtClean="0"/>
              <a:t>4</a:t>
            </a:fld>
            <a:endParaRPr lang="es-CO"/>
          </a:p>
        </p:txBody>
      </p:sp>
    </p:spTree>
    <p:extLst>
      <p:ext uri="{BB962C8B-B14F-4D97-AF65-F5344CB8AC3E}">
        <p14:creationId xmlns:p14="http://schemas.microsoft.com/office/powerpoint/2010/main" val="27654796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72E99-A002-5F05-5718-BED739A379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406555-06BA-3233-F51E-3558FD3913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70D7D8-F026-B15C-5CB0-F4BF0C97B520}"/>
              </a:ext>
            </a:extLst>
          </p:cNvPr>
          <p:cNvSpPr>
            <a:spLocks noGrp="1"/>
          </p:cNvSpPr>
          <p:nvPr>
            <p:ph type="body" idx="1"/>
          </p:nvPr>
        </p:nvSpPr>
        <p:spPr/>
        <p:txBody>
          <a:bodyPr/>
          <a:lstStyle/>
          <a:p>
            <a:endParaRPr lang="es-CO" dirty="0"/>
          </a:p>
        </p:txBody>
      </p:sp>
      <p:sp>
        <p:nvSpPr>
          <p:cNvPr id="4" name="Slide Number Placeholder 3">
            <a:extLst>
              <a:ext uri="{FF2B5EF4-FFF2-40B4-BE49-F238E27FC236}">
                <a16:creationId xmlns:a16="http://schemas.microsoft.com/office/drawing/2014/main" id="{F5BCCA9F-BAC0-A0A3-89F9-2078FF16976A}"/>
              </a:ext>
            </a:extLst>
          </p:cNvPr>
          <p:cNvSpPr>
            <a:spLocks noGrp="1"/>
          </p:cNvSpPr>
          <p:nvPr>
            <p:ph type="sldNum" sz="quarter" idx="5"/>
          </p:nvPr>
        </p:nvSpPr>
        <p:spPr/>
        <p:txBody>
          <a:bodyPr/>
          <a:lstStyle/>
          <a:p>
            <a:fld id="{8D7C23E9-CE41-4ED0-9CF6-A642F87AE259}" type="slidenum">
              <a:rPr lang="es-CO" smtClean="0"/>
              <a:t>40</a:t>
            </a:fld>
            <a:endParaRPr lang="es-CO"/>
          </a:p>
        </p:txBody>
      </p:sp>
    </p:spTree>
    <p:extLst>
      <p:ext uri="{BB962C8B-B14F-4D97-AF65-F5344CB8AC3E}">
        <p14:creationId xmlns:p14="http://schemas.microsoft.com/office/powerpoint/2010/main" val="30819541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336B9-E276-7DAD-D4E6-8ABAAE1124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8FE4B1-9720-1F2B-A25F-99A06DC850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A21866-0BCC-B291-A8D0-66289A0F6E10}"/>
              </a:ext>
            </a:extLst>
          </p:cNvPr>
          <p:cNvSpPr>
            <a:spLocks noGrp="1"/>
          </p:cNvSpPr>
          <p:nvPr>
            <p:ph type="body" idx="1"/>
          </p:nvPr>
        </p:nvSpPr>
        <p:spPr/>
        <p:txBody>
          <a:bodyPr/>
          <a:lstStyle/>
          <a:p>
            <a:endParaRPr lang="es-CO" dirty="0"/>
          </a:p>
        </p:txBody>
      </p:sp>
      <p:sp>
        <p:nvSpPr>
          <p:cNvPr id="4" name="Slide Number Placeholder 3">
            <a:extLst>
              <a:ext uri="{FF2B5EF4-FFF2-40B4-BE49-F238E27FC236}">
                <a16:creationId xmlns:a16="http://schemas.microsoft.com/office/drawing/2014/main" id="{3E0656CE-2733-4240-5AB1-6DC93BEBD4DA}"/>
              </a:ext>
            </a:extLst>
          </p:cNvPr>
          <p:cNvSpPr>
            <a:spLocks noGrp="1"/>
          </p:cNvSpPr>
          <p:nvPr>
            <p:ph type="sldNum" sz="quarter" idx="5"/>
          </p:nvPr>
        </p:nvSpPr>
        <p:spPr/>
        <p:txBody>
          <a:bodyPr/>
          <a:lstStyle/>
          <a:p>
            <a:fld id="{8D7C23E9-CE41-4ED0-9CF6-A642F87AE259}" type="slidenum">
              <a:rPr lang="es-CO" smtClean="0"/>
              <a:t>41</a:t>
            </a:fld>
            <a:endParaRPr lang="es-CO"/>
          </a:p>
        </p:txBody>
      </p:sp>
    </p:spTree>
    <p:extLst>
      <p:ext uri="{BB962C8B-B14F-4D97-AF65-F5344CB8AC3E}">
        <p14:creationId xmlns:p14="http://schemas.microsoft.com/office/powerpoint/2010/main" val="32665387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57045-50C7-AFC0-15F9-18408FCAFC7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143F2F5-FADD-C81D-04A8-D934AA69EF1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382D724-1329-06FD-1E94-3EE6E063E2A7}"/>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6011C9D0-93D2-2680-E1CC-175F2F8BA091}"/>
              </a:ext>
            </a:extLst>
          </p:cNvPr>
          <p:cNvSpPr>
            <a:spLocks noGrp="1"/>
          </p:cNvSpPr>
          <p:nvPr>
            <p:ph type="sldNum" sz="quarter" idx="5"/>
          </p:nvPr>
        </p:nvSpPr>
        <p:spPr/>
        <p:txBody>
          <a:bodyPr/>
          <a:lstStyle/>
          <a:p>
            <a:fld id="{8D7C23E9-CE41-4ED0-9CF6-A642F87AE259}" type="slidenum">
              <a:rPr lang="es-CO" smtClean="0"/>
              <a:t>42</a:t>
            </a:fld>
            <a:endParaRPr lang="es-CO"/>
          </a:p>
        </p:txBody>
      </p:sp>
    </p:spTree>
    <p:extLst>
      <p:ext uri="{BB962C8B-B14F-4D97-AF65-F5344CB8AC3E}">
        <p14:creationId xmlns:p14="http://schemas.microsoft.com/office/powerpoint/2010/main" val="527581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596AC-6434-73E8-FD7E-6A2F9C5084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F1ECDA-CFAB-F005-A7F9-4C9CABE084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7DD2E2-9336-C403-A0C9-70AC12A294D1}"/>
              </a:ext>
            </a:extLst>
          </p:cNvPr>
          <p:cNvSpPr>
            <a:spLocks noGrp="1"/>
          </p:cNvSpPr>
          <p:nvPr>
            <p:ph type="body" idx="1"/>
          </p:nvPr>
        </p:nvSpPr>
        <p:spPr/>
        <p:txBody>
          <a:bodyPr/>
          <a:lstStyle/>
          <a:p>
            <a:endParaRPr lang="es-CO" dirty="0"/>
          </a:p>
        </p:txBody>
      </p:sp>
      <p:sp>
        <p:nvSpPr>
          <p:cNvPr id="4" name="Slide Number Placeholder 3">
            <a:extLst>
              <a:ext uri="{FF2B5EF4-FFF2-40B4-BE49-F238E27FC236}">
                <a16:creationId xmlns:a16="http://schemas.microsoft.com/office/drawing/2014/main" id="{042E26B9-874B-1000-B855-22EFFFFD786B}"/>
              </a:ext>
            </a:extLst>
          </p:cNvPr>
          <p:cNvSpPr>
            <a:spLocks noGrp="1"/>
          </p:cNvSpPr>
          <p:nvPr>
            <p:ph type="sldNum" sz="quarter" idx="5"/>
          </p:nvPr>
        </p:nvSpPr>
        <p:spPr/>
        <p:txBody>
          <a:bodyPr/>
          <a:lstStyle/>
          <a:p>
            <a:fld id="{8D7C23E9-CE41-4ED0-9CF6-A642F87AE259}" type="slidenum">
              <a:rPr lang="es-CO" smtClean="0"/>
              <a:t>5</a:t>
            </a:fld>
            <a:endParaRPr lang="es-CO"/>
          </a:p>
        </p:txBody>
      </p:sp>
    </p:spTree>
    <p:extLst>
      <p:ext uri="{BB962C8B-B14F-4D97-AF65-F5344CB8AC3E}">
        <p14:creationId xmlns:p14="http://schemas.microsoft.com/office/powerpoint/2010/main" val="4068027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7A39E-4F7A-34CD-4E7C-1F2F320343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1D0860-9E72-FDAA-2538-B8DC481782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54EACE-E2B3-AB0D-4857-CC22283DE643}"/>
              </a:ext>
            </a:extLst>
          </p:cNvPr>
          <p:cNvSpPr>
            <a:spLocks noGrp="1"/>
          </p:cNvSpPr>
          <p:nvPr>
            <p:ph type="body" idx="1"/>
          </p:nvPr>
        </p:nvSpPr>
        <p:spPr/>
        <p:txBody>
          <a:bodyPr/>
          <a:lstStyle/>
          <a:p>
            <a:endParaRPr lang="es-CO" dirty="0"/>
          </a:p>
        </p:txBody>
      </p:sp>
      <p:sp>
        <p:nvSpPr>
          <p:cNvPr id="4" name="Slide Number Placeholder 3">
            <a:extLst>
              <a:ext uri="{FF2B5EF4-FFF2-40B4-BE49-F238E27FC236}">
                <a16:creationId xmlns:a16="http://schemas.microsoft.com/office/drawing/2014/main" id="{C7F4783E-1168-9614-4B09-C7B97E0097A7}"/>
              </a:ext>
            </a:extLst>
          </p:cNvPr>
          <p:cNvSpPr>
            <a:spLocks noGrp="1"/>
          </p:cNvSpPr>
          <p:nvPr>
            <p:ph type="sldNum" sz="quarter" idx="5"/>
          </p:nvPr>
        </p:nvSpPr>
        <p:spPr/>
        <p:txBody>
          <a:bodyPr/>
          <a:lstStyle/>
          <a:p>
            <a:fld id="{8D7C23E9-CE41-4ED0-9CF6-A642F87AE259}" type="slidenum">
              <a:rPr lang="es-CO" smtClean="0"/>
              <a:t>6</a:t>
            </a:fld>
            <a:endParaRPr lang="es-CO"/>
          </a:p>
        </p:txBody>
      </p:sp>
    </p:spTree>
    <p:extLst>
      <p:ext uri="{BB962C8B-B14F-4D97-AF65-F5344CB8AC3E}">
        <p14:creationId xmlns:p14="http://schemas.microsoft.com/office/powerpoint/2010/main" val="1225445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8D7C23E9-CE41-4ED0-9CF6-A642F87AE259}" type="slidenum">
              <a:rPr lang="es-CO" smtClean="0"/>
              <a:t>10</a:t>
            </a:fld>
            <a:endParaRPr lang="es-CO"/>
          </a:p>
        </p:txBody>
      </p:sp>
    </p:spTree>
    <p:extLst>
      <p:ext uri="{BB962C8B-B14F-4D97-AF65-F5344CB8AC3E}">
        <p14:creationId xmlns:p14="http://schemas.microsoft.com/office/powerpoint/2010/main" val="515078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43155-647D-29D2-86E1-748E6D1979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7F46CE-B875-E4CE-A903-1C409172AB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F8585F-2E8F-0052-47A2-C326A1141F37}"/>
              </a:ext>
            </a:extLst>
          </p:cNvPr>
          <p:cNvSpPr>
            <a:spLocks noGrp="1"/>
          </p:cNvSpPr>
          <p:nvPr>
            <p:ph type="body" idx="1"/>
          </p:nvPr>
        </p:nvSpPr>
        <p:spPr/>
        <p:txBody>
          <a:bodyPr/>
          <a:lstStyle/>
          <a:p>
            <a:endParaRPr lang="es-CO" dirty="0"/>
          </a:p>
        </p:txBody>
      </p:sp>
      <p:sp>
        <p:nvSpPr>
          <p:cNvPr id="4" name="Slide Number Placeholder 3">
            <a:extLst>
              <a:ext uri="{FF2B5EF4-FFF2-40B4-BE49-F238E27FC236}">
                <a16:creationId xmlns:a16="http://schemas.microsoft.com/office/drawing/2014/main" id="{9061F808-EE10-445F-9D3C-80F98DC74A36}"/>
              </a:ext>
            </a:extLst>
          </p:cNvPr>
          <p:cNvSpPr>
            <a:spLocks noGrp="1"/>
          </p:cNvSpPr>
          <p:nvPr>
            <p:ph type="sldNum" sz="quarter" idx="5"/>
          </p:nvPr>
        </p:nvSpPr>
        <p:spPr/>
        <p:txBody>
          <a:bodyPr/>
          <a:lstStyle/>
          <a:p>
            <a:fld id="{8D7C23E9-CE41-4ED0-9CF6-A642F87AE259}" type="slidenum">
              <a:rPr lang="es-CO" smtClean="0"/>
              <a:t>11</a:t>
            </a:fld>
            <a:endParaRPr lang="es-CO"/>
          </a:p>
        </p:txBody>
      </p:sp>
    </p:spTree>
    <p:extLst>
      <p:ext uri="{BB962C8B-B14F-4D97-AF65-F5344CB8AC3E}">
        <p14:creationId xmlns:p14="http://schemas.microsoft.com/office/powerpoint/2010/main" val="1040021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8D7C23E9-CE41-4ED0-9CF6-A642F87AE259}" type="slidenum">
              <a:rPr lang="es-CO" smtClean="0"/>
              <a:t>12</a:t>
            </a:fld>
            <a:endParaRPr lang="es-CO"/>
          </a:p>
        </p:txBody>
      </p:sp>
    </p:spTree>
    <p:extLst>
      <p:ext uri="{BB962C8B-B14F-4D97-AF65-F5344CB8AC3E}">
        <p14:creationId xmlns:p14="http://schemas.microsoft.com/office/powerpoint/2010/main" val="3263630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53D7C-2BE9-845D-51DA-C33638A352A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A785FAB-DAA9-9BB6-2535-E4D332222EC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C5CB2E5-39F8-ADFC-1F5C-59C3C3A8EE7D}"/>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C004279A-D805-B1F7-9579-9B1B70E28586}"/>
              </a:ext>
            </a:extLst>
          </p:cNvPr>
          <p:cNvSpPr>
            <a:spLocks noGrp="1"/>
          </p:cNvSpPr>
          <p:nvPr>
            <p:ph type="sldNum" sz="quarter" idx="5"/>
          </p:nvPr>
        </p:nvSpPr>
        <p:spPr/>
        <p:txBody>
          <a:bodyPr/>
          <a:lstStyle/>
          <a:p>
            <a:fld id="{8D7C23E9-CE41-4ED0-9CF6-A642F87AE259}" type="slidenum">
              <a:rPr lang="es-CO" smtClean="0"/>
              <a:t>13</a:t>
            </a:fld>
            <a:endParaRPr lang="es-CO"/>
          </a:p>
        </p:txBody>
      </p:sp>
    </p:spTree>
    <p:extLst>
      <p:ext uri="{BB962C8B-B14F-4D97-AF65-F5344CB8AC3E}">
        <p14:creationId xmlns:p14="http://schemas.microsoft.com/office/powerpoint/2010/main" val="4161576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82E5-2C29-F3AA-EC85-611C8CA634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CO"/>
          </a:p>
        </p:txBody>
      </p:sp>
      <p:sp>
        <p:nvSpPr>
          <p:cNvPr id="3" name="Subtitle 2">
            <a:extLst>
              <a:ext uri="{FF2B5EF4-FFF2-40B4-BE49-F238E27FC236}">
                <a16:creationId xmlns:a16="http://schemas.microsoft.com/office/drawing/2014/main" id="{5BBE1EB7-8D6A-5E27-796C-629D9EC4E8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Date Placeholder 3">
            <a:extLst>
              <a:ext uri="{FF2B5EF4-FFF2-40B4-BE49-F238E27FC236}">
                <a16:creationId xmlns:a16="http://schemas.microsoft.com/office/drawing/2014/main" id="{A5483693-B56D-6021-CCAD-781FBA53D315}"/>
              </a:ext>
            </a:extLst>
          </p:cNvPr>
          <p:cNvSpPr>
            <a:spLocks noGrp="1"/>
          </p:cNvSpPr>
          <p:nvPr>
            <p:ph type="dt" sz="half" idx="10"/>
          </p:nvPr>
        </p:nvSpPr>
        <p:spPr/>
        <p:txBody>
          <a:bodyPr/>
          <a:lstStyle/>
          <a:p>
            <a:fld id="{4E4FBB86-D6A8-461D-8788-125EEF0DCDB9}" type="datetime1">
              <a:rPr lang="es-CO" smtClean="0"/>
              <a:t>6/02/2024</a:t>
            </a:fld>
            <a:endParaRPr lang="es-CO"/>
          </a:p>
        </p:txBody>
      </p:sp>
      <p:sp>
        <p:nvSpPr>
          <p:cNvPr id="5" name="Footer Placeholder 4">
            <a:extLst>
              <a:ext uri="{FF2B5EF4-FFF2-40B4-BE49-F238E27FC236}">
                <a16:creationId xmlns:a16="http://schemas.microsoft.com/office/drawing/2014/main" id="{E7DF4A46-C3BA-BF53-F07C-688676EB6332}"/>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71FD472D-27BD-8DED-924F-F6B19BAE6D8D}"/>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12334113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2397-734D-572F-2829-CE00E5C62665}"/>
              </a:ext>
            </a:extLst>
          </p:cNvPr>
          <p:cNvSpPr>
            <a:spLocks noGrp="1"/>
          </p:cNvSpPr>
          <p:nvPr>
            <p:ph type="title"/>
          </p:nvPr>
        </p:nvSpPr>
        <p:spPr/>
        <p:txBody>
          <a:bodyPr/>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10F56B81-6792-00EA-5E38-7B8B740BDE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9C459EA0-F4C8-8DF8-9652-19B697A20DE9}"/>
              </a:ext>
            </a:extLst>
          </p:cNvPr>
          <p:cNvSpPr>
            <a:spLocks noGrp="1"/>
          </p:cNvSpPr>
          <p:nvPr>
            <p:ph type="dt" sz="half" idx="10"/>
          </p:nvPr>
        </p:nvSpPr>
        <p:spPr/>
        <p:txBody>
          <a:bodyPr/>
          <a:lstStyle/>
          <a:p>
            <a:fld id="{D47562FC-689F-4F9D-A2C3-E5376A25281F}" type="datetime1">
              <a:rPr lang="es-CO" smtClean="0"/>
              <a:t>6/02/2024</a:t>
            </a:fld>
            <a:endParaRPr lang="es-CO"/>
          </a:p>
        </p:txBody>
      </p:sp>
      <p:sp>
        <p:nvSpPr>
          <p:cNvPr id="5" name="Footer Placeholder 4">
            <a:extLst>
              <a:ext uri="{FF2B5EF4-FFF2-40B4-BE49-F238E27FC236}">
                <a16:creationId xmlns:a16="http://schemas.microsoft.com/office/drawing/2014/main" id="{67F75566-086A-50AB-9B51-05C21C6CA9B7}"/>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DB6AA5E-BD28-133D-06E4-8621C01721FF}"/>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22722724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F13738-1A67-A550-1886-FA8B691A20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EDE2C351-1BBE-D889-BD50-A931A47AB6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BACD0F62-FCE4-7403-017B-9622D3FE9A8A}"/>
              </a:ext>
            </a:extLst>
          </p:cNvPr>
          <p:cNvSpPr>
            <a:spLocks noGrp="1"/>
          </p:cNvSpPr>
          <p:nvPr>
            <p:ph type="dt" sz="half" idx="10"/>
          </p:nvPr>
        </p:nvSpPr>
        <p:spPr/>
        <p:txBody>
          <a:bodyPr/>
          <a:lstStyle/>
          <a:p>
            <a:fld id="{36F0452E-CA46-445D-A367-CFB0C72997A8}" type="datetime1">
              <a:rPr lang="es-CO" smtClean="0"/>
              <a:t>6/02/2024</a:t>
            </a:fld>
            <a:endParaRPr lang="es-CO"/>
          </a:p>
        </p:txBody>
      </p:sp>
      <p:sp>
        <p:nvSpPr>
          <p:cNvPr id="5" name="Footer Placeholder 4">
            <a:extLst>
              <a:ext uri="{FF2B5EF4-FFF2-40B4-BE49-F238E27FC236}">
                <a16:creationId xmlns:a16="http://schemas.microsoft.com/office/drawing/2014/main" id="{BE54534A-FAC0-92B9-E9FB-1CE5D811D269}"/>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8525697-2597-E3BA-88E1-2848FFD0326E}"/>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35004490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1982E-FD1F-47CB-E7DA-EA2FEAB212AB}"/>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F34F5418-842E-2733-6C1F-4ACCAFDC02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0B234FB5-918D-6CD4-8652-60223701FAE4}"/>
              </a:ext>
            </a:extLst>
          </p:cNvPr>
          <p:cNvSpPr>
            <a:spLocks noGrp="1"/>
          </p:cNvSpPr>
          <p:nvPr>
            <p:ph type="dt" sz="half" idx="10"/>
          </p:nvPr>
        </p:nvSpPr>
        <p:spPr/>
        <p:txBody>
          <a:bodyPr/>
          <a:lstStyle/>
          <a:p>
            <a:fld id="{0773D671-1FB6-4876-82D8-65A5B324E3A2}" type="datetime1">
              <a:rPr lang="es-CO" smtClean="0"/>
              <a:t>6/02/2024</a:t>
            </a:fld>
            <a:endParaRPr lang="es-CO"/>
          </a:p>
        </p:txBody>
      </p:sp>
      <p:sp>
        <p:nvSpPr>
          <p:cNvPr id="5" name="Footer Placeholder 4">
            <a:extLst>
              <a:ext uri="{FF2B5EF4-FFF2-40B4-BE49-F238E27FC236}">
                <a16:creationId xmlns:a16="http://schemas.microsoft.com/office/drawing/2014/main" id="{124F829D-FF41-92DB-E035-B430151D4EB4}"/>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33FA11A-DDC6-85B1-621C-DF76349A6B6C}"/>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3976893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2348-C951-F6B3-C49E-3B1E5AD52D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CO"/>
          </a:p>
        </p:txBody>
      </p:sp>
      <p:sp>
        <p:nvSpPr>
          <p:cNvPr id="3" name="Text Placeholder 2">
            <a:extLst>
              <a:ext uri="{FF2B5EF4-FFF2-40B4-BE49-F238E27FC236}">
                <a16:creationId xmlns:a16="http://schemas.microsoft.com/office/drawing/2014/main" id="{F3D9C39C-9300-0BBA-BDCE-5B9B9C1A6C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033D07-E381-BEEB-3DEA-53B911FD533F}"/>
              </a:ext>
            </a:extLst>
          </p:cNvPr>
          <p:cNvSpPr>
            <a:spLocks noGrp="1"/>
          </p:cNvSpPr>
          <p:nvPr>
            <p:ph type="dt" sz="half" idx="10"/>
          </p:nvPr>
        </p:nvSpPr>
        <p:spPr/>
        <p:txBody>
          <a:bodyPr/>
          <a:lstStyle/>
          <a:p>
            <a:fld id="{38FC9ADA-1770-43FF-A242-BFB3795C07D4}" type="datetime1">
              <a:rPr lang="es-CO" smtClean="0"/>
              <a:t>6/02/2024</a:t>
            </a:fld>
            <a:endParaRPr lang="es-CO"/>
          </a:p>
        </p:txBody>
      </p:sp>
      <p:sp>
        <p:nvSpPr>
          <p:cNvPr id="5" name="Footer Placeholder 4">
            <a:extLst>
              <a:ext uri="{FF2B5EF4-FFF2-40B4-BE49-F238E27FC236}">
                <a16:creationId xmlns:a16="http://schemas.microsoft.com/office/drawing/2014/main" id="{9192440D-CE29-11EB-1DB0-553FA4FD0598}"/>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6F8249F-FD3F-1F9E-3AB7-8B91028E02B0}"/>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13648427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6398E-623D-F4CD-8A3D-AA1EF5227EF4}"/>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8537C671-FFD5-83C1-C182-3CFB1C2AB4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Content Placeholder 3">
            <a:extLst>
              <a:ext uri="{FF2B5EF4-FFF2-40B4-BE49-F238E27FC236}">
                <a16:creationId xmlns:a16="http://schemas.microsoft.com/office/drawing/2014/main" id="{6B0401B0-1005-7515-10B0-DD5A569C09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Date Placeholder 4">
            <a:extLst>
              <a:ext uri="{FF2B5EF4-FFF2-40B4-BE49-F238E27FC236}">
                <a16:creationId xmlns:a16="http://schemas.microsoft.com/office/drawing/2014/main" id="{22DB5AE3-CC8D-E980-E402-FA1F1DE10D84}"/>
              </a:ext>
            </a:extLst>
          </p:cNvPr>
          <p:cNvSpPr>
            <a:spLocks noGrp="1"/>
          </p:cNvSpPr>
          <p:nvPr>
            <p:ph type="dt" sz="half" idx="10"/>
          </p:nvPr>
        </p:nvSpPr>
        <p:spPr/>
        <p:txBody>
          <a:bodyPr/>
          <a:lstStyle/>
          <a:p>
            <a:fld id="{10DEC18A-894C-4A86-A0E0-D10B975C1FCD}" type="datetime1">
              <a:rPr lang="es-CO" smtClean="0"/>
              <a:t>6/02/2024</a:t>
            </a:fld>
            <a:endParaRPr lang="es-CO"/>
          </a:p>
        </p:txBody>
      </p:sp>
      <p:sp>
        <p:nvSpPr>
          <p:cNvPr id="6" name="Footer Placeholder 5">
            <a:extLst>
              <a:ext uri="{FF2B5EF4-FFF2-40B4-BE49-F238E27FC236}">
                <a16:creationId xmlns:a16="http://schemas.microsoft.com/office/drawing/2014/main" id="{EA7B6133-2D1D-E790-4DDE-7395DFC86762}"/>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C9BF1898-6810-39C6-47F1-6755DC9F13FE}"/>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7650331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F60D-FE8E-B604-321D-814F3C43B427}"/>
              </a:ext>
            </a:extLst>
          </p:cNvPr>
          <p:cNvSpPr>
            <a:spLocks noGrp="1"/>
          </p:cNvSpPr>
          <p:nvPr>
            <p:ph type="title"/>
          </p:nvPr>
        </p:nvSpPr>
        <p:spPr>
          <a:xfrm>
            <a:off x="839788" y="365125"/>
            <a:ext cx="10515600" cy="1325563"/>
          </a:xfrm>
        </p:spPr>
        <p:txBody>
          <a:bodyPr/>
          <a:lstStyle/>
          <a:p>
            <a:r>
              <a:rPr lang="en-US"/>
              <a:t>Click to edit Master title style</a:t>
            </a:r>
            <a:endParaRPr lang="es-CO"/>
          </a:p>
        </p:txBody>
      </p:sp>
      <p:sp>
        <p:nvSpPr>
          <p:cNvPr id="3" name="Text Placeholder 2">
            <a:extLst>
              <a:ext uri="{FF2B5EF4-FFF2-40B4-BE49-F238E27FC236}">
                <a16:creationId xmlns:a16="http://schemas.microsoft.com/office/drawing/2014/main" id="{CA556C2D-1AC2-529C-5AED-15921C670F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E7130-CA20-6B3B-C022-E7A9721052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Text Placeholder 4">
            <a:extLst>
              <a:ext uri="{FF2B5EF4-FFF2-40B4-BE49-F238E27FC236}">
                <a16:creationId xmlns:a16="http://schemas.microsoft.com/office/drawing/2014/main" id="{7A9147EC-7C64-2805-52B8-CA48B4DF14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148C54-CC43-2E7F-1BE5-70544BEA8D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Date Placeholder 6">
            <a:extLst>
              <a:ext uri="{FF2B5EF4-FFF2-40B4-BE49-F238E27FC236}">
                <a16:creationId xmlns:a16="http://schemas.microsoft.com/office/drawing/2014/main" id="{EA9D7755-6602-4D22-4BFF-BCADE4D58C6F}"/>
              </a:ext>
            </a:extLst>
          </p:cNvPr>
          <p:cNvSpPr>
            <a:spLocks noGrp="1"/>
          </p:cNvSpPr>
          <p:nvPr>
            <p:ph type="dt" sz="half" idx="10"/>
          </p:nvPr>
        </p:nvSpPr>
        <p:spPr/>
        <p:txBody>
          <a:bodyPr/>
          <a:lstStyle/>
          <a:p>
            <a:fld id="{B5050BE0-39B4-4DBF-B450-56A903CE2C0F}" type="datetime1">
              <a:rPr lang="es-CO" smtClean="0"/>
              <a:t>6/02/2024</a:t>
            </a:fld>
            <a:endParaRPr lang="es-CO"/>
          </a:p>
        </p:txBody>
      </p:sp>
      <p:sp>
        <p:nvSpPr>
          <p:cNvPr id="8" name="Footer Placeholder 7">
            <a:extLst>
              <a:ext uri="{FF2B5EF4-FFF2-40B4-BE49-F238E27FC236}">
                <a16:creationId xmlns:a16="http://schemas.microsoft.com/office/drawing/2014/main" id="{1518E2E4-039A-513A-86B2-40F5E76BFE05}"/>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A441B077-B6F8-B912-6BF1-3EB0FDE73DE0}"/>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5918786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A050-A36E-4B32-C611-E8DE52F33339}"/>
              </a:ext>
            </a:extLst>
          </p:cNvPr>
          <p:cNvSpPr>
            <a:spLocks noGrp="1"/>
          </p:cNvSpPr>
          <p:nvPr>
            <p:ph type="title"/>
          </p:nvPr>
        </p:nvSpPr>
        <p:spPr/>
        <p:txBody>
          <a:bodyPr/>
          <a:lstStyle/>
          <a:p>
            <a:r>
              <a:rPr lang="en-US"/>
              <a:t>Click to edit Master title style</a:t>
            </a:r>
            <a:endParaRPr lang="es-CO"/>
          </a:p>
        </p:txBody>
      </p:sp>
      <p:sp>
        <p:nvSpPr>
          <p:cNvPr id="3" name="Date Placeholder 2">
            <a:extLst>
              <a:ext uri="{FF2B5EF4-FFF2-40B4-BE49-F238E27FC236}">
                <a16:creationId xmlns:a16="http://schemas.microsoft.com/office/drawing/2014/main" id="{5A999DEA-B129-034E-F285-429F9B3ADF24}"/>
              </a:ext>
            </a:extLst>
          </p:cNvPr>
          <p:cNvSpPr>
            <a:spLocks noGrp="1"/>
          </p:cNvSpPr>
          <p:nvPr>
            <p:ph type="dt" sz="half" idx="10"/>
          </p:nvPr>
        </p:nvSpPr>
        <p:spPr/>
        <p:txBody>
          <a:bodyPr/>
          <a:lstStyle/>
          <a:p>
            <a:fld id="{E732E7D9-9584-4263-BF34-87EB70D186B0}" type="datetime1">
              <a:rPr lang="es-CO" smtClean="0"/>
              <a:t>6/02/2024</a:t>
            </a:fld>
            <a:endParaRPr lang="es-CO"/>
          </a:p>
        </p:txBody>
      </p:sp>
      <p:sp>
        <p:nvSpPr>
          <p:cNvPr id="4" name="Footer Placeholder 3">
            <a:extLst>
              <a:ext uri="{FF2B5EF4-FFF2-40B4-BE49-F238E27FC236}">
                <a16:creationId xmlns:a16="http://schemas.microsoft.com/office/drawing/2014/main" id="{B4C924C2-869A-B1D3-8151-0896C9ED5342}"/>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5796EFAE-BA01-6377-22DB-9789557CFB46}"/>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37725355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CA7B18-299F-1201-4DD2-E854DF51A4B5}"/>
              </a:ext>
            </a:extLst>
          </p:cNvPr>
          <p:cNvSpPr>
            <a:spLocks noGrp="1"/>
          </p:cNvSpPr>
          <p:nvPr>
            <p:ph type="dt" sz="half" idx="10"/>
          </p:nvPr>
        </p:nvSpPr>
        <p:spPr/>
        <p:txBody>
          <a:bodyPr/>
          <a:lstStyle/>
          <a:p>
            <a:fld id="{C1B419CE-4BB7-4BA0-A69A-DDC81632CE43}" type="datetime1">
              <a:rPr lang="es-CO" smtClean="0"/>
              <a:t>6/02/2024</a:t>
            </a:fld>
            <a:endParaRPr lang="es-CO"/>
          </a:p>
        </p:txBody>
      </p:sp>
      <p:sp>
        <p:nvSpPr>
          <p:cNvPr id="3" name="Footer Placeholder 2">
            <a:extLst>
              <a:ext uri="{FF2B5EF4-FFF2-40B4-BE49-F238E27FC236}">
                <a16:creationId xmlns:a16="http://schemas.microsoft.com/office/drawing/2014/main" id="{5E1B1DC8-45F0-4BAA-8349-21E1119A9A95}"/>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0AF5BA70-04B3-A1CB-7568-0DF6054CBC20}"/>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9698950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5A0D-E458-EB1B-10FD-C79F5483CF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Content Placeholder 2">
            <a:extLst>
              <a:ext uri="{FF2B5EF4-FFF2-40B4-BE49-F238E27FC236}">
                <a16:creationId xmlns:a16="http://schemas.microsoft.com/office/drawing/2014/main" id="{75B95F28-5453-7FEA-77FA-2E7CDD73E8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Text Placeholder 3">
            <a:extLst>
              <a:ext uri="{FF2B5EF4-FFF2-40B4-BE49-F238E27FC236}">
                <a16:creationId xmlns:a16="http://schemas.microsoft.com/office/drawing/2014/main" id="{DFF32097-1981-5181-DAFF-61518766D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2455C-9FB8-76B1-6077-3DF346176A09}"/>
              </a:ext>
            </a:extLst>
          </p:cNvPr>
          <p:cNvSpPr>
            <a:spLocks noGrp="1"/>
          </p:cNvSpPr>
          <p:nvPr>
            <p:ph type="dt" sz="half" idx="10"/>
          </p:nvPr>
        </p:nvSpPr>
        <p:spPr/>
        <p:txBody>
          <a:bodyPr/>
          <a:lstStyle/>
          <a:p>
            <a:fld id="{9BE77B75-FC5C-48FB-BB8D-81E23BAA5BCB}" type="datetime1">
              <a:rPr lang="es-CO" smtClean="0"/>
              <a:t>6/02/2024</a:t>
            </a:fld>
            <a:endParaRPr lang="es-CO"/>
          </a:p>
        </p:txBody>
      </p:sp>
      <p:sp>
        <p:nvSpPr>
          <p:cNvPr id="6" name="Footer Placeholder 5">
            <a:extLst>
              <a:ext uri="{FF2B5EF4-FFF2-40B4-BE49-F238E27FC236}">
                <a16:creationId xmlns:a16="http://schemas.microsoft.com/office/drawing/2014/main" id="{B0EE413E-B06C-261C-30C8-3B3E15D4615F}"/>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DCC0603B-F013-BCF4-47C1-5F2CEB57B95A}"/>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33405656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982B2-1658-305C-3776-37E4B7C682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Picture Placeholder 2">
            <a:extLst>
              <a:ext uri="{FF2B5EF4-FFF2-40B4-BE49-F238E27FC236}">
                <a16:creationId xmlns:a16="http://schemas.microsoft.com/office/drawing/2014/main" id="{CF6C3365-1D1F-8BA5-410F-7B87E7BF5C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Text Placeholder 3">
            <a:extLst>
              <a:ext uri="{FF2B5EF4-FFF2-40B4-BE49-F238E27FC236}">
                <a16:creationId xmlns:a16="http://schemas.microsoft.com/office/drawing/2014/main" id="{0B8D1B46-7761-95EB-4702-54B631D347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A279F4-C46B-66D0-404C-C73FF63A13A8}"/>
              </a:ext>
            </a:extLst>
          </p:cNvPr>
          <p:cNvSpPr>
            <a:spLocks noGrp="1"/>
          </p:cNvSpPr>
          <p:nvPr>
            <p:ph type="dt" sz="half" idx="10"/>
          </p:nvPr>
        </p:nvSpPr>
        <p:spPr/>
        <p:txBody>
          <a:bodyPr/>
          <a:lstStyle/>
          <a:p>
            <a:fld id="{E5E8B902-D757-4EEC-A7D8-747D6421FC79}" type="datetime1">
              <a:rPr lang="es-CO" smtClean="0"/>
              <a:t>6/02/2024</a:t>
            </a:fld>
            <a:endParaRPr lang="es-CO"/>
          </a:p>
        </p:txBody>
      </p:sp>
      <p:sp>
        <p:nvSpPr>
          <p:cNvPr id="6" name="Footer Placeholder 5">
            <a:extLst>
              <a:ext uri="{FF2B5EF4-FFF2-40B4-BE49-F238E27FC236}">
                <a16:creationId xmlns:a16="http://schemas.microsoft.com/office/drawing/2014/main" id="{B7E68FF5-05F1-E8E2-FE2B-FA3835F646A3}"/>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15DECE66-6E0A-13DA-5941-59DF23E15E0A}"/>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23024948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2000">
              <a:srgbClr val="112261"/>
            </a:gs>
            <a:gs pos="42000">
              <a:srgbClr val="1A3184"/>
            </a:gs>
          </a:gsLst>
          <a:lin ang="54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117AC9-1D5D-0623-5A1A-FD0D22D1B3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CO"/>
          </a:p>
        </p:txBody>
      </p:sp>
      <p:sp>
        <p:nvSpPr>
          <p:cNvPr id="3" name="Text Placeholder 2">
            <a:extLst>
              <a:ext uri="{FF2B5EF4-FFF2-40B4-BE49-F238E27FC236}">
                <a16:creationId xmlns:a16="http://schemas.microsoft.com/office/drawing/2014/main" id="{7F2B14B8-356F-45D6-DFAA-298C7FEF33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C7FBDBD0-6667-005E-0A1D-75514A3CF4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C1E5C-02C0-48FB-90D7-AF28776D854A}" type="datetime1">
              <a:rPr lang="es-CO" smtClean="0"/>
              <a:t>6/02/2024</a:t>
            </a:fld>
            <a:endParaRPr lang="es-CO"/>
          </a:p>
        </p:txBody>
      </p:sp>
      <p:sp>
        <p:nvSpPr>
          <p:cNvPr id="5" name="Footer Placeholder 4">
            <a:extLst>
              <a:ext uri="{FF2B5EF4-FFF2-40B4-BE49-F238E27FC236}">
                <a16:creationId xmlns:a16="http://schemas.microsoft.com/office/drawing/2014/main" id="{991DD5A9-3F36-4838-DEFC-8B15E2498C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C1E7B515-5E4C-4FD0-3818-AB3865C7E3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4B2521-7AA7-484A-8C73-FCF5781523F0}" type="slidenum">
              <a:rPr lang="es-CO" smtClean="0"/>
              <a:t>‹#›</a:t>
            </a:fld>
            <a:endParaRPr lang="es-CO"/>
          </a:p>
        </p:txBody>
      </p:sp>
    </p:spTree>
    <p:extLst>
      <p:ext uri="{BB962C8B-B14F-4D97-AF65-F5344CB8AC3E}">
        <p14:creationId xmlns:p14="http://schemas.microsoft.com/office/powerpoint/2010/main" val="209687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microsoft.com/office/2007/relationships/hdphoto" Target="../media/hdphoto13.wdp"/><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png"/><Relationship Id="rId4" Type="http://schemas.microsoft.com/office/2007/relationships/hdphoto" Target="../media/hdphoto12.wdp"/></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7.png"/><Relationship Id="rId7" Type="http://schemas.microsoft.com/office/2007/relationships/hdphoto" Target="../media/hdphoto13.wdp"/><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png"/><Relationship Id="rId4" Type="http://schemas.microsoft.com/office/2007/relationships/hdphoto" Target="../media/hdphoto12.wdp"/><Relationship Id="rId9" Type="http://schemas.microsoft.com/office/2007/relationships/hdphoto" Target="../media/hdphoto14.wdp"/></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microsoft.com/office/2007/relationships/hdphoto" Target="../media/hdphoto15.wdp"/><Relationship Id="rId5" Type="http://schemas.openxmlformats.org/officeDocument/2006/relationships/image" Target="../media/image20.png"/><Relationship Id="rId4" Type="http://schemas.microsoft.com/office/2007/relationships/hdphoto" Target="../media/hdphoto1.wdp"/><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microsoft.com/office/2007/relationships/hdphoto" Target="../media/hdphoto15.wdp"/><Relationship Id="rId5" Type="http://schemas.openxmlformats.org/officeDocument/2006/relationships/image" Target="../media/image20.png"/><Relationship Id="rId4" Type="http://schemas.microsoft.com/office/2007/relationships/hdphoto" Target="../media/hdphoto1.wdp"/><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4" Type="http://schemas.microsoft.com/office/2007/relationships/hdphoto" Target="../media/hdphoto15.wdp"/><Relationship Id="rId9"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microsoft.com/office/2007/relationships/hdphoto" Target="../media/hdphoto1.wdp"/><Relationship Id="rId11" Type="http://schemas.microsoft.com/office/2007/relationships/hdphoto" Target="../media/hdphoto16.wdp"/><Relationship Id="rId5" Type="http://schemas.openxmlformats.org/officeDocument/2006/relationships/image" Target="../media/image1.png"/><Relationship Id="rId10" Type="http://schemas.openxmlformats.org/officeDocument/2006/relationships/image" Target="../media/image26.png"/><Relationship Id="rId4" Type="http://schemas.microsoft.com/office/2007/relationships/hdphoto" Target="../media/hdphoto15.wdp"/><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microsoft.com/office/2007/relationships/hdphoto" Target="../media/hdphoto15.wdp"/><Relationship Id="rId5" Type="http://schemas.openxmlformats.org/officeDocument/2006/relationships/image" Target="../media/image20.png"/><Relationship Id="rId4" Type="http://schemas.microsoft.com/office/2007/relationships/hdphoto" Target="../media/hdphoto1.wdp"/><Relationship Id="rId9" Type="http://schemas.openxmlformats.org/officeDocument/2006/relationships/image" Target="../media/image22.png"/></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microsoft.com/office/2007/relationships/hdphoto" Target="../media/hdphoto15.wdp"/><Relationship Id="rId5" Type="http://schemas.openxmlformats.org/officeDocument/2006/relationships/image" Target="../media/image20.png"/><Relationship Id="rId4" Type="http://schemas.microsoft.com/office/2007/relationships/hdphoto" Target="../media/hdphoto1.wdp"/><Relationship Id="rId9" Type="http://schemas.openxmlformats.org/officeDocument/2006/relationships/image" Target="../media/image22.png"/></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microsoft.com/office/2007/relationships/hdphoto" Target="../media/hdphoto15.wdp"/><Relationship Id="rId5" Type="http://schemas.openxmlformats.org/officeDocument/2006/relationships/image" Target="../media/image20.png"/><Relationship Id="rId4" Type="http://schemas.microsoft.com/office/2007/relationships/hdphoto" Target="../media/hdphoto1.wdp"/><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32.png"/><Relationship Id="rId5" Type="http://schemas.openxmlformats.org/officeDocument/2006/relationships/image" Target="../media/image1.png"/><Relationship Id="rId10" Type="http://schemas.openxmlformats.org/officeDocument/2006/relationships/image" Target="../media/image27.emf"/><Relationship Id="rId4" Type="http://schemas.microsoft.com/office/2007/relationships/hdphoto" Target="../media/hdphoto15.wdp"/><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4.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microsoft.com/office/2007/relationships/hdphoto" Target="../media/hdphoto3.wdp"/></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microsoft.com/office/2007/relationships/hdphoto" Target="../media/hdphoto15.wdp"/><Relationship Id="rId5" Type="http://schemas.openxmlformats.org/officeDocument/2006/relationships/image" Target="../media/image20.png"/><Relationship Id="rId4" Type="http://schemas.microsoft.com/office/2007/relationships/hdphoto" Target="../media/hdphoto1.wdp"/><Relationship Id="rId9" Type="http://schemas.openxmlformats.org/officeDocument/2006/relationships/image" Target="../media/image28.emf"/></Relationships>
</file>

<file path=ppt/slides/_rels/slide2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microsoft.com/office/2007/relationships/hdphoto" Target="../media/hdphoto15.wdp"/><Relationship Id="rId5" Type="http://schemas.openxmlformats.org/officeDocument/2006/relationships/image" Target="../media/image20.png"/><Relationship Id="rId4" Type="http://schemas.microsoft.com/office/2007/relationships/hdphoto" Target="../media/hdphoto1.wdp"/><Relationship Id="rId9"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0.wdp"/><Relationship Id="rId5" Type="http://schemas.openxmlformats.org/officeDocument/2006/relationships/image" Target="../media/image15.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image" Target="../media/image22.png"/><Relationship Id="rId3" Type="http://schemas.microsoft.com/office/2007/relationships/hdphoto" Target="../media/hdphoto1.wdp"/><Relationship Id="rId7"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0.wdp"/><Relationship Id="rId5" Type="http://schemas.openxmlformats.org/officeDocument/2006/relationships/image" Target="../media/image15.png"/><Relationship Id="rId10" Type="http://schemas.microsoft.com/office/2007/relationships/hdphoto" Target="../media/hdphoto17.wdp"/><Relationship Id="rId4" Type="http://schemas.openxmlformats.org/officeDocument/2006/relationships/image" Target="../media/image2.png"/><Relationship Id="rId9" Type="http://schemas.openxmlformats.org/officeDocument/2006/relationships/image" Target="../media/image33.png"/></Relationships>
</file>

<file path=ppt/slides/_rels/slide24.xml.rels><?xml version="1.0" encoding="UTF-8" standalone="yes"?>
<Relationships xmlns="http://schemas.openxmlformats.org/package/2006/relationships"><Relationship Id="rId8" Type="http://schemas.openxmlformats.org/officeDocument/2006/relationships/image" Target="../media/image22.png"/><Relationship Id="rId3" Type="http://schemas.microsoft.com/office/2007/relationships/hdphoto" Target="../media/hdphoto1.wdp"/><Relationship Id="rId7"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0.wdp"/><Relationship Id="rId5" Type="http://schemas.openxmlformats.org/officeDocument/2006/relationships/image" Target="../media/image15.png"/><Relationship Id="rId10" Type="http://schemas.microsoft.com/office/2007/relationships/hdphoto" Target="../media/hdphoto18.wdp"/><Relationship Id="rId4" Type="http://schemas.openxmlformats.org/officeDocument/2006/relationships/image" Target="../media/image2.png"/><Relationship Id="rId9" Type="http://schemas.openxmlformats.org/officeDocument/2006/relationships/image" Target="../media/image35.png"/></Relationships>
</file>

<file path=ppt/slides/_rels/slide2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7.png"/><Relationship Id="rId7" Type="http://schemas.microsoft.com/office/2007/relationships/hdphoto" Target="../media/hdphoto13.wdp"/><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png"/><Relationship Id="rId4" Type="http://schemas.microsoft.com/office/2007/relationships/hdphoto" Target="../media/hdphoto12.wdp"/><Relationship Id="rId9" Type="http://schemas.microsoft.com/office/2007/relationships/hdphoto" Target="../media/hdphoto19.wdp"/></Relationships>
</file>

<file path=ppt/slides/_rels/slide2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7.png"/><Relationship Id="rId7" Type="http://schemas.microsoft.com/office/2007/relationships/hdphoto" Target="../media/hdphoto13.wdp"/><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png"/><Relationship Id="rId4" Type="http://schemas.microsoft.com/office/2007/relationships/hdphoto" Target="../media/hdphoto12.wdp"/></Relationships>
</file>

<file path=ppt/slides/_rels/slide2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7.png"/><Relationship Id="rId7" Type="http://schemas.microsoft.com/office/2007/relationships/hdphoto" Target="../media/hdphoto13.wdp"/><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png"/><Relationship Id="rId4" Type="http://schemas.microsoft.com/office/2007/relationships/hdphoto" Target="../media/hdphoto12.wdp"/><Relationship Id="rId9" Type="http://schemas.openxmlformats.org/officeDocument/2006/relationships/image" Target="../media/image38.png"/></Relationships>
</file>

<file path=ppt/slides/_rels/slide2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microsoft.com/office/2007/relationships/hdphoto" Target="../media/hdphoto15.wdp"/><Relationship Id="rId5" Type="http://schemas.openxmlformats.org/officeDocument/2006/relationships/image" Target="../media/image20.png"/><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0.wdp"/><Relationship Id="rId5" Type="http://schemas.openxmlformats.org/officeDocument/2006/relationships/image" Target="../media/image15.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microsoft.com/office/2007/relationships/hdphoto" Target="../media/hdphoto6.wdp"/><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2.png"/><Relationship Id="rId4" Type="http://schemas.microsoft.com/office/2007/relationships/hdphoto" Target="../media/hdphoto5.wdp"/><Relationship Id="rId9" Type="http://schemas.microsoft.com/office/2007/relationships/hdphoto" Target="../media/hdphoto7.wdp"/></Relationships>
</file>

<file path=ppt/slides/_rels/slide3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7.png"/><Relationship Id="rId7" Type="http://schemas.microsoft.com/office/2007/relationships/hdphoto" Target="../media/hdphoto13.wdp"/><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png"/><Relationship Id="rId4" Type="http://schemas.microsoft.com/office/2007/relationships/hdphoto" Target="../media/hdphoto12.wdp"/></Relationships>
</file>

<file path=ppt/slides/_rels/slide3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7.png"/><Relationship Id="rId7" Type="http://schemas.microsoft.com/office/2007/relationships/hdphoto" Target="../media/hdphoto13.wdp"/><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png"/><Relationship Id="rId4" Type="http://schemas.microsoft.com/office/2007/relationships/hdphoto" Target="../media/hdphoto12.wdp"/></Relationships>
</file>

<file path=ppt/slides/_rels/slide3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7.png"/><Relationship Id="rId7" Type="http://schemas.microsoft.com/office/2007/relationships/hdphoto" Target="../media/hdphoto13.wdp"/><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png"/><Relationship Id="rId4" Type="http://schemas.microsoft.com/office/2007/relationships/hdphoto" Target="../media/hdphoto12.wdp"/></Relationships>
</file>

<file path=ppt/slides/_rels/slide3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7.png"/><Relationship Id="rId7" Type="http://schemas.microsoft.com/office/2007/relationships/hdphoto" Target="../media/hdphoto13.wdp"/><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png"/><Relationship Id="rId4" Type="http://schemas.microsoft.com/office/2007/relationships/hdphoto" Target="../media/hdphoto12.wdp"/></Relationships>
</file>

<file path=ppt/slides/_rels/slide3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microsoft.com/office/2007/relationships/hdphoto" Target="../media/hdphoto15.wdp"/><Relationship Id="rId5" Type="http://schemas.openxmlformats.org/officeDocument/2006/relationships/image" Target="../media/image20.png"/><Relationship Id="rId4" Type="http://schemas.microsoft.com/office/2007/relationships/hdphoto" Target="../media/hdphoto1.wdp"/><Relationship Id="rId9" Type="http://schemas.openxmlformats.org/officeDocument/2006/relationships/image" Target="../media/image22.png"/></Relationships>
</file>

<file path=ppt/slides/_rels/slide3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microsoft.com/office/2007/relationships/hdphoto" Target="../media/hdphoto15.wdp"/><Relationship Id="rId5" Type="http://schemas.openxmlformats.org/officeDocument/2006/relationships/image" Target="../media/image20.png"/><Relationship Id="rId4" Type="http://schemas.microsoft.com/office/2007/relationships/hdphoto" Target="../media/hdphoto1.wdp"/><Relationship Id="rId9"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10.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46.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10.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47.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7" Type="http://schemas.microsoft.com/office/2007/relationships/hdphoto" Target="../media/hdphoto13.wdp"/><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png"/><Relationship Id="rId4" Type="http://schemas.microsoft.com/office/2007/relationships/hdphoto" Target="../media/hdphoto12.wdp"/></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2.png"/><Relationship Id="rId4" Type="http://schemas.microsoft.com/office/2007/relationships/hdphoto" Target="../media/hdphoto12.wdp"/></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microsoft.com/office/2007/relationships/hdphoto" Target="../media/hdphoto6.wdp"/><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2.png"/><Relationship Id="rId4" Type="http://schemas.microsoft.com/office/2007/relationships/hdphoto" Target="../media/hdphoto5.wdp"/><Relationship Id="rId9" Type="http://schemas.openxmlformats.org/officeDocument/2006/relationships/image" Target="../media/image10.jpeg"/></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2.png"/><Relationship Id="rId4" Type="http://schemas.microsoft.com/office/2007/relationships/hdphoto" Target="../media/hdphoto12.wdp"/></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2.png"/><Relationship Id="rId4" Type="http://schemas.microsoft.com/office/2007/relationships/hdphoto" Target="../media/hdphoto12.wdp"/></Relationships>
</file>

<file path=ppt/slides/_rels/slide4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microsoft.com/office/2007/relationships/hdphoto" Target="../media/hdphoto15.wdp"/><Relationship Id="rId5" Type="http://schemas.openxmlformats.org/officeDocument/2006/relationships/image" Target="../media/image20.png"/><Relationship Id="rId4" Type="http://schemas.microsoft.com/office/2007/relationships/hdphoto" Target="../media/hdphoto1.wdp"/></Relationships>
</file>

<file path=ppt/slides/_rels/slide43.xml.rels><?xml version="1.0" encoding="UTF-8" standalone="yes"?>
<Relationships xmlns="http://schemas.openxmlformats.org/package/2006/relationships"><Relationship Id="rId3" Type="http://schemas.microsoft.com/office/2007/relationships/hdphoto" Target="../media/hdphoto20.wdp"/><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microsoft.com/office/2007/relationships/hdphoto" Target="../media/hdphoto5.wdp"/><Relationship Id="rId5" Type="http://schemas.openxmlformats.org/officeDocument/2006/relationships/image" Target="../media/image6.png"/><Relationship Id="rId10" Type="http://schemas.openxmlformats.org/officeDocument/2006/relationships/image" Target="../media/image11.png"/><Relationship Id="rId4" Type="http://schemas.microsoft.com/office/2007/relationships/hdphoto" Target="../media/hdphoto1.wdp"/><Relationship Id="rId9" Type="http://schemas.microsoft.com/office/2007/relationships/hdphoto" Target="../media/hdphoto6.wdp"/></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microsoft.com/office/2007/relationships/hdphoto" Target="../media/hdphoto5.wdp"/><Relationship Id="rId5" Type="http://schemas.openxmlformats.org/officeDocument/2006/relationships/image" Target="../media/image6.png"/><Relationship Id="rId4" Type="http://schemas.microsoft.com/office/2007/relationships/hdphoto" Target="../media/hdphoto1.wdp"/><Relationship Id="rId9" Type="http://schemas.microsoft.com/office/2007/relationships/hdphoto" Target="../media/hdphoto6.wdp"/></Relationships>
</file>

<file path=ppt/slides/_rels/slide7.xml.rels><?xml version="1.0" encoding="UTF-8" standalone="yes"?>
<Relationships xmlns="http://schemas.openxmlformats.org/package/2006/relationships"><Relationship Id="rId3" Type="http://schemas.microsoft.com/office/2007/relationships/hdphoto" Target="../media/hdphoto8.wdp"/><Relationship Id="rId7" Type="http://schemas.microsoft.com/office/2007/relationships/hdphoto" Target="../media/hdphoto9.wdp"/><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microsoft.com/office/2007/relationships/hdphoto" Target="../media/hdphoto11.wdp"/><Relationship Id="rId3" Type="http://schemas.microsoft.com/office/2007/relationships/hdphoto" Target="../media/hdphoto1.wdp"/><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0.wdp"/><Relationship Id="rId5" Type="http://schemas.openxmlformats.org/officeDocument/2006/relationships/image" Target="../media/image1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0.wdp"/><Relationship Id="rId5" Type="http://schemas.openxmlformats.org/officeDocument/2006/relationships/image" Target="../media/image1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Abstract Dark Halftone Background Design Png Image - Background Abstract  Design Png Clipart - Large Size Png Image - PikPng">
            <a:extLst>
              <a:ext uri="{FF2B5EF4-FFF2-40B4-BE49-F238E27FC236}">
                <a16:creationId xmlns:a16="http://schemas.microsoft.com/office/drawing/2014/main" id="{771DA0DB-36DC-720E-47F1-BC01C6D05F86}"/>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39976" y="474086"/>
            <a:ext cx="6343938" cy="642389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6C84AC7-4969-8F02-9E74-3F14CFFD11D7}"/>
              </a:ext>
            </a:extLst>
          </p:cNvPr>
          <p:cNvSpPr txBox="1"/>
          <p:nvPr/>
        </p:nvSpPr>
        <p:spPr>
          <a:xfrm>
            <a:off x="3052618" y="2899435"/>
            <a:ext cx="6086764" cy="923330"/>
          </a:xfrm>
          <a:prstGeom prst="rect">
            <a:avLst/>
          </a:prstGeom>
          <a:noFill/>
        </p:spPr>
        <p:txBody>
          <a:bodyPr wrap="square" rtlCol="0">
            <a:spAutoFit/>
          </a:bodyPr>
          <a:lstStyle/>
          <a:p>
            <a:r>
              <a:rPr lang="es-MX" sz="5400" b="1" dirty="0">
                <a:solidFill>
                  <a:schemeClr val="bg1"/>
                </a:solidFill>
                <a:latin typeface="Aptos" panose="020B0004020202020204" pitchFamily="34" charset="0"/>
              </a:rPr>
              <a:t>Factores de Riesgo</a:t>
            </a:r>
          </a:p>
        </p:txBody>
      </p:sp>
      <p:sp>
        <p:nvSpPr>
          <p:cNvPr id="13" name="TextBox 12">
            <a:extLst>
              <a:ext uri="{FF2B5EF4-FFF2-40B4-BE49-F238E27FC236}">
                <a16:creationId xmlns:a16="http://schemas.microsoft.com/office/drawing/2014/main" id="{4181DA23-00DF-3053-7623-7E152713C390}"/>
              </a:ext>
            </a:extLst>
          </p:cNvPr>
          <p:cNvSpPr txBox="1"/>
          <p:nvPr/>
        </p:nvSpPr>
        <p:spPr>
          <a:xfrm>
            <a:off x="3052618" y="3943345"/>
            <a:ext cx="6086764" cy="523220"/>
          </a:xfrm>
          <a:prstGeom prst="rect">
            <a:avLst/>
          </a:prstGeom>
          <a:noFill/>
        </p:spPr>
        <p:txBody>
          <a:bodyPr wrap="square" rtlCol="0">
            <a:spAutoFit/>
          </a:bodyPr>
          <a:lstStyle/>
          <a:p>
            <a:r>
              <a:rPr lang="es-MX" sz="2800" dirty="0">
                <a:solidFill>
                  <a:srgbClr val="FFC002"/>
                </a:solidFill>
                <a:latin typeface="Aptos" panose="020B0004020202020204" pitchFamily="34" charset="0"/>
              </a:rPr>
              <a:t>BCRP – CEFA 2024</a:t>
            </a:r>
            <a:endParaRPr lang="es-CO" sz="2800" dirty="0">
              <a:solidFill>
                <a:srgbClr val="FFC002"/>
              </a:solidFill>
              <a:latin typeface="Aptos" panose="020B0004020202020204" pitchFamily="34" charset="0"/>
            </a:endParaRPr>
          </a:p>
        </p:txBody>
      </p:sp>
      <p:cxnSp>
        <p:nvCxnSpPr>
          <p:cNvPr id="14" name="Straight Connector 13">
            <a:extLst>
              <a:ext uri="{FF2B5EF4-FFF2-40B4-BE49-F238E27FC236}">
                <a16:creationId xmlns:a16="http://schemas.microsoft.com/office/drawing/2014/main" id="{CC4C5C73-B906-6532-A410-AAEEBB0C5E2C}"/>
              </a:ext>
            </a:extLst>
          </p:cNvPr>
          <p:cNvCxnSpPr>
            <a:cxnSpLocks/>
          </p:cNvCxnSpPr>
          <p:nvPr/>
        </p:nvCxnSpPr>
        <p:spPr>
          <a:xfrm>
            <a:off x="3144982" y="3862958"/>
            <a:ext cx="5765716" cy="0"/>
          </a:xfrm>
          <a:prstGeom prst="line">
            <a:avLst/>
          </a:prstGeom>
          <a:noFill/>
          <a:ln w="9525" cap="flat">
            <a:solidFill>
              <a:srgbClr val="FFC002"/>
            </a:solidFill>
            <a:prstDash val="solid"/>
            <a:miter lim="800000"/>
          </a:ln>
          <a:effectLst/>
          <a:sp3d/>
        </p:spPr>
        <p:style>
          <a:lnRef idx="0">
            <a:scrgbClr r="0" g="0" b="0"/>
          </a:lnRef>
          <a:fillRef idx="0">
            <a:scrgbClr r="0" g="0" b="0"/>
          </a:fillRef>
          <a:effectRef idx="0">
            <a:scrgbClr r="0" g="0" b="0"/>
          </a:effectRef>
          <a:fontRef idx="none"/>
        </p:style>
      </p:cxn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pic>
        <p:nvPicPr>
          <p:cNvPr id="3" name="Picture 2">
            <a:extLst>
              <a:ext uri="{FF2B5EF4-FFF2-40B4-BE49-F238E27FC236}">
                <a16:creationId xmlns:a16="http://schemas.microsoft.com/office/drawing/2014/main" id="{3C5284B2-0BCB-0114-AB71-CDFF4A19FE44}"/>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949869">
            <a:off x="5090226" y="-2831935"/>
            <a:ext cx="8772566" cy="8772566"/>
          </a:xfrm>
          <a:prstGeom prst="rect">
            <a:avLst/>
          </a:prstGeom>
        </p:spPr>
      </p:pic>
    </p:spTree>
    <p:extLst>
      <p:ext uri="{BB962C8B-B14F-4D97-AF65-F5344CB8AC3E}">
        <p14:creationId xmlns:p14="http://schemas.microsoft.com/office/powerpoint/2010/main" val="25600959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0A228112-B219-9CBA-E92E-06089A628E75}"/>
              </a:ext>
            </a:extLst>
          </p:cNvPr>
          <p:cNvPicPr>
            <a:picLocks noChangeAspect="1"/>
          </p:cNvPicPr>
          <p:nvPr/>
        </p:nvPicPr>
        <p:blipFill>
          <a:blip r:embed="rId3">
            <a:alphaModFix amt="2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1703053">
            <a:off x="-2760090" y="911204"/>
            <a:ext cx="6835144" cy="6835144"/>
          </a:xfrm>
          <a:prstGeom prst="rect">
            <a:avLst/>
          </a:prstGeom>
        </p:spPr>
      </p:pic>
      <p:sp>
        <p:nvSpPr>
          <p:cNvPr id="8" name="Rectangle: Rounded Corners 7">
            <a:extLst>
              <a:ext uri="{FF2B5EF4-FFF2-40B4-BE49-F238E27FC236}">
                <a16:creationId xmlns:a16="http://schemas.microsoft.com/office/drawing/2014/main" id="{68F2EE88-4065-6BAA-7F42-0C95E17D1477}"/>
              </a:ext>
            </a:extLst>
          </p:cNvPr>
          <p:cNvSpPr/>
          <p:nvPr/>
        </p:nvSpPr>
        <p:spPr>
          <a:xfrm>
            <a:off x="2603739" y="654157"/>
            <a:ext cx="6984521"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5">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139CB06-4FCD-5C20-0026-D47DC573FBED}"/>
              </a:ext>
            </a:extLst>
          </p:cNvPr>
          <p:cNvSpPr txBox="1"/>
          <p:nvPr/>
        </p:nvSpPr>
        <p:spPr>
          <a:xfrm>
            <a:off x="2603738" y="793675"/>
            <a:ext cx="6984521" cy="523220"/>
          </a:xfrm>
          <a:prstGeom prst="rect">
            <a:avLst/>
          </a:prstGeom>
          <a:noFill/>
        </p:spPr>
        <p:txBody>
          <a:bodyPr wrap="square" rtlCol="0">
            <a:spAutoFit/>
          </a:bodyPr>
          <a:lstStyle/>
          <a:p>
            <a:pPr algn="ctr"/>
            <a:r>
              <a:rPr lang="es-MX" sz="2800" b="1" dirty="0">
                <a:solidFill>
                  <a:schemeClr val="tx1">
                    <a:lumMod val="85000"/>
                    <a:lumOff val="15000"/>
                  </a:schemeClr>
                </a:solidFill>
                <a:latin typeface="Aptos" panose="020B0004020202020204" pitchFamily="34" charset="0"/>
              </a:rPr>
              <a:t>Ejemplo 2 Mercados Completos</a:t>
            </a:r>
          </a:p>
        </p:txBody>
      </p:sp>
      <p:cxnSp>
        <p:nvCxnSpPr>
          <p:cNvPr id="11" name="Straight Connector 10">
            <a:extLst>
              <a:ext uri="{FF2B5EF4-FFF2-40B4-BE49-F238E27FC236}">
                <a16:creationId xmlns:a16="http://schemas.microsoft.com/office/drawing/2014/main" id="{BB870FE0-E06F-0FFC-DB08-032598FA517B}"/>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32B63E-4FAE-A315-0444-FB6E27ECE2A0}"/>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04F9D13-F47F-5AC8-D9AA-A252142CFA3F}"/>
              </a:ext>
            </a:extLst>
          </p:cNvPr>
          <p:cNvGrpSpPr/>
          <p:nvPr/>
        </p:nvGrpSpPr>
        <p:grpSpPr>
          <a:xfrm>
            <a:off x="648928" y="2070299"/>
            <a:ext cx="10603512" cy="4274355"/>
            <a:chOff x="6377055" y="4514908"/>
            <a:chExt cx="10603512" cy="4274355"/>
          </a:xfrm>
        </p:grpSpPr>
        <p:sp>
          <p:nvSpPr>
            <p:cNvPr id="13" name="TextBox 12">
              <a:extLst>
                <a:ext uri="{FF2B5EF4-FFF2-40B4-BE49-F238E27FC236}">
                  <a16:creationId xmlns:a16="http://schemas.microsoft.com/office/drawing/2014/main" id="{2C62F465-1FB9-450B-3935-2EC4B61CAFF5}"/>
                </a:ext>
              </a:extLst>
            </p:cNvPr>
            <p:cNvSpPr txBox="1"/>
            <p:nvPr/>
          </p:nvSpPr>
          <p:spPr>
            <a:xfrm>
              <a:off x="6798466" y="4757390"/>
              <a:ext cx="10077723" cy="4031873"/>
            </a:xfrm>
            <a:prstGeom prst="rect">
              <a:avLst/>
            </a:prstGeom>
            <a:noFill/>
          </p:spPr>
          <p:txBody>
            <a:bodyPr wrap="square" rtlCol="0">
              <a:spAutoFit/>
            </a:bodyPr>
            <a:lstStyle/>
            <a:p>
              <a:r>
                <a:rPr lang="es-ES" sz="1600" b="1" dirty="0">
                  <a:solidFill>
                    <a:schemeClr val="bg1"/>
                  </a:solidFill>
                  <a:latin typeface="Aptos" panose="020B0004020202020204" pitchFamily="34" charset="0"/>
                </a:rPr>
                <a:t>Ejercicio de clase</a:t>
              </a:r>
            </a:p>
            <a:p>
              <a:endParaRPr lang="es-ES" sz="1600" b="1" dirty="0">
                <a:solidFill>
                  <a:schemeClr val="bg1"/>
                </a:solidFill>
                <a:latin typeface="Aptos" panose="020B0004020202020204" pitchFamily="34" charset="0"/>
              </a:endParaRPr>
            </a:p>
            <a:p>
              <a:r>
                <a:rPr lang="es-ES" sz="1600" dirty="0">
                  <a:solidFill>
                    <a:schemeClr val="bg1"/>
                  </a:solidFill>
                  <a:latin typeface="Aptos" panose="020B0004020202020204" pitchFamily="34" charset="0"/>
                </a:rPr>
                <a:t>Existe una economía “completa” con dos estados y dos activos financieros no redundantes: </a:t>
              </a:r>
            </a:p>
            <a:p>
              <a:endParaRPr lang="es-ES" sz="1600" dirty="0">
                <a:solidFill>
                  <a:schemeClr val="bg1"/>
                </a:solidFill>
                <a:latin typeface="Aptos" panose="020B0004020202020204" pitchFamily="34" charset="0"/>
              </a:endParaRPr>
            </a:p>
            <a:p>
              <a:r>
                <a:rPr lang="es-ES" sz="1600" dirty="0">
                  <a:solidFill>
                    <a:schemeClr val="bg1"/>
                  </a:solidFill>
                  <a:latin typeface="Aptos" panose="020B0004020202020204" pitchFamily="34" charset="0"/>
                </a:rPr>
                <a:t>A- Una acción de alto riesgo con un precio de mercado hoy de S(0) = 100. </a:t>
              </a:r>
            </a:p>
            <a:p>
              <a:r>
                <a:rPr lang="es-ES" sz="1600" dirty="0">
                  <a:solidFill>
                    <a:schemeClr val="bg1"/>
                  </a:solidFill>
                  <a:latin typeface="Aptos" panose="020B0004020202020204" pitchFamily="34" charset="0"/>
                </a:rPr>
                <a:t>B- Un Bono a tasa fija y libre de riesgo que promete un retorno del 10% por periodo. </a:t>
              </a:r>
            </a:p>
            <a:p>
              <a:endParaRPr lang="es-ES" sz="1600" dirty="0">
                <a:solidFill>
                  <a:schemeClr val="bg1"/>
                </a:solidFill>
                <a:latin typeface="Aptos" panose="020B0004020202020204" pitchFamily="34" charset="0"/>
              </a:endParaRPr>
            </a:p>
            <a:p>
              <a:r>
                <a:rPr lang="es-ES" sz="1600" dirty="0">
                  <a:solidFill>
                    <a:schemeClr val="bg1"/>
                  </a:solidFill>
                  <a:latin typeface="Aptos" panose="020B0004020202020204" pitchFamily="34" charset="0"/>
                </a:rPr>
                <a:t>En este mundo existen dos estados de la naturaleza, uno donde la acción se valoriza un 25% y uno donde cae en su valor en un 25%. Con probabilidad del 50%. </a:t>
              </a:r>
            </a:p>
            <a:p>
              <a:endParaRPr lang="es-ES" sz="1600" dirty="0">
                <a:solidFill>
                  <a:schemeClr val="bg1"/>
                </a:solidFill>
                <a:latin typeface="Aptos" panose="020B0004020202020204" pitchFamily="34" charset="0"/>
              </a:endParaRPr>
            </a:p>
            <a:p>
              <a:r>
                <a:rPr lang="es-ES" sz="1600" dirty="0">
                  <a:solidFill>
                    <a:schemeClr val="bg1"/>
                  </a:solidFill>
                  <a:latin typeface="Aptos" panose="020B0004020202020204" pitchFamily="34" charset="0"/>
                </a:rPr>
                <a:t>Considere que una Institución Financiera ha desarrollado una opción “</a:t>
              </a:r>
              <a:r>
                <a:rPr lang="es-ES" sz="1600" dirty="0" err="1">
                  <a:solidFill>
                    <a:schemeClr val="bg1"/>
                  </a:solidFill>
                  <a:latin typeface="Aptos" panose="020B0004020202020204" pitchFamily="34" charset="0"/>
                </a:rPr>
                <a:t>call</a:t>
              </a:r>
              <a:r>
                <a:rPr lang="es-ES" sz="1600" dirty="0">
                  <a:solidFill>
                    <a:schemeClr val="bg1"/>
                  </a:solidFill>
                  <a:latin typeface="Aptos" panose="020B0004020202020204" pitchFamily="34" charset="0"/>
                </a:rPr>
                <a:t>” sobre la acción riesgosa S que le da a su dueño la opción, más no la obligación, de compra la acción S por un valor igual a $100 (strike </a:t>
              </a:r>
              <a:r>
                <a:rPr lang="es-ES" sz="1600" dirty="0" err="1">
                  <a:solidFill>
                    <a:schemeClr val="bg1"/>
                  </a:solidFill>
                  <a:latin typeface="Aptos" panose="020B0004020202020204" pitchFamily="34" charset="0"/>
                </a:rPr>
                <a:t>price</a:t>
              </a:r>
              <a:r>
                <a:rPr lang="es-ES" sz="1600" dirty="0">
                  <a:solidFill>
                    <a:schemeClr val="bg1"/>
                  </a:solidFill>
                  <a:latin typeface="Aptos" panose="020B0004020202020204" pitchFamily="34" charset="0"/>
                </a:rPr>
                <a:t>) al final del próximo periodo.</a:t>
              </a:r>
            </a:p>
            <a:p>
              <a:endParaRPr lang="es-ES" sz="1600" dirty="0">
                <a:solidFill>
                  <a:schemeClr val="bg1"/>
                </a:solidFill>
                <a:latin typeface="Aptos" panose="020B0004020202020204" pitchFamily="34" charset="0"/>
              </a:endParaRPr>
            </a:p>
            <a:p>
              <a:r>
                <a:rPr lang="es-ES" sz="1600" dirty="0">
                  <a:solidFill>
                    <a:schemeClr val="bg1"/>
                  </a:solidFill>
                  <a:latin typeface="Aptos" panose="020B0004020202020204" pitchFamily="34" charset="0"/>
                </a:rPr>
                <a:t>Determine, ¿Cuál es el portafolio que replica los flujos de caja de la opción? Y ¿Cuál es el precio razonable para dicho instrumento (la opción)? </a:t>
              </a:r>
            </a:p>
          </p:txBody>
        </p:sp>
        <p:grpSp>
          <p:nvGrpSpPr>
            <p:cNvPr id="14" name="Group 13">
              <a:extLst>
                <a:ext uri="{FF2B5EF4-FFF2-40B4-BE49-F238E27FC236}">
                  <a16:creationId xmlns:a16="http://schemas.microsoft.com/office/drawing/2014/main" id="{35CF43F5-CE2D-D812-3A31-CCEF4FF62EC9}"/>
                </a:ext>
              </a:extLst>
            </p:cNvPr>
            <p:cNvGrpSpPr/>
            <p:nvPr/>
          </p:nvGrpSpPr>
          <p:grpSpPr>
            <a:xfrm>
              <a:off x="6377055" y="4514908"/>
              <a:ext cx="10603512" cy="4274349"/>
              <a:chOff x="743471" y="2734799"/>
              <a:chExt cx="10603512" cy="4274349"/>
            </a:xfrm>
          </p:grpSpPr>
          <p:sp>
            <p:nvSpPr>
              <p:cNvPr id="16" name="Rectangle: Rounded Corners 15">
                <a:extLst>
                  <a:ext uri="{FF2B5EF4-FFF2-40B4-BE49-F238E27FC236}">
                    <a16:creationId xmlns:a16="http://schemas.microsoft.com/office/drawing/2014/main" id="{3B3B51FD-8117-1B46-8EF6-264ADFBC2B77}"/>
                  </a:ext>
                </a:extLst>
              </p:cNvPr>
              <p:cNvSpPr/>
              <p:nvPr/>
            </p:nvSpPr>
            <p:spPr>
              <a:xfrm>
                <a:off x="899886" y="2913846"/>
                <a:ext cx="10447097" cy="4095302"/>
              </a:xfrm>
              <a:prstGeom prst="roundRect">
                <a:avLst>
                  <a:gd name="adj" fmla="val 4566"/>
                </a:avLst>
              </a:prstGeom>
              <a:noFill/>
              <a:ln w="3175">
                <a:solidFill>
                  <a:srgbClr val="FFC0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Oval 16">
                <a:extLst>
                  <a:ext uri="{FF2B5EF4-FFF2-40B4-BE49-F238E27FC236}">
                    <a16:creationId xmlns:a16="http://schemas.microsoft.com/office/drawing/2014/main" id="{6F848437-FFDE-B36E-2B55-4A085A5DADCB}"/>
                  </a:ext>
                </a:extLst>
              </p:cNvPr>
              <p:cNvSpPr/>
              <p:nvPr/>
            </p:nvSpPr>
            <p:spPr>
              <a:xfrm>
                <a:off x="743471" y="2734799"/>
                <a:ext cx="358095" cy="358095"/>
              </a:xfrm>
              <a:prstGeom prst="ellipse">
                <a:avLst/>
              </a:prstGeom>
              <a:solidFill>
                <a:srgbClr val="FFC0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Half Frame 17">
                <a:extLst>
                  <a:ext uri="{FF2B5EF4-FFF2-40B4-BE49-F238E27FC236}">
                    <a16:creationId xmlns:a16="http://schemas.microsoft.com/office/drawing/2014/main" id="{4A365A16-C6C2-BB65-405B-756621503447}"/>
                  </a:ext>
                </a:extLst>
              </p:cNvPr>
              <p:cNvSpPr/>
              <p:nvPr/>
            </p:nvSpPr>
            <p:spPr>
              <a:xfrm rot="8100000">
                <a:off x="780416" y="2818321"/>
                <a:ext cx="172091" cy="172091"/>
              </a:xfrm>
              <a:prstGeom prst="halfFram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grpSp>
      <p:pic>
        <p:nvPicPr>
          <p:cNvPr id="33" name="Picture 32" descr="A black background with a black square&#10;&#10;Description automatically generated with medium confidence">
            <a:extLst>
              <a:ext uri="{FF2B5EF4-FFF2-40B4-BE49-F238E27FC236}">
                <a16:creationId xmlns:a16="http://schemas.microsoft.com/office/drawing/2014/main" id="{B880C805-19AB-A439-0D54-1AAEA0298206}"/>
              </a:ext>
            </a:extLst>
          </p:cNvPr>
          <p:cNvPicPr>
            <a:picLocks noChangeAspect="1"/>
          </p:cNvPicPr>
          <p:nvPr/>
        </p:nvPicPr>
        <p:blipFill>
          <a:blip r:embed="rId6">
            <a:alphaModFix amt="4000"/>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30829" y="0"/>
            <a:ext cx="5154734" cy="5154734"/>
          </a:xfrm>
          <a:prstGeom prst="rect">
            <a:avLst/>
          </a:prstGeom>
        </p:spPr>
      </p:pic>
    </p:spTree>
    <p:extLst>
      <p:ext uri="{BB962C8B-B14F-4D97-AF65-F5344CB8AC3E}">
        <p14:creationId xmlns:p14="http://schemas.microsoft.com/office/powerpoint/2010/main" val="19992676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24608-56B7-85ED-1734-61357E0DD4A9}"/>
            </a:ext>
          </a:extLst>
        </p:cNvPr>
        <p:cNvGrpSpPr/>
        <p:nvPr/>
      </p:nvGrpSpPr>
      <p:grpSpPr>
        <a:xfrm>
          <a:off x="0" y="0"/>
          <a:ext cx="0" cy="0"/>
          <a:chOff x="0" y="0"/>
          <a:chExt cx="0" cy="0"/>
        </a:xfrm>
      </p:grpSpPr>
      <p:pic>
        <p:nvPicPr>
          <p:cNvPr id="35" name="Picture 34">
            <a:extLst>
              <a:ext uri="{FF2B5EF4-FFF2-40B4-BE49-F238E27FC236}">
                <a16:creationId xmlns:a16="http://schemas.microsoft.com/office/drawing/2014/main" id="{730026B4-61BD-A48F-EEC8-4AF71B81C88E}"/>
              </a:ext>
            </a:extLst>
          </p:cNvPr>
          <p:cNvPicPr>
            <a:picLocks noChangeAspect="1"/>
          </p:cNvPicPr>
          <p:nvPr/>
        </p:nvPicPr>
        <p:blipFill>
          <a:blip r:embed="rId3">
            <a:alphaModFix amt="2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1703053">
            <a:off x="-2760090" y="911204"/>
            <a:ext cx="6835144" cy="6835144"/>
          </a:xfrm>
          <a:prstGeom prst="rect">
            <a:avLst/>
          </a:prstGeom>
        </p:spPr>
      </p:pic>
      <p:sp>
        <p:nvSpPr>
          <p:cNvPr id="8" name="Rectangle: Rounded Corners 7">
            <a:extLst>
              <a:ext uri="{FF2B5EF4-FFF2-40B4-BE49-F238E27FC236}">
                <a16:creationId xmlns:a16="http://schemas.microsoft.com/office/drawing/2014/main" id="{6DC3E51D-D581-1BF1-16AD-1FA19F3120A1}"/>
              </a:ext>
            </a:extLst>
          </p:cNvPr>
          <p:cNvSpPr/>
          <p:nvPr/>
        </p:nvSpPr>
        <p:spPr>
          <a:xfrm>
            <a:off x="2603739" y="654157"/>
            <a:ext cx="6984521"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18C63CE3-DF09-BFBE-76B7-F16716D97989}"/>
              </a:ext>
            </a:extLst>
          </p:cNvPr>
          <p:cNvPicPr>
            <a:picLocks noChangeAspect="1"/>
          </p:cNvPicPr>
          <p:nvPr/>
        </p:nvPicPr>
        <p:blipFill>
          <a:blip r:embed="rId5">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30E12016-6FE4-155D-5424-9BF53FD0A7E3}"/>
              </a:ext>
            </a:extLst>
          </p:cNvPr>
          <p:cNvSpPr txBox="1"/>
          <p:nvPr/>
        </p:nvSpPr>
        <p:spPr>
          <a:xfrm>
            <a:off x="2603738" y="793675"/>
            <a:ext cx="6984521" cy="523220"/>
          </a:xfrm>
          <a:prstGeom prst="rect">
            <a:avLst/>
          </a:prstGeom>
          <a:noFill/>
        </p:spPr>
        <p:txBody>
          <a:bodyPr wrap="square" rtlCol="0">
            <a:spAutoFit/>
          </a:bodyPr>
          <a:lstStyle/>
          <a:p>
            <a:pPr algn="ctr"/>
            <a:r>
              <a:rPr lang="es-MX" sz="2800" b="1" dirty="0">
                <a:solidFill>
                  <a:schemeClr val="tx1">
                    <a:lumMod val="85000"/>
                    <a:lumOff val="15000"/>
                  </a:schemeClr>
                </a:solidFill>
                <a:latin typeface="Aptos" panose="020B0004020202020204" pitchFamily="34" charset="0"/>
              </a:rPr>
              <a:t>Ejemplo 2 Mercados Completos</a:t>
            </a:r>
          </a:p>
        </p:txBody>
      </p:sp>
      <p:cxnSp>
        <p:nvCxnSpPr>
          <p:cNvPr id="11" name="Straight Connector 10">
            <a:extLst>
              <a:ext uri="{FF2B5EF4-FFF2-40B4-BE49-F238E27FC236}">
                <a16:creationId xmlns:a16="http://schemas.microsoft.com/office/drawing/2014/main" id="{93BE8494-03FE-3AF8-7F04-8E1CB1FC8030}"/>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4F29426-3D3B-F3F4-AC34-381843AC6BD5}"/>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EA8B4E8-8302-C14A-C489-4216E6568010}"/>
              </a:ext>
            </a:extLst>
          </p:cNvPr>
          <p:cNvGrpSpPr/>
          <p:nvPr/>
        </p:nvGrpSpPr>
        <p:grpSpPr>
          <a:xfrm>
            <a:off x="1680276" y="2856815"/>
            <a:ext cx="4229856" cy="2945892"/>
            <a:chOff x="6377055" y="4514908"/>
            <a:chExt cx="4229856" cy="2945892"/>
          </a:xfrm>
        </p:grpSpPr>
        <p:sp>
          <p:nvSpPr>
            <p:cNvPr id="13" name="TextBox 12">
              <a:extLst>
                <a:ext uri="{FF2B5EF4-FFF2-40B4-BE49-F238E27FC236}">
                  <a16:creationId xmlns:a16="http://schemas.microsoft.com/office/drawing/2014/main" id="{8B9D6280-8A17-4FC8-877E-6D05EEDB5852}"/>
                </a:ext>
              </a:extLst>
            </p:cNvPr>
            <p:cNvSpPr txBox="1"/>
            <p:nvPr/>
          </p:nvSpPr>
          <p:spPr>
            <a:xfrm>
              <a:off x="6878770" y="4873003"/>
              <a:ext cx="3728141" cy="2308324"/>
            </a:xfrm>
            <a:prstGeom prst="rect">
              <a:avLst/>
            </a:prstGeom>
            <a:noFill/>
          </p:spPr>
          <p:txBody>
            <a:bodyPr wrap="square" rtlCol="0">
              <a:spAutoFit/>
            </a:bodyPr>
            <a:lstStyle/>
            <a:p>
              <a:r>
                <a:rPr lang="es-ES" b="1" dirty="0">
                  <a:solidFill>
                    <a:schemeClr val="bg1"/>
                  </a:solidFill>
                  <a:latin typeface="Aptos" panose="020B0004020202020204" pitchFamily="34" charset="0"/>
                </a:rPr>
                <a:t>Ejercicio complementario:</a:t>
              </a:r>
            </a:p>
            <a:p>
              <a:endParaRPr lang="es-ES" dirty="0">
                <a:solidFill>
                  <a:schemeClr val="bg1"/>
                </a:solidFill>
                <a:latin typeface="Aptos" panose="020B0004020202020204" pitchFamily="34" charset="0"/>
              </a:endParaRPr>
            </a:p>
            <a:p>
              <a:r>
                <a:rPr lang="es-ES" dirty="0">
                  <a:solidFill>
                    <a:schemeClr val="bg1"/>
                  </a:solidFill>
                  <a:latin typeface="Aptos" panose="020B0004020202020204" pitchFamily="34" charset="0"/>
                </a:rPr>
                <a:t>Supóngase que el precio de la opción es de 30, ¿cómo estructuraría las posiciones en los activos disponibles en el mercado para generar una ganancia libre de riesgo?</a:t>
              </a:r>
            </a:p>
          </p:txBody>
        </p:sp>
        <p:grpSp>
          <p:nvGrpSpPr>
            <p:cNvPr id="14" name="Group 13">
              <a:extLst>
                <a:ext uri="{FF2B5EF4-FFF2-40B4-BE49-F238E27FC236}">
                  <a16:creationId xmlns:a16="http://schemas.microsoft.com/office/drawing/2014/main" id="{C2C11E77-8071-470C-E0A4-5D18FDBDA6B1}"/>
                </a:ext>
              </a:extLst>
            </p:cNvPr>
            <p:cNvGrpSpPr/>
            <p:nvPr/>
          </p:nvGrpSpPr>
          <p:grpSpPr>
            <a:xfrm>
              <a:off x="6377055" y="4514908"/>
              <a:ext cx="4229856" cy="2945892"/>
              <a:chOff x="743471" y="2734799"/>
              <a:chExt cx="4229856" cy="2945892"/>
            </a:xfrm>
          </p:grpSpPr>
          <p:sp>
            <p:nvSpPr>
              <p:cNvPr id="16" name="Rectangle: Rounded Corners 15">
                <a:extLst>
                  <a:ext uri="{FF2B5EF4-FFF2-40B4-BE49-F238E27FC236}">
                    <a16:creationId xmlns:a16="http://schemas.microsoft.com/office/drawing/2014/main" id="{64DDD1A8-23B9-B38A-8E00-4ABE6EB26AF1}"/>
                  </a:ext>
                </a:extLst>
              </p:cNvPr>
              <p:cNvSpPr/>
              <p:nvPr/>
            </p:nvSpPr>
            <p:spPr>
              <a:xfrm>
                <a:off x="899887" y="2913846"/>
                <a:ext cx="4073440" cy="2766845"/>
              </a:xfrm>
              <a:prstGeom prst="roundRect">
                <a:avLst>
                  <a:gd name="adj" fmla="val 4566"/>
                </a:avLst>
              </a:prstGeom>
              <a:noFill/>
              <a:ln w="3175">
                <a:solidFill>
                  <a:srgbClr val="FFC0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Oval 16">
                <a:extLst>
                  <a:ext uri="{FF2B5EF4-FFF2-40B4-BE49-F238E27FC236}">
                    <a16:creationId xmlns:a16="http://schemas.microsoft.com/office/drawing/2014/main" id="{F190F7C1-25AD-C1C7-90E9-FB2D32689DFF}"/>
                  </a:ext>
                </a:extLst>
              </p:cNvPr>
              <p:cNvSpPr/>
              <p:nvPr/>
            </p:nvSpPr>
            <p:spPr>
              <a:xfrm>
                <a:off x="743471" y="2734799"/>
                <a:ext cx="358095" cy="358095"/>
              </a:xfrm>
              <a:prstGeom prst="ellipse">
                <a:avLst/>
              </a:prstGeom>
              <a:solidFill>
                <a:srgbClr val="FFC0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Half Frame 17">
                <a:extLst>
                  <a:ext uri="{FF2B5EF4-FFF2-40B4-BE49-F238E27FC236}">
                    <a16:creationId xmlns:a16="http://schemas.microsoft.com/office/drawing/2014/main" id="{6EF77EEE-1438-1BD0-CF1A-927B19AFBB75}"/>
                  </a:ext>
                </a:extLst>
              </p:cNvPr>
              <p:cNvSpPr/>
              <p:nvPr/>
            </p:nvSpPr>
            <p:spPr>
              <a:xfrm rot="8100000">
                <a:off x="780416" y="2818321"/>
                <a:ext cx="172091" cy="172091"/>
              </a:xfrm>
              <a:prstGeom prst="halfFram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grpSp>
      <p:pic>
        <p:nvPicPr>
          <p:cNvPr id="33" name="Picture 32" descr="A black background with a black square&#10;&#10;Description automatically generated with medium confidence">
            <a:extLst>
              <a:ext uri="{FF2B5EF4-FFF2-40B4-BE49-F238E27FC236}">
                <a16:creationId xmlns:a16="http://schemas.microsoft.com/office/drawing/2014/main" id="{E0357294-96C1-5592-C098-88D367F5A54A}"/>
              </a:ext>
            </a:extLst>
          </p:cNvPr>
          <p:cNvPicPr>
            <a:picLocks noChangeAspect="1"/>
          </p:cNvPicPr>
          <p:nvPr/>
        </p:nvPicPr>
        <p:blipFill>
          <a:blip r:embed="rId6">
            <a:alphaModFix amt="4000"/>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30829" y="0"/>
            <a:ext cx="5154734" cy="5154734"/>
          </a:xfrm>
          <a:prstGeom prst="rect">
            <a:avLst/>
          </a:prstGeom>
        </p:spPr>
      </p:pic>
      <p:pic>
        <p:nvPicPr>
          <p:cNvPr id="4" name="Imagen 3">
            <a:extLst>
              <a:ext uri="{FF2B5EF4-FFF2-40B4-BE49-F238E27FC236}">
                <a16:creationId xmlns:a16="http://schemas.microsoft.com/office/drawing/2014/main" id="{626FCABA-CAAB-5E93-DFD2-313134FB8CC2}"/>
              </a:ext>
            </a:extLst>
          </p:cNvPr>
          <p:cNvPicPr>
            <a:picLocks noChangeAspect="1"/>
          </p:cNvPicPr>
          <p:nvPr/>
        </p:nvPicPr>
        <p:blipFill>
          <a:blip r:embed="rId8">
            <a:alphaModFix amt="81000"/>
            <a:extLst>
              <a:ext uri="{BEBA8EAE-BF5A-486C-A8C5-ECC9F3942E4B}">
                <a14:imgProps xmlns:a14="http://schemas.microsoft.com/office/drawing/2010/main">
                  <a14:imgLayer r:embed="rId9">
                    <a14:imgEffect>
                      <a14:brightnessContrast bright="100000"/>
                    </a14:imgEffect>
                  </a14:imgLayer>
                </a14:imgProps>
              </a:ext>
            </a:extLst>
          </a:blip>
          <a:stretch>
            <a:fillRect/>
          </a:stretch>
        </p:blipFill>
        <p:spPr>
          <a:xfrm rot="20895594">
            <a:off x="6312076" y="1494700"/>
            <a:ext cx="4814101" cy="4814101"/>
          </a:xfrm>
          <a:prstGeom prst="rect">
            <a:avLst/>
          </a:prstGeom>
        </p:spPr>
      </p:pic>
    </p:spTree>
    <p:extLst>
      <p:ext uri="{BB962C8B-B14F-4D97-AF65-F5344CB8AC3E}">
        <p14:creationId xmlns:p14="http://schemas.microsoft.com/office/powerpoint/2010/main" val="5715884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C945A-EC5B-72AF-DE3F-67DC19515CAB}"/>
            </a:ext>
          </a:extLst>
        </p:cNvPr>
        <p:cNvGrpSpPr/>
        <p:nvPr/>
      </p:nvGrpSpPr>
      <p:grpSpPr>
        <a:xfrm>
          <a:off x="0" y="0"/>
          <a:ext cx="0" cy="0"/>
          <a:chOff x="0" y="0"/>
          <a:chExt cx="0" cy="0"/>
        </a:xfrm>
      </p:grpSpPr>
      <p:pic>
        <p:nvPicPr>
          <p:cNvPr id="3" name="Picture 10" descr="Abstract Dark Halftone Background Design Png Image - Background Abstract  Design Png Clipart - Large Size Png Image - PikPng">
            <a:extLst>
              <a:ext uri="{FF2B5EF4-FFF2-40B4-BE49-F238E27FC236}">
                <a16:creationId xmlns:a16="http://schemas.microsoft.com/office/drawing/2014/main" id="{59ED8962-D791-AEE4-C60A-801CC69B4B3E}"/>
              </a:ext>
            </a:extLst>
          </p:cNvPr>
          <p:cNvPicPr>
            <a:picLocks noChangeAspect="1" noChangeArrowheads="1"/>
          </p:cNvPicPr>
          <p:nvPr/>
        </p:nvPicPr>
        <p:blipFill rotWithShape="1">
          <a:blip r:embed="rId3">
            <a:alphaModFix amt="10000"/>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46128" y="-508514"/>
            <a:ext cx="7320385" cy="7412644"/>
          </a:xfrm>
          <a:prstGeom prst="rect">
            <a:avLst/>
          </a:prstGeom>
          <a:noFill/>
          <a:extLst>
            <a:ext uri="{909E8E84-426E-40DD-AFC4-6F175D3DCCD1}">
              <a14:hiddenFill xmlns:a14="http://schemas.microsoft.com/office/drawing/2010/main">
                <a:solidFill>
                  <a:srgbClr val="FFFFFF"/>
                </a:solidFill>
              </a14:hiddenFill>
            </a:ext>
          </a:extLst>
        </p:spPr>
      </p:pic>
      <p:pic>
        <p:nvPicPr>
          <p:cNvPr id="7206" name="Imagen 7205">
            <a:extLst>
              <a:ext uri="{FF2B5EF4-FFF2-40B4-BE49-F238E27FC236}">
                <a16:creationId xmlns:a16="http://schemas.microsoft.com/office/drawing/2014/main" id="{A8596DC1-70DF-DEB8-8B96-FCE5E1E8785D}"/>
              </a:ext>
            </a:extLst>
          </p:cNvPr>
          <p:cNvPicPr>
            <a:picLocks noChangeAspect="1"/>
          </p:cNvPicPr>
          <p:nvPr/>
        </p:nvPicPr>
        <p:blipFill>
          <a:blip r:embed="rId5">
            <a:alphaModFix amt="1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564220">
            <a:off x="5844011" y="-794467"/>
            <a:ext cx="7542718" cy="7542718"/>
          </a:xfrm>
          <a:prstGeom prst="rect">
            <a:avLst/>
          </a:prstGeom>
        </p:spPr>
      </p:pic>
      <p:sp>
        <p:nvSpPr>
          <p:cNvPr id="8" name="Rectangle: Rounded Corners 7">
            <a:extLst>
              <a:ext uri="{FF2B5EF4-FFF2-40B4-BE49-F238E27FC236}">
                <a16:creationId xmlns:a16="http://schemas.microsoft.com/office/drawing/2014/main" id="{2F9098F1-89B3-5560-EFB6-2D472704AF58}"/>
              </a:ext>
            </a:extLst>
          </p:cNvPr>
          <p:cNvSpPr/>
          <p:nvPr/>
        </p:nvSpPr>
        <p:spPr>
          <a:xfrm>
            <a:off x="4702629" y="654157"/>
            <a:ext cx="8224183"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5F55D478-1040-4C9F-C755-9B1D4200329D}"/>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92836629-3AF9-E243-B49C-7DED9D3A413C}"/>
              </a:ext>
            </a:extLst>
          </p:cNvPr>
          <p:cNvSpPr txBox="1"/>
          <p:nvPr/>
        </p:nvSpPr>
        <p:spPr>
          <a:xfrm>
            <a:off x="4847771" y="793675"/>
            <a:ext cx="7344229" cy="523220"/>
          </a:xfrm>
          <a:prstGeom prst="rect">
            <a:avLst/>
          </a:prstGeom>
          <a:noFill/>
        </p:spPr>
        <p:txBody>
          <a:bodyPr wrap="square" rtlCol="0">
            <a:spAutoFit/>
          </a:bodyPr>
          <a:lstStyle/>
          <a:p>
            <a:pPr algn="ctr"/>
            <a:r>
              <a:rPr lang="es-ES" sz="2800" b="1" dirty="0">
                <a:solidFill>
                  <a:schemeClr val="tx1">
                    <a:lumMod val="85000"/>
                    <a:lumOff val="15000"/>
                  </a:schemeClr>
                </a:solidFill>
                <a:latin typeface="Aptos" panose="020B0004020202020204" pitchFamily="34" charset="0"/>
              </a:rPr>
              <a:t>Factores de Riesgo: </a:t>
            </a:r>
            <a:r>
              <a:rPr lang="es-ES" sz="2800" b="1" dirty="0" err="1">
                <a:solidFill>
                  <a:schemeClr val="tx1">
                    <a:lumMod val="85000"/>
                    <a:lumOff val="15000"/>
                  </a:schemeClr>
                </a:solidFill>
                <a:latin typeface="Aptos" panose="020B0004020202020204" pitchFamily="34" charset="0"/>
              </a:rPr>
              <a:t>Arbitrage</a:t>
            </a:r>
            <a:r>
              <a:rPr lang="es-ES" sz="2800" b="1" dirty="0">
                <a:solidFill>
                  <a:schemeClr val="tx1">
                    <a:lumMod val="85000"/>
                    <a:lumOff val="15000"/>
                  </a:schemeClr>
                </a:solidFill>
                <a:latin typeface="Aptos" panose="020B0004020202020204" pitchFamily="34" charset="0"/>
              </a:rPr>
              <a:t> </a:t>
            </a:r>
            <a:r>
              <a:rPr lang="es-ES" sz="2800" b="1" dirty="0" err="1">
                <a:solidFill>
                  <a:schemeClr val="tx1">
                    <a:lumMod val="85000"/>
                    <a:lumOff val="15000"/>
                  </a:schemeClr>
                </a:solidFill>
                <a:latin typeface="Aptos" panose="020B0004020202020204" pitchFamily="34" charset="0"/>
              </a:rPr>
              <a:t>Pricing</a:t>
            </a:r>
            <a:r>
              <a:rPr lang="es-ES" sz="2800" b="1" dirty="0">
                <a:solidFill>
                  <a:schemeClr val="tx1">
                    <a:lumMod val="85000"/>
                    <a:lumOff val="15000"/>
                  </a:schemeClr>
                </a:solidFill>
                <a:latin typeface="Aptos" panose="020B0004020202020204" pitchFamily="34" charset="0"/>
              </a:rPr>
              <a:t> </a:t>
            </a:r>
            <a:r>
              <a:rPr lang="es-ES" sz="2800" b="1" dirty="0" err="1">
                <a:solidFill>
                  <a:schemeClr val="tx1">
                    <a:lumMod val="85000"/>
                    <a:lumOff val="15000"/>
                  </a:schemeClr>
                </a:solidFill>
                <a:latin typeface="Aptos" panose="020B0004020202020204" pitchFamily="34" charset="0"/>
              </a:rPr>
              <a:t>Theory</a:t>
            </a:r>
            <a:endParaRPr lang="es-ES" sz="2800" b="1" dirty="0">
              <a:solidFill>
                <a:schemeClr val="tx1">
                  <a:lumMod val="85000"/>
                  <a:lumOff val="15000"/>
                </a:schemeClr>
              </a:solidFill>
              <a:latin typeface="Aptos" panose="020B0004020202020204" pitchFamily="34" charset="0"/>
            </a:endParaRPr>
          </a:p>
        </p:txBody>
      </p:sp>
      <p:cxnSp>
        <p:nvCxnSpPr>
          <p:cNvPr id="11" name="Straight Connector 10">
            <a:extLst>
              <a:ext uri="{FF2B5EF4-FFF2-40B4-BE49-F238E27FC236}">
                <a16:creationId xmlns:a16="http://schemas.microsoft.com/office/drawing/2014/main" id="{9276520F-7081-6753-6BE4-BF1285E22DE3}"/>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0708F63-A450-5A62-489F-F417C438025A}"/>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7209" name="Grupo 7208">
            <a:extLst>
              <a:ext uri="{FF2B5EF4-FFF2-40B4-BE49-F238E27FC236}">
                <a16:creationId xmlns:a16="http://schemas.microsoft.com/office/drawing/2014/main" id="{6282B4E9-7A01-6DBA-11EC-D3D279B286D6}"/>
              </a:ext>
            </a:extLst>
          </p:cNvPr>
          <p:cNvGrpSpPr/>
          <p:nvPr/>
        </p:nvGrpSpPr>
        <p:grpSpPr>
          <a:xfrm>
            <a:off x="5909140" y="2705750"/>
            <a:ext cx="4983485" cy="1418520"/>
            <a:chOff x="5228115" y="2742513"/>
            <a:chExt cx="4983485" cy="1418520"/>
          </a:xfrm>
        </p:grpSpPr>
        <p:grpSp>
          <p:nvGrpSpPr>
            <p:cNvPr id="45" name="Group 33">
              <a:extLst>
                <a:ext uri="{FF2B5EF4-FFF2-40B4-BE49-F238E27FC236}">
                  <a16:creationId xmlns:a16="http://schemas.microsoft.com/office/drawing/2014/main" id="{7E4B7490-A2C2-18E5-7301-6AB7EDAD809C}"/>
                </a:ext>
              </a:extLst>
            </p:cNvPr>
            <p:cNvGrpSpPr/>
            <p:nvPr/>
          </p:nvGrpSpPr>
          <p:grpSpPr>
            <a:xfrm>
              <a:off x="5566099" y="2879290"/>
              <a:ext cx="4645501" cy="1281743"/>
              <a:chOff x="909799" y="2597851"/>
              <a:chExt cx="4645501" cy="1281743"/>
            </a:xfrm>
          </p:grpSpPr>
          <p:sp>
            <p:nvSpPr>
              <p:cNvPr id="47" name="Rectangle: Rounded Corners 26">
                <a:extLst>
                  <a:ext uri="{FF2B5EF4-FFF2-40B4-BE49-F238E27FC236}">
                    <a16:creationId xmlns:a16="http://schemas.microsoft.com/office/drawing/2014/main" id="{5A14C479-C047-57F7-BA8F-07260E3A3D05}"/>
                  </a:ext>
                </a:extLst>
              </p:cNvPr>
              <p:cNvSpPr/>
              <p:nvPr/>
            </p:nvSpPr>
            <p:spPr>
              <a:xfrm>
                <a:off x="909799" y="2597851"/>
                <a:ext cx="4645501" cy="1281743"/>
              </a:xfrm>
              <a:prstGeom prst="roundRect">
                <a:avLst>
                  <a:gd name="adj" fmla="val 13172"/>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400" dirty="0"/>
              </a:p>
            </p:txBody>
          </p:sp>
          <p:sp>
            <p:nvSpPr>
              <p:cNvPr id="48" name="TextBox 6">
                <a:extLst>
                  <a:ext uri="{FF2B5EF4-FFF2-40B4-BE49-F238E27FC236}">
                    <a16:creationId xmlns:a16="http://schemas.microsoft.com/office/drawing/2014/main" id="{9448CAAF-33E0-B260-F1AD-830E49BCB7EF}"/>
                  </a:ext>
                </a:extLst>
              </p:cNvPr>
              <p:cNvSpPr txBox="1"/>
              <p:nvPr/>
            </p:nvSpPr>
            <p:spPr>
              <a:xfrm>
                <a:off x="1554295" y="2686427"/>
                <a:ext cx="3787929" cy="1077218"/>
              </a:xfrm>
              <a:prstGeom prst="rect">
                <a:avLst/>
              </a:prstGeom>
              <a:noFill/>
              <a:effectLst/>
            </p:spPr>
            <p:txBody>
              <a:bodyPr wrap="square" rtlCol="0">
                <a:spAutoFit/>
              </a:bodyPr>
              <a:lstStyle/>
              <a:p>
                <a:r>
                  <a:rPr lang="es-ES" sz="1600" dirty="0">
                    <a:solidFill>
                      <a:schemeClr val="bg1"/>
                    </a:solidFill>
                    <a:latin typeface="Aptos" panose="020B0004020202020204" pitchFamily="34" charset="0"/>
                  </a:rPr>
                  <a:t>Como vemos la Ley del Precio Único se puede usar para valorar activos de acuerdo a la ganancia que se obtendría según el estado de la naturaleza. </a:t>
                </a:r>
              </a:p>
            </p:txBody>
          </p:sp>
        </p:grpSp>
        <p:pic>
          <p:nvPicPr>
            <p:cNvPr id="7194" name="Imagen 7193" descr="Un dibujo de una persona&#10;&#10;Descripción generada automáticamente con confianza baja">
              <a:extLst>
                <a:ext uri="{FF2B5EF4-FFF2-40B4-BE49-F238E27FC236}">
                  <a16:creationId xmlns:a16="http://schemas.microsoft.com/office/drawing/2014/main" id="{E2E7EB9D-C080-D91C-F1AD-45BBFFE5478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28115" y="2742513"/>
              <a:ext cx="912013" cy="912013"/>
            </a:xfrm>
            <a:prstGeom prst="rect">
              <a:avLst/>
            </a:prstGeom>
          </p:spPr>
        </p:pic>
      </p:grpSp>
      <p:grpSp>
        <p:nvGrpSpPr>
          <p:cNvPr id="7210" name="Grupo 7209">
            <a:extLst>
              <a:ext uri="{FF2B5EF4-FFF2-40B4-BE49-F238E27FC236}">
                <a16:creationId xmlns:a16="http://schemas.microsoft.com/office/drawing/2014/main" id="{4532DB60-F20C-B576-7616-FD0AB7EF8449}"/>
              </a:ext>
            </a:extLst>
          </p:cNvPr>
          <p:cNvGrpSpPr/>
          <p:nvPr/>
        </p:nvGrpSpPr>
        <p:grpSpPr>
          <a:xfrm>
            <a:off x="1253834" y="3469712"/>
            <a:ext cx="4922823" cy="1601862"/>
            <a:chOff x="673906" y="3549067"/>
            <a:chExt cx="4922823" cy="1601862"/>
          </a:xfrm>
        </p:grpSpPr>
        <p:grpSp>
          <p:nvGrpSpPr>
            <p:cNvPr id="26" name="Group 34">
              <a:extLst>
                <a:ext uri="{FF2B5EF4-FFF2-40B4-BE49-F238E27FC236}">
                  <a16:creationId xmlns:a16="http://schemas.microsoft.com/office/drawing/2014/main" id="{3AE1E2B9-74F7-C904-9D34-5B260F7BF1AD}"/>
                </a:ext>
              </a:extLst>
            </p:cNvPr>
            <p:cNvGrpSpPr/>
            <p:nvPr/>
          </p:nvGrpSpPr>
          <p:grpSpPr>
            <a:xfrm>
              <a:off x="673906" y="3663647"/>
              <a:ext cx="4645500" cy="1487282"/>
              <a:chOff x="4580735" y="3989401"/>
              <a:chExt cx="4272320" cy="1487282"/>
            </a:xfrm>
          </p:grpSpPr>
          <p:sp>
            <p:nvSpPr>
              <p:cNvPr id="30" name="TextBox 2">
                <a:extLst>
                  <a:ext uri="{FF2B5EF4-FFF2-40B4-BE49-F238E27FC236}">
                    <a16:creationId xmlns:a16="http://schemas.microsoft.com/office/drawing/2014/main" id="{442A42B6-0789-2C1B-5622-3914935DD4E8}"/>
                  </a:ext>
                </a:extLst>
              </p:cNvPr>
              <p:cNvSpPr txBox="1"/>
              <p:nvPr/>
            </p:nvSpPr>
            <p:spPr>
              <a:xfrm>
                <a:off x="4818577" y="4061298"/>
                <a:ext cx="3467248" cy="1323439"/>
              </a:xfrm>
              <a:prstGeom prst="rect">
                <a:avLst/>
              </a:prstGeom>
              <a:noFill/>
            </p:spPr>
            <p:txBody>
              <a:bodyPr wrap="square" rtlCol="0">
                <a:spAutoFit/>
              </a:bodyPr>
              <a:lstStyle/>
              <a:p>
                <a:r>
                  <a:rPr lang="es-ES" sz="1600" dirty="0">
                    <a:solidFill>
                      <a:schemeClr val="bg1"/>
                    </a:solidFill>
                    <a:latin typeface="Aptos" panose="020B0004020202020204" pitchFamily="34" charset="0"/>
                  </a:rPr>
                  <a:t>La Teoría del Arbitraje se puede usar entonces para encontrar el retorno en exceso del portafolio sobre la tasa libre de riesgo, según sus exposiciones a los factores de riesgo. </a:t>
                </a:r>
              </a:p>
            </p:txBody>
          </p:sp>
          <p:sp>
            <p:nvSpPr>
              <p:cNvPr id="31" name="Rectangle: Rounded Corners 27">
                <a:extLst>
                  <a:ext uri="{FF2B5EF4-FFF2-40B4-BE49-F238E27FC236}">
                    <a16:creationId xmlns:a16="http://schemas.microsoft.com/office/drawing/2014/main" id="{D785B4B6-4A71-AC2E-3BC5-3A5D3A76330A}"/>
                  </a:ext>
                </a:extLst>
              </p:cNvPr>
              <p:cNvSpPr/>
              <p:nvPr/>
            </p:nvSpPr>
            <p:spPr>
              <a:xfrm>
                <a:off x="4580735" y="3989401"/>
                <a:ext cx="4272320" cy="1487282"/>
              </a:xfrm>
              <a:prstGeom prst="roundRect">
                <a:avLst>
                  <a:gd name="adj" fmla="val 23592"/>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400" dirty="0"/>
              </a:p>
            </p:txBody>
          </p:sp>
        </p:grpSp>
        <p:pic>
          <p:nvPicPr>
            <p:cNvPr id="7196" name="Imagen 7195" descr="Dibujo en blanco y negro&#10;&#10;Descripción generada automáticamente con confianza media">
              <a:extLst>
                <a:ext uri="{FF2B5EF4-FFF2-40B4-BE49-F238E27FC236}">
                  <a16:creationId xmlns:a16="http://schemas.microsoft.com/office/drawing/2014/main" id="{51D33D94-1EC5-99F6-A6CE-C5C3C60889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58827" y="3549067"/>
              <a:ext cx="837902" cy="837902"/>
            </a:xfrm>
            <a:prstGeom prst="rect">
              <a:avLst/>
            </a:prstGeom>
          </p:spPr>
        </p:pic>
      </p:grpSp>
    </p:spTree>
    <p:extLst>
      <p:ext uri="{BB962C8B-B14F-4D97-AF65-F5344CB8AC3E}">
        <p14:creationId xmlns:p14="http://schemas.microsoft.com/office/powerpoint/2010/main" val="11992740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09"/>
                                        </p:tgtEl>
                                        <p:attrNameLst>
                                          <p:attrName>style.visibility</p:attrName>
                                        </p:attrNameLst>
                                      </p:cBhvr>
                                      <p:to>
                                        <p:strVal val="visible"/>
                                      </p:to>
                                    </p:set>
                                    <p:animEffect transition="in" filter="fade">
                                      <p:cBhvr>
                                        <p:cTn id="7" dur="500"/>
                                        <p:tgtEl>
                                          <p:spTgt spid="72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10"/>
                                        </p:tgtEl>
                                        <p:attrNameLst>
                                          <p:attrName>style.visibility</p:attrName>
                                        </p:attrNameLst>
                                      </p:cBhvr>
                                      <p:to>
                                        <p:strVal val="visible"/>
                                      </p:to>
                                    </p:set>
                                    <p:animEffect transition="in" filter="fade">
                                      <p:cBhvr>
                                        <p:cTn id="12" dur="500"/>
                                        <p:tgtEl>
                                          <p:spTgt spid="7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60A04-5991-0706-C5F5-B8D27A35B52F}"/>
            </a:ext>
          </a:extLst>
        </p:cNvPr>
        <p:cNvGrpSpPr/>
        <p:nvPr/>
      </p:nvGrpSpPr>
      <p:grpSpPr>
        <a:xfrm>
          <a:off x="0" y="0"/>
          <a:ext cx="0" cy="0"/>
          <a:chOff x="0" y="0"/>
          <a:chExt cx="0" cy="0"/>
        </a:xfrm>
      </p:grpSpPr>
      <p:pic>
        <p:nvPicPr>
          <p:cNvPr id="3" name="Picture 10" descr="Abstract Dark Halftone Background Design Png Image - Background Abstract  Design Png Clipart - Large Size Png Image - PikPng">
            <a:extLst>
              <a:ext uri="{FF2B5EF4-FFF2-40B4-BE49-F238E27FC236}">
                <a16:creationId xmlns:a16="http://schemas.microsoft.com/office/drawing/2014/main" id="{6948305C-7331-68BF-C783-1F565D9DEBA8}"/>
              </a:ext>
            </a:extLst>
          </p:cNvPr>
          <p:cNvPicPr>
            <a:picLocks noChangeAspect="1" noChangeArrowheads="1"/>
          </p:cNvPicPr>
          <p:nvPr/>
        </p:nvPicPr>
        <p:blipFill rotWithShape="1">
          <a:blip r:embed="rId3">
            <a:alphaModFix amt="10000"/>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46128" y="-508514"/>
            <a:ext cx="7320385" cy="7412644"/>
          </a:xfrm>
          <a:prstGeom prst="rect">
            <a:avLst/>
          </a:prstGeom>
          <a:noFill/>
          <a:extLst>
            <a:ext uri="{909E8E84-426E-40DD-AFC4-6F175D3DCCD1}">
              <a14:hiddenFill xmlns:a14="http://schemas.microsoft.com/office/drawing/2010/main">
                <a:solidFill>
                  <a:srgbClr val="FFFFFF"/>
                </a:solidFill>
              </a14:hiddenFill>
            </a:ext>
          </a:extLst>
        </p:spPr>
      </p:pic>
      <p:pic>
        <p:nvPicPr>
          <p:cNvPr id="7206" name="Imagen 7205">
            <a:extLst>
              <a:ext uri="{FF2B5EF4-FFF2-40B4-BE49-F238E27FC236}">
                <a16:creationId xmlns:a16="http://schemas.microsoft.com/office/drawing/2014/main" id="{2BFDB9DE-EE1D-77F3-5D1C-667FCF1F9158}"/>
              </a:ext>
            </a:extLst>
          </p:cNvPr>
          <p:cNvPicPr>
            <a:picLocks noChangeAspect="1"/>
          </p:cNvPicPr>
          <p:nvPr/>
        </p:nvPicPr>
        <p:blipFill>
          <a:blip r:embed="rId5">
            <a:alphaModFix amt="1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564220">
            <a:off x="5844011" y="-794467"/>
            <a:ext cx="7542718" cy="7542718"/>
          </a:xfrm>
          <a:prstGeom prst="rect">
            <a:avLst/>
          </a:prstGeom>
        </p:spPr>
      </p:pic>
      <p:sp>
        <p:nvSpPr>
          <p:cNvPr id="8" name="Rectangle: Rounded Corners 7">
            <a:extLst>
              <a:ext uri="{FF2B5EF4-FFF2-40B4-BE49-F238E27FC236}">
                <a16:creationId xmlns:a16="http://schemas.microsoft.com/office/drawing/2014/main" id="{F6E11B41-61A7-7D69-2845-EB98F4F0AF02}"/>
              </a:ext>
            </a:extLst>
          </p:cNvPr>
          <p:cNvSpPr/>
          <p:nvPr/>
        </p:nvSpPr>
        <p:spPr>
          <a:xfrm>
            <a:off x="4702629" y="654157"/>
            <a:ext cx="8224183"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20590F05-09EB-C4BE-BCD7-67DA1C171213}"/>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8D96F33-A061-CE39-D11F-27CA68DC9C83}"/>
              </a:ext>
            </a:extLst>
          </p:cNvPr>
          <p:cNvSpPr txBox="1"/>
          <p:nvPr/>
        </p:nvSpPr>
        <p:spPr>
          <a:xfrm>
            <a:off x="4847771" y="793675"/>
            <a:ext cx="7344229" cy="523220"/>
          </a:xfrm>
          <a:prstGeom prst="rect">
            <a:avLst/>
          </a:prstGeom>
          <a:noFill/>
        </p:spPr>
        <p:txBody>
          <a:bodyPr wrap="square" rtlCol="0">
            <a:spAutoFit/>
          </a:bodyPr>
          <a:lstStyle/>
          <a:p>
            <a:pPr algn="ctr"/>
            <a:r>
              <a:rPr lang="es-ES" sz="2800" b="1" dirty="0">
                <a:solidFill>
                  <a:schemeClr val="tx1">
                    <a:lumMod val="85000"/>
                    <a:lumOff val="15000"/>
                  </a:schemeClr>
                </a:solidFill>
                <a:latin typeface="Aptos" panose="020B0004020202020204" pitchFamily="34" charset="0"/>
              </a:rPr>
              <a:t>Factores de Riesgo: </a:t>
            </a:r>
            <a:r>
              <a:rPr lang="es-ES" sz="2800" b="1" dirty="0" err="1">
                <a:solidFill>
                  <a:schemeClr val="tx1">
                    <a:lumMod val="85000"/>
                    <a:lumOff val="15000"/>
                  </a:schemeClr>
                </a:solidFill>
                <a:latin typeface="Aptos" panose="020B0004020202020204" pitchFamily="34" charset="0"/>
              </a:rPr>
              <a:t>Arbitrage</a:t>
            </a:r>
            <a:r>
              <a:rPr lang="es-ES" sz="2800" b="1" dirty="0">
                <a:solidFill>
                  <a:schemeClr val="tx1">
                    <a:lumMod val="85000"/>
                    <a:lumOff val="15000"/>
                  </a:schemeClr>
                </a:solidFill>
                <a:latin typeface="Aptos" panose="020B0004020202020204" pitchFamily="34" charset="0"/>
              </a:rPr>
              <a:t> </a:t>
            </a:r>
            <a:r>
              <a:rPr lang="es-ES" sz="2800" b="1" dirty="0" err="1">
                <a:solidFill>
                  <a:schemeClr val="tx1">
                    <a:lumMod val="85000"/>
                    <a:lumOff val="15000"/>
                  </a:schemeClr>
                </a:solidFill>
                <a:latin typeface="Aptos" panose="020B0004020202020204" pitchFamily="34" charset="0"/>
              </a:rPr>
              <a:t>Pricing</a:t>
            </a:r>
            <a:r>
              <a:rPr lang="es-ES" sz="2800" b="1" dirty="0">
                <a:solidFill>
                  <a:schemeClr val="tx1">
                    <a:lumMod val="85000"/>
                    <a:lumOff val="15000"/>
                  </a:schemeClr>
                </a:solidFill>
                <a:latin typeface="Aptos" panose="020B0004020202020204" pitchFamily="34" charset="0"/>
              </a:rPr>
              <a:t> </a:t>
            </a:r>
            <a:r>
              <a:rPr lang="es-ES" sz="2800" b="1" dirty="0" err="1">
                <a:solidFill>
                  <a:schemeClr val="tx1">
                    <a:lumMod val="85000"/>
                    <a:lumOff val="15000"/>
                  </a:schemeClr>
                </a:solidFill>
                <a:latin typeface="Aptos" panose="020B0004020202020204" pitchFamily="34" charset="0"/>
              </a:rPr>
              <a:t>Theory</a:t>
            </a:r>
            <a:endParaRPr lang="es-ES" sz="2800" b="1" dirty="0">
              <a:solidFill>
                <a:schemeClr val="tx1">
                  <a:lumMod val="85000"/>
                  <a:lumOff val="15000"/>
                </a:schemeClr>
              </a:solidFill>
              <a:latin typeface="Aptos" panose="020B0004020202020204" pitchFamily="34" charset="0"/>
            </a:endParaRPr>
          </a:p>
        </p:txBody>
      </p:sp>
      <p:cxnSp>
        <p:nvCxnSpPr>
          <p:cNvPr id="11" name="Straight Connector 10">
            <a:extLst>
              <a:ext uri="{FF2B5EF4-FFF2-40B4-BE49-F238E27FC236}">
                <a16:creationId xmlns:a16="http://schemas.microsoft.com/office/drawing/2014/main" id="{7B3204BE-7EC3-5CB5-2964-96606FDCFDD4}"/>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7465A43-8791-9B66-372B-BBCFDBFE0537}"/>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
        <p:nvSpPr>
          <p:cNvPr id="48" name="TextBox 6">
            <a:extLst>
              <a:ext uri="{FF2B5EF4-FFF2-40B4-BE49-F238E27FC236}">
                <a16:creationId xmlns:a16="http://schemas.microsoft.com/office/drawing/2014/main" id="{9513C853-82F8-CD92-561E-690A98648552}"/>
              </a:ext>
            </a:extLst>
          </p:cNvPr>
          <p:cNvSpPr txBox="1"/>
          <p:nvPr/>
        </p:nvSpPr>
        <p:spPr>
          <a:xfrm>
            <a:off x="2693550" y="2294588"/>
            <a:ext cx="6804899" cy="338554"/>
          </a:xfrm>
          <a:prstGeom prst="rect">
            <a:avLst/>
          </a:prstGeom>
          <a:noFill/>
          <a:effectLst/>
        </p:spPr>
        <p:txBody>
          <a:bodyPr wrap="square" rtlCol="0">
            <a:spAutoFit/>
          </a:bodyPr>
          <a:lstStyle/>
          <a:p>
            <a:pPr algn="ctr"/>
            <a:r>
              <a:rPr lang="es-ES" sz="1600" dirty="0">
                <a:solidFill>
                  <a:schemeClr val="bg1"/>
                </a:solidFill>
                <a:latin typeface="Aptos" panose="020B0004020202020204" pitchFamily="34" charset="0"/>
              </a:rPr>
              <a:t>El modelo de la teoría del arbitraje se fundamenta sobre dos postulados: </a:t>
            </a:r>
          </a:p>
        </p:txBody>
      </p:sp>
      <p:grpSp>
        <p:nvGrpSpPr>
          <p:cNvPr id="7210" name="Grupo 7209">
            <a:extLst>
              <a:ext uri="{FF2B5EF4-FFF2-40B4-BE49-F238E27FC236}">
                <a16:creationId xmlns:a16="http://schemas.microsoft.com/office/drawing/2014/main" id="{FAE7EBD5-5C51-3ECA-12B3-20B60396BAA6}"/>
              </a:ext>
            </a:extLst>
          </p:cNvPr>
          <p:cNvGrpSpPr/>
          <p:nvPr/>
        </p:nvGrpSpPr>
        <p:grpSpPr>
          <a:xfrm>
            <a:off x="1117762" y="2667982"/>
            <a:ext cx="9582576" cy="3415200"/>
            <a:chOff x="271336" y="3440485"/>
            <a:chExt cx="9582576" cy="3415200"/>
          </a:xfrm>
        </p:grpSpPr>
        <p:grpSp>
          <p:nvGrpSpPr>
            <p:cNvPr id="26" name="Group 34">
              <a:extLst>
                <a:ext uri="{FF2B5EF4-FFF2-40B4-BE49-F238E27FC236}">
                  <a16:creationId xmlns:a16="http://schemas.microsoft.com/office/drawing/2014/main" id="{0E4013D4-2BBC-FC51-C3EA-72085DB22FDC}"/>
                </a:ext>
              </a:extLst>
            </p:cNvPr>
            <p:cNvGrpSpPr/>
            <p:nvPr/>
          </p:nvGrpSpPr>
          <p:grpSpPr>
            <a:xfrm>
              <a:off x="673906" y="3663646"/>
              <a:ext cx="9180006" cy="3192039"/>
              <a:chOff x="4580735" y="3989400"/>
              <a:chExt cx="8442562" cy="3192039"/>
            </a:xfrm>
          </p:grpSpPr>
          <mc:AlternateContent xmlns:mc="http://schemas.openxmlformats.org/markup-compatibility/2006" xmlns:a14="http://schemas.microsoft.com/office/drawing/2010/main">
            <mc:Choice Requires="a14">
              <p:sp>
                <p:nvSpPr>
                  <p:cNvPr id="30" name="TextBox 2">
                    <a:extLst>
                      <a:ext uri="{FF2B5EF4-FFF2-40B4-BE49-F238E27FC236}">
                        <a16:creationId xmlns:a16="http://schemas.microsoft.com/office/drawing/2014/main" id="{10F3C1A7-1012-0DF3-D0DE-230154FBA41E}"/>
                      </a:ext>
                    </a:extLst>
                  </p:cNvPr>
                  <p:cNvSpPr txBox="1"/>
                  <p:nvPr/>
                </p:nvSpPr>
                <p:spPr>
                  <a:xfrm>
                    <a:off x="5027534" y="4067842"/>
                    <a:ext cx="7895216" cy="3086614"/>
                  </a:xfrm>
                  <a:prstGeom prst="rect">
                    <a:avLst/>
                  </a:prstGeom>
                  <a:noFill/>
                </p:spPr>
                <p:txBody>
                  <a:bodyPr wrap="square" rtlCol="0">
                    <a:spAutoFit/>
                  </a:bodyPr>
                  <a:lstStyle/>
                  <a:p>
                    <a:r>
                      <a:rPr lang="es-CO" sz="1600" b="1" dirty="0">
                        <a:solidFill>
                          <a:schemeClr val="bg1"/>
                        </a:solidFill>
                        <a:latin typeface="Aptos" panose="020B0004020202020204" pitchFamily="34" charset="0"/>
                      </a:rPr>
                      <a:t>Postulado 1:</a:t>
                    </a:r>
                    <a:r>
                      <a:rPr lang="es-CO" sz="1600" dirty="0">
                        <a:solidFill>
                          <a:schemeClr val="bg1"/>
                        </a:solidFill>
                        <a:latin typeface="Aptos" panose="020B0004020202020204" pitchFamily="34" charset="0"/>
                      </a:rPr>
                      <a:t> En cada periodo de tiempo, la diferencia entre el retorno (realizado) y el retorno esperado para cualquier activo, debería ser igual a la suma, sobre todos los factores de riesgo, de su exposición (el beta del factor) multiplicado por su realización (el último dato disponible en el periodo) para este factor de riesgo, más algún término idiosincrático de error.</a:t>
                    </a:r>
                  </a:p>
                  <a:p>
                    <a:r>
                      <a:rPr lang="es-CO" sz="1600" dirty="0">
                        <a:solidFill>
                          <a:schemeClr val="bg1"/>
                        </a:solidFill>
                        <a:latin typeface="Aptos" panose="020B0004020202020204" pitchFamily="34" charset="0"/>
                      </a:rPr>
                      <a:t> </a:t>
                    </a:r>
                  </a:p>
                  <a:p>
                    <a:pPr/>
                    <a14:m>
                      <m:oMathPara xmlns:m="http://schemas.openxmlformats.org/officeDocument/2006/math">
                        <m:oMathParaPr>
                          <m:jc m:val="centerGroup"/>
                        </m:oMathParaPr>
                        <m:oMath xmlns:m="http://schemas.openxmlformats.org/officeDocument/2006/math">
                          <m:d>
                            <m:dPr>
                              <m:ctrlPr>
                                <a:rPr lang="es-MX" sz="1600" b="0" i="1" smtClean="0">
                                  <a:solidFill>
                                    <a:schemeClr val="bg1"/>
                                  </a:solidFill>
                                  <a:latin typeface="Cambria Math" panose="02040503050406030204" pitchFamily="18" charset="0"/>
                                </a:rPr>
                              </m:ctrlPr>
                            </m:dPr>
                            <m:e>
                              <m:r>
                                <a:rPr lang="es-MX" sz="1600" b="0" i="1" smtClean="0">
                                  <a:solidFill>
                                    <a:schemeClr val="bg1"/>
                                  </a:solidFill>
                                  <a:latin typeface="Cambria Math" panose="02040503050406030204" pitchFamily="18" charset="0"/>
                                </a:rPr>
                                <m:t>1</m:t>
                              </m:r>
                            </m:e>
                          </m:d>
                          <m:r>
                            <a:rPr lang="es-MX" sz="1600" b="0" i="1" smtClean="0">
                              <a:solidFill>
                                <a:schemeClr val="bg1"/>
                              </a:solidFill>
                              <a:latin typeface="Cambria Math" panose="02040503050406030204" pitchFamily="18" charset="0"/>
                            </a:rPr>
                            <m:t> </m:t>
                          </m:r>
                          <m:sSub>
                            <m:sSubPr>
                              <m:ctrlPr>
                                <a:rPr lang="es-CO" sz="1600" b="0" i="1" smtClean="0">
                                  <a:solidFill>
                                    <a:schemeClr val="bg1"/>
                                  </a:solidFill>
                                  <a:latin typeface="Cambria Math" panose="02040503050406030204" pitchFamily="18" charset="0"/>
                                </a:rPr>
                              </m:ctrlPr>
                            </m:sSubPr>
                            <m:e>
                              <m:r>
                                <a:rPr lang="es-CO" sz="1600" b="0" i="1" smtClean="0">
                                  <a:solidFill>
                                    <a:schemeClr val="bg1"/>
                                  </a:solidFill>
                                  <a:latin typeface="Cambria Math" panose="02040503050406030204" pitchFamily="18" charset="0"/>
                                </a:rPr>
                                <m:t>𝑟</m:t>
                              </m:r>
                            </m:e>
                            <m:sub>
                              <m:r>
                                <a:rPr lang="es-CO" sz="1600" b="0" i="1" smtClean="0">
                                  <a:solidFill>
                                    <a:schemeClr val="bg1"/>
                                  </a:solidFill>
                                  <a:latin typeface="Cambria Math" panose="02040503050406030204" pitchFamily="18" charset="0"/>
                                </a:rPr>
                                <m:t>𝑖</m:t>
                              </m:r>
                            </m:sub>
                          </m:sSub>
                          <m:d>
                            <m:dPr>
                              <m:ctrlPr>
                                <a:rPr lang="es-CO" sz="1600" b="0" i="1" smtClean="0">
                                  <a:solidFill>
                                    <a:schemeClr val="bg1"/>
                                  </a:solidFill>
                                  <a:latin typeface="Cambria Math" panose="02040503050406030204" pitchFamily="18" charset="0"/>
                                </a:rPr>
                              </m:ctrlPr>
                            </m:dPr>
                            <m:e>
                              <m:r>
                                <a:rPr lang="es-CO" sz="1600" b="0" i="1" smtClean="0">
                                  <a:solidFill>
                                    <a:schemeClr val="bg1"/>
                                  </a:solidFill>
                                  <a:latin typeface="Cambria Math" panose="02040503050406030204" pitchFamily="18" charset="0"/>
                                </a:rPr>
                                <m:t>𝑡</m:t>
                              </m:r>
                            </m:e>
                          </m:d>
                          <m:r>
                            <a:rPr lang="es-CO" sz="1600" b="0" i="1" smtClean="0">
                              <a:solidFill>
                                <a:schemeClr val="bg1"/>
                              </a:solidFill>
                              <a:latin typeface="Cambria Math" panose="02040503050406030204" pitchFamily="18" charset="0"/>
                            </a:rPr>
                            <m:t>−</m:t>
                          </m:r>
                          <m:r>
                            <a:rPr lang="es-CO" sz="1600" b="0" i="1" smtClean="0">
                              <a:solidFill>
                                <a:schemeClr val="bg1"/>
                              </a:solidFill>
                              <a:latin typeface="Cambria Math" panose="02040503050406030204" pitchFamily="18" charset="0"/>
                            </a:rPr>
                            <m:t>𝐸</m:t>
                          </m:r>
                          <m:r>
                            <a:rPr lang="es-CO" sz="1600" b="0" i="1" smtClean="0">
                              <a:solidFill>
                                <a:schemeClr val="bg1"/>
                              </a:solidFill>
                              <a:latin typeface="Cambria Math" panose="02040503050406030204" pitchFamily="18" charset="0"/>
                            </a:rPr>
                            <m:t>[</m:t>
                          </m:r>
                          <m:sSub>
                            <m:sSubPr>
                              <m:ctrlPr>
                                <a:rPr lang="es-CO" sz="1600" i="1">
                                  <a:solidFill>
                                    <a:schemeClr val="bg1"/>
                                  </a:solidFill>
                                  <a:latin typeface="Cambria Math" panose="02040503050406030204" pitchFamily="18" charset="0"/>
                                </a:rPr>
                              </m:ctrlPr>
                            </m:sSubPr>
                            <m:e>
                              <m:r>
                                <a:rPr lang="es-CO" sz="1600" i="1">
                                  <a:solidFill>
                                    <a:schemeClr val="bg1"/>
                                  </a:solidFill>
                                  <a:latin typeface="Cambria Math" panose="02040503050406030204" pitchFamily="18" charset="0"/>
                                </a:rPr>
                                <m:t>𝑟</m:t>
                              </m:r>
                            </m:e>
                            <m:sub>
                              <m:r>
                                <a:rPr lang="es-CO" sz="1600" i="1">
                                  <a:solidFill>
                                    <a:schemeClr val="bg1"/>
                                  </a:solidFill>
                                  <a:latin typeface="Cambria Math" panose="02040503050406030204" pitchFamily="18" charset="0"/>
                                </a:rPr>
                                <m:t>𝑖</m:t>
                              </m:r>
                            </m:sub>
                          </m:sSub>
                          <m:d>
                            <m:dPr>
                              <m:ctrlPr>
                                <a:rPr lang="es-CO" sz="1600" i="1">
                                  <a:solidFill>
                                    <a:schemeClr val="bg1"/>
                                  </a:solidFill>
                                  <a:latin typeface="Cambria Math" panose="02040503050406030204" pitchFamily="18" charset="0"/>
                                </a:rPr>
                              </m:ctrlPr>
                            </m:dPr>
                            <m:e>
                              <m:r>
                                <a:rPr lang="es-CO" sz="1600" i="1">
                                  <a:solidFill>
                                    <a:schemeClr val="bg1"/>
                                  </a:solidFill>
                                  <a:latin typeface="Cambria Math" panose="02040503050406030204" pitchFamily="18" charset="0"/>
                                </a:rPr>
                                <m:t>𝑡</m:t>
                              </m:r>
                            </m:e>
                          </m:d>
                          <m:r>
                            <a:rPr lang="es-CO" sz="1600" b="0" i="1" smtClean="0">
                              <a:solidFill>
                                <a:schemeClr val="bg1"/>
                              </a:solidFill>
                              <a:latin typeface="Cambria Math" panose="02040503050406030204" pitchFamily="18" charset="0"/>
                            </a:rPr>
                            <m:t>]=</m:t>
                          </m:r>
                          <m:sSub>
                            <m:sSubPr>
                              <m:ctrlPr>
                                <a:rPr lang="es-CO" sz="1600" b="0" i="1" smtClean="0">
                                  <a:solidFill>
                                    <a:schemeClr val="bg1"/>
                                  </a:solidFill>
                                  <a:latin typeface="Cambria Math" panose="02040503050406030204" pitchFamily="18" charset="0"/>
                                </a:rPr>
                              </m:ctrlPr>
                            </m:sSubPr>
                            <m:e>
                              <m:r>
                                <a:rPr lang="es-CO" sz="1600" b="0" i="1" smtClean="0">
                                  <a:solidFill>
                                    <a:schemeClr val="bg1"/>
                                  </a:solidFill>
                                  <a:latin typeface="Cambria Math" panose="02040503050406030204" pitchFamily="18" charset="0"/>
                                </a:rPr>
                                <m:t>𝛽</m:t>
                              </m:r>
                            </m:e>
                            <m:sub>
                              <m:r>
                                <a:rPr lang="es-CO" sz="1600" b="0" i="1" smtClean="0">
                                  <a:solidFill>
                                    <a:schemeClr val="bg1"/>
                                  </a:solidFill>
                                  <a:latin typeface="Cambria Math" panose="02040503050406030204" pitchFamily="18" charset="0"/>
                                </a:rPr>
                                <m:t>𝑖</m:t>
                              </m:r>
                              <m:r>
                                <a:rPr lang="es-CO" sz="1600" b="0" i="1" smtClean="0">
                                  <a:solidFill>
                                    <a:schemeClr val="bg1"/>
                                  </a:solidFill>
                                  <a:latin typeface="Cambria Math" panose="02040503050406030204" pitchFamily="18" charset="0"/>
                                </a:rPr>
                                <m:t>1</m:t>
                              </m:r>
                            </m:sub>
                          </m:sSub>
                          <m:sSub>
                            <m:sSubPr>
                              <m:ctrlPr>
                                <a:rPr lang="es-CO" sz="1600" b="0" i="1" smtClean="0">
                                  <a:solidFill>
                                    <a:schemeClr val="bg1"/>
                                  </a:solidFill>
                                  <a:latin typeface="Cambria Math" panose="02040503050406030204" pitchFamily="18" charset="0"/>
                                </a:rPr>
                              </m:ctrlPr>
                            </m:sSubPr>
                            <m:e>
                              <m:r>
                                <a:rPr lang="es-MX" sz="1600" b="0" i="1" smtClean="0">
                                  <a:solidFill>
                                    <a:schemeClr val="bg1"/>
                                  </a:solidFill>
                                  <a:latin typeface="Cambria Math" panose="02040503050406030204" pitchFamily="18" charset="0"/>
                                </a:rPr>
                                <m:t>𝑓</m:t>
                              </m:r>
                            </m:e>
                            <m:sub>
                              <m:r>
                                <a:rPr lang="es-CO" sz="1600" b="0" i="1" smtClean="0">
                                  <a:solidFill>
                                    <a:schemeClr val="bg1"/>
                                  </a:solidFill>
                                  <a:latin typeface="Cambria Math" panose="02040503050406030204" pitchFamily="18" charset="0"/>
                                </a:rPr>
                                <m:t>1</m:t>
                              </m:r>
                            </m:sub>
                          </m:sSub>
                          <m:r>
                            <a:rPr lang="es-MX" sz="1600" b="0" i="1" smtClean="0">
                              <a:solidFill>
                                <a:schemeClr val="bg1"/>
                              </a:solidFill>
                              <a:latin typeface="Cambria Math" panose="02040503050406030204" pitchFamily="18" charset="0"/>
                            </a:rPr>
                            <m:t>(</m:t>
                          </m:r>
                          <m:r>
                            <a:rPr lang="es-MX" sz="1600" b="0" i="1" smtClean="0">
                              <a:solidFill>
                                <a:schemeClr val="bg1"/>
                              </a:solidFill>
                              <a:latin typeface="Cambria Math" panose="02040503050406030204" pitchFamily="18" charset="0"/>
                            </a:rPr>
                            <m:t>𝑡</m:t>
                          </m:r>
                          <m:r>
                            <a:rPr lang="es-MX" sz="1600" b="0" i="1" smtClean="0">
                              <a:solidFill>
                                <a:schemeClr val="bg1"/>
                              </a:solidFill>
                              <a:latin typeface="Cambria Math" panose="02040503050406030204" pitchFamily="18" charset="0"/>
                            </a:rPr>
                            <m:t>)+</m:t>
                          </m:r>
                          <m:sSub>
                            <m:sSubPr>
                              <m:ctrlPr>
                                <a:rPr lang="es-CO" sz="1600" b="0" i="1" smtClean="0">
                                  <a:solidFill>
                                    <a:schemeClr val="bg1"/>
                                  </a:solidFill>
                                  <a:latin typeface="Cambria Math" panose="02040503050406030204" pitchFamily="18" charset="0"/>
                                </a:rPr>
                              </m:ctrlPr>
                            </m:sSubPr>
                            <m:e>
                              <m:r>
                                <a:rPr lang="es-CO" sz="1600" i="1">
                                  <a:solidFill>
                                    <a:schemeClr val="bg1"/>
                                  </a:solidFill>
                                  <a:latin typeface="Cambria Math" panose="02040503050406030204" pitchFamily="18" charset="0"/>
                                </a:rPr>
                                <m:t>𝛽</m:t>
                              </m:r>
                            </m:e>
                            <m:sub>
                              <m:r>
                                <a:rPr lang="es-CO" sz="1600" b="0" i="1" smtClean="0">
                                  <a:solidFill>
                                    <a:schemeClr val="bg1"/>
                                  </a:solidFill>
                                  <a:latin typeface="Cambria Math" panose="02040503050406030204" pitchFamily="18" charset="0"/>
                                </a:rPr>
                                <m:t>𝑖</m:t>
                              </m:r>
                              <m:r>
                                <a:rPr lang="es-CO" sz="1600" b="0" i="1" smtClean="0">
                                  <a:solidFill>
                                    <a:schemeClr val="bg1"/>
                                  </a:solidFill>
                                  <a:latin typeface="Cambria Math" panose="02040503050406030204" pitchFamily="18" charset="0"/>
                                </a:rPr>
                                <m:t>2</m:t>
                              </m:r>
                            </m:sub>
                          </m:sSub>
                          <m:sSub>
                            <m:sSubPr>
                              <m:ctrlPr>
                                <a:rPr lang="es-CO" sz="1600" b="0" i="1" smtClean="0">
                                  <a:solidFill>
                                    <a:schemeClr val="bg1"/>
                                  </a:solidFill>
                                  <a:latin typeface="Cambria Math" panose="02040503050406030204" pitchFamily="18" charset="0"/>
                                </a:rPr>
                              </m:ctrlPr>
                            </m:sSubPr>
                            <m:e>
                              <m:r>
                                <a:rPr lang="es-MX" sz="1600" b="0" i="1" smtClean="0">
                                  <a:solidFill>
                                    <a:schemeClr val="bg1"/>
                                  </a:solidFill>
                                  <a:latin typeface="Cambria Math" panose="02040503050406030204" pitchFamily="18" charset="0"/>
                                </a:rPr>
                                <m:t>𝑓</m:t>
                              </m:r>
                            </m:e>
                            <m:sub>
                              <m:r>
                                <a:rPr lang="es-CO" sz="1600" b="0" i="1" smtClean="0">
                                  <a:solidFill>
                                    <a:schemeClr val="bg1"/>
                                  </a:solidFill>
                                  <a:latin typeface="Cambria Math" panose="02040503050406030204" pitchFamily="18" charset="0"/>
                                </a:rPr>
                                <m:t>2</m:t>
                              </m:r>
                            </m:sub>
                          </m:sSub>
                          <m:r>
                            <a:rPr lang="es-MX" sz="1600" b="0" i="1" smtClean="0">
                              <a:solidFill>
                                <a:schemeClr val="bg1"/>
                              </a:solidFill>
                              <a:latin typeface="Cambria Math" panose="02040503050406030204" pitchFamily="18" charset="0"/>
                            </a:rPr>
                            <m:t>(</m:t>
                          </m:r>
                          <m:r>
                            <a:rPr lang="es-MX" sz="1600" b="0" i="1" smtClean="0">
                              <a:solidFill>
                                <a:schemeClr val="bg1"/>
                              </a:solidFill>
                              <a:latin typeface="Cambria Math" panose="02040503050406030204" pitchFamily="18" charset="0"/>
                            </a:rPr>
                            <m:t>𝑡</m:t>
                          </m:r>
                          <m:r>
                            <a:rPr lang="es-MX" sz="1600" b="0" i="1" smtClean="0">
                              <a:solidFill>
                                <a:schemeClr val="bg1"/>
                              </a:solidFill>
                              <a:latin typeface="Cambria Math" panose="02040503050406030204" pitchFamily="18" charset="0"/>
                            </a:rPr>
                            <m:t>)+…+</m:t>
                          </m:r>
                          <m:sSub>
                            <m:sSubPr>
                              <m:ctrlPr>
                                <a:rPr lang="es-CO" sz="1600" b="0" i="1" smtClean="0">
                                  <a:solidFill>
                                    <a:schemeClr val="bg1"/>
                                  </a:solidFill>
                                  <a:latin typeface="Cambria Math" panose="02040503050406030204" pitchFamily="18" charset="0"/>
                                </a:rPr>
                              </m:ctrlPr>
                            </m:sSubPr>
                            <m:e>
                              <m:r>
                                <a:rPr lang="es-CO" sz="1600" i="1">
                                  <a:solidFill>
                                    <a:schemeClr val="bg1"/>
                                  </a:solidFill>
                                  <a:latin typeface="Cambria Math" panose="02040503050406030204" pitchFamily="18" charset="0"/>
                                </a:rPr>
                                <m:t>𝛽</m:t>
                              </m:r>
                            </m:e>
                            <m:sub>
                              <m:r>
                                <a:rPr lang="es-CO" sz="1600" b="0" i="1" smtClean="0">
                                  <a:solidFill>
                                    <a:schemeClr val="bg1"/>
                                  </a:solidFill>
                                  <a:latin typeface="Cambria Math" panose="02040503050406030204" pitchFamily="18" charset="0"/>
                                </a:rPr>
                                <m:t>𝑖𝑘</m:t>
                              </m:r>
                            </m:sub>
                          </m:sSub>
                          <m:sSub>
                            <m:sSubPr>
                              <m:ctrlPr>
                                <a:rPr lang="es-CO" sz="1600" b="0" i="1" smtClean="0">
                                  <a:solidFill>
                                    <a:schemeClr val="bg1"/>
                                  </a:solidFill>
                                  <a:latin typeface="Cambria Math" panose="02040503050406030204" pitchFamily="18" charset="0"/>
                                </a:rPr>
                              </m:ctrlPr>
                            </m:sSubPr>
                            <m:e>
                              <m:r>
                                <a:rPr lang="es-MX" sz="1600" b="0" i="1" smtClean="0">
                                  <a:solidFill>
                                    <a:schemeClr val="bg1"/>
                                  </a:solidFill>
                                  <a:latin typeface="Cambria Math" panose="02040503050406030204" pitchFamily="18" charset="0"/>
                                </a:rPr>
                                <m:t>𝑓</m:t>
                              </m:r>
                            </m:e>
                            <m:sub>
                              <m:r>
                                <a:rPr lang="es-CO" sz="1600" b="0" i="1" smtClean="0">
                                  <a:solidFill>
                                    <a:schemeClr val="bg1"/>
                                  </a:solidFill>
                                  <a:latin typeface="Cambria Math" panose="02040503050406030204" pitchFamily="18" charset="0"/>
                                </a:rPr>
                                <m:t>𝑘</m:t>
                              </m:r>
                            </m:sub>
                          </m:sSub>
                          <m:r>
                            <a:rPr lang="es-MX" sz="1600" b="0" i="1" smtClean="0">
                              <a:solidFill>
                                <a:schemeClr val="bg1"/>
                              </a:solidFill>
                              <a:latin typeface="Cambria Math" panose="02040503050406030204" pitchFamily="18" charset="0"/>
                            </a:rPr>
                            <m:t>(</m:t>
                          </m:r>
                          <m:r>
                            <a:rPr lang="es-MX" sz="1600" b="0" i="1" smtClean="0">
                              <a:solidFill>
                                <a:schemeClr val="bg1"/>
                              </a:solidFill>
                              <a:latin typeface="Cambria Math" panose="02040503050406030204" pitchFamily="18" charset="0"/>
                            </a:rPr>
                            <m:t>𝑡</m:t>
                          </m:r>
                          <m:r>
                            <a:rPr lang="es-MX" sz="1600" b="0" i="1" smtClean="0">
                              <a:solidFill>
                                <a:schemeClr val="bg1"/>
                              </a:solidFill>
                              <a:latin typeface="Cambria Math" panose="02040503050406030204" pitchFamily="18" charset="0"/>
                            </a:rPr>
                            <m:t>)+</m:t>
                          </m:r>
                          <m:sSub>
                            <m:sSubPr>
                              <m:ctrlPr>
                                <a:rPr lang="es-CO" sz="1600" b="0" i="1" smtClean="0">
                                  <a:solidFill>
                                    <a:schemeClr val="bg1"/>
                                  </a:solidFill>
                                  <a:latin typeface="Cambria Math" panose="02040503050406030204" pitchFamily="18" charset="0"/>
                                </a:rPr>
                              </m:ctrlPr>
                            </m:sSubPr>
                            <m:e>
                              <m:r>
                                <a:rPr lang="es-CO" sz="1600" b="0" i="1" smtClean="0">
                                  <a:solidFill>
                                    <a:schemeClr val="bg1"/>
                                  </a:solidFill>
                                  <a:latin typeface="Cambria Math" panose="02040503050406030204" pitchFamily="18" charset="0"/>
                                </a:rPr>
                                <m:t>𝜖</m:t>
                              </m:r>
                            </m:e>
                            <m:sub>
                              <m:r>
                                <a:rPr lang="es-CO" sz="1600" b="0" i="1" smtClean="0">
                                  <a:solidFill>
                                    <a:schemeClr val="bg1"/>
                                  </a:solidFill>
                                  <a:latin typeface="Cambria Math" panose="02040503050406030204" pitchFamily="18" charset="0"/>
                                </a:rPr>
                                <m:t>𝑖</m:t>
                              </m:r>
                            </m:sub>
                          </m:sSub>
                          <m:r>
                            <a:rPr lang="es-MX" sz="1600" b="0" i="1" smtClean="0">
                              <a:solidFill>
                                <a:schemeClr val="bg1"/>
                              </a:solidFill>
                              <a:latin typeface="Cambria Math" panose="02040503050406030204" pitchFamily="18" charset="0"/>
                            </a:rPr>
                            <m:t>(</m:t>
                          </m:r>
                          <m:r>
                            <a:rPr lang="es-MX" sz="1600" b="0" i="1" smtClean="0">
                              <a:solidFill>
                                <a:schemeClr val="bg1"/>
                              </a:solidFill>
                              <a:latin typeface="Cambria Math" panose="02040503050406030204" pitchFamily="18" charset="0"/>
                            </a:rPr>
                            <m:t>𝑡</m:t>
                          </m:r>
                          <m:r>
                            <a:rPr lang="es-MX" sz="1600" b="0" i="1" smtClean="0">
                              <a:solidFill>
                                <a:schemeClr val="bg1"/>
                              </a:solidFill>
                              <a:latin typeface="Cambria Math" panose="02040503050406030204" pitchFamily="18" charset="0"/>
                            </a:rPr>
                            <m:t>)</m:t>
                          </m:r>
                        </m:oMath>
                      </m:oMathPara>
                    </a14:m>
                    <a:endParaRPr lang="es-CO" sz="1600" dirty="0">
                      <a:solidFill>
                        <a:schemeClr val="bg1"/>
                      </a:solidFill>
                      <a:latin typeface="Aptos" panose="020B0004020202020204" pitchFamily="34" charset="0"/>
                    </a:endParaRPr>
                  </a:p>
                  <a:p>
                    <a:r>
                      <a:rPr lang="es-CO" sz="1600" dirty="0">
                        <a:solidFill>
                          <a:schemeClr val="bg1"/>
                        </a:solidFill>
                        <a:latin typeface="Aptos" panose="020B0004020202020204" pitchFamily="34" charset="0"/>
                      </a:rPr>
                      <a:t>Donde: </a:t>
                    </a:r>
                  </a:p>
                  <a:p>
                    <a:pPr/>
                    <a14:m>
                      <m:oMathPara xmlns:m="http://schemas.openxmlformats.org/officeDocument/2006/math">
                        <m:oMathParaPr>
                          <m:jc m:val="centerGroup"/>
                        </m:oMathParaPr>
                        <m:oMath xmlns:m="http://schemas.openxmlformats.org/officeDocument/2006/math">
                          <m:sSub>
                            <m:sSubPr>
                              <m:ctrlPr>
                                <a:rPr lang="es-CO" sz="1600" b="0" i="1" smtClean="0">
                                  <a:solidFill>
                                    <a:schemeClr val="bg1"/>
                                  </a:solidFill>
                                  <a:latin typeface="Cambria Math" panose="02040503050406030204" pitchFamily="18" charset="0"/>
                                </a:rPr>
                              </m:ctrlPr>
                            </m:sSubPr>
                            <m:e>
                              <m:r>
                                <a:rPr lang="es-CO" sz="1600" b="0" i="1" smtClean="0">
                                  <a:solidFill>
                                    <a:schemeClr val="bg1"/>
                                  </a:solidFill>
                                  <a:latin typeface="Cambria Math" panose="02040503050406030204" pitchFamily="18" charset="0"/>
                                </a:rPr>
                                <m:t>𝑅</m:t>
                              </m:r>
                            </m:e>
                            <m:sub>
                              <m:r>
                                <a:rPr lang="es-CO" sz="1600" b="0" i="1" smtClean="0">
                                  <a:solidFill>
                                    <a:schemeClr val="bg1"/>
                                  </a:solidFill>
                                  <a:latin typeface="Cambria Math" panose="02040503050406030204" pitchFamily="18" charset="0"/>
                                </a:rPr>
                                <m:t>𝑖</m:t>
                              </m:r>
                            </m:sub>
                          </m:sSub>
                          <m:r>
                            <a:rPr lang="es-CO" sz="1600" b="0" i="1" smtClean="0">
                              <a:solidFill>
                                <a:schemeClr val="bg1"/>
                              </a:solidFill>
                              <a:latin typeface="Cambria Math" panose="02040503050406030204" pitchFamily="18" charset="0"/>
                            </a:rPr>
                            <m:t>:</m:t>
                          </m:r>
                          <m:r>
                            <a:rPr lang="es-CO" sz="1600" b="0" i="1" smtClean="0">
                              <a:solidFill>
                                <a:schemeClr val="bg1"/>
                              </a:solidFill>
                              <a:latin typeface="Cambria Math" panose="02040503050406030204" pitchFamily="18" charset="0"/>
                            </a:rPr>
                            <m:t>𝐸𝑠</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𝑒𝑙</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𝑟𝑒𝑡𝑜𝑟𝑛𝑜</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𝑡𝑜𝑡𝑎𝑙</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𝑑𝑒𝑙</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𝑎𝑐𝑡𝑖𝑣𝑜</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𝑖</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𝑟𝑒𝑎𝑙𝑖𝑧𝑎𝑑𝑜</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𝑎𝑙</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𝑓𝑖𝑛𝑎𝑙</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𝑑𝑒𝑙</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𝑝𝑒𝑟𝑖𝑜𝑑𝑜</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𝑡</m:t>
                          </m:r>
                        </m:oMath>
                      </m:oMathPara>
                    </a14:m>
                    <a:endParaRPr lang="es-CO" sz="16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r>
                            <a:rPr lang="es-CO" sz="1600" i="1">
                              <a:solidFill>
                                <a:schemeClr val="bg1"/>
                              </a:solidFill>
                              <a:latin typeface="Cambria Math" panose="02040503050406030204" pitchFamily="18" charset="0"/>
                            </a:rPr>
                            <m:t>𝐸</m:t>
                          </m:r>
                          <m:d>
                            <m:dPr>
                              <m:begChr m:val="["/>
                              <m:endChr m:val="]"/>
                              <m:ctrlPr>
                                <a:rPr lang="es-CO" sz="1600" i="1">
                                  <a:solidFill>
                                    <a:schemeClr val="bg1"/>
                                  </a:solidFill>
                                  <a:latin typeface="Cambria Math" panose="02040503050406030204" pitchFamily="18" charset="0"/>
                                </a:rPr>
                              </m:ctrlPr>
                            </m:dPr>
                            <m:e>
                              <m:sSub>
                                <m:sSubPr>
                                  <m:ctrlPr>
                                    <a:rPr lang="es-CO" sz="1600" i="1">
                                      <a:solidFill>
                                        <a:schemeClr val="bg1"/>
                                      </a:solidFill>
                                      <a:latin typeface="Cambria Math" panose="02040503050406030204" pitchFamily="18" charset="0"/>
                                    </a:rPr>
                                  </m:ctrlPr>
                                </m:sSubPr>
                                <m:e>
                                  <m:r>
                                    <a:rPr lang="es-CO" sz="1600" i="1">
                                      <a:solidFill>
                                        <a:schemeClr val="bg1"/>
                                      </a:solidFill>
                                      <a:latin typeface="Cambria Math" panose="02040503050406030204" pitchFamily="18" charset="0"/>
                                    </a:rPr>
                                    <m:t>𝑟</m:t>
                                  </m:r>
                                </m:e>
                                <m:sub>
                                  <m:r>
                                    <a:rPr lang="es-CO" sz="1600" i="1">
                                      <a:solidFill>
                                        <a:schemeClr val="bg1"/>
                                      </a:solidFill>
                                      <a:latin typeface="Cambria Math" panose="02040503050406030204" pitchFamily="18" charset="0"/>
                                    </a:rPr>
                                    <m:t>𝑖</m:t>
                                  </m:r>
                                </m:sub>
                              </m:sSub>
                              <m:d>
                                <m:dPr>
                                  <m:ctrlPr>
                                    <a:rPr lang="es-CO" sz="1600" i="1">
                                      <a:solidFill>
                                        <a:schemeClr val="bg1"/>
                                      </a:solidFill>
                                      <a:latin typeface="Cambria Math" panose="02040503050406030204" pitchFamily="18" charset="0"/>
                                    </a:rPr>
                                  </m:ctrlPr>
                                </m:dPr>
                                <m:e>
                                  <m:r>
                                    <a:rPr lang="es-CO" sz="1600" i="1">
                                      <a:solidFill>
                                        <a:schemeClr val="bg1"/>
                                      </a:solidFill>
                                      <a:latin typeface="Cambria Math" panose="02040503050406030204" pitchFamily="18" charset="0"/>
                                    </a:rPr>
                                    <m:t>𝑡</m:t>
                                  </m:r>
                                </m:e>
                              </m:d>
                            </m:e>
                          </m:d>
                          <m:r>
                            <a:rPr lang="es-CO" sz="1600" i="1">
                              <a:solidFill>
                                <a:schemeClr val="bg1"/>
                              </a:solidFill>
                              <a:latin typeface="Cambria Math" panose="02040503050406030204" pitchFamily="18" charset="0"/>
                            </a:rPr>
                            <m:t>:</m:t>
                          </m:r>
                          <m:r>
                            <a:rPr lang="es-CO" sz="1600" i="1">
                              <a:solidFill>
                                <a:schemeClr val="bg1"/>
                              </a:solidFill>
                              <a:latin typeface="Cambria Math" panose="02040503050406030204" pitchFamily="18" charset="0"/>
                            </a:rPr>
                            <m:t>𝐸𝑙</m:t>
                          </m:r>
                          <m:r>
                            <a:rPr lang="es-CO" sz="1600" i="1">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𝑟𝑒𝑡𝑜𝑟𝑛𝑜</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𝑒𝑠𝑝𝑒𝑟𝑎𝑑𝑜</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𝑎𝑙</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𝑝𝑟𝑖𝑛𝑐𝑖𝑝𝑖𝑜</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𝑑𝑒𝑙</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𝑝𝑒𝑟𝑖𝑑𝑜</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𝑡</m:t>
                          </m:r>
                        </m:oMath>
                      </m:oMathPara>
                    </a14:m>
                    <a:endParaRPr lang="es-CO" sz="16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sSub>
                            <m:sSubPr>
                              <m:ctrlPr>
                                <a:rPr lang="es-CO" sz="1600" b="0" i="1" smtClean="0">
                                  <a:solidFill>
                                    <a:schemeClr val="bg1"/>
                                  </a:solidFill>
                                  <a:latin typeface="Cambria Math" panose="02040503050406030204" pitchFamily="18" charset="0"/>
                                </a:rPr>
                              </m:ctrlPr>
                            </m:sSubPr>
                            <m:e>
                              <m:r>
                                <a:rPr lang="es-CO" sz="1600" b="0" i="1" smtClean="0">
                                  <a:solidFill>
                                    <a:schemeClr val="bg1"/>
                                  </a:solidFill>
                                  <a:latin typeface="Cambria Math" panose="02040503050406030204" pitchFamily="18" charset="0"/>
                                </a:rPr>
                                <m:t>𝛽</m:t>
                              </m:r>
                            </m:e>
                            <m:sub>
                              <m:r>
                                <a:rPr lang="es-CO" sz="1600" b="0" i="1" smtClean="0">
                                  <a:solidFill>
                                    <a:schemeClr val="bg1"/>
                                  </a:solidFill>
                                  <a:latin typeface="Cambria Math" panose="02040503050406030204" pitchFamily="18" charset="0"/>
                                </a:rPr>
                                <m:t>𝑖𝑗</m:t>
                              </m:r>
                            </m:sub>
                          </m:sSub>
                          <m:r>
                            <a:rPr lang="es-CO" sz="1600" b="0" i="1" smtClean="0">
                              <a:solidFill>
                                <a:schemeClr val="bg1"/>
                              </a:solidFill>
                              <a:latin typeface="Cambria Math" panose="02040503050406030204" pitchFamily="18" charset="0"/>
                            </a:rPr>
                            <m:t>:</m:t>
                          </m:r>
                          <m:r>
                            <a:rPr lang="es-CO" sz="1600" b="0" i="1" smtClean="0">
                              <a:solidFill>
                                <a:schemeClr val="bg1"/>
                              </a:solidFill>
                              <a:latin typeface="Cambria Math" panose="02040503050406030204" pitchFamily="18" charset="0"/>
                            </a:rPr>
                            <m:t>𝐿𝑎</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𝑒𝑥𝑝𝑜𝑠𝑖𝑐𝑖</m:t>
                          </m:r>
                          <m:r>
                            <a:rPr lang="es-CO" sz="1600" b="0" i="1" smtClean="0">
                              <a:solidFill>
                                <a:schemeClr val="bg1"/>
                              </a:solidFill>
                              <a:latin typeface="Cambria Math" panose="02040503050406030204" pitchFamily="18" charset="0"/>
                            </a:rPr>
                            <m:t>ó</m:t>
                          </m:r>
                          <m:r>
                            <a:rPr lang="es-CO" sz="1600" b="0" i="1" smtClean="0">
                              <a:solidFill>
                                <a:schemeClr val="bg1"/>
                              </a:solidFill>
                              <a:latin typeface="Cambria Math" panose="02040503050406030204" pitchFamily="18" charset="0"/>
                            </a:rPr>
                            <m:t>𝑛</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𝑜</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𝑏𝑒𝑡𝑎</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𝑑𝑒𝑙</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𝑎𝑐𝑡𝑖𝑣𝑜</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𝑖</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𝑎𝑙</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𝑓𝑎𝑐𝑡𝑜𝑟</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𝑗</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𝑗</m:t>
                          </m:r>
                          <m:r>
                            <a:rPr lang="es-CO" sz="1600" b="0" i="1" smtClean="0">
                              <a:solidFill>
                                <a:schemeClr val="bg1"/>
                              </a:solidFill>
                              <a:latin typeface="Cambria Math" panose="02040503050406030204" pitchFamily="18" charset="0"/>
                            </a:rPr>
                            <m:t>=1,2, …, </m:t>
                          </m:r>
                          <m:r>
                            <a:rPr lang="es-CO" sz="1600" b="0" i="1" smtClean="0">
                              <a:solidFill>
                                <a:schemeClr val="bg1"/>
                              </a:solidFill>
                              <a:latin typeface="Cambria Math" panose="02040503050406030204" pitchFamily="18" charset="0"/>
                            </a:rPr>
                            <m:t>𝐾</m:t>
                          </m:r>
                        </m:oMath>
                      </m:oMathPara>
                    </a14:m>
                    <a:endParaRPr lang="es-CO" sz="16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sSub>
                            <m:sSubPr>
                              <m:ctrlPr>
                                <a:rPr lang="es-CO" sz="1600" b="0" i="1" smtClean="0">
                                  <a:solidFill>
                                    <a:schemeClr val="bg1"/>
                                  </a:solidFill>
                                  <a:latin typeface="Cambria Math" panose="02040503050406030204" pitchFamily="18" charset="0"/>
                                </a:rPr>
                              </m:ctrlPr>
                            </m:sSubPr>
                            <m:e>
                              <m:r>
                                <a:rPr lang="es-CO" sz="1600" b="0" i="1" smtClean="0">
                                  <a:solidFill>
                                    <a:schemeClr val="bg1"/>
                                  </a:solidFill>
                                  <a:latin typeface="Cambria Math" panose="02040503050406030204" pitchFamily="18" charset="0"/>
                                </a:rPr>
                                <m:t>𝜖</m:t>
                              </m:r>
                            </m:e>
                            <m:sub>
                              <m:r>
                                <a:rPr lang="es-CO" sz="1600" b="0" i="1" smtClean="0">
                                  <a:solidFill>
                                    <a:schemeClr val="bg1"/>
                                  </a:solidFill>
                                  <a:latin typeface="Cambria Math" panose="02040503050406030204" pitchFamily="18" charset="0"/>
                                </a:rPr>
                                <m:t>𝑖</m:t>
                              </m:r>
                            </m:sub>
                          </m:sSub>
                          <m:r>
                            <a:rPr lang="es-CO" sz="1600" b="0" i="1" smtClean="0">
                              <a:solidFill>
                                <a:schemeClr val="bg1"/>
                              </a:solidFill>
                              <a:latin typeface="Cambria Math" panose="02040503050406030204" pitchFamily="18" charset="0"/>
                            </a:rPr>
                            <m:t>:</m:t>
                          </m:r>
                          <m:r>
                            <a:rPr lang="es-CO" sz="1600" b="0" i="1" smtClean="0">
                              <a:solidFill>
                                <a:schemeClr val="bg1"/>
                              </a:solidFill>
                              <a:latin typeface="Cambria Math" panose="02040503050406030204" pitchFamily="18" charset="0"/>
                            </a:rPr>
                            <m:t>𝐸𝑙</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𝑡</m:t>
                          </m:r>
                          <m:r>
                            <a:rPr lang="es-CO" sz="1600" b="0" i="1" smtClean="0">
                              <a:solidFill>
                                <a:schemeClr val="bg1"/>
                              </a:solidFill>
                              <a:latin typeface="Cambria Math" panose="02040503050406030204" pitchFamily="18" charset="0"/>
                            </a:rPr>
                            <m:t>é</m:t>
                          </m:r>
                          <m:r>
                            <a:rPr lang="es-CO" sz="1600" b="0" i="1" smtClean="0">
                              <a:solidFill>
                                <a:schemeClr val="bg1"/>
                              </a:solidFill>
                              <a:latin typeface="Cambria Math" panose="02040503050406030204" pitchFamily="18" charset="0"/>
                            </a:rPr>
                            <m:t>𝑟𝑚𝑖𝑛𝑜</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𝑑𝑒</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𝑒𝑟𝑟𝑜𝑟</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𝑜</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𝑙𝑜𝑠</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𝑐h𝑜𝑞𝑢𝑒𝑠</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𝑖𝑑𝑖𝑜𝑠𝑖𝑛𝑐𝑟</m:t>
                          </m:r>
                          <m:r>
                            <a:rPr lang="es-CO" sz="1600" b="0" i="1" smtClean="0">
                              <a:solidFill>
                                <a:schemeClr val="bg1"/>
                              </a:solidFill>
                              <a:latin typeface="Cambria Math" panose="02040503050406030204" pitchFamily="18" charset="0"/>
                            </a:rPr>
                            <m:t>á</m:t>
                          </m:r>
                          <m:r>
                            <a:rPr lang="es-CO" sz="1600" b="0" i="1" smtClean="0">
                              <a:solidFill>
                                <a:schemeClr val="bg1"/>
                              </a:solidFill>
                              <a:latin typeface="Cambria Math" panose="02040503050406030204" pitchFamily="18" charset="0"/>
                            </a:rPr>
                            <m:t>𝑐𝑡𝑖𝑐𝑜</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𝑑𝑒𝑙</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𝑎𝑐𝑡𝑖𝑣𝑜</m:t>
                          </m:r>
                        </m:oMath>
                      </m:oMathPara>
                    </a14:m>
                    <a:endParaRPr lang="es-CO" sz="16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sSub>
                            <m:sSubPr>
                              <m:ctrlPr>
                                <a:rPr lang="es-CO" sz="1600" b="0" i="1" smtClean="0">
                                  <a:solidFill>
                                    <a:schemeClr val="bg1"/>
                                  </a:solidFill>
                                  <a:latin typeface="Cambria Math" panose="02040503050406030204" pitchFamily="18" charset="0"/>
                                </a:rPr>
                              </m:ctrlPr>
                            </m:sSubPr>
                            <m:e>
                              <m:r>
                                <a:rPr lang="es-MX" sz="1600" b="0" i="1" smtClean="0">
                                  <a:solidFill>
                                    <a:schemeClr val="bg1"/>
                                  </a:solidFill>
                                  <a:latin typeface="Cambria Math" panose="02040503050406030204" pitchFamily="18" charset="0"/>
                                </a:rPr>
                                <m:t>𝑓</m:t>
                              </m:r>
                            </m:e>
                            <m:sub>
                              <m:r>
                                <a:rPr lang="es-CO" sz="1600" b="0" i="1" smtClean="0">
                                  <a:solidFill>
                                    <a:schemeClr val="bg1"/>
                                  </a:solidFill>
                                  <a:latin typeface="Cambria Math" panose="02040503050406030204" pitchFamily="18" charset="0"/>
                                </a:rPr>
                                <m:t>𝑗</m:t>
                              </m:r>
                            </m:sub>
                          </m:sSub>
                          <m:r>
                            <a:rPr lang="es-CO" sz="1600" b="0" i="1" smtClean="0">
                              <a:solidFill>
                                <a:schemeClr val="bg1"/>
                              </a:solidFill>
                              <a:latin typeface="Cambria Math" panose="02040503050406030204" pitchFamily="18" charset="0"/>
                            </a:rPr>
                            <m:t>:</m:t>
                          </m:r>
                          <m:r>
                            <a:rPr lang="es-CO" sz="1600" b="0" i="1" smtClean="0">
                              <a:solidFill>
                                <a:schemeClr val="bg1"/>
                              </a:solidFill>
                              <a:latin typeface="Cambria Math" panose="02040503050406030204" pitchFamily="18" charset="0"/>
                            </a:rPr>
                            <m:t>𝐸𝑙</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𝑣𝑎𝑙𝑜𝑟</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𝑎𝑙</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𝑓𝑖𝑛𝑎𝑙</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𝑑𝑒𝑙</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𝑝𝑒𝑟𝑖𝑜𝑑𝑜</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𝑑𝑒</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𝑙𝑎</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𝑟𝑒𝑎𝑙𝑖𝑧𝑎𝑐𝑖</m:t>
                          </m:r>
                          <m:r>
                            <a:rPr lang="es-CO" sz="1600" b="0" i="1" smtClean="0">
                              <a:solidFill>
                                <a:schemeClr val="bg1"/>
                              </a:solidFill>
                              <a:latin typeface="Cambria Math" panose="02040503050406030204" pitchFamily="18" charset="0"/>
                            </a:rPr>
                            <m:t>ó</m:t>
                          </m:r>
                          <m:r>
                            <a:rPr lang="es-CO" sz="1600" b="0" i="1" smtClean="0">
                              <a:solidFill>
                                <a:schemeClr val="bg1"/>
                              </a:solidFill>
                              <a:latin typeface="Cambria Math" panose="02040503050406030204" pitchFamily="18" charset="0"/>
                            </a:rPr>
                            <m:t>𝑛</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𝑑𝑒𝑙</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𝑓𝑎𝑐𝑡𝑜𝑟</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𝑗</m:t>
                          </m:r>
                        </m:oMath>
                      </m:oMathPara>
                    </a14:m>
                    <a:endParaRPr lang="es-CO" sz="1600" dirty="0">
                      <a:solidFill>
                        <a:schemeClr val="bg1"/>
                      </a:solidFill>
                      <a:latin typeface="Aptos" panose="020B0004020202020204" pitchFamily="34" charset="0"/>
                    </a:endParaRPr>
                  </a:p>
                </p:txBody>
              </p:sp>
            </mc:Choice>
            <mc:Fallback xmlns="">
              <p:sp>
                <p:nvSpPr>
                  <p:cNvPr id="30" name="TextBox 2">
                    <a:extLst>
                      <a:ext uri="{FF2B5EF4-FFF2-40B4-BE49-F238E27FC236}">
                        <a16:creationId xmlns:a16="http://schemas.microsoft.com/office/drawing/2014/main" id="{10F3C1A7-1012-0DF3-D0DE-230154FBA41E}"/>
                      </a:ext>
                    </a:extLst>
                  </p:cNvPr>
                  <p:cNvSpPr txBox="1">
                    <a:spLocks noRot="1" noChangeAspect="1" noMove="1" noResize="1" noEditPoints="1" noAdjustHandles="1" noChangeArrowheads="1" noChangeShapeType="1" noTextEdit="1"/>
                  </p:cNvSpPr>
                  <p:nvPr/>
                </p:nvSpPr>
                <p:spPr>
                  <a:xfrm>
                    <a:off x="5027534" y="4067842"/>
                    <a:ext cx="7895216" cy="3086614"/>
                  </a:xfrm>
                  <a:prstGeom prst="rect">
                    <a:avLst/>
                  </a:prstGeom>
                  <a:blipFill>
                    <a:blip r:embed="rId8"/>
                    <a:stretch>
                      <a:fillRect l="-355" t="-593" r="-497"/>
                    </a:stretch>
                  </a:blipFill>
                </p:spPr>
                <p:txBody>
                  <a:bodyPr/>
                  <a:lstStyle/>
                  <a:p>
                    <a:r>
                      <a:rPr lang="es-CO">
                        <a:noFill/>
                      </a:rPr>
                      <a:t> </a:t>
                    </a:r>
                  </a:p>
                </p:txBody>
              </p:sp>
            </mc:Fallback>
          </mc:AlternateContent>
          <p:sp>
            <p:nvSpPr>
              <p:cNvPr id="31" name="Rectangle: Rounded Corners 27">
                <a:extLst>
                  <a:ext uri="{FF2B5EF4-FFF2-40B4-BE49-F238E27FC236}">
                    <a16:creationId xmlns:a16="http://schemas.microsoft.com/office/drawing/2014/main" id="{47E3931E-4FB1-6D91-ED58-CDDE1F3D5A67}"/>
                  </a:ext>
                </a:extLst>
              </p:cNvPr>
              <p:cNvSpPr/>
              <p:nvPr/>
            </p:nvSpPr>
            <p:spPr>
              <a:xfrm>
                <a:off x="4580735" y="3989400"/>
                <a:ext cx="8442562" cy="3192039"/>
              </a:xfrm>
              <a:prstGeom prst="roundRect">
                <a:avLst>
                  <a:gd name="adj" fmla="val 15017"/>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400" dirty="0"/>
              </a:p>
            </p:txBody>
          </p:sp>
        </p:grpSp>
        <p:pic>
          <p:nvPicPr>
            <p:cNvPr id="7196" name="Imagen 7195" descr="Dibujo en blanco y negro&#10;&#10;Descripción generada automáticamente con confianza media">
              <a:extLst>
                <a:ext uri="{FF2B5EF4-FFF2-40B4-BE49-F238E27FC236}">
                  <a16:creationId xmlns:a16="http://schemas.microsoft.com/office/drawing/2014/main" id="{664A4F86-08AC-3D6D-3866-B0C4F638F83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1336" y="3440485"/>
              <a:ext cx="837902" cy="837902"/>
            </a:xfrm>
            <a:prstGeom prst="rect">
              <a:avLst/>
            </a:prstGeom>
          </p:spPr>
        </p:pic>
      </p:grpSp>
    </p:spTree>
    <p:extLst>
      <p:ext uri="{BB962C8B-B14F-4D97-AF65-F5344CB8AC3E}">
        <p14:creationId xmlns:p14="http://schemas.microsoft.com/office/powerpoint/2010/main" val="41158356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10"/>
                                        </p:tgtEl>
                                        <p:attrNameLst>
                                          <p:attrName>style.visibility</p:attrName>
                                        </p:attrNameLst>
                                      </p:cBhvr>
                                      <p:to>
                                        <p:strVal val="visible"/>
                                      </p:to>
                                    </p:set>
                                    <p:animEffect transition="in" filter="fade">
                                      <p:cBhvr>
                                        <p:cTn id="7" dur="500"/>
                                        <p:tgtEl>
                                          <p:spTgt spid="7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42991-8437-3779-1D99-384F93DFBA01}"/>
            </a:ext>
          </a:extLst>
        </p:cNvPr>
        <p:cNvGrpSpPr/>
        <p:nvPr/>
      </p:nvGrpSpPr>
      <p:grpSpPr>
        <a:xfrm>
          <a:off x="0" y="0"/>
          <a:ext cx="0" cy="0"/>
          <a:chOff x="0" y="0"/>
          <a:chExt cx="0" cy="0"/>
        </a:xfrm>
      </p:grpSpPr>
      <p:pic>
        <p:nvPicPr>
          <p:cNvPr id="7206" name="Imagen 7205">
            <a:extLst>
              <a:ext uri="{FF2B5EF4-FFF2-40B4-BE49-F238E27FC236}">
                <a16:creationId xmlns:a16="http://schemas.microsoft.com/office/drawing/2014/main" id="{B902B6DA-7A97-9C53-DF6D-BA414A68D974}"/>
              </a:ext>
            </a:extLst>
          </p:cNvPr>
          <p:cNvPicPr>
            <a:picLocks noChangeAspect="1"/>
          </p:cNvPicPr>
          <p:nvPr/>
        </p:nvPicPr>
        <p:blipFill>
          <a:blip r:embed="rId3">
            <a:alphaModFix amt="1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19564220">
            <a:off x="5844011" y="-794467"/>
            <a:ext cx="7542718" cy="7542718"/>
          </a:xfrm>
          <a:prstGeom prst="rect">
            <a:avLst/>
          </a:prstGeom>
        </p:spPr>
      </p:pic>
      <p:pic>
        <p:nvPicPr>
          <p:cNvPr id="3" name="Picture 10" descr="Abstract Dark Halftone Background Design Png Image - Background Abstract  Design Png Clipart - Large Size Png Image - PikPng">
            <a:extLst>
              <a:ext uri="{FF2B5EF4-FFF2-40B4-BE49-F238E27FC236}">
                <a16:creationId xmlns:a16="http://schemas.microsoft.com/office/drawing/2014/main" id="{77C065FC-5F56-AB54-9191-1C3E9C15054A}"/>
              </a:ext>
            </a:extLst>
          </p:cNvPr>
          <p:cNvPicPr>
            <a:picLocks noChangeAspect="1" noChangeArrowheads="1"/>
          </p:cNvPicPr>
          <p:nvPr/>
        </p:nvPicPr>
        <p:blipFill rotWithShape="1">
          <a:blip r:embed="rId5">
            <a:alphaModFix amt="10000"/>
            <a:extLst>
              <a:ext uri="{BEBA8EAE-BF5A-486C-A8C5-ECC9F3942E4B}">
                <a14:imgProps xmlns:a14="http://schemas.microsoft.com/office/drawing/2010/main">
                  <a14:imgLayer r:embed="rId6">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46131" y="-508515"/>
            <a:ext cx="7320385" cy="741264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562E9F99-3330-07DD-C27A-5C85C75CB518}"/>
              </a:ext>
            </a:extLst>
          </p:cNvPr>
          <p:cNvSpPr/>
          <p:nvPr/>
        </p:nvSpPr>
        <p:spPr>
          <a:xfrm>
            <a:off x="4702629" y="654157"/>
            <a:ext cx="8224183"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AD6454E5-DEAC-4192-98BC-C26CBDAFC172}"/>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36D7C5E6-A1F8-E900-3BC1-3D0E99666CF9}"/>
              </a:ext>
            </a:extLst>
          </p:cNvPr>
          <p:cNvSpPr txBox="1"/>
          <p:nvPr/>
        </p:nvSpPr>
        <p:spPr>
          <a:xfrm>
            <a:off x="4847771" y="793675"/>
            <a:ext cx="7344229" cy="523220"/>
          </a:xfrm>
          <a:prstGeom prst="rect">
            <a:avLst/>
          </a:prstGeom>
          <a:noFill/>
        </p:spPr>
        <p:txBody>
          <a:bodyPr wrap="square" rtlCol="0">
            <a:spAutoFit/>
          </a:bodyPr>
          <a:lstStyle/>
          <a:p>
            <a:pPr algn="ctr"/>
            <a:r>
              <a:rPr lang="es-ES" sz="2800" b="1" dirty="0">
                <a:solidFill>
                  <a:schemeClr val="tx1">
                    <a:lumMod val="85000"/>
                    <a:lumOff val="15000"/>
                  </a:schemeClr>
                </a:solidFill>
                <a:latin typeface="Aptos" panose="020B0004020202020204" pitchFamily="34" charset="0"/>
              </a:rPr>
              <a:t>Factores de Riesgo: </a:t>
            </a:r>
            <a:r>
              <a:rPr lang="es-ES" sz="2800" b="1" dirty="0" err="1">
                <a:solidFill>
                  <a:schemeClr val="tx1">
                    <a:lumMod val="85000"/>
                    <a:lumOff val="15000"/>
                  </a:schemeClr>
                </a:solidFill>
                <a:latin typeface="Aptos" panose="020B0004020202020204" pitchFamily="34" charset="0"/>
              </a:rPr>
              <a:t>Arbitrage</a:t>
            </a:r>
            <a:r>
              <a:rPr lang="es-ES" sz="2800" b="1" dirty="0">
                <a:solidFill>
                  <a:schemeClr val="tx1">
                    <a:lumMod val="85000"/>
                    <a:lumOff val="15000"/>
                  </a:schemeClr>
                </a:solidFill>
                <a:latin typeface="Aptos" panose="020B0004020202020204" pitchFamily="34" charset="0"/>
              </a:rPr>
              <a:t> </a:t>
            </a:r>
            <a:r>
              <a:rPr lang="es-ES" sz="2800" b="1" dirty="0" err="1">
                <a:solidFill>
                  <a:schemeClr val="tx1">
                    <a:lumMod val="85000"/>
                    <a:lumOff val="15000"/>
                  </a:schemeClr>
                </a:solidFill>
                <a:latin typeface="Aptos" panose="020B0004020202020204" pitchFamily="34" charset="0"/>
              </a:rPr>
              <a:t>Pricing</a:t>
            </a:r>
            <a:r>
              <a:rPr lang="es-ES" sz="2800" b="1" dirty="0">
                <a:solidFill>
                  <a:schemeClr val="tx1">
                    <a:lumMod val="85000"/>
                    <a:lumOff val="15000"/>
                  </a:schemeClr>
                </a:solidFill>
                <a:latin typeface="Aptos" panose="020B0004020202020204" pitchFamily="34" charset="0"/>
              </a:rPr>
              <a:t> </a:t>
            </a:r>
            <a:r>
              <a:rPr lang="es-ES" sz="2800" b="1" dirty="0" err="1">
                <a:solidFill>
                  <a:schemeClr val="tx1">
                    <a:lumMod val="85000"/>
                    <a:lumOff val="15000"/>
                  </a:schemeClr>
                </a:solidFill>
                <a:latin typeface="Aptos" panose="020B0004020202020204" pitchFamily="34" charset="0"/>
              </a:rPr>
              <a:t>Theory</a:t>
            </a:r>
            <a:endParaRPr lang="es-ES" sz="2800" b="1" dirty="0">
              <a:solidFill>
                <a:schemeClr val="tx1">
                  <a:lumMod val="85000"/>
                  <a:lumOff val="15000"/>
                </a:schemeClr>
              </a:solidFill>
              <a:latin typeface="Aptos" panose="020B0004020202020204" pitchFamily="34" charset="0"/>
            </a:endParaRPr>
          </a:p>
        </p:txBody>
      </p:sp>
      <p:cxnSp>
        <p:nvCxnSpPr>
          <p:cNvPr id="11" name="Straight Connector 10">
            <a:extLst>
              <a:ext uri="{FF2B5EF4-FFF2-40B4-BE49-F238E27FC236}">
                <a16:creationId xmlns:a16="http://schemas.microsoft.com/office/drawing/2014/main" id="{699E96B2-7848-394E-1A92-66410EA9D6BB}"/>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EEBFEFC-50EC-FB35-7C46-5B3FD2DD8FED}"/>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5" name="Grupo 4">
            <a:extLst>
              <a:ext uri="{FF2B5EF4-FFF2-40B4-BE49-F238E27FC236}">
                <a16:creationId xmlns:a16="http://schemas.microsoft.com/office/drawing/2014/main" id="{9C1D2135-91FB-F492-1A90-3D131AA0B934}"/>
              </a:ext>
            </a:extLst>
          </p:cNvPr>
          <p:cNvGrpSpPr/>
          <p:nvPr/>
        </p:nvGrpSpPr>
        <p:grpSpPr>
          <a:xfrm>
            <a:off x="7150570" y="2976593"/>
            <a:ext cx="5041429" cy="2444878"/>
            <a:chOff x="7150570" y="2976593"/>
            <a:chExt cx="5041429" cy="2444878"/>
          </a:xfrm>
        </p:grpSpPr>
        <p:sp>
          <p:nvSpPr>
            <p:cNvPr id="4" name="Rectángulo: esquinas superiores redondeadas 3">
              <a:extLst>
                <a:ext uri="{FF2B5EF4-FFF2-40B4-BE49-F238E27FC236}">
                  <a16:creationId xmlns:a16="http://schemas.microsoft.com/office/drawing/2014/main" id="{871571A5-128E-59C0-DC12-A3FC8D9E04EA}"/>
                </a:ext>
              </a:extLst>
            </p:cNvPr>
            <p:cNvSpPr/>
            <p:nvPr/>
          </p:nvSpPr>
          <p:spPr>
            <a:xfrm rot="16200000">
              <a:off x="8448846" y="1678317"/>
              <a:ext cx="2444878" cy="5041429"/>
            </a:xfrm>
            <a:prstGeom prst="round2Same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2000"/>
            </a:p>
          </p:txBody>
        </p:sp>
        <p:sp>
          <p:nvSpPr>
            <p:cNvPr id="48" name="TextBox 6">
              <a:extLst>
                <a:ext uri="{FF2B5EF4-FFF2-40B4-BE49-F238E27FC236}">
                  <a16:creationId xmlns:a16="http://schemas.microsoft.com/office/drawing/2014/main" id="{22C53133-8DC7-1730-B426-7B317E264832}"/>
                </a:ext>
              </a:extLst>
            </p:cNvPr>
            <p:cNvSpPr txBox="1"/>
            <p:nvPr/>
          </p:nvSpPr>
          <p:spPr>
            <a:xfrm>
              <a:off x="7466214" y="3152590"/>
              <a:ext cx="4594447" cy="2092881"/>
            </a:xfrm>
            <a:prstGeom prst="rect">
              <a:avLst/>
            </a:prstGeom>
            <a:noFill/>
            <a:effectLst/>
          </p:spPr>
          <p:txBody>
            <a:bodyPr wrap="square" rtlCol="0">
              <a:spAutoFit/>
            </a:bodyPr>
            <a:lstStyle/>
            <a:p>
              <a:r>
                <a:rPr lang="es-CO" sz="1600" dirty="0">
                  <a:solidFill>
                    <a:schemeClr val="tx1">
                      <a:lumMod val="85000"/>
                      <a:lumOff val="15000"/>
                    </a:schemeClr>
                  </a:solidFill>
                  <a:latin typeface="Aptos" panose="020B0004020202020204" pitchFamily="34" charset="0"/>
                </a:rPr>
                <a:t>Se debe examinar la plausibilidad y ser tan escéptico como se puede tratando de refutarlo:</a:t>
              </a:r>
            </a:p>
            <a:p>
              <a:endParaRPr lang="en-US" dirty="0">
                <a:solidFill>
                  <a:schemeClr val="tx1">
                    <a:lumMod val="85000"/>
                    <a:lumOff val="15000"/>
                  </a:schemeClr>
                </a:solidFill>
                <a:latin typeface="Aptos" panose="020B0004020202020204" pitchFamily="34" charset="0"/>
              </a:endParaRPr>
            </a:p>
            <a:p>
              <a:r>
                <a:rPr lang="en-US" sz="2000" b="1" dirty="0">
                  <a:solidFill>
                    <a:schemeClr val="tx1">
                      <a:lumMod val="85000"/>
                      <a:lumOff val="15000"/>
                    </a:schemeClr>
                  </a:solidFill>
                  <a:latin typeface="Aptos" panose="020B0004020202020204" pitchFamily="34" charset="0"/>
                </a:rPr>
                <a:t>“The Black Swan asymmetry allows you to be confident about what is wrong, not about what you believe is right”</a:t>
              </a:r>
            </a:p>
          </p:txBody>
        </p:sp>
      </p:grpSp>
      <p:grpSp>
        <p:nvGrpSpPr>
          <p:cNvPr id="7210" name="Grupo 7209">
            <a:extLst>
              <a:ext uri="{FF2B5EF4-FFF2-40B4-BE49-F238E27FC236}">
                <a16:creationId xmlns:a16="http://schemas.microsoft.com/office/drawing/2014/main" id="{1FF556FA-93D5-3C37-DE3C-D4355823B220}"/>
              </a:ext>
            </a:extLst>
          </p:cNvPr>
          <p:cNvGrpSpPr/>
          <p:nvPr/>
        </p:nvGrpSpPr>
        <p:grpSpPr>
          <a:xfrm>
            <a:off x="249074" y="2256366"/>
            <a:ext cx="7163572" cy="4373581"/>
            <a:chOff x="271336" y="3440485"/>
            <a:chExt cx="7163572" cy="4373581"/>
          </a:xfrm>
        </p:grpSpPr>
        <p:grpSp>
          <p:nvGrpSpPr>
            <p:cNvPr id="26" name="Group 34">
              <a:extLst>
                <a:ext uri="{FF2B5EF4-FFF2-40B4-BE49-F238E27FC236}">
                  <a16:creationId xmlns:a16="http://schemas.microsoft.com/office/drawing/2014/main" id="{E476389F-DA7F-B1B9-CF1D-7D47D4A94B42}"/>
                </a:ext>
              </a:extLst>
            </p:cNvPr>
            <p:cNvGrpSpPr/>
            <p:nvPr/>
          </p:nvGrpSpPr>
          <p:grpSpPr>
            <a:xfrm>
              <a:off x="673905" y="3663645"/>
              <a:ext cx="6761003" cy="4150421"/>
              <a:chOff x="4580734" y="3989399"/>
              <a:chExt cx="6217881" cy="4150421"/>
            </a:xfrm>
          </p:grpSpPr>
          <mc:AlternateContent xmlns:mc="http://schemas.openxmlformats.org/markup-compatibility/2006" xmlns:a14="http://schemas.microsoft.com/office/drawing/2010/main">
            <mc:Choice Requires="a14">
              <p:sp>
                <p:nvSpPr>
                  <p:cNvPr id="30" name="TextBox 2">
                    <a:extLst>
                      <a:ext uri="{FF2B5EF4-FFF2-40B4-BE49-F238E27FC236}">
                        <a16:creationId xmlns:a16="http://schemas.microsoft.com/office/drawing/2014/main" id="{B6D24601-F077-F4FC-2CB4-9817B11D3838}"/>
                      </a:ext>
                    </a:extLst>
                  </p:cNvPr>
                  <p:cNvSpPr txBox="1"/>
                  <p:nvPr/>
                </p:nvSpPr>
                <p:spPr>
                  <a:xfrm>
                    <a:off x="5030361" y="4158217"/>
                    <a:ext cx="5673679" cy="3981603"/>
                  </a:xfrm>
                  <a:prstGeom prst="rect">
                    <a:avLst/>
                  </a:prstGeom>
                  <a:noFill/>
                </p:spPr>
                <p:txBody>
                  <a:bodyPr wrap="square" rtlCol="0">
                    <a:spAutoFit/>
                  </a:bodyPr>
                  <a:lstStyle/>
                  <a:p>
                    <a:r>
                      <a:rPr lang="es-CO" sz="1600" dirty="0">
                        <a:solidFill>
                          <a:schemeClr val="bg1"/>
                        </a:solidFill>
                        <a:latin typeface="Aptos" panose="020B0004020202020204" pitchFamily="34" charset="0"/>
                      </a:rPr>
                      <a:t>Se asume que el retorno de los factores de riesgo y de los activos es cero:</a:t>
                    </a:r>
                  </a:p>
                  <a:p>
                    <a:endParaRPr lang="es-CO" sz="16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r>
                            <a:rPr lang="es-CO" b="0" i="1" smtClean="0">
                              <a:solidFill>
                                <a:schemeClr val="bg1"/>
                              </a:solidFill>
                              <a:latin typeface="Cambria Math" panose="02040503050406030204" pitchFamily="18" charset="0"/>
                            </a:rPr>
                            <m:t>𝐸</m:t>
                          </m:r>
                          <m:d>
                            <m:dPr>
                              <m:begChr m:val="["/>
                              <m:endChr m:val="]"/>
                              <m:ctrlPr>
                                <a:rPr lang="es-CO" b="0" i="1" smtClean="0">
                                  <a:solidFill>
                                    <a:schemeClr val="bg1"/>
                                  </a:solidFill>
                                  <a:latin typeface="Cambria Math" panose="02040503050406030204" pitchFamily="18" charset="0"/>
                                </a:rPr>
                              </m:ctrlPr>
                            </m:dPr>
                            <m:e>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𝑓</m:t>
                                  </m:r>
                                </m:e>
                                <m:sub>
                                  <m:r>
                                    <a:rPr lang="es-CO" b="0" i="1" smtClean="0">
                                      <a:solidFill>
                                        <a:schemeClr val="bg1"/>
                                      </a:solidFill>
                                      <a:latin typeface="Cambria Math" panose="02040503050406030204" pitchFamily="18" charset="0"/>
                                    </a:rPr>
                                    <m:t>1</m:t>
                                  </m:r>
                                </m:sub>
                              </m:sSub>
                              <m:d>
                                <m:dPr>
                                  <m:ctrlPr>
                                    <a:rPr lang="es-CO" b="0" i="1" smtClean="0">
                                      <a:solidFill>
                                        <a:schemeClr val="bg1"/>
                                      </a:solidFill>
                                      <a:latin typeface="Cambria Math" panose="02040503050406030204" pitchFamily="18" charset="0"/>
                                    </a:rPr>
                                  </m:ctrlPr>
                                </m:dPr>
                                <m:e>
                                  <m:r>
                                    <a:rPr lang="es-CO" b="0" i="1" smtClean="0">
                                      <a:solidFill>
                                        <a:schemeClr val="bg1"/>
                                      </a:solidFill>
                                      <a:latin typeface="Cambria Math" panose="02040503050406030204" pitchFamily="18" charset="0"/>
                                    </a:rPr>
                                    <m:t>𝑡</m:t>
                                  </m:r>
                                </m:e>
                              </m:d>
                            </m:e>
                          </m:d>
                          <m:r>
                            <a:rPr lang="es-CO" b="0" i="1" smtClean="0">
                              <a:solidFill>
                                <a:schemeClr val="bg1"/>
                              </a:solidFill>
                              <a:latin typeface="Cambria Math" panose="02040503050406030204" pitchFamily="18" charset="0"/>
                            </a:rPr>
                            <m:t>=…=</m:t>
                          </m:r>
                          <m:r>
                            <a:rPr lang="es-CO" b="0" i="1" smtClean="0">
                              <a:solidFill>
                                <a:schemeClr val="bg1"/>
                              </a:solidFill>
                              <a:latin typeface="Cambria Math" panose="02040503050406030204" pitchFamily="18" charset="0"/>
                            </a:rPr>
                            <m:t>𝐸</m:t>
                          </m:r>
                          <m:d>
                            <m:dPr>
                              <m:begChr m:val="["/>
                              <m:endChr m:val="]"/>
                              <m:ctrlPr>
                                <a:rPr lang="es-CO" b="0" i="1" smtClean="0">
                                  <a:solidFill>
                                    <a:schemeClr val="bg1"/>
                                  </a:solidFill>
                                  <a:latin typeface="Cambria Math" panose="02040503050406030204" pitchFamily="18" charset="0"/>
                                </a:rPr>
                              </m:ctrlPr>
                            </m:dPr>
                            <m:e>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𝑓</m:t>
                                  </m:r>
                                </m:e>
                                <m:sub>
                                  <m:r>
                                    <a:rPr lang="es-CO" b="0" i="1" smtClean="0">
                                      <a:solidFill>
                                        <a:schemeClr val="bg1"/>
                                      </a:solidFill>
                                      <a:latin typeface="Cambria Math" panose="02040503050406030204" pitchFamily="18" charset="0"/>
                                    </a:rPr>
                                    <m:t>𝑘</m:t>
                                  </m:r>
                                </m:sub>
                              </m:sSub>
                              <m:d>
                                <m:dPr>
                                  <m:ctrlPr>
                                    <a:rPr lang="es-CO" b="0" i="1" smtClean="0">
                                      <a:solidFill>
                                        <a:schemeClr val="bg1"/>
                                      </a:solidFill>
                                      <a:latin typeface="Cambria Math" panose="02040503050406030204" pitchFamily="18" charset="0"/>
                                    </a:rPr>
                                  </m:ctrlPr>
                                </m:dPr>
                                <m:e>
                                  <m:r>
                                    <a:rPr lang="es-CO" b="0" i="1" smtClean="0">
                                      <a:solidFill>
                                        <a:schemeClr val="bg1"/>
                                      </a:solidFill>
                                      <a:latin typeface="Cambria Math" panose="02040503050406030204" pitchFamily="18" charset="0"/>
                                    </a:rPr>
                                    <m:t>𝑡</m:t>
                                  </m:r>
                                </m:e>
                              </m:d>
                            </m:e>
                          </m:d>
                          <m:r>
                            <a:rPr lang="es-CO" b="0" i="1" smtClean="0">
                              <a:solidFill>
                                <a:schemeClr val="bg1"/>
                              </a:solidFill>
                              <a:latin typeface="Cambria Math" panose="02040503050406030204" pitchFamily="18" charset="0"/>
                            </a:rPr>
                            <m:t>=</m:t>
                          </m:r>
                          <m:r>
                            <a:rPr lang="es-CO" b="0" i="1" smtClean="0">
                              <a:solidFill>
                                <a:schemeClr val="bg1"/>
                              </a:solidFill>
                              <a:latin typeface="Cambria Math" panose="02040503050406030204" pitchFamily="18" charset="0"/>
                            </a:rPr>
                            <m:t>𝐸</m:t>
                          </m:r>
                          <m:d>
                            <m:dPr>
                              <m:begChr m:val="["/>
                              <m:endChr m:val="]"/>
                              <m:ctrlPr>
                                <a:rPr lang="es-CO" b="0" i="1" smtClean="0">
                                  <a:solidFill>
                                    <a:schemeClr val="bg1"/>
                                  </a:solidFill>
                                  <a:latin typeface="Cambria Math" panose="02040503050406030204" pitchFamily="18" charset="0"/>
                                </a:rPr>
                              </m:ctrlPr>
                            </m:dPr>
                            <m:e>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𝜖</m:t>
                                  </m:r>
                                </m:e>
                                <m:sub>
                                  <m:r>
                                    <a:rPr lang="es-CO" b="0" i="1" smtClean="0">
                                      <a:solidFill>
                                        <a:schemeClr val="bg1"/>
                                      </a:solidFill>
                                      <a:latin typeface="Cambria Math" panose="02040503050406030204" pitchFamily="18" charset="0"/>
                                    </a:rPr>
                                    <m:t>𝑖</m:t>
                                  </m:r>
                                </m:sub>
                              </m:sSub>
                              <m:d>
                                <m:dPr>
                                  <m:ctrlPr>
                                    <a:rPr lang="es-CO" b="0" i="1" smtClean="0">
                                      <a:solidFill>
                                        <a:schemeClr val="bg1"/>
                                      </a:solidFill>
                                      <a:latin typeface="Cambria Math" panose="02040503050406030204" pitchFamily="18" charset="0"/>
                                    </a:rPr>
                                  </m:ctrlPr>
                                </m:dPr>
                                <m:e>
                                  <m:r>
                                    <a:rPr lang="es-CO" b="0" i="1" smtClean="0">
                                      <a:solidFill>
                                        <a:schemeClr val="bg1"/>
                                      </a:solidFill>
                                      <a:latin typeface="Cambria Math" panose="02040503050406030204" pitchFamily="18" charset="0"/>
                                    </a:rPr>
                                    <m:t>𝑡</m:t>
                                  </m:r>
                                </m:e>
                              </m:d>
                            </m:e>
                          </m:d>
                          <m:r>
                            <a:rPr lang="es-CO" b="0" i="1" smtClean="0">
                              <a:solidFill>
                                <a:schemeClr val="bg1"/>
                              </a:solidFill>
                              <a:latin typeface="Cambria Math" panose="02040503050406030204" pitchFamily="18" charset="0"/>
                            </a:rPr>
                            <m:t>=0</m:t>
                          </m:r>
                        </m:oMath>
                      </m:oMathPara>
                    </a14:m>
                    <a:endParaRPr lang="es-CO" dirty="0">
                      <a:solidFill>
                        <a:schemeClr val="bg1"/>
                      </a:solidFill>
                      <a:latin typeface="Aptos" panose="020B0004020202020204" pitchFamily="34" charset="0"/>
                    </a:endParaRPr>
                  </a:p>
                  <a:p>
                    <a:endParaRPr lang="es-CO" dirty="0">
                      <a:solidFill>
                        <a:schemeClr val="bg1"/>
                      </a:solidFill>
                      <a:latin typeface="Aptos" panose="020B0004020202020204" pitchFamily="34" charset="0"/>
                    </a:endParaRPr>
                  </a:p>
                  <a:p>
                    <a:r>
                      <a:rPr lang="es-CO" sz="1600" dirty="0">
                        <a:solidFill>
                          <a:schemeClr val="bg1"/>
                        </a:solidFill>
                        <a:latin typeface="Aptos" panose="020B0004020202020204" pitchFamily="34" charset="0"/>
                      </a:rPr>
                      <a:t>También se asume que: </a:t>
                    </a:r>
                  </a:p>
                  <a:p>
                    <a:pPr/>
                    <a14:m>
                      <m:oMathPara xmlns:m="http://schemas.openxmlformats.org/officeDocument/2006/math">
                        <m:oMathParaPr>
                          <m:jc m:val="centerGroup"/>
                        </m:oMathParaPr>
                        <m:oMath xmlns:m="http://schemas.openxmlformats.org/officeDocument/2006/math">
                          <m:r>
                            <a:rPr lang="es-CO" b="0" i="1" smtClean="0">
                              <a:solidFill>
                                <a:schemeClr val="bg1"/>
                              </a:solidFill>
                              <a:latin typeface="Cambria Math" panose="02040503050406030204" pitchFamily="18" charset="0"/>
                            </a:rPr>
                            <m:t>𝑐𝑜𝑣</m:t>
                          </m:r>
                          <m:d>
                            <m:dPr>
                              <m:ctrlPr>
                                <a:rPr lang="es-CO" b="0" i="1" smtClean="0">
                                  <a:solidFill>
                                    <a:schemeClr val="bg1"/>
                                  </a:solidFill>
                                  <a:latin typeface="Cambria Math" panose="02040503050406030204" pitchFamily="18" charset="0"/>
                                </a:rPr>
                              </m:ctrlPr>
                            </m:dPr>
                            <m:e>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𝜖</m:t>
                                  </m:r>
                                </m:e>
                                <m:sub>
                                  <m:r>
                                    <a:rPr lang="es-CO" b="0" i="1" smtClean="0">
                                      <a:solidFill>
                                        <a:schemeClr val="bg1"/>
                                      </a:solidFill>
                                      <a:latin typeface="Cambria Math" panose="02040503050406030204" pitchFamily="18" charset="0"/>
                                    </a:rPr>
                                    <m:t>𝑖</m:t>
                                  </m:r>
                                </m:sub>
                              </m:sSub>
                              <m:d>
                                <m:dPr>
                                  <m:ctrlPr>
                                    <a:rPr lang="es-CO" b="0" i="1" smtClean="0">
                                      <a:solidFill>
                                        <a:schemeClr val="bg1"/>
                                      </a:solidFill>
                                      <a:latin typeface="Cambria Math" panose="02040503050406030204" pitchFamily="18" charset="0"/>
                                    </a:rPr>
                                  </m:ctrlPr>
                                </m:dPr>
                                <m:e>
                                  <m:r>
                                    <a:rPr lang="es-CO" b="0" i="1" smtClean="0">
                                      <a:solidFill>
                                        <a:schemeClr val="bg1"/>
                                      </a:solidFill>
                                      <a:latin typeface="Cambria Math" panose="02040503050406030204" pitchFamily="18" charset="0"/>
                                    </a:rPr>
                                    <m:t>𝑡</m:t>
                                  </m:r>
                                </m:e>
                              </m:d>
                              <m:r>
                                <a:rPr lang="es-CO" b="0" i="1" smtClean="0">
                                  <a:solidFill>
                                    <a:schemeClr val="bg1"/>
                                  </a:solidFill>
                                  <a:latin typeface="Cambria Math" panose="02040503050406030204" pitchFamily="18" charset="0"/>
                                </a:rPr>
                                <m:t>, </m:t>
                              </m:r>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𝑓</m:t>
                                  </m:r>
                                </m:e>
                                <m:sub>
                                  <m:r>
                                    <a:rPr lang="es-CO" b="0" i="1" smtClean="0">
                                      <a:solidFill>
                                        <a:schemeClr val="bg1"/>
                                      </a:solidFill>
                                      <a:latin typeface="Cambria Math" panose="02040503050406030204" pitchFamily="18" charset="0"/>
                                    </a:rPr>
                                    <m:t>𝑗</m:t>
                                  </m:r>
                                </m:sub>
                              </m:sSub>
                              <m:r>
                                <a:rPr lang="es-CO" b="0" i="1" smtClean="0">
                                  <a:solidFill>
                                    <a:schemeClr val="bg1"/>
                                  </a:solidFill>
                                  <a:latin typeface="Cambria Math" panose="02040503050406030204" pitchFamily="18" charset="0"/>
                                </a:rPr>
                                <m:t>(</m:t>
                              </m:r>
                              <m:r>
                                <a:rPr lang="es-CO" b="0" i="1" smtClean="0">
                                  <a:solidFill>
                                    <a:schemeClr val="bg1"/>
                                  </a:solidFill>
                                  <a:latin typeface="Cambria Math" panose="02040503050406030204" pitchFamily="18" charset="0"/>
                                </a:rPr>
                                <m:t>𝑡</m:t>
                              </m:r>
                              <m:r>
                                <a:rPr lang="es-CO" b="0" i="1" smtClean="0">
                                  <a:solidFill>
                                    <a:schemeClr val="bg1"/>
                                  </a:solidFill>
                                  <a:latin typeface="Cambria Math" panose="02040503050406030204" pitchFamily="18" charset="0"/>
                                </a:rPr>
                                <m:t>)</m:t>
                              </m:r>
                            </m:e>
                          </m:d>
                          <m:r>
                            <a:rPr lang="es-CO" b="0" i="1" smtClean="0">
                              <a:solidFill>
                                <a:schemeClr val="bg1"/>
                              </a:solidFill>
                              <a:latin typeface="Cambria Math" panose="02040503050406030204" pitchFamily="18" charset="0"/>
                            </a:rPr>
                            <m:t>=0</m:t>
                          </m:r>
                        </m:oMath>
                      </m:oMathPara>
                    </a14:m>
                    <a:endParaRPr lang="es-CO" dirty="0">
                      <a:solidFill>
                        <a:schemeClr val="bg1"/>
                      </a:solidFill>
                      <a:latin typeface="Aptos" panose="020B0004020202020204" pitchFamily="34" charset="0"/>
                    </a:endParaRPr>
                  </a:p>
                  <a:p>
                    <a:endParaRPr lang="es-CO" sz="1600" dirty="0">
                      <a:solidFill>
                        <a:schemeClr val="bg1"/>
                      </a:solidFill>
                      <a:latin typeface="Aptos" panose="020B0004020202020204" pitchFamily="34" charset="0"/>
                    </a:endParaRPr>
                  </a:p>
                  <a:p>
                    <a:r>
                      <a:rPr lang="es-CO" sz="1600" dirty="0">
                        <a:solidFill>
                          <a:schemeClr val="bg1"/>
                        </a:solidFill>
                        <a:latin typeface="Aptos" panose="020B0004020202020204" pitchFamily="34" charset="0"/>
                      </a:rPr>
                      <a:t>Lo cuál en el lenguaje de econometría se le conoce como el supuesto de independencia condicional.</a:t>
                    </a:r>
                  </a:p>
                  <a:p>
                    <a:pPr algn="ctr"/>
                    <a14:m>
                      <m:oMathPara xmlns:m="http://schemas.openxmlformats.org/officeDocument/2006/math">
                        <m:oMathParaPr>
                          <m:jc m:val="centerGroup"/>
                        </m:oMathParaPr>
                        <m:oMath xmlns:m="http://schemas.openxmlformats.org/officeDocument/2006/math">
                          <m:r>
                            <a:rPr lang="es-CO" b="0" i="1" smtClean="0">
                              <a:solidFill>
                                <a:schemeClr val="bg1"/>
                              </a:solidFill>
                              <a:latin typeface="Cambria Math" panose="02040503050406030204" pitchFamily="18" charset="0"/>
                            </a:rPr>
                            <m:t>𝐸</m:t>
                          </m:r>
                          <m:d>
                            <m:dPr>
                              <m:begChr m:val="["/>
                              <m:endChr m:val="]"/>
                              <m:ctrlPr>
                                <a:rPr lang="es-CO" b="0" i="1" smtClean="0">
                                  <a:solidFill>
                                    <a:schemeClr val="bg1"/>
                                  </a:solidFill>
                                  <a:latin typeface="Cambria Math" panose="02040503050406030204" pitchFamily="18" charset="0"/>
                                </a:rPr>
                              </m:ctrlPr>
                            </m:dPr>
                            <m:e>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𝑢</m:t>
                                  </m:r>
                                </m:e>
                                <m:sub>
                                  <m:r>
                                    <a:rPr lang="es-CO" b="0" i="1" smtClean="0">
                                      <a:solidFill>
                                        <a:schemeClr val="bg1"/>
                                      </a:solidFill>
                                      <a:latin typeface="Cambria Math" panose="02040503050406030204" pitchFamily="18" charset="0"/>
                                    </a:rPr>
                                    <m:t>𝑖</m:t>
                                  </m:r>
                                </m:sub>
                              </m:sSub>
                            </m:e>
                            <m:e>
                              <m:r>
                                <a:rPr lang="es-CO" b="0" i="1" smtClean="0">
                                  <a:solidFill>
                                    <a:schemeClr val="bg1"/>
                                  </a:solidFill>
                                  <a:latin typeface="Cambria Math" panose="02040503050406030204" pitchFamily="18" charset="0"/>
                                </a:rPr>
                                <m:t>𝑥</m:t>
                              </m:r>
                            </m:e>
                          </m:d>
                          <m:r>
                            <a:rPr lang="es-CO" b="0" i="1" smtClean="0">
                              <a:solidFill>
                                <a:schemeClr val="bg1"/>
                              </a:solidFill>
                              <a:latin typeface="Cambria Math" panose="02040503050406030204" pitchFamily="18" charset="0"/>
                            </a:rPr>
                            <m:t>=0</m:t>
                          </m:r>
                        </m:oMath>
                      </m:oMathPara>
                    </a14:m>
                    <a:endParaRPr lang="es-CO" dirty="0">
                      <a:solidFill>
                        <a:schemeClr val="bg1"/>
                      </a:solidFill>
                      <a:latin typeface="Aptos" panose="020B0004020202020204" pitchFamily="34" charset="0"/>
                    </a:endParaRPr>
                  </a:p>
                  <a:p>
                    <a:pPr algn="ctr"/>
                    <a:endParaRPr lang="es-CO" dirty="0">
                      <a:solidFill>
                        <a:schemeClr val="bg1"/>
                      </a:solidFill>
                      <a:latin typeface="Aptos" panose="020B0004020202020204" pitchFamily="34" charset="0"/>
                    </a:endParaRPr>
                  </a:p>
                  <a:p>
                    <a:r>
                      <a:rPr lang="es-CO" sz="1600" dirty="0">
                        <a:solidFill>
                          <a:schemeClr val="bg1"/>
                        </a:solidFill>
                        <a:latin typeface="Aptos" panose="020B0004020202020204" pitchFamily="34" charset="0"/>
                      </a:rPr>
                      <a:t>Al igual que en la econometría tradicional no existe una prueba estadística que permita concluir que no se encuentra en los datos.</a:t>
                    </a:r>
                  </a:p>
                  <a:p>
                    <a:pPr algn="ctr"/>
                    <a:endParaRPr lang="es-CO" sz="1600" dirty="0">
                      <a:solidFill>
                        <a:schemeClr val="bg1"/>
                      </a:solidFill>
                      <a:latin typeface="Aptos" panose="020B0004020202020204" pitchFamily="34" charset="0"/>
                    </a:endParaRPr>
                  </a:p>
                </p:txBody>
              </p:sp>
            </mc:Choice>
            <mc:Fallback xmlns="">
              <p:sp>
                <p:nvSpPr>
                  <p:cNvPr id="30" name="TextBox 2">
                    <a:extLst>
                      <a:ext uri="{FF2B5EF4-FFF2-40B4-BE49-F238E27FC236}">
                        <a16:creationId xmlns:a16="http://schemas.microsoft.com/office/drawing/2014/main" id="{B6D24601-F077-F4FC-2CB4-9817B11D3838}"/>
                      </a:ext>
                    </a:extLst>
                  </p:cNvPr>
                  <p:cNvSpPr txBox="1">
                    <a:spLocks noRot="1" noChangeAspect="1" noMove="1" noResize="1" noEditPoints="1" noAdjustHandles="1" noChangeArrowheads="1" noChangeShapeType="1" noTextEdit="1"/>
                  </p:cNvSpPr>
                  <p:nvPr/>
                </p:nvSpPr>
                <p:spPr>
                  <a:xfrm>
                    <a:off x="5030361" y="4158217"/>
                    <a:ext cx="5673679" cy="3981603"/>
                  </a:xfrm>
                  <a:prstGeom prst="rect">
                    <a:avLst/>
                  </a:prstGeom>
                  <a:blipFill>
                    <a:blip r:embed="rId8"/>
                    <a:stretch>
                      <a:fillRect l="-494" t="-459"/>
                    </a:stretch>
                  </a:blipFill>
                </p:spPr>
                <p:txBody>
                  <a:bodyPr/>
                  <a:lstStyle/>
                  <a:p>
                    <a:r>
                      <a:rPr lang="es-CO">
                        <a:noFill/>
                      </a:rPr>
                      <a:t> </a:t>
                    </a:r>
                  </a:p>
                </p:txBody>
              </p:sp>
            </mc:Fallback>
          </mc:AlternateContent>
          <p:sp>
            <p:nvSpPr>
              <p:cNvPr id="31" name="Rectangle: Rounded Corners 27">
                <a:extLst>
                  <a:ext uri="{FF2B5EF4-FFF2-40B4-BE49-F238E27FC236}">
                    <a16:creationId xmlns:a16="http://schemas.microsoft.com/office/drawing/2014/main" id="{51F9C57F-8F8F-7B9B-F796-B720A2FBD1A1}"/>
                  </a:ext>
                </a:extLst>
              </p:cNvPr>
              <p:cNvSpPr/>
              <p:nvPr/>
            </p:nvSpPr>
            <p:spPr>
              <a:xfrm>
                <a:off x="4580734" y="3989399"/>
                <a:ext cx="6217881" cy="3981601"/>
              </a:xfrm>
              <a:prstGeom prst="roundRect">
                <a:avLst>
                  <a:gd name="adj" fmla="val 9484"/>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400" dirty="0"/>
              </a:p>
            </p:txBody>
          </p:sp>
        </p:grpSp>
        <p:pic>
          <p:nvPicPr>
            <p:cNvPr id="7196" name="Imagen 7195" descr="Dibujo en blanco y negro&#10;&#10;Descripción generada automáticamente con confianza media">
              <a:extLst>
                <a:ext uri="{FF2B5EF4-FFF2-40B4-BE49-F238E27FC236}">
                  <a16:creationId xmlns:a16="http://schemas.microsoft.com/office/drawing/2014/main" id="{6FF2FCD0-B17B-643B-87F4-F8C7DED7C45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1336" y="3440485"/>
              <a:ext cx="837902" cy="837902"/>
            </a:xfrm>
            <a:prstGeom prst="rect">
              <a:avLst/>
            </a:prstGeom>
          </p:spPr>
        </p:pic>
      </p:grpSp>
    </p:spTree>
    <p:extLst>
      <p:ext uri="{BB962C8B-B14F-4D97-AF65-F5344CB8AC3E}">
        <p14:creationId xmlns:p14="http://schemas.microsoft.com/office/powerpoint/2010/main" val="12943463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1+#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30D61-8F9F-8EAC-2612-560F94BAC581}"/>
            </a:ext>
          </a:extLst>
        </p:cNvPr>
        <p:cNvGrpSpPr/>
        <p:nvPr/>
      </p:nvGrpSpPr>
      <p:grpSpPr>
        <a:xfrm>
          <a:off x="0" y="0"/>
          <a:ext cx="0" cy="0"/>
          <a:chOff x="0" y="0"/>
          <a:chExt cx="0" cy="0"/>
        </a:xfrm>
      </p:grpSpPr>
      <p:pic>
        <p:nvPicPr>
          <p:cNvPr id="7206" name="Imagen 7205">
            <a:extLst>
              <a:ext uri="{FF2B5EF4-FFF2-40B4-BE49-F238E27FC236}">
                <a16:creationId xmlns:a16="http://schemas.microsoft.com/office/drawing/2014/main" id="{C0335459-CA48-0824-519E-AF66922BA027}"/>
              </a:ext>
            </a:extLst>
          </p:cNvPr>
          <p:cNvPicPr>
            <a:picLocks noChangeAspect="1"/>
          </p:cNvPicPr>
          <p:nvPr/>
        </p:nvPicPr>
        <p:blipFill>
          <a:blip r:embed="rId3">
            <a:alphaModFix amt="1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19564220">
            <a:off x="5844011" y="-794467"/>
            <a:ext cx="7542718" cy="7542718"/>
          </a:xfrm>
          <a:prstGeom prst="rect">
            <a:avLst/>
          </a:prstGeom>
        </p:spPr>
      </p:pic>
      <p:pic>
        <p:nvPicPr>
          <p:cNvPr id="3" name="Picture 10" descr="Abstract Dark Halftone Background Design Png Image - Background Abstract  Design Png Clipart - Large Size Png Image - PikPng">
            <a:extLst>
              <a:ext uri="{FF2B5EF4-FFF2-40B4-BE49-F238E27FC236}">
                <a16:creationId xmlns:a16="http://schemas.microsoft.com/office/drawing/2014/main" id="{336A6158-F3AC-028C-235E-EF5ADF7B0FB8}"/>
              </a:ext>
            </a:extLst>
          </p:cNvPr>
          <p:cNvPicPr>
            <a:picLocks noChangeAspect="1" noChangeArrowheads="1"/>
          </p:cNvPicPr>
          <p:nvPr/>
        </p:nvPicPr>
        <p:blipFill rotWithShape="1">
          <a:blip r:embed="rId5">
            <a:alphaModFix amt="10000"/>
            <a:extLst>
              <a:ext uri="{BEBA8EAE-BF5A-486C-A8C5-ECC9F3942E4B}">
                <a14:imgProps xmlns:a14="http://schemas.microsoft.com/office/drawing/2010/main">
                  <a14:imgLayer r:embed="rId6">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46131" y="-508515"/>
            <a:ext cx="7320385" cy="741264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0A09706B-BAB4-ECD2-E55C-52A2980AA577}"/>
              </a:ext>
            </a:extLst>
          </p:cNvPr>
          <p:cNvSpPr/>
          <p:nvPr/>
        </p:nvSpPr>
        <p:spPr>
          <a:xfrm>
            <a:off x="4702629" y="654157"/>
            <a:ext cx="8224183"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1C74D534-298A-9450-5391-B12CE61A1C0D}"/>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69B2180C-AD7C-23D1-774A-C97B332C0E2A}"/>
              </a:ext>
            </a:extLst>
          </p:cNvPr>
          <p:cNvSpPr txBox="1"/>
          <p:nvPr/>
        </p:nvSpPr>
        <p:spPr>
          <a:xfrm>
            <a:off x="4847771" y="793675"/>
            <a:ext cx="7344229" cy="523220"/>
          </a:xfrm>
          <a:prstGeom prst="rect">
            <a:avLst/>
          </a:prstGeom>
          <a:noFill/>
        </p:spPr>
        <p:txBody>
          <a:bodyPr wrap="square" rtlCol="0">
            <a:spAutoFit/>
          </a:bodyPr>
          <a:lstStyle/>
          <a:p>
            <a:pPr algn="ctr"/>
            <a:r>
              <a:rPr lang="es-ES" sz="2800" b="1" dirty="0">
                <a:solidFill>
                  <a:schemeClr val="tx1">
                    <a:lumMod val="85000"/>
                    <a:lumOff val="15000"/>
                  </a:schemeClr>
                </a:solidFill>
                <a:latin typeface="Aptos" panose="020B0004020202020204" pitchFamily="34" charset="0"/>
              </a:rPr>
              <a:t>Factores de Riesgo: </a:t>
            </a:r>
            <a:r>
              <a:rPr lang="es-ES" sz="2800" b="1" dirty="0" err="1">
                <a:solidFill>
                  <a:schemeClr val="tx1">
                    <a:lumMod val="85000"/>
                    <a:lumOff val="15000"/>
                  </a:schemeClr>
                </a:solidFill>
                <a:latin typeface="Aptos" panose="020B0004020202020204" pitchFamily="34" charset="0"/>
              </a:rPr>
              <a:t>Arbitrage</a:t>
            </a:r>
            <a:r>
              <a:rPr lang="es-ES" sz="2800" b="1" dirty="0">
                <a:solidFill>
                  <a:schemeClr val="tx1">
                    <a:lumMod val="85000"/>
                    <a:lumOff val="15000"/>
                  </a:schemeClr>
                </a:solidFill>
                <a:latin typeface="Aptos" panose="020B0004020202020204" pitchFamily="34" charset="0"/>
              </a:rPr>
              <a:t> </a:t>
            </a:r>
            <a:r>
              <a:rPr lang="es-ES" sz="2800" b="1" dirty="0" err="1">
                <a:solidFill>
                  <a:schemeClr val="tx1">
                    <a:lumMod val="85000"/>
                    <a:lumOff val="15000"/>
                  </a:schemeClr>
                </a:solidFill>
                <a:latin typeface="Aptos" panose="020B0004020202020204" pitchFamily="34" charset="0"/>
              </a:rPr>
              <a:t>Pricing</a:t>
            </a:r>
            <a:r>
              <a:rPr lang="es-ES" sz="2800" b="1" dirty="0">
                <a:solidFill>
                  <a:schemeClr val="tx1">
                    <a:lumMod val="85000"/>
                    <a:lumOff val="15000"/>
                  </a:schemeClr>
                </a:solidFill>
                <a:latin typeface="Aptos" panose="020B0004020202020204" pitchFamily="34" charset="0"/>
              </a:rPr>
              <a:t> </a:t>
            </a:r>
            <a:r>
              <a:rPr lang="es-ES" sz="2800" b="1" dirty="0" err="1">
                <a:solidFill>
                  <a:schemeClr val="tx1">
                    <a:lumMod val="85000"/>
                    <a:lumOff val="15000"/>
                  </a:schemeClr>
                </a:solidFill>
                <a:latin typeface="Aptos" panose="020B0004020202020204" pitchFamily="34" charset="0"/>
              </a:rPr>
              <a:t>Theory</a:t>
            </a:r>
            <a:endParaRPr lang="es-ES" sz="2800" b="1" dirty="0">
              <a:solidFill>
                <a:schemeClr val="tx1">
                  <a:lumMod val="85000"/>
                  <a:lumOff val="15000"/>
                </a:schemeClr>
              </a:solidFill>
              <a:latin typeface="Aptos" panose="020B0004020202020204" pitchFamily="34" charset="0"/>
            </a:endParaRPr>
          </a:p>
        </p:txBody>
      </p:sp>
      <p:cxnSp>
        <p:nvCxnSpPr>
          <p:cNvPr id="11" name="Straight Connector 10">
            <a:extLst>
              <a:ext uri="{FF2B5EF4-FFF2-40B4-BE49-F238E27FC236}">
                <a16:creationId xmlns:a16="http://schemas.microsoft.com/office/drawing/2014/main" id="{13C5D78D-1165-DF96-3ADE-21F12855CFEC}"/>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7A8026A-42A1-3419-909A-D4B85963AE5E}"/>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7210" name="Grupo 7209">
            <a:extLst>
              <a:ext uri="{FF2B5EF4-FFF2-40B4-BE49-F238E27FC236}">
                <a16:creationId xmlns:a16="http://schemas.microsoft.com/office/drawing/2014/main" id="{ED63BC84-EA03-73F2-E6B4-DD5F6C47F37D}"/>
              </a:ext>
            </a:extLst>
          </p:cNvPr>
          <p:cNvGrpSpPr/>
          <p:nvPr/>
        </p:nvGrpSpPr>
        <p:grpSpPr>
          <a:xfrm>
            <a:off x="320331" y="2227169"/>
            <a:ext cx="9183027" cy="4565941"/>
            <a:chOff x="271336" y="3440485"/>
            <a:chExt cx="9183027" cy="4565941"/>
          </a:xfrm>
        </p:grpSpPr>
        <p:grpSp>
          <p:nvGrpSpPr>
            <p:cNvPr id="26" name="Group 34">
              <a:extLst>
                <a:ext uri="{FF2B5EF4-FFF2-40B4-BE49-F238E27FC236}">
                  <a16:creationId xmlns:a16="http://schemas.microsoft.com/office/drawing/2014/main" id="{093C17F5-B39E-69FC-621F-F40D66EFF4C0}"/>
                </a:ext>
              </a:extLst>
            </p:cNvPr>
            <p:cNvGrpSpPr/>
            <p:nvPr/>
          </p:nvGrpSpPr>
          <p:grpSpPr>
            <a:xfrm>
              <a:off x="673905" y="3663646"/>
              <a:ext cx="8780458" cy="4342780"/>
              <a:chOff x="4580734" y="3989400"/>
              <a:chExt cx="8075110" cy="4342780"/>
            </a:xfrm>
          </p:grpSpPr>
          <mc:AlternateContent xmlns:mc="http://schemas.openxmlformats.org/markup-compatibility/2006" xmlns:a14="http://schemas.microsoft.com/office/drawing/2010/main">
            <mc:Choice Requires="a14">
              <p:sp>
                <p:nvSpPr>
                  <p:cNvPr id="30" name="TextBox 2">
                    <a:extLst>
                      <a:ext uri="{FF2B5EF4-FFF2-40B4-BE49-F238E27FC236}">
                        <a16:creationId xmlns:a16="http://schemas.microsoft.com/office/drawing/2014/main" id="{1155F70C-643E-F0C3-72BE-E6321C720632}"/>
                      </a:ext>
                    </a:extLst>
                  </p:cNvPr>
                  <p:cNvSpPr txBox="1"/>
                  <p:nvPr/>
                </p:nvSpPr>
                <p:spPr>
                  <a:xfrm>
                    <a:off x="5030361" y="4158217"/>
                    <a:ext cx="7625483" cy="4173963"/>
                  </a:xfrm>
                  <a:prstGeom prst="rect">
                    <a:avLst/>
                  </a:prstGeom>
                  <a:noFill/>
                </p:spPr>
                <p:txBody>
                  <a:bodyPr wrap="square" rtlCol="0">
                    <a:spAutoFit/>
                  </a:bodyPr>
                  <a:lstStyle/>
                  <a:p>
                    <a:r>
                      <a:rPr lang="es-CO" sz="1600" dirty="0">
                        <a:solidFill>
                          <a:schemeClr val="bg1"/>
                        </a:solidFill>
                        <a:latin typeface="Aptos" panose="020B0004020202020204" pitchFamily="34" charset="0"/>
                      </a:rPr>
                      <a:t>Adicionalmente se asume que:</a:t>
                    </a:r>
                  </a:p>
                  <a:p>
                    <a:endParaRPr lang="es-CO" sz="1600" dirty="0">
                      <a:solidFill>
                        <a:schemeClr val="bg1"/>
                      </a:solidFill>
                      <a:latin typeface="Aptos" panose="020B0004020202020204" pitchFamily="34" charset="0"/>
                    </a:endParaRPr>
                  </a:p>
                  <a:p>
                    <a:pPr algn="ctr"/>
                    <a14:m>
                      <m:oMathPara xmlns:m="http://schemas.openxmlformats.org/officeDocument/2006/math">
                        <m:oMathParaPr>
                          <m:jc m:val="centerGroup"/>
                        </m:oMathParaPr>
                        <m:oMath xmlns:m="http://schemas.openxmlformats.org/officeDocument/2006/math">
                          <m:r>
                            <a:rPr lang="es-CO" b="0" i="1" smtClean="0">
                              <a:solidFill>
                                <a:schemeClr val="bg1"/>
                              </a:solidFill>
                              <a:latin typeface="Cambria Math" panose="02040503050406030204" pitchFamily="18" charset="0"/>
                            </a:rPr>
                            <m:t>𝑐𝑜𝑣</m:t>
                          </m:r>
                          <m:d>
                            <m:dPr>
                              <m:ctrlPr>
                                <a:rPr lang="es-CO" b="0" i="1" smtClean="0">
                                  <a:solidFill>
                                    <a:schemeClr val="bg1"/>
                                  </a:solidFill>
                                  <a:latin typeface="Cambria Math" panose="02040503050406030204" pitchFamily="18" charset="0"/>
                                </a:rPr>
                              </m:ctrlPr>
                            </m:dPr>
                            <m:e>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𝜖</m:t>
                                  </m:r>
                                </m:e>
                                <m:sub>
                                  <m:r>
                                    <a:rPr lang="es-CO" b="0" i="1" smtClean="0">
                                      <a:solidFill>
                                        <a:schemeClr val="bg1"/>
                                      </a:solidFill>
                                      <a:latin typeface="Cambria Math" panose="02040503050406030204" pitchFamily="18" charset="0"/>
                                    </a:rPr>
                                    <m:t>𝑖</m:t>
                                  </m:r>
                                </m:sub>
                              </m:sSub>
                              <m:d>
                                <m:dPr>
                                  <m:ctrlPr>
                                    <a:rPr lang="es-CO" b="0" i="1" smtClean="0">
                                      <a:solidFill>
                                        <a:schemeClr val="bg1"/>
                                      </a:solidFill>
                                      <a:latin typeface="Cambria Math" panose="02040503050406030204" pitchFamily="18" charset="0"/>
                                    </a:rPr>
                                  </m:ctrlPr>
                                </m:dPr>
                                <m:e>
                                  <m:r>
                                    <a:rPr lang="es-CO" b="0" i="1" smtClean="0">
                                      <a:solidFill>
                                        <a:schemeClr val="bg1"/>
                                      </a:solidFill>
                                      <a:latin typeface="Cambria Math" panose="02040503050406030204" pitchFamily="18" charset="0"/>
                                    </a:rPr>
                                    <m:t>𝑡</m:t>
                                  </m:r>
                                </m:e>
                              </m:d>
                              <m:r>
                                <a:rPr lang="es-CO" b="0" i="1" smtClean="0">
                                  <a:solidFill>
                                    <a:schemeClr val="bg1"/>
                                  </a:solidFill>
                                  <a:latin typeface="Cambria Math" panose="02040503050406030204" pitchFamily="18" charset="0"/>
                                </a:rPr>
                                <m:t>, </m:t>
                              </m:r>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𝜖</m:t>
                                  </m:r>
                                </m:e>
                                <m:sub>
                                  <m:r>
                                    <a:rPr lang="es-CO" b="0" i="1" smtClean="0">
                                      <a:solidFill>
                                        <a:schemeClr val="bg1"/>
                                      </a:solidFill>
                                      <a:latin typeface="Cambria Math" panose="02040503050406030204" pitchFamily="18" charset="0"/>
                                    </a:rPr>
                                    <m:t>𝑖</m:t>
                                  </m:r>
                                </m:sub>
                              </m:sSub>
                              <m:r>
                                <a:rPr lang="es-CO" b="0" i="1" smtClean="0">
                                  <a:solidFill>
                                    <a:schemeClr val="bg1"/>
                                  </a:solidFill>
                                  <a:latin typeface="Cambria Math" panose="02040503050406030204" pitchFamily="18" charset="0"/>
                                </a:rPr>
                                <m:t>(</m:t>
                              </m:r>
                              <m:sSup>
                                <m:sSupPr>
                                  <m:ctrlPr>
                                    <a:rPr lang="es-CO" b="0" i="1" smtClean="0">
                                      <a:solidFill>
                                        <a:schemeClr val="bg1"/>
                                      </a:solidFill>
                                      <a:latin typeface="Cambria Math" panose="02040503050406030204" pitchFamily="18" charset="0"/>
                                    </a:rPr>
                                  </m:ctrlPr>
                                </m:sSupPr>
                                <m:e>
                                  <m:r>
                                    <a:rPr lang="es-CO" b="0" i="1" smtClean="0">
                                      <a:solidFill>
                                        <a:schemeClr val="bg1"/>
                                      </a:solidFill>
                                      <a:latin typeface="Cambria Math" panose="02040503050406030204" pitchFamily="18" charset="0"/>
                                    </a:rPr>
                                    <m:t>𝑡</m:t>
                                  </m:r>
                                </m:e>
                                <m:sup>
                                  <m:r>
                                    <a:rPr lang="es-CO" b="0" i="1" smtClean="0">
                                      <a:solidFill>
                                        <a:schemeClr val="bg1"/>
                                      </a:solidFill>
                                      <a:latin typeface="Cambria Math" panose="02040503050406030204" pitchFamily="18" charset="0"/>
                                    </a:rPr>
                                    <m:t>′</m:t>
                                  </m:r>
                                </m:sup>
                              </m:sSup>
                              <m:r>
                                <a:rPr lang="es-CO" b="0" i="1" smtClean="0">
                                  <a:solidFill>
                                    <a:schemeClr val="bg1"/>
                                  </a:solidFill>
                                  <a:latin typeface="Cambria Math" panose="02040503050406030204" pitchFamily="18" charset="0"/>
                                </a:rPr>
                                <m:t>)</m:t>
                              </m:r>
                            </m:e>
                          </m:d>
                          <m:r>
                            <a:rPr lang="es-CO" b="0" i="1" smtClean="0">
                              <a:solidFill>
                                <a:schemeClr val="bg1"/>
                              </a:solidFill>
                              <a:latin typeface="Cambria Math" panose="02040503050406030204" pitchFamily="18" charset="0"/>
                            </a:rPr>
                            <m:t>=0 </m:t>
                          </m:r>
                          <m:r>
                            <a:rPr lang="es-CO" dirty="0" smtClean="0">
                              <a:solidFill>
                                <a:schemeClr val="bg1"/>
                              </a:solidFill>
                              <a:latin typeface="Cambria Math" panose="02040503050406030204" pitchFamily="18" charset="0"/>
                            </a:rPr>
                            <m:t>∀</m:t>
                          </m:r>
                          <m:r>
                            <m:rPr>
                              <m:sty m:val="p"/>
                            </m:rPr>
                            <a:rPr lang="es-CO" b="0" i="0" dirty="0" smtClean="0">
                              <a:solidFill>
                                <a:schemeClr val="bg1"/>
                              </a:solidFill>
                              <a:latin typeface="Cambria Math" panose="02040503050406030204" pitchFamily="18" charset="0"/>
                            </a:rPr>
                            <m:t>j</m:t>
                          </m:r>
                          <m:r>
                            <a:rPr lang="es-CO" b="0" i="0" dirty="0" smtClean="0">
                              <a:solidFill>
                                <a:schemeClr val="bg1"/>
                              </a:solidFill>
                              <a:latin typeface="Cambria Math" panose="02040503050406030204" pitchFamily="18" charset="0"/>
                            </a:rPr>
                            <m:t>=1, …, </m:t>
                          </m:r>
                          <m:r>
                            <m:rPr>
                              <m:sty m:val="p"/>
                            </m:rPr>
                            <a:rPr lang="es-CO" b="0" i="0" dirty="0" smtClean="0">
                              <a:solidFill>
                                <a:schemeClr val="bg1"/>
                              </a:solidFill>
                              <a:latin typeface="Cambria Math" panose="02040503050406030204" pitchFamily="18" charset="0"/>
                            </a:rPr>
                            <m:t>K</m:t>
                          </m:r>
                          <m:r>
                            <a:rPr lang="es-CO" dirty="0">
                              <a:solidFill>
                                <a:schemeClr val="bg1"/>
                              </a:solidFill>
                              <a:latin typeface="Cambria Math" panose="02040503050406030204" pitchFamily="18" charset="0"/>
                            </a:rPr>
                            <m:t>∀</m:t>
                          </m:r>
                          <m:r>
                            <m:rPr>
                              <m:sty m:val="p"/>
                            </m:rPr>
                            <a:rPr lang="es-CO" b="0" i="0" dirty="0" smtClean="0">
                              <a:solidFill>
                                <a:schemeClr val="bg1"/>
                              </a:solidFill>
                              <a:latin typeface="Cambria Math" panose="02040503050406030204" pitchFamily="18" charset="0"/>
                            </a:rPr>
                            <m:t>t</m:t>
                          </m:r>
                          <m:r>
                            <a:rPr lang="es-CO" b="0" i="0" dirty="0" smtClean="0">
                              <a:solidFill>
                                <a:schemeClr val="bg1"/>
                              </a:solidFill>
                              <a:latin typeface="Cambria Math" panose="02040503050406030204" pitchFamily="18" charset="0"/>
                            </a:rPr>
                            <m:t>≠</m:t>
                          </m:r>
                          <m:r>
                            <m:rPr>
                              <m:sty m:val="p"/>
                            </m:rPr>
                            <a:rPr lang="es-CO" b="0" i="0" dirty="0" smtClean="0">
                              <a:solidFill>
                                <a:schemeClr val="bg1"/>
                              </a:solidFill>
                              <a:latin typeface="Cambria Math" panose="02040503050406030204" pitchFamily="18" charset="0"/>
                            </a:rPr>
                            <m:t>t</m:t>
                          </m:r>
                          <m:r>
                            <a:rPr lang="es-CO" b="0" i="0" dirty="0" smtClean="0">
                              <a:solidFill>
                                <a:schemeClr val="bg1"/>
                              </a:solidFill>
                              <a:latin typeface="Cambria Math" panose="02040503050406030204" pitchFamily="18" charset="0"/>
                            </a:rPr>
                            <m:t>′</m:t>
                          </m:r>
                        </m:oMath>
                      </m:oMathPara>
                    </a14:m>
                    <a:endParaRPr lang="es-CO" dirty="0">
                      <a:solidFill>
                        <a:schemeClr val="bg1"/>
                      </a:solidFill>
                      <a:latin typeface="Aptos" panose="020B0004020202020204" pitchFamily="34" charset="0"/>
                    </a:endParaRPr>
                  </a:p>
                  <a:p>
                    <a:pPr algn="ctr"/>
                    <a:r>
                      <a:rPr lang="es-CO" sz="1600" dirty="0">
                        <a:solidFill>
                          <a:schemeClr val="bg1"/>
                        </a:solidFill>
                        <a:latin typeface="Aptos" panose="020B0004020202020204" pitchFamily="34" charset="0"/>
                      </a:rPr>
                      <a:t> </a:t>
                    </a:r>
                  </a:p>
                  <a:p>
                    <a:r>
                      <a:rPr lang="es-CO" sz="1600" dirty="0">
                        <a:solidFill>
                          <a:schemeClr val="bg1"/>
                        </a:solidFill>
                        <a:latin typeface="Aptos" panose="020B0004020202020204" pitchFamily="34" charset="0"/>
                      </a:rPr>
                      <a:t>Este supuesto si podemos tratar de verificarlo empíricamente y se le conoce como el supuesto de correlación serial, usando el estadístico</a:t>
                    </a:r>
                    <a:r>
                      <a:rPr lang="es-CO" sz="1600" b="1" dirty="0">
                        <a:solidFill>
                          <a:schemeClr val="bg1"/>
                        </a:solidFill>
                        <a:latin typeface="Aptos" panose="020B0004020202020204" pitchFamily="34" charset="0"/>
                      </a:rPr>
                      <a:t> de Durbin-Watson</a:t>
                    </a:r>
                    <a:r>
                      <a:rPr lang="es-CO" sz="1600" dirty="0">
                        <a:solidFill>
                          <a:schemeClr val="bg1"/>
                        </a:solidFill>
                        <a:latin typeface="Aptos" panose="020B0004020202020204" pitchFamily="34" charset="0"/>
                      </a:rPr>
                      <a:t> o el estadístico </a:t>
                    </a:r>
                    <a:r>
                      <a:rPr lang="es-CO" sz="1600" b="1" dirty="0" err="1">
                        <a:solidFill>
                          <a:schemeClr val="bg1"/>
                        </a:solidFill>
                        <a:latin typeface="Aptos" panose="020B0004020202020204" pitchFamily="34" charset="0"/>
                      </a:rPr>
                      <a:t>Breusch</a:t>
                    </a:r>
                    <a:r>
                      <a:rPr lang="es-CO" sz="1600" b="1" dirty="0">
                        <a:solidFill>
                          <a:schemeClr val="bg1"/>
                        </a:solidFill>
                        <a:latin typeface="Aptos" panose="020B0004020202020204" pitchFamily="34" charset="0"/>
                      </a:rPr>
                      <a:t>-Godfrey (BG). </a:t>
                    </a:r>
                  </a:p>
                  <a:p>
                    <a:endParaRPr lang="es-CO" sz="1600" b="1"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acc>
                            <m:accPr>
                              <m:chr m:val="̂"/>
                              <m:ctrlPr>
                                <a:rPr lang="es-CO" i="1">
                                  <a:solidFill>
                                    <a:schemeClr val="bg1"/>
                                  </a:solidFill>
                                  <a:latin typeface="Cambria Math" panose="02040503050406030204" pitchFamily="18" charset="0"/>
                                </a:rPr>
                              </m:ctrlPr>
                            </m:accPr>
                            <m:e>
                              <m:sSub>
                                <m:sSubPr>
                                  <m:ctrlPr>
                                    <a:rPr lang="es-CO"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rPr>
                                    <m:t>𝜖</m:t>
                                  </m:r>
                                </m:e>
                                <m:sub>
                                  <m:r>
                                    <a:rPr lang="es-CO" i="1">
                                      <a:solidFill>
                                        <a:schemeClr val="bg1"/>
                                      </a:solidFill>
                                      <a:latin typeface="Cambria Math" panose="02040503050406030204" pitchFamily="18" charset="0"/>
                                    </a:rPr>
                                    <m:t>𝑡</m:t>
                                  </m:r>
                                </m:sub>
                              </m:sSub>
                            </m:e>
                          </m:acc>
                          <m:r>
                            <a:rPr lang="es-CO" b="0" i="1" smtClean="0">
                              <a:solidFill>
                                <a:schemeClr val="bg1"/>
                              </a:solidFill>
                              <a:latin typeface="Cambria Math" panose="02040503050406030204" pitchFamily="18" charset="0"/>
                            </a:rPr>
                            <m:t>=</m:t>
                          </m:r>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𝑏</m:t>
                              </m:r>
                            </m:e>
                            <m:sub>
                              <m:r>
                                <a:rPr lang="es-CO" b="0" i="1" smtClean="0">
                                  <a:solidFill>
                                    <a:schemeClr val="bg1"/>
                                  </a:solidFill>
                                  <a:latin typeface="Cambria Math" panose="02040503050406030204" pitchFamily="18" charset="0"/>
                                </a:rPr>
                                <m:t>0</m:t>
                              </m:r>
                            </m:sub>
                          </m:sSub>
                          <m:r>
                            <a:rPr lang="es-CO" b="0" i="1" smtClean="0">
                              <a:solidFill>
                                <a:schemeClr val="bg1"/>
                              </a:solidFill>
                              <a:latin typeface="Cambria Math" panose="02040503050406030204" pitchFamily="18" charset="0"/>
                            </a:rPr>
                            <m:t>+</m:t>
                          </m:r>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𝑎</m:t>
                              </m:r>
                            </m:e>
                            <m:sub>
                              <m:r>
                                <a:rPr lang="es-CO" b="0" i="1" smtClean="0">
                                  <a:solidFill>
                                    <a:schemeClr val="bg1"/>
                                  </a:solidFill>
                                  <a:latin typeface="Cambria Math" panose="02040503050406030204" pitchFamily="18" charset="0"/>
                                </a:rPr>
                                <m:t>1</m:t>
                              </m:r>
                            </m:sub>
                          </m:sSub>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𝑋</m:t>
                              </m:r>
                            </m:e>
                            <m:sub>
                              <m:r>
                                <a:rPr lang="es-CO" b="0" i="1" smtClean="0">
                                  <a:solidFill>
                                    <a:schemeClr val="bg1"/>
                                  </a:solidFill>
                                  <a:latin typeface="Cambria Math" panose="02040503050406030204" pitchFamily="18" charset="0"/>
                                </a:rPr>
                                <m:t>1</m:t>
                              </m:r>
                              <m:r>
                                <a:rPr lang="es-CO" b="0" i="1" smtClean="0">
                                  <a:solidFill>
                                    <a:schemeClr val="bg1"/>
                                  </a:solidFill>
                                  <a:latin typeface="Cambria Math" panose="02040503050406030204" pitchFamily="18" charset="0"/>
                                </a:rPr>
                                <m:t>𝑡</m:t>
                              </m:r>
                            </m:sub>
                          </m:sSub>
                          <m:r>
                            <a:rPr lang="es-CO" b="0" i="1" smtClean="0">
                              <a:solidFill>
                                <a:schemeClr val="bg1"/>
                              </a:solidFill>
                              <a:latin typeface="Cambria Math" panose="02040503050406030204" pitchFamily="18" charset="0"/>
                            </a:rPr>
                            <m:t>+</m:t>
                          </m:r>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𝑎</m:t>
                              </m:r>
                            </m:e>
                            <m:sub>
                              <m:r>
                                <a:rPr lang="es-CO" b="0" i="1" smtClean="0">
                                  <a:solidFill>
                                    <a:schemeClr val="bg1"/>
                                  </a:solidFill>
                                  <a:latin typeface="Cambria Math" panose="02040503050406030204" pitchFamily="18" charset="0"/>
                                </a:rPr>
                                <m:t>2</m:t>
                              </m:r>
                            </m:sub>
                          </m:sSub>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𝑋</m:t>
                              </m:r>
                            </m:e>
                            <m:sub>
                              <m:r>
                                <a:rPr lang="es-CO" b="0" i="1" smtClean="0">
                                  <a:solidFill>
                                    <a:schemeClr val="bg1"/>
                                  </a:solidFill>
                                  <a:latin typeface="Cambria Math" panose="02040503050406030204" pitchFamily="18" charset="0"/>
                                </a:rPr>
                                <m:t>2</m:t>
                              </m:r>
                              <m:r>
                                <a:rPr lang="es-CO" b="0" i="1" smtClean="0">
                                  <a:solidFill>
                                    <a:schemeClr val="bg1"/>
                                  </a:solidFill>
                                  <a:latin typeface="Cambria Math" panose="02040503050406030204" pitchFamily="18" charset="0"/>
                                </a:rPr>
                                <m:t>𝑡</m:t>
                              </m:r>
                            </m:sub>
                          </m:sSub>
                          <m:r>
                            <a:rPr lang="es-CO" b="0" i="1" smtClean="0">
                              <a:solidFill>
                                <a:schemeClr val="bg1"/>
                              </a:solidFill>
                              <a:latin typeface="Cambria Math" panose="02040503050406030204" pitchFamily="18" charset="0"/>
                            </a:rPr>
                            <m:t>+…+</m:t>
                          </m:r>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𝑎</m:t>
                              </m:r>
                            </m:e>
                            <m:sub>
                              <m:r>
                                <a:rPr lang="es-CO" b="0" i="1" smtClean="0">
                                  <a:solidFill>
                                    <a:schemeClr val="bg1"/>
                                  </a:solidFill>
                                  <a:latin typeface="Cambria Math" panose="02040503050406030204" pitchFamily="18" charset="0"/>
                                </a:rPr>
                                <m:t>𝑘</m:t>
                              </m:r>
                            </m:sub>
                          </m:sSub>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𝑋</m:t>
                              </m:r>
                            </m:e>
                            <m:sub>
                              <m:r>
                                <a:rPr lang="es-CO" b="0" i="1" smtClean="0">
                                  <a:solidFill>
                                    <a:schemeClr val="bg1"/>
                                  </a:solidFill>
                                  <a:latin typeface="Cambria Math" panose="02040503050406030204" pitchFamily="18" charset="0"/>
                                </a:rPr>
                                <m:t>𝑘𝑡</m:t>
                              </m:r>
                            </m:sub>
                          </m:sSub>
                          <m:r>
                            <a:rPr lang="es-CO" b="0" i="1" smtClean="0">
                              <a:solidFill>
                                <a:schemeClr val="bg1"/>
                              </a:solidFill>
                              <a:latin typeface="Cambria Math" panose="02040503050406030204" pitchFamily="18" charset="0"/>
                            </a:rPr>
                            <m:t>+</m:t>
                          </m:r>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𝑝</m:t>
                              </m:r>
                            </m:e>
                            <m:sub>
                              <m:r>
                                <a:rPr lang="es-CO" b="0" i="1" smtClean="0">
                                  <a:solidFill>
                                    <a:schemeClr val="bg1"/>
                                  </a:solidFill>
                                  <a:latin typeface="Cambria Math" panose="02040503050406030204" pitchFamily="18" charset="0"/>
                                </a:rPr>
                                <m:t>1</m:t>
                              </m:r>
                            </m:sub>
                          </m:sSub>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𝜖</m:t>
                              </m:r>
                            </m:e>
                            <m:sub>
                              <m:r>
                                <a:rPr lang="es-CO" b="0" i="1" smtClean="0">
                                  <a:solidFill>
                                    <a:schemeClr val="bg1"/>
                                  </a:solidFill>
                                  <a:latin typeface="Cambria Math" panose="02040503050406030204" pitchFamily="18" charset="0"/>
                                </a:rPr>
                                <m:t>𝑡</m:t>
                              </m:r>
                              <m:r>
                                <a:rPr lang="es-CO" b="0" i="1" smtClean="0">
                                  <a:solidFill>
                                    <a:schemeClr val="bg1"/>
                                  </a:solidFill>
                                  <a:latin typeface="Cambria Math" panose="02040503050406030204" pitchFamily="18" charset="0"/>
                                </a:rPr>
                                <m:t>−1</m:t>
                              </m:r>
                            </m:sub>
                          </m:sSub>
                          <m:r>
                            <a:rPr lang="es-CO" b="0" i="1" smtClean="0">
                              <a:solidFill>
                                <a:schemeClr val="bg1"/>
                              </a:solidFill>
                              <a:latin typeface="Cambria Math" panose="02040503050406030204" pitchFamily="18" charset="0"/>
                            </a:rPr>
                            <m:t>+</m:t>
                          </m:r>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𝑝</m:t>
                              </m:r>
                            </m:e>
                            <m:sub>
                              <m:r>
                                <a:rPr lang="es-CO" b="0" i="1" smtClean="0">
                                  <a:solidFill>
                                    <a:schemeClr val="bg1"/>
                                  </a:solidFill>
                                  <a:latin typeface="Cambria Math" panose="02040503050406030204" pitchFamily="18" charset="0"/>
                                </a:rPr>
                                <m:t>2</m:t>
                              </m:r>
                            </m:sub>
                          </m:sSub>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𝜖</m:t>
                              </m:r>
                            </m:e>
                            <m:sub>
                              <m:r>
                                <a:rPr lang="es-CO" b="0" i="1" smtClean="0">
                                  <a:solidFill>
                                    <a:schemeClr val="bg1"/>
                                  </a:solidFill>
                                  <a:latin typeface="Cambria Math" panose="02040503050406030204" pitchFamily="18" charset="0"/>
                                </a:rPr>
                                <m:t>𝑡</m:t>
                              </m:r>
                              <m:r>
                                <a:rPr lang="es-CO" b="0" i="1" smtClean="0">
                                  <a:solidFill>
                                    <a:schemeClr val="bg1"/>
                                  </a:solidFill>
                                  <a:latin typeface="Cambria Math" panose="02040503050406030204" pitchFamily="18" charset="0"/>
                                </a:rPr>
                                <m:t>−2</m:t>
                              </m:r>
                            </m:sub>
                          </m:sSub>
                        </m:oMath>
                      </m:oMathPara>
                    </a14:m>
                    <a:endParaRPr lang="es-CO" b="0" dirty="0">
                      <a:solidFill>
                        <a:schemeClr val="bg1"/>
                      </a:solidFill>
                      <a:latin typeface="Aptos" panose="020B0004020202020204" pitchFamily="34" charset="0"/>
                    </a:endParaRPr>
                  </a:p>
                  <a:p>
                    <a:endParaRPr lang="es-CO" sz="1600" dirty="0">
                      <a:solidFill>
                        <a:schemeClr val="bg1"/>
                      </a:solidFill>
                      <a:latin typeface="Aptos" panose="020B0004020202020204" pitchFamily="34" charset="0"/>
                    </a:endParaRPr>
                  </a:p>
                  <a:p>
                    <a:r>
                      <a:rPr lang="es-CO" sz="1600" dirty="0">
                        <a:solidFill>
                          <a:schemeClr val="bg1"/>
                        </a:solidFill>
                        <a:latin typeface="Aptos" panose="020B0004020202020204" pitchFamily="34" charset="0"/>
                      </a:rPr>
                      <a:t>Luego con una prueba </a:t>
                    </a:r>
                    <a14:m>
                      <m:oMath xmlns:m="http://schemas.openxmlformats.org/officeDocument/2006/math">
                        <m:sSub>
                          <m:sSubPr>
                            <m:ctrlPr>
                              <a:rPr lang="es-CO" sz="1600" b="0" i="1" smtClean="0">
                                <a:solidFill>
                                  <a:schemeClr val="bg1"/>
                                </a:solidFill>
                                <a:latin typeface="Cambria Math" panose="02040503050406030204" pitchFamily="18" charset="0"/>
                              </a:rPr>
                            </m:ctrlPr>
                          </m:sSubPr>
                          <m:e>
                            <m:r>
                              <a:rPr lang="es-CO" sz="1600" b="0" i="1" smtClean="0">
                                <a:solidFill>
                                  <a:schemeClr val="bg1"/>
                                </a:solidFill>
                                <a:latin typeface="Cambria Math" panose="02040503050406030204" pitchFamily="18" charset="0"/>
                              </a:rPr>
                              <m:t>𝐹</m:t>
                            </m:r>
                          </m:e>
                          <m:sub>
                            <m:r>
                              <a:rPr lang="es-CO" sz="1600" b="0" i="1" smtClean="0">
                                <a:solidFill>
                                  <a:schemeClr val="bg1"/>
                                </a:solidFill>
                                <a:latin typeface="Cambria Math" panose="02040503050406030204" pitchFamily="18" charset="0"/>
                              </a:rPr>
                              <m:t>𝛼</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𝑝</m:t>
                            </m:r>
                            <m:r>
                              <a:rPr lang="es-CO" sz="1600" b="0" i="1" smtClean="0">
                                <a:solidFill>
                                  <a:schemeClr val="bg1"/>
                                </a:solidFill>
                                <a:latin typeface="Cambria Math" panose="02040503050406030204" pitchFamily="18" charset="0"/>
                              </a:rPr>
                              <m:t>, </m:t>
                            </m:r>
                            <m:r>
                              <a:rPr lang="es-CO" sz="1600" b="0" i="1" smtClean="0">
                                <a:solidFill>
                                  <a:schemeClr val="bg1"/>
                                </a:solidFill>
                                <a:latin typeface="Cambria Math" panose="02040503050406030204" pitchFamily="18" charset="0"/>
                              </a:rPr>
                              <m:t>𝑛</m:t>
                            </m:r>
                            <m:r>
                              <a:rPr lang="es-CO" sz="1600" b="0" i="1" smtClean="0">
                                <a:solidFill>
                                  <a:schemeClr val="bg1"/>
                                </a:solidFill>
                                <a:latin typeface="Cambria Math" panose="02040503050406030204" pitchFamily="18" charset="0"/>
                              </a:rPr>
                              <m:t>−</m:t>
                            </m:r>
                            <m:r>
                              <a:rPr lang="es-CO" sz="1600" b="0" i="1" smtClean="0">
                                <a:solidFill>
                                  <a:schemeClr val="bg1"/>
                                </a:solidFill>
                                <a:latin typeface="Cambria Math" panose="02040503050406030204" pitchFamily="18" charset="0"/>
                              </a:rPr>
                              <m:t>𝑝</m:t>
                            </m:r>
                            <m:r>
                              <a:rPr lang="es-CO" sz="1600" b="0" i="1" smtClean="0">
                                <a:solidFill>
                                  <a:schemeClr val="bg1"/>
                                </a:solidFill>
                                <a:latin typeface="Cambria Math" panose="02040503050406030204" pitchFamily="18" charset="0"/>
                              </a:rPr>
                              <m:t>−</m:t>
                            </m:r>
                            <m:r>
                              <a:rPr lang="es-CO" sz="1600" b="0" i="1" smtClean="0">
                                <a:solidFill>
                                  <a:schemeClr val="bg1"/>
                                </a:solidFill>
                                <a:latin typeface="Cambria Math" panose="02040503050406030204" pitchFamily="18" charset="0"/>
                              </a:rPr>
                              <m:t>𝑘</m:t>
                            </m:r>
                            <m:r>
                              <a:rPr lang="es-CO" sz="1600" b="0" i="1" smtClean="0">
                                <a:solidFill>
                                  <a:schemeClr val="bg1"/>
                                </a:solidFill>
                                <a:latin typeface="Cambria Math" panose="02040503050406030204" pitchFamily="18" charset="0"/>
                              </a:rPr>
                              <m:t>−1</m:t>
                            </m:r>
                          </m:sub>
                        </m:sSub>
                      </m:oMath>
                    </a14:m>
                    <a:r>
                      <a:rPr lang="es-CO" sz="1600" dirty="0">
                        <a:solidFill>
                          <a:schemeClr val="bg1"/>
                        </a:solidFill>
                        <a:latin typeface="Aptos" panose="020B0004020202020204" pitchFamily="34" charset="0"/>
                      </a:rPr>
                      <a:t> se examina la hipótesis de que ninguno de los </a:t>
                    </a:r>
                    <a:r>
                      <a:rPr lang="es-CO" sz="1600" dirty="0" err="1">
                        <a:solidFill>
                          <a:schemeClr val="bg1"/>
                        </a:solidFill>
                        <a:latin typeface="Aptos" panose="020B0004020202020204" pitchFamily="34" charset="0"/>
                      </a:rPr>
                      <a:t>interceptos</a:t>
                    </a:r>
                    <a:r>
                      <a:rPr lang="es-CO" sz="1600" dirty="0">
                        <a:solidFill>
                          <a:schemeClr val="bg1"/>
                        </a:solidFill>
                        <a:latin typeface="Aptos" panose="020B0004020202020204" pitchFamily="34" charset="0"/>
                      </a:rPr>
                      <a:t> de los residuales es distinto de cero. </a:t>
                    </a:r>
                  </a:p>
                  <a:p>
                    <a:endParaRPr lang="es-CO" sz="1600" i="1"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𝐻</m:t>
                              </m:r>
                            </m:e>
                            <m:sub>
                              <m:r>
                                <a:rPr lang="es-CO" b="0" i="1" smtClean="0">
                                  <a:solidFill>
                                    <a:schemeClr val="bg1"/>
                                  </a:solidFill>
                                  <a:latin typeface="Cambria Math" panose="02040503050406030204" pitchFamily="18" charset="0"/>
                                </a:rPr>
                                <m:t>0</m:t>
                              </m:r>
                            </m:sub>
                          </m:sSub>
                          <m:r>
                            <a:rPr lang="es-CO" b="0" i="1" smtClean="0">
                              <a:solidFill>
                                <a:schemeClr val="bg1"/>
                              </a:solidFill>
                              <a:latin typeface="Cambria Math" panose="02040503050406030204" pitchFamily="18" charset="0"/>
                            </a:rPr>
                            <m:t>:</m:t>
                          </m:r>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𝑝</m:t>
                              </m:r>
                            </m:e>
                            <m:sub>
                              <m:r>
                                <a:rPr lang="es-CO" b="0" i="1" smtClean="0">
                                  <a:solidFill>
                                    <a:schemeClr val="bg1"/>
                                  </a:solidFill>
                                  <a:latin typeface="Cambria Math" panose="02040503050406030204" pitchFamily="18" charset="0"/>
                                </a:rPr>
                                <m:t>𝑖</m:t>
                              </m:r>
                            </m:sub>
                          </m:sSub>
                          <m:r>
                            <a:rPr lang="es-CO" b="0" i="1" smtClean="0">
                              <a:solidFill>
                                <a:schemeClr val="bg1"/>
                              </a:solidFill>
                              <a:latin typeface="Cambria Math" panose="02040503050406030204" pitchFamily="18" charset="0"/>
                            </a:rPr>
                            <m:t>=0</m:t>
                          </m:r>
                        </m:oMath>
                      </m:oMathPara>
                    </a14:m>
                    <a:endParaRPr lang="es-CO" b="0" i="1"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𝐻</m:t>
                              </m:r>
                            </m:e>
                            <m:sub>
                              <m:r>
                                <a:rPr lang="es-CO" b="0" i="1" smtClean="0">
                                  <a:solidFill>
                                    <a:schemeClr val="bg1"/>
                                  </a:solidFill>
                                  <a:latin typeface="Cambria Math" panose="02040503050406030204" pitchFamily="18" charset="0"/>
                                </a:rPr>
                                <m:t>𝑎</m:t>
                              </m:r>
                            </m:sub>
                          </m:sSub>
                          <m:r>
                            <a:rPr lang="es-CO" b="0" i="1" smtClean="0">
                              <a:solidFill>
                                <a:schemeClr val="bg1"/>
                              </a:solidFill>
                              <a:latin typeface="Cambria Math" panose="02040503050406030204" pitchFamily="18" charset="0"/>
                            </a:rPr>
                            <m:t>:</m:t>
                          </m:r>
                          <m:r>
                            <a:rPr lang="es-CO" b="0" i="1" smtClean="0">
                              <a:solidFill>
                                <a:schemeClr val="bg1"/>
                              </a:solidFill>
                              <a:latin typeface="Cambria Math" panose="02040503050406030204" pitchFamily="18" charset="0"/>
                            </a:rPr>
                            <m:t>𝐸𝑥𝑖𝑠𝑡𝑒</m:t>
                          </m:r>
                          <m:r>
                            <a:rPr lang="es-CO" b="0" i="1" smtClean="0">
                              <a:solidFill>
                                <a:schemeClr val="bg1"/>
                              </a:solidFill>
                              <a:latin typeface="Cambria Math" panose="02040503050406030204" pitchFamily="18" charset="0"/>
                            </a:rPr>
                            <m:t> </m:t>
                          </m:r>
                          <m:r>
                            <a:rPr lang="es-CO" b="0" i="1" smtClean="0">
                              <a:solidFill>
                                <a:schemeClr val="bg1"/>
                              </a:solidFill>
                              <a:latin typeface="Cambria Math" panose="02040503050406030204" pitchFamily="18" charset="0"/>
                            </a:rPr>
                            <m:t>𝑎𝑙𝑔</m:t>
                          </m:r>
                          <m:r>
                            <a:rPr lang="es-CO" b="0" i="1" smtClean="0">
                              <a:solidFill>
                                <a:schemeClr val="bg1"/>
                              </a:solidFill>
                              <a:latin typeface="Cambria Math" panose="02040503050406030204" pitchFamily="18" charset="0"/>
                            </a:rPr>
                            <m:t>ú</m:t>
                          </m:r>
                          <m:r>
                            <a:rPr lang="es-CO" b="0" i="1" smtClean="0">
                              <a:solidFill>
                                <a:schemeClr val="bg1"/>
                              </a:solidFill>
                              <a:latin typeface="Cambria Math" panose="02040503050406030204" pitchFamily="18" charset="0"/>
                            </a:rPr>
                            <m:t>𝑛</m:t>
                          </m:r>
                          <m:r>
                            <a:rPr lang="es-CO" b="0" i="1" smtClean="0">
                              <a:solidFill>
                                <a:schemeClr val="bg1"/>
                              </a:solidFill>
                              <a:latin typeface="Cambria Math" panose="02040503050406030204" pitchFamily="18" charset="0"/>
                            </a:rPr>
                            <m:t> </m:t>
                          </m:r>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𝑝</m:t>
                              </m:r>
                            </m:e>
                            <m:sub>
                              <m:r>
                                <a:rPr lang="es-CO" b="0" i="1" smtClean="0">
                                  <a:solidFill>
                                    <a:schemeClr val="bg1"/>
                                  </a:solidFill>
                                  <a:latin typeface="Cambria Math" panose="02040503050406030204" pitchFamily="18" charset="0"/>
                                </a:rPr>
                                <m:t>𝑖</m:t>
                              </m:r>
                            </m:sub>
                          </m:sSub>
                          <m:r>
                            <a:rPr lang="es-CO" b="0" i="1" smtClean="0">
                              <a:solidFill>
                                <a:schemeClr val="bg1"/>
                              </a:solidFill>
                              <a:latin typeface="Cambria Math" panose="02040503050406030204" pitchFamily="18" charset="0"/>
                            </a:rPr>
                            <m:t>≠0</m:t>
                          </m:r>
                        </m:oMath>
                      </m:oMathPara>
                    </a14:m>
                    <a:endParaRPr lang="es-CO" i="1" dirty="0">
                      <a:solidFill>
                        <a:schemeClr val="bg1"/>
                      </a:solidFill>
                      <a:latin typeface="Aptos" panose="020B0004020202020204" pitchFamily="34" charset="0"/>
                    </a:endParaRPr>
                  </a:p>
                  <a:p>
                    <a:pPr algn="ctr"/>
                    <a:endParaRPr lang="es-CO" sz="1600" dirty="0">
                      <a:solidFill>
                        <a:schemeClr val="bg1"/>
                      </a:solidFill>
                      <a:latin typeface="Aptos" panose="020B0004020202020204" pitchFamily="34" charset="0"/>
                    </a:endParaRPr>
                  </a:p>
                </p:txBody>
              </p:sp>
            </mc:Choice>
            <mc:Fallback xmlns="">
              <p:sp>
                <p:nvSpPr>
                  <p:cNvPr id="30" name="TextBox 2">
                    <a:extLst>
                      <a:ext uri="{FF2B5EF4-FFF2-40B4-BE49-F238E27FC236}">
                        <a16:creationId xmlns:a16="http://schemas.microsoft.com/office/drawing/2014/main" id="{1155F70C-643E-F0C3-72BE-E6321C720632}"/>
                      </a:ext>
                    </a:extLst>
                  </p:cNvPr>
                  <p:cNvSpPr txBox="1">
                    <a:spLocks noRot="1" noChangeAspect="1" noMove="1" noResize="1" noEditPoints="1" noAdjustHandles="1" noChangeArrowheads="1" noChangeShapeType="1" noTextEdit="1"/>
                  </p:cNvSpPr>
                  <p:nvPr/>
                </p:nvSpPr>
                <p:spPr>
                  <a:xfrm>
                    <a:off x="5030361" y="4158217"/>
                    <a:ext cx="7625483" cy="4173963"/>
                  </a:xfrm>
                  <a:prstGeom prst="rect">
                    <a:avLst/>
                  </a:prstGeom>
                  <a:blipFill>
                    <a:blip r:embed="rId8"/>
                    <a:stretch>
                      <a:fillRect l="-441" t="-439"/>
                    </a:stretch>
                  </a:blipFill>
                </p:spPr>
                <p:txBody>
                  <a:bodyPr/>
                  <a:lstStyle/>
                  <a:p>
                    <a:r>
                      <a:rPr lang="es-CO">
                        <a:noFill/>
                      </a:rPr>
                      <a:t> </a:t>
                    </a:r>
                  </a:p>
                </p:txBody>
              </p:sp>
            </mc:Fallback>
          </mc:AlternateContent>
          <p:sp>
            <p:nvSpPr>
              <p:cNvPr id="31" name="Rectangle: Rounded Corners 27">
                <a:extLst>
                  <a:ext uri="{FF2B5EF4-FFF2-40B4-BE49-F238E27FC236}">
                    <a16:creationId xmlns:a16="http://schemas.microsoft.com/office/drawing/2014/main" id="{79C5EA73-5983-C0C1-09CC-E55BA0165954}"/>
                  </a:ext>
                </a:extLst>
              </p:cNvPr>
              <p:cNvSpPr/>
              <p:nvPr/>
            </p:nvSpPr>
            <p:spPr>
              <a:xfrm>
                <a:off x="4580734" y="3989400"/>
                <a:ext cx="8075109" cy="4030601"/>
              </a:xfrm>
              <a:prstGeom prst="roundRect">
                <a:avLst>
                  <a:gd name="adj" fmla="val 9484"/>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200" dirty="0"/>
              </a:p>
            </p:txBody>
          </p:sp>
        </p:grpSp>
        <p:pic>
          <p:nvPicPr>
            <p:cNvPr id="7196" name="Imagen 7195" descr="Dibujo en blanco y negro&#10;&#10;Descripción generada automáticamente con confianza media">
              <a:extLst>
                <a:ext uri="{FF2B5EF4-FFF2-40B4-BE49-F238E27FC236}">
                  <a16:creationId xmlns:a16="http://schemas.microsoft.com/office/drawing/2014/main" id="{19F66B17-752E-1286-788B-3E3712F893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1336" y="3440485"/>
              <a:ext cx="837902" cy="837902"/>
            </a:xfrm>
            <a:prstGeom prst="rect">
              <a:avLst/>
            </a:prstGeom>
          </p:spPr>
        </p:pic>
      </p:grpSp>
      <p:pic>
        <p:nvPicPr>
          <p:cNvPr id="10" name="Imagen 9">
            <a:extLst>
              <a:ext uri="{FF2B5EF4-FFF2-40B4-BE49-F238E27FC236}">
                <a16:creationId xmlns:a16="http://schemas.microsoft.com/office/drawing/2014/main" id="{E0028CA3-91DA-C837-46AA-34BA7C796052}"/>
              </a:ext>
            </a:extLst>
          </p:cNvPr>
          <p:cNvPicPr>
            <a:picLocks noChangeAspect="1"/>
          </p:cNvPicPr>
          <p:nvPr/>
        </p:nvPicPr>
        <p:blipFill>
          <a:blip r:embed="rId10">
            <a:alphaModFix amt="79000"/>
            <a:extLst>
              <a:ext uri="{BEBA8EAE-BF5A-486C-A8C5-ECC9F3942E4B}">
                <a14:imgProps xmlns:a14="http://schemas.microsoft.com/office/drawing/2010/main">
                  <a14:imgLayer r:embed="rId11">
                    <a14:imgEffect>
                      <a14:brightnessContrast bright="100000"/>
                    </a14:imgEffect>
                  </a14:imgLayer>
                </a14:imgProps>
              </a:ext>
            </a:extLst>
          </a:blip>
          <a:stretch>
            <a:fillRect/>
          </a:stretch>
        </p:blipFill>
        <p:spPr>
          <a:xfrm rot="20007768">
            <a:off x="9234564" y="2776884"/>
            <a:ext cx="2694774" cy="2694774"/>
          </a:xfrm>
          <a:prstGeom prst="rect">
            <a:avLst/>
          </a:prstGeom>
        </p:spPr>
      </p:pic>
    </p:spTree>
    <p:extLst>
      <p:ext uri="{BB962C8B-B14F-4D97-AF65-F5344CB8AC3E}">
        <p14:creationId xmlns:p14="http://schemas.microsoft.com/office/powerpoint/2010/main" val="21067983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C44F0-03EA-CEEB-9F85-D47C6C3C2963}"/>
            </a:ext>
          </a:extLst>
        </p:cNvPr>
        <p:cNvGrpSpPr/>
        <p:nvPr/>
      </p:nvGrpSpPr>
      <p:grpSpPr>
        <a:xfrm>
          <a:off x="0" y="0"/>
          <a:ext cx="0" cy="0"/>
          <a:chOff x="0" y="0"/>
          <a:chExt cx="0" cy="0"/>
        </a:xfrm>
      </p:grpSpPr>
      <p:pic>
        <p:nvPicPr>
          <p:cNvPr id="3" name="Picture 10" descr="Abstract Dark Halftone Background Design Png Image - Background Abstract  Design Png Clipart - Large Size Png Image - PikPng">
            <a:extLst>
              <a:ext uri="{FF2B5EF4-FFF2-40B4-BE49-F238E27FC236}">
                <a16:creationId xmlns:a16="http://schemas.microsoft.com/office/drawing/2014/main" id="{4A2B7BF1-9BBD-99B4-2758-D4962BFB8A2A}"/>
              </a:ext>
            </a:extLst>
          </p:cNvPr>
          <p:cNvPicPr>
            <a:picLocks noChangeAspect="1" noChangeArrowheads="1"/>
          </p:cNvPicPr>
          <p:nvPr/>
        </p:nvPicPr>
        <p:blipFill rotWithShape="1">
          <a:blip r:embed="rId3">
            <a:alphaModFix amt="10000"/>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46128" y="-508514"/>
            <a:ext cx="7320385" cy="7412644"/>
          </a:xfrm>
          <a:prstGeom prst="rect">
            <a:avLst/>
          </a:prstGeom>
          <a:noFill/>
          <a:extLst>
            <a:ext uri="{909E8E84-426E-40DD-AFC4-6F175D3DCCD1}">
              <a14:hiddenFill xmlns:a14="http://schemas.microsoft.com/office/drawing/2010/main">
                <a:solidFill>
                  <a:srgbClr val="FFFFFF"/>
                </a:solidFill>
              </a14:hiddenFill>
            </a:ext>
          </a:extLst>
        </p:spPr>
      </p:pic>
      <p:pic>
        <p:nvPicPr>
          <p:cNvPr id="7206" name="Imagen 7205">
            <a:extLst>
              <a:ext uri="{FF2B5EF4-FFF2-40B4-BE49-F238E27FC236}">
                <a16:creationId xmlns:a16="http://schemas.microsoft.com/office/drawing/2014/main" id="{CFD6B933-978D-2FB4-8D07-6AE480EB55E9}"/>
              </a:ext>
            </a:extLst>
          </p:cNvPr>
          <p:cNvPicPr>
            <a:picLocks noChangeAspect="1"/>
          </p:cNvPicPr>
          <p:nvPr/>
        </p:nvPicPr>
        <p:blipFill>
          <a:blip r:embed="rId5">
            <a:alphaModFix amt="1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564220">
            <a:off x="5844011" y="-794467"/>
            <a:ext cx="7542718" cy="7542718"/>
          </a:xfrm>
          <a:prstGeom prst="rect">
            <a:avLst/>
          </a:prstGeom>
        </p:spPr>
      </p:pic>
      <p:sp>
        <p:nvSpPr>
          <p:cNvPr id="8" name="Rectangle: Rounded Corners 7">
            <a:extLst>
              <a:ext uri="{FF2B5EF4-FFF2-40B4-BE49-F238E27FC236}">
                <a16:creationId xmlns:a16="http://schemas.microsoft.com/office/drawing/2014/main" id="{EAD86FDA-6E4E-47E2-9864-11FFC08236AE}"/>
              </a:ext>
            </a:extLst>
          </p:cNvPr>
          <p:cNvSpPr/>
          <p:nvPr/>
        </p:nvSpPr>
        <p:spPr>
          <a:xfrm>
            <a:off x="4702629" y="654157"/>
            <a:ext cx="8224183"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95C7A0E9-B185-014B-EA8C-B57B09D4D07F}"/>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B8485E74-9145-FE32-BC18-D7EBC335E6FF}"/>
              </a:ext>
            </a:extLst>
          </p:cNvPr>
          <p:cNvSpPr txBox="1"/>
          <p:nvPr/>
        </p:nvSpPr>
        <p:spPr>
          <a:xfrm>
            <a:off x="4847771" y="793675"/>
            <a:ext cx="7344229" cy="523220"/>
          </a:xfrm>
          <a:prstGeom prst="rect">
            <a:avLst/>
          </a:prstGeom>
          <a:noFill/>
        </p:spPr>
        <p:txBody>
          <a:bodyPr wrap="square" rtlCol="0">
            <a:spAutoFit/>
          </a:bodyPr>
          <a:lstStyle/>
          <a:p>
            <a:pPr algn="ctr"/>
            <a:r>
              <a:rPr lang="es-ES" sz="2800" b="1" dirty="0">
                <a:solidFill>
                  <a:schemeClr val="tx1">
                    <a:lumMod val="85000"/>
                    <a:lumOff val="15000"/>
                  </a:schemeClr>
                </a:solidFill>
                <a:latin typeface="Aptos" panose="020B0004020202020204" pitchFamily="34" charset="0"/>
              </a:rPr>
              <a:t>Factores de Riesgo: </a:t>
            </a:r>
            <a:r>
              <a:rPr lang="es-ES" sz="2800" b="1" dirty="0" err="1">
                <a:solidFill>
                  <a:schemeClr val="tx1">
                    <a:lumMod val="85000"/>
                    <a:lumOff val="15000"/>
                  </a:schemeClr>
                </a:solidFill>
                <a:latin typeface="Aptos" panose="020B0004020202020204" pitchFamily="34" charset="0"/>
              </a:rPr>
              <a:t>Arbitrage</a:t>
            </a:r>
            <a:r>
              <a:rPr lang="es-ES" sz="2800" b="1" dirty="0">
                <a:solidFill>
                  <a:schemeClr val="tx1">
                    <a:lumMod val="85000"/>
                    <a:lumOff val="15000"/>
                  </a:schemeClr>
                </a:solidFill>
                <a:latin typeface="Aptos" panose="020B0004020202020204" pitchFamily="34" charset="0"/>
              </a:rPr>
              <a:t> </a:t>
            </a:r>
            <a:r>
              <a:rPr lang="es-ES" sz="2800" b="1" dirty="0" err="1">
                <a:solidFill>
                  <a:schemeClr val="tx1">
                    <a:lumMod val="85000"/>
                    <a:lumOff val="15000"/>
                  </a:schemeClr>
                </a:solidFill>
                <a:latin typeface="Aptos" panose="020B0004020202020204" pitchFamily="34" charset="0"/>
              </a:rPr>
              <a:t>Pricing</a:t>
            </a:r>
            <a:r>
              <a:rPr lang="es-ES" sz="2800" b="1" dirty="0">
                <a:solidFill>
                  <a:schemeClr val="tx1">
                    <a:lumMod val="85000"/>
                    <a:lumOff val="15000"/>
                  </a:schemeClr>
                </a:solidFill>
                <a:latin typeface="Aptos" panose="020B0004020202020204" pitchFamily="34" charset="0"/>
              </a:rPr>
              <a:t> </a:t>
            </a:r>
            <a:r>
              <a:rPr lang="es-ES" sz="2800" b="1" dirty="0" err="1">
                <a:solidFill>
                  <a:schemeClr val="tx1">
                    <a:lumMod val="85000"/>
                    <a:lumOff val="15000"/>
                  </a:schemeClr>
                </a:solidFill>
                <a:latin typeface="Aptos" panose="020B0004020202020204" pitchFamily="34" charset="0"/>
              </a:rPr>
              <a:t>Theory</a:t>
            </a:r>
            <a:endParaRPr lang="es-ES" sz="2800" b="1" dirty="0">
              <a:solidFill>
                <a:schemeClr val="tx1">
                  <a:lumMod val="85000"/>
                  <a:lumOff val="15000"/>
                </a:schemeClr>
              </a:solidFill>
              <a:latin typeface="Aptos" panose="020B0004020202020204" pitchFamily="34" charset="0"/>
            </a:endParaRPr>
          </a:p>
        </p:txBody>
      </p:sp>
      <p:cxnSp>
        <p:nvCxnSpPr>
          <p:cNvPr id="11" name="Straight Connector 10">
            <a:extLst>
              <a:ext uri="{FF2B5EF4-FFF2-40B4-BE49-F238E27FC236}">
                <a16:creationId xmlns:a16="http://schemas.microsoft.com/office/drawing/2014/main" id="{61D0CA50-8C0F-B8DD-6505-D56C69CA2048}"/>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5557BA-5408-BE97-5342-14758991AA85}"/>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
        <p:nvSpPr>
          <p:cNvPr id="48" name="TextBox 6">
            <a:extLst>
              <a:ext uri="{FF2B5EF4-FFF2-40B4-BE49-F238E27FC236}">
                <a16:creationId xmlns:a16="http://schemas.microsoft.com/office/drawing/2014/main" id="{B255B072-8FE5-1D5F-5A7B-05A917542F37}"/>
              </a:ext>
            </a:extLst>
          </p:cNvPr>
          <p:cNvSpPr txBox="1"/>
          <p:nvPr/>
        </p:nvSpPr>
        <p:spPr>
          <a:xfrm>
            <a:off x="2693550" y="2294588"/>
            <a:ext cx="6804899" cy="338554"/>
          </a:xfrm>
          <a:prstGeom prst="rect">
            <a:avLst/>
          </a:prstGeom>
          <a:noFill/>
          <a:effectLst/>
        </p:spPr>
        <p:txBody>
          <a:bodyPr wrap="square" rtlCol="0">
            <a:spAutoFit/>
          </a:bodyPr>
          <a:lstStyle/>
          <a:p>
            <a:pPr algn="ctr"/>
            <a:r>
              <a:rPr lang="es-ES" sz="1600" dirty="0">
                <a:solidFill>
                  <a:schemeClr val="bg1"/>
                </a:solidFill>
                <a:latin typeface="Aptos" panose="020B0004020202020204" pitchFamily="34" charset="0"/>
              </a:rPr>
              <a:t>El modelo de la teoría del arbitraje se fundamenta sobre dos postulados: </a:t>
            </a:r>
          </a:p>
        </p:txBody>
      </p:sp>
      <p:grpSp>
        <p:nvGrpSpPr>
          <p:cNvPr id="7210" name="Grupo 7209">
            <a:extLst>
              <a:ext uri="{FF2B5EF4-FFF2-40B4-BE49-F238E27FC236}">
                <a16:creationId xmlns:a16="http://schemas.microsoft.com/office/drawing/2014/main" id="{3B12AD92-3674-73A2-1A1E-6DE73809852E}"/>
              </a:ext>
            </a:extLst>
          </p:cNvPr>
          <p:cNvGrpSpPr/>
          <p:nvPr/>
        </p:nvGrpSpPr>
        <p:grpSpPr>
          <a:xfrm>
            <a:off x="1917449" y="2724432"/>
            <a:ext cx="7983202" cy="3479411"/>
            <a:chOff x="271336" y="3440485"/>
            <a:chExt cx="7983202" cy="3479411"/>
          </a:xfrm>
        </p:grpSpPr>
        <p:grpSp>
          <p:nvGrpSpPr>
            <p:cNvPr id="26" name="Group 34">
              <a:extLst>
                <a:ext uri="{FF2B5EF4-FFF2-40B4-BE49-F238E27FC236}">
                  <a16:creationId xmlns:a16="http://schemas.microsoft.com/office/drawing/2014/main" id="{EA4A056E-64CF-9570-2735-BE7D49C1668D}"/>
                </a:ext>
              </a:extLst>
            </p:cNvPr>
            <p:cNvGrpSpPr/>
            <p:nvPr/>
          </p:nvGrpSpPr>
          <p:grpSpPr>
            <a:xfrm>
              <a:off x="673905" y="3663646"/>
              <a:ext cx="7580633" cy="3256250"/>
              <a:chOff x="4580734" y="3989400"/>
              <a:chExt cx="6971669" cy="3256250"/>
            </a:xfrm>
          </p:grpSpPr>
          <mc:AlternateContent xmlns:mc="http://schemas.openxmlformats.org/markup-compatibility/2006" xmlns:a14="http://schemas.microsoft.com/office/drawing/2010/main">
            <mc:Choice Requires="a14">
              <p:sp>
                <p:nvSpPr>
                  <p:cNvPr id="30" name="TextBox 2">
                    <a:extLst>
                      <a:ext uri="{FF2B5EF4-FFF2-40B4-BE49-F238E27FC236}">
                        <a16:creationId xmlns:a16="http://schemas.microsoft.com/office/drawing/2014/main" id="{887406E5-5559-4A6C-6E02-52B47E8DED23}"/>
                      </a:ext>
                    </a:extLst>
                  </p:cNvPr>
                  <p:cNvSpPr txBox="1"/>
                  <p:nvPr/>
                </p:nvSpPr>
                <p:spPr>
                  <a:xfrm>
                    <a:off x="5027534" y="4067842"/>
                    <a:ext cx="6268537" cy="3077766"/>
                  </a:xfrm>
                  <a:prstGeom prst="rect">
                    <a:avLst/>
                  </a:prstGeom>
                  <a:noFill/>
                </p:spPr>
                <p:txBody>
                  <a:bodyPr wrap="square" rtlCol="0">
                    <a:spAutoFit/>
                  </a:bodyPr>
                  <a:lstStyle/>
                  <a:p>
                    <a:r>
                      <a:rPr lang="es-CO" sz="1600" b="1" dirty="0">
                        <a:solidFill>
                          <a:schemeClr val="bg1"/>
                        </a:solidFill>
                        <a:latin typeface="Aptos" panose="020B0004020202020204" pitchFamily="34" charset="0"/>
                      </a:rPr>
                      <a:t>Postulado 2: </a:t>
                    </a:r>
                    <a:endParaRPr lang="es-CO" sz="1600" b="1" i="1" dirty="0">
                      <a:solidFill>
                        <a:schemeClr val="bg1"/>
                      </a:solidFill>
                      <a:latin typeface="Aptos" panose="020B0004020202020204" pitchFamily="34" charset="0"/>
                    </a:endParaRPr>
                  </a:p>
                  <a:p>
                    <a:endParaRPr lang="es-CO" sz="1600" dirty="0">
                      <a:solidFill>
                        <a:schemeClr val="bg1"/>
                      </a:solidFill>
                      <a:latin typeface="Aptos" panose="020B0004020202020204" pitchFamily="34" charset="0"/>
                    </a:endParaRPr>
                  </a:p>
                  <a:p>
                    <a:r>
                      <a:rPr lang="es-CO" sz="1600" dirty="0">
                        <a:solidFill>
                          <a:schemeClr val="bg1"/>
                        </a:solidFill>
                        <a:latin typeface="Aptos" panose="020B0004020202020204" pitchFamily="34" charset="0"/>
                      </a:rPr>
                      <a:t>Se cumple la condición de que no existe arbitraje, por la competencia en los mercados financieros, un inversionista no debería poder generar un retorno esperado positivo libre de riesgo. De esta manera, la compensación asociada a una exposición a un factor de riesgo debería ser única.</a:t>
                    </a:r>
                  </a:p>
                  <a:p>
                    <a:endParaRPr lang="es-CO" sz="1600" dirty="0">
                      <a:solidFill>
                        <a:schemeClr val="bg1"/>
                      </a:solidFill>
                      <a:latin typeface="Aptos" panose="020B0004020202020204" pitchFamily="34" charset="0"/>
                    </a:endParaRPr>
                  </a:p>
                  <a:p>
                    <a:r>
                      <a:rPr lang="es-CO" sz="1600" dirty="0">
                        <a:solidFill>
                          <a:schemeClr val="bg1"/>
                        </a:solidFill>
                        <a:latin typeface="Aptos" panose="020B0004020202020204" pitchFamily="34" charset="0"/>
                      </a:rPr>
                      <a:t>Combinando los postulados 1 y 2, el principal teorema del Arbitraje </a:t>
                    </a:r>
                    <a:r>
                      <a:rPr lang="es-CO" sz="1600" dirty="0" err="1">
                        <a:solidFill>
                          <a:schemeClr val="bg1"/>
                        </a:solidFill>
                        <a:latin typeface="Aptos" panose="020B0004020202020204" pitchFamily="34" charset="0"/>
                      </a:rPr>
                      <a:t>Pricing</a:t>
                    </a:r>
                    <a:r>
                      <a:rPr lang="es-CO" sz="1600" dirty="0">
                        <a:solidFill>
                          <a:schemeClr val="bg1"/>
                        </a:solidFill>
                        <a:latin typeface="Aptos" panose="020B0004020202020204" pitchFamily="34" charset="0"/>
                      </a:rPr>
                      <a:t> </a:t>
                    </a:r>
                    <a:r>
                      <a:rPr lang="es-CO" sz="1600" dirty="0" err="1">
                        <a:solidFill>
                          <a:schemeClr val="bg1"/>
                        </a:solidFill>
                        <a:latin typeface="Aptos" panose="020B0004020202020204" pitchFamily="34" charset="0"/>
                      </a:rPr>
                      <a:t>Theory</a:t>
                    </a:r>
                    <a:r>
                      <a:rPr lang="es-CO" sz="1600" dirty="0">
                        <a:solidFill>
                          <a:schemeClr val="bg1"/>
                        </a:solidFill>
                        <a:latin typeface="Aptos" panose="020B0004020202020204" pitchFamily="34" charset="0"/>
                      </a:rPr>
                      <a:t> (APT), es que existen </a:t>
                    </a:r>
                    <a14:m>
                      <m:oMath xmlns:m="http://schemas.openxmlformats.org/officeDocument/2006/math">
                        <m:r>
                          <a:rPr lang="es-CO" sz="1600" b="0" i="1" smtClean="0">
                            <a:solidFill>
                              <a:schemeClr val="bg1"/>
                            </a:solidFill>
                            <a:latin typeface="Cambria Math" panose="02040503050406030204" pitchFamily="18" charset="0"/>
                          </a:rPr>
                          <m:t>𝐾</m:t>
                        </m:r>
                        <m:r>
                          <a:rPr lang="es-CO" sz="1600" b="0" i="1" smtClean="0">
                            <a:solidFill>
                              <a:schemeClr val="bg1"/>
                            </a:solidFill>
                            <a:latin typeface="Cambria Math" panose="02040503050406030204" pitchFamily="18" charset="0"/>
                          </a:rPr>
                          <m:t>+1</m:t>
                        </m:r>
                      </m:oMath>
                    </a14:m>
                    <a:r>
                      <a:rPr lang="es-CO" sz="1600" dirty="0">
                        <a:solidFill>
                          <a:schemeClr val="bg1"/>
                        </a:solidFill>
                        <a:latin typeface="Aptos" panose="020B0004020202020204" pitchFamily="34" charset="0"/>
                      </a:rPr>
                      <a:t> valores </a:t>
                    </a:r>
                    <a14:m>
                      <m:oMath xmlns:m="http://schemas.openxmlformats.org/officeDocument/2006/math">
                        <m:sSub>
                          <m:sSubPr>
                            <m:ctrlPr>
                              <a:rPr lang="es-CO" sz="1600" b="0" i="1" smtClean="0">
                                <a:solidFill>
                                  <a:schemeClr val="bg1"/>
                                </a:solidFill>
                                <a:latin typeface="Cambria Math" panose="02040503050406030204" pitchFamily="18" charset="0"/>
                              </a:rPr>
                            </m:ctrlPr>
                          </m:sSubPr>
                          <m:e>
                            <m:r>
                              <a:rPr lang="es-CO" sz="1600" b="0" i="1" smtClean="0">
                                <a:solidFill>
                                  <a:schemeClr val="bg1"/>
                                </a:solidFill>
                                <a:latin typeface="Cambria Math" panose="02040503050406030204" pitchFamily="18" charset="0"/>
                              </a:rPr>
                              <m:t>𝑃</m:t>
                            </m:r>
                          </m:e>
                          <m:sub>
                            <m:r>
                              <a:rPr lang="es-CO" sz="1600" b="0" i="1" smtClean="0">
                                <a:solidFill>
                                  <a:schemeClr val="bg1"/>
                                </a:solidFill>
                                <a:latin typeface="Cambria Math" panose="02040503050406030204" pitchFamily="18" charset="0"/>
                              </a:rPr>
                              <m:t>0</m:t>
                            </m:r>
                          </m:sub>
                        </m:sSub>
                        <m:r>
                          <a:rPr lang="es-CO" sz="1600" b="0" i="1" smtClean="0">
                            <a:solidFill>
                              <a:schemeClr val="bg1"/>
                            </a:solidFill>
                            <a:latin typeface="Cambria Math" panose="02040503050406030204" pitchFamily="18" charset="0"/>
                          </a:rPr>
                          <m:t>, </m:t>
                        </m:r>
                        <m:sSub>
                          <m:sSubPr>
                            <m:ctrlPr>
                              <a:rPr lang="es-CO" sz="1600" b="0" i="1" smtClean="0">
                                <a:solidFill>
                                  <a:schemeClr val="bg1"/>
                                </a:solidFill>
                                <a:latin typeface="Cambria Math" panose="02040503050406030204" pitchFamily="18" charset="0"/>
                              </a:rPr>
                            </m:ctrlPr>
                          </m:sSubPr>
                          <m:e>
                            <m:r>
                              <a:rPr lang="es-CO" sz="1600" b="0" i="1" smtClean="0">
                                <a:solidFill>
                                  <a:schemeClr val="bg1"/>
                                </a:solidFill>
                                <a:latin typeface="Cambria Math" panose="02040503050406030204" pitchFamily="18" charset="0"/>
                              </a:rPr>
                              <m:t>𝑃</m:t>
                            </m:r>
                          </m:e>
                          <m:sub>
                            <m:r>
                              <a:rPr lang="es-CO" sz="1600" b="0" i="1" smtClean="0">
                                <a:solidFill>
                                  <a:schemeClr val="bg1"/>
                                </a:solidFill>
                                <a:latin typeface="Cambria Math" panose="02040503050406030204" pitchFamily="18" charset="0"/>
                              </a:rPr>
                              <m:t>1</m:t>
                            </m:r>
                          </m:sub>
                        </m:sSub>
                        <m:r>
                          <a:rPr lang="es-CO" sz="1600" b="0" i="1" smtClean="0">
                            <a:solidFill>
                              <a:schemeClr val="bg1"/>
                            </a:solidFill>
                            <a:latin typeface="Cambria Math" panose="02040503050406030204" pitchFamily="18" charset="0"/>
                          </a:rPr>
                          <m:t>, …, </m:t>
                        </m:r>
                        <m:sSub>
                          <m:sSubPr>
                            <m:ctrlPr>
                              <a:rPr lang="es-CO" sz="1600" b="0" i="1" smtClean="0">
                                <a:solidFill>
                                  <a:schemeClr val="bg1"/>
                                </a:solidFill>
                                <a:latin typeface="Cambria Math" panose="02040503050406030204" pitchFamily="18" charset="0"/>
                              </a:rPr>
                            </m:ctrlPr>
                          </m:sSubPr>
                          <m:e>
                            <m:r>
                              <a:rPr lang="es-CO" sz="1600" b="0" i="1" smtClean="0">
                                <a:solidFill>
                                  <a:schemeClr val="bg1"/>
                                </a:solidFill>
                                <a:latin typeface="Cambria Math" panose="02040503050406030204" pitchFamily="18" charset="0"/>
                              </a:rPr>
                              <m:t>𝑃</m:t>
                            </m:r>
                          </m:e>
                          <m:sub>
                            <m:r>
                              <a:rPr lang="es-CO" sz="1600" b="0" i="1" smtClean="0">
                                <a:solidFill>
                                  <a:schemeClr val="bg1"/>
                                </a:solidFill>
                                <a:latin typeface="Cambria Math" panose="02040503050406030204" pitchFamily="18" charset="0"/>
                              </a:rPr>
                              <m:t>𝑘</m:t>
                            </m:r>
                          </m:sub>
                        </m:sSub>
                      </m:oMath>
                    </a14:m>
                    <a:r>
                      <a:rPr lang="es-CO" sz="1600" dirty="0">
                        <a:solidFill>
                          <a:schemeClr val="bg1"/>
                        </a:solidFill>
                        <a:latin typeface="Aptos" panose="020B0004020202020204" pitchFamily="34" charset="0"/>
                      </a:rPr>
                      <a:t> donde no todos son cero, de tal manera que el retorno esperado de algún activo </a:t>
                    </a:r>
                    <a14:m>
                      <m:oMath xmlns:m="http://schemas.openxmlformats.org/officeDocument/2006/math">
                        <m:r>
                          <a:rPr lang="es-CO" sz="1600" i="1">
                            <a:solidFill>
                              <a:schemeClr val="bg1"/>
                            </a:solidFill>
                            <a:latin typeface="Cambria Math" panose="02040503050406030204" pitchFamily="18" charset="0"/>
                          </a:rPr>
                          <m:t>𝑖</m:t>
                        </m:r>
                      </m:oMath>
                    </a14:m>
                    <a:r>
                      <a:rPr lang="es-CO" sz="1600" dirty="0">
                        <a:solidFill>
                          <a:schemeClr val="bg1"/>
                        </a:solidFill>
                        <a:latin typeface="Aptos" panose="020B0004020202020204" pitchFamily="34" charset="0"/>
                      </a:rPr>
                      <a:t> es:</a:t>
                    </a:r>
                  </a:p>
                  <a:p>
                    <a:endParaRPr lang="es-CO" sz="1600" dirty="0">
                      <a:solidFill>
                        <a:schemeClr val="bg1"/>
                      </a:solidFill>
                      <a:latin typeface="Aptos" panose="020B0004020202020204" pitchFamily="34" charset="0"/>
                    </a:endParaRPr>
                  </a:p>
                  <a:p>
                    <a:pPr algn="ctr"/>
                    <a14:m>
                      <m:oMathPara xmlns:m="http://schemas.openxmlformats.org/officeDocument/2006/math">
                        <m:oMathParaPr>
                          <m:jc m:val="centerGroup"/>
                        </m:oMathParaPr>
                        <m:oMath xmlns:m="http://schemas.openxmlformats.org/officeDocument/2006/math">
                          <m:d>
                            <m:dPr>
                              <m:ctrlPr>
                                <a:rPr lang="es-MX" b="0" i="1" smtClean="0">
                                  <a:solidFill>
                                    <a:schemeClr val="bg1"/>
                                  </a:solidFill>
                                  <a:latin typeface="Cambria Math" panose="02040503050406030204" pitchFamily="18" charset="0"/>
                                </a:rPr>
                              </m:ctrlPr>
                            </m:dPr>
                            <m:e>
                              <m:r>
                                <a:rPr lang="es-MX" b="0" i="1" smtClean="0">
                                  <a:solidFill>
                                    <a:schemeClr val="bg1"/>
                                  </a:solidFill>
                                  <a:latin typeface="Cambria Math" panose="02040503050406030204" pitchFamily="18" charset="0"/>
                                </a:rPr>
                                <m:t>2</m:t>
                              </m:r>
                            </m:e>
                          </m:d>
                          <m:r>
                            <a:rPr lang="es-CO" b="0" i="1" smtClean="0">
                              <a:solidFill>
                                <a:schemeClr val="bg1"/>
                              </a:solidFill>
                              <a:latin typeface="Cambria Math" panose="02040503050406030204" pitchFamily="18" charset="0"/>
                            </a:rPr>
                            <m:t>𝐸</m:t>
                          </m:r>
                          <m:d>
                            <m:dPr>
                              <m:begChr m:val="["/>
                              <m:endChr m:val="]"/>
                              <m:ctrlPr>
                                <a:rPr lang="es-CO" b="0" i="1" smtClean="0">
                                  <a:solidFill>
                                    <a:schemeClr val="bg1"/>
                                  </a:solidFill>
                                  <a:latin typeface="Cambria Math" panose="02040503050406030204" pitchFamily="18" charset="0"/>
                                </a:rPr>
                              </m:ctrlPr>
                            </m:dPr>
                            <m:e>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𝑟</m:t>
                                  </m:r>
                                </m:e>
                                <m:sub>
                                  <m:r>
                                    <a:rPr lang="es-CO" b="0" i="1" smtClean="0">
                                      <a:solidFill>
                                        <a:schemeClr val="bg1"/>
                                      </a:solidFill>
                                      <a:latin typeface="Cambria Math" panose="02040503050406030204" pitchFamily="18" charset="0"/>
                                    </a:rPr>
                                    <m:t>𝑖</m:t>
                                  </m:r>
                                </m:sub>
                              </m:sSub>
                              <m:d>
                                <m:dPr>
                                  <m:ctrlPr>
                                    <a:rPr lang="es-CO" b="0" i="1" smtClean="0">
                                      <a:solidFill>
                                        <a:schemeClr val="bg1"/>
                                      </a:solidFill>
                                      <a:latin typeface="Cambria Math" panose="02040503050406030204" pitchFamily="18" charset="0"/>
                                    </a:rPr>
                                  </m:ctrlPr>
                                </m:dPr>
                                <m:e>
                                  <m:r>
                                    <a:rPr lang="es-CO" b="0" i="1" smtClean="0">
                                      <a:solidFill>
                                        <a:schemeClr val="bg1"/>
                                      </a:solidFill>
                                      <a:latin typeface="Cambria Math" panose="02040503050406030204" pitchFamily="18" charset="0"/>
                                    </a:rPr>
                                    <m:t>𝑡</m:t>
                                  </m:r>
                                </m:e>
                              </m:d>
                            </m:e>
                          </m:d>
                          <m:r>
                            <a:rPr lang="es-CO" b="0" i="1" smtClean="0">
                              <a:solidFill>
                                <a:schemeClr val="bg1"/>
                              </a:solidFill>
                              <a:latin typeface="Cambria Math" panose="02040503050406030204" pitchFamily="18" charset="0"/>
                            </a:rPr>
                            <m:t>=</m:t>
                          </m:r>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𝑃</m:t>
                              </m:r>
                            </m:e>
                            <m:sub>
                              <m:r>
                                <a:rPr lang="es-CO" b="0" i="1" smtClean="0">
                                  <a:solidFill>
                                    <a:schemeClr val="bg1"/>
                                  </a:solidFill>
                                  <a:latin typeface="Cambria Math" panose="02040503050406030204" pitchFamily="18" charset="0"/>
                                </a:rPr>
                                <m:t>0</m:t>
                              </m:r>
                            </m:sub>
                          </m:sSub>
                          <m:r>
                            <a:rPr lang="es-CO" b="0" i="1" smtClean="0">
                              <a:solidFill>
                                <a:schemeClr val="bg1"/>
                              </a:solidFill>
                              <a:latin typeface="Cambria Math" panose="02040503050406030204" pitchFamily="18" charset="0"/>
                            </a:rPr>
                            <m:t>+</m:t>
                          </m:r>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𝛽</m:t>
                              </m:r>
                            </m:e>
                            <m:sub>
                              <m:r>
                                <a:rPr lang="es-CO" b="0" i="1" smtClean="0">
                                  <a:solidFill>
                                    <a:schemeClr val="bg1"/>
                                  </a:solidFill>
                                  <a:latin typeface="Cambria Math" panose="02040503050406030204" pitchFamily="18" charset="0"/>
                                </a:rPr>
                                <m:t>𝑖</m:t>
                              </m:r>
                              <m:r>
                                <a:rPr lang="es-CO" b="0" i="1" smtClean="0">
                                  <a:solidFill>
                                    <a:schemeClr val="bg1"/>
                                  </a:solidFill>
                                  <a:latin typeface="Cambria Math" panose="02040503050406030204" pitchFamily="18" charset="0"/>
                                </a:rPr>
                                <m:t>1</m:t>
                              </m:r>
                            </m:sub>
                          </m:sSub>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𝑃</m:t>
                              </m:r>
                            </m:e>
                            <m:sub>
                              <m:r>
                                <a:rPr lang="es-CO" b="0" i="1" smtClean="0">
                                  <a:solidFill>
                                    <a:schemeClr val="bg1"/>
                                  </a:solidFill>
                                  <a:latin typeface="Cambria Math" panose="02040503050406030204" pitchFamily="18" charset="0"/>
                                </a:rPr>
                                <m:t>1</m:t>
                              </m:r>
                            </m:sub>
                          </m:sSub>
                          <m:r>
                            <a:rPr lang="es-CO" b="0" i="1" smtClean="0">
                              <a:solidFill>
                                <a:schemeClr val="bg1"/>
                              </a:solidFill>
                              <a:latin typeface="Cambria Math" panose="02040503050406030204" pitchFamily="18" charset="0"/>
                            </a:rPr>
                            <m:t>+…+</m:t>
                          </m:r>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𝛽</m:t>
                              </m:r>
                            </m:e>
                            <m:sub>
                              <m:r>
                                <a:rPr lang="es-CO" b="0" i="1" smtClean="0">
                                  <a:solidFill>
                                    <a:schemeClr val="bg1"/>
                                  </a:solidFill>
                                  <a:latin typeface="Cambria Math" panose="02040503050406030204" pitchFamily="18" charset="0"/>
                                </a:rPr>
                                <m:t>𝑖𝐾</m:t>
                              </m:r>
                            </m:sub>
                          </m:sSub>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𝑃</m:t>
                              </m:r>
                            </m:e>
                            <m:sub>
                              <m:r>
                                <a:rPr lang="es-CO" b="0" i="1" smtClean="0">
                                  <a:solidFill>
                                    <a:schemeClr val="bg1"/>
                                  </a:solidFill>
                                  <a:latin typeface="Cambria Math" panose="02040503050406030204" pitchFamily="18" charset="0"/>
                                </a:rPr>
                                <m:t>𝐾</m:t>
                              </m:r>
                            </m:sub>
                          </m:sSub>
                        </m:oMath>
                      </m:oMathPara>
                    </a14:m>
                    <a:endParaRPr lang="es-CO" dirty="0">
                      <a:solidFill>
                        <a:schemeClr val="bg1"/>
                      </a:solidFill>
                      <a:latin typeface="Aptos" panose="020B0004020202020204" pitchFamily="34" charset="0"/>
                    </a:endParaRPr>
                  </a:p>
                </p:txBody>
              </p:sp>
            </mc:Choice>
            <mc:Fallback xmlns="">
              <p:sp>
                <p:nvSpPr>
                  <p:cNvPr id="30" name="TextBox 2">
                    <a:extLst>
                      <a:ext uri="{FF2B5EF4-FFF2-40B4-BE49-F238E27FC236}">
                        <a16:creationId xmlns:a16="http://schemas.microsoft.com/office/drawing/2014/main" id="{887406E5-5559-4A6C-6E02-52B47E8DED23}"/>
                      </a:ext>
                    </a:extLst>
                  </p:cNvPr>
                  <p:cNvSpPr txBox="1">
                    <a:spLocks noRot="1" noChangeAspect="1" noMove="1" noResize="1" noEditPoints="1" noAdjustHandles="1" noChangeArrowheads="1" noChangeShapeType="1" noTextEdit="1"/>
                  </p:cNvSpPr>
                  <p:nvPr/>
                </p:nvSpPr>
                <p:spPr>
                  <a:xfrm>
                    <a:off x="5027534" y="4067842"/>
                    <a:ext cx="6268537" cy="3077766"/>
                  </a:xfrm>
                  <a:prstGeom prst="rect">
                    <a:avLst/>
                  </a:prstGeom>
                  <a:blipFill>
                    <a:blip r:embed="rId8"/>
                    <a:stretch>
                      <a:fillRect l="-447" t="-594" r="-447" b="-792"/>
                    </a:stretch>
                  </a:blipFill>
                </p:spPr>
                <p:txBody>
                  <a:bodyPr/>
                  <a:lstStyle/>
                  <a:p>
                    <a:r>
                      <a:rPr lang="es-CO">
                        <a:noFill/>
                      </a:rPr>
                      <a:t> </a:t>
                    </a:r>
                  </a:p>
                </p:txBody>
              </p:sp>
            </mc:Fallback>
          </mc:AlternateContent>
          <p:sp>
            <p:nvSpPr>
              <p:cNvPr id="31" name="Rectangle: Rounded Corners 27">
                <a:extLst>
                  <a:ext uri="{FF2B5EF4-FFF2-40B4-BE49-F238E27FC236}">
                    <a16:creationId xmlns:a16="http://schemas.microsoft.com/office/drawing/2014/main" id="{9391594C-1C88-AAD6-918D-B76A65B15035}"/>
                  </a:ext>
                </a:extLst>
              </p:cNvPr>
              <p:cNvSpPr/>
              <p:nvPr/>
            </p:nvSpPr>
            <p:spPr>
              <a:xfrm>
                <a:off x="4580734" y="3989400"/>
                <a:ext cx="6971669" cy="3256250"/>
              </a:xfrm>
              <a:prstGeom prst="roundRect">
                <a:avLst>
                  <a:gd name="adj" fmla="val 15017"/>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400" dirty="0"/>
              </a:p>
            </p:txBody>
          </p:sp>
        </p:grpSp>
        <p:pic>
          <p:nvPicPr>
            <p:cNvPr id="7196" name="Imagen 7195" descr="Dibujo en blanco y negro&#10;&#10;Descripción generada automáticamente con confianza media">
              <a:extLst>
                <a:ext uri="{FF2B5EF4-FFF2-40B4-BE49-F238E27FC236}">
                  <a16:creationId xmlns:a16="http://schemas.microsoft.com/office/drawing/2014/main" id="{EB716F95-929D-1269-8D5C-A61EECCD37D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1336" y="3440485"/>
              <a:ext cx="837902" cy="837902"/>
            </a:xfrm>
            <a:prstGeom prst="rect">
              <a:avLst/>
            </a:prstGeom>
          </p:spPr>
        </p:pic>
      </p:grpSp>
    </p:spTree>
    <p:extLst>
      <p:ext uri="{BB962C8B-B14F-4D97-AF65-F5344CB8AC3E}">
        <p14:creationId xmlns:p14="http://schemas.microsoft.com/office/powerpoint/2010/main" val="9436577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10"/>
                                        </p:tgtEl>
                                        <p:attrNameLst>
                                          <p:attrName>style.visibility</p:attrName>
                                        </p:attrNameLst>
                                      </p:cBhvr>
                                      <p:to>
                                        <p:strVal val="visible"/>
                                      </p:to>
                                    </p:set>
                                    <p:animEffect transition="in" filter="fade">
                                      <p:cBhvr>
                                        <p:cTn id="7" dur="500"/>
                                        <p:tgtEl>
                                          <p:spTgt spid="7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CAC3C-2CF7-EB50-4E34-26E6BC3B5656}"/>
            </a:ext>
          </a:extLst>
        </p:cNvPr>
        <p:cNvGrpSpPr/>
        <p:nvPr/>
      </p:nvGrpSpPr>
      <p:grpSpPr>
        <a:xfrm>
          <a:off x="0" y="0"/>
          <a:ext cx="0" cy="0"/>
          <a:chOff x="0" y="0"/>
          <a:chExt cx="0" cy="0"/>
        </a:xfrm>
      </p:grpSpPr>
      <p:pic>
        <p:nvPicPr>
          <p:cNvPr id="3" name="Picture 10" descr="Abstract Dark Halftone Background Design Png Image - Background Abstract  Design Png Clipart - Large Size Png Image - PikPng">
            <a:extLst>
              <a:ext uri="{FF2B5EF4-FFF2-40B4-BE49-F238E27FC236}">
                <a16:creationId xmlns:a16="http://schemas.microsoft.com/office/drawing/2014/main" id="{2A172475-4269-730E-D7F5-2A23E68B4FCA}"/>
              </a:ext>
            </a:extLst>
          </p:cNvPr>
          <p:cNvPicPr>
            <a:picLocks noChangeAspect="1" noChangeArrowheads="1"/>
          </p:cNvPicPr>
          <p:nvPr/>
        </p:nvPicPr>
        <p:blipFill rotWithShape="1">
          <a:blip r:embed="rId3">
            <a:alphaModFix amt="10000"/>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46128" y="-508514"/>
            <a:ext cx="7320385" cy="7412644"/>
          </a:xfrm>
          <a:prstGeom prst="rect">
            <a:avLst/>
          </a:prstGeom>
          <a:noFill/>
          <a:extLst>
            <a:ext uri="{909E8E84-426E-40DD-AFC4-6F175D3DCCD1}">
              <a14:hiddenFill xmlns:a14="http://schemas.microsoft.com/office/drawing/2010/main">
                <a:solidFill>
                  <a:srgbClr val="FFFFFF"/>
                </a:solidFill>
              </a14:hiddenFill>
            </a:ext>
          </a:extLst>
        </p:spPr>
      </p:pic>
      <p:pic>
        <p:nvPicPr>
          <p:cNvPr id="7206" name="Imagen 7205">
            <a:extLst>
              <a:ext uri="{FF2B5EF4-FFF2-40B4-BE49-F238E27FC236}">
                <a16:creationId xmlns:a16="http://schemas.microsoft.com/office/drawing/2014/main" id="{C92F8BC5-1ABC-C8A0-69AA-011A7301B16A}"/>
              </a:ext>
            </a:extLst>
          </p:cNvPr>
          <p:cNvPicPr>
            <a:picLocks noChangeAspect="1"/>
          </p:cNvPicPr>
          <p:nvPr/>
        </p:nvPicPr>
        <p:blipFill>
          <a:blip r:embed="rId5">
            <a:alphaModFix amt="1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564220">
            <a:off x="5844011" y="-794467"/>
            <a:ext cx="7542718" cy="7542718"/>
          </a:xfrm>
          <a:prstGeom prst="rect">
            <a:avLst/>
          </a:prstGeom>
        </p:spPr>
      </p:pic>
      <p:sp>
        <p:nvSpPr>
          <p:cNvPr id="8" name="Rectangle: Rounded Corners 7">
            <a:extLst>
              <a:ext uri="{FF2B5EF4-FFF2-40B4-BE49-F238E27FC236}">
                <a16:creationId xmlns:a16="http://schemas.microsoft.com/office/drawing/2014/main" id="{DA57FD14-FA0E-CD22-AE1B-A0CD367690BA}"/>
              </a:ext>
            </a:extLst>
          </p:cNvPr>
          <p:cNvSpPr/>
          <p:nvPr/>
        </p:nvSpPr>
        <p:spPr>
          <a:xfrm>
            <a:off x="4702629" y="654157"/>
            <a:ext cx="8224183"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5430EBAD-9029-2DDF-88A8-F953B00930E2}"/>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0940772E-5925-8769-5AC6-674AFF73F735}"/>
              </a:ext>
            </a:extLst>
          </p:cNvPr>
          <p:cNvSpPr txBox="1"/>
          <p:nvPr/>
        </p:nvSpPr>
        <p:spPr>
          <a:xfrm>
            <a:off x="4847771" y="793675"/>
            <a:ext cx="7344229" cy="523220"/>
          </a:xfrm>
          <a:prstGeom prst="rect">
            <a:avLst/>
          </a:prstGeom>
          <a:noFill/>
        </p:spPr>
        <p:txBody>
          <a:bodyPr wrap="square" rtlCol="0">
            <a:spAutoFit/>
          </a:bodyPr>
          <a:lstStyle/>
          <a:p>
            <a:pPr algn="ctr"/>
            <a:r>
              <a:rPr lang="es-ES" sz="2800" b="1" dirty="0">
                <a:solidFill>
                  <a:schemeClr val="tx1">
                    <a:lumMod val="85000"/>
                    <a:lumOff val="15000"/>
                  </a:schemeClr>
                </a:solidFill>
                <a:latin typeface="Aptos" panose="020B0004020202020204" pitchFamily="34" charset="0"/>
              </a:rPr>
              <a:t>Factores de Riesgo: </a:t>
            </a:r>
            <a:r>
              <a:rPr lang="es-ES" sz="2800" b="1" dirty="0" err="1">
                <a:solidFill>
                  <a:schemeClr val="tx1">
                    <a:lumMod val="85000"/>
                    <a:lumOff val="15000"/>
                  </a:schemeClr>
                </a:solidFill>
                <a:latin typeface="Aptos" panose="020B0004020202020204" pitchFamily="34" charset="0"/>
              </a:rPr>
              <a:t>Arbitrage</a:t>
            </a:r>
            <a:r>
              <a:rPr lang="es-ES" sz="2800" b="1" dirty="0">
                <a:solidFill>
                  <a:schemeClr val="tx1">
                    <a:lumMod val="85000"/>
                    <a:lumOff val="15000"/>
                  </a:schemeClr>
                </a:solidFill>
                <a:latin typeface="Aptos" panose="020B0004020202020204" pitchFamily="34" charset="0"/>
              </a:rPr>
              <a:t> </a:t>
            </a:r>
            <a:r>
              <a:rPr lang="es-ES" sz="2800" b="1" dirty="0" err="1">
                <a:solidFill>
                  <a:schemeClr val="tx1">
                    <a:lumMod val="85000"/>
                    <a:lumOff val="15000"/>
                  </a:schemeClr>
                </a:solidFill>
                <a:latin typeface="Aptos" panose="020B0004020202020204" pitchFamily="34" charset="0"/>
              </a:rPr>
              <a:t>Pricing</a:t>
            </a:r>
            <a:r>
              <a:rPr lang="es-ES" sz="2800" b="1" dirty="0">
                <a:solidFill>
                  <a:schemeClr val="tx1">
                    <a:lumMod val="85000"/>
                    <a:lumOff val="15000"/>
                  </a:schemeClr>
                </a:solidFill>
                <a:latin typeface="Aptos" panose="020B0004020202020204" pitchFamily="34" charset="0"/>
              </a:rPr>
              <a:t> </a:t>
            </a:r>
            <a:r>
              <a:rPr lang="es-ES" sz="2800" b="1" dirty="0" err="1">
                <a:solidFill>
                  <a:schemeClr val="tx1">
                    <a:lumMod val="85000"/>
                    <a:lumOff val="15000"/>
                  </a:schemeClr>
                </a:solidFill>
                <a:latin typeface="Aptos" panose="020B0004020202020204" pitchFamily="34" charset="0"/>
              </a:rPr>
              <a:t>Theory</a:t>
            </a:r>
            <a:endParaRPr lang="es-ES" sz="2800" b="1" dirty="0">
              <a:solidFill>
                <a:schemeClr val="tx1">
                  <a:lumMod val="85000"/>
                  <a:lumOff val="15000"/>
                </a:schemeClr>
              </a:solidFill>
              <a:latin typeface="Aptos" panose="020B0004020202020204" pitchFamily="34" charset="0"/>
            </a:endParaRPr>
          </a:p>
        </p:txBody>
      </p:sp>
      <p:cxnSp>
        <p:nvCxnSpPr>
          <p:cNvPr id="11" name="Straight Connector 10">
            <a:extLst>
              <a:ext uri="{FF2B5EF4-FFF2-40B4-BE49-F238E27FC236}">
                <a16:creationId xmlns:a16="http://schemas.microsoft.com/office/drawing/2014/main" id="{770309B2-7679-86B3-AE57-25DA9023B855}"/>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B6DBE06-D862-7CBC-AC98-C2A08E0DA13F}"/>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
        <p:nvSpPr>
          <p:cNvPr id="48" name="TextBox 6">
            <a:extLst>
              <a:ext uri="{FF2B5EF4-FFF2-40B4-BE49-F238E27FC236}">
                <a16:creationId xmlns:a16="http://schemas.microsoft.com/office/drawing/2014/main" id="{9A4AC49A-4F00-2BB4-3C68-103EC631A593}"/>
              </a:ext>
            </a:extLst>
          </p:cNvPr>
          <p:cNvSpPr txBox="1"/>
          <p:nvPr/>
        </p:nvSpPr>
        <p:spPr>
          <a:xfrm>
            <a:off x="2693550" y="2294588"/>
            <a:ext cx="6804899" cy="338554"/>
          </a:xfrm>
          <a:prstGeom prst="rect">
            <a:avLst/>
          </a:prstGeom>
          <a:noFill/>
          <a:effectLst/>
        </p:spPr>
        <p:txBody>
          <a:bodyPr wrap="square" rtlCol="0">
            <a:spAutoFit/>
          </a:bodyPr>
          <a:lstStyle/>
          <a:p>
            <a:pPr algn="ctr"/>
            <a:r>
              <a:rPr lang="es-ES" sz="1600" dirty="0">
                <a:solidFill>
                  <a:schemeClr val="bg1"/>
                </a:solidFill>
                <a:latin typeface="Aptos" panose="020B0004020202020204" pitchFamily="34" charset="0"/>
              </a:rPr>
              <a:t>El modelo de la teoría del arbitraje se fundamenta sobre dos postulados: </a:t>
            </a:r>
          </a:p>
        </p:txBody>
      </p:sp>
      <p:grpSp>
        <p:nvGrpSpPr>
          <p:cNvPr id="7210" name="Grupo 7209">
            <a:extLst>
              <a:ext uri="{FF2B5EF4-FFF2-40B4-BE49-F238E27FC236}">
                <a16:creationId xmlns:a16="http://schemas.microsoft.com/office/drawing/2014/main" id="{995FCC3A-D66E-5EBF-780A-E950D1D786CD}"/>
              </a:ext>
            </a:extLst>
          </p:cNvPr>
          <p:cNvGrpSpPr/>
          <p:nvPr/>
        </p:nvGrpSpPr>
        <p:grpSpPr>
          <a:xfrm>
            <a:off x="2552275" y="2724432"/>
            <a:ext cx="6713550" cy="3479411"/>
            <a:chOff x="271336" y="3440485"/>
            <a:chExt cx="6713550" cy="3479411"/>
          </a:xfrm>
        </p:grpSpPr>
        <p:grpSp>
          <p:nvGrpSpPr>
            <p:cNvPr id="26" name="Group 34">
              <a:extLst>
                <a:ext uri="{FF2B5EF4-FFF2-40B4-BE49-F238E27FC236}">
                  <a16:creationId xmlns:a16="http://schemas.microsoft.com/office/drawing/2014/main" id="{935F9C98-4886-6977-DCA2-42A7F79586D8}"/>
                </a:ext>
              </a:extLst>
            </p:cNvPr>
            <p:cNvGrpSpPr/>
            <p:nvPr/>
          </p:nvGrpSpPr>
          <p:grpSpPr>
            <a:xfrm>
              <a:off x="673906" y="3663646"/>
              <a:ext cx="6310980" cy="3256250"/>
              <a:chOff x="4580735" y="3989400"/>
              <a:chExt cx="5804009" cy="3256250"/>
            </a:xfrm>
          </p:grpSpPr>
          <mc:AlternateContent xmlns:mc="http://schemas.openxmlformats.org/markup-compatibility/2006" xmlns:a14="http://schemas.microsoft.com/office/drawing/2010/main">
            <mc:Choice Requires="a14">
              <p:sp>
                <p:nvSpPr>
                  <p:cNvPr id="30" name="TextBox 2">
                    <a:extLst>
                      <a:ext uri="{FF2B5EF4-FFF2-40B4-BE49-F238E27FC236}">
                        <a16:creationId xmlns:a16="http://schemas.microsoft.com/office/drawing/2014/main" id="{F29D5986-BDF4-50E0-1484-0F9BF8E23D6E}"/>
                      </a:ext>
                    </a:extLst>
                  </p:cNvPr>
                  <p:cNvSpPr txBox="1"/>
                  <p:nvPr/>
                </p:nvSpPr>
                <p:spPr>
                  <a:xfrm>
                    <a:off x="5037540" y="4232525"/>
                    <a:ext cx="5022364" cy="2873607"/>
                  </a:xfrm>
                  <a:prstGeom prst="rect">
                    <a:avLst/>
                  </a:prstGeom>
                  <a:noFill/>
                </p:spPr>
                <p:txBody>
                  <a:bodyPr wrap="square" rtlCol="0">
                    <a:spAutoFit/>
                  </a:bodyPr>
                  <a:lstStyle/>
                  <a:p>
                    <a:r>
                      <a:rPr lang="es-CO" sz="1600" b="1" dirty="0">
                        <a:solidFill>
                          <a:schemeClr val="bg1"/>
                        </a:solidFill>
                        <a:latin typeface="Aptos" panose="020B0004020202020204" pitchFamily="34" charset="0"/>
                      </a:rPr>
                      <a:t>Postulado 2: </a:t>
                    </a:r>
                    <a:endParaRPr lang="es-CO" sz="1600" b="1" i="1" dirty="0">
                      <a:solidFill>
                        <a:schemeClr val="bg1"/>
                      </a:solidFill>
                      <a:latin typeface="Aptos" panose="020B0004020202020204" pitchFamily="34" charset="0"/>
                    </a:endParaRPr>
                  </a:p>
                  <a:p>
                    <a:endParaRPr lang="es-CO" sz="1600" dirty="0">
                      <a:solidFill>
                        <a:schemeClr val="bg1"/>
                      </a:solidFill>
                      <a:latin typeface="Aptos" panose="020B0004020202020204" pitchFamily="34" charset="0"/>
                    </a:endParaRPr>
                  </a:p>
                  <a:p>
                    <a:r>
                      <a:rPr lang="es-CO" sz="1600" dirty="0">
                        <a:solidFill>
                          <a:schemeClr val="bg1"/>
                        </a:solidFill>
                        <a:latin typeface="Aptos" panose="020B0004020202020204" pitchFamily="34" charset="0"/>
                      </a:rPr>
                      <a:t>De esta manera </a:t>
                    </a:r>
                    <a14:m>
                      <m:oMath xmlns:m="http://schemas.openxmlformats.org/officeDocument/2006/math">
                        <m:sSub>
                          <m:sSubPr>
                            <m:ctrlPr>
                              <a:rPr lang="es-CO" sz="1600" b="0" i="1" smtClean="0">
                                <a:solidFill>
                                  <a:schemeClr val="bg1"/>
                                </a:solidFill>
                                <a:latin typeface="Cambria Math" panose="02040503050406030204" pitchFamily="18" charset="0"/>
                              </a:rPr>
                            </m:ctrlPr>
                          </m:sSubPr>
                          <m:e>
                            <m:r>
                              <a:rPr lang="es-CO" sz="1600" b="0" i="1" smtClean="0">
                                <a:solidFill>
                                  <a:schemeClr val="bg1"/>
                                </a:solidFill>
                                <a:latin typeface="Cambria Math" panose="02040503050406030204" pitchFamily="18" charset="0"/>
                              </a:rPr>
                              <m:t>𝑃</m:t>
                            </m:r>
                          </m:e>
                          <m:sub>
                            <m:r>
                              <a:rPr lang="es-CO" sz="1600" b="0" i="1" smtClean="0">
                                <a:solidFill>
                                  <a:schemeClr val="bg1"/>
                                </a:solidFill>
                                <a:latin typeface="Cambria Math" panose="02040503050406030204" pitchFamily="18" charset="0"/>
                              </a:rPr>
                              <m:t>𝑗</m:t>
                            </m:r>
                          </m:sub>
                        </m:sSub>
                      </m:oMath>
                    </a14:m>
                    <a:r>
                      <a:rPr lang="es-CO" sz="1600" dirty="0">
                        <a:solidFill>
                          <a:schemeClr val="bg1"/>
                        </a:solidFill>
                        <a:latin typeface="Aptos" panose="020B0004020202020204" pitchFamily="34" charset="0"/>
                      </a:rPr>
                      <a:t> es el precio del riesgo, o la prima de riesgo para el factor </a:t>
                    </a:r>
                    <a14:m>
                      <m:oMath xmlns:m="http://schemas.openxmlformats.org/officeDocument/2006/math">
                        <m:r>
                          <a:rPr lang="es-CO" sz="1600" b="0" i="1" smtClean="0">
                            <a:solidFill>
                              <a:schemeClr val="bg1"/>
                            </a:solidFill>
                            <a:latin typeface="Cambria Math" panose="02040503050406030204" pitchFamily="18" charset="0"/>
                          </a:rPr>
                          <m:t>𝑗</m:t>
                        </m:r>
                      </m:oMath>
                    </a14:m>
                    <a:r>
                      <a:rPr lang="es-CO" sz="1600" dirty="0">
                        <a:solidFill>
                          <a:schemeClr val="bg1"/>
                        </a:solidFill>
                        <a:latin typeface="Aptos" panose="020B0004020202020204" pitchFamily="34" charset="0"/>
                      </a:rPr>
                      <a:t>. </a:t>
                    </a:r>
                  </a:p>
                  <a:p>
                    <a:endParaRPr lang="es-CO" sz="1600" dirty="0">
                      <a:solidFill>
                        <a:schemeClr val="bg1"/>
                      </a:solidFill>
                      <a:latin typeface="Aptos" panose="020B0004020202020204" pitchFamily="34" charset="0"/>
                    </a:endParaRPr>
                  </a:p>
                  <a:p>
                    <a:r>
                      <a:rPr lang="es-CO" sz="1600" dirty="0">
                        <a:solidFill>
                          <a:schemeClr val="bg1"/>
                        </a:solidFill>
                        <a:latin typeface="Aptos" panose="020B0004020202020204" pitchFamily="34" charset="0"/>
                      </a:rPr>
                      <a:t>Imagine entonces un portafolio que no tienen ninguna exposición  a algún factor de riesgo </a:t>
                    </a:r>
                    <a14:m>
                      <m:oMath xmlns:m="http://schemas.openxmlformats.org/officeDocument/2006/math">
                        <m:sSub>
                          <m:sSubPr>
                            <m:ctrlPr>
                              <a:rPr lang="es-CO" sz="1600" b="0" i="1" smtClean="0">
                                <a:solidFill>
                                  <a:schemeClr val="bg1"/>
                                </a:solidFill>
                                <a:latin typeface="Cambria Math" panose="02040503050406030204" pitchFamily="18" charset="0"/>
                              </a:rPr>
                            </m:ctrlPr>
                          </m:sSubPr>
                          <m:e>
                            <m:r>
                              <a:rPr lang="es-CO" sz="1600" b="0" i="1" smtClean="0">
                                <a:solidFill>
                                  <a:schemeClr val="bg1"/>
                                </a:solidFill>
                                <a:latin typeface="Cambria Math" panose="02040503050406030204" pitchFamily="18" charset="0"/>
                              </a:rPr>
                              <m:t>𝛽</m:t>
                            </m:r>
                          </m:e>
                          <m:sub>
                            <m:r>
                              <a:rPr lang="es-CO" sz="1600" b="0" i="1" smtClean="0">
                                <a:solidFill>
                                  <a:schemeClr val="bg1"/>
                                </a:solidFill>
                                <a:latin typeface="Cambria Math" panose="02040503050406030204" pitchFamily="18" charset="0"/>
                              </a:rPr>
                              <m:t>𝑖</m:t>
                            </m:r>
                            <m:r>
                              <a:rPr lang="es-CO" sz="1600" b="0" i="1" smtClean="0">
                                <a:solidFill>
                                  <a:schemeClr val="bg1"/>
                                </a:solidFill>
                                <a:latin typeface="Cambria Math" panose="02040503050406030204" pitchFamily="18" charset="0"/>
                              </a:rPr>
                              <m:t>1</m:t>
                            </m:r>
                          </m:sub>
                        </m:sSub>
                        <m:r>
                          <a:rPr lang="es-CO" sz="1600" b="0" i="1" smtClean="0">
                            <a:solidFill>
                              <a:schemeClr val="bg1"/>
                            </a:solidFill>
                            <a:latin typeface="Cambria Math" panose="02040503050406030204" pitchFamily="18" charset="0"/>
                          </a:rPr>
                          <m:t>=0</m:t>
                        </m:r>
                      </m:oMath>
                    </a14:m>
                    <a:r>
                      <a:rPr lang="es-CO" sz="1600" dirty="0">
                        <a:solidFill>
                          <a:schemeClr val="bg1"/>
                        </a:solidFill>
                        <a:latin typeface="Aptos" panose="020B0004020202020204" pitchFamily="34" charset="0"/>
                      </a:rPr>
                      <a:t> . Este portafolio habría de estar invertido a la tasa libre de riesgo, de tal manera que despejando en la ecuación (2). </a:t>
                    </a:r>
                  </a:p>
                  <a:p>
                    <a:endParaRPr lang="es-CO" sz="16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𝑟</m:t>
                              </m:r>
                            </m:e>
                            <m:sub>
                              <m:r>
                                <a:rPr lang="es-CO" b="0" i="1" smtClean="0">
                                  <a:solidFill>
                                    <a:schemeClr val="bg1"/>
                                  </a:solidFill>
                                  <a:latin typeface="Cambria Math" panose="02040503050406030204" pitchFamily="18" charset="0"/>
                                </a:rPr>
                                <m:t>𝑓</m:t>
                              </m:r>
                            </m:sub>
                          </m:sSub>
                          <m:r>
                            <a:rPr lang="es-CO" b="0" i="1" smtClean="0">
                              <a:solidFill>
                                <a:schemeClr val="bg1"/>
                              </a:solidFill>
                              <a:latin typeface="Cambria Math" panose="02040503050406030204" pitchFamily="18" charset="0"/>
                            </a:rPr>
                            <m:t>=</m:t>
                          </m:r>
                          <m:r>
                            <a:rPr lang="es-CO" b="0" i="1" smtClean="0">
                              <a:solidFill>
                                <a:schemeClr val="bg1"/>
                              </a:solidFill>
                              <a:latin typeface="Cambria Math" panose="02040503050406030204" pitchFamily="18" charset="0"/>
                            </a:rPr>
                            <m:t>𝐸</m:t>
                          </m:r>
                          <m:d>
                            <m:dPr>
                              <m:begChr m:val="["/>
                              <m:endChr m:val="]"/>
                              <m:ctrlPr>
                                <a:rPr lang="es-CO" b="0" i="1" smtClean="0">
                                  <a:solidFill>
                                    <a:schemeClr val="bg1"/>
                                  </a:solidFill>
                                  <a:latin typeface="Cambria Math" panose="02040503050406030204" pitchFamily="18" charset="0"/>
                                </a:rPr>
                              </m:ctrlPr>
                            </m:dPr>
                            <m:e>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𝑟</m:t>
                                  </m:r>
                                </m:e>
                                <m:sub>
                                  <m:r>
                                    <a:rPr lang="es-MX" b="0" i="1" smtClean="0">
                                      <a:solidFill>
                                        <a:schemeClr val="bg1"/>
                                      </a:solidFill>
                                      <a:latin typeface="Cambria Math" panose="02040503050406030204" pitchFamily="18" charset="0"/>
                                    </a:rPr>
                                    <m:t>0</m:t>
                                  </m:r>
                                </m:sub>
                              </m:sSub>
                              <m:d>
                                <m:dPr>
                                  <m:ctrlPr>
                                    <a:rPr lang="es-CO" b="0" i="1" smtClean="0">
                                      <a:solidFill>
                                        <a:schemeClr val="bg1"/>
                                      </a:solidFill>
                                      <a:latin typeface="Cambria Math" panose="02040503050406030204" pitchFamily="18" charset="0"/>
                                    </a:rPr>
                                  </m:ctrlPr>
                                </m:dPr>
                                <m:e>
                                  <m:r>
                                    <a:rPr lang="es-CO" b="0" i="1" smtClean="0">
                                      <a:solidFill>
                                        <a:schemeClr val="bg1"/>
                                      </a:solidFill>
                                      <a:latin typeface="Cambria Math" panose="02040503050406030204" pitchFamily="18" charset="0"/>
                                    </a:rPr>
                                    <m:t>𝑡</m:t>
                                  </m:r>
                                </m:e>
                              </m:d>
                            </m:e>
                          </m:d>
                          <m:r>
                            <a:rPr lang="es-CO" b="0" i="1" smtClean="0">
                              <a:solidFill>
                                <a:schemeClr val="bg1"/>
                              </a:solidFill>
                              <a:latin typeface="Cambria Math" panose="02040503050406030204" pitchFamily="18" charset="0"/>
                            </a:rPr>
                            <m:t>=</m:t>
                          </m:r>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𝑃</m:t>
                              </m:r>
                            </m:e>
                            <m:sub>
                              <m:r>
                                <a:rPr lang="es-CO" b="0" i="1" smtClean="0">
                                  <a:solidFill>
                                    <a:schemeClr val="bg1"/>
                                  </a:solidFill>
                                  <a:latin typeface="Cambria Math" panose="02040503050406030204" pitchFamily="18" charset="0"/>
                                </a:rPr>
                                <m:t>0</m:t>
                              </m:r>
                            </m:sub>
                          </m:sSub>
                        </m:oMath>
                      </m:oMathPara>
                    </a14:m>
                    <a:endParaRPr lang="es-CO" dirty="0">
                      <a:solidFill>
                        <a:schemeClr val="bg1"/>
                      </a:solidFill>
                      <a:latin typeface="Aptos" panose="020B0004020202020204" pitchFamily="34" charset="0"/>
                    </a:endParaRPr>
                  </a:p>
                </p:txBody>
              </p:sp>
            </mc:Choice>
            <mc:Fallback xmlns="">
              <p:sp>
                <p:nvSpPr>
                  <p:cNvPr id="30" name="TextBox 2">
                    <a:extLst>
                      <a:ext uri="{FF2B5EF4-FFF2-40B4-BE49-F238E27FC236}">
                        <a16:creationId xmlns:a16="http://schemas.microsoft.com/office/drawing/2014/main" id="{F29D5986-BDF4-50E0-1484-0F9BF8E23D6E}"/>
                      </a:ext>
                    </a:extLst>
                  </p:cNvPr>
                  <p:cNvSpPr txBox="1">
                    <a:spLocks noRot="1" noChangeAspect="1" noMove="1" noResize="1" noEditPoints="1" noAdjustHandles="1" noChangeArrowheads="1" noChangeShapeType="1" noTextEdit="1"/>
                  </p:cNvSpPr>
                  <p:nvPr/>
                </p:nvSpPr>
                <p:spPr>
                  <a:xfrm>
                    <a:off x="5037540" y="4232525"/>
                    <a:ext cx="5022364" cy="2873607"/>
                  </a:xfrm>
                  <a:prstGeom prst="rect">
                    <a:avLst/>
                  </a:prstGeom>
                  <a:blipFill>
                    <a:blip r:embed="rId8"/>
                    <a:stretch>
                      <a:fillRect l="-558" t="-636" b="-424"/>
                    </a:stretch>
                  </a:blipFill>
                </p:spPr>
                <p:txBody>
                  <a:bodyPr/>
                  <a:lstStyle/>
                  <a:p>
                    <a:r>
                      <a:rPr lang="es-CO">
                        <a:noFill/>
                      </a:rPr>
                      <a:t> </a:t>
                    </a:r>
                  </a:p>
                </p:txBody>
              </p:sp>
            </mc:Fallback>
          </mc:AlternateContent>
          <p:sp>
            <p:nvSpPr>
              <p:cNvPr id="31" name="Rectangle: Rounded Corners 27">
                <a:extLst>
                  <a:ext uri="{FF2B5EF4-FFF2-40B4-BE49-F238E27FC236}">
                    <a16:creationId xmlns:a16="http://schemas.microsoft.com/office/drawing/2014/main" id="{1ABAAD52-6BC1-743C-BE23-C92839ECFF8D}"/>
                  </a:ext>
                </a:extLst>
              </p:cNvPr>
              <p:cNvSpPr/>
              <p:nvPr/>
            </p:nvSpPr>
            <p:spPr>
              <a:xfrm>
                <a:off x="4580735" y="3989400"/>
                <a:ext cx="5804009" cy="3256250"/>
              </a:xfrm>
              <a:prstGeom prst="roundRect">
                <a:avLst>
                  <a:gd name="adj" fmla="val 15017"/>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400" dirty="0"/>
              </a:p>
            </p:txBody>
          </p:sp>
        </p:grpSp>
        <p:pic>
          <p:nvPicPr>
            <p:cNvPr id="7196" name="Imagen 7195" descr="Dibujo en blanco y negro&#10;&#10;Descripción generada automáticamente con confianza media">
              <a:extLst>
                <a:ext uri="{FF2B5EF4-FFF2-40B4-BE49-F238E27FC236}">
                  <a16:creationId xmlns:a16="http://schemas.microsoft.com/office/drawing/2014/main" id="{6DF68061-6236-90B3-24CC-2668E40188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1336" y="3440485"/>
              <a:ext cx="837902" cy="837902"/>
            </a:xfrm>
            <a:prstGeom prst="rect">
              <a:avLst/>
            </a:prstGeom>
          </p:spPr>
        </p:pic>
      </p:grpSp>
    </p:spTree>
    <p:extLst>
      <p:ext uri="{BB962C8B-B14F-4D97-AF65-F5344CB8AC3E}">
        <p14:creationId xmlns:p14="http://schemas.microsoft.com/office/powerpoint/2010/main" val="30700144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10"/>
                                        </p:tgtEl>
                                        <p:attrNameLst>
                                          <p:attrName>style.visibility</p:attrName>
                                        </p:attrNameLst>
                                      </p:cBhvr>
                                      <p:to>
                                        <p:strVal val="visible"/>
                                      </p:to>
                                    </p:set>
                                    <p:animEffect transition="in" filter="fade">
                                      <p:cBhvr>
                                        <p:cTn id="7" dur="500"/>
                                        <p:tgtEl>
                                          <p:spTgt spid="7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DACCA-0203-C7E1-4454-85B06F0232FC}"/>
            </a:ext>
          </a:extLst>
        </p:cNvPr>
        <p:cNvGrpSpPr/>
        <p:nvPr/>
      </p:nvGrpSpPr>
      <p:grpSpPr>
        <a:xfrm>
          <a:off x="0" y="0"/>
          <a:ext cx="0" cy="0"/>
          <a:chOff x="0" y="0"/>
          <a:chExt cx="0" cy="0"/>
        </a:xfrm>
      </p:grpSpPr>
      <p:pic>
        <p:nvPicPr>
          <p:cNvPr id="3" name="Picture 10" descr="Abstract Dark Halftone Background Design Png Image - Background Abstract  Design Png Clipart - Large Size Png Image - PikPng">
            <a:extLst>
              <a:ext uri="{FF2B5EF4-FFF2-40B4-BE49-F238E27FC236}">
                <a16:creationId xmlns:a16="http://schemas.microsoft.com/office/drawing/2014/main" id="{4A687627-1020-7E4C-7735-90E6FEF4E961}"/>
              </a:ext>
            </a:extLst>
          </p:cNvPr>
          <p:cNvPicPr>
            <a:picLocks noChangeAspect="1" noChangeArrowheads="1"/>
          </p:cNvPicPr>
          <p:nvPr/>
        </p:nvPicPr>
        <p:blipFill rotWithShape="1">
          <a:blip r:embed="rId3">
            <a:alphaModFix amt="10000"/>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46128" y="-508514"/>
            <a:ext cx="7320385" cy="7412644"/>
          </a:xfrm>
          <a:prstGeom prst="rect">
            <a:avLst/>
          </a:prstGeom>
          <a:noFill/>
          <a:extLst>
            <a:ext uri="{909E8E84-426E-40DD-AFC4-6F175D3DCCD1}">
              <a14:hiddenFill xmlns:a14="http://schemas.microsoft.com/office/drawing/2010/main">
                <a:solidFill>
                  <a:srgbClr val="FFFFFF"/>
                </a:solidFill>
              </a14:hiddenFill>
            </a:ext>
          </a:extLst>
        </p:spPr>
      </p:pic>
      <p:pic>
        <p:nvPicPr>
          <p:cNvPr id="7206" name="Imagen 7205">
            <a:extLst>
              <a:ext uri="{FF2B5EF4-FFF2-40B4-BE49-F238E27FC236}">
                <a16:creationId xmlns:a16="http://schemas.microsoft.com/office/drawing/2014/main" id="{94E75E5E-9B0A-EA11-4604-85FA37445E9B}"/>
              </a:ext>
            </a:extLst>
          </p:cNvPr>
          <p:cNvPicPr>
            <a:picLocks noChangeAspect="1"/>
          </p:cNvPicPr>
          <p:nvPr/>
        </p:nvPicPr>
        <p:blipFill>
          <a:blip r:embed="rId5">
            <a:alphaModFix amt="1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564220">
            <a:off x="5844011" y="-794467"/>
            <a:ext cx="7542718" cy="7542718"/>
          </a:xfrm>
          <a:prstGeom prst="rect">
            <a:avLst/>
          </a:prstGeom>
        </p:spPr>
      </p:pic>
      <p:sp>
        <p:nvSpPr>
          <p:cNvPr id="8" name="Rectangle: Rounded Corners 7">
            <a:extLst>
              <a:ext uri="{FF2B5EF4-FFF2-40B4-BE49-F238E27FC236}">
                <a16:creationId xmlns:a16="http://schemas.microsoft.com/office/drawing/2014/main" id="{E7E5C910-8676-06B4-366F-7702052D5330}"/>
              </a:ext>
            </a:extLst>
          </p:cNvPr>
          <p:cNvSpPr/>
          <p:nvPr/>
        </p:nvSpPr>
        <p:spPr>
          <a:xfrm>
            <a:off x="4702629" y="654157"/>
            <a:ext cx="8224183"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AE066ECE-1B85-C22F-EE4C-A74806FF7FC7}"/>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B2EE500B-F97E-9985-A5C9-40C246887167}"/>
              </a:ext>
            </a:extLst>
          </p:cNvPr>
          <p:cNvSpPr txBox="1"/>
          <p:nvPr/>
        </p:nvSpPr>
        <p:spPr>
          <a:xfrm>
            <a:off x="4847771" y="793675"/>
            <a:ext cx="7344229" cy="523220"/>
          </a:xfrm>
          <a:prstGeom prst="rect">
            <a:avLst/>
          </a:prstGeom>
          <a:noFill/>
        </p:spPr>
        <p:txBody>
          <a:bodyPr wrap="square" rtlCol="0">
            <a:spAutoFit/>
          </a:bodyPr>
          <a:lstStyle/>
          <a:p>
            <a:pPr algn="ctr"/>
            <a:r>
              <a:rPr lang="es-ES" sz="2800" b="1" dirty="0">
                <a:solidFill>
                  <a:schemeClr val="tx1">
                    <a:lumMod val="85000"/>
                    <a:lumOff val="15000"/>
                  </a:schemeClr>
                </a:solidFill>
                <a:latin typeface="Aptos" panose="020B0004020202020204" pitchFamily="34" charset="0"/>
              </a:rPr>
              <a:t>Factores de Riesgo: </a:t>
            </a:r>
            <a:r>
              <a:rPr lang="es-ES" sz="2800" b="1" dirty="0" err="1">
                <a:solidFill>
                  <a:schemeClr val="tx1">
                    <a:lumMod val="85000"/>
                    <a:lumOff val="15000"/>
                  </a:schemeClr>
                </a:solidFill>
                <a:latin typeface="Aptos" panose="020B0004020202020204" pitchFamily="34" charset="0"/>
              </a:rPr>
              <a:t>Arbitrage</a:t>
            </a:r>
            <a:r>
              <a:rPr lang="es-ES" sz="2800" b="1" dirty="0">
                <a:solidFill>
                  <a:schemeClr val="tx1">
                    <a:lumMod val="85000"/>
                    <a:lumOff val="15000"/>
                  </a:schemeClr>
                </a:solidFill>
                <a:latin typeface="Aptos" panose="020B0004020202020204" pitchFamily="34" charset="0"/>
              </a:rPr>
              <a:t> </a:t>
            </a:r>
            <a:r>
              <a:rPr lang="es-ES" sz="2800" b="1" dirty="0" err="1">
                <a:solidFill>
                  <a:schemeClr val="tx1">
                    <a:lumMod val="85000"/>
                    <a:lumOff val="15000"/>
                  </a:schemeClr>
                </a:solidFill>
                <a:latin typeface="Aptos" panose="020B0004020202020204" pitchFamily="34" charset="0"/>
              </a:rPr>
              <a:t>Pricing</a:t>
            </a:r>
            <a:r>
              <a:rPr lang="es-ES" sz="2800" b="1" dirty="0">
                <a:solidFill>
                  <a:schemeClr val="tx1">
                    <a:lumMod val="85000"/>
                    <a:lumOff val="15000"/>
                  </a:schemeClr>
                </a:solidFill>
                <a:latin typeface="Aptos" panose="020B0004020202020204" pitchFamily="34" charset="0"/>
              </a:rPr>
              <a:t> </a:t>
            </a:r>
            <a:r>
              <a:rPr lang="es-ES" sz="2800" b="1" dirty="0" err="1">
                <a:solidFill>
                  <a:schemeClr val="tx1">
                    <a:lumMod val="85000"/>
                    <a:lumOff val="15000"/>
                  </a:schemeClr>
                </a:solidFill>
                <a:latin typeface="Aptos" panose="020B0004020202020204" pitchFamily="34" charset="0"/>
              </a:rPr>
              <a:t>Theory</a:t>
            </a:r>
            <a:endParaRPr lang="es-ES" sz="2800" b="1" dirty="0">
              <a:solidFill>
                <a:schemeClr val="tx1">
                  <a:lumMod val="85000"/>
                  <a:lumOff val="15000"/>
                </a:schemeClr>
              </a:solidFill>
              <a:latin typeface="Aptos" panose="020B0004020202020204" pitchFamily="34" charset="0"/>
            </a:endParaRPr>
          </a:p>
        </p:txBody>
      </p:sp>
      <p:cxnSp>
        <p:nvCxnSpPr>
          <p:cNvPr id="11" name="Straight Connector 10">
            <a:extLst>
              <a:ext uri="{FF2B5EF4-FFF2-40B4-BE49-F238E27FC236}">
                <a16:creationId xmlns:a16="http://schemas.microsoft.com/office/drawing/2014/main" id="{6931EB89-3B96-39D9-92A7-A0429D167623}"/>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6B4E095-81CC-A7D5-FB45-C68BC4471D9B}"/>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7210" name="Grupo 7209">
            <a:extLst>
              <a:ext uri="{FF2B5EF4-FFF2-40B4-BE49-F238E27FC236}">
                <a16:creationId xmlns:a16="http://schemas.microsoft.com/office/drawing/2014/main" id="{B60836E3-304D-7FAB-2B38-F4771D60EFA0}"/>
              </a:ext>
            </a:extLst>
          </p:cNvPr>
          <p:cNvGrpSpPr/>
          <p:nvPr/>
        </p:nvGrpSpPr>
        <p:grpSpPr>
          <a:xfrm>
            <a:off x="1161325" y="2719522"/>
            <a:ext cx="9869350" cy="3015784"/>
            <a:chOff x="271336" y="3440485"/>
            <a:chExt cx="9869350" cy="3015784"/>
          </a:xfrm>
        </p:grpSpPr>
        <p:grpSp>
          <p:nvGrpSpPr>
            <p:cNvPr id="26" name="Group 34">
              <a:extLst>
                <a:ext uri="{FF2B5EF4-FFF2-40B4-BE49-F238E27FC236}">
                  <a16:creationId xmlns:a16="http://schemas.microsoft.com/office/drawing/2014/main" id="{83415985-9E2C-94C0-14F2-1E0223DC910B}"/>
                </a:ext>
              </a:extLst>
            </p:cNvPr>
            <p:cNvGrpSpPr/>
            <p:nvPr/>
          </p:nvGrpSpPr>
          <p:grpSpPr>
            <a:xfrm>
              <a:off x="673906" y="3663647"/>
              <a:ext cx="9466780" cy="2792622"/>
              <a:chOff x="4580735" y="3989401"/>
              <a:chExt cx="8706299" cy="2792622"/>
            </a:xfrm>
          </p:grpSpPr>
          <mc:AlternateContent xmlns:mc="http://schemas.openxmlformats.org/markup-compatibility/2006" xmlns:a14="http://schemas.microsoft.com/office/drawing/2010/main">
            <mc:Choice Requires="a14">
              <p:sp>
                <p:nvSpPr>
                  <p:cNvPr id="30" name="TextBox 2">
                    <a:extLst>
                      <a:ext uri="{FF2B5EF4-FFF2-40B4-BE49-F238E27FC236}">
                        <a16:creationId xmlns:a16="http://schemas.microsoft.com/office/drawing/2014/main" id="{452C1BD0-A151-E86D-AD54-86E111B6F442}"/>
                      </a:ext>
                    </a:extLst>
                  </p:cNvPr>
                  <p:cNvSpPr txBox="1"/>
                  <p:nvPr/>
                </p:nvSpPr>
                <p:spPr>
                  <a:xfrm>
                    <a:off x="5037539" y="4183063"/>
                    <a:ext cx="8057541" cy="2389693"/>
                  </a:xfrm>
                  <a:prstGeom prst="rect">
                    <a:avLst/>
                  </a:prstGeom>
                  <a:noFill/>
                </p:spPr>
                <p:txBody>
                  <a:bodyPr wrap="square" rtlCol="0">
                    <a:spAutoFit/>
                  </a:bodyPr>
                  <a:lstStyle/>
                  <a:p>
                    <a:r>
                      <a:rPr lang="es-MX" sz="1600" dirty="0">
                        <a:solidFill>
                          <a:schemeClr val="bg1"/>
                        </a:solidFill>
                        <a:latin typeface="Aptos" panose="020B0004020202020204" pitchFamily="34" charset="0"/>
                      </a:rPr>
                      <a:t>Bajo un razonamiento similar, la prima de riesgo para el factor de riesgo </a:t>
                    </a:r>
                    <a14:m>
                      <m:oMath xmlns:m="http://schemas.openxmlformats.org/officeDocument/2006/math">
                        <m:r>
                          <a:rPr lang="es-MX" sz="1600" b="0" i="1" smtClean="0">
                            <a:solidFill>
                              <a:schemeClr val="bg1"/>
                            </a:solidFill>
                            <a:latin typeface="Cambria Math" panose="02040503050406030204" pitchFamily="18" charset="0"/>
                          </a:rPr>
                          <m:t>𝑗</m:t>
                        </m:r>
                      </m:oMath>
                    </a14:m>
                    <a:r>
                      <a:rPr lang="es-CO" sz="1600" dirty="0">
                        <a:solidFill>
                          <a:schemeClr val="bg1"/>
                        </a:solidFill>
                        <a:latin typeface="Aptos" panose="020B0004020202020204" pitchFamily="34" charset="0"/>
                      </a:rPr>
                      <a:t> (</a:t>
                    </a:r>
                    <a14:m>
                      <m:oMath xmlns:m="http://schemas.openxmlformats.org/officeDocument/2006/math">
                        <m:sSub>
                          <m:sSubPr>
                            <m:ctrlPr>
                              <a:rPr lang="es-MX" sz="1600" b="0" i="1" smtClean="0">
                                <a:solidFill>
                                  <a:schemeClr val="bg1"/>
                                </a:solidFill>
                                <a:latin typeface="Cambria Math" panose="02040503050406030204" pitchFamily="18" charset="0"/>
                              </a:rPr>
                            </m:ctrlPr>
                          </m:sSubPr>
                          <m:e>
                            <m:r>
                              <a:rPr lang="es-MX" sz="1600" b="0" i="1" smtClean="0">
                                <a:solidFill>
                                  <a:schemeClr val="bg1"/>
                                </a:solidFill>
                                <a:latin typeface="Cambria Math" panose="02040503050406030204" pitchFamily="18" charset="0"/>
                              </a:rPr>
                              <m:t>𝑃</m:t>
                            </m:r>
                          </m:e>
                          <m:sub>
                            <m:r>
                              <a:rPr lang="es-MX" sz="1600" b="0" i="1" smtClean="0">
                                <a:solidFill>
                                  <a:schemeClr val="bg1"/>
                                </a:solidFill>
                                <a:latin typeface="Cambria Math" panose="02040503050406030204" pitchFamily="18" charset="0"/>
                              </a:rPr>
                              <m:t>𝑗</m:t>
                            </m:r>
                          </m:sub>
                        </m:sSub>
                      </m:oMath>
                    </a14:m>
                    <a:r>
                      <a:rPr lang="es-CO" sz="1600" dirty="0">
                        <a:solidFill>
                          <a:schemeClr val="bg1"/>
                        </a:solidFill>
                        <a:latin typeface="Aptos" panose="020B0004020202020204" pitchFamily="34" charset="0"/>
                      </a:rPr>
                      <a:t>), es el exceso de retorno sobre la tasa libre de riesgo obtenido en invertir en aquel activo que tiene una exposición de 1 respecto al factor </a:t>
                    </a:r>
                    <a14:m>
                      <m:oMath xmlns:m="http://schemas.openxmlformats.org/officeDocument/2006/math">
                        <m:r>
                          <a:rPr lang="es-MX" sz="1600" b="0" i="1" smtClean="0">
                            <a:solidFill>
                              <a:schemeClr val="bg1"/>
                            </a:solidFill>
                            <a:latin typeface="Cambria Math" panose="02040503050406030204" pitchFamily="18" charset="0"/>
                          </a:rPr>
                          <m:t>𝑗</m:t>
                        </m:r>
                        <m:r>
                          <a:rPr lang="es-MX" sz="1600" b="0" i="0" smtClean="0">
                            <a:solidFill>
                              <a:schemeClr val="bg1"/>
                            </a:solidFill>
                            <a:latin typeface="Cambria Math" panose="02040503050406030204" pitchFamily="18" charset="0"/>
                          </a:rPr>
                          <m:t> </m:t>
                        </m:r>
                      </m:oMath>
                    </a14:m>
                    <a:r>
                      <a:rPr lang="es-CO" sz="1600" dirty="0">
                        <a:solidFill>
                          <a:schemeClr val="bg1"/>
                        </a:solidFill>
                        <a:latin typeface="Aptos" panose="020B0004020202020204" pitchFamily="34" charset="0"/>
                      </a:rPr>
                      <a:t>y cero exposiciones al resto de factores </a:t>
                    </a:r>
                    <a14:m>
                      <m:oMath xmlns:m="http://schemas.openxmlformats.org/officeDocument/2006/math">
                        <m:d>
                          <m:dPr>
                            <m:ctrlPr>
                              <a:rPr lang="es-MX" sz="1600" b="0" i="1" smtClean="0">
                                <a:solidFill>
                                  <a:schemeClr val="bg1"/>
                                </a:solidFill>
                                <a:latin typeface="Cambria Math" panose="02040503050406030204" pitchFamily="18" charset="0"/>
                              </a:rPr>
                            </m:ctrlPr>
                          </m:dPr>
                          <m:e>
                            <m:sSub>
                              <m:sSubPr>
                                <m:ctrlPr>
                                  <a:rPr lang="es-MX" sz="1600" b="0" i="1" smtClean="0">
                                    <a:solidFill>
                                      <a:schemeClr val="bg1"/>
                                    </a:solidFill>
                                    <a:latin typeface="Cambria Math" panose="02040503050406030204" pitchFamily="18" charset="0"/>
                                  </a:rPr>
                                </m:ctrlPr>
                              </m:sSubPr>
                              <m:e>
                                <m:r>
                                  <a:rPr lang="es-MX" sz="1600" b="0" i="1" smtClean="0">
                                    <a:solidFill>
                                      <a:schemeClr val="bg1"/>
                                    </a:solidFill>
                                    <a:latin typeface="Cambria Math" panose="02040503050406030204" pitchFamily="18" charset="0"/>
                                  </a:rPr>
                                  <m:t>𝛽</m:t>
                                </m:r>
                              </m:e>
                              <m:sub>
                                <m:r>
                                  <a:rPr lang="es-MX" sz="1600" b="0" i="1" smtClean="0">
                                    <a:solidFill>
                                      <a:schemeClr val="bg1"/>
                                    </a:solidFill>
                                    <a:latin typeface="Cambria Math" panose="02040503050406030204" pitchFamily="18" charset="0"/>
                                  </a:rPr>
                                  <m:t>𝑖h</m:t>
                                </m:r>
                              </m:sub>
                            </m:sSub>
                            <m:r>
                              <a:rPr lang="es-MX" sz="1600" b="0" i="1" smtClean="0">
                                <a:solidFill>
                                  <a:schemeClr val="bg1"/>
                                </a:solidFill>
                                <a:latin typeface="Cambria Math" panose="02040503050406030204" pitchFamily="18" charset="0"/>
                              </a:rPr>
                              <m:t>=0 </m:t>
                            </m:r>
                            <m:r>
                              <a:rPr lang="es-MX" sz="1600" b="0" i="1" smtClean="0">
                                <a:solidFill>
                                  <a:schemeClr val="bg1"/>
                                </a:solidFill>
                                <a:latin typeface="Cambria Math" panose="02040503050406030204" pitchFamily="18" charset="0"/>
                                <a:ea typeface="Cambria Math" panose="02040503050406030204" pitchFamily="18" charset="0"/>
                              </a:rPr>
                              <m:t>∀</m:t>
                            </m:r>
                            <m:r>
                              <a:rPr lang="es-MX" sz="1600" b="0" i="1" smtClean="0">
                                <a:solidFill>
                                  <a:schemeClr val="bg1"/>
                                </a:solidFill>
                                <a:latin typeface="Cambria Math" panose="02040503050406030204" pitchFamily="18" charset="0"/>
                                <a:ea typeface="Cambria Math" panose="02040503050406030204" pitchFamily="18" charset="0"/>
                              </a:rPr>
                              <m:t>h</m:t>
                            </m:r>
                            <m:r>
                              <a:rPr lang="es-MX" sz="1600" b="0" i="1" smtClean="0">
                                <a:solidFill>
                                  <a:schemeClr val="bg1"/>
                                </a:solidFill>
                                <a:latin typeface="Cambria Math" panose="02040503050406030204" pitchFamily="18" charset="0"/>
                                <a:ea typeface="Cambria Math" panose="02040503050406030204" pitchFamily="18" charset="0"/>
                              </a:rPr>
                              <m:t>≠</m:t>
                            </m:r>
                            <m:r>
                              <a:rPr lang="es-MX" sz="1600" b="0" i="1" smtClean="0">
                                <a:solidFill>
                                  <a:schemeClr val="bg1"/>
                                </a:solidFill>
                                <a:latin typeface="Cambria Math" panose="02040503050406030204" pitchFamily="18" charset="0"/>
                                <a:ea typeface="Cambria Math" panose="02040503050406030204" pitchFamily="18" charset="0"/>
                              </a:rPr>
                              <m:t>𝑗</m:t>
                            </m:r>
                          </m:e>
                        </m:d>
                      </m:oMath>
                    </a14:m>
                    <a:endParaRPr lang="es-CO" sz="1600" dirty="0">
                      <a:solidFill>
                        <a:schemeClr val="bg1"/>
                      </a:solidFill>
                      <a:latin typeface="Aptos" panose="020B0004020202020204" pitchFamily="34" charset="0"/>
                    </a:endParaRPr>
                  </a:p>
                  <a:p>
                    <a:endParaRPr lang="es-CO" sz="1600" dirty="0">
                      <a:solidFill>
                        <a:schemeClr val="bg1"/>
                      </a:solidFill>
                      <a:latin typeface="Aptos" panose="020B0004020202020204" pitchFamily="34" charset="0"/>
                    </a:endParaRPr>
                  </a:p>
                  <a:p>
                    <a:r>
                      <a:rPr lang="es-CO" sz="1600" dirty="0">
                        <a:solidFill>
                          <a:schemeClr val="bg1"/>
                        </a:solidFill>
                        <a:latin typeface="Aptos" panose="020B0004020202020204" pitchFamily="34" charset="0"/>
                      </a:rPr>
                      <a:t>El modelo completo de APT se obtiene al sustituir la ecuación (2) en la ecuación (1): </a:t>
                    </a:r>
                  </a:p>
                  <a:p>
                    <a:endParaRPr lang="es-CO" sz="1600" dirty="0">
                      <a:solidFill>
                        <a:schemeClr val="bg1"/>
                      </a:solidFill>
                      <a:latin typeface="Aptos" panose="020B0004020202020204" pitchFamily="34" charset="0"/>
                    </a:endParaRPr>
                  </a:p>
                  <a:p>
                    <a:pPr algn="ctr"/>
                    <a:r>
                      <a:rPr lang="es-CO" sz="1600" dirty="0">
                        <a:solidFill>
                          <a:schemeClr val="bg1"/>
                        </a:solidFill>
                        <a:latin typeface="Aptos" panose="020B0004020202020204" pitchFamily="34" charset="0"/>
                      </a:rPr>
                      <a:t> </a:t>
                    </a:r>
                    <a14:m>
                      <m:oMath xmlns:m="http://schemas.openxmlformats.org/officeDocument/2006/math">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𝑟</m:t>
                            </m:r>
                          </m:e>
                          <m:sub>
                            <m:r>
                              <a:rPr lang="es-CO" b="0" i="1" smtClean="0">
                                <a:solidFill>
                                  <a:schemeClr val="bg1"/>
                                </a:solidFill>
                                <a:latin typeface="Cambria Math" panose="02040503050406030204" pitchFamily="18" charset="0"/>
                              </a:rPr>
                              <m:t>𝑖</m:t>
                            </m:r>
                          </m:sub>
                        </m:sSub>
                        <m:d>
                          <m:dPr>
                            <m:ctrlPr>
                              <a:rPr lang="es-CO" b="0" i="1" smtClean="0">
                                <a:solidFill>
                                  <a:schemeClr val="bg1"/>
                                </a:solidFill>
                                <a:latin typeface="Cambria Math" panose="02040503050406030204" pitchFamily="18" charset="0"/>
                              </a:rPr>
                            </m:ctrlPr>
                          </m:dPr>
                          <m:e>
                            <m:r>
                              <a:rPr lang="es-CO" b="0" i="1" smtClean="0">
                                <a:solidFill>
                                  <a:schemeClr val="bg1"/>
                                </a:solidFill>
                                <a:latin typeface="Cambria Math" panose="02040503050406030204" pitchFamily="18" charset="0"/>
                              </a:rPr>
                              <m:t>𝑡</m:t>
                            </m:r>
                          </m:e>
                        </m:d>
                        <m:r>
                          <a:rPr lang="es-CO" b="0" i="1" smtClean="0">
                            <a:solidFill>
                              <a:schemeClr val="bg1"/>
                            </a:solidFill>
                            <a:latin typeface="Cambria Math" panose="02040503050406030204" pitchFamily="18" charset="0"/>
                          </a:rPr>
                          <m:t>−</m:t>
                        </m:r>
                        <m:r>
                          <a:rPr lang="es-MX" b="0" i="1" smtClean="0">
                            <a:solidFill>
                              <a:schemeClr val="bg1"/>
                            </a:solidFill>
                            <a:latin typeface="Cambria Math" panose="02040503050406030204" pitchFamily="18" charset="0"/>
                          </a:rPr>
                          <m:t>(</m:t>
                        </m:r>
                        <m:sSub>
                          <m:sSubPr>
                            <m:ctrlPr>
                              <a:rPr lang="es-CO"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rPr>
                              <m:t>𝑃</m:t>
                            </m:r>
                          </m:e>
                          <m:sub>
                            <m:r>
                              <a:rPr lang="es-CO" i="1">
                                <a:solidFill>
                                  <a:schemeClr val="bg1"/>
                                </a:solidFill>
                                <a:latin typeface="Cambria Math" panose="02040503050406030204" pitchFamily="18" charset="0"/>
                              </a:rPr>
                              <m:t>0</m:t>
                            </m:r>
                          </m:sub>
                        </m:sSub>
                        <m:r>
                          <a:rPr lang="es-CO" i="1">
                            <a:solidFill>
                              <a:schemeClr val="bg1"/>
                            </a:solidFill>
                            <a:latin typeface="Cambria Math" panose="02040503050406030204" pitchFamily="18" charset="0"/>
                          </a:rPr>
                          <m:t>+</m:t>
                        </m:r>
                        <m:sSub>
                          <m:sSubPr>
                            <m:ctrlPr>
                              <a:rPr lang="es-CO"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rPr>
                              <m:t>𝛽</m:t>
                            </m:r>
                          </m:e>
                          <m:sub>
                            <m:r>
                              <a:rPr lang="es-CO" i="1">
                                <a:solidFill>
                                  <a:schemeClr val="bg1"/>
                                </a:solidFill>
                                <a:latin typeface="Cambria Math" panose="02040503050406030204" pitchFamily="18" charset="0"/>
                              </a:rPr>
                              <m:t>𝑖</m:t>
                            </m:r>
                            <m:r>
                              <a:rPr lang="es-CO" i="1">
                                <a:solidFill>
                                  <a:schemeClr val="bg1"/>
                                </a:solidFill>
                                <a:latin typeface="Cambria Math" panose="02040503050406030204" pitchFamily="18" charset="0"/>
                              </a:rPr>
                              <m:t>1</m:t>
                            </m:r>
                          </m:sub>
                        </m:sSub>
                        <m:sSub>
                          <m:sSubPr>
                            <m:ctrlPr>
                              <a:rPr lang="es-CO"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rPr>
                              <m:t>𝑃</m:t>
                            </m:r>
                          </m:e>
                          <m:sub>
                            <m:r>
                              <a:rPr lang="es-CO" i="1">
                                <a:solidFill>
                                  <a:schemeClr val="bg1"/>
                                </a:solidFill>
                                <a:latin typeface="Cambria Math" panose="02040503050406030204" pitchFamily="18" charset="0"/>
                              </a:rPr>
                              <m:t>1</m:t>
                            </m:r>
                          </m:sub>
                        </m:sSub>
                        <m:r>
                          <a:rPr lang="es-CO" i="1">
                            <a:solidFill>
                              <a:schemeClr val="bg1"/>
                            </a:solidFill>
                            <a:latin typeface="Cambria Math" panose="02040503050406030204" pitchFamily="18" charset="0"/>
                          </a:rPr>
                          <m:t>+…+</m:t>
                        </m:r>
                        <m:sSub>
                          <m:sSubPr>
                            <m:ctrlPr>
                              <a:rPr lang="es-CO"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rPr>
                              <m:t>𝛽</m:t>
                            </m:r>
                          </m:e>
                          <m:sub>
                            <m:r>
                              <a:rPr lang="es-CO" i="1">
                                <a:solidFill>
                                  <a:schemeClr val="bg1"/>
                                </a:solidFill>
                                <a:latin typeface="Cambria Math" panose="02040503050406030204" pitchFamily="18" charset="0"/>
                              </a:rPr>
                              <m:t>𝑖𝐾</m:t>
                            </m:r>
                          </m:sub>
                        </m:sSub>
                        <m:sSub>
                          <m:sSubPr>
                            <m:ctrlPr>
                              <a:rPr lang="es-CO"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rPr>
                              <m:t>𝑃</m:t>
                            </m:r>
                          </m:e>
                          <m:sub>
                            <m:r>
                              <a:rPr lang="es-CO" i="1">
                                <a:solidFill>
                                  <a:schemeClr val="bg1"/>
                                </a:solidFill>
                                <a:latin typeface="Cambria Math" panose="02040503050406030204" pitchFamily="18" charset="0"/>
                              </a:rPr>
                              <m:t>𝐾</m:t>
                            </m:r>
                          </m:sub>
                        </m:sSub>
                        <m:r>
                          <a:rPr lang="es-MX" b="0" i="1" smtClean="0">
                            <a:solidFill>
                              <a:schemeClr val="bg1"/>
                            </a:solidFill>
                            <a:latin typeface="Cambria Math" panose="02040503050406030204" pitchFamily="18" charset="0"/>
                          </a:rPr>
                          <m:t>)</m:t>
                        </m:r>
                        <m:r>
                          <a:rPr lang="es-CO" b="0" i="1" smtClean="0">
                            <a:solidFill>
                              <a:schemeClr val="bg1"/>
                            </a:solidFill>
                            <a:latin typeface="Cambria Math" panose="02040503050406030204" pitchFamily="18" charset="0"/>
                          </a:rPr>
                          <m:t>=</m:t>
                        </m:r>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𝛽</m:t>
                            </m:r>
                          </m:e>
                          <m:sub>
                            <m:r>
                              <a:rPr lang="es-CO" b="0" i="1" smtClean="0">
                                <a:solidFill>
                                  <a:schemeClr val="bg1"/>
                                </a:solidFill>
                                <a:latin typeface="Cambria Math" panose="02040503050406030204" pitchFamily="18" charset="0"/>
                              </a:rPr>
                              <m:t>𝑖</m:t>
                            </m:r>
                            <m:r>
                              <a:rPr lang="es-CO" b="0" i="1" smtClean="0">
                                <a:solidFill>
                                  <a:schemeClr val="bg1"/>
                                </a:solidFill>
                                <a:latin typeface="Cambria Math" panose="02040503050406030204" pitchFamily="18" charset="0"/>
                              </a:rPr>
                              <m:t>1</m:t>
                            </m:r>
                          </m:sub>
                        </m:sSub>
                        <m:sSub>
                          <m:sSubPr>
                            <m:ctrlPr>
                              <a:rPr lang="es-CO" b="0" i="1" smtClean="0">
                                <a:solidFill>
                                  <a:schemeClr val="bg1"/>
                                </a:solidFill>
                                <a:latin typeface="Cambria Math" panose="02040503050406030204" pitchFamily="18" charset="0"/>
                              </a:rPr>
                            </m:ctrlPr>
                          </m:sSubPr>
                          <m:e>
                            <m:r>
                              <a:rPr lang="es-MX" b="0" i="1" smtClean="0">
                                <a:solidFill>
                                  <a:schemeClr val="bg1"/>
                                </a:solidFill>
                                <a:latin typeface="Cambria Math" panose="02040503050406030204" pitchFamily="18" charset="0"/>
                              </a:rPr>
                              <m:t>𝑓</m:t>
                            </m:r>
                          </m:e>
                          <m:sub>
                            <m:r>
                              <a:rPr lang="es-CO" b="0" i="1" smtClean="0">
                                <a:solidFill>
                                  <a:schemeClr val="bg1"/>
                                </a:solidFill>
                                <a:latin typeface="Cambria Math" panose="02040503050406030204" pitchFamily="18" charset="0"/>
                              </a:rPr>
                              <m:t>1</m:t>
                            </m:r>
                          </m:sub>
                        </m:sSub>
                        <m:r>
                          <a:rPr lang="es-MX" b="0" i="1" smtClean="0">
                            <a:solidFill>
                              <a:schemeClr val="bg1"/>
                            </a:solidFill>
                            <a:latin typeface="Cambria Math" panose="02040503050406030204" pitchFamily="18" charset="0"/>
                          </a:rPr>
                          <m:t>(</m:t>
                        </m:r>
                        <m:r>
                          <a:rPr lang="es-MX" b="0" i="1" smtClean="0">
                            <a:solidFill>
                              <a:schemeClr val="bg1"/>
                            </a:solidFill>
                            <a:latin typeface="Cambria Math" panose="02040503050406030204" pitchFamily="18" charset="0"/>
                          </a:rPr>
                          <m:t>𝑡</m:t>
                        </m:r>
                        <m:r>
                          <a:rPr lang="es-MX" b="0" i="1" smtClean="0">
                            <a:solidFill>
                              <a:schemeClr val="bg1"/>
                            </a:solidFill>
                            <a:latin typeface="Cambria Math" panose="02040503050406030204" pitchFamily="18" charset="0"/>
                          </a:rPr>
                          <m:t>)+</m:t>
                        </m:r>
                        <m:sSub>
                          <m:sSubPr>
                            <m:ctrlPr>
                              <a:rPr lang="es-CO" b="0" i="1" smtClean="0">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rPr>
                              <m:t>𝛽</m:t>
                            </m:r>
                          </m:e>
                          <m:sub>
                            <m:r>
                              <a:rPr lang="es-CO" b="0" i="1" smtClean="0">
                                <a:solidFill>
                                  <a:schemeClr val="bg1"/>
                                </a:solidFill>
                                <a:latin typeface="Cambria Math" panose="02040503050406030204" pitchFamily="18" charset="0"/>
                              </a:rPr>
                              <m:t>𝑖</m:t>
                            </m:r>
                            <m:r>
                              <a:rPr lang="es-CO" b="0" i="1" smtClean="0">
                                <a:solidFill>
                                  <a:schemeClr val="bg1"/>
                                </a:solidFill>
                                <a:latin typeface="Cambria Math" panose="02040503050406030204" pitchFamily="18" charset="0"/>
                              </a:rPr>
                              <m:t>2</m:t>
                            </m:r>
                          </m:sub>
                        </m:sSub>
                        <m:sSub>
                          <m:sSubPr>
                            <m:ctrlPr>
                              <a:rPr lang="es-CO" b="0" i="1" smtClean="0">
                                <a:solidFill>
                                  <a:schemeClr val="bg1"/>
                                </a:solidFill>
                                <a:latin typeface="Cambria Math" panose="02040503050406030204" pitchFamily="18" charset="0"/>
                              </a:rPr>
                            </m:ctrlPr>
                          </m:sSubPr>
                          <m:e>
                            <m:r>
                              <a:rPr lang="es-MX" b="0" i="1" smtClean="0">
                                <a:solidFill>
                                  <a:schemeClr val="bg1"/>
                                </a:solidFill>
                                <a:latin typeface="Cambria Math" panose="02040503050406030204" pitchFamily="18" charset="0"/>
                              </a:rPr>
                              <m:t>𝑓</m:t>
                            </m:r>
                          </m:e>
                          <m:sub>
                            <m:r>
                              <a:rPr lang="es-CO" b="0" i="1" smtClean="0">
                                <a:solidFill>
                                  <a:schemeClr val="bg1"/>
                                </a:solidFill>
                                <a:latin typeface="Cambria Math" panose="02040503050406030204" pitchFamily="18" charset="0"/>
                              </a:rPr>
                              <m:t>2</m:t>
                            </m:r>
                          </m:sub>
                        </m:sSub>
                        <m:r>
                          <a:rPr lang="es-MX" b="0" i="1" smtClean="0">
                            <a:solidFill>
                              <a:schemeClr val="bg1"/>
                            </a:solidFill>
                            <a:latin typeface="Cambria Math" panose="02040503050406030204" pitchFamily="18" charset="0"/>
                          </a:rPr>
                          <m:t>(</m:t>
                        </m:r>
                        <m:r>
                          <a:rPr lang="es-MX" b="0" i="1" smtClean="0">
                            <a:solidFill>
                              <a:schemeClr val="bg1"/>
                            </a:solidFill>
                            <a:latin typeface="Cambria Math" panose="02040503050406030204" pitchFamily="18" charset="0"/>
                          </a:rPr>
                          <m:t>𝑡</m:t>
                        </m:r>
                        <m:r>
                          <a:rPr lang="es-MX" b="0" i="1" smtClean="0">
                            <a:solidFill>
                              <a:schemeClr val="bg1"/>
                            </a:solidFill>
                            <a:latin typeface="Cambria Math" panose="02040503050406030204" pitchFamily="18" charset="0"/>
                          </a:rPr>
                          <m:t>)+…+</m:t>
                        </m:r>
                        <m:sSub>
                          <m:sSubPr>
                            <m:ctrlPr>
                              <a:rPr lang="es-CO" b="0" i="1" smtClean="0">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rPr>
                              <m:t>𝛽</m:t>
                            </m:r>
                          </m:e>
                          <m:sub>
                            <m:r>
                              <a:rPr lang="es-CO" b="0" i="1" smtClean="0">
                                <a:solidFill>
                                  <a:schemeClr val="bg1"/>
                                </a:solidFill>
                                <a:latin typeface="Cambria Math" panose="02040503050406030204" pitchFamily="18" charset="0"/>
                              </a:rPr>
                              <m:t>𝑖𝑘</m:t>
                            </m:r>
                          </m:sub>
                        </m:sSub>
                        <m:sSub>
                          <m:sSubPr>
                            <m:ctrlPr>
                              <a:rPr lang="es-CO" b="0" i="1" smtClean="0">
                                <a:solidFill>
                                  <a:schemeClr val="bg1"/>
                                </a:solidFill>
                                <a:latin typeface="Cambria Math" panose="02040503050406030204" pitchFamily="18" charset="0"/>
                              </a:rPr>
                            </m:ctrlPr>
                          </m:sSubPr>
                          <m:e>
                            <m:r>
                              <a:rPr lang="es-MX" b="0" i="1" smtClean="0">
                                <a:solidFill>
                                  <a:schemeClr val="bg1"/>
                                </a:solidFill>
                                <a:latin typeface="Cambria Math" panose="02040503050406030204" pitchFamily="18" charset="0"/>
                              </a:rPr>
                              <m:t>𝑓</m:t>
                            </m:r>
                          </m:e>
                          <m:sub>
                            <m:r>
                              <a:rPr lang="es-CO" b="0" i="1" smtClean="0">
                                <a:solidFill>
                                  <a:schemeClr val="bg1"/>
                                </a:solidFill>
                                <a:latin typeface="Cambria Math" panose="02040503050406030204" pitchFamily="18" charset="0"/>
                              </a:rPr>
                              <m:t>𝑘</m:t>
                            </m:r>
                          </m:sub>
                        </m:sSub>
                        <m:r>
                          <a:rPr lang="es-MX" b="0" i="1" smtClean="0">
                            <a:solidFill>
                              <a:schemeClr val="bg1"/>
                            </a:solidFill>
                            <a:latin typeface="Cambria Math" panose="02040503050406030204" pitchFamily="18" charset="0"/>
                          </a:rPr>
                          <m:t>(</m:t>
                        </m:r>
                        <m:r>
                          <a:rPr lang="es-MX" b="0" i="1" smtClean="0">
                            <a:solidFill>
                              <a:schemeClr val="bg1"/>
                            </a:solidFill>
                            <a:latin typeface="Cambria Math" panose="02040503050406030204" pitchFamily="18" charset="0"/>
                          </a:rPr>
                          <m:t>𝑡</m:t>
                        </m:r>
                        <m:r>
                          <a:rPr lang="es-MX" b="0" i="1" smtClean="0">
                            <a:solidFill>
                              <a:schemeClr val="bg1"/>
                            </a:solidFill>
                            <a:latin typeface="Cambria Math" panose="02040503050406030204" pitchFamily="18" charset="0"/>
                          </a:rPr>
                          <m:t>)+</m:t>
                        </m:r>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𝜖</m:t>
                            </m:r>
                          </m:e>
                          <m:sub>
                            <m:r>
                              <a:rPr lang="es-CO" b="0" i="1" smtClean="0">
                                <a:solidFill>
                                  <a:schemeClr val="bg1"/>
                                </a:solidFill>
                                <a:latin typeface="Cambria Math" panose="02040503050406030204" pitchFamily="18" charset="0"/>
                              </a:rPr>
                              <m:t>𝑖</m:t>
                            </m:r>
                          </m:sub>
                        </m:sSub>
                        <m:r>
                          <a:rPr lang="es-MX" b="0" i="1" smtClean="0">
                            <a:solidFill>
                              <a:schemeClr val="bg1"/>
                            </a:solidFill>
                            <a:latin typeface="Cambria Math" panose="02040503050406030204" pitchFamily="18" charset="0"/>
                          </a:rPr>
                          <m:t>(</m:t>
                        </m:r>
                        <m:r>
                          <a:rPr lang="es-MX" b="0" i="1" smtClean="0">
                            <a:solidFill>
                              <a:schemeClr val="bg1"/>
                            </a:solidFill>
                            <a:latin typeface="Cambria Math" panose="02040503050406030204" pitchFamily="18" charset="0"/>
                          </a:rPr>
                          <m:t>𝑡</m:t>
                        </m:r>
                        <m:r>
                          <a:rPr lang="es-MX" b="0" i="1" smtClean="0">
                            <a:solidFill>
                              <a:schemeClr val="bg1"/>
                            </a:solidFill>
                            <a:latin typeface="Cambria Math" panose="02040503050406030204" pitchFamily="18" charset="0"/>
                          </a:rPr>
                          <m:t>)</m:t>
                        </m:r>
                      </m:oMath>
                    </a14:m>
                    <a:endParaRPr lang="es-CO" sz="1600" dirty="0">
                      <a:solidFill>
                        <a:schemeClr val="bg1"/>
                      </a:solidFill>
                      <a:latin typeface="Aptos" panose="020B0004020202020204" pitchFamily="34" charset="0"/>
                    </a:endParaRPr>
                  </a:p>
                  <a:p>
                    <a:pPr algn="ctr"/>
                    <a:endParaRPr lang="es-CO" sz="1600" dirty="0">
                      <a:solidFill>
                        <a:schemeClr val="bg1"/>
                      </a:solidFill>
                      <a:latin typeface="Aptos" panose="020B0004020202020204" pitchFamily="34" charset="0"/>
                    </a:endParaRPr>
                  </a:p>
                  <a:p>
                    <a:pPr algn="ctr"/>
                    <a14:m>
                      <m:oMathPara xmlns:m="http://schemas.openxmlformats.org/officeDocument/2006/math">
                        <m:oMathParaPr>
                          <m:jc m:val="centerGroup"/>
                        </m:oMathParaPr>
                        <m:oMath xmlns:m="http://schemas.openxmlformats.org/officeDocument/2006/math">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𝑟</m:t>
                              </m:r>
                            </m:e>
                            <m:sub>
                              <m:r>
                                <a:rPr lang="es-CO" b="0" i="1" smtClean="0">
                                  <a:solidFill>
                                    <a:schemeClr val="bg1"/>
                                  </a:solidFill>
                                  <a:latin typeface="Cambria Math" panose="02040503050406030204" pitchFamily="18" charset="0"/>
                                </a:rPr>
                                <m:t>𝑖</m:t>
                              </m:r>
                            </m:sub>
                          </m:sSub>
                          <m:d>
                            <m:dPr>
                              <m:ctrlPr>
                                <a:rPr lang="es-CO" b="0" i="1" smtClean="0">
                                  <a:solidFill>
                                    <a:schemeClr val="bg1"/>
                                  </a:solidFill>
                                  <a:latin typeface="Cambria Math" panose="02040503050406030204" pitchFamily="18" charset="0"/>
                                </a:rPr>
                              </m:ctrlPr>
                            </m:dPr>
                            <m:e>
                              <m:r>
                                <a:rPr lang="es-CO" b="0" i="1" smtClean="0">
                                  <a:solidFill>
                                    <a:schemeClr val="bg1"/>
                                  </a:solidFill>
                                  <a:latin typeface="Cambria Math" panose="02040503050406030204" pitchFamily="18" charset="0"/>
                                </a:rPr>
                                <m:t>𝑡</m:t>
                              </m:r>
                            </m:e>
                          </m:d>
                          <m:r>
                            <a:rPr lang="es-MX" b="0" i="1" smtClean="0">
                              <a:solidFill>
                                <a:schemeClr val="bg1"/>
                              </a:solidFill>
                              <a:latin typeface="Cambria Math" panose="02040503050406030204" pitchFamily="18" charset="0"/>
                            </a:rPr>
                            <m:t>−</m:t>
                          </m:r>
                          <m:sSub>
                            <m:sSubPr>
                              <m:ctrlPr>
                                <a:rPr lang="es-MX" b="0" i="1" smtClean="0">
                                  <a:solidFill>
                                    <a:schemeClr val="bg1"/>
                                  </a:solidFill>
                                  <a:latin typeface="Cambria Math" panose="02040503050406030204" pitchFamily="18" charset="0"/>
                                </a:rPr>
                              </m:ctrlPr>
                            </m:sSubPr>
                            <m:e>
                              <m:r>
                                <a:rPr lang="es-MX" b="0" i="1" smtClean="0">
                                  <a:solidFill>
                                    <a:schemeClr val="bg1"/>
                                  </a:solidFill>
                                  <a:latin typeface="Cambria Math" panose="02040503050406030204" pitchFamily="18" charset="0"/>
                                </a:rPr>
                                <m:t>𝑃</m:t>
                              </m:r>
                            </m:e>
                            <m:sub>
                              <m:r>
                                <a:rPr lang="es-MX" b="0" i="1" smtClean="0">
                                  <a:solidFill>
                                    <a:schemeClr val="bg1"/>
                                  </a:solidFill>
                                  <a:latin typeface="Cambria Math" panose="02040503050406030204" pitchFamily="18" charset="0"/>
                                </a:rPr>
                                <m:t>0</m:t>
                              </m:r>
                            </m:sub>
                          </m:sSub>
                          <m:r>
                            <a:rPr lang="es-MX" b="0" i="1" smtClean="0">
                              <a:solidFill>
                                <a:schemeClr val="bg1"/>
                              </a:solidFill>
                              <a:latin typeface="Cambria Math" panose="02040503050406030204" pitchFamily="18" charset="0"/>
                            </a:rPr>
                            <m:t>=</m:t>
                          </m:r>
                          <m:sSub>
                            <m:sSubPr>
                              <m:ctrlPr>
                                <a:rPr lang="es-CO"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rPr>
                                <m:t>𝛽</m:t>
                              </m:r>
                            </m:e>
                            <m:sub>
                              <m:r>
                                <a:rPr lang="es-CO" i="1">
                                  <a:solidFill>
                                    <a:schemeClr val="bg1"/>
                                  </a:solidFill>
                                  <a:latin typeface="Cambria Math" panose="02040503050406030204" pitchFamily="18" charset="0"/>
                                </a:rPr>
                                <m:t>𝑖</m:t>
                              </m:r>
                              <m:r>
                                <a:rPr lang="es-CO" i="1">
                                  <a:solidFill>
                                    <a:schemeClr val="bg1"/>
                                  </a:solidFill>
                                  <a:latin typeface="Cambria Math" panose="02040503050406030204" pitchFamily="18" charset="0"/>
                                </a:rPr>
                                <m:t>1</m:t>
                              </m:r>
                            </m:sub>
                          </m:sSub>
                          <m:sSub>
                            <m:sSubPr>
                              <m:ctrlPr>
                                <a:rPr lang="es-MX" b="0" i="1" smtClean="0">
                                  <a:solidFill>
                                    <a:schemeClr val="bg1"/>
                                  </a:solidFill>
                                  <a:latin typeface="Cambria Math" panose="02040503050406030204" pitchFamily="18" charset="0"/>
                                </a:rPr>
                              </m:ctrlPr>
                            </m:sSubPr>
                            <m:e>
                              <m:r>
                                <a:rPr lang="es-MX" b="0" i="1" smtClean="0">
                                  <a:solidFill>
                                    <a:schemeClr val="bg1"/>
                                  </a:solidFill>
                                  <a:latin typeface="Cambria Math" panose="02040503050406030204" pitchFamily="18" charset="0"/>
                                </a:rPr>
                                <m:t>(</m:t>
                              </m:r>
                              <m:r>
                                <a:rPr lang="es-MX" b="0" i="1" smtClean="0">
                                  <a:solidFill>
                                    <a:schemeClr val="bg1"/>
                                  </a:solidFill>
                                  <a:latin typeface="Cambria Math" panose="02040503050406030204" pitchFamily="18" charset="0"/>
                                </a:rPr>
                                <m:t>𝑓</m:t>
                              </m:r>
                            </m:e>
                            <m:sub>
                              <m:r>
                                <a:rPr lang="es-MX" b="0" i="1" smtClean="0">
                                  <a:solidFill>
                                    <a:schemeClr val="bg1"/>
                                  </a:solidFill>
                                  <a:latin typeface="Cambria Math" panose="02040503050406030204" pitchFamily="18" charset="0"/>
                                </a:rPr>
                                <m:t>1</m:t>
                              </m:r>
                            </m:sub>
                          </m:sSub>
                          <m:d>
                            <m:dPr>
                              <m:ctrlPr>
                                <a:rPr lang="es-MX" b="0" i="1" smtClean="0">
                                  <a:solidFill>
                                    <a:schemeClr val="bg1"/>
                                  </a:solidFill>
                                  <a:latin typeface="Cambria Math" panose="02040503050406030204" pitchFamily="18" charset="0"/>
                                </a:rPr>
                              </m:ctrlPr>
                            </m:dPr>
                            <m:e>
                              <m:r>
                                <a:rPr lang="es-MX" b="0" i="1" smtClean="0">
                                  <a:solidFill>
                                    <a:schemeClr val="bg1"/>
                                  </a:solidFill>
                                  <a:latin typeface="Cambria Math" panose="02040503050406030204" pitchFamily="18" charset="0"/>
                                </a:rPr>
                                <m:t>𝑡</m:t>
                              </m:r>
                            </m:e>
                          </m:d>
                          <m:r>
                            <a:rPr lang="es-MX" b="0" i="1" smtClean="0">
                              <a:solidFill>
                                <a:schemeClr val="bg1"/>
                              </a:solidFill>
                              <a:latin typeface="Cambria Math" panose="02040503050406030204" pitchFamily="18" charset="0"/>
                            </a:rPr>
                            <m:t>+</m:t>
                          </m:r>
                          <m:sSub>
                            <m:sSubPr>
                              <m:ctrlPr>
                                <a:rPr lang="es-MX" b="0" i="1" smtClean="0">
                                  <a:solidFill>
                                    <a:schemeClr val="bg1"/>
                                  </a:solidFill>
                                  <a:latin typeface="Cambria Math" panose="02040503050406030204" pitchFamily="18" charset="0"/>
                                </a:rPr>
                              </m:ctrlPr>
                            </m:sSubPr>
                            <m:e>
                              <m:r>
                                <a:rPr lang="es-MX" b="0" i="1" smtClean="0">
                                  <a:solidFill>
                                    <a:schemeClr val="bg1"/>
                                  </a:solidFill>
                                  <a:latin typeface="Cambria Math" panose="02040503050406030204" pitchFamily="18" charset="0"/>
                                </a:rPr>
                                <m:t>𝑃</m:t>
                              </m:r>
                            </m:e>
                            <m:sub>
                              <m:r>
                                <a:rPr lang="es-MX" b="0" i="1" smtClean="0">
                                  <a:solidFill>
                                    <a:schemeClr val="bg1"/>
                                  </a:solidFill>
                                  <a:latin typeface="Cambria Math" panose="02040503050406030204" pitchFamily="18" charset="0"/>
                                </a:rPr>
                                <m:t>1</m:t>
                              </m:r>
                            </m:sub>
                          </m:sSub>
                          <m:r>
                            <a:rPr lang="es-MX" b="0" i="1" smtClean="0">
                              <a:solidFill>
                                <a:schemeClr val="bg1"/>
                              </a:solidFill>
                              <a:latin typeface="Cambria Math" panose="02040503050406030204" pitchFamily="18" charset="0"/>
                            </a:rPr>
                            <m:t>)+…+</m:t>
                          </m:r>
                          <m:sSub>
                            <m:sSubPr>
                              <m:ctrlPr>
                                <a:rPr lang="es-CO"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rPr>
                                <m:t>𝛽</m:t>
                              </m:r>
                            </m:e>
                            <m:sub>
                              <m:r>
                                <a:rPr lang="es-CO" i="1">
                                  <a:solidFill>
                                    <a:schemeClr val="bg1"/>
                                  </a:solidFill>
                                  <a:latin typeface="Cambria Math" panose="02040503050406030204" pitchFamily="18" charset="0"/>
                                </a:rPr>
                                <m:t>𝑖𝑘</m:t>
                              </m:r>
                            </m:sub>
                          </m:sSub>
                          <m:r>
                            <a:rPr lang="es-MX" b="0" i="1" smtClean="0">
                              <a:solidFill>
                                <a:schemeClr val="bg1"/>
                              </a:solidFill>
                              <a:latin typeface="Cambria Math" panose="02040503050406030204" pitchFamily="18" charset="0"/>
                            </a:rPr>
                            <m:t>(</m:t>
                          </m:r>
                          <m:sSub>
                            <m:sSubPr>
                              <m:ctrlPr>
                                <a:rPr lang="es-MX" b="0" i="1" smtClean="0">
                                  <a:solidFill>
                                    <a:schemeClr val="bg1"/>
                                  </a:solidFill>
                                  <a:latin typeface="Cambria Math" panose="02040503050406030204" pitchFamily="18" charset="0"/>
                                </a:rPr>
                              </m:ctrlPr>
                            </m:sSubPr>
                            <m:e>
                              <m:r>
                                <a:rPr lang="es-MX" b="0" i="1" smtClean="0">
                                  <a:solidFill>
                                    <a:schemeClr val="bg1"/>
                                  </a:solidFill>
                                  <a:latin typeface="Cambria Math" panose="02040503050406030204" pitchFamily="18" charset="0"/>
                                </a:rPr>
                                <m:t>𝑓</m:t>
                              </m:r>
                            </m:e>
                            <m:sub>
                              <m:r>
                                <a:rPr lang="es-MX" b="0" i="1" smtClean="0">
                                  <a:solidFill>
                                    <a:schemeClr val="bg1"/>
                                  </a:solidFill>
                                  <a:latin typeface="Cambria Math" panose="02040503050406030204" pitchFamily="18" charset="0"/>
                                </a:rPr>
                                <m:t>𝐾</m:t>
                              </m:r>
                            </m:sub>
                          </m:sSub>
                          <m:d>
                            <m:dPr>
                              <m:ctrlPr>
                                <a:rPr lang="es-MX" b="0" i="1" smtClean="0">
                                  <a:solidFill>
                                    <a:schemeClr val="bg1"/>
                                  </a:solidFill>
                                  <a:latin typeface="Cambria Math" panose="02040503050406030204" pitchFamily="18" charset="0"/>
                                </a:rPr>
                              </m:ctrlPr>
                            </m:dPr>
                            <m:e>
                              <m:r>
                                <a:rPr lang="es-MX" b="0" i="1" smtClean="0">
                                  <a:solidFill>
                                    <a:schemeClr val="bg1"/>
                                  </a:solidFill>
                                  <a:latin typeface="Cambria Math" panose="02040503050406030204" pitchFamily="18" charset="0"/>
                                </a:rPr>
                                <m:t>𝑡</m:t>
                              </m:r>
                            </m:e>
                          </m:d>
                          <m:r>
                            <a:rPr lang="es-MX" b="0" i="1" smtClean="0">
                              <a:solidFill>
                                <a:schemeClr val="bg1"/>
                              </a:solidFill>
                              <a:latin typeface="Cambria Math" panose="02040503050406030204" pitchFamily="18" charset="0"/>
                            </a:rPr>
                            <m:t>+</m:t>
                          </m:r>
                          <m:sSub>
                            <m:sSubPr>
                              <m:ctrlPr>
                                <a:rPr lang="es-MX" b="0" i="1" smtClean="0">
                                  <a:solidFill>
                                    <a:schemeClr val="bg1"/>
                                  </a:solidFill>
                                  <a:latin typeface="Cambria Math" panose="02040503050406030204" pitchFamily="18" charset="0"/>
                                </a:rPr>
                              </m:ctrlPr>
                            </m:sSubPr>
                            <m:e>
                              <m:r>
                                <a:rPr lang="es-MX" b="0" i="1" smtClean="0">
                                  <a:solidFill>
                                    <a:schemeClr val="bg1"/>
                                  </a:solidFill>
                                  <a:latin typeface="Cambria Math" panose="02040503050406030204" pitchFamily="18" charset="0"/>
                                </a:rPr>
                                <m:t>𝑃</m:t>
                              </m:r>
                            </m:e>
                            <m:sub>
                              <m:r>
                                <a:rPr lang="es-MX" b="0" i="1" smtClean="0">
                                  <a:solidFill>
                                    <a:schemeClr val="bg1"/>
                                  </a:solidFill>
                                  <a:latin typeface="Cambria Math" panose="02040503050406030204" pitchFamily="18" charset="0"/>
                                </a:rPr>
                                <m:t>𝐾</m:t>
                              </m:r>
                            </m:sub>
                          </m:sSub>
                          <m:r>
                            <a:rPr lang="es-MX" b="0" i="1" smtClean="0">
                              <a:solidFill>
                                <a:schemeClr val="bg1"/>
                              </a:solidFill>
                              <a:latin typeface="Cambria Math" panose="02040503050406030204" pitchFamily="18" charset="0"/>
                            </a:rPr>
                            <m:t>)+</m:t>
                          </m:r>
                          <m:sSub>
                            <m:sSubPr>
                              <m:ctrlPr>
                                <a:rPr lang="es-MX" b="0" i="1" smtClean="0">
                                  <a:solidFill>
                                    <a:schemeClr val="bg1"/>
                                  </a:solidFill>
                                  <a:latin typeface="Cambria Math" panose="02040503050406030204" pitchFamily="18" charset="0"/>
                                </a:rPr>
                              </m:ctrlPr>
                            </m:sSubPr>
                            <m:e>
                              <m:r>
                                <a:rPr lang="es-MX" b="0" i="1" smtClean="0">
                                  <a:solidFill>
                                    <a:schemeClr val="bg1"/>
                                  </a:solidFill>
                                  <a:latin typeface="Cambria Math" panose="02040503050406030204" pitchFamily="18" charset="0"/>
                                </a:rPr>
                                <m:t>𝜖</m:t>
                              </m:r>
                            </m:e>
                            <m:sub>
                              <m:r>
                                <a:rPr lang="es-MX" b="0" i="1" smtClean="0">
                                  <a:solidFill>
                                    <a:schemeClr val="bg1"/>
                                  </a:solidFill>
                                  <a:latin typeface="Cambria Math" panose="02040503050406030204" pitchFamily="18" charset="0"/>
                                </a:rPr>
                                <m:t>𝑖</m:t>
                              </m:r>
                            </m:sub>
                          </m:sSub>
                          <m:r>
                            <a:rPr lang="es-MX" b="0" i="1" smtClean="0">
                              <a:solidFill>
                                <a:schemeClr val="bg1"/>
                              </a:solidFill>
                              <a:latin typeface="Cambria Math" panose="02040503050406030204" pitchFamily="18" charset="0"/>
                            </a:rPr>
                            <m:t>(</m:t>
                          </m:r>
                          <m:r>
                            <a:rPr lang="es-MX" b="0" i="1" smtClean="0">
                              <a:solidFill>
                                <a:schemeClr val="bg1"/>
                              </a:solidFill>
                              <a:latin typeface="Cambria Math" panose="02040503050406030204" pitchFamily="18" charset="0"/>
                            </a:rPr>
                            <m:t>𝑡</m:t>
                          </m:r>
                          <m:r>
                            <a:rPr lang="es-MX" b="0" i="1" smtClean="0">
                              <a:solidFill>
                                <a:schemeClr val="bg1"/>
                              </a:solidFill>
                              <a:latin typeface="Cambria Math" panose="02040503050406030204" pitchFamily="18" charset="0"/>
                            </a:rPr>
                            <m:t>)</m:t>
                          </m:r>
                        </m:oMath>
                      </m:oMathPara>
                    </a14:m>
                    <a:endParaRPr lang="es-CO" dirty="0">
                      <a:solidFill>
                        <a:schemeClr val="bg1"/>
                      </a:solidFill>
                      <a:latin typeface="Aptos" panose="020B0004020202020204" pitchFamily="34" charset="0"/>
                    </a:endParaRPr>
                  </a:p>
                </p:txBody>
              </p:sp>
            </mc:Choice>
            <mc:Fallback xmlns="">
              <p:sp>
                <p:nvSpPr>
                  <p:cNvPr id="30" name="TextBox 2">
                    <a:extLst>
                      <a:ext uri="{FF2B5EF4-FFF2-40B4-BE49-F238E27FC236}">
                        <a16:creationId xmlns:a16="http://schemas.microsoft.com/office/drawing/2014/main" id="{452C1BD0-A151-E86D-AD54-86E111B6F442}"/>
                      </a:ext>
                    </a:extLst>
                  </p:cNvPr>
                  <p:cNvSpPr txBox="1">
                    <a:spLocks noRot="1" noChangeAspect="1" noMove="1" noResize="1" noEditPoints="1" noAdjustHandles="1" noChangeArrowheads="1" noChangeShapeType="1" noTextEdit="1"/>
                  </p:cNvSpPr>
                  <p:nvPr/>
                </p:nvSpPr>
                <p:spPr>
                  <a:xfrm>
                    <a:off x="5037539" y="4183063"/>
                    <a:ext cx="8057541" cy="2389693"/>
                  </a:xfrm>
                  <a:prstGeom prst="rect">
                    <a:avLst/>
                  </a:prstGeom>
                  <a:blipFill>
                    <a:blip r:embed="rId8"/>
                    <a:stretch>
                      <a:fillRect l="-348" t="-509" b="-1018"/>
                    </a:stretch>
                  </a:blipFill>
                </p:spPr>
                <p:txBody>
                  <a:bodyPr/>
                  <a:lstStyle/>
                  <a:p>
                    <a:r>
                      <a:rPr lang="es-CO">
                        <a:noFill/>
                      </a:rPr>
                      <a:t> </a:t>
                    </a:r>
                  </a:p>
                </p:txBody>
              </p:sp>
            </mc:Fallback>
          </mc:AlternateContent>
          <p:sp>
            <p:nvSpPr>
              <p:cNvPr id="31" name="Rectangle: Rounded Corners 27">
                <a:extLst>
                  <a:ext uri="{FF2B5EF4-FFF2-40B4-BE49-F238E27FC236}">
                    <a16:creationId xmlns:a16="http://schemas.microsoft.com/office/drawing/2014/main" id="{1F854D03-EDA3-0604-08C8-DA12B30EDCF5}"/>
                  </a:ext>
                </a:extLst>
              </p:cNvPr>
              <p:cNvSpPr/>
              <p:nvPr/>
            </p:nvSpPr>
            <p:spPr>
              <a:xfrm>
                <a:off x="4580735" y="3989401"/>
                <a:ext cx="8706299" cy="2792622"/>
              </a:xfrm>
              <a:prstGeom prst="roundRect">
                <a:avLst>
                  <a:gd name="adj" fmla="val 15017"/>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200" dirty="0"/>
              </a:p>
            </p:txBody>
          </p:sp>
        </p:grpSp>
        <p:pic>
          <p:nvPicPr>
            <p:cNvPr id="7196" name="Imagen 7195" descr="Dibujo en blanco y negro&#10;&#10;Descripción generada automáticamente con confianza media">
              <a:extLst>
                <a:ext uri="{FF2B5EF4-FFF2-40B4-BE49-F238E27FC236}">
                  <a16:creationId xmlns:a16="http://schemas.microsoft.com/office/drawing/2014/main" id="{8061BE11-6C69-D656-32D8-4B1B8015E3F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1336" y="3440485"/>
              <a:ext cx="837902" cy="837902"/>
            </a:xfrm>
            <a:prstGeom prst="rect">
              <a:avLst/>
            </a:prstGeom>
          </p:spPr>
        </p:pic>
      </p:grpSp>
    </p:spTree>
    <p:extLst>
      <p:ext uri="{BB962C8B-B14F-4D97-AF65-F5344CB8AC3E}">
        <p14:creationId xmlns:p14="http://schemas.microsoft.com/office/powerpoint/2010/main" val="21649054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10"/>
                                        </p:tgtEl>
                                        <p:attrNameLst>
                                          <p:attrName>style.visibility</p:attrName>
                                        </p:attrNameLst>
                                      </p:cBhvr>
                                      <p:to>
                                        <p:strVal val="visible"/>
                                      </p:to>
                                    </p:set>
                                    <p:animEffect transition="in" filter="fade">
                                      <p:cBhvr>
                                        <p:cTn id="7" dur="500"/>
                                        <p:tgtEl>
                                          <p:spTgt spid="7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56E37F-6A59-3970-D260-B18045DCB25A}"/>
            </a:ext>
          </a:extLst>
        </p:cNvPr>
        <p:cNvGrpSpPr/>
        <p:nvPr/>
      </p:nvGrpSpPr>
      <p:grpSpPr>
        <a:xfrm>
          <a:off x="0" y="0"/>
          <a:ext cx="0" cy="0"/>
          <a:chOff x="0" y="0"/>
          <a:chExt cx="0" cy="0"/>
        </a:xfrm>
      </p:grpSpPr>
      <p:pic>
        <p:nvPicPr>
          <p:cNvPr id="7206" name="Imagen 7205">
            <a:extLst>
              <a:ext uri="{FF2B5EF4-FFF2-40B4-BE49-F238E27FC236}">
                <a16:creationId xmlns:a16="http://schemas.microsoft.com/office/drawing/2014/main" id="{3F2CFC57-24F2-5810-65B4-BE3672A9B8A7}"/>
              </a:ext>
            </a:extLst>
          </p:cNvPr>
          <p:cNvPicPr>
            <a:picLocks noChangeAspect="1"/>
          </p:cNvPicPr>
          <p:nvPr/>
        </p:nvPicPr>
        <p:blipFill>
          <a:blip r:embed="rId3">
            <a:alphaModFix amt="1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19564220">
            <a:off x="5844011" y="-794467"/>
            <a:ext cx="7542718" cy="7542718"/>
          </a:xfrm>
          <a:prstGeom prst="rect">
            <a:avLst/>
          </a:prstGeom>
        </p:spPr>
      </p:pic>
      <p:pic>
        <p:nvPicPr>
          <p:cNvPr id="3" name="Picture 10" descr="Abstract Dark Halftone Background Design Png Image - Background Abstract  Design Png Clipart - Large Size Png Image - PikPng">
            <a:extLst>
              <a:ext uri="{FF2B5EF4-FFF2-40B4-BE49-F238E27FC236}">
                <a16:creationId xmlns:a16="http://schemas.microsoft.com/office/drawing/2014/main" id="{2067CDA2-6F85-EF90-4543-530317577738}"/>
              </a:ext>
            </a:extLst>
          </p:cNvPr>
          <p:cNvPicPr>
            <a:picLocks noChangeAspect="1" noChangeArrowheads="1"/>
          </p:cNvPicPr>
          <p:nvPr/>
        </p:nvPicPr>
        <p:blipFill rotWithShape="1">
          <a:blip r:embed="rId5">
            <a:alphaModFix amt="10000"/>
            <a:extLst>
              <a:ext uri="{BEBA8EAE-BF5A-486C-A8C5-ECC9F3942E4B}">
                <a14:imgProps xmlns:a14="http://schemas.microsoft.com/office/drawing/2010/main">
                  <a14:imgLayer r:embed="rId6">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46128" y="-508514"/>
            <a:ext cx="7320385" cy="741264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7ACD9BB7-D3EA-B5CF-8B0A-CA6632FD4A68}"/>
              </a:ext>
            </a:extLst>
          </p:cNvPr>
          <p:cNvSpPr/>
          <p:nvPr/>
        </p:nvSpPr>
        <p:spPr>
          <a:xfrm>
            <a:off x="4702629" y="654157"/>
            <a:ext cx="8224183"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A50500AF-B89D-28A0-48B0-A5BA72E05CA5}"/>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8E24FBC9-EB47-1DBB-596A-CE56DE7959B3}"/>
              </a:ext>
            </a:extLst>
          </p:cNvPr>
          <p:cNvSpPr txBox="1"/>
          <p:nvPr/>
        </p:nvSpPr>
        <p:spPr>
          <a:xfrm>
            <a:off x="4847771" y="793675"/>
            <a:ext cx="7344229" cy="523220"/>
          </a:xfrm>
          <a:prstGeom prst="rect">
            <a:avLst/>
          </a:prstGeom>
          <a:noFill/>
        </p:spPr>
        <p:txBody>
          <a:bodyPr wrap="square" rtlCol="0">
            <a:spAutoFit/>
          </a:bodyPr>
          <a:lstStyle/>
          <a:p>
            <a:pPr algn="ctr"/>
            <a:r>
              <a:rPr lang="es-ES" sz="2800" b="1" dirty="0">
                <a:solidFill>
                  <a:schemeClr val="tx1">
                    <a:lumMod val="85000"/>
                    <a:lumOff val="15000"/>
                  </a:schemeClr>
                </a:solidFill>
                <a:latin typeface="Aptos" panose="020B0004020202020204" pitchFamily="34" charset="0"/>
              </a:rPr>
              <a:t>Factores de Riesgo: </a:t>
            </a:r>
            <a:r>
              <a:rPr lang="es-ES" sz="2800" b="1" dirty="0" err="1">
                <a:solidFill>
                  <a:schemeClr val="tx1">
                    <a:lumMod val="85000"/>
                    <a:lumOff val="15000"/>
                  </a:schemeClr>
                </a:solidFill>
                <a:latin typeface="Aptos" panose="020B0004020202020204" pitchFamily="34" charset="0"/>
              </a:rPr>
              <a:t>Arbitrage</a:t>
            </a:r>
            <a:r>
              <a:rPr lang="es-ES" sz="2800" b="1" dirty="0">
                <a:solidFill>
                  <a:schemeClr val="tx1">
                    <a:lumMod val="85000"/>
                    <a:lumOff val="15000"/>
                  </a:schemeClr>
                </a:solidFill>
                <a:latin typeface="Aptos" panose="020B0004020202020204" pitchFamily="34" charset="0"/>
              </a:rPr>
              <a:t> </a:t>
            </a:r>
            <a:r>
              <a:rPr lang="es-ES" sz="2800" b="1" dirty="0" err="1">
                <a:solidFill>
                  <a:schemeClr val="tx1">
                    <a:lumMod val="85000"/>
                    <a:lumOff val="15000"/>
                  </a:schemeClr>
                </a:solidFill>
                <a:latin typeface="Aptos" panose="020B0004020202020204" pitchFamily="34" charset="0"/>
              </a:rPr>
              <a:t>Pricing</a:t>
            </a:r>
            <a:r>
              <a:rPr lang="es-ES" sz="2800" b="1" dirty="0">
                <a:solidFill>
                  <a:schemeClr val="tx1">
                    <a:lumMod val="85000"/>
                    <a:lumOff val="15000"/>
                  </a:schemeClr>
                </a:solidFill>
                <a:latin typeface="Aptos" panose="020B0004020202020204" pitchFamily="34" charset="0"/>
              </a:rPr>
              <a:t> </a:t>
            </a:r>
            <a:r>
              <a:rPr lang="es-ES" sz="2800" b="1" dirty="0" err="1">
                <a:solidFill>
                  <a:schemeClr val="tx1">
                    <a:lumMod val="85000"/>
                    <a:lumOff val="15000"/>
                  </a:schemeClr>
                </a:solidFill>
                <a:latin typeface="Aptos" panose="020B0004020202020204" pitchFamily="34" charset="0"/>
              </a:rPr>
              <a:t>Theory</a:t>
            </a:r>
            <a:endParaRPr lang="es-ES" sz="2800" b="1" dirty="0">
              <a:solidFill>
                <a:schemeClr val="tx1">
                  <a:lumMod val="85000"/>
                  <a:lumOff val="15000"/>
                </a:schemeClr>
              </a:solidFill>
              <a:latin typeface="Aptos" panose="020B0004020202020204" pitchFamily="34" charset="0"/>
            </a:endParaRPr>
          </a:p>
        </p:txBody>
      </p:sp>
      <p:cxnSp>
        <p:nvCxnSpPr>
          <p:cNvPr id="11" name="Straight Connector 10">
            <a:extLst>
              <a:ext uri="{FF2B5EF4-FFF2-40B4-BE49-F238E27FC236}">
                <a16:creationId xmlns:a16="http://schemas.microsoft.com/office/drawing/2014/main" id="{E32CFDC6-35C9-A25F-D3CF-A327931A8F55}"/>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684F02-4113-9F41-D04C-23FE7D6B4FC8}"/>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6" name="Grupo 5">
            <a:extLst>
              <a:ext uri="{FF2B5EF4-FFF2-40B4-BE49-F238E27FC236}">
                <a16:creationId xmlns:a16="http://schemas.microsoft.com/office/drawing/2014/main" id="{2EBFE35C-55CE-44ED-DB34-DB390895BDD2}"/>
              </a:ext>
            </a:extLst>
          </p:cNvPr>
          <p:cNvGrpSpPr/>
          <p:nvPr/>
        </p:nvGrpSpPr>
        <p:grpSpPr>
          <a:xfrm>
            <a:off x="29681" y="2173156"/>
            <a:ext cx="7599938" cy="4476084"/>
            <a:chOff x="410110" y="2433043"/>
            <a:chExt cx="7599938" cy="4476084"/>
          </a:xfrm>
        </p:grpSpPr>
        <p:grpSp>
          <p:nvGrpSpPr>
            <p:cNvPr id="7210" name="Grupo 7209">
              <a:extLst>
                <a:ext uri="{FF2B5EF4-FFF2-40B4-BE49-F238E27FC236}">
                  <a16:creationId xmlns:a16="http://schemas.microsoft.com/office/drawing/2014/main" id="{FAD5E87F-AC28-A9DA-FD6F-41C297CC0FA2}"/>
                </a:ext>
              </a:extLst>
            </p:cNvPr>
            <p:cNvGrpSpPr/>
            <p:nvPr/>
          </p:nvGrpSpPr>
          <p:grpSpPr>
            <a:xfrm>
              <a:off x="410110" y="2433043"/>
              <a:ext cx="7599938" cy="4476084"/>
              <a:chOff x="271336" y="3440485"/>
              <a:chExt cx="7599938" cy="4476084"/>
            </a:xfrm>
          </p:grpSpPr>
          <p:grpSp>
            <p:nvGrpSpPr>
              <p:cNvPr id="26" name="Group 34">
                <a:extLst>
                  <a:ext uri="{FF2B5EF4-FFF2-40B4-BE49-F238E27FC236}">
                    <a16:creationId xmlns:a16="http://schemas.microsoft.com/office/drawing/2014/main" id="{6B6AC896-1A80-841C-133C-8EF26FB5DAF4}"/>
                  </a:ext>
                </a:extLst>
              </p:cNvPr>
              <p:cNvGrpSpPr/>
              <p:nvPr/>
            </p:nvGrpSpPr>
            <p:grpSpPr>
              <a:xfrm>
                <a:off x="673906" y="3663645"/>
                <a:ext cx="7197368" cy="4252924"/>
                <a:chOff x="4580735" y="3989399"/>
                <a:chExt cx="6619192" cy="4252924"/>
              </a:xfrm>
            </p:grpSpPr>
            <mc:AlternateContent xmlns:mc="http://schemas.openxmlformats.org/markup-compatibility/2006" xmlns:a14="http://schemas.microsoft.com/office/drawing/2010/main">
              <mc:Choice Requires="a14">
                <p:sp>
                  <p:nvSpPr>
                    <p:cNvPr id="30" name="TextBox 2">
                      <a:extLst>
                        <a:ext uri="{FF2B5EF4-FFF2-40B4-BE49-F238E27FC236}">
                          <a16:creationId xmlns:a16="http://schemas.microsoft.com/office/drawing/2014/main" id="{2D258E29-C0D9-66B8-BE51-D49BEA42F0BB}"/>
                        </a:ext>
                      </a:extLst>
                    </p:cNvPr>
                    <p:cNvSpPr txBox="1"/>
                    <p:nvPr/>
                  </p:nvSpPr>
                  <p:spPr>
                    <a:xfrm>
                      <a:off x="5019548" y="4129146"/>
                      <a:ext cx="6008131" cy="4113177"/>
                    </a:xfrm>
                    <a:prstGeom prst="rect">
                      <a:avLst/>
                    </a:prstGeom>
                    <a:noFill/>
                  </p:spPr>
                  <p:txBody>
                    <a:bodyPr wrap="square" rtlCol="0">
                      <a:spAutoFit/>
                    </a:bodyPr>
                    <a:lstStyle/>
                    <a:p>
                      <a:r>
                        <a:rPr lang="es-CO" sz="1600" dirty="0">
                          <a:solidFill>
                            <a:schemeClr val="bg1"/>
                          </a:solidFill>
                          <a:latin typeface="Aptos" panose="020B0004020202020204" pitchFamily="34" charset="0"/>
                        </a:rPr>
                        <a:t>Sobre los anteriores postulados podemos formular un par de ejercicios similares a los de la valoración de activos: </a:t>
                      </a:r>
                    </a:p>
                    <a:p>
                      <a:endParaRPr lang="es-CO" sz="16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r>
                              <a:rPr lang="es-CO" i="1">
                                <a:solidFill>
                                  <a:schemeClr val="bg1"/>
                                </a:solidFill>
                                <a:latin typeface="Cambria Math" panose="02040503050406030204" pitchFamily="18" charset="0"/>
                              </a:rPr>
                              <m:t>𝐸</m:t>
                            </m:r>
                            <m:d>
                              <m:dPr>
                                <m:begChr m:val="["/>
                                <m:endChr m:val="]"/>
                                <m:ctrlPr>
                                  <a:rPr lang="es-CO" i="1">
                                    <a:solidFill>
                                      <a:schemeClr val="bg1"/>
                                    </a:solidFill>
                                    <a:latin typeface="Cambria Math" panose="02040503050406030204" pitchFamily="18" charset="0"/>
                                  </a:rPr>
                                </m:ctrlPr>
                              </m:dPr>
                              <m:e>
                                <m:sSub>
                                  <m:sSubPr>
                                    <m:ctrlPr>
                                      <a:rPr lang="es-CO"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rPr>
                                      <m:t>𝑟</m:t>
                                    </m:r>
                                  </m:e>
                                  <m:sub>
                                    <m:r>
                                      <a:rPr lang="es-CO" i="1">
                                        <a:solidFill>
                                          <a:schemeClr val="bg1"/>
                                        </a:solidFill>
                                        <a:latin typeface="Cambria Math" panose="02040503050406030204" pitchFamily="18" charset="0"/>
                                      </a:rPr>
                                      <m:t>𝑖</m:t>
                                    </m:r>
                                  </m:sub>
                                </m:sSub>
                                <m:d>
                                  <m:dPr>
                                    <m:ctrlPr>
                                      <a:rPr lang="es-CO" i="1">
                                        <a:solidFill>
                                          <a:schemeClr val="bg1"/>
                                        </a:solidFill>
                                        <a:latin typeface="Cambria Math" panose="02040503050406030204" pitchFamily="18" charset="0"/>
                                      </a:rPr>
                                    </m:ctrlPr>
                                  </m:dPr>
                                  <m:e>
                                    <m:r>
                                      <a:rPr lang="es-CO" i="1">
                                        <a:solidFill>
                                          <a:schemeClr val="bg1"/>
                                        </a:solidFill>
                                        <a:latin typeface="Cambria Math" panose="02040503050406030204" pitchFamily="18" charset="0"/>
                                      </a:rPr>
                                      <m:t>𝑡</m:t>
                                    </m:r>
                                  </m:e>
                                </m:d>
                              </m:e>
                            </m:d>
                            <m:r>
                              <a:rPr lang="es-CO" i="1">
                                <a:solidFill>
                                  <a:schemeClr val="bg1"/>
                                </a:solidFill>
                                <a:latin typeface="Cambria Math" panose="02040503050406030204" pitchFamily="18" charset="0"/>
                              </a:rPr>
                              <m:t>=</m:t>
                            </m:r>
                            <m:sSub>
                              <m:sSubPr>
                                <m:ctrlPr>
                                  <a:rPr lang="es-CO"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rPr>
                                  <m:t>𝑃</m:t>
                                </m:r>
                              </m:e>
                              <m:sub>
                                <m:r>
                                  <a:rPr lang="es-CO" i="1">
                                    <a:solidFill>
                                      <a:schemeClr val="bg1"/>
                                    </a:solidFill>
                                    <a:latin typeface="Cambria Math" panose="02040503050406030204" pitchFamily="18" charset="0"/>
                                  </a:rPr>
                                  <m:t>0</m:t>
                                </m:r>
                              </m:sub>
                            </m:sSub>
                            <m:r>
                              <a:rPr lang="es-CO" i="1">
                                <a:solidFill>
                                  <a:schemeClr val="bg1"/>
                                </a:solidFill>
                                <a:latin typeface="Cambria Math" panose="02040503050406030204" pitchFamily="18" charset="0"/>
                              </a:rPr>
                              <m:t>+</m:t>
                            </m:r>
                            <m:sSub>
                              <m:sSubPr>
                                <m:ctrlPr>
                                  <a:rPr lang="es-CO"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rPr>
                                  <m:t>𝛽</m:t>
                                </m:r>
                              </m:e>
                              <m:sub>
                                <m:r>
                                  <a:rPr lang="es-CO" i="1">
                                    <a:solidFill>
                                      <a:schemeClr val="bg1"/>
                                    </a:solidFill>
                                    <a:latin typeface="Cambria Math" panose="02040503050406030204" pitchFamily="18" charset="0"/>
                                  </a:rPr>
                                  <m:t>𝑖</m:t>
                                </m:r>
                                <m:r>
                                  <a:rPr lang="es-CO" i="1">
                                    <a:solidFill>
                                      <a:schemeClr val="bg1"/>
                                    </a:solidFill>
                                    <a:latin typeface="Cambria Math" panose="02040503050406030204" pitchFamily="18" charset="0"/>
                                  </a:rPr>
                                  <m:t>1</m:t>
                                </m:r>
                              </m:sub>
                            </m:sSub>
                            <m:sSub>
                              <m:sSubPr>
                                <m:ctrlPr>
                                  <a:rPr lang="es-CO"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rPr>
                                  <m:t>𝑃</m:t>
                                </m:r>
                              </m:e>
                              <m:sub>
                                <m:r>
                                  <a:rPr lang="es-CO" i="1">
                                    <a:solidFill>
                                      <a:schemeClr val="bg1"/>
                                    </a:solidFill>
                                    <a:latin typeface="Cambria Math" panose="02040503050406030204" pitchFamily="18" charset="0"/>
                                  </a:rPr>
                                  <m:t>1</m:t>
                                </m:r>
                              </m:sub>
                            </m:sSub>
                            <m:r>
                              <a:rPr lang="es-CO" i="1">
                                <a:solidFill>
                                  <a:schemeClr val="bg1"/>
                                </a:solidFill>
                                <a:latin typeface="Cambria Math" panose="02040503050406030204" pitchFamily="18" charset="0"/>
                              </a:rPr>
                              <m:t>+…+</m:t>
                            </m:r>
                            <m:sSub>
                              <m:sSubPr>
                                <m:ctrlPr>
                                  <a:rPr lang="es-CO"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rPr>
                                  <m:t>𝛽</m:t>
                                </m:r>
                              </m:e>
                              <m:sub>
                                <m:r>
                                  <a:rPr lang="es-CO" i="1">
                                    <a:solidFill>
                                      <a:schemeClr val="bg1"/>
                                    </a:solidFill>
                                    <a:latin typeface="Cambria Math" panose="02040503050406030204" pitchFamily="18" charset="0"/>
                                  </a:rPr>
                                  <m:t>𝑖𝐾</m:t>
                                </m:r>
                              </m:sub>
                            </m:sSub>
                            <m:sSub>
                              <m:sSubPr>
                                <m:ctrlPr>
                                  <a:rPr lang="es-CO"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rPr>
                                  <m:t>𝑃</m:t>
                                </m:r>
                              </m:e>
                              <m:sub>
                                <m:r>
                                  <a:rPr lang="es-CO" i="1">
                                    <a:solidFill>
                                      <a:schemeClr val="bg1"/>
                                    </a:solidFill>
                                    <a:latin typeface="Cambria Math" panose="02040503050406030204" pitchFamily="18" charset="0"/>
                                  </a:rPr>
                                  <m:t>𝐾</m:t>
                                </m:r>
                              </m:sub>
                            </m:sSub>
                          </m:oMath>
                        </m:oMathPara>
                      </a14:m>
                      <a:endParaRPr lang="es-CO" sz="1600" dirty="0">
                        <a:solidFill>
                          <a:schemeClr val="bg1"/>
                        </a:solidFill>
                        <a:latin typeface="Aptos" panose="020B0004020202020204" pitchFamily="34" charset="0"/>
                      </a:endParaRPr>
                    </a:p>
                    <a:p>
                      <a:endParaRPr lang="es-MX" sz="1600" dirty="0">
                        <a:solidFill>
                          <a:schemeClr val="bg1"/>
                        </a:solidFill>
                        <a:latin typeface="Aptos" panose="020B0004020202020204" pitchFamily="34" charset="0"/>
                      </a:endParaRPr>
                    </a:p>
                    <a:p>
                      <a:r>
                        <a:rPr lang="es-MX" sz="1600" dirty="0">
                          <a:solidFill>
                            <a:schemeClr val="bg1"/>
                          </a:solidFill>
                          <a:latin typeface="Aptos" panose="020B0004020202020204" pitchFamily="34" charset="0"/>
                        </a:rPr>
                        <a:t>Supóngase que se conoce que se conoce que tres portafolios (A,B y C) tienen los siguientes retornos esperados y las siguientes sensibilidades a un factor. </a:t>
                      </a:r>
                    </a:p>
                    <a:p>
                      <a:endParaRPr lang="es-MX" sz="1600" dirty="0">
                        <a:solidFill>
                          <a:schemeClr val="bg1"/>
                        </a:solidFill>
                        <a:latin typeface="Aptos" panose="020B0004020202020204" pitchFamily="34" charset="0"/>
                      </a:endParaRPr>
                    </a:p>
                    <a:p>
                      <a:endParaRPr lang="es-MX" sz="1600" dirty="0">
                        <a:solidFill>
                          <a:schemeClr val="bg1"/>
                        </a:solidFill>
                        <a:latin typeface="Aptos" panose="020B0004020202020204" pitchFamily="34" charset="0"/>
                      </a:endParaRPr>
                    </a:p>
                    <a:p>
                      <a:endParaRPr lang="es-MX" sz="1600" dirty="0">
                        <a:solidFill>
                          <a:schemeClr val="bg1"/>
                        </a:solidFill>
                        <a:latin typeface="Aptos" panose="020B0004020202020204" pitchFamily="34" charset="0"/>
                      </a:endParaRPr>
                    </a:p>
                    <a:p>
                      <a:endParaRPr lang="es-MX" sz="1600" dirty="0">
                        <a:solidFill>
                          <a:schemeClr val="bg1"/>
                        </a:solidFill>
                        <a:latin typeface="Aptos" panose="020B0004020202020204" pitchFamily="34" charset="0"/>
                      </a:endParaRPr>
                    </a:p>
                    <a:p>
                      <a:endParaRPr lang="es-MX" sz="1600" dirty="0">
                        <a:solidFill>
                          <a:schemeClr val="bg1"/>
                        </a:solidFill>
                        <a:latin typeface="Aptos" panose="020B0004020202020204" pitchFamily="34" charset="0"/>
                      </a:endParaRPr>
                    </a:p>
                    <a:p>
                      <a:r>
                        <a:rPr lang="es-MX" sz="1600" dirty="0">
                          <a:solidFill>
                            <a:schemeClr val="bg1"/>
                          </a:solidFill>
                          <a:latin typeface="Aptos" panose="020B0004020202020204" pitchFamily="34" charset="0"/>
                        </a:rPr>
                        <a:t>Encuentre la prima de riesgo asociada a este factor (</a:t>
                      </a:r>
                      <a14:m>
                        <m:oMath xmlns:m="http://schemas.openxmlformats.org/officeDocument/2006/math">
                          <m:r>
                            <a:rPr lang="es-CO" sz="1600" b="0" i="1" smtClean="0">
                              <a:solidFill>
                                <a:schemeClr val="bg1"/>
                              </a:solidFill>
                              <a:latin typeface="Cambria Math" panose="02040503050406030204" pitchFamily="18" charset="0"/>
                            </a:rPr>
                            <m:t>𝑃</m:t>
                          </m:r>
                        </m:oMath>
                      </a14:m>
                      <a:r>
                        <a:rPr lang="es-MX" sz="1600" dirty="0">
                          <a:solidFill>
                            <a:schemeClr val="bg1"/>
                          </a:solidFill>
                          <a:latin typeface="Aptos" panose="020B0004020202020204" pitchFamily="34" charset="0"/>
                        </a:rPr>
                        <a:t>), así como la tasa libre de riesgo </a:t>
                      </a:r>
                      <a14:m>
                        <m:oMath xmlns:m="http://schemas.openxmlformats.org/officeDocument/2006/math">
                          <m:sSub>
                            <m:sSubPr>
                              <m:ctrlPr>
                                <a:rPr lang="es-CO" sz="1600" b="0" i="1" smtClean="0">
                                  <a:solidFill>
                                    <a:schemeClr val="bg1"/>
                                  </a:solidFill>
                                  <a:latin typeface="Cambria Math" panose="02040503050406030204" pitchFamily="18" charset="0"/>
                                </a:rPr>
                              </m:ctrlPr>
                            </m:sSubPr>
                            <m:e>
                              <m:r>
                                <m:rPr>
                                  <m:sty m:val="p"/>
                                </m:rPr>
                                <a:rPr lang="es-CO" sz="1600" b="0" i="0" smtClean="0">
                                  <a:solidFill>
                                    <a:schemeClr val="bg1"/>
                                  </a:solidFill>
                                  <a:latin typeface="Cambria Math" panose="02040503050406030204" pitchFamily="18" charset="0"/>
                                </a:rPr>
                                <m:t>r</m:t>
                              </m:r>
                            </m:e>
                            <m:sub>
                              <m:r>
                                <a:rPr lang="es-CO" sz="1600" i="1">
                                  <a:solidFill>
                                    <a:schemeClr val="bg1"/>
                                  </a:solidFill>
                                  <a:latin typeface="Cambria Math" panose="02040503050406030204" pitchFamily="18" charset="0"/>
                                </a:rPr>
                                <m:t>𝑓</m:t>
                              </m:r>
                            </m:sub>
                          </m:sSub>
                        </m:oMath>
                      </a14:m>
                      <a:r>
                        <a:rPr lang="es-MX" sz="1600" dirty="0">
                          <a:solidFill>
                            <a:schemeClr val="bg1"/>
                          </a:solidFill>
                          <a:latin typeface="Aptos" panose="020B0004020202020204" pitchFamily="34" charset="0"/>
                        </a:rPr>
                        <a:t>.</a:t>
                      </a:r>
                      <a:endParaRPr lang="es-CO" i="1" dirty="0">
                        <a:solidFill>
                          <a:schemeClr val="bg1"/>
                        </a:solidFill>
                        <a:latin typeface="Cambria Math" panose="02040503050406030204" pitchFamily="18" charset="0"/>
                      </a:endParaRPr>
                    </a:p>
                    <a:p>
                      <a:endParaRPr lang="es-CO" dirty="0">
                        <a:solidFill>
                          <a:schemeClr val="bg1"/>
                        </a:solidFill>
                        <a:latin typeface="Cambria Math" panose="02040503050406030204" pitchFamily="18" charset="0"/>
                      </a:endParaRPr>
                    </a:p>
                  </p:txBody>
                </p:sp>
              </mc:Choice>
              <mc:Fallback xmlns="">
                <p:sp>
                  <p:nvSpPr>
                    <p:cNvPr id="30" name="TextBox 2">
                      <a:extLst>
                        <a:ext uri="{FF2B5EF4-FFF2-40B4-BE49-F238E27FC236}">
                          <a16:creationId xmlns:a16="http://schemas.microsoft.com/office/drawing/2014/main" id="{2D258E29-C0D9-66B8-BE51-D49BEA42F0BB}"/>
                        </a:ext>
                      </a:extLst>
                    </p:cNvPr>
                    <p:cNvSpPr txBox="1">
                      <a:spLocks noRot="1" noChangeAspect="1" noMove="1" noResize="1" noEditPoints="1" noAdjustHandles="1" noChangeArrowheads="1" noChangeShapeType="1" noTextEdit="1"/>
                    </p:cNvSpPr>
                    <p:nvPr/>
                  </p:nvSpPr>
                  <p:spPr>
                    <a:xfrm>
                      <a:off x="5019548" y="4129146"/>
                      <a:ext cx="6008131" cy="4113177"/>
                    </a:xfrm>
                    <a:prstGeom prst="rect">
                      <a:avLst/>
                    </a:prstGeom>
                    <a:blipFill>
                      <a:blip r:embed="rId8"/>
                      <a:stretch>
                        <a:fillRect l="-466" t="-444"/>
                      </a:stretch>
                    </a:blipFill>
                  </p:spPr>
                  <p:txBody>
                    <a:bodyPr/>
                    <a:lstStyle/>
                    <a:p>
                      <a:r>
                        <a:rPr lang="es-CO">
                          <a:noFill/>
                        </a:rPr>
                        <a:t> </a:t>
                      </a:r>
                    </a:p>
                  </p:txBody>
                </p:sp>
              </mc:Fallback>
            </mc:AlternateContent>
            <p:sp>
              <p:nvSpPr>
                <p:cNvPr id="31" name="Rectangle: Rounded Corners 27">
                  <a:extLst>
                    <a:ext uri="{FF2B5EF4-FFF2-40B4-BE49-F238E27FC236}">
                      <a16:creationId xmlns:a16="http://schemas.microsoft.com/office/drawing/2014/main" id="{EB31D322-9632-2521-0B5C-01613DC0663E}"/>
                    </a:ext>
                  </a:extLst>
                </p:cNvPr>
                <p:cNvSpPr/>
                <p:nvPr/>
              </p:nvSpPr>
              <p:spPr>
                <a:xfrm>
                  <a:off x="4580735" y="3989399"/>
                  <a:ext cx="6619192" cy="4082584"/>
                </a:xfrm>
                <a:prstGeom prst="roundRect">
                  <a:avLst>
                    <a:gd name="adj" fmla="val 9786"/>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400" dirty="0"/>
                </a:p>
              </p:txBody>
            </p:sp>
          </p:grpSp>
          <p:pic>
            <p:nvPicPr>
              <p:cNvPr id="7196" name="Imagen 7195" descr="Dibujo en blanco y negro&#10;&#10;Descripción generada automáticamente con confianza media">
                <a:extLst>
                  <a:ext uri="{FF2B5EF4-FFF2-40B4-BE49-F238E27FC236}">
                    <a16:creationId xmlns:a16="http://schemas.microsoft.com/office/drawing/2014/main" id="{DA1CE2E0-07FE-76B2-D578-3B3E5442391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1336" y="3440485"/>
                <a:ext cx="837902" cy="837902"/>
              </a:xfrm>
              <a:prstGeom prst="rect">
                <a:avLst/>
              </a:prstGeom>
            </p:spPr>
          </p:pic>
        </p:grpSp>
        <p:pic>
          <p:nvPicPr>
            <p:cNvPr id="4" name="Picture 9">
              <a:extLst>
                <a:ext uri="{FF2B5EF4-FFF2-40B4-BE49-F238E27FC236}">
                  <a16:creationId xmlns:a16="http://schemas.microsoft.com/office/drawing/2014/main" id="{4F6B7A3F-C344-09DE-B072-DEB5FCD7FAF5}"/>
                </a:ext>
              </a:extLst>
            </p:cNvPr>
            <p:cNvPicPr>
              <a:picLocks noChangeAspect="1"/>
            </p:cNvPicPr>
            <p:nvPr/>
          </p:nvPicPr>
          <p:blipFill>
            <a:blip r:embed="rId10">
              <a:lum bright="100000"/>
            </a:blip>
            <a:stretch>
              <a:fillRect/>
            </a:stretch>
          </p:blipFill>
          <p:spPr>
            <a:xfrm>
              <a:off x="1421994" y="4895380"/>
              <a:ext cx="5353181" cy="1025610"/>
            </a:xfrm>
            <a:prstGeom prst="rect">
              <a:avLst/>
            </a:prstGeom>
            <a:ln>
              <a:noFill/>
            </a:ln>
          </p:spPr>
        </p:pic>
      </p:grpSp>
      <p:grpSp>
        <p:nvGrpSpPr>
          <p:cNvPr id="9" name="Grupo 8">
            <a:extLst>
              <a:ext uri="{FF2B5EF4-FFF2-40B4-BE49-F238E27FC236}">
                <a16:creationId xmlns:a16="http://schemas.microsoft.com/office/drawing/2014/main" id="{4BAAD56F-84B3-389B-4E9A-8801CBEDF538}"/>
              </a:ext>
            </a:extLst>
          </p:cNvPr>
          <p:cNvGrpSpPr/>
          <p:nvPr/>
        </p:nvGrpSpPr>
        <p:grpSpPr>
          <a:xfrm>
            <a:off x="7815213" y="2390996"/>
            <a:ext cx="5592674" cy="4158890"/>
            <a:chOff x="7815213" y="2390996"/>
            <a:chExt cx="5592674" cy="4158890"/>
          </a:xfrm>
        </p:grpSpPr>
        <p:sp>
          <p:nvSpPr>
            <p:cNvPr id="7" name="Rectangle: Rounded Corners 7">
              <a:extLst>
                <a:ext uri="{FF2B5EF4-FFF2-40B4-BE49-F238E27FC236}">
                  <a16:creationId xmlns:a16="http://schemas.microsoft.com/office/drawing/2014/main" id="{E275B9BA-FC87-5587-1B42-BA4066367C06}"/>
                </a:ext>
              </a:extLst>
            </p:cNvPr>
            <p:cNvSpPr/>
            <p:nvPr/>
          </p:nvSpPr>
          <p:spPr>
            <a:xfrm>
              <a:off x="7815213" y="2390996"/>
              <a:ext cx="5592674" cy="4158890"/>
            </a:xfrm>
            <a:prstGeom prst="roundRect">
              <a:avLst>
                <a:gd name="adj" fmla="val 8541"/>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mc:AlternateContent xmlns:mc="http://schemas.openxmlformats.org/markup-compatibility/2006" xmlns:a14="http://schemas.microsoft.com/office/drawing/2010/main">
          <mc:Choice Requires="a14">
            <p:sp>
              <p:nvSpPr>
                <p:cNvPr id="5" name="TextBox 2">
                  <a:extLst>
                    <a:ext uri="{FF2B5EF4-FFF2-40B4-BE49-F238E27FC236}">
                      <a16:creationId xmlns:a16="http://schemas.microsoft.com/office/drawing/2014/main" id="{15406E82-BFE3-EB68-D58A-36BBB389D4B5}"/>
                    </a:ext>
                  </a:extLst>
                </p:cNvPr>
                <p:cNvSpPr txBox="1"/>
                <p:nvPr/>
              </p:nvSpPr>
              <p:spPr>
                <a:xfrm>
                  <a:off x="7991407" y="2534424"/>
                  <a:ext cx="3987864" cy="3919984"/>
                </a:xfrm>
                <a:prstGeom prst="rect">
                  <a:avLst/>
                </a:prstGeom>
                <a:noFill/>
              </p:spPr>
              <p:txBody>
                <a:bodyPr wrap="square" rtlCol="0">
                  <a:spAutoFit/>
                </a:bodyPr>
                <a:lstStyle/>
                <a:p>
                  <a:r>
                    <a:rPr lang="es-CO" sz="1600" dirty="0">
                      <a:solidFill>
                        <a:schemeClr val="tx1">
                          <a:lumMod val="85000"/>
                          <a:lumOff val="15000"/>
                        </a:schemeClr>
                      </a:solidFill>
                      <a:latin typeface="Aptos" panose="020B0004020202020204" pitchFamily="34" charset="0"/>
                    </a:rPr>
                    <a:t>Podemos plantear el sistema de ecuaciones: </a:t>
                  </a:r>
                </a:p>
                <a:p>
                  <a:pPr/>
                  <a14:m>
                    <m:oMathPara xmlns:m="http://schemas.openxmlformats.org/officeDocument/2006/math">
                      <m:oMathParaPr>
                        <m:jc m:val="centerGroup"/>
                      </m:oMathParaPr>
                      <m:oMath xmlns:m="http://schemas.openxmlformats.org/officeDocument/2006/math">
                        <m:sSub>
                          <m:sSubPr>
                            <m:ctrlPr>
                              <a:rPr lang="es-CO" sz="1600" b="0" i="1" smtClean="0">
                                <a:solidFill>
                                  <a:schemeClr val="tx1">
                                    <a:lumMod val="85000"/>
                                    <a:lumOff val="15000"/>
                                  </a:schemeClr>
                                </a:solidFill>
                                <a:latin typeface="Cambria Math" panose="02040503050406030204" pitchFamily="18" charset="0"/>
                              </a:rPr>
                            </m:ctrlPr>
                          </m:sSubPr>
                          <m:e>
                            <m:r>
                              <a:rPr lang="es-CO" sz="1600" b="0" i="1" smtClean="0">
                                <a:solidFill>
                                  <a:schemeClr val="tx1">
                                    <a:lumMod val="85000"/>
                                    <a:lumOff val="15000"/>
                                  </a:schemeClr>
                                </a:solidFill>
                                <a:latin typeface="Cambria Math" panose="02040503050406030204" pitchFamily="18" charset="0"/>
                              </a:rPr>
                              <m:t>𝑟</m:t>
                            </m:r>
                          </m:e>
                          <m:sub>
                            <m:r>
                              <a:rPr lang="es-CO" sz="1600" b="0" i="1" smtClean="0">
                                <a:solidFill>
                                  <a:schemeClr val="tx1">
                                    <a:lumMod val="85000"/>
                                    <a:lumOff val="15000"/>
                                  </a:schemeClr>
                                </a:solidFill>
                                <a:latin typeface="Cambria Math" panose="02040503050406030204" pitchFamily="18" charset="0"/>
                              </a:rPr>
                              <m:t>𝑎</m:t>
                            </m:r>
                          </m:sub>
                        </m:sSub>
                        <m:r>
                          <a:rPr lang="es-CO" sz="1600" b="0" i="1" smtClean="0">
                            <a:solidFill>
                              <a:schemeClr val="tx1">
                                <a:lumMod val="85000"/>
                                <a:lumOff val="15000"/>
                              </a:schemeClr>
                            </a:solidFill>
                            <a:latin typeface="Cambria Math" panose="02040503050406030204" pitchFamily="18" charset="0"/>
                          </a:rPr>
                          <m:t>=</m:t>
                        </m:r>
                        <m:sSub>
                          <m:sSubPr>
                            <m:ctrlPr>
                              <a:rPr lang="es-CO" sz="1600" b="0" i="1" smtClean="0">
                                <a:solidFill>
                                  <a:schemeClr val="tx1">
                                    <a:lumMod val="85000"/>
                                    <a:lumOff val="15000"/>
                                  </a:schemeClr>
                                </a:solidFill>
                                <a:latin typeface="Cambria Math" panose="02040503050406030204" pitchFamily="18" charset="0"/>
                              </a:rPr>
                            </m:ctrlPr>
                          </m:sSubPr>
                          <m:e>
                            <m:r>
                              <a:rPr lang="es-CO" sz="1600" b="0" i="1" smtClean="0">
                                <a:solidFill>
                                  <a:schemeClr val="tx1">
                                    <a:lumMod val="85000"/>
                                    <a:lumOff val="15000"/>
                                  </a:schemeClr>
                                </a:solidFill>
                                <a:latin typeface="Cambria Math" panose="02040503050406030204" pitchFamily="18" charset="0"/>
                              </a:rPr>
                              <m:t>𝑟</m:t>
                            </m:r>
                          </m:e>
                          <m:sub>
                            <m:r>
                              <a:rPr lang="es-CO" sz="1600" b="0" i="1" smtClean="0">
                                <a:solidFill>
                                  <a:schemeClr val="tx1">
                                    <a:lumMod val="85000"/>
                                    <a:lumOff val="15000"/>
                                  </a:schemeClr>
                                </a:solidFill>
                                <a:latin typeface="Cambria Math" panose="02040503050406030204" pitchFamily="18" charset="0"/>
                              </a:rPr>
                              <m:t>𝑓</m:t>
                            </m:r>
                          </m:sub>
                        </m:sSub>
                        <m:r>
                          <a:rPr lang="es-CO" sz="1600" b="0" i="1" smtClean="0">
                            <a:solidFill>
                              <a:schemeClr val="tx1">
                                <a:lumMod val="85000"/>
                                <a:lumOff val="15000"/>
                              </a:schemeClr>
                            </a:solidFill>
                            <a:latin typeface="Cambria Math" panose="02040503050406030204" pitchFamily="18" charset="0"/>
                          </a:rPr>
                          <m:t>+</m:t>
                        </m:r>
                        <m:r>
                          <a:rPr lang="es-CO" sz="1600" b="0" i="1" smtClean="0">
                            <a:solidFill>
                              <a:schemeClr val="tx1">
                                <a:lumMod val="85000"/>
                                <a:lumOff val="15000"/>
                              </a:schemeClr>
                            </a:solidFill>
                            <a:latin typeface="Cambria Math" panose="02040503050406030204" pitchFamily="18" charset="0"/>
                          </a:rPr>
                          <m:t>𝛽</m:t>
                        </m:r>
                        <m:r>
                          <a:rPr lang="es-CO" sz="1600" b="0" i="1" smtClean="0">
                            <a:solidFill>
                              <a:schemeClr val="tx1">
                                <a:lumMod val="85000"/>
                                <a:lumOff val="15000"/>
                              </a:schemeClr>
                            </a:solidFill>
                            <a:latin typeface="Cambria Math" panose="02040503050406030204" pitchFamily="18" charset="0"/>
                          </a:rPr>
                          <m:t>𝑃</m:t>
                        </m:r>
                      </m:oMath>
                    </m:oMathPara>
                  </a14:m>
                  <a:endParaRPr lang="es-CO" sz="1600" dirty="0">
                    <a:solidFill>
                      <a:schemeClr val="tx1">
                        <a:lumMod val="85000"/>
                        <a:lumOff val="15000"/>
                      </a:schemeClr>
                    </a:solidFill>
                    <a:latin typeface="Aptos" panose="020B0004020202020204" pitchFamily="34" charset="0"/>
                  </a:endParaRPr>
                </a:p>
                <a:p>
                  <a:r>
                    <a:rPr lang="es-CO" sz="1600" dirty="0">
                      <a:solidFill>
                        <a:schemeClr val="tx1">
                          <a:lumMod val="85000"/>
                          <a:lumOff val="15000"/>
                        </a:schemeClr>
                      </a:solidFill>
                      <a:latin typeface="Aptos" panose="020B0004020202020204" pitchFamily="34" charset="0"/>
                    </a:rPr>
                    <a:t>Al solucionar el sistema de ecuaciones, obtenemos entonces la tasa libre de riesgo y el precio del factor:</a:t>
                  </a:r>
                </a:p>
                <a:p>
                  <a:endParaRPr lang="es-CO" sz="1600" dirty="0">
                    <a:solidFill>
                      <a:schemeClr val="tx1">
                        <a:lumMod val="85000"/>
                        <a:lumOff val="15000"/>
                      </a:schemeClr>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sSub>
                          <m:sSubPr>
                            <m:ctrlPr>
                              <a:rPr lang="es-CO" b="0" i="1" smtClean="0">
                                <a:solidFill>
                                  <a:schemeClr val="tx1">
                                    <a:lumMod val="85000"/>
                                    <a:lumOff val="15000"/>
                                  </a:schemeClr>
                                </a:solidFill>
                                <a:latin typeface="Cambria Math" panose="02040503050406030204" pitchFamily="18" charset="0"/>
                              </a:rPr>
                            </m:ctrlPr>
                          </m:sSubPr>
                          <m:e>
                            <m:r>
                              <a:rPr lang="es-CO" b="0" i="1" smtClean="0">
                                <a:solidFill>
                                  <a:schemeClr val="tx1">
                                    <a:lumMod val="85000"/>
                                    <a:lumOff val="15000"/>
                                  </a:schemeClr>
                                </a:solidFill>
                                <a:latin typeface="Cambria Math" panose="02040503050406030204" pitchFamily="18" charset="0"/>
                              </a:rPr>
                              <m:t>𝑟</m:t>
                            </m:r>
                          </m:e>
                          <m:sub>
                            <m:r>
                              <a:rPr lang="es-CO" b="0" i="1" smtClean="0">
                                <a:solidFill>
                                  <a:schemeClr val="tx1">
                                    <a:lumMod val="85000"/>
                                    <a:lumOff val="15000"/>
                                  </a:schemeClr>
                                </a:solidFill>
                                <a:latin typeface="Cambria Math" panose="02040503050406030204" pitchFamily="18" charset="0"/>
                              </a:rPr>
                              <m:t>𝑓</m:t>
                            </m:r>
                          </m:sub>
                        </m:sSub>
                        <m:r>
                          <a:rPr lang="es-CO" b="0" i="1" smtClean="0">
                            <a:solidFill>
                              <a:schemeClr val="tx1">
                                <a:lumMod val="85000"/>
                                <a:lumOff val="15000"/>
                              </a:schemeClr>
                            </a:solidFill>
                            <a:latin typeface="Cambria Math" panose="02040503050406030204" pitchFamily="18" charset="0"/>
                          </a:rPr>
                          <m:t>=4.2%</m:t>
                        </m:r>
                      </m:oMath>
                    </m:oMathPara>
                  </a14:m>
                  <a:endParaRPr lang="es-CO" dirty="0">
                    <a:solidFill>
                      <a:schemeClr val="tx1">
                        <a:lumMod val="85000"/>
                        <a:lumOff val="15000"/>
                      </a:schemeClr>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r>
                          <a:rPr lang="es-CO" b="0" i="1" smtClean="0">
                            <a:solidFill>
                              <a:schemeClr val="tx1">
                                <a:lumMod val="85000"/>
                                <a:lumOff val="15000"/>
                              </a:schemeClr>
                            </a:solidFill>
                            <a:latin typeface="Cambria Math" panose="02040503050406030204" pitchFamily="18" charset="0"/>
                          </a:rPr>
                          <m:t>𝑃</m:t>
                        </m:r>
                        <m:r>
                          <a:rPr lang="es-CO" b="0" i="1" smtClean="0">
                            <a:solidFill>
                              <a:schemeClr val="tx1">
                                <a:lumMod val="85000"/>
                                <a:lumOff val="15000"/>
                              </a:schemeClr>
                            </a:solidFill>
                            <a:latin typeface="Cambria Math" panose="02040503050406030204" pitchFamily="18" charset="0"/>
                          </a:rPr>
                          <m:t>=6.0%</m:t>
                        </m:r>
                      </m:oMath>
                    </m:oMathPara>
                  </a14:m>
                  <a:endParaRPr lang="es-CO" dirty="0">
                    <a:solidFill>
                      <a:schemeClr val="tx1">
                        <a:lumMod val="85000"/>
                        <a:lumOff val="15000"/>
                      </a:schemeClr>
                    </a:solidFill>
                    <a:latin typeface="Aptos" panose="020B0004020202020204" pitchFamily="34" charset="0"/>
                  </a:endParaRPr>
                </a:p>
                <a:p>
                  <a:endParaRPr lang="es-CO" sz="1600" dirty="0">
                    <a:solidFill>
                      <a:schemeClr val="tx1">
                        <a:lumMod val="85000"/>
                        <a:lumOff val="15000"/>
                      </a:schemeClr>
                    </a:solidFill>
                    <a:latin typeface="Aptos" panose="020B0004020202020204" pitchFamily="34" charset="0"/>
                  </a:endParaRPr>
                </a:p>
                <a:p>
                  <a:r>
                    <a:rPr lang="es-CO" sz="1600" dirty="0">
                      <a:solidFill>
                        <a:schemeClr val="tx1">
                          <a:lumMod val="85000"/>
                          <a:lumOff val="15000"/>
                        </a:schemeClr>
                      </a:solidFill>
                      <a:latin typeface="Aptos" panose="020B0004020202020204" pitchFamily="34" charset="0"/>
                    </a:rPr>
                    <a:t>Podemos entonces verificar que el tercer portafolio no confiere oportunidades de arbitraje puesto que:</a:t>
                  </a:r>
                </a:p>
                <a:p>
                  <a:endParaRPr lang="es-CO" sz="1600" dirty="0">
                    <a:solidFill>
                      <a:schemeClr val="tx1">
                        <a:lumMod val="85000"/>
                        <a:lumOff val="15000"/>
                      </a:schemeClr>
                    </a:solidFill>
                    <a:latin typeface="Aptos" panose="020B0004020202020204" pitchFamily="34" charset="0"/>
                  </a:endParaRPr>
                </a:p>
                <a:p>
                  <a:pPr algn="ctr"/>
                  <a:r>
                    <a:rPr lang="es-CO" sz="1600" dirty="0">
                      <a:solidFill>
                        <a:schemeClr val="tx1">
                          <a:lumMod val="85000"/>
                          <a:lumOff val="15000"/>
                        </a:schemeClr>
                      </a:solidFill>
                      <a:latin typeface="Aptos" panose="020B0004020202020204" pitchFamily="34" charset="0"/>
                    </a:rPr>
                    <a:t> </a:t>
                  </a:r>
                  <a14:m>
                    <m:oMath xmlns:m="http://schemas.openxmlformats.org/officeDocument/2006/math">
                      <m:r>
                        <a:rPr lang="es-CO" b="0" i="1" smtClean="0">
                          <a:solidFill>
                            <a:schemeClr val="tx1">
                              <a:lumMod val="85000"/>
                              <a:lumOff val="15000"/>
                            </a:schemeClr>
                          </a:solidFill>
                          <a:latin typeface="Cambria Math" panose="02040503050406030204" pitchFamily="18" charset="0"/>
                        </a:rPr>
                        <m:t>4.2%+</m:t>
                      </m:r>
                      <m:d>
                        <m:dPr>
                          <m:ctrlPr>
                            <a:rPr lang="es-CO" b="0" i="1" smtClean="0">
                              <a:solidFill>
                                <a:schemeClr val="tx1">
                                  <a:lumMod val="85000"/>
                                  <a:lumOff val="15000"/>
                                </a:schemeClr>
                              </a:solidFill>
                              <a:latin typeface="Cambria Math" panose="02040503050406030204" pitchFamily="18" charset="0"/>
                            </a:rPr>
                          </m:ctrlPr>
                        </m:dPr>
                        <m:e>
                          <m:r>
                            <a:rPr lang="es-CO" b="0" i="1" smtClean="0">
                              <a:solidFill>
                                <a:schemeClr val="tx1">
                                  <a:lumMod val="85000"/>
                                  <a:lumOff val="15000"/>
                                </a:schemeClr>
                              </a:solidFill>
                              <a:latin typeface="Cambria Math" panose="02040503050406030204" pitchFamily="18" charset="0"/>
                            </a:rPr>
                            <m:t>0.5</m:t>
                          </m:r>
                        </m:e>
                      </m:d>
                      <m:r>
                        <a:rPr lang="es-CO" i="1">
                          <a:solidFill>
                            <a:schemeClr val="tx1">
                              <a:lumMod val="85000"/>
                              <a:lumOff val="15000"/>
                            </a:schemeClr>
                          </a:solidFill>
                          <a:latin typeface="Cambria Math" panose="02040503050406030204" pitchFamily="18" charset="0"/>
                        </a:rPr>
                        <m:t>6.0%</m:t>
                      </m:r>
                      <m:r>
                        <a:rPr lang="es-CO" b="0" i="1" smtClean="0">
                          <a:solidFill>
                            <a:schemeClr val="tx1">
                              <a:lumMod val="85000"/>
                              <a:lumOff val="15000"/>
                            </a:schemeClr>
                          </a:solidFill>
                          <a:latin typeface="Cambria Math" panose="02040503050406030204" pitchFamily="18" charset="0"/>
                        </a:rPr>
                        <m:t>=7.2%</m:t>
                      </m:r>
                    </m:oMath>
                  </a14:m>
                  <a:endParaRPr lang="es-CO" dirty="0">
                    <a:solidFill>
                      <a:schemeClr val="tx1">
                        <a:lumMod val="85000"/>
                        <a:lumOff val="15000"/>
                      </a:schemeClr>
                    </a:solidFill>
                    <a:latin typeface="Aptos" panose="020B0004020202020204" pitchFamily="34" charset="0"/>
                  </a:endParaRPr>
                </a:p>
              </p:txBody>
            </p:sp>
          </mc:Choice>
          <mc:Fallback xmlns="">
            <p:sp>
              <p:nvSpPr>
                <p:cNvPr id="5" name="TextBox 2">
                  <a:extLst>
                    <a:ext uri="{FF2B5EF4-FFF2-40B4-BE49-F238E27FC236}">
                      <a16:creationId xmlns:a16="http://schemas.microsoft.com/office/drawing/2014/main" id="{15406E82-BFE3-EB68-D58A-36BBB389D4B5}"/>
                    </a:ext>
                  </a:extLst>
                </p:cNvPr>
                <p:cNvSpPr txBox="1">
                  <a:spLocks noRot="1" noChangeAspect="1" noMove="1" noResize="1" noEditPoints="1" noAdjustHandles="1" noChangeArrowheads="1" noChangeShapeType="1" noTextEdit="1"/>
                </p:cNvSpPr>
                <p:nvPr/>
              </p:nvSpPr>
              <p:spPr>
                <a:xfrm>
                  <a:off x="7991407" y="2534424"/>
                  <a:ext cx="3987864" cy="3919984"/>
                </a:xfrm>
                <a:prstGeom prst="rect">
                  <a:avLst/>
                </a:prstGeom>
                <a:blipFill>
                  <a:blip r:embed="rId11"/>
                  <a:stretch>
                    <a:fillRect l="-917" t="-467" r="-306"/>
                  </a:stretch>
                </a:blipFill>
              </p:spPr>
              <p:txBody>
                <a:bodyPr/>
                <a:lstStyle/>
                <a:p>
                  <a:r>
                    <a:rPr lang="es-CO">
                      <a:noFill/>
                    </a:rPr>
                    <a:t> </a:t>
                  </a:r>
                </a:p>
              </p:txBody>
            </p:sp>
          </mc:Fallback>
        </mc:AlternateContent>
      </p:grpSp>
    </p:spTree>
    <p:extLst>
      <p:ext uri="{BB962C8B-B14F-4D97-AF65-F5344CB8AC3E}">
        <p14:creationId xmlns:p14="http://schemas.microsoft.com/office/powerpoint/2010/main" val="31940701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400" fill="hold"/>
                                        <p:tgtEl>
                                          <p:spTgt spid="9"/>
                                        </p:tgtEl>
                                        <p:attrNameLst>
                                          <p:attrName>ppt_x</p:attrName>
                                        </p:attrNameLst>
                                      </p:cBhvr>
                                      <p:tavLst>
                                        <p:tav tm="0">
                                          <p:val>
                                            <p:strVal val="1+#ppt_w/2"/>
                                          </p:val>
                                        </p:tav>
                                        <p:tav tm="100000">
                                          <p:val>
                                            <p:strVal val="#ppt_x"/>
                                          </p:val>
                                        </p:tav>
                                      </p:tavLst>
                                    </p:anim>
                                    <p:anim calcmode="lin" valueType="num">
                                      <p:cBhvr additive="base">
                                        <p:cTn id="8" dur="4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61E73175-FC9A-FF3B-8F23-1202A6E7E862}"/>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19852843">
            <a:off x="6003307" y="-282882"/>
            <a:ext cx="6447205" cy="6447205"/>
          </a:xfrm>
          <a:prstGeom prst="rect">
            <a:avLst/>
          </a:prstGeom>
        </p:spPr>
      </p:pic>
      <p:sp>
        <p:nvSpPr>
          <p:cNvPr id="8" name="Rectangle: Rounded Corners 7">
            <a:extLst>
              <a:ext uri="{FF2B5EF4-FFF2-40B4-BE49-F238E27FC236}">
                <a16:creationId xmlns:a16="http://schemas.microsoft.com/office/drawing/2014/main" id="{68F2EE88-4065-6BAA-7F42-0C95E17D1477}"/>
              </a:ext>
            </a:extLst>
          </p:cNvPr>
          <p:cNvSpPr/>
          <p:nvPr/>
        </p:nvSpPr>
        <p:spPr>
          <a:xfrm>
            <a:off x="-793630" y="657263"/>
            <a:ext cx="6984521"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5">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139CB06-4FCD-5C20-0026-D47DC573FBED}"/>
              </a:ext>
            </a:extLst>
          </p:cNvPr>
          <p:cNvSpPr txBox="1"/>
          <p:nvPr/>
        </p:nvSpPr>
        <p:spPr>
          <a:xfrm>
            <a:off x="743471" y="704448"/>
            <a:ext cx="5236235" cy="707886"/>
          </a:xfrm>
          <a:prstGeom prst="rect">
            <a:avLst/>
          </a:prstGeom>
          <a:noFill/>
        </p:spPr>
        <p:txBody>
          <a:bodyPr wrap="square" rtlCol="0">
            <a:spAutoFit/>
          </a:bodyPr>
          <a:lstStyle/>
          <a:p>
            <a:r>
              <a:rPr lang="es-MX" sz="4000" b="1" dirty="0">
                <a:solidFill>
                  <a:schemeClr val="tx1">
                    <a:lumMod val="85000"/>
                    <a:lumOff val="15000"/>
                  </a:schemeClr>
                </a:solidFill>
                <a:latin typeface="Aptos" panose="020B0004020202020204" pitchFamily="34" charset="0"/>
              </a:rPr>
              <a:t>Objetivos</a:t>
            </a:r>
            <a:endParaRPr lang="es-CO" sz="4000" b="1" dirty="0">
              <a:solidFill>
                <a:schemeClr val="tx1">
                  <a:lumMod val="85000"/>
                  <a:lumOff val="15000"/>
                </a:schemeClr>
              </a:solidFill>
              <a:latin typeface="Aptos" panose="020B0004020202020204" pitchFamily="34" charset="0"/>
            </a:endParaRPr>
          </a:p>
        </p:txBody>
      </p:sp>
      <p:cxnSp>
        <p:nvCxnSpPr>
          <p:cNvPr id="11" name="Straight Connector 10">
            <a:extLst>
              <a:ext uri="{FF2B5EF4-FFF2-40B4-BE49-F238E27FC236}">
                <a16:creationId xmlns:a16="http://schemas.microsoft.com/office/drawing/2014/main" id="{BB870FE0-E06F-0FFC-DB08-032598FA517B}"/>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32B63E-4FAE-A315-0444-FB6E27ECE2A0}"/>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57BB07EA-522D-A7E5-3D5C-82DF3B977351}"/>
              </a:ext>
            </a:extLst>
          </p:cNvPr>
          <p:cNvPicPr>
            <a:picLocks noChangeAspect="1"/>
          </p:cNvPicPr>
          <p:nvPr/>
        </p:nvPicPr>
        <p:blipFill rotWithShape="1">
          <a:blip r:embed="rId6">
            <a:alphaModFix amt="3000"/>
            <a:extLst>
              <a:ext uri="{BEBA8EAE-BF5A-486C-A8C5-ECC9F3942E4B}">
                <a14:imgProps xmlns:a14="http://schemas.microsoft.com/office/drawing/2010/main">
                  <a14:imgLayer r:embed="rId7">
                    <a14:imgEffect>
                      <a14:brightnessContrast bright="100000"/>
                    </a14:imgEffect>
                  </a14:imgLayer>
                </a14:imgProps>
              </a:ext>
            </a:extLst>
          </a:blip>
          <a:srcRect l="26213" t="25577" r="26092" b="26562"/>
          <a:stretch/>
        </p:blipFill>
        <p:spPr>
          <a:xfrm rot="9069590">
            <a:off x="-2012834" y="-2887948"/>
            <a:ext cx="6291847" cy="6313848"/>
          </a:xfrm>
          <a:prstGeom prst="rect">
            <a:avLst/>
          </a:prstGeom>
        </p:spPr>
      </p:pic>
      <p:sp>
        <p:nvSpPr>
          <p:cNvPr id="5" name="TextBox 4">
            <a:extLst>
              <a:ext uri="{FF2B5EF4-FFF2-40B4-BE49-F238E27FC236}">
                <a16:creationId xmlns:a16="http://schemas.microsoft.com/office/drawing/2014/main" id="{8837737F-D3B1-F27B-754C-5F7C5FF701F1}"/>
              </a:ext>
            </a:extLst>
          </p:cNvPr>
          <p:cNvSpPr txBox="1"/>
          <p:nvPr/>
        </p:nvSpPr>
        <p:spPr>
          <a:xfrm>
            <a:off x="917215" y="2314165"/>
            <a:ext cx="7151982" cy="4093428"/>
          </a:xfrm>
          <a:prstGeom prst="rect">
            <a:avLst/>
          </a:prstGeom>
          <a:noFill/>
          <a:ln>
            <a:noFill/>
          </a:ln>
        </p:spPr>
        <p:txBody>
          <a:bodyPr wrap="square" rtlCol="0">
            <a:spAutoFit/>
          </a:bodyPr>
          <a:lstStyle/>
          <a:p>
            <a:pPr>
              <a:buClr>
                <a:srgbClr val="FFC002"/>
              </a:buClr>
            </a:pPr>
            <a:r>
              <a:rPr lang="es-ES" sz="2000" dirty="0">
                <a:solidFill>
                  <a:srgbClr val="FFCC00"/>
                </a:solidFill>
                <a:latin typeface="Aptos" panose="020B0004020202020204" pitchFamily="34" charset="0"/>
              </a:rPr>
              <a:t>OBJETIVO:</a:t>
            </a:r>
          </a:p>
          <a:p>
            <a:pPr>
              <a:buClr>
                <a:srgbClr val="FFC002"/>
              </a:buClr>
            </a:pPr>
            <a:endParaRPr lang="es-ES" sz="2000" dirty="0">
              <a:solidFill>
                <a:schemeClr val="bg1"/>
              </a:solidFill>
              <a:latin typeface="Aptos" panose="020B0004020202020204" pitchFamily="34" charset="0"/>
            </a:endParaRPr>
          </a:p>
          <a:p>
            <a:pPr>
              <a:buClr>
                <a:srgbClr val="FFC002"/>
              </a:buClr>
            </a:pPr>
            <a:r>
              <a:rPr lang="es-ES" sz="2000" dirty="0">
                <a:solidFill>
                  <a:schemeClr val="bg1"/>
                </a:solidFill>
                <a:latin typeface="Aptos" panose="020B0004020202020204" pitchFamily="34" charset="0"/>
              </a:rPr>
              <a:t>Introducir el enfoque de los factores de riesgo para descomponer las primas de riesgo de un activo. </a:t>
            </a:r>
          </a:p>
          <a:p>
            <a:pPr>
              <a:buClr>
                <a:srgbClr val="FFC002"/>
              </a:buClr>
            </a:pPr>
            <a:endParaRPr lang="es-ES" sz="2000" dirty="0">
              <a:solidFill>
                <a:schemeClr val="bg1"/>
              </a:solidFill>
              <a:latin typeface="Aptos" panose="020B0004020202020204" pitchFamily="34" charset="0"/>
            </a:endParaRPr>
          </a:p>
          <a:p>
            <a:pPr>
              <a:buClr>
                <a:srgbClr val="FFC002"/>
              </a:buClr>
            </a:pPr>
            <a:r>
              <a:rPr lang="es-ES" sz="2000" dirty="0">
                <a:solidFill>
                  <a:srgbClr val="FFCC00"/>
                </a:solidFill>
                <a:latin typeface="Aptos" panose="020B0004020202020204" pitchFamily="34" charset="0"/>
              </a:rPr>
              <a:t>OBJETIVOS ESPECÍFICOS: </a:t>
            </a:r>
          </a:p>
          <a:p>
            <a:pPr>
              <a:buClr>
                <a:srgbClr val="FFC002"/>
              </a:buClr>
            </a:pPr>
            <a:endParaRPr lang="es-ES" sz="2000" dirty="0">
              <a:solidFill>
                <a:schemeClr val="bg1"/>
              </a:solidFill>
              <a:latin typeface="Aptos" panose="020B0004020202020204" pitchFamily="34" charset="0"/>
            </a:endParaRPr>
          </a:p>
          <a:p>
            <a:pPr marL="285750" indent="-285750">
              <a:buClr>
                <a:srgbClr val="FFC002"/>
              </a:buClr>
              <a:buFont typeface="Arial" panose="020B0604020202020204" pitchFamily="34" charset="0"/>
              <a:buChar char="•"/>
            </a:pPr>
            <a:r>
              <a:rPr lang="es-ES" sz="2000" dirty="0">
                <a:solidFill>
                  <a:schemeClr val="bg1"/>
                </a:solidFill>
                <a:latin typeface="Aptos" panose="020B0004020202020204" pitchFamily="34" charset="0"/>
              </a:rPr>
              <a:t>Repasar el modelo CAPM y la noción de mercados completos.</a:t>
            </a:r>
          </a:p>
          <a:p>
            <a:pPr marL="285750" indent="-285750">
              <a:buClr>
                <a:srgbClr val="FFC002"/>
              </a:buClr>
              <a:buFont typeface="Arial" panose="020B0604020202020204" pitchFamily="34" charset="0"/>
              <a:buChar char="•"/>
            </a:pPr>
            <a:endParaRPr lang="es-ES" sz="2000" dirty="0">
              <a:solidFill>
                <a:schemeClr val="bg1"/>
              </a:solidFill>
              <a:latin typeface="Aptos" panose="020B0004020202020204" pitchFamily="34" charset="0"/>
            </a:endParaRPr>
          </a:p>
          <a:p>
            <a:pPr marL="285750" indent="-285750">
              <a:buClr>
                <a:srgbClr val="FFC002"/>
              </a:buClr>
              <a:buFont typeface="Arial" panose="020B0604020202020204" pitchFamily="34" charset="0"/>
              <a:buChar char="•"/>
            </a:pPr>
            <a:r>
              <a:rPr lang="es-ES" sz="2000" dirty="0">
                <a:solidFill>
                  <a:schemeClr val="bg1"/>
                </a:solidFill>
                <a:latin typeface="Aptos" panose="020B0004020202020204" pitchFamily="34" charset="0"/>
              </a:rPr>
              <a:t>Presentar los tipos de modelos de factores de riesgo</a:t>
            </a:r>
          </a:p>
          <a:p>
            <a:pPr marL="285750" indent="-285750">
              <a:buClr>
                <a:srgbClr val="FFC002"/>
              </a:buClr>
              <a:buFont typeface="Arial" panose="020B0604020202020204" pitchFamily="34" charset="0"/>
              <a:buChar char="•"/>
            </a:pPr>
            <a:endParaRPr lang="es-ES" sz="2000" dirty="0">
              <a:solidFill>
                <a:schemeClr val="bg1"/>
              </a:solidFill>
              <a:latin typeface="Aptos" panose="020B0004020202020204" pitchFamily="34" charset="0"/>
            </a:endParaRPr>
          </a:p>
          <a:p>
            <a:pPr marL="285750" indent="-285750">
              <a:buClr>
                <a:srgbClr val="FFC002"/>
              </a:buClr>
              <a:buFont typeface="Arial" panose="020B0604020202020204" pitchFamily="34" charset="0"/>
              <a:buChar char="•"/>
            </a:pPr>
            <a:r>
              <a:rPr lang="es-ES" sz="2000" dirty="0">
                <a:solidFill>
                  <a:schemeClr val="bg1"/>
                </a:solidFill>
                <a:latin typeface="Aptos" panose="020B0004020202020204" pitchFamily="34" charset="0"/>
              </a:rPr>
              <a:t>Presentar el modelo de factores de riesgo estadísticos. </a:t>
            </a:r>
          </a:p>
        </p:txBody>
      </p:sp>
    </p:spTree>
    <p:extLst>
      <p:ext uri="{BB962C8B-B14F-4D97-AF65-F5344CB8AC3E}">
        <p14:creationId xmlns:p14="http://schemas.microsoft.com/office/powerpoint/2010/main" val="8802368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7EF47-D8F3-4C11-0B81-8BCF8089BC08}"/>
            </a:ext>
          </a:extLst>
        </p:cNvPr>
        <p:cNvGrpSpPr/>
        <p:nvPr/>
      </p:nvGrpSpPr>
      <p:grpSpPr>
        <a:xfrm>
          <a:off x="0" y="0"/>
          <a:ext cx="0" cy="0"/>
          <a:chOff x="0" y="0"/>
          <a:chExt cx="0" cy="0"/>
        </a:xfrm>
      </p:grpSpPr>
      <p:pic>
        <p:nvPicPr>
          <p:cNvPr id="3" name="Picture 10" descr="Abstract Dark Halftone Background Design Png Image - Background Abstract  Design Png Clipart - Large Size Png Image - PikPng">
            <a:extLst>
              <a:ext uri="{FF2B5EF4-FFF2-40B4-BE49-F238E27FC236}">
                <a16:creationId xmlns:a16="http://schemas.microsoft.com/office/drawing/2014/main" id="{DAB9D510-3EC7-D41C-5A2A-DCAE38104671}"/>
              </a:ext>
            </a:extLst>
          </p:cNvPr>
          <p:cNvPicPr>
            <a:picLocks noChangeAspect="1" noChangeArrowheads="1"/>
          </p:cNvPicPr>
          <p:nvPr/>
        </p:nvPicPr>
        <p:blipFill rotWithShape="1">
          <a:blip r:embed="rId3">
            <a:alphaModFix amt="10000"/>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46128" y="-508514"/>
            <a:ext cx="7320385" cy="7412644"/>
          </a:xfrm>
          <a:prstGeom prst="rect">
            <a:avLst/>
          </a:prstGeom>
          <a:noFill/>
          <a:extLst>
            <a:ext uri="{909E8E84-426E-40DD-AFC4-6F175D3DCCD1}">
              <a14:hiddenFill xmlns:a14="http://schemas.microsoft.com/office/drawing/2010/main">
                <a:solidFill>
                  <a:srgbClr val="FFFFFF"/>
                </a:solidFill>
              </a14:hiddenFill>
            </a:ext>
          </a:extLst>
        </p:spPr>
      </p:pic>
      <p:pic>
        <p:nvPicPr>
          <p:cNvPr id="7206" name="Imagen 7205">
            <a:extLst>
              <a:ext uri="{FF2B5EF4-FFF2-40B4-BE49-F238E27FC236}">
                <a16:creationId xmlns:a16="http://schemas.microsoft.com/office/drawing/2014/main" id="{304994EC-B009-31AA-28F6-BBCB641AA2C6}"/>
              </a:ext>
            </a:extLst>
          </p:cNvPr>
          <p:cNvPicPr>
            <a:picLocks noChangeAspect="1"/>
          </p:cNvPicPr>
          <p:nvPr/>
        </p:nvPicPr>
        <p:blipFill>
          <a:blip r:embed="rId5">
            <a:alphaModFix amt="1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564220">
            <a:off x="5844011" y="-794467"/>
            <a:ext cx="7542718" cy="7542718"/>
          </a:xfrm>
          <a:prstGeom prst="rect">
            <a:avLst/>
          </a:prstGeom>
        </p:spPr>
      </p:pic>
      <p:sp>
        <p:nvSpPr>
          <p:cNvPr id="8" name="Rectangle: Rounded Corners 7">
            <a:extLst>
              <a:ext uri="{FF2B5EF4-FFF2-40B4-BE49-F238E27FC236}">
                <a16:creationId xmlns:a16="http://schemas.microsoft.com/office/drawing/2014/main" id="{663AB1D8-72F6-3311-ADC4-AAC05870CC16}"/>
              </a:ext>
            </a:extLst>
          </p:cNvPr>
          <p:cNvSpPr/>
          <p:nvPr/>
        </p:nvSpPr>
        <p:spPr>
          <a:xfrm>
            <a:off x="4702629" y="654157"/>
            <a:ext cx="8224183"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0CE0C7A4-EEE4-CAF7-6BD0-1445CAF15B33}"/>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A0C9610D-8293-6DD6-8360-2FF1102182FB}"/>
              </a:ext>
            </a:extLst>
          </p:cNvPr>
          <p:cNvSpPr txBox="1"/>
          <p:nvPr/>
        </p:nvSpPr>
        <p:spPr>
          <a:xfrm>
            <a:off x="4847771" y="793675"/>
            <a:ext cx="7344229" cy="523220"/>
          </a:xfrm>
          <a:prstGeom prst="rect">
            <a:avLst/>
          </a:prstGeom>
          <a:noFill/>
        </p:spPr>
        <p:txBody>
          <a:bodyPr wrap="square" rtlCol="0">
            <a:spAutoFit/>
          </a:bodyPr>
          <a:lstStyle/>
          <a:p>
            <a:pPr algn="ctr"/>
            <a:r>
              <a:rPr lang="es-ES" sz="2800" b="1" dirty="0">
                <a:solidFill>
                  <a:schemeClr val="tx1">
                    <a:lumMod val="85000"/>
                    <a:lumOff val="15000"/>
                  </a:schemeClr>
                </a:solidFill>
                <a:latin typeface="Aptos" panose="020B0004020202020204" pitchFamily="34" charset="0"/>
              </a:rPr>
              <a:t>Factores de Riesgo: </a:t>
            </a:r>
            <a:r>
              <a:rPr lang="es-ES" sz="2800" b="1" dirty="0" err="1">
                <a:solidFill>
                  <a:schemeClr val="tx1">
                    <a:lumMod val="85000"/>
                    <a:lumOff val="15000"/>
                  </a:schemeClr>
                </a:solidFill>
                <a:latin typeface="Aptos" panose="020B0004020202020204" pitchFamily="34" charset="0"/>
              </a:rPr>
              <a:t>Arbitrage</a:t>
            </a:r>
            <a:r>
              <a:rPr lang="es-ES" sz="2800" b="1" dirty="0">
                <a:solidFill>
                  <a:schemeClr val="tx1">
                    <a:lumMod val="85000"/>
                    <a:lumOff val="15000"/>
                  </a:schemeClr>
                </a:solidFill>
                <a:latin typeface="Aptos" panose="020B0004020202020204" pitchFamily="34" charset="0"/>
              </a:rPr>
              <a:t> </a:t>
            </a:r>
            <a:r>
              <a:rPr lang="es-ES" sz="2800" b="1" dirty="0" err="1">
                <a:solidFill>
                  <a:schemeClr val="tx1">
                    <a:lumMod val="85000"/>
                    <a:lumOff val="15000"/>
                  </a:schemeClr>
                </a:solidFill>
                <a:latin typeface="Aptos" panose="020B0004020202020204" pitchFamily="34" charset="0"/>
              </a:rPr>
              <a:t>Pricing</a:t>
            </a:r>
            <a:r>
              <a:rPr lang="es-ES" sz="2800" b="1" dirty="0">
                <a:solidFill>
                  <a:schemeClr val="tx1">
                    <a:lumMod val="85000"/>
                    <a:lumOff val="15000"/>
                  </a:schemeClr>
                </a:solidFill>
                <a:latin typeface="Aptos" panose="020B0004020202020204" pitchFamily="34" charset="0"/>
              </a:rPr>
              <a:t> </a:t>
            </a:r>
            <a:r>
              <a:rPr lang="es-ES" sz="2800" b="1" dirty="0" err="1">
                <a:solidFill>
                  <a:schemeClr val="tx1">
                    <a:lumMod val="85000"/>
                    <a:lumOff val="15000"/>
                  </a:schemeClr>
                </a:solidFill>
                <a:latin typeface="Aptos" panose="020B0004020202020204" pitchFamily="34" charset="0"/>
              </a:rPr>
              <a:t>Theory</a:t>
            </a:r>
            <a:endParaRPr lang="es-ES" sz="2800" b="1" dirty="0">
              <a:solidFill>
                <a:schemeClr val="tx1">
                  <a:lumMod val="85000"/>
                  <a:lumOff val="15000"/>
                </a:schemeClr>
              </a:solidFill>
              <a:latin typeface="Aptos" panose="020B0004020202020204" pitchFamily="34" charset="0"/>
            </a:endParaRPr>
          </a:p>
        </p:txBody>
      </p:sp>
      <p:cxnSp>
        <p:nvCxnSpPr>
          <p:cNvPr id="11" name="Straight Connector 10">
            <a:extLst>
              <a:ext uri="{FF2B5EF4-FFF2-40B4-BE49-F238E27FC236}">
                <a16:creationId xmlns:a16="http://schemas.microsoft.com/office/drawing/2014/main" id="{C1BFA554-4768-DD82-D6E0-C57F99C0BB61}"/>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670755-96CB-C2B6-80D1-D5ACA956DA53}"/>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7" name="Grupo 6">
            <a:extLst>
              <a:ext uri="{FF2B5EF4-FFF2-40B4-BE49-F238E27FC236}">
                <a16:creationId xmlns:a16="http://schemas.microsoft.com/office/drawing/2014/main" id="{7E94D23D-16E4-835D-D8F4-2DA47C36554B}"/>
              </a:ext>
            </a:extLst>
          </p:cNvPr>
          <p:cNvGrpSpPr/>
          <p:nvPr/>
        </p:nvGrpSpPr>
        <p:grpSpPr>
          <a:xfrm>
            <a:off x="338191" y="2607054"/>
            <a:ext cx="6709879" cy="3174074"/>
            <a:chOff x="410111" y="2433044"/>
            <a:chExt cx="6709879" cy="3174074"/>
          </a:xfrm>
        </p:grpSpPr>
        <p:grpSp>
          <p:nvGrpSpPr>
            <p:cNvPr id="7210" name="Grupo 7209">
              <a:extLst>
                <a:ext uri="{FF2B5EF4-FFF2-40B4-BE49-F238E27FC236}">
                  <a16:creationId xmlns:a16="http://schemas.microsoft.com/office/drawing/2014/main" id="{D118F589-03E1-66B2-0E4D-E683332E23F0}"/>
                </a:ext>
              </a:extLst>
            </p:cNvPr>
            <p:cNvGrpSpPr/>
            <p:nvPr/>
          </p:nvGrpSpPr>
          <p:grpSpPr>
            <a:xfrm>
              <a:off x="410111" y="2433044"/>
              <a:ext cx="6709879" cy="3174074"/>
              <a:chOff x="271336" y="3440485"/>
              <a:chExt cx="6790157" cy="3557729"/>
            </a:xfrm>
          </p:grpSpPr>
          <p:grpSp>
            <p:nvGrpSpPr>
              <p:cNvPr id="26" name="Group 34">
                <a:extLst>
                  <a:ext uri="{FF2B5EF4-FFF2-40B4-BE49-F238E27FC236}">
                    <a16:creationId xmlns:a16="http://schemas.microsoft.com/office/drawing/2014/main" id="{2704A00A-BFAC-0C2E-6DE0-8281920E71FA}"/>
                  </a:ext>
                </a:extLst>
              </p:cNvPr>
              <p:cNvGrpSpPr/>
              <p:nvPr/>
            </p:nvGrpSpPr>
            <p:grpSpPr>
              <a:xfrm>
                <a:off x="673906" y="3663646"/>
                <a:ext cx="6387587" cy="3334568"/>
                <a:chOff x="4580735" y="3989400"/>
                <a:chExt cx="5874463" cy="3334568"/>
              </a:xfrm>
            </p:grpSpPr>
            <p:sp>
              <p:nvSpPr>
                <p:cNvPr id="30" name="TextBox 2">
                  <a:extLst>
                    <a:ext uri="{FF2B5EF4-FFF2-40B4-BE49-F238E27FC236}">
                      <a16:creationId xmlns:a16="http://schemas.microsoft.com/office/drawing/2014/main" id="{3F6995F3-1AC5-405E-744D-E7DE786AB307}"/>
                    </a:ext>
                  </a:extLst>
                </p:cNvPr>
                <p:cNvSpPr txBox="1"/>
                <p:nvPr/>
              </p:nvSpPr>
              <p:spPr>
                <a:xfrm>
                  <a:off x="5007742" y="4229833"/>
                  <a:ext cx="4494457" cy="2587335"/>
                </a:xfrm>
                <a:prstGeom prst="rect">
                  <a:avLst/>
                </a:prstGeom>
                <a:noFill/>
              </p:spPr>
              <p:txBody>
                <a:bodyPr wrap="square" rtlCol="0">
                  <a:spAutoFit/>
                </a:bodyPr>
                <a:lstStyle/>
                <a:p>
                  <a:r>
                    <a:rPr lang="es-CO" sz="1600" dirty="0">
                      <a:solidFill>
                        <a:schemeClr val="bg1"/>
                      </a:solidFill>
                      <a:latin typeface="Aptos" panose="020B0004020202020204" pitchFamily="34" charset="0"/>
                    </a:rPr>
                    <a:t>Suponga ahora este ejercicio donde contamos con esta lista completa de portafolios:</a:t>
                  </a:r>
                </a:p>
                <a:p>
                  <a:endParaRPr lang="es-CO" sz="1600" dirty="0">
                    <a:solidFill>
                      <a:schemeClr val="bg1"/>
                    </a:solidFill>
                    <a:latin typeface="Aptos" panose="020B0004020202020204" pitchFamily="34" charset="0"/>
                  </a:endParaRPr>
                </a:p>
                <a:p>
                  <a:endParaRPr lang="es-CO" sz="1600" dirty="0">
                    <a:solidFill>
                      <a:schemeClr val="bg1"/>
                    </a:solidFill>
                    <a:latin typeface="Aptos" panose="020B0004020202020204" pitchFamily="34" charset="0"/>
                  </a:endParaRPr>
                </a:p>
                <a:p>
                  <a:endParaRPr lang="es-CO" sz="1600" dirty="0">
                    <a:solidFill>
                      <a:schemeClr val="bg1"/>
                    </a:solidFill>
                    <a:latin typeface="Aptos" panose="020B0004020202020204" pitchFamily="34" charset="0"/>
                  </a:endParaRPr>
                </a:p>
                <a:p>
                  <a:r>
                    <a:rPr lang="es-CO" sz="1600" dirty="0">
                      <a:solidFill>
                        <a:schemeClr val="bg1"/>
                      </a:solidFill>
                      <a:latin typeface="Aptos" panose="020B0004020202020204" pitchFamily="34" charset="0"/>
                    </a:rPr>
                    <a:t>	</a:t>
                  </a:r>
                </a:p>
                <a:p>
                  <a:endParaRPr lang="es-CO" sz="1600" dirty="0">
                    <a:solidFill>
                      <a:schemeClr val="bg1"/>
                    </a:solidFill>
                    <a:latin typeface="Aptos" panose="020B0004020202020204" pitchFamily="34" charset="0"/>
                  </a:endParaRPr>
                </a:p>
                <a:p>
                  <a:endParaRPr lang="es-CO" sz="1600" dirty="0">
                    <a:solidFill>
                      <a:schemeClr val="bg1"/>
                    </a:solidFill>
                    <a:latin typeface="Aptos" panose="020B0004020202020204" pitchFamily="34" charset="0"/>
                  </a:endParaRPr>
                </a:p>
                <a:p>
                  <a:endParaRPr lang="es-CO" sz="1600" dirty="0">
                    <a:solidFill>
                      <a:schemeClr val="bg1"/>
                    </a:solidFill>
                    <a:latin typeface="Aptos" panose="020B0004020202020204" pitchFamily="34" charset="0"/>
                  </a:endParaRPr>
                </a:p>
              </p:txBody>
            </p:sp>
            <p:sp>
              <p:nvSpPr>
                <p:cNvPr id="31" name="Rectangle: Rounded Corners 27">
                  <a:extLst>
                    <a:ext uri="{FF2B5EF4-FFF2-40B4-BE49-F238E27FC236}">
                      <a16:creationId xmlns:a16="http://schemas.microsoft.com/office/drawing/2014/main" id="{7FFA18A7-B30A-D0F9-1815-7137EC4339D9}"/>
                    </a:ext>
                  </a:extLst>
                </p:cNvPr>
                <p:cNvSpPr/>
                <p:nvPr/>
              </p:nvSpPr>
              <p:spPr>
                <a:xfrm>
                  <a:off x="4580735" y="3989400"/>
                  <a:ext cx="5874463" cy="3334568"/>
                </a:xfrm>
                <a:prstGeom prst="roundRect">
                  <a:avLst>
                    <a:gd name="adj" fmla="val 9786"/>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400" dirty="0"/>
                </a:p>
              </p:txBody>
            </p:sp>
          </p:grpSp>
          <p:pic>
            <p:nvPicPr>
              <p:cNvPr id="7196" name="Imagen 7195" descr="Dibujo en blanco y negro&#10;&#10;Descripción generada automáticamente con confianza media">
                <a:extLst>
                  <a:ext uri="{FF2B5EF4-FFF2-40B4-BE49-F238E27FC236}">
                    <a16:creationId xmlns:a16="http://schemas.microsoft.com/office/drawing/2014/main" id="{7C467231-97DB-A8CF-AB75-7C2C60E2E24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1336" y="3440485"/>
                <a:ext cx="837902" cy="837902"/>
              </a:xfrm>
              <a:prstGeom prst="rect">
                <a:avLst/>
              </a:prstGeom>
            </p:spPr>
          </p:pic>
        </p:grpSp>
        <p:pic>
          <p:nvPicPr>
            <p:cNvPr id="6" name="Picture 10">
              <a:extLst>
                <a:ext uri="{FF2B5EF4-FFF2-40B4-BE49-F238E27FC236}">
                  <a16:creationId xmlns:a16="http://schemas.microsoft.com/office/drawing/2014/main" id="{30D4F12C-DD02-7E44-282D-3F75430ECCCB}"/>
                </a:ext>
              </a:extLst>
            </p:cNvPr>
            <p:cNvPicPr>
              <a:picLocks noChangeAspect="1"/>
            </p:cNvPicPr>
            <p:nvPr/>
          </p:nvPicPr>
          <p:blipFill>
            <a:blip r:embed="rId9">
              <a:lum bright="100000"/>
            </a:blip>
            <a:stretch>
              <a:fillRect/>
            </a:stretch>
          </p:blipFill>
          <p:spPr>
            <a:xfrm>
              <a:off x="1238107" y="3742747"/>
              <a:ext cx="5627120" cy="1341043"/>
            </a:xfrm>
            <a:prstGeom prst="rect">
              <a:avLst/>
            </a:prstGeom>
          </p:spPr>
        </p:pic>
      </p:grpSp>
      <p:sp>
        <p:nvSpPr>
          <p:cNvPr id="9" name="TextBox 2">
            <a:extLst>
              <a:ext uri="{FF2B5EF4-FFF2-40B4-BE49-F238E27FC236}">
                <a16:creationId xmlns:a16="http://schemas.microsoft.com/office/drawing/2014/main" id="{9D4A6E20-4356-55C1-5F27-33FE95E3D236}"/>
              </a:ext>
            </a:extLst>
          </p:cNvPr>
          <p:cNvSpPr txBox="1"/>
          <p:nvPr/>
        </p:nvSpPr>
        <p:spPr>
          <a:xfrm>
            <a:off x="7470756" y="3384602"/>
            <a:ext cx="3660381" cy="2062103"/>
          </a:xfrm>
          <a:prstGeom prst="rect">
            <a:avLst/>
          </a:prstGeom>
          <a:noFill/>
        </p:spPr>
        <p:txBody>
          <a:bodyPr wrap="square" rtlCol="0">
            <a:spAutoFit/>
          </a:bodyPr>
          <a:lstStyle/>
          <a:p>
            <a:r>
              <a:rPr lang="es-CO" sz="1600" dirty="0">
                <a:solidFill>
                  <a:srgbClr val="FFCC00"/>
                </a:solidFill>
                <a:latin typeface="Aptos" panose="020B0004020202020204" pitchFamily="34" charset="0"/>
              </a:rPr>
              <a:t>Se aprecia ahora, que el portafolio 0.5*A+0.5*B posee un retorno inferior al que debería obtener por su sensibilidad si se compara con el portafolio C. De esta manera existiría una oportunidad de arbitraje usando un largo en portafolio C y un corto en el portafolio 0.5A + 0.5B. </a:t>
            </a:r>
          </a:p>
        </p:txBody>
      </p:sp>
    </p:spTree>
    <p:extLst>
      <p:ext uri="{BB962C8B-B14F-4D97-AF65-F5344CB8AC3E}">
        <p14:creationId xmlns:p14="http://schemas.microsoft.com/office/powerpoint/2010/main" val="36520275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
                                        <p:tgtEl>
                                          <p:spTgt spid="9"/>
                                        </p:tgtEl>
                                      </p:cBhvr>
                                    </p:animEffect>
                                    <p:anim calcmode="lin" valueType="num">
                                      <p:cBhvr>
                                        <p:cTn id="8" dur="200" fill="hold"/>
                                        <p:tgtEl>
                                          <p:spTgt spid="9"/>
                                        </p:tgtEl>
                                        <p:attrNameLst>
                                          <p:attrName>ppt_x</p:attrName>
                                        </p:attrNameLst>
                                      </p:cBhvr>
                                      <p:tavLst>
                                        <p:tav tm="0">
                                          <p:val>
                                            <p:strVal val="#ppt_x"/>
                                          </p:val>
                                        </p:tav>
                                        <p:tav tm="100000">
                                          <p:val>
                                            <p:strVal val="#ppt_x"/>
                                          </p:val>
                                        </p:tav>
                                      </p:tavLst>
                                    </p:anim>
                                    <p:anim calcmode="lin" valueType="num">
                                      <p:cBhvr>
                                        <p:cTn id="9" dur="2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41BFA-D821-7B1F-FF90-3E898080F880}"/>
            </a:ext>
          </a:extLst>
        </p:cNvPr>
        <p:cNvGrpSpPr/>
        <p:nvPr/>
      </p:nvGrpSpPr>
      <p:grpSpPr>
        <a:xfrm>
          <a:off x="0" y="0"/>
          <a:ext cx="0" cy="0"/>
          <a:chOff x="0" y="0"/>
          <a:chExt cx="0" cy="0"/>
        </a:xfrm>
      </p:grpSpPr>
      <p:pic>
        <p:nvPicPr>
          <p:cNvPr id="3" name="Picture 10" descr="Abstract Dark Halftone Background Design Png Image - Background Abstract  Design Png Clipart - Large Size Png Image - PikPng">
            <a:extLst>
              <a:ext uri="{FF2B5EF4-FFF2-40B4-BE49-F238E27FC236}">
                <a16:creationId xmlns:a16="http://schemas.microsoft.com/office/drawing/2014/main" id="{CDE9C263-3BD6-7BDA-385D-5F5236CF3CC1}"/>
              </a:ext>
            </a:extLst>
          </p:cNvPr>
          <p:cNvPicPr>
            <a:picLocks noChangeAspect="1" noChangeArrowheads="1"/>
          </p:cNvPicPr>
          <p:nvPr/>
        </p:nvPicPr>
        <p:blipFill rotWithShape="1">
          <a:blip r:embed="rId3">
            <a:alphaModFix amt="10000"/>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46128" y="-508514"/>
            <a:ext cx="7320385" cy="7412644"/>
          </a:xfrm>
          <a:prstGeom prst="rect">
            <a:avLst/>
          </a:prstGeom>
          <a:noFill/>
          <a:extLst>
            <a:ext uri="{909E8E84-426E-40DD-AFC4-6F175D3DCCD1}">
              <a14:hiddenFill xmlns:a14="http://schemas.microsoft.com/office/drawing/2010/main">
                <a:solidFill>
                  <a:srgbClr val="FFFFFF"/>
                </a:solidFill>
              </a14:hiddenFill>
            </a:ext>
          </a:extLst>
        </p:spPr>
      </p:pic>
      <p:pic>
        <p:nvPicPr>
          <p:cNvPr id="7206" name="Imagen 7205">
            <a:extLst>
              <a:ext uri="{FF2B5EF4-FFF2-40B4-BE49-F238E27FC236}">
                <a16:creationId xmlns:a16="http://schemas.microsoft.com/office/drawing/2014/main" id="{997E52C5-C044-4308-A6F4-0832D8429B7B}"/>
              </a:ext>
            </a:extLst>
          </p:cNvPr>
          <p:cNvPicPr>
            <a:picLocks noChangeAspect="1"/>
          </p:cNvPicPr>
          <p:nvPr/>
        </p:nvPicPr>
        <p:blipFill>
          <a:blip r:embed="rId5">
            <a:alphaModFix amt="1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564220">
            <a:off x="5844011" y="-794467"/>
            <a:ext cx="7542718" cy="7542718"/>
          </a:xfrm>
          <a:prstGeom prst="rect">
            <a:avLst/>
          </a:prstGeom>
        </p:spPr>
      </p:pic>
      <p:sp>
        <p:nvSpPr>
          <p:cNvPr id="8" name="Rectangle: Rounded Corners 7">
            <a:extLst>
              <a:ext uri="{FF2B5EF4-FFF2-40B4-BE49-F238E27FC236}">
                <a16:creationId xmlns:a16="http://schemas.microsoft.com/office/drawing/2014/main" id="{FE9BB96E-6D8C-0446-A78A-CCE50FD778FE}"/>
              </a:ext>
            </a:extLst>
          </p:cNvPr>
          <p:cNvSpPr/>
          <p:nvPr/>
        </p:nvSpPr>
        <p:spPr>
          <a:xfrm>
            <a:off x="4702629" y="654157"/>
            <a:ext cx="8224183"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8C33E691-E811-F225-375C-60BC717A23E9}"/>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2E803A80-0B8A-375C-9C20-2CBBDB4BCCF9}"/>
              </a:ext>
            </a:extLst>
          </p:cNvPr>
          <p:cNvSpPr txBox="1"/>
          <p:nvPr/>
        </p:nvSpPr>
        <p:spPr>
          <a:xfrm>
            <a:off x="4847771" y="793675"/>
            <a:ext cx="7344229" cy="523220"/>
          </a:xfrm>
          <a:prstGeom prst="rect">
            <a:avLst/>
          </a:prstGeom>
          <a:noFill/>
        </p:spPr>
        <p:txBody>
          <a:bodyPr wrap="square" rtlCol="0">
            <a:spAutoFit/>
          </a:bodyPr>
          <a:lstStyle/>
          <a:p>
            <a:pPr algn="ctr"/>
            <a:r>
              <a:rPr lang="es-ES" sz="2800" b="1" dirty="0">
                <a:solidFill>
                  <a:schemeClr val="tx1">
                    <a:lumMod val="85000"/>
                    <a:lumOff val="15000"/>
                  </a:schemeClr>
                </a:solidFill>
                <a:latin typeface="Aptos" panose="020B0004020202020204" pitchFamily="34" charset="0"/>
              </a:rPr>
              <a:t>Factores de Riesgo: </a:t>
            </a:r>
            <a:r>
              <a:rPr lang="es-ES" sz="2800" b="1" dirty="0" err="1">
                <a:solidFill>
                  <a:schemeClr val="tx1">
                    <a:lumMod val="85000"/>
                    <a:lumOff val="15000"/>
                  </a:schemeClr>
                </a:solidFill>
                <a:latin typeface="Aptos" panose="020B0004020202020204" pitchFamily="34" charset="0"/>
              </a:rPr>
              <a:t>Arbitrage</a:t>
            </a:r>
            <a:r>
              <a:rPr lang="es-ES" sz="2800" b="1" dirty="0">
                <a:solidFill>
                  <a:schemeClr val="tx1">
                    <a:lumMod val="85000"/>
                    <a:lumOff val="15000"/>
                  </a:schemeClr>
                </a:solidFill>
                <a:latin typeface="Aptos" panose="020B0004020202020204" pitchFamily="34" charset="0"/>
              </a:rPr>
              <a:t> </a:t>
            </a:r>
            <a:r>
              <a:rPr lang="es-ES" sz="2800" b="1" dirty="0" err="1">
                <a:solidFill>
                  <a:schemeClr val="tx1">
                    <a:lumMod val="85000"/>
                    <a:lumOff val="15000"/>
                  </a:schemeClr>
                </a:solidFill>
                <a:latin typeface="Aptos" panose="020B0004020202020204" pitchFamily="34" charset="0"/>
              </a:rPr>
              <a:t>Pricing</a:t>
            </a:r>
            <a:r>
              <a:rPr lang="es-ES" sz="2800" b="1" dirty="0">
                <a:solidFill>
                  <a:schemeClr val="tx1">
                    <a:lumMod val="85000"/>
                    <a:lumOff val="15000"/>
                  </a:schemeClr>
                </a:solidFill>
                <a:latin typeface="Aptos" panose="020B0004020202020204" pitchFamily="34" charset="0"/>
              </a:rPr>
              <a:t> </a:t>
            </a:r>
            <a:r>
              <a:rPr lang="es-ES" sz="2800" b="1" dirty="0" err="1">
                <a:solidFill>
                  <a:schemeClr val="tx1">
                    <a:lumMod val="85000"/>
                    <a:lumOff val="15000"/>
                  </a:schemeClr>
                </a:solidFill>
                <a:latin typeface="Aptos" panose="020B0004020202020204" pitchFamily="34" charset="0"/>
              </a:rPr>
              <a:t>Theory</a:t>
            </a:r>
            <a:endParaRPr lang="es-ES" sz="2800" b="1" dirty="0">
              <a:solidFill>
                <a:schemeClr val="tx1">
                  <a:lumMod val="85000"/>
                  <a:lumOff val="15000"/>
                </a:schemeClr>
              </a:solidFill>
              <a:latin typeface="Aptos" panose="020B0004020202020204" pitchFamily="34" charset="0"/>
            </a:endParaRPr>
          </a:p>
        </p:txBody>
      </p:sp>
      <p:cxnSp>
        <p:nvCxnSpPr>
          <p:cNvPr id="11" name="Straight Connector 10">
            <a:extLst>
              <a:ext uri="{FF2B5EF4-FFF2-40B4-BE49-F238E27FC236}">
                <a16:creationId xmlns:a16="http://schemas.microsoft.com/office/drawing/2014/main" id="{E7EE5570-3E16-B541-9F03-11DF4DFFFCB3}"/>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DDF1750-63FD-366D-4EA2-72C33BDB8249}"/>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7210" name="Grupo 7209">
            <a:extLst>
              <a:ext uri="{FF2B5EF4-FFF2-40B4-BE49-F238E27FC236}">
                <a16:creationId xmlns:a16="http://schemas.microsoft.com/office/drawing/2014/main" id="{6EC36501-09AD-91B6-79F6-AD05CA8B0605}"/>
              </a:ext>
            </a:extLst>
          </p:cNvPr>
          <p:cNvGrpSpPr/>
          <p:nvPr/>
        </p:nvGrpSpPr>
        <p:grpSpPr>
          <a:xfrm>
            <a:off x="831182" y="2448477"/>
            <a:ext cx="10290704" cy="3680584"/>
            <a:chOff x="271336" y="3440485"/>
            <a:chExt cx="10413824" cy="4125465"/>
          </a:xfrm>
        </p:grpSpPr>
        <p:grpSp>
          <p:nvGrpSpPr>
            <p:cNvPr id="26" name="Group 34">
              <a:extLst>
                <a:ext uri="{FF2B5EF4-FFF2-40B4-BE49-F238E27FC236}">
                  <a16:creationId xmlns:a16="http://schemas.microsoft.com/office/drawing/2014/main" id="{434B0630-44C1-5CE1-4547-C6EECD32307B}"/>
                </a:ext>
              </a:extLst>
            </p:cNvPr>
            <p:cNvGrpSpPr/>
            <p:nvPr/>
          </p:nvGrpSpPr>
          <p:grpSpPr>
            <a:xfrm>
              <a:off x="673906" y="3663645"/>
              <a:ext cx="10011254" cy="3902305"/>
              <a:chOff x="4580735" y="3989399"/>
              <a:chExt cx="9207035" cy="3902305"/>
            </a:xfrm>
          </p:grpSpPr>
          <mc:AlternateContent xmlns:mc="http://schemas.openxmlformats.org/markup-compatibility/2006" xmlns:a14="http://schemas.microsoft.com/office/drawing/2010/main">
            <mc:Choice Requires="a14">
              <p:sp>
                <p:nvSpPr>
                  <p:cNvPr id="30" name="TextBox 2">
                    <a:extLst>
                      <a:ext uri="{FF2B5EF4-FFF2-40B4-BE49-F238E27FC236}">
                        <a16:creationId xmlns:a16="http://schemas.microsoft.com/office/drawing/2014/main" id="{C7E76E44-6BAB-9C3F-9791-B1F69A2EB8C4}"/>
                      </a:ext>
                    </a:extLst>
                  </p:cNvPr>
                  <p:cNvSpPr txBox="1"/>
                  <p:nvPr/>
                </p:nvSpPr>
                <p:spPr>
                  <a:xfrm>
                    <a:off x="5007742" y="4110419"/>
                    <a:ext cx="8780028" cy="3572465"/>
                  </a:xfrm>
                  <a:prstGeom prst="rect">
                    <a:avLst/>
                  </a:prstGeom>
                  <a:noFill/>
                </p:spPr>
                <p:txBody>
                  <a:bodyPr wrap="square" rtlCol="0">
                    <a:spAutoFit/>
                  </a:bodyPr>
                  <a:lstStyle/>
                  <a:p>
                    <a:r>
                      <a:rPr lang="es-MX" sz="1600" dirty="0">
                        <a:solidFill>
                          <a:schemeClr val="bg1"/>
                        </a:solidFill>
                        <a:latin typeface="Aptos" panose="020B0004020202020204" pitchFamily="34" charset="0"/>
                      </a:rPr>
                      <a:t>Bajo un razonamiento similar, la prima de riesgo para el factor de riesgo </a:t>
                    </a:r>
                    <a14:m>
                      <m:oMath xmlns:m="http://schemas.openxmlformats.org/officeDocument/2006/math">
                        <m:r>
                          <a:rPr lang="es-MX" sz="1600" b="0" i="1" smtClean="0">
                            <a:solidFill>
                              <a:schemeClr val="bg1"/>
                            </a:solidFill>
                            <a:latin typeface="Cambria Math" panose="02040503050406030204" pitchFamily="18" charset="0"/>
                          </a:rPr>
                          <m:t>𝑗</m:t>
                        </m:r>
                      </m:oMath>
                    </a14:m>
                    <a:r>
                      <a:rPr lang="es-CO" sz="1600" dirty="0">
                        <a:solidFill>
                          <a:schemeClr val="bg1"/>
                        </a:solidFill>
                        <a:latin typeface="Aptos" panose="020B0004020202020204" pitchFamily="34" charset="0"/>
                      </a:rPr>
                      <a:t> (</a:t>
                    </a:r>
                    <a14:m>
                      <m:oMath xmlns:m="http://schemas.openxmlformats.org/officeDocument/2006/math">
                        <m:sSub>
                          <m:sSubPr>
                            <m:ctrlPr>
                              <a:rPr lang="es-MX" sz="1600" b="0" i="1" smtClean="0">
                                <a:solidFill>
                                  <a:schemeClr val="bg1"/>
                                </a:solidFill>
                                <a:latin typeface="Cambria Math" panose="02040503050406030204" pitchFamily="18" charset="0"/>
                              </a:rPr>
                            </m:ctrlPr>
                          </m:sSubPr>
                          <m:e>
                            <m:r>
                              <a:rPr lang="es-MX" sz="1600" b="0" i="1" smtClean="0">
                                <a:solidFill>
                                  <a:schemeClr val="bg1"/>
                                </a:solidFill>
                                <a:latin typeface="Cambria Math" panose="02040503050406030204" pitchFamily="18" charset="0"/>
                              </a:rPr>
                              <m:t>𝑃</m:t>
                            </m:r>
                          </m:e>
                          <m:sub>
                            <m:r>
                              <a:rPr lang="es-MX" sz="1600" b="0" i="1" smtClean="0">
                                <a:solidFill>
                                  <a:schemeClr val="bg1"/>
                                </a:solidFill>
                                <a:latin typeface="Cambria Math" panose="02040503050406030204" pitchFamily="18" charset="0"/>
                              </a:rPr>
                              <m:t>𝑗</m:t>
                            </m:r>
                          </m:sub>
                        </m:sSub>
                      </m:oMath>
                    </a14:m>
                    <a:r>
                      <a:rPr lang="es-CO" sz="1600" dirty="0">
                        <a:solidFill>
                          <a:schemeClr val="bg1"/>
                        </a:solidFill>
                        <a:latin typeface="Aptos" panose="020B0004020202020204" pitchFamily="34" charset="0"/>
                      </a:rPr>
                      <a:t>), es el exceso de retorno sobre la tasa libre de riesgo obtenido al invertir en aquel activo que tiene una exposición de 1 respecto al factor </a:t>
                    </a:r>
                    <a14:m>
                      <m:oMath xmlns:m="http://schemas.openxmlformats.org/officeDocument/2006/math">
                        <m:r>
                          <a:rPr lang="es-MX" sz="1600" b="0" i="1" smtClean="0">
                            <a:solidFill>
                              <a:schemeClr val="bg1"/>
                            </a:solidFill>
                            <a:latin typeface="Cambria Math" panose="02040503050406030204" pitchFamily="18" charset="0"/>
                          </a:rPr>
                          <m:t>𝑗</m:t>
                        </m:r>
                        <m:r>
                          <a:rPr lang="es-MX" sz="1600" b="0" i="0" smtClean="0">
                            <a:solidFill>
                              <a:schemeClr val="bg1"/>
                            </a:solidFill>
                            <a:latin typeface="Cambria Math" panose="02040503050406030204" pitchFamily="18" charset="0"/>
                          </a:rPr>
                          <m:t> </m:t>
                        </m:r>
                      </m:oMath>
                    </a14:m>
                    <a:r>
                      <a:rPr lang="es-CO" sz="1600" dirty="0">
                        <a:solidFill>
                          <a:schemeClr val="bg1"/>
                        </a:solidFill>
                        <a:latin typeface="Aptos" panose="020B0004020202020204" pitchFamily="34" charset="0"/>
                      </a:rPr>
                      <a:t>y cero exposiciones al resto de factores </a:t>
                    </a:r>
                    <a14:m>
                      <m:oMath xmlns:m="http://schemas.openxmlformats.org/officeDocument/2006/math">
                        <m:d>
                          <m:dPr>
                            <m:ctrlPr>
                              <a:rPr lang="es-MX" sz="1600" b="0" i="1" smtClean="0">
                                <a:solidFill>
                                  <a:schemeClr val="bg1"/>
                                </a:solidFill>
                                <a:latin typeface="Cambria Math" panose="02040503050406030204" pitchFamily="18" charset="0"/>
                              </a:rPr>
                            </m:ctrlPr>
                          </m:dPr>
                          <m:e>
                            <m:sSub>
                              <m:sSubPr>
                                <m:ctrlPr>
                                  <a:rPr lang="es-MX" sz="1600" b="0" i="1" smtClean="0">
                                    <a:solidFill>
                                      <a:schemeClr val="bg1"/>
                                    </a:solidFill>
                                    <a:latin typeface="Cambria Math" panose="02040503050406030204" pitchFamily="18" charset="0"/>
                                  </a:rPr>
                                </m:ctrlPr>
                              </m:sSubPr>
                              <m:e>
                                <m:r>
                                  <a:rPr lang="es-MX" sz="1600" b="0" i="1" smtClean="0">
                                    <a:solidFill>
                                      <a:schemeClr val="bg1"/>
                                    </a:solidFill>
                                    <a:latin typeface="Cambria Math" panose="02040503050406030204" pitchFamily="18" charset="0"/>
                                  </a:rPr>
                                  <m:t>𝛽</m:t>
                                </m:r>
                              </m:e>
                              <m:sub>
                                <m:r>
                                  <a:rPr lang="es-MX" sz="1600" b="0" i="1" smtClean="0">
                                    <a:solidFill>
                                      <a:schemeClr val="bg1"/>
                                    </a:solidFill>
                                    <a:latin typeface="Cambria Math" panose="02040503050406030204" pitchFamily="18" charset="0"/>
                                  </a:rPr>
                                  <m:t>𝑖h</m:t>
                                </m:r>
                              </m:sub>
                            </m:sSub>
                            <m:r>
                              <a:rPr lang="es-MX" sz="1600" b="0" i="1" smtClean="0">
                                <a:solidFill>
                                  <a:schemeClr val="bg1"/>
                                </a:solidFill>
                                <a:latin typeface="Cambria Math" panose="02040503050406030204" pitchFamily="18" charset="0"/>
                              </a:rPr>
                              <m:t>=0 </m:t>
                            </m:r>
                            <m:r>
                              <a:rPr lang="es-MX" sz="1600" b="0" i="1" smtClean="0">
                                <a:solidFill>
                                  <a:schemeClr val="bg1"/>
                                </a:solidFill>
                                <a:latin typeface="Cambria Math" panose="02040503050406030204" pitchFamily="18" charset="0"/>
                                <a:ea typeface="Cambria Math" panose="02040503050406030204" pitchFamily="18" charset="0"/>
                              </a:rPr>
                              <m:t>∀</m:t>
                            </m:r>
                            <m:r>
                              <a:rPr lang="es-MX" sz="1600" b="0" i="1" smtClean="0">
                                <a:solidFill>
                                  <a:schemeClr val="bg1"/>
                                </a:solidFill>
                                <a:latin typeface="Cambria Math" panose="02040503050406030204" pitchFamily="18" charset="0"/>
                                <a:ea typeface="Cambria Math" panose="02040503050406030204" pitchFamily="18" charset="0"/>
                              </a:rPr>
                              <m:t>h</m:t>
                            </m:r>
                            <m:r>
                              <a:rPr lang="es-MX" sz="1600" b="0" i="1" smtClean="0">
                                <a:solidFill>
                                  <a:schemeClr val="bg1"/>
                                </a:solidFill>
                                <a:latin typeface="Cambria Math" panose="02040503050406030204" pitchFamily="18" charset="0"/>
                                <a:ea typeface="Cambria Math" panose="02040503050406030204" pitchFamily="18" charset="0"/>
                              </a:rPr>
                              <m:t>≠</m:t>
                            </m:r>
                            <m:r>
                              <a:rPr lang="es-MX" sz="1600" b="0" i="1" smtClean="0">
                                <a:solidFill>
                                  <a:schemeClr val="bg1"/>
                                </a:solidFill>
                                <a:latin typeface="Cambria Math" panose="02040503050406030204" pitchFamily="18" charset="0"/>
                                <a:ea typeface="Cambria Math" panose="02040503050406030204" pitchFamily="18" charset="0"/>
                              </a:rPr>
                              <m:t>𝑗</m:t>
                            </m:r>
                          </m:e>
                        </m:d>
                      </m:oMath>
                    </a14:m>
                    <a:endParaRPr lang="es-CO" sz="1600" dirty="0">
                      <a:solidFill>
                        <a:schemeClr val="bg1"/>
                      </a:solidFill>
                      <a:latin typeface="Aptos" panose="020B0004020202020204" pitchFamily="34" charset="0"/>
                    </a:endParaRPr>
                  </a:p>
                  <a:p>
                    <a:endParaRPr lang="es-CO" sz="1600" dirty="0">
                      <a:solidFill>
                        <a:schemeClr val="bg1"/>
                      </a:solidFill>
                      <a:latin typeface="Aptos" panose="020B0004020202020204" pitchFamily="34" charset="0"/>
                    </a:endParaRPr>
                  </a:p>
                  <a:p>
                    <a:r>
                      <a:rPr lang="es-CO" sz="1600" dirty="0">
                        <a:solidFill>
                          <a:schemeClr val="bg1"/>
                        </a:solidFill>
                        <a:latin typeface="Aptos" panose="020B0004020202020204" pitchFamily="34" charset="0"/>
                      </a:rPr>
                      <a:t>El modelo completo de APT se obtiene al sustituir la ecuación (2) en la ecuación (1): </a:t>
                    </a:r>
                  </a:p>
                  <a:p>
                    <a:endParaRPr lang="es-CO" sz="1600" dirty="0">
                      <a:solidFill>
                        <a:schemeClr val="bg1"/>
                      </a:solidFill>
                      <a:latin typeface="Aptos" panose="020B0004020202020204" pitchFamily="34" charset="0"/>
                    </a:endParaRPr>
                  </a:p>
                  <a:p>
                    <a:pPr algn="ctr"/>
                    <a:r>
                      <a:rPr lang="es-CO" sz="1600" dirty="0">
                        <a:solidFill>
                          <a:schemeClr val="bg1"/>
                        </a:solidFill>
                        <a:latin typeface="Aptos" panose="020B0004020202020204" pitchFamily="34" charset="0"/>
                      </a:rPr>
                      <a:t> </a:t>
                    </a:r>
                    <a14:m>
                      <m:oMath xmlns:m="http://schemas.openxmlformats.org/officeDocument/2006/math">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𝑟</m:t>
                            </m:r>
                          </m:e>
                          <m:sub>
                            <m:r>
                              <a:rPr lang="es-CO" b="0" i="1" smtClean="0">
                                <a:solidFill>
                                  <a:schemeClr val="bg1"/>
                                </a:solidFill>
                                <a:latin typeface="Cambria Math" panose="02040503050406030204" pitchFamily="18" charset="0"/>
                              </a:rPr>
                              <m:t>𝑖</m:t>
                            </m:r>
                          </m:sub>
                        </m:sSub>
                        <m:d>
                          <m:dPr>
                            <m:ctrlPr>
                              <a:rPr lang="es-CO" b="0" i="1" smtClean="0">
                                <a:solidFill>
                                  <a:schemeClr val="bg1"/>
                                </a:solidFill>
                                <a:latin typeface="Cambria Math" panose="02040503050406030204" pitchFamily="18" charset="0"/>
                              </a:rPr>
                            </m:ctrlPr>
                          </m:dPr>
                          <m:e>
                            <m:r>
                              <a:rPr lang="es-CO" b="0" i="1" smtClean="0">
                                <a:solidFill>
                                  <a:schemeClr val="bg1"/>
                                </a:solidFill>
                                <a:latin typeface="Cambria Math" panose="02040503050406030204" pitchFamily="18" charset="0"/>
                              </a:rPr>
                              <m:t>𝑡</m:t>
                            </m:r>
                          </m:e>
                        </m:d>
                        <m:r>
                          <a:rPr lang="es-CO" b="0" i="1" smtClean="0">
                            <a:solidFill>
                              <a:schemeClr val="bg1"/>
                            </a:solidFill>
                            <a:latin typeface="Cambria Math" panose="02040503050406030204" pitchFamily="18" charset="0"/>
                          </a:rPr>
                          <m:t>−</m:t>
                        </m:r>
                        <m:r>
                          <a:rPr lang="es-MX" b="0" i="1" smtClean="0">
                            <a:solidFill>
                              <a:schemeClr val="bg1"/>
                            </a:solidFill>
                            <a:latin typeface="Cambria Math" panose="02040503050406030204" pitchFamily="18" charset="0"/>
                          </a:rPr>
                          <m:t>(</m:t>
                        </m:r>
                        <m:sSub>
                          <m:sSubPr>
                            <m:ctrlPr>
                              <a:rPr lang="es-CO"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rPr>
                              <m:t>𝑃</m:t>
                            </m:r>
                          </m:e>
                          <m:sub>
                            <m:r>
                              <a:rPr lang="es-CO" i="1">
                                <a:solidFill>
                                  <a:schemeClr val="bg1"/>
                                </a:solidFill>
                                <a:latin typeface="Cambria Math" panose="02040503050406030204" pitchFamily="18" charset="0"/>
                              </a:rPr>
                              <m:t>0</m:t>
                            </m:r>
                          </m:sub>
                        </m:sSub>
                        <m:r>
                          <a:rPr lang="es-CO" i="1">
                            <a:solidFill>
                              <a:schemeClr val="bg1"/>
                            </a:solidFill>
                            <a:latin typeface="Cambria Math" panose="02040503050406030204" pitchFamily="18" charset="0"/>
                          </a:rPr>
                          <m:t>+</m:t>
                        </m:r>
                        <m:sSub>
                          <m:sSubPr>
                            <m:ctrlPr>
                              <a:rPr lang="es-CO"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rPr>
                              <m:t>𝛽</m:t>
                            </m:r>
                          </m:e>
                          <m:sub>
                            <m:r>
                              <a:rPr lang="es-CO" i="1">
                                <a:solidFill>
                                  <a:schemeClr val="bg1"/>
                                </a:solidFill>
                                <a:latin typeface="Cambria Math" panose="02040503050406030204" pitchFamily="18" charset="0"/>
                              </a:rPr>
                              <m:t>𝑖</m:t>
                            </m:r>
                            <m:r>
                              <a:rPr lang="es-CO" i="1">
                                <a:solidFill>
                                  <a:schemeClr val="bg1"/>
                                </a:solidFill>
                                <a:latin typeface="Cambria Math" panose="02040503050406030204" pitchFamily="18" charset="0"/>
                              </a:rPr>
                              <m:t>1</m:t>
                            </m:r>
                          </m:sub>
                        </m:sSub>
                        <m:sSub>
                          <m:sSubPr>
                            <m:ctrlPr>
                              <a:rPr lang="es-CO"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rPr>
                              <m:t>𝑃</m:t>
                            </m:r>
                          </m:e>
                          <m:sub>
                            <m:r>
                              <a:rPr lang="es-CO" i="1">
                                <a:solidFill>
                                  <a:schemeClr val="bg1"/>
                                </a:solidFill>
                                <a:latin typeface="Cambria Math" panose="02040503050406030204" pitchFamily="18" charset="0"/>
                              </a:rPr>
                              <m:t>1</m:t>
                            </m:r>
                          </m:sub>
                        </m:sSub>
                        <m:r>
                          <a:rPr lang="es-CO" i="1">
                            <a:solidFill>
                              <a:schemeClr val="bg1"/>
                            </a:solidFill>
                            <a:latin typeface="Cambria Math" panose="02040503050406030204" pitchFamily="18" charset="0"/>
                          </a:rPr>
                          <m:t>+…+</m:t>
                        </m:r>
                        <m:sSub>
                          <m:sSubPr>
                            <m:ctrlPr>
                              <a:rPr lang="es-CO"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rPr>
                              <m:t>𝛽</m:t>
                            </m:r>
                          </m:e>
                          <m:sub>
                            <m:r>
                              <a:rPr lang="es-CO" i="1">
                                <a:solidFill>
                                  <a:schemeClr val="bg1"/>
                                </a:solidFill>
                                <a:latin typeface="Cambria Math" panose="02040503050406030204" pitchFamily="18" charset="0"/>
                              </a:rPr>
                              <m:t>𝑖𝐾</m:t>
                            </m:r>
                          </m:sub>
                        </m:sSub>
                        <m:sSub>
                          <m:sSubPr>
                            <m:ctrlPr>
                              <a:rPr lang="es-CO"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rPr>
                              <m:t>𝑃</m:t>
                            </m:r>
                          </m:e>
                          <m:sub>
                            <m:r>
                              <a:rPr lang="es-CO" i="1">
                                <a:solidFill>
                                  <a:schemeClr val="bg1"/>
                                </a:solidFill>
                                <a:latin typeface="Cambria Math" panose="02040503050406030204" pitchFamily="18" charset="0"/>
                              </a:rPr>
                              <m:t>𝐾</m:t>
                            </m:r>
                          </m:sub>
                        </m:sSub>
                        <m:r>
                          <a:rPr lang="es-MX" b="0" i="1" smtClean="0">
                            <a:solidFill>
                              <a:schemeClr val="bg1"/>
                            </a:solidFill>
                            <a:latin typeface="Cambria Math" panose="02040503050406030204" pitchFamily="18" charset="0"/>
                          </a:rPr>
                          <m:t>)</m:t>
                        </m:r>
                        <m:r>
                          <a:rPr lang="es-CO" b="0" i="1" smtClean="0">
                            <a:solidFill>
                              <a:schemeClr val="bg1"/>
                            </a:solidFill>
                            <a:latin typeface="Cambria Math" panose="02040503050406030204" pitchFamily="18" charset="0"/>
                          </a:rPr>
                          <m:t>=</m:t>
                        </m:r>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𝛽</m:t>
                            </m:r>
                          </m:e>
                          <m:sub>
                            <m:r>
                              <a:rPr lang="es-CO" b="0" i="1" smtClean="0">
                                <a:solidFill>
                                  <a:schemeClr val="bg1"/>
                                </a:solidFill>
                                <a:latin typeface="Cambria Math" panose="02040503050406030204" pitchFamily="18" charset="0"/>
                              </a:rPr>
                              <m:t>𝑖</m:t>
                            </m:r>
                            <m:r>
                              <a:rPr lang="es-CO" b="0" i="1" smtClean="0">
                                <a:solidFill>
                                  <a:schemeClr val="bg1"/>
                                </a:solidFill>
                                <a:latin typeface="Cambria Math" panose="02040503050406030204" pitchFamily="18" charset="0"/>
                              </a:rPr>
                              <m:t>1</m:t>
                            </m:r>
                          </m:sub>
                        </m:sSub>
                        <m:sSub>
                          <m:sSubPr>
                            <m:ctrlPr>
                              <a:rPr lang="es-CO" b="0" i="1" smtClean="0">
                                <a:solidFill>
                                  <a:schemeClr val="bg1"/>
                                </a:solidFill>
                                <a:latin typeface="Cambria Math" panose="02040503050406030204" pitchFamily="18" charset="0"/>
                              </a:rPr>
                            </m:ctrlPr>
                          </m:sSubPr>
                          <m:e>
                            <m:r>
                              <a:rPr lang="es-MX" b="0" i="1" smtClean="0">
                                <a:solidFill>
                                  <a:schemeClr val="bg1"/>
                                </a:solidFill>
                                <a:latin typeface="Cambria Math" panose="02040503050406030204" pitchFamily="18" charset="0"/>
                              </a:rPr>
                              <m:t>𝑓</m:t>
                            </m:r>
                          </m:e>
                          <m:sub>
                            <m:r>
                              <a:rPr lang="es-CO" b="0" i="1" smtClean="0">
                                <a:solidFill>
                                  <a:schemeClr val="bg1"/>
                                </a:solidFill>
                                <a:latin typeface="Cambria Math" panose="02040503050406030204" pitchFamily="18" charset="0"/>
                              </a:rPr>
                              <m:t>1</m:t>
                            </m:r>
                          </m:sub>
                        </m:sSub>
                        <m:r>
                          <a:rPr lang="es-MX" b="0" i="1" smtClean="0">
                            <a:solidFill>
                              <a:schemeClr val="bg1"/>
                            </a:solidFill>
                            <a:latin typeface="Cambria Math" panose="02040503050406030204" pitchFamily="18" charset="0"/>
                          </a:rPr>
                          <m:t>(</m:t>
                        </m:r>
                        <m:r>
                          <a:rPr lang="es-MX" b="0" i="1" smtClean="0">
                            <a:solidFill>
                              <a:schemeClr val="bg1"/>
                            </a:solidFill>
                            <a:latin typeface="Cambria Math" panose="02040503050406030204" pitchFamily="18" charset="0"/>
                          </a:rPr>
                          <m:t>𝑡</m:t>
                        </m:r>
                        <m:r>
                          <a:rPr lang="es-MX" b="0" i="1" smtClean="0">
                            <a:solidFill>
                              <a:schemeClr val="bg1"/>
                            </a:solidFill>
                            <a:latin typeface="Cambria Math" panose="02040503050406030204" pitchFamily="18" charset="0"/>
                          </a:rPr>
                          <m:t>)+</m:t>
                        </m:r>
                        <m:sSub>
                          <m:sSubPr>
                            <m:ctrlPr>
                              <a:rPr lang="es-CO" b="0" i="1" smtClean="0">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rPr>
                              <m:t>𝛽</m:t>
                            </m:r>
                          </m:e>
                          <m:sub>
                            <m:r>
                              <a:rPr lang="es-CO" b="0" i="1" smtClean="0">
                                <a:solidFill>
                                  <a:schemeClr val="bg1"/>
                                </a:solidFill>
                                <a:latin typeface="Cambria Math" panose="02040503050406030204" pitchFamily="18" charset="0"/>
                              </a:rPr>
                              <m:t>𝑖</m:t>
                            </m:r>
                            <m:r>
                              <a:rPr lang="es-CO" b="0" i="1" smtClean="0">
                                <a:solidFill>
                                  <a:schemeClr val="bg1"/>
                                </a:solidFill>
                                <a:latin typeface="Cambria Math" panose="02040503050406030204" pitchFamily="18" charset="0"/>
                              </a:rPr>
                              <m:t>2</m:t>
                            </m:r>
                          </m:sub>
                        </m:sSub>
                        <m:sSub>
                          <m:sSubPr>
                            <m:ctrlPr>
                              <a:rPr lang="es-CO" b="0" i="1" smtClean="0">
                                <a:solidFill>
                                  <a:schemeClr val="bg1"/>
                                </a:solidFill>
                                <a:latin typeface="Cambria Math" panose="02040503050406030204" pitchFamily="18" charset="0"/>
                              </a:rPr>
                            </m:ctrlPr>
                          </m:sSubPr>
                          <m:e>
                            <m:r>
                              <a:rPr lang="es-MX" b="0" i="1" smtClean="0">
                                <a:solidFill>
                                  <a:schemeClr val="bg1"/>
                                </a:solidFill>
                                <a:latin typeface="Cambria Math" panose="02040503050406030204" pitchFamily="18" charset="0"/>
                              </a:rPr>
                              <m:t>𝑓</m:t>
                            </m:r>
                          </m:e>
                          <m:sub>
                            <m:r>
                              <a:rPr lang="es-CO" b="0" i="1" smtClean="0">
                                <a:solidFill>
                                  <a:schemeClr val="bg1"/>
                                </a:solidFill>
                                <a:latin typeface="Cambria Math" panose="02040503050406030204" pitchFamily="18" charset="0"/>
                              </a:rPr>
                              <m:t>2</m:t>
                            </m:r>
                          </m:sub>
                        </m:sSub>
                        <m:r>
                          <a:rPr lang="es-MX" b="0" i="1" smtClean="0">
                            <a:solidFill>
                              <a:schemeClr val="bg1"/>
                            </a:solidFill>
                            <a:latin typeface="Cambria Math" panose="02040503050406030204" pitchFamily="18" charset="0"/>
                          </a:rPr>
                          <m:t>(</m:t>
                        </m:r>
                        <m:r>
                          <a:rPr lang="es-MX" b="0" i="1" smtClean="0">
                            <a:solidFill>
                              <a:schemeClr val="bg1"/>
                            </a:solidFill>
                            <a:latin typeface="Cambria Math" panose="02040503050406030204" pitchFamily="18" charset="0"/>
                          </a:rPr>
                          <m:t>𝑡</m:t>
                        </m:r>
                        <m:r>
                          <a:rPr lang="es-MX" b="0" i="1" smtClean="0">
                            <a:solidFill>
                              <a:schemeClr val="bg1"/>
                            </a:solidFill>
                            <a:latin typeface="Cambria Math" panose="02040503050406030204" pitchFamily="18" charset="0"/>
                          </a:rPr>
                          <m:t>)+…+</m:t>
                        </m:r>
                        <m:sSub>
                          <m:sSubPr>
                            <m:ctrlPr>
                              <a:rPr lang="es-CO" b="0" i="1" smtClean="0">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rPr>
                              <m:t>𝛽</m:t>
                            </m:r>
                          </m:e>
                          <m:sub>
                            <m:r>
                              <a:rPr lang="es-CO" b="0" i="1" smtClean="0">
                                <a:solidFill>
                                  <a:schemeClr val="bg1"/>
                                </a:solidFill>
                                <a:latin typeface="Cambria Math" panose="02040503050406030204" pitchFamily="18" charset="0"/>
                              </a:rPr>
                              <m:t>𝑖𝑘</m:t>
                            </m:r>
                          </m:sub>
                        </m:sSub>
                        <m:sSub>
                          <m:sSubPr>
                            <m:ctrlPr>
                              <a:rPr lang="es-CO" b="0" i="1" smtClean="0">
                                <a:solidFill>
                                  <a:schemeClr val="bg1"/>
                                </a:solidFill>
                                <a:latin typeface="Cambria Math" panose="02040503050406030204" pitchFamily="18" charset="0"/>
                              </a:rPr>
                            </m:ctrlPr>
                          </m:sSubPr>
                          <m:e>
                            <m:r>
                              <a:rPr lang="es-MX" b="0" i="1" smtClean="0">
                                <a:solidFill>
                                  <a:schemeClr val="bg1"/>
                                </a:solidFill>
                                <a:latin typeface="Cambria Math" panose="02040503050406030204" pitchFamily="18" charset="0"/>
                              </a:rPr>
                              <m:t>𝑓</m:t>
                            </m:r>
                          </m:e>
                          <m:sub>
                            <m:r>
                              <a:rPr lang="es-CO" b="0" i="1" smtClean="0">
                                <a:solidFill>
                                  <a:schemeClr val="bg1"/>
                                </a:solidFill>
                                <a:latin typeface="Cambria Math" panose="02040503050406030204" pitchFamily="18" charset="0"/>
                              </a:rPr>
                              <m:t>𝑘</m:t>
                            </m:r>
                          </m:sub>
                        </m:sSub>
                        <m:r>
                          <a:rPr lang="es-MX" b="0" i="1" smtClean="0">
                            <a:solidFill>
                              <a:schemeClr val="bg1"/>
                            </a:solidFill>
                            <a:latin typeface="Cambria Math" panose="02040503050406030204" pitchFamily="18" charset="0"/>
                          </a:rPr>
                          <m:t>(</m:t>
                        </m:r>
                        <m:r>
                          <a:rPr lang="es-MX" b="0" i="1" smtClean="0">
                            <a:solidFill>
                              <a:schemeClr val="bg1"/>
                            </a:solidFill>
                            <a:latin typeface="Cambria Math" panose="02040503050406030204" pitchFamily="18" charset="0"/>
                          </a:rPr>
                          <m:t>𝑡</m:t>
                        </m:r>
                        <m:r>
                          <a:rPr lang="es-MX" b="0" i="1" smtClean="0">
                            <a:solidFill>
                              <a:schemeClr val="bg1"/>
                            </a:solidFill>
                            <a:latin typeface="Cambria Math" panose="02040503050406030204" pitchFamily="18" charset="0"/>
                          </a:rPr>
                          <m:t>)+</m:t>
                        </m:r>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𝜖</m:t>
                            </m:r>
                          </m:e>
                          <m:sub>
                            <m:r>
                              <a:rPr lang="es-CO" b="0" i="1" smtClean="0">
                                <a:solidFill>
                                  <a:schemeClr val="bg1"/>
                                </a:solidFill>
                                <a:latin typeface="Cambria Math" panose="02040503050406030204" pitchFamily="18" charset="0"/>
                              </a:rPr>
                              <m:t>𝑖</m:t>
                            </m:r>
                          </m:sub>
                        </m:sSub>
                        <m:r>
                          <a:rPr lang="es-MX" b="0" i="1" smtClean="0">
                            <a:solidFill>
                              <a:schemeClr val="bg1"/>
                            </a:solidFill>
                            <a:latin typeface="Cambria Math" panose="02040503050406030204" pitchFamily="18" charset="0"/>
                          </a:rPr>
                          <m:t>(</m:t>
                        </m:r>
                        <m:r>
                          <a:rPr lang="es-MX" b="0" i="1" smtClean="0">
                            <a:solidFill>
                              <a:schemeClr val="bg1"/>
                            </a:solidFill>
                            <a:latin typeface="Cambria Math" panose="02040503050406030204" pitchFamily="18" charset="0"/>
                          </a:rPr>
                          <m:t>𝑡</m:t>
                        </m:r>
                        <m:r>
                          <a:rPr lang="es-MX" b="0" i="1" smtClean="0">
                            <a:solidFill>
                              <a:schemeClr val="bg1"/>
                            </a:solidFill>
                            <a:latin typeface="Cambria Math" panose="02040503050406030204" pitchFamily="18" charset="0"/>
                          </a:rPr>
                          <m:t>)</m:t>
                        </m:r>
                      </m:oMath>
                    </a14:m>
                    <a:endParaRPr lang="es-CO" dirty="0">
                      <a:solidFill>
                        <a:schemeClr val="bg1"/>
                      </a:solidFill>
                      <a:latin typeface="Aptos" panose="020B0004020202020204" pitchFamily="34" charset="0"/>
                    </a:endParaRPr>
                  </a:p>
                  <a:p>
                    <a:pPr algn="ctr"/>
                    <a:endParaRPr lang="es-CO" dirty="0">
                      <a:solidFill>
                        <a:schemeClr val="bg1"/>
                      </a:solidFill>
                      <a:latin typeface="Aptos" panose="020B0004020202020204" pitchFamily="34" charset="0"/>
                    </a:endParaRPr>
                  </a:p>
                  <a:p>
                    <a:pPr algn="ctr"/>
                    <a14:m>
                      <m:oMathPara xmlns:m="http://schemas.openxmlformats.org/officeDocument/2006/math">
                        <m:oMathParaPr>
                          <m:jc m:val="centerGroup"/>
                        </m:oMathParaPr>
                        <m:oMath xmlns:m="http://schemas.openxmlformats.org/officeDocument/2006/math">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𝑟</m:t>
                              </m:r>
                            </m:e>
                            <m:sub>
                              <m:r>
                                <a:rPr lang="es-CO" b="0" i="1" smtClean="0">
                                  <a:solidFill>
                                    <a:schemeClr val="bg1"/>
                                  </a:solidFill>
                                  <a:latin typeface="Cambria Math" panose="02040503050406030204" pitchFamily="18" charset="0"/>
                                </a:rPr>
                                <m:t>𝑖</m:t>
                              </m:r>
                            </m:sub>
                          </m:sSub>
                          <m:d>
                            <m:dPr>
                              <m:ctrlPr>
                                <a:rPr lang="es-CO" b="0" i="1" smtClean="0">
                                  <a:solidFill>
                                    <a:schemeClr val="bg1"/>
                                  </a:solidFill>
                                  <a:latin typeface="Cambria Math" panose="02040503050406030204" pitchFamily="18" charset="0"/>
                                </a:rPr>
                              </m:ctrlPr>
                            </m:dPr>
                            <m:e>
                              <m:r>
                                <a:rPr lang="es-CO" b="0" i="1" smtClean="0">
                                  <a:solidFill>
                                    <a:schemeClr val="bg1"/>
                                  </a:solidFill>
                                  <a:latin typeface="Cambria Math" panose="02040503050406030204" pitchFamily="18" charset="0"/>
                                </a:rPr>
                                <m:t>𝑡</m:t>
                              </m:r>
                            </m:e>
                          </m:d>
                          <m:r>
                            <a:rPr lang="es-MX" b="0" i="1" smtClean="0">
                              <a:solidFill>
                                <a:schemeClr val="bg1"/>
                              </a:solidFill>
                              <a:latin typeface="Cambria Math" panose="02040503050406030204" pitchFamily="18" charset="0"/>
                            </a:rPr>
                            <m:t>−</m:t>
                          </m:r>
                          <m:sSub>
                            <m:sSubPr>
                              <m:ctrlPr>
                                <a:rPr lang="es-MX" b="0" i="1" smtClean="0">
                                  <a:solidFill>
                                    <a:schemeClr val="bg1"/>
                                  </a:solidFill>
                                  <a:latin typeface="Cambria Math" panose="02040503050406030204" pitchFamily="18" charset="0"/>
                                </a:rPr>
                              </m:ctrlPr>
                            </m:sSubPr>
                            <m:e>
                              <m:r>
                                <a:rPr lang="es-MX" b="0" i="1" smtClean="0">
                                  <a:solidFill>
                                    <a:schemeClr val="bg1"/>
                                  </a:solidFill>
                                  <a:latin typeface="Cambria Math" panose="02040503050406030204" pitchFamily="18" charset="0"/>
                                </a:rPr>
                                <m:t>𝑃</m:t>
                              </m:r>
                            </m:e>
                            <m:sub>
                              <m:r>
                                <a:rPr lang="es-MX" b="0" i="1" smtClean="0">
                                  <a:solidFill>
                                    <a:schemeClr val="bg1"/>
                                  </a:solidFill>
                                  <a:latin typeface="Cambria Math" panose="02040503050406030204" pitchFamily="18" charset="0"/>
                                </a:rPr>
                                <m:t>0</m:t>
                              </m:r>
                            </m:sub>
                          </m:sSub>
                          <m:r>
                            <a:rPr lang="es-MX" b="0" i="1" smtClean="0">
                              <a:solidFill>
                                <a:schemeClr val="bg1"/>
                              </a:solidFill>
                              <a:latin typeface="Cambria Math" panose="02040503050406030204" pitchFamily="18" charset="0"/>
                            </a:rPr>
                            <m:t>=</m:t>
                          </m:r>
                          <m:sSub>
                            <m:sSubPr>
                              <m:ctrlPr>
                                <a:rPr lang="es-CO"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rPr>
                                <m:t>𝛽</m:t>
                              </m:r>
                            </m:e>
                            <m:sub>
                              <m:r>
                                <a:rPr lang="es-CO" i="1">
                                  <a:solidFill>
                                    <a:schemeClr val="bg1"/>
                                  </a:solidFill>
                                  <a:latin typeface="Cambria Math" panose="02040503050406030204" pitchFamily="18" charset="0"/>
                                </a:rPr>
                                <m:t>𝑖</m:t>
                              </m:r>
                              <m:r>
                                <a:rPr lang="es-CO" i="1">
                                  <a:solidFill>
                                    <a:schemeClr val="bg1"/>
                                  </a:solidFill>
                                  <a:latin typeface="Cambria Math" panose="02040503050406030204" pitchFamily="18" charset="0"/>
                                </a:rPr>
                                <m:t>1</m:t>
                              </m:r>
                            </m:sub>
                          </m:sSub>
                          <m:sSub>
                            <m:sSubPr>
                              <m:ctrlPr>
                                <a:rPr lang="es-MX" b="0" i="1" smtClean="0">
                                  <a:solidFill>
                                    <a:schemeClr val="bg1"/>
                                  </a:solidFill>
                                  <a:latin typeface="Cambria Math" panose="02040503050406030204" pitchFamily="18" charset="0"/>
                                </a:rPr>
                              </m:ctrlPr>
                            </m:sSubPr>
                            <m:e>
                              <m:r>
                                <a:rPr lang="es-MX" b="0" i="1" smtClean="0">
                                  <a:solidFill>
                                    <a:schemeClr val="bg1"/>
                                  </a:solidFill>
                                  <a:latin typeface="Cambria Math" panose="02040503050406030204" pitchFamily="18" charset="0"/>
                                </a:rPr>
                                <m:t>(</m:t>
                              </m:r>
                              <m:r>
                                <a:rPr lang="es-MX" b="0" i="1" smtClean="0">
                                  <a:solidFill>
                                    <a:schemeClr val="bg1"/>
                                  </a:solidFill>
                                  <a:latin typeface="Cambria Math" panose="02040503050406030204" pitchFamily="18" charset="0"/>
                                </a:rPr>
                                <m:t>𝑓</m:t>
                              </m:r>
                            </m:e>
                            <m:sub>
                              <m:r>
                                <a:rPr lang="es-MX" b="0" i="1" smtClean="0">
                                  <a:solidFill>
                                    <a:schemeClr val="bg1"/>
                                  </a:solidFill>
                                  <a:latin typeface="Cambria Math" panose="02040503050406030204" pitchFamily="18" charset="0"/>
                                </a:rPr>
                                <m:t>1</m:t>
                              </m:r>
                            </m:sub>
                          </m:sSub>
                          <m:d>
                            <m:dPr>
                              <m:ctrlPr>
                                <a:rPr lang="es-MX" b="0" i="1" smtClean="0">
                                  <a:solidFill>
                                    <a:schemeClr val="bg1"/>
                                  </a:solidFill>
                                  <a:latin typeface="Cambria Math" panose="02040503050406030204" pitchFamily="18" charset="0"/>
                                </a:rPr>
                              </m:ctrlPr>
                            </m:dPr>
                            <m:e>
                              <m:r>
                                <a:rPr lang="es-MX" b="0" i="1" smtClean="0">
                                  <a:solidFill>
                                    <a:schemeClr val="bg1"/>
                                  </a:solidFill>
                                  <a:latin typeface="Cambria Math" panose="02040503050406030204" pitchFamily="18" charset="0"/>
                                </a:rPr>
                                <m:t>𝑡</m:t>
                              </m:r>
                            </m:e>
                          </m:d>
                          <m:r>
                            <a:rPr lang="es-MX" b="0" i="1" smtClean="0">
                              <a:solidFill>
                                <a:schemeClr val="bg1"/>
                              </a:solidFill>
                              <a:latin typeface="Cambria Math" panose="02040503050406030204" pitchFamily="18" charset="0"/>
                            </a:rPr>
                            <m:t>+</m:t>
                          </m:r>
                          <m:sSub>
                            <m:sSubPr>
                              <m:ctrlPr>
                                <a:rPr lang="es-MX" b="0" i="1" smtClean="0">
                                  <a:solidFill>
                                    <a:schemeClr val="bg1"/>
                                  </a:solidFill>
                                  <a:latin typeface="Cambria Math" panose="02040503050406030204" pitchFamily="18" charset="0"/>
                                </a:rPr>
                              </m:ctrlPr>
                            </m:sSubPr>
                            <m:e>
                              <m:r>
                                <a:rPr lang="es-MX" b="0" i="1" smtClean="0">
                                  <a:solidFill>
                                    <a:schemeClr val="bg1"/>
                                  </a:solidFill>
                                  <a:latin typeface="Cambria Math" panose="02040503050406030204" pitchFamily="18" charset="0"/>
                                </a:rPr>
                                <m:t>𝑃</m:t>
                              </m:r>
                            </m:e>
                            <m:sub>
                              <m:r>
                                <a:rPr lang="es-MX" b="0" i="1" smtClean="0">
                                  <a:solidFill>
                                    <a:schemeClr val="bg1"/>
                                  </a:solidFill>
                                  <a:latin typeface="Cambria Math" panose="02040503050406030204" pitchFamily="18" charset="0"/>
                                </a:rPr>
                                <m:t>1</m:t>
                              </m:r>
                            </m:sub>
                          </m:sSub>
                          <m:r>
                            <a:rPr lang="es-MX" b="0" i="1" smtClean="0">
                              <a:solidFill>
                                <a:schemeClr val="bg1"/>
                              </a:solidFill>
                              <a:latin typeface="Cambria Math" panose="02040503050406030204" pitchFamily="18" charset="0"/>
                            </a:rPr>
                            <m:t>)+…+</m:t>
                          </m:r>
                          <m:sSub>
                            <m:sSubPr>
                              <m:ctrlPr>
                                <a:rPr lang="es-CO"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rPr>
                                <m:t>𝛽</m:t>
                              </m:r>
                            </m:e>
                            <m:sub>
                              <m:r>
                                <a:rPr lang="es-CO" i="1">
                                  <a:solidFill>
                                    <a:schemeClr val="bg1"/>
                                  </a:solidFill>
                                  <a:latin typeface="Cambria Math" panose="02040503050406030204" pitchFamily="18" charset="0"/>
                                </a:rPr>
                                <m:t>𝑖𝑘</m:t>
                              </m:r>
                            </m:sub>
                          </m:sSub>
                          <m:r>
                            <a:rPr lang="es-MX" b="0" i="1" smtClean="0">
                              <a:solidFill>
                                <a:schemeClr val="bg1"/>
                              </a:solidFill>
                              <a:latin typeface="Cambria Math" panose="02040503050406030204" pitchFamily="18" charset="0"/>
                            </a:rPr>
                            <m:t>(</m:t>
                          </m:r>
                          <m:sSub>
                            <m:sSubPr>
                              <m:ctrlPr>
                                <a:rPr lang="es-MX" b="0" i="1" smtClean="0">
                                  <a:solidFill>
                                    <a:schemeClr val="bg1"/>
                                  </a:solidFill>
                                  <a:latin typeface="Cambria Math" panose="02040503050406030204" pitchFamily="18" charset="0"/>
                                </a:rPr>
                              </m:ctrlPr>
                            </m:sSubPr>
                            <m:e>
                              <m:r>
                                <a:rPr lang="es-MX" b="0" i="1" smtClean="0">
                                  <a:solidFill>
                                    <a:schemeClr val="bg1"/>
                                  </a:solidFill>
                                  <a:latin typeface="Cambria Math" panose="02040503050406030204" pitchFamily="18" charset="0"/>
                                </a:rPr>
                                <m:t>𝑓</m:t>
                              </m:r>
                            </m:e>
                            <m:sub>
                              <m:r>
                                <a:rPr lang="es-MX" b="0" i="1" smtClean="0">
                                  <a:solidFill>
                                    <a:schemeClr val="bg1"/>
                                  </a:solidFill>
                                  <a:latin typeface="Cambria Math" panose="02040503050406030204" pitchFamily="18" charset="0"/>
                                </a:rPr>
                                <m:t>𝐾</m:t>
                              </m:r>
                            </m:sub>
                          </m:sSub>
                          <m:d>
                            <m:dPr>
                              <m:ctrlPr>
                                <a:rPr lang="es-MX" b="0" i="1" smtClean="0">
                                  <a:solidFill>
                                    <a:schemeClr val="bg1"/>
                                  </a:solidFill>
                                  <a:latin typeface="Cambria Math" panose="02040503050406030204" pitchFamily="18" charset="0"/>
                                </a:rPr>
                              </m:ctrlPr>
                            </m:dPr>
                            <m:e>
                              <m:r>
                                <a:rPr lang="es-MX" b="0" i="1" smtClean="0">
                                  <a:solidFill>
                                    <a:schemeClr val="bg1"/>
                                  </a:solidFill>
                                  <a:latin typeface="Cambria Math" panose="02040503050406030204" pitchFamily="18" charset="0"/>
                                </a:rPr>
                                <m:t>𝑡</m:t>
                              </m:r>
                            </m:e>
                          </m:d>
                          <m:r>
                            <a:rPr lang="es-MX" b="0" i="1" smtClean="0">
                              <a:solidFill>
                                <a:schemeClr val="bg1"/>
                              </a:solidFill>
                              <a:latin typeface="Cambria Math" panose="02040503050406030204" pitchFamily="18" charset="0"/>
                            </a:rPr>
                            <m:t>+</m:t>
                          </m:r>
                          <m:sSub>
                            <m:sSubPr>
                              <m:ctrlPr>
                                <a:rPr lang="es-MX" b="0" i="1" smtClean="0">
                                  <a:solidFill>
                                    <a:schemeClr val="bg1"/>
                                  </a:solidFill>
                                  <a:latin typeface="Cambria Math" panose="02040503050406030204" pitchFamily="18" charset="0"/>
                                </a:rPr>
                              </m:ctrlPr>
                            </m:sSubPr>
                            <m:e>
                              <m:r>
                                <a:rPr lang="es-MX" b="0" i="1" smtClean="0">
                                  <a:solidFill>
                                    <a:schemeClr val="bg1"/>
                                  </a:solidFill>
                                  <a:latin typeface="Cambria Math" panose="02040503050406030204" pitchFamily="18" charset="0"/>
                                </a:rPr>
                                <m:t>𝑃</m:t>
                              </m:r>
                            </m:e>
                            <m:sub>
                              <m:r>
                                <a:rPr lang="es-MX" b="0" i="1" smtClean="0">
                                  <a:solidFill>
                                    <a:schemeClr val="bg1"/>
                                  </a:solidFill>
                                  <a:latin typeface="Cambria Math" panose="02040503050406030204" pitchFamily="18" charset="0"/>
                                </a:rPr>
                                <m:t>𝐾</m:t>
                              </m:r>
                            </m:sub>
                          </m:sSub>
                          <m:r>
                            <a:rPr lang="es-MX" b="0" i="1" smtClean="0">
                              <a:solidFill>
                                <a:schemeClr val="bg1"/>
                              </a:solidFill>
                              <a:latin typeface="Cambria Math" panose="02040503050406030204" pitchFamily="18" charset="0"/>
                            </a:rPr>
                            <m:t>)+</m:t>
                          </m:r>
                          <m:sSub>
                            <m:sSubPr>
                              <m:ctrlPr>
                                <a:rPr lang="es-MX" b="0" i="1" smtClean="0">
                                  <a:solidFill>
                                    <a:schemeClr val="bg1"/>
                                  </a:solidFill>
                                  <a:latin typeface="Cambria Math" panose="02040503050406030204" pitchFamily="18" charset="0"/>
                                </a:rPr>
                              </m:ctrlPr>
                            </m:sSubPr>
                            <m:e>
                              <m:r>
                                <a:rPr lang="es-MX" b="0" i="1" smtClean="0">
                                  <a:solidFill>
                                    <a:schemeClr val="bg1"/>
                                  </a:solidFill>
                                  <a:latin typeface="Cambria Math" panose="02040503050406030204" pitchFamily="18" charset="0"/>
                                </a:rPr>
                                <m:t>𝜖</m:t>
                              </m:r>
                            </m:e>
                            <m:sub>
                              <m:r>
                                <a:rPr lang="es-MX" b="0" i="1" smtClean="0">
                                  <a:solidFill>
                                    <a:schemeClr val="bg1"/>
                                  </a:solidFill>
                                  <a:latin typeface="Cambria Math" panose="02040503050406030204" pitchFamily="18" charset="0"/>
                                </a:rPr>
                                <m:t>𝑖</m:t>
                              </m:r>
                            </m:sub>
                          </m:sSub>
                          <m:r>
                            <a:rPr lang="es-MX" b="0" i="1" smtClean="0">
                              <a:solidFill>
                                <a:schemeClr val="bg1"/>
                              </a:solidFill>
                              <a:latin typeface="Cambria Math" panose="02040503050406030204" pitchFamily="18" charset="0"/>
                            </a:rPr>
                            <m:t>(</m:t>
                          </m:r>
                          <m:r>
                            <a:rPr lang="es-MX" b="0" i="1" smtClean="0">
                              <a:solidFill>
                                <a:schemeClr val="bg1"/>
                              </a:solidFill>
                              <a:latin typeface="Cambria Math" panose="02040503050406030204" pitchFamily="18" charset="0"/>
                            </a:rPr>
                            <m:t>𝑡</m:t>
                          </m:r>
                          <m:r>
                            <a:rPr lang="es-MX" b="0" i="1" smtClean="0">
                              <a:solidFill>
                                <a:schemeClr val="bg1"/>
                              </a:solidFill>
                              <a:latin typeface="Cambria Math" panose="02040503050406030204" pitchFamily="18" charset="0"/>
                            </a:rPr>
                            <m:t>)</m:t>
                          </m:r>
                        </m:oMath>
                      </m:oMathPara>
                    </a14:m>
                    <a:endParaRPr lang="es-CO" dirty="0">
                      <a:solidFill>
                        <a:schemeClr val="bg1"/>
                      </a:solidFill>
                      <a:latin typeface="Aptos" panose="020B0004020202020204" pitchFamily="34" charset="0"/>
                    </a:endParaRPr>
                  </a:p>
                  <a:p>
                    <a:endParaRPr lang="es-CO" sz="1600" dirty="0">
                      <a:solidFill>
                        <a:schemeClr val="bg1"/>
                      </a:solidFill>
                      <a:latin typeface="Aptos" panose="020B0004020202020204" pitchFamily="34" charset="0"/>
                    </a:endParaRPr>
                  </a:p>
                  <a:p>
                    <a:r>
                      <a:rPr lang="es-CO" sz="1600" dirty="0">
                        <a:solidFill>
                          <a:schemeClr val="bg1"/>
                        </a:solidFill>
                        <a:latin typeface="Aptos" panose="020B0004020202020204" pitchFamily="34" charset="0"/>
                      </a:rPr>
                      <a:t>Al momento de comercializar un modelo de factores se tiene el desafío econométrico de la estimación tanto de las K primas de riesgo </a:t>
                    </a:r>
                    <a14:m>
                      <m:oMath xmlns:m="http://schemas.openxmlformats.org/officeDocument/2006/math">
                        <m:sSubSup>
                          <m:sSubSupPr>
                            <m:ctrlPr>
                              <a:rPr lang="es-CO" sz="1600" b="0" i="1" smtClean="0">
                                <a:solidFill>
                                  <a:schemeClr val="bg1"/>
                                </a:solidFill>
                                <a:latin typeface="Cambria Math" panose="02040503050406030204" pitchFamily="18" charset="0"/>
                              </a:rPr>
                            </m:ctrlPr>
                          </m:sSubSupPr>
                          <m:e>
                            <m:r>
                              <a:rPr lang="es-CO" sz="1600" b="0" i="1" smtClean="0">
                                <a:solidFill>
                                  <a:schemeClr val="bg1"/>
                                </a:solidFill>
                                <a:latin typeface="Cambria Math" panose="02040503050406030204" pitchFamily="18" charset="0"/>
                              </a:rPr>
                              <m:t>𝑃</m:t>
                            </m:r>
                          </m:e>
                          <m:sub>
                            <m:r>
                              <a:rPr lang="es-CO" sz="1600" b="0" i="1" smtClean="0">
                                <a:solidFill>
                                  <a:schemeClr val="bg1"/>
                                </a:solidFill>
                                <a:latin typeface="Cambria Math" panose="02040503050406030204" pitchFamily="18" charset="0"/>
                              </a:rPr>
                              <m:t>𝑗</m:t>
                            </m:r>
                          </m:sub>
                          <m:sup>
                            <m:r>
                              <a:rPr lang="es-CO" sz="1600" b="0" i="1" smtClean="0">
                                <a:solidFill>
                                  <a:schemeClr val="bg1"/>
                                </a:solidFill>
                                <a:latin typeface="Cambria Math" panose="02040503050406030204" pitchFamily="18" charset="0"/>
                              </a:rPr>
                              <m:t>′</m:t>
                            </m:r>
                          </m:sup>
                        </m:sSubSup>
                        <m:r>
                          <a:rPr lang="es-CO" sz="1600" b="0" i="1" smtClean="0">
                            <a:solidFill>
                              <a:schemeClr val="bg1"/>
                            </a:solidFill>
                            <a:latin typeface="Cambria Math" panose="02040503050406030204" pitchFamily="18" charset="0"/>
                          </a:rPr>
                          <m:t>𝑠</m:t>
                        </m:r>
                        <m:r>
                          <a:rPr lang="es-CO" sz="1600" b="0" i="1" smtClean="0">
                            <a:solidFill>
                              <a:schemeClr val="bg1"/>
                            </a:solidFill>
                            <a:latin typeface="Cambria Math" panose="02040503050406030204" pitchFamily="18" charset="0"/>
                          </a:rPr>
                          <m:t> </m:t>
                        </m:r>
                      </m:oMath>
                    </a14:m>
                    <a:r>
                      <a:rPr lang="es-CO" sz="1600" dirty="0">
                        <a:solidFill>
                          <a:schemeClr val="bg1"/>
                        </a:solidFill>
                        <a:latin typeface="Aptos" panose="020B0004020202020204" pitchFamily="34" charset="0"/>
                      </a:rPr>
                      <a:t>como de las (</a:t>
                    </a:r>
                    <a:r>
                      <a:rPr lang="es-CO" sz="1600" dirty="0" err="1">
                        <a:solidFill>
                          <a:schemeClr val="bg1"/>
                        </a:solidFill>
                        <a:latin typeface="Aptos" panose="020B0004020202020204" pitchFamily="34" charset="0"/>
                      </a:rPr>
                      <a:t>NxK</a:t>
                    </a:r>
                    <a:r>
                      <a:rPr lang="es-CO" sz="1600" dirty="0">
                        <a:solidFill>
                          <a:schemeClr val="bg1"/>
                        </a:solidFill>
                        <a:latin typeface="Aptos" panose="020B0004020202020204" pitchFamily="34" charset="0"/>
                      </a:rPr>
                      <a:t>) exposiciones </a:t>
                    </a:r>
                    <a14:m>
                      <m:oMath xmlns:m="http://schemas.openxmlformats.org/officeDocument/2006/math">
                        <m:sSubSup>
                          <m:sSubSupPr>
                            <m:ctrlPr>
                              <a:rPr lang="es-CO" sz="1600" b="0" i="1" smtClean="0">
                                <a:solidFill>
                                  <a:schemeClr val="bg1"/>
                                </a:solidFill>
                                <a:latin typeface="Cambria Math" panose="02040503050406030204" pitchFamily="18" charset="0"/>
                              </a:rPr>
                            </m:ctrlPr>
                          </m:sSubSupPr>
                          <m:e>
                            <m:r>
                              <a:rPr lang="es-CO" sz="1600" b="0" i="1" smtClean="0">
                                <a:solidFill>
                                  <a:schemeClr val="bg1"/>
                                </a:solidFill>
                                <a:latin typeface="Cambria Math" panose="02040503050406030204" pitchFamily="18" charset="0"/>
                              </a:rPr>
                              <m:t>𝛽</m:t>
                            </m:r>
                          </m:e>
                          <m:sub>
                            <m:r>
                              <a:rPr lang="es-CO" sz="1600" b="0" i="1" smtClean="0">
                                <a:solidFill>
                                  <a:schemeClr val="bg1"/>
                                </a:solidFill>
                                <a:latin typeface="Cambria Math" panose="02040503050406030204" pitchFamily="18" charset="0"/>
                              </a:rPr>
                              <m:t>𝑖𝑗</m:t>
                            </m:r>
                          </m:sub>
                          <m:sup>
                            <m:r>
                              <a:rPr lang="es-CO" sz="1600" b="0" i="1" smtClean="0">
                                <a:solidFill>
                                  <a:schemeClr val="bg1"/>
                                </a:solidFill>
                                <a:latin typeface="Cambria Math" panose="02040503050406030204" pitchFamily="18" charset="0"/>
                              </a:rPr>
                              <m:t>′</m:t>
                            </m:r>
                          </m:sup>
                        </m:sSubSup>
                        <m:r>
                          <a:rPr lang="es-CO" sz="1600" b="0" i="1" smtClean="0">
                            <a:solidFill>
                              <a:schemeClr val="bg1"/>
                            </a:solidFill>
                            <a:latin typeface="Cambria Math" panose="02040503050406030204" pitchFamily="18" charset="0"/>
                          </a:rPr>
                          <m:t>𝑠</m:t>
                        </m:r>
                      </m:oMath>
                    </a14:m>
                    <a:r>
                      <a:rPr lang="es-CO" sz="1600" dirty="0">
                        <a:solidFill>
                          <a:schemeClr val="bg1"/>
                        </a:solidFill>
                        <a:latin typeface="Aptos" panose="020B0004020202020204" pitchFamily="34" charset="0"/>
                      </a:rPr>
                      <a:t>. </a:t>
                    </a:r>
                  </a:p>
                </p:txBody>
              </p:sp>
            </mc:Choice>
            <mc:Fallback xmlns="">
              <p:sp>
                <p:nvSpPr>
                  <p:cNvPr id="30" name="TextBox 2">
                    <a:extLst>
                      <a:ext uri="{FF2B5EF4-FFF2-40B4-BE49-F238E27FC236}">
                        <a16:creationId xmlns:a16="http://schemas.microsoft.com/office/drawing/2014/main" id="{C7E76E44-6BAB-9C3F-9791-B1F69A2EB8C4}"/>
                      </a:ext>
                    </a:extLst>
                  </p:cNvPr>
                  <p:cNvSpPr txBox="1">
                    <a:spLocks noRot="1" noChangeAspect="1" noMove="1" noResize="1" noEditPoints="1" noAdjustHandles="1" noChangeArrowheads="1" noChangeShapeType="1" noTextEdit="1"/>
                  </p:cNvSpPr>
                  <p:nvPr/>
                </p:nvSpPr>
                <p:spPr>
                  <a:xfrm>
                    <a:off x="5007742" y="4110419"/>
                    <a:ext cx="8780028" cy="3572465"/>
                  </a:xfrm>
                  <a:prstGeom prst="rect">
                    <a:avLst/>
                  </a:prstGeom>
                  <a:blipFill>
                    <a:blip r:embed="rId8"/>
                    <a:stretch>
                      <a:fillRect l="-388" t="-382" b="-765"/>
                    </a:stretch>
                  </a:blipFill>
                </p:spPr>
                <p:txBody>
                  <a:bodyPr/>
                  <a:lstStyle/>
                  <a:p>
                    <a:r>
                      <a:rPr lang="es-CO">
                        <a:noFill/>
                      </a:rPr>
                      <a:t> </a:t>
                    </a:r>
                  </a:p>
                </p:txBody>
              </p:sp>
            </mc:Fallback>
          </mc:AlternateContent>
          <p:sp>
            <p:nvSpPr>
              <p:cNvPr id="31" name="Rectangle: Rounded Corners 27">
                <a:extLst>
                  <a:ext uri="{FF2B5EF4-FFF2-40B4-BE49-F238E27FC236}">
                    <a16:creationId xmlns:a16="http://schemas.microsoft.com/office/drawing/2014/main" id="{282A3B15-26F7-2DB3-3753-24367714909C}"/>
                  </a:ext>
                </a:extLst>
              </p:cNvPr>
              <p:cNvSpPr/>
              <p:nvPr/>
            </p:nvSpPr>
            <p:spPr>
              <a:xfrm>
                <a:off x="4580735" y="3989399"/>
                <a:ext cx="9207035" cy="3902305"/>
              </a:xfrm>
              <a:prstGeom prst="roundRect">
                <a:avLst>
                  <a:gd name="adj" fmla="val 7894"/>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200" dirty="0"/>
              </a:p>
            </p:txBody>
          </p:sp>
        </p:grpSp>
        <p:pic>
          <p:nvPicPr>
            <p:cNvPr id="7196" name="Imagen 7195" descr="Dibujo en blanco y negro&#10;&#10;Descripción generada automáticamente con confianza media">
              <a:extLst>
                <a:ext uri="{FF2B5EF4-FFF2-40B4-BE49-F238E27FC236}">
                  <a16:creationId xmlns:a16="http://schemas.microsoft.com/office/drawing/2014/main" id="{938B49C6-6227-A336-843D-9C4606CEF32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1336" y="3440485"/>
              <a:ext cx="837902" cy="837902"/>
            </a:xfrm>
            <a:prstGeom prst="rect">
              <a:avLst/>
            </a:prstGeom>
          </p:spPr>
        </p:pic>
      </p:grpSp>
    </p:spTree>
    <p:extLst>
      <p:ext uri="{BB962C8B-B14F-4D97-AF65-F5344CB8AC3E}">
        <p14:creationId xmlns:p14="http://schemas.microsoft.com/office/powerpoint/2010/main" val="40179233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B8710-D7CD-F765-12D6-E525119DB760}"/>
            </a:ext>
          </a:extLst>
        </p:cNvPr>
        <p:cNvGrpSpPr/>
        <p:nvPr/>
      </p:nvGrpSpPr>
      <p:grpSpPr>
        <a:xfrm>
          <a:off x="0" y="0"/>
          <a:ext cx="0" cy="0"/>
          <a:chOff x="0" y="0"/>
          <a:chExt cx="0" cy="0"/>
        </a:xfrm>
      </p:grpSpPr>
      <p:pic>
        <p:nvPicPr>
          <p:cNvPr id="56" name="Picture 10" descr="Abstract Dark Halftone Background Design Png Image - Background Abstract  Design Png Clipart - Large Size Png Image - PikPng">
            <a:extLst>
              <a:ext uri="{FF2B5EF4-FFF2-40B4-BE49-F238E27FC236}">
                <a16:creationId xmlns:a16="http://schemas.microsoft.com/office/drawing/2014/main" id="{5705C450-E1FD-1B61-9130-AA1323E9A481}"/>
              </a:ext>
            </a:extLst>
          </p:cNvPr>
          <p:cNvPicPr>
            <a:picLocks noChangeAspect="1" noChangeArrowheads="1"/>
          </p:cNvPicPr>
          <p:nvPr/>
        </p:nvPicPr>
        <p:blipFill rotWithShape="1">
          <a:blip r:embed="rId2">
            <a:alphaModFix amt="3000"/>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39976" y="474086"/>
            <a:ext cx="6343938" cy="64238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AAD6EAB6-6080-1DD3-53D5-335DED02213F}"/>
              </a:ext>
            </a:extLst>
          </p:cNvPr>
          <p:cNvSpPr/>
          <p:nvPr/>
        </p:nvSpPr>
        <p:spPr>
          <a:xfrm>
            <a:off x="-793631" y="657263"/>
            <a:ext cx="10584903"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C7914973-1491-5B1D-9471-AF581132EAF9}"/>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9D577231-5E9F-2926-57E0-D2080F1D0FBD}"/>
              </a:ext>
            </a:extLst>
          </p:cNvPr>
          <p:cNvSpPr txBox="1"/>
          <p:nvPr/>
        </p:nvSpPr>
        <p:spPr>
          <a:xfrm>
            <a:off x="722742" y="786706"/>
            <a:ext cx="8904144" cy="523220"/>
          </a:xfrm>
          <a:prstGeom prst="rect">
            <a:avLst/>
          </a:prstGeom>
          <a:noFill/>
        </p:spPr>
        <p:txBody>
          <a:bodyPr wrap="square" rtlCol="0">
            <a:spAutoFit/>
          </a:bodyPr>
          <a:lstStyle/>
          <a:p>
            <a:r>
              <a:rPr lang="es-MX" sz="2800" b="1" dirty="0">
                <a:solidFill>
                  <a:schemeClr val="tx1">
                    <a:lumMod val="85000"/>
                    <a:lumOff val="15000"/>
                  </a:schemeClr>
                </a:solidFill>
                <a:latin typeface="Aptos" panose="020B0004020202020204" pitchFamily="34" charset="0"/>
              </a:rPr>
              <a:t>Factores de Riesgo: Factores Macroeconómicos</a:t>
            </a:r>
          </a:p>
        </p:txBody>
      </p:sp>
      <p:cxnSp>
        <p:nvCxnSpPr>
          <p:cNvPr id="11" name="Straight Connector 10">
            <a:extLst>
              <a:ext uri="{FF2B5EF4-FFF2-40B4-BE49-F238E27FC236}">
                <a16:creationId xmlns:a16="http://schemas.microsoft.com/office/drawing/2014/main" id="{05121606-CB62-6732-E5CF-B3165DC20D33}"/>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203963-1E81-8110-E5E3-13B9C72C761B}"/>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55" name="Picture 54">
            <a:extLst>
              <a:ext uri="{FF2B5EF4-FFF2-40B4-BE49-F238E27FC236}">
                <a16:creationId xmlns:a16="http://schemas.microsoft.com/office/drawing/2014/main" id="{0A379445-F67D-34BD-0E41-BB6EBF91A9C1}"/>
              </a:ext>
            </a:extLst>
          </p:cNvPr>
          <p:cNvPicPr>
            <a:picLocks noChangeAspect="1"/>
          </p:cNvPicPr>
          <p:nvPr/>
        </p:nvPicPr>
        <p:blipFill>
          <a:blip r:embed="rId5">
            <a:alphaModFix amt="2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585714">
            <a:off x="6816186" y="-318409"/>
            <a:ext cx="5912058" cy="5912058"/>
          </a:xfrm>
          <a:prstGeom prst="rect">
            <a:avLst/>
          </a:prstGeom>
        </p:spPr>
      </p:pic>
      <p:pic>
        <p:nvPicPr>
          <p:cNvPr id="3" name="Picture 5">
            <a:extLst>
              <a:ext uri="{FF2B5EF4-FFF2-40B4-BE49-F238E27FC236}">
                <a16:creationId xmlns:a16="http://schemas.microsoft.com/office/drawing/2014/main" id="{9F89103E-0878-02B1-721E-B228E0A64511}"/>
              </a:ext>
            </a:extLst>
          </p:cNvPr>
          <p:cNvPicPr>
            <a:picLocks noChangeAspect="1"/>
          </p:cNvPicPr>
          <p:nvPr/>
        </p:nvPicPr>
        <p:blipFill>
          <a:blip r:embed="rId7"/>
          <a:stretch>
            <a:fillRect/>
          </a:stretch>
        </p:blipFill>
        <p:spPr>
          <a:xfrm>
            <a:off x="1498168" y="2299533"/>
            <a:ext cx="9195664" cy="4558467"/>
          </a:xfrm>
          <a:prstGeom prst="round2SameRect">
            <a:avLst>
              <a:gd name="adj1" fmla="val 9004"/>
              <a:gd name="adj2" fmla="val 0"/>
            </a:avLst>
          </a:prstGeom>
        </p:spPr>
      </p:pic>
    </p:spTree>
    <p:extLst>
      <p:ext uri="{BB962C8B-B14F-4D97-AF65-F5344CB8AC3E}">
        <p14:creationId xmlns:p14="http://schemas.microsoft.com/office/powerpoint/2010/main" val="4525075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81422-4243-B4CB-36A4-2F1DE2AA91FD}"/>
            </a:ext>
          </a:extLst>
        </p:cNvPr>
        <p:cNvGrpSpPr/>
        <p:nvPr/>
      </p:nvGrpSpPr>
      <p:grpSpPr>
        <a:xfrm>
          <a:off x="0" y="0"/>
          <a:ext cx="0" cy="0"/>
          <a:chOff x="0" y="0"/>
          <a:chExt cx="0" cy="0"/>
        </a:xfrm>
      </p:grpSpPr>
      <p:pic>
        <p:nvPicPr>
          <p:cNvPr id="56" name="Picture 10" descr="Abstract Dark Halftone Background Design Png Image - Background Abstract  Design Png Clipart - Large Size Png Image - PikPng">
            <a:extLst>
              <a:ext uri="{FF2B5EF4-FFF2-40B4-BE49-F238E27FC236}">
                <a16:creationId xmlns:a16="http://schemas.microsoft.com/office/drawing/2014/main" id="{9A03CD74-19A6-2384-77A8-46179E04BAEE}"/>
              </a:ext>
            </a:extLst>
          </p:cNvPr>
          <p:cNvPicPr>
            <a:picLocks noChangeAspect="1" noChangeArrowheads="1"/>
          </p:cNvPicPr>
          <p:nvPr/>
        </p:nvPicPr>
        <p:blipFill rotWithShape="1">
          <a:blip r:embed="rId2">
            <a:alphaModFix amt="3000"/>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39976" y="474086"/>
            <a:ext cx="6343938" cy="64238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B7DEC7C7-7DA7-9C9D-A617-3EDE9E4F7096}"/>
              </a:ext>
            </a:extLst>
          </p:cNvPr>
          <p:cNvSpPr/>
          <p:nvPr/>
        </p:nvSpPr>
        <p:spPr>
          <a:xfrm>
            <a:off x="-793631" y="657263"/>
            <a:ext cx="10584903"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6E06EFF4-833E-606E-AC5C-D23F80DFA168}"/>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A89430AB-324E-A47B-45BC-613D6A081AEF}"/>
              </a:ext>
            </a:extLst>
          </p:cNvPr>
          <p:cNvSpPr txBox="1"/>
          <p:nvPr/>
        </p:nvSpPr>
        <p:spPr>
          <a:xfrm>
            <a:off x="722742" y="786706"/>
            <a:ext cx="8904144" cy="523220"/>
          </a:xfrm>
          <a:prstGeom prst="rect">
            <a:avLst/>
          </a:prstGeom>
          <a:noFill/>
        </p:spPr>
        <p:txBody>
          <a:bodyPr wrap="square" rtlCol="0">
            <a:spAutoFit/>
          </a:bodyPr>
          <a:lstStyle/>
          <a:p>
            <a:r>
              <a:rPr lang="es-MX" sz="2800" b="1" dirty="0">
                <a:solidFill>
                  <a:schemeClr val="tx1">
                    <a:lumMod val="85000"/>
                    <a:lumOff val="15000"/>
                  </a:schemeClr>
                </a:solidFill>
                <a:latin typeface="Aptos" panose="020B0004020202020204" pitchFamily="34" charset="0"/>
              </a:rPr>
              <a:t>Factores de Riesgo: Factores Macroeconómicos</a:t>
            </a:r>
          </a:p>
        </p:txBody>
      </p:sp>
      <p:cxnSp>
        <p:nvCxnSpPr>
          <p:cNvPr id="11" name="Straight Connector 10">
            <a:extLst>
              <a:ext uri="{FF2B5EF4-FFF2-40B4-BE49-F238E27FC236}">
                <a16:creationId xmlns:a16="http://schemas.microsoft.com/office/drawing/2014/main" id="{F1C8BAD4-8F2C-1AC0-2912-BDBAD347322B}"/>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F67DA6-5CA3-D1E2-6A15-3181F7F46678}"/>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55" name="Picture 54">
            <a:extLst>
              <a:ext uri="{FF2B5EF4-FFF2-40B4-BE49-F238E27FC236}">
                <a16:creationId xmlns:a16="http://schemas.microsoft.com/office/drawing/2014/main" id="{7712E28D-7DEE-99A9-5DD9-2DEBFE3EDCB9}"/>
              </a:ext>
            </a:extLst>
          </p:cNvPr>
          <p:cNvPicPr>
            <a:picLocks noChangeAspect="1"/>
          </p:cNvPicPr>
          <p:nvPr/>
        </p:nvPicPr>
        <p:blipFill>
          <a:blip r:embed="rId5">
            <a:alphaModFix amt="2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585714">
            <a:off x="6816186" y="-318409"/>
            <a:ext cx="5912058" cy="5912058"/>
          </a:xfrm>
          <a:prstGeom prst="rect">
            <a:avLst/>
          </a:prstGeom>
        </p:spPr>
      </p:pic>
      <p:pic>
        <p:nvPicPr>
          <p:cNvPr id="3" name="Picture 5">
            <a:extLst>
              <a:ext uri="{FF2B5EF4-FFF2-40B4-BE49-F238E27FC236}">
                <a16:creationId xmlns:a16="http://schemas.microsoft.com/office/drawing/2014/main" id="{6F134635-9702-051C-9FF9-1D8AC9A578D3}"/>
              </a:ext>
            </a:extLst>
          </p:cNvPr>
          <p:cNvPicPr>
            <a:picLocks noChangeAspect="1"/>
          </p:cNvPicPr>
          <p:nvPr/>
        </p:nvPicPr>
        <p:blipFill>
          <a:blip r:embed="rId7"/>
          <a:stretch>
            <a:fillRect/>
          </a:stretch>
        </p:blipFill>
        <p:spPr>
          <a:xfrm>
            <a:off x="1498168" y="6951448"/>
            <a:ext cx="9195664" cy="4558467"/>
          </a:xfrm>
          <a:prstGeom prst="round2SameRect">
            <a:avLst>
              <a:gd name="adj1" fmla="val 9004"/>
              <a:gd name="adj2" fmla="val 0"/>
            </a:avLst>
          </a:prstGeom>
        </p:spPr>
      </p:pic>
      <p:grpSp>
        <p:nvGrpSpPr>
          <p:cNvPr id="4" name="Grupo 3">
            <a:extLst>
              <a:ext uri="{FF2B5EF4-FFF2-40B4-BE49-F238E27FC236}">
                <a16:creationId xmlns:a16="http://schemas.microsoft.com/office/drawing/2014/main" id="{1BF48268-7F28-84BE-E5BD-A975090B3AAD}"/>
              </a:ext>
            </a:extLst>
          </p:cNvPr>
          <p:cNvGrpSpPr/>
          <p:nvPr/>
        </p:nvGrpSpPr>
        <p:grpSpPr>
          <a:xfrm>
            <a:off x="514805" y="2380048"/>
            <a:ext cx="9017372" cy="3691248"/>
            <a:chOff x="271336" y="3440485"/>
            <a:chExt cx="9125257" cy="4137416"/>
          </a:xfrm>
        </p:grpSpPr>
        <p:grpSp>
          <p:nvGrpSpPr>
            <p:cNvPr id="5" name="Group 34">
              <a:extLst>
                <a:ext uri="{FF2B5EF4-FFF2-40B4-BE49-F238E27FC236}">
                  <a16:creationId xmlns:a16="http://schemas.microsoft.com/office/drawing/2014/main" id="{F99B24A7-BC14-CD29-9041-CBEF8C6ECA93}"/>
                </a:ext>
              </a:extLst>
            </p:cNvPr>
            <p:cNvGrpSpPr/>
            <p:nvPr/>
          </p:nvGrpSpPr>
          <p:grpSpPr>
            <a:xfrm>
              <a:off x="673905" y="3663646"/>
              <a:ext cx="8722688" cy="3914255"/>
              <a:chOff x="4580734" y="3989400"/>
              <a:chExt cx="8021982" cy="3914255"/>
            </a:xfrm>
          </p:grpSpPr>
          <p:sp>
            <p:nvSpPr>
              <p:cNvPr id="7" name="TextBox 2">
                <a:extLst>
                  <a:ext uri="{FF2B5EF4-FFF2-40B4-BE49-F238E27FC236}">
                    <a16:creationId xmlns:a16="http://schemas.microsoft.com/office/drawing/2014/main" id="{E9310C9A-DDCC-4D32-AC92-4530F629903C}"/>
                  </a:ext>
                </a:extLst>
              </p:cNvPr>
              <p:cNvSpPr txBox="1"/>
              <p:nvPr/>
            </p:nvSpPr>
            <p:spPr>
              <a:xfrm>
                <a:off x="4979941" y="4246184"/>
                <a:ext cx="7498166" cy="3415283"/>
              </a:xfrm>
              <a:prstGeom prst="rect">
                <a:avLst/>
              </a:prstGeom>
              <a:noFill/>
            </p:spPr>
            <p:txBody>
              <a:bodyPr wrap="square" rtlCol="0">
                <a:spAutoFit/>
              </a:bodyPr>
              <a:lstStyle/>
              <a:p>
                <a:r>
                  <a:rPr lang="es-ES" sz="1600" dirty="0">
                    <a:solidFill>
                      <a:schemeClr val="bg1"/>
                    </a:solidFill>
                    <a:latin typeface="Aptos" panose="020B0004020202020204" pitchFamily="34" charset="0"/>
                  </a:rPr>
                  <a:t>‘</a:t>
                </a:r>
                <a:r>
                  <a:rPr lang="es-ES" sz="1600" dirty="0" err="1">
                    <a:solidFill>
                      <a:schemeClr val="bg1"/>
                    </a:solidFill>
                    <a:latin typeface="Aptos" panose="020B0004020202020204" pitchFamily="34" charset="0"/>
                  </a:rPr>
                  <a:t>Confidence</a:t>
                </a:r>
                <a:r>
                  <a:rPr lang="es-ES" sz="1600" dirty="0">
                    <a:solidFill>
                      <a:schemeClr val="bg1"/>
                    </a:solidFill>
                    <a:latin typeface="Aptos" panose="020B0004020202020204" pitchFamily="34" charset="0"/>
                  </a:rPr>
                  <a:t> </a:t>
                </a:r>
                <a:r>
                  <a:rPr lang="es-ES" sz="1600" dirty="0" err="1">
                    <a:solidFill>
                      <a:schemeClr val="bg1"/>
                    </a:solidFill>
                    <a:latin typeface="Aptos" panose="020B0004020202020204" pitchFamily="34" charset="0"/>
                  </a:rPr>
                  <a:t>Risk</a:t>
                </a:r>
                <a:r>
                  <a:rPr lang="es-ES" sz="1600" dirty="0">
                    <a:solidFill>
                      <a:schemeClr val="bg1"/>
                    </a:solidFill>
                    <a:latin typeface="Aptos" panose="020B0004020202020204" pitchFamily="34" charset="0"/>
                  </a:rPr>
                  <a:t>’: Representa el factor de 'confianza' o 'sentimiento' de mercado, que representa la propensión que puede tener el inversionista a realizar inversiones relativamente riesgosas. Está medido como el rendimiento de un título de bonos corporativos y el rendimiento de un título de bonos gubernamentales con un vencimiento de 20 años. Se normaliza la variable en cero para identificar movimientos por encima o por debajo del nivel esperado.</a:t>
                </a:r>
              </a:p>
              <a:p>
                <a:endParaRPr lang="es-ES" sz="1600" dirty="0">
                  <a:solidFill>
                    <a:schemeClr val="bg1"/>
                  </a:solidFill>
                  <a:latin typeface="Aptos" panose="020B0004020202020204" pitchFamily="34" charset="0"/>
                </a:endParaRPr>
              </a:p>
              <a:p>
                <a:r>
                  <a:rPr lang="es-ES" sz="1600" dirty="0">
                    <a:solidFill>
                      <a:schemeClr val="bg1"/>
                    </a:solidFill>
                    <a:latin typeface="Aptos" panose="020B0004020202020204" pitchFamily="34" charset="0"/>
                  </a:rPr>
                  <a:t>‘Time </a:t>
                </a:r>
                <a:r>
                  <a:rPr lang="es-ES" sz="1600" dirty="0" err="1">
                    <a:solidFill>
                      <a:schemeClr val="bg1"/>
                    </a:solidFill>
                    <a:latin typeface="Aptos" panose="020B0004020202020204" pitchFamily="34" charset="0"/>
                  </a:rPr>
                  <a:t>Horizon</a:t>
                </a:r>
                <a:r>
                  <a:rPr lang="es-ES" sz="1600" dirty="0">
                    <a:solidFill>
                      <a:schemeClr val="bg1"/>
                    </a:solidFill>
                    <a:latin typeface="Aptos" panose="020B0004020202020204" pitchFamily="34" charset="0"/>
                  </a:rPr>
                  <a:t> </a:t>
                </a:r>
                <a:r>
                  <a:rPr lang="es-ES" sz="1600" dirty="0" err="1">
                    <a:solidFill>
                      <a:schemeClr val="bg1"/>
                    </a:solidFill>
                    <a:latin typeface="Aptos" panose="020B0004020202020204" pitchFamily="34" charset="0"/>
                  </a:rPr>
                  <a:t>Risk</a:t>
                </a:r>
                <a:r>
                  <a:rPr lang="es-ES" sz="1600" dirty="0">
                    <a:solidFill>
                      <a:schemeClr val="bg1"/>
                    </a:solidFill>
                    <a:latin typeface="Aptos" panose="020B0004020202020204" pitchFamily="34" charset="0"/>
                  </a:rPr>
                  <a:t>’:  Representa el factor de prima termino, o el horizonte en el que los inversionistas esperan recuperar y/o tener a disposición los rendimientos de su inversión. Esta medido como la diferencia entre el rendimiento de un tesoro a 20 años y el rendimiento de un bono de un ‘Bill’ a tres meses. Se normaliza la variable en cero para un plazo de tiempo suficientemente largo. </a:t>
                </a:r>
              </a:p>
            </p:txBody>
          </p:sp>
          <p:sp>
            <p:nvSpPr>
              <p:cNvPr id="9" name="Rectangle: Rounded Corners 27">
                <a:extLst>
                  <a:ext uri="{FF2B5EF4-FFF2-40B4-BE49-F238E27FC236}">
                    <a16:creationId xmlns:a16="http://schemas.microsoft.com/office/drawing/2014/main" id="{3392FA5E-0511-5520-66E2-95B52E804B7E}"/>
                  </a:ext>
                </a:extLst>
              </p:cNvPr>
              <p:cNvSpPr/>
              <p:nvPr/>
            </p:nvSpPr>
            <p:spPr>
              <a:xfrm>
                <a:off x="4580734" y="3989400"/>
                <a:ext cx="8021982" cy="3914255"/>
              </a:xfrm>
              <a:prstGeom prst="roundRect">
                <a:avLst>
                  <a:gd name="adj" fmla="val 7894"/>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200" dirty="0"/>
              </a:p>
            </p:txBody>
          </p:sp>
        </p:grpSp>
        <p:pic>
          <p:nvPicPr>
            <p:cNvPr id="6" name="Imagen 5" descr="Dibujo en blanco y negro&#10;&#10;Descripción generada automáticamente con confianza media">
              <a:extLst>
                <a:ext uri="{FF2B5EF4-FFF2-40B4-BE49-F238E27FC236}">
                  <a16:creationId xmlns:a16="http://schemas.microsoft.com/office/drawing/2014/main" id="{DE9F1F48-8793-25A0-5834-3325D98F50E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1336" y="3440485"/>
              <a:ext cx="837902" cy="837902"/>
            </a:xfrm>
            <a:prstGeom prst="rect">
              <a:avLst/>
            </a:prstGeom>
          </p:spPr>
        </p:pic>
      </p:grpSp>
      <p:pic>
        <p:nvPicPr>
          <p:cNvPr id="12" name="Imagen 11">
            <a:extLst>
              <a:ext uri="{FF2B5EF4-FFF2-40B4-BE49-F238E27FC236}">
                <a16:creationId xmlns:a16="http://schemas.microsoft.com/office/drawing/2014/main" id="{8BFE14B8-FEA7-5721-006F-77A0E6EA9887}"/>
              </a:ext>
            </a:extLst>
          </p:cNvPr>
          <p:cNvPicPr>
            <a:picLocks noChangeAspect="1"/>
          </p:cNvPicPr>
          <p:nvPr/>
        </p:nvPicPr>
        <p:blipFill>
          <a:blip r:embed="rId9">
            <a:alphaModFix/>
            <a:extLst>
              <a:ext uri="{BEBA8EAE-BF5A-486C-A8C5-ECC9F3942E4B}">
                <a14:imgProps xmlns:a14="http://schemas.microsoft.com/office/drawing/2010/main">
                  <a14:imgLayer r:embed="rId10">
                    <a14:imgEffect>
                      <a14:brightnessContrast bright="100000"/>
                    </a14:imgEffect>
                  </a14:imgLayer>
                </a14:imgProps>
              </a:ext>
            </a:extLst>
          </a:blip>
          <a:stretch>
            <a:fillRect/>
          </a:stretch>
        </p:blipFill>
        <p:spPr>
          <a:xfrm rot="20017210">
            <a:off x="8900923" y="2401416"/>
            <a:ext cx="3796193" cy="3796193"/>
          </a:xfrm>
          <a:prstGeom prst="rect">
            <a:avLst/>
          </a:prstGeom>
        </p:spPr>
      </p:pic>
    </p:spTree>
    <p:extLst>
      <p:ext uri="{BB962C8B-B14F-4D97-AF65-F5344CB8AC3E}">
        <p14:creationId xmlns:p14="http://schemas.microsoft.com/office/powerpoint/2010/main" val="7865500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87A9E8-4A88-13D6-ECD7-7D50B9270701}"/>
            </a:ext>
          </a:extLst>
        </p:cNvPr>
        <p:cNvGrpSpPr/>
        <p:nvPr/>
      </p:nvGrpSpPr>
      <p:grpSpPr>
        <a:xfrm>
          <a:off x="0" y="0"/>
          <a:ext cx="0" cy="0"/>
          <a:chOff x="0" y="0"/>
          <a:chExt cx="0" cy="0"/>
        </a:xfrm>
      </p:grpSpPr>
      <p:pic>
        <p:nvPicPr>
          <p:cNvPr id="56" name="Picture 10" descr="Abstract Dark Halftone Background Design Png Image - Background Abstract  Design Png Clipart - Large Size Png Image - PikPng">
            <a:extLst>
              <a:ext uri="{FF2B5EF4-FFF2-40B4-BE49-F238E27FC236}">
                <a16:creationId xmlns:a16="http://schemas.microsoft.com/office/drawing/2014/main" id="{15975DFE-44BC-1E5A-14A5-B1925CC85EF3}"/>
              </a:ext>
            </a:extLst>
          </p:cNvPr>
          <p:cNvPicPr>
            <a:picLocks noChangeAspect="1" noChangeArrowheads="1"/>
          </p:cNvPicPr>
          <p:nvPr/>
        </p:nvPicPr>
        <p:blipFill rotWithShape="1">
          <a:blip r:embed="rId2">
            <a:alphaModFix amt="3000"/>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39976" y="474086"/>
            <a:ext cx="6343938" cy="64238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EF07E9BA-EBE5-0C00-FC22-82CA06159A23}"/>
              </a:ext>
            </a:extLst>
          </p:cNvPr>
          <p:cNvSpPr/>
          <p:nvPr/>
        </p:nvSpPr>
        <p:spPr>
          <a:xfrm>
            <a:off x="-793631" y="657263"/>
            <a:ext cx="10584903"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08254916-695E-6428-E7FF-D46BDAE583C7}"/>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BBDD1BB1-E59D-4912-7389-3B21D8BE6998}"/>
              </a:ext>
            </a:extLst>
          </p:cNvPr>
          <p:cNvSpPr txBox="1"/>
          <p:nvPr/>
        </p:nvSpPr>
        <p:spPr>
          <a:xfrm>
            <a:off x="722742" y="786706"/>
            <a:ext cx="8904144" cy="523220"/>
          </a:xfrm>
          <a:prstGeom prst="rect">
            <a:avLst/>
          </a:prstGeom>
          <a:noFill/>
        </p:spPr>
        <p:txBody>
          <a:bodyPr wrap="square" rtlCol="0">
            <a:spAutoFit/>
          </a:bodyPr>
          <a:lstStyle/>
          <a:p>
            <a:r>
              <a:rPr lang="es-MX" sz="2800" b="1" dirty="0">
                <a:solidFill>
                  <a:schemeClr val="tx1">
                    <a:lumMod val="85000"/>
                    <a:lumOff val="15000"/>
                  </a:schemeClr>
                </a:solidFill>
                <a:latin typeface="Aptos" panose="020B0004020202020204" pitchFamily="34" charset="0"/>
              </a:rPr>
              <a:t>Factores de Riesgo: Factores Macroeconómicos</a:t>
            </a:r>
          </a:p>
        </p:txBody>
      </p:sp>
      <p:cxnSp>
        <p:nvCxnSpPr>
          <p:cNvPr id="11" name="Straight Connector 10">
            <a:extLst>
              <a:ext uri="{FF2B5EF4-FFF2-40B4-BE49-F238E27FC236}">
                <a16:creationId xmlns:a16="http://schemas.microsoft.com/office/drawing/2014/main" id="{214D9205-7C07-7B71-28F8-23C1B9DE875F}"/>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D256D21-12B4-631B-D6B1-91518104C400}"/>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55" name="Picture 54">
            <a:extLst>
              <a:ext uri="{FF2B5EF4-FFF2-40B4-BE49-F238E27FC236}">
                <a16:creationId xmlns:a16="http://schemas.microsoft.com/office/drawing/2014/main" id="{95328AF6-EAF8-0177-B284-366F4A8F8104}"/>
              </a:ext>
            </a:extLst>
          </p:cNvPr>
          <p:cNvPicPr>
            <a:picLocks noChangeAspect="1"/>
          </p:cNvPicPr>
          <p:nvPr/>
        </p:nvPicPr>
        <p:blipFill>
          <a:blip r:embed="rId5">
            <a:alphaModFix amt="2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585714">
            <a:off x="6816186" y="-318409"/>
            <a:ext cx="5912058" cy="5912058"/>
          </a:xfrm>
          <a:prstGeom prst="rect">
            <a:avLst/>
          </a:prstGeom>
        </p:spPr>
      </p:pic>
      <p:pic>
        <p:nvPicPr>
          <p:cNvPr id="3" name="Picture 5">
            <a:extLst>
              <a:ext uri="{FF2B5EF4-FFF2-40B4-BE49-F238E27FC236}">
                <a16:creationId xmlns:a16="http://schemas.microsoft.com/office/drawing/2014/main" id="{957675A9-1726-7A14-42F7-0B3292AC4D1D}"/>
              </a:ext>
            </a:extLst>
          </p:cNvPr>
          <p:cNvPicPr>
            <a:picLocks noChangeAspect="1"/>
          </p:cNvPicPr>
          <p:nvPr/>
        </p:nvPicPr>
        <p:blipFill>
          <a:blip r:embed="rId7"/>
          <a:stretch>
            <a:fillRect/>
          </a:stretch>
        </p:blipFill>
        <p:spPr>
          <a:xfrm>
            <a:off x="1498168" y="6951448"/>
            <a:ext cx="9195664" cy="4558467"/>
          </a:xfrm>
          <a:prstGeom prst="round2SameRect">
            <a:avLst>
              <a:gd name="adj1" fmla="val 9004"/>
              <a:gd name="adj2" fmla="val 0"/>
            </a:avLst>
          </a:prstGeom>
        </p:spPr>
      </p:pic>
      <p:grpSp>
        <p:nvGrpSpPr>
          <p:cNvPr id="4" name="Grupo 3">
            <a:extLst>
              <a:ext uri="{FF2B5EF4-FFF2-40B4-BE49-F238E27FC236}">
                <a16:creationId xmlns:a16="http://schemas.microsoft.com/office/drawing/2014/main" id="{0A734148-B2E9-2E7B-528C-EFF8CFD83670}"/>
              </a:ext>
            </a:extLst>
          </p:cNvPr>
          <p:cNvGrpSpPr/>
          <p:nvPr/>
        </p:nvGrpSpPr>
        <p:grpSpPr>
          <a:xfrm>
            <a:off x="743405" y="2380047"/>
            <a:ext cx="7356986" cy="3610868"/>
            <a:chOff x="271336" y="3440485"/>
            <a:chExt cx="7445004" cy="4047320"/>
          </a:xfrm>
        </p:grpSpPr>
        <p:grpSp>
          <p:nvGrpSpPr>
            <p:cNvPr id="5" name="Group 34">
              <a:extLst>
                <a:ext uri="{FF2B5EF4-FFF2-40B4-BE49-F238E27FC236}">
                  <a16:creationId xmlns:a16="http://schemas.microsoft.com/office/drawing/2014/main" id="{739B7005-4DA2-0F4B-CE1B-EB8B1BBC52AC}"/>
                </a:ext>
              </a:extLst>
            </p:cNvPr>
            <p:cNvGrpSpPr/>
            <p:nvPr/>
          </p:nvGrpSpPr>
          <p:grpSpPr>
            <a:xfrm>
              <a:off x="673906" y="3663646"/>
              <a:ext cx="7042434" cy="3824159"/>
              <a:chOff x="4580735" y="3989400"/>
              <a:chExt cx="6476705" cy="3824159"/>
            </a:xfrm>
          </p:grpSpPr>
          <p:sp>
            <p:nvSpPr>
              <p:cNvPr id="7" name="TextBox 2">
                <a:extLst>
                  <a:ext uri="{FF2B5EF4-FFF2-40B4-BE49-F238E27FC236}">
                    <a16:creationId xmlns:a16="http://schemas.microsoft.com/office/drawing/2014/main" id="{C38CCFB5-3C0A-C51E-C484-8995FABBBBDD}"/>
                  </a:ext>
                </a:extLst>
              </p:cNvPr>
              <p:cNvSpPr txBox="1"/>
              <p:nvPr/>
            </p:nvSpPr>
            <p:spPr>
              <a:xfrm>
                <a:off x="4979941" y="4246184"/>
                <a:ext cx="5892499" cy="3139301"/>
              </a:xfrm>
              <a:prstGeom prst="rect">
                <a:avLst/>
              </a:prstGeom>
              <a:noFill/>
            </p:spPr>
            <p:txBody>
              <a:bodyPr wrap="square" rtlCol="0">
                <a:spAutoFit/>
              </a:bodyPr>
              <a:lstStyle/>
              <a:p>
                <a:r>
                  <a:rPr lang="es-ES" sz="1600" dirty="0">
                    <a:solidFill>
                      <a:schemeClr val="bg1"/>
                    </a:solidFill>
                    <a:latin typeface="Aptos" panose="020B0004020202020204" pitchFamily="34" charset="0"/>
                  </a:rPr>
                  <a:t>‘</a:t>
                </a:r>
                <a:r>
                  <a:rPr lang="es-ES" sz="1600" dirty="0" err="1">
                    <a:solidFill>
                      <a:schemeClr val="bg1"/>
                    </a:solidFill>
                    <a:latin typeface="Aptos" panose="020B0004020202020204" pitchFamily="34" charset="0"/>
                  </a:rPr>
                  <a:t>Inflation</a:t>
                </a:r>
                <a:r>
                  <a:rPr lang="es-ES" sz="1600" dirty="0">
                    <a:solidFill>
                      <a:schemeClr val="bg1"/>
                    </a:solidFill>
                    <a:latin typeface="Aptos" panose="020B0004020202020204" pitchFamily="34" charset="0"/>
                  </a:rPr>
                  <a:t> </a:t>
                </a:r>
                <a:r>
                  <a:rPr lang="es-ES" sz="1600" dirty="0" err="1">
                    <a:solidFill>
                      <a:schemeClr val="bg1"/>
                    </a:solidFill>
                    <a:latin typeface="Aptos" panose="020B0004020202020204" pitchFamily="34" charset="0"/>
                  </a:rPr>
                  <a:t>Risk</a:t>
                </a:r>
                <a:r>
                  <a:rPr lang="es-ES" sz="1600" dirty="0">
                    <a:solidFill>
                      <a:schemeClr val="bg1"/>
                    </a:solidFill>
                    <a:latin typeface="Aptos" panose="020B0004020202020204" pitchFamily="34" charset="0"/>
                  </a:rPr>
                  <a:t>’: El riesgo inflacionario corresponde a la sensibilidad de un portafolio frente a sorpresas de la inflación. De esta manera se puede definir como la diferencia entre la inflación observada y el pronóstico que se tenía de la misma al principio del periodo. </a:t>
                </a:r>
              </a:p>
              <a:p>
                <a:endParaRPr lang="es-ES" sz="1600" dirty="0">
                  <a:solidFill>
                    <a:schemeClr val="bg1"/>
                  </a:solidFill>
                  <a:latin typeface="Aptos" panose="020B0004020202020204" pitchFamily="34" charset="0"/>
                </a:endParaRPr>
              </a:p>
              <a:p>
                <a:r>
                  <a:rPr lang="es-ES" sz="1600" dirty="0">
                    <a:solidFill>
                      <a:schemeClr val="bg1"/>
                    </a:solidFill>
                    <a:latin typeface="Aptos" panose="020B0004020202020204" pitchFamily="34" charset="0"/>
                  </a:rPr>
                  <a:t>‘Business </a:t>
                </a:r>
                <a:r>
                  <a:rPr lang="es-ES" sz="1600" dirty="0" err="1">
                    <a:solidFill>
                      <a:schemeClr val="bg1"/>
                    </a:solidFill>
                    <a:latin typeface="Aptos" panose="020B0004020202020204" pitchFamily="34" charset="0"/>
                  </a:rPr>
                  <a:t>Cycle</a:t>
                </a:r>
                <a:r>
                  <a:rPr lang="es-ES" sz="1600" dirty="0">
                    <a:solidFill>
                      <a:schemeClr val="bg1"/>
                    </a:solidFill>
                    <a:latin typeface="Aptos" panose="020B0004020202020204" pitchFamily="34" charset="0"/>
                  </a:rPr>
                  <a:t> </a:t>
                </a:r>
                <a:r>
                  <a:rPr lang="es-ES" sz="1600" dirty="0" err="1">
                    <a:solidFill>
                      <a:schemeClr val="bg1"/>
                    </a:solidFill>
                    <a:latin typeface="Aptos" panose="020B0004020202020204" pitchFamily="34" charset="0"/>
                  </a:rPr>
                  <a:t>Risk</a:t>
                </a:r>
                <a:r>
                  <a:rPr lang="es-ES" sz="1600" dirty="0">
                    <a:solidFill>
                      <a:schemeClr val="bg1"/>
                    </a:solidFill>
                    <a:latin typeface="Aptos" panose="020B0004020202020204" pitchFamily="34" charset="0"/>
                  </a:rPr>
                  <a:t>’: El riesgo de ciclo de negocios representa los cambios no previstos en los niveles de actividad económica.</a:t>
                </a:r>
              </a:p>
              <a:p>
                <a:endParaRPr lang="es-ES" sz="1600" dirty="0">
                  <a:solidFill>
                    <a:schemeClr val="bg1"/>
                  </a:solidFill>
                  <a:latin typeface="Aptos" panose="020B0004020202020204" pitchFamily="34" charset="0"/>
                </a:endParaRPr>
              </a:p>
              <a:p>
                <a:r>
                  <a:rPr lang="es-ES" sz="1600" dirty="0">
                    <a:solidFill>
                      <a:schemeClr val="bg1"/>
                    </a:solidFill>
                    <a:latin typeface="Aptos" panose="020B0004020202020204" pitchFamily="34" charset="0"/>
                  </a:rPr>
                  <a:t>‘</a:t>
                </a:r>
                <a:r>
                  <a:rPr lang="es-ES" sz="1600" dirty="0" err="1">
                    <a:solidFill>
                      <a:schemeClr val="bg1"/>
                    </a:solidFill>
                    <a:latin typeface="Aptos" panose="020B0004020202020204" pitchFamily="34" charset="0"/>
                  </a:rPr>
                  <a:t>Market-timming</a:t>
                </a:r>
                <a:r>
                  <a:rPr lang="es-ES" sz="1600" dirty="0">
                    <a:solidFill>
                      <a:schemeClr val="bg1"/>
                    </a:solidFill>
                    <a:latin typeface="Aptos" panose="020B0004020202020204" pitchFamily="34" charset="0"/>
                  </a:rPr>
                  <a:t> </a:t>
                </a:r>
                <a:r>
                  <a:rPr lang="es-ES" sz="1600" dirty="0" err="1">
                    <a:solidFill>
                      <a:schemeClr val="bg1"/>
                    </a:solidFill>
                    <a:latin typeface="Aptos" panose="020B0004020202020204" pitchFamily="34" charset="0"/>
                  </a:rPr>
                  <a:t>Risk</a:t>
                </a:r>
                <a:r>
                  <a:rPr lang="es-ES" sz="1600" dirty="0">
                    <a:solidFill>
                      <a:schemeClr val="bg1"/>
                    </a:solidFill>
                    <a:latin typeface="Aptos" panose="020B0004020202020204" pitchFamily="34" charset="0"/>
                  </a:rPr>
                  <a:t>’: Este factor corresponde a la exposición al portafolio de mercado, reflejaría entonces lo que no pudo ser explicado por el modelo. Por facilidad se usa el mismo S&amp;P</a:t>
                </a:r>
              </a:p>
            </p:txBody>
          </p:sp>
          <p:sp>
            <p:nvSpPr>
              <p:cNvPr id="9" name="Rectangle: Rounded Corners 27">
                <a:extLst>
                  <a:ext uri="{FF2B5EF4-FFF2-40B4-BE49-F238E27FC236}">
                    <a16:creationId xmlns:a16="http://schemas.microsoft.com/office/drawing/2014/main" id="{A666CEEA-BA04-29F2-D442-2231203E4FF5}"/>
                  </a:ext>
                </a:extLst>
              </p:cNvPr>
              <p:cNvSpPr/>
              <p:nvPr/>
            </p:nvSpPr>
            <p:spPr>
              <a:xfrm>
                <a:off x="4580735" y="3989400"/>
                <a:ext cx="6476705" cy="3824159"/>
              </a:xfrm>
              <a:prstGeom prst="roundRect">
                <a:avLst>
                  <a:gd name="adj" fmla="val 7894"/>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200" dirty="0"/>
              </a:p>
            </p:txBody>
          </p:sp>
        </p:grpSp>
        <p:pic>
          <p:nvPicPr>
            <p:cNvPr id="6" name="Imagen 5" descr="Dibujo en blanco y negro&#10;&#10;Descripción generada automáticamente con confianza media">
              <a:extLst>
                <a:ext uri="{FF2B5EF4-FFF2-40B4-BE49-F238E27FC236}">
                  <a16:creationId xmlns:a16="http://schemas.microsoft.com/office/drawing/2014/main" id="{FFE58A6D-10D0-1521-25AD-5B381B987B7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1336" y="3440485"/>
              <a:ext cx="837902" cy="837902"/>
            </a:xfrm>
            <a:prstGeom prst="rect">
              <a:avLst/>
            </a:prstGeom>
          </p:spPr>
        </p:pic>
      </p:grpSp>
      <p:pic>
        <p:nvPicPr>
          <p:cNvPr id="13" name="Imagen 12">
            <a:extLst>
              <a:ext uri="{FF2B5EF4-FFF2-40B4-BE49-F238E27FC236}">
                <a16:creationId xmlns:a16="http://schemas.microsoft.com/office/drawing/2014/main" id="{B022F7C6-852E-1E2F-EB04-6B44163CB146}"/>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bright="100000"/>
                    </a14:imgEffect>
                  </a14:imgLayer>
                </a14:imgProps>
              </a:ext>
            </a:extLst>
          </a:blip>
          <a:stretch>
            <a:fillRect/>
          </a:stretch>
        </p:blipFill>
        <p:spPr>
          <a:xfrm rot="1173970">
            <a:off x="7450672" y="2015614"/>
            <a:ext cx="4538827" cy="4538827"/>
          </a:xfrm>
          <a:prstGeom prst="rect">
            <a:avLst/>
          </a:prstGeom>
        </p:spPr>
      </p:pic>
    </p:spTree>
    <p:extLst>
      <p:ext uri="{BB962C8B-B14F-4D97-AF65-F5344CB8AC3E}">
        <p14:creationId xmlns:p14="http://schemas.microsoft.com/office/powerpoint/2010/main" val="16540391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B3F01-3939-F708-363E-1B39A5957A51}"/>
            </a:ext>
          </a:extLst>
        </p:cNvPr>
        <p:cNvGrpSpPr/>
        <p:nvPr/>
      </p:nvGrpSpPr>
      <p:grpSpPr>
        <a:xfrm>
          <a:off x="0" y="0"/>
          <a:ext cx="0" cy="0"/>
          <a:chOff x="0" y="0"/>
          <a:chExt cx="0" cy="0"/>
        </a:xfrm>
      </p:grpSpPr>
      <p:pic>
        <p:nvPicPr>
          <p:cNvPr id="35" name="Picture 34">
            <a:extLst>
              <a:ext uri="{FF2B5EF4-FFF2-40B4-BE49-F238E27FC236}">
                <a16:creationId xmlns:a16="http://schemas.microsoft.com/office/drawing/2014/main" id="{830B09CA-9C29-52AC-BBFA-D25B6FDACFF2}"/>
              </a:ext>
            </a:extLst>
          </p:cNvPr>
          <p:cNvPicPr>
            <a:picLocks noChangeAspect="1"/>
          </p:cNvPicPr>
          <p:nvPr/>
        </p:nvPicPr>
        <p:blipFill>
          <a:blip r:embed="rId3">
            <a:alphaModFix amt="2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1703053">
            <a:off x="-2760090" y="911204"/>
            <a:ext cx="6835144" cy="6835144"/>
          </a:xfrm>
          <a:prstGeom prst="rect">
            <a:avLst/>
          </a:prstGeom>
        </p:spPr>
      </p:pic>
      <p:sp>
        <p:nvSpPr>
          <p:cNvPr id="8" name="Rectangle: Rounded Corners 7">
            <a:extLst>
              <a:ext uri="{FF2B5EF4-FFF2-40B4-BE49-F238E27FC236}">
                <a16:creationId xmlns:a16="http://schemas.microsoft.com/office/drawing/2014/main" id="{8CF39651-CCF2-E98F-92FD-B4C3804FF435}"/>
              </a:ext>
            </a:extLst>
          </p:cNvPr>
          <p:cNvSpPr/>
          <p:nvPr/>
        </p:nvSpPr>
        <p:spPr>
          <a:xfrm>
            <a:off x="2093999" y="654156"/>
            <a:ext cx="8003998"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E092CC2D-2620-5B71-8526-856614BD23BD}"/>
              </a:ext>
            </a:extLst>
          </p:cNvPr>
          <p:cNvPicPr>
            <a:picLocks noChangeAspect="1"/>
          </p:cNvPicPr>
          <p:nvPr/>
        </p:nvPicPr>
        <p:blipFill>
          <a:blip r:embed="rId5">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72720FE2-3346-CC83-AFE6-1A9CC2675E57}"/>
              </a:ext>
            </a:extLst>
          </p:cNvPr>
          <p:cNvSpPr txBox="1"/>
          <p:nvPr/>
        </p:nvSpPr>
        <p:spPr>
          <a:xfrm>
            <a:off x="2225747" y="793674"/>
            <a:ext cx="7740501" cy="523220"/>
          </a:xfrm>
          <a:prstGeom prst="rect">
            <a:avLst/>
          </a:prstGeom>
          <a:noFill/>
        </p:spPr>
        <p:txBody>
          <a:bodyPr wrap="square" rtlCol="0">
            <a:spAutoFit/>
          </a:bodyPr>
          <a:lstStyle/>
          <a:p>
            <a:pPr algn="ctr"/>
            <a:r>
              <a:rPr lang="es-MX" sz="2800" b="1" dirty="0">
                <a:solidFill>
                  <a:schemeClr val="tx1">
                    <a:lumMod val="85000"/>
                    <a:lumOff val="15000"/>
                  </a:schemeClr>
                </a:solidFill>
                <a:latin typeface="Aptos" panose="020B0004020202020204" pitchFamily="34" charset="0"/>
              </a:rPr>
              <a:t>Factores de Riesgo: Factores Fundamentales</a:t>
            </a:r>
          </a:p>
        </p:txBody>
      </p:sp>
      <p:cxnSp>
        <p:nvCxnSpPr>
          <p:cNvPr id="11" name="Straight Connector 10">
            <a:extLst>
              <a:ext uri="{FF2B5EF4-FFF2-40B4-BE49-F238E27FC236}">
                <a16:creationId xmlns:a16="http://schemas.microsoft.com/office/drawing/2014/main" id="{EC65228E-E5DD-5520-7A4B-E87F6F787589}"/>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54CB7E3-91E2-2FEF-0852-54091AF762C3}"/>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2FE76933-1157-BA37-94C3-34DFCF14B224}"/>
              </a:ext>
            </a:extLst>
          </p:cNvPr>
          <p:cNvGrpSpPr/>
          <p:nvPr/>
        </p:nvGrpSpPr>
        <p:grpSpPr>
          <a:xfrm>
            <a:off x="859965" y="2640069"/>
            <a:ext cx="6574504" cy="2960930"/>
            <a:chOff x="6377055" y="4514908"/>
            <a:chExt cx="6574504" cy="2960930"/>
          </a:xfrm>
        </p:grpSpPr>
        <p:sp>
          <p:nvSpPr>
            <p:cNvPr id="13" name="TextBox 12">
              <a:extLst>
                <a:ext uri="{FF2B5EF4-FFF2-40B4-BE49-F238E27FC236}">
                  <a16:creationId xmlns:a16="http://schemas.microsoft.com/office/drawing/2014/main" id="{2F998F1A-94E4-AC00-0A06-F2BD3F9E69F4}"/>
                </a:ext>
              </a:extLst>
            </p:cNvPr>
            <p:cNvSpPr txBox="1"/>
            <p:nvPr/>
          </p:nvSpPr>
          <p:spPr>
            <a:xfrm>
              <a:off x="6878770" y="4819932"/>
              <a:ext cx="5993275" cy="2585323"/>
            </a:xfrm>
            <a:prstGeom prst="rect">
              <a:avLst/>
            </a:prstGeom>
            <a:noFill/>
          </p:spPr>
          <p:txBody>
            <a:bodyPr wrap="square" rtlCol="0">
              <a:spAutoFit/>
            </a:bodyPr>
            <a:lstStyle/>
            <a:p>
              <a:r>
                <a:rPr lang="es-ES" dirty="0">
                  <a:solidFill>
                    <a:schemeClr val="bg1"/>
                  </a:solidFill>
                  <a:latin typeface="Aptos" panose="020B0004020202020204" pitchFamily="34" charset="0"/>
                </a:rPr>
                <a:t>Consiste en el uso de atributos de las compañías para tratar de identificar las diferencias en sección cruzada de un grupo de activos. Entre los principales factores que se han usado están el: </a:t>
              </a:r>
            </a:p>
            <a:p>
              <a:endParaRPr lang="es-ES" dirty="0">
                <a:solidFill>
                  <a:schemeClr val="bg1"/>
                </a:solidFill>
                <a:latin typeface="Aptos" panose="020B0004020202020204" pitchFamily="34" charset="0"/>
              </a:endParaRPr>
            </a:p>
            <a:p>
              <a:pPr marL="285750" indent="-285750">
                <a:buClr>
                  <a:srgbClr val="FFCC00"/>
                </a:buClr>
                <a:buFont typeface="Arial" panose="020B0604020202020204" pitchFamily="34" charset="0"/>
                <a:buChar char="•"/>
              </a:pPr>
              <a:r>
                <a:rPr lang="es-ES" dirty="0">
                  <a:solidFill>
                    <a:schemeClr val="bg1"/>
                  </a:solidFill>
                  <a:latin typeface="Aptos" panose="020B0004020202020204" pitchFamily="34" charset="0"/>
                </a:rPr>
                <a:t>‘</a:t>
              </a:r>
              <a:r>
                <a:rPr lang="es-ES" dirty="0" err="1">
                  <a:solidFill>
                    <a:schemeClr val="bg1"/>
                  </a:solidFill>
                  <a:latin typeface="Aptos" panose="020B0004020202020204" pitchFamily="34" charset="0"/>
                </a:rPr>
                <a:t>book</a:t>
              </a:r>
              <a:r>
                <a:rPr lang="es-ES" dirty="0">
                  <a:solidFill>
                    <a:schemeClr val="bg1"/>
                  </a:solidFill>
                  <a:latin typeface="Aptos" panose="020B0004020202020204" pitchFamily="34" charset="0"/>
                </a:rPr>
                <a:t> </a:t>
              </a:r>
              <a:r>
                <a:rPr lang="es-ES" dirty="0" err="1">
                  <a:solidFill>
                    <a:schemeClr val="bg1"/>
                  </a:solidFill>
                  <a:latin typeface="Aptos" panose="020B0004020202020204" pitchFamily="34" charset="0"/>
                </a:rPr>
                <a:t>to</a:t>
              </a:r>
              <a:r>
                <a:rPr lang="es-ES" dirty="0">
                  <a:solidFill>
                    <a:schemeClr val="bg1"/>
                  </a:solidFill>
                  <a:latin typeface="Aptos" panose="020B0004020202020204" pitchFamily="34" charset="0"/>
                </a:rPr>
                <a:t> </a:t>
              </a:r>
              <a:r>
                <a:rPr lang="es-ES" dirty="0" err="1">
                  <a:solidFill>
                    <a:schemeClr val="bg1"/>
                  </a:solidFill>
                  <a:latin typeface="Aptos" panose="020B0004020202020204" pitchFamily="34" charset="0"/>
                </a:rPr>
                <a:t>value</a:t>
              </a:r>
              <a:r>
                <a:rPr lang="es-ES" dirty="0">
                  <a:solidFill>
                    <a:schemeClr val="bg1"/>
                  </a:solidFill>
                  <a:latin typeface="Aptos" panose="020B0004020202020204" pitchFamily="34" charset="0"/>
                </a:rPr>
                <a:t>’ </a:t>
              </a:r>
            </a:p>
            <a:p>
              <a:pPr marL="285750" indent="-285750">
                <a:buClr>
                  <a:srgbClr val="FFCC00"/>
                </a:buClr>
                <a:buFont typeface="Arial" panose="020B0604020202020204" pitchFamily="34" charset="0"/>
                <a:buChar char="•"/>
              </a:pPr>
              <a:r>
                <a:rPr lang="es-ES" dirty="0">
                  <a:solidFill>
                    <a:schemeClr val="bg1"/>
                  </a:solidFill>
                  <a:latin typeface="Aptos" panose="020B0004020202020204" pitchFamily="34" charset="0"/>
                </a:rPr>
                <a:t>‘</a:t>
              </a:r>
              <a:r>
                <a:rPr lang="es-ES" dirty="0" err="1">
                  <a:solidFill>
                    <a:schemeClr val="bg1"/>
                  </a:solidFill>
                  <a:latin typeface="Aptos" panose="020B0004020202020204" pitchFamily="34" charset="0"/>
                </a:rPr>
                <a:t>Market</a:t>
              </a:r>
              <a:r>
                <a:rPr lang="es-ES" dirty="0">
                  <a:solidFill>
                    <a:schemeClr val="bg1"/>
                  </a:solidFill>
                  <a:latin typeface="Aptos" panose="020B0004020202020204" pitchFamily="34" charset="0"/>
                </a:rPr>
                <a:t> </a:t>
              </a:r>
              <a:r>
                <a:rPr lang="es-ES" dirty="0" err="1">
                  <a:solidFill>
                    <a:schemeClr val="bg1"/>
                  </a:solidFill>
                  <a:latin typeface="Aptos" panose="020B0004020202020204" pitchFamily="34" charset="0"/>
                </a:rPr>
                <a:t>capitalization</a:t>
              </a:r>
              <a:r>
                <a:rPr lang="es-ES" dirty="0">
                  <a:solidFill>
                    <a:schemeClr val="bg1"/>
                  </a:solidFill>
                  <a:latin typeface="Aptos" panose="020B0004020202020204" pitchFamily="34" charset="0"/>
                </a:rPr>
                <a:t>’ </a:t>
              </a:r>
            </a:p>
            <a:p>
              <a:pPr marL="285750" indent="-285750">
                <a:buClr>
                  <a:srgbClr val="FFCC00"/>
                </a:buClr>
                <a:buFont typeface="Arial" panose="020B0604020202020204" pitchFamily="34" charset="0"/>
                <a:buChar char="•"/>
              </a:pPr>
              <a:r>
                <a:rPr lang="es-ES" dirty="0">
                  <a:solidFill>
                    <a:schemeClr val="bg1"/>
                  </a:solidFill>
                  <a:latin typeface="Aptos" panose="020B0004020202020204" pitchFamily="34" charset="0"/>
                </a:rPr>
                <a:t>‘Price-</a:t>
              </a:r>
              <a:r>
                <a:rPr lang="es-ES" dirty="0" err="1">
                  <a:solidFill>
                    <a:schemeClr val="bg1"/>
                  </a:solidFill>
                  <a:latin typeface="Aptos" panose="020B0004020202020204" pitchFamily="34" charset="0"/>
                </a:rPr>
                <a:t>to</a:t>
              </a:r>
              <a:r>
                <a:rPr lang="es-ES" dirty="0">
                  <a:solidFill>
                    <a:schemeClr val="bg1"/>
                  </a:solidFill>
                  <a:latin typeface="Aptos" panose="020B0004020202020204" pitchFamily="34" charset="0"/>
                </a:rPr>
                <a:t>-</a:t>
              </a:r>
              <a:r>
                <a:rPr lang="es-ES" dirty="0" err="1">
                  <a:solidFill>
                    <a:schemeClr val="bg1"/>
                  </a:solidFill>
                  <a:latin typeface="Aptos" panose="020B0004020202020204" pitchFamily="34" charset="0"/>
                </a:rPr>
                <a:t>earnings</a:t>
              </a:r>
              <a:r>
                <a:rPr lang="es-ES" dirty="0">
                  <a:solidFill>
                    <a:schemeClr val="bg1"/>
                  </a:solidFill>
                  <a:latin typeface="Aptos" panose="020B0004020202020204" pitchFamily="34" charset="0"/>
                </a:rPr>
                <a:t>’</a:t>
              </a:r>
            </a:p>
            <a:p>
              <a:pPr marL="285750" indent="-285750">
                <a:buClr>
                  <a:srgbClr val="FFCC00"/>
                </a:buClr>
                <a:buFont typeface="Arial" panose="020B0604020202020204" pitchFamily="34" charset="0"/>
                <a:buChar char="•"/>
              </a:pPr>
              <a:r>
                <a:rPr lang="es-ES" dirty="0">
                  <a:solidFill>
                    <a:schemeClr val="bg1"/>
                  </a:solidFill>
                  <a:latin typeface="Aptos" panose="020B0004020202020204" pitchFamily="34" charset="0"/>
                </a:rPr>
                <a:t>‘Apalancamiento’</a:t>
              </a:r>
            </a:p>
          </p:txBody>
        </p:sp>
        <p:grpSp>
          <p:nvGrpSpPr>
            <p:cNvPr id="14" name="Group 13">
              <a:extLst>
                <a:ext uri="{FF2B5EF4-FFF2-40B4-BE49-F238E27FC236}">
                  <a16:creationId xmlns:a16="http://schemas.microsoft.com/office/drawing/2014/main" id="{C99F478A-CD18-6B40-C8EA-7C4645FA20BF}"/>
                </a:ext>
              </a:extLst>
            </p:cNvPr>
            <p:cNvGrpSpPr/>
            <p:nvPr/>
          </p:nvGrpSpPr>
          <p:grpSpPr>
            <a:xfrm>
              <a:off x="6377055" y="4514908"/>
              <a:ext cx="6574504" cy="2960930"/>
              <a:chOff x="743471" y="2734799"/>
              <a:chExt cx="6574504" cy="2960930"/>
            </a:xfrm>
          </p:grpSpPr>
          <p:sp>
            <p:nvSpPr>
              <p:cNvPr id="16" name="Rectangle: Rounded Corners 15">
                <a:extLst>
                  <a:ext uri="{FF2B5EF4-FFF2-40B4-BE49-F238E27FC236}">
                    <a16:creationId xmlns:a16="http://schemas.microsoft.com/office/drawing/2014/main" id="{948AB0B4-6AEA-DC09-3DDC-70C1F120A0C7}"/>
                  </a:ext>
                </a:extLst>
              </p:cNvPr>
              <p:cNvSpPr/>
              <p:nvPr/>
            </p:nvSpPr>
            <p:spPr>
              <a:xfrm>
                <a:off x="899887" y="2913847"/>
                <a:ext cx="6418088" cy="2781882"/>
              </a:xfrm>
              <a:prstGeom prst="roundRect">
                <a:avLst>
                  <a:gd name="adj" fmla="val 4566"/>
                </a:avLst>
              </a:prstGeom>
              <a:noFill/>
              <a:ln w="3175">
                <a:solidFill>
                  <a:srgbClr val="FFC0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Oval 16">
                <a:extLst>
                  <a:ext uri="{FF2B5EF4-FFF2-40B4-BE49-F238E27FC236}">
                    <a16:creationId xmlns:a16="http://schemas.microsoft.com/office/drawing/2014/main" id="{42E8BF34-7E37-FF12-72AE-5EB35CC8E29A}"/>
                  </a:ext>
                </a:extLst>
              </p:cNvPr>
              <p:cNvSpPr/>
              <p:nvPr/>
            </p:nvSpPr>
            <p:spPr>
              <a:xfrm>
                <a:off x="743471" y="2734799"/>
                <a:ext cx="358095" cy="358095"/>
              </a:xfrm>
              <a:prstGeom prst="ellipse">
                <a:avLst/>
              </a:prstGeom>
              <a:solidFill>
                <a:srgbClr val="FFC0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Half Frame 17">
                <a:extLst>
                  <a:ext uri="{FF2B5EF4-FFF2-40B4-BE49-F238E27FC236}">
                    <a16:creationId xmlns:a16="http://schemas.microsoft.com/office/drawing/2014/main" id="{E73BF198-59FA-9278-CC8C-22699FE5FB8B}"/>
                  </a:ext>
                </a:extLst>
              </p:cNvPr>
              <p:cNvSpPr/>
              <p:nvPr/>
            </p:nvSpPr>
            <p:spPr>
              <a:xfrm rot="8100000">
                <a:off x="780416" y="2818321"/>
                <a:ext cx="172091" cy="172091"/>
              </a:xfrm>
              <a:prstGeom prst="halfFram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grpSp>
      <p:pic>
        <p:nvPicPr>
          <p:cNvPr id="33" name="Picture 32" descr="A black background with a black square&#10;&#10;Description automatically generated with medium confidence">
            <a:extLst>
              <a:ext uri="{FF2B5EF4-FFF2-40B4-BE49-F238E27FC236}">
                <a16:creationId xmlns:a16="http://schemas.microsoft.com/office/drawing/2014/main" id="{EC7973B0-5F6D-7BDF-795E-297D334C2B0A}"/>
              </a:ext>
            </a:extLst>
          </p:cNvPr>
          <p:cNvPicPr>
            <a:picLocks noChangeAspect="1"/>
          </p:cNvPicPr>
          <p:nvPr/>
        </p:nvPicPr>
        <p:blipFill>
          <a:blip r:embed="rId6">
            <a:alphaModFix amt="4000"/>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317343" y="86834"/>
            <a:ext cx="5154734" cy="5154734"/>
          </a:xfrm>
          <a:prstGeom prst="rect">
            <a:avLst/>
          </a:prstGeom>
        </p:spPr>
      </p:pic>
      <p:pic>
        <p:nvPicPr>
          <p:cNvPr id="5" name="Imagen 4">
            <a:extLst>
              <a:ext uri="{FF2B5EF4-FFF2-40B4-BE49-F238E27FC236}">
                <a16:creationId xmlns:a16="http://schemas.microsoft.com/office/drawing/2014/main" id="{4A22E2B8-A8D9-DDFC-576E-DCE78B35D7D8}"/>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Lst>
          </a:blip>
          <a:stretch>
            <a:fillRect/>
          </a:stretch>
        </p:blipFill>
        <p:spPr>
          <a:xfrm rot="749254">
            <a:off x="6653659" y="1897469"/>
            <a:ext cx="4625180" cy="4625180"/>
          </a:xfrm>
          <a:prstGeom prst="rect">
            <a:avLst/>
          </a:prstGeom>
        </p:spPr>
      </p:pic>
    </p:spTree>
    <p:extLst>
      <p:ext uri="{BB962C8B-B14F-4D97-AF65-F5344CB8AC3E}">
        <p14:creationId xmlns:p14="http://schemas.microsoft.com/office/powerpoint/2010/main" val="4484746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289AA-6508-C552-C7EF-968CAFA5FF07}"/>
            </a:ext>
          </a:extLst>
        </p:cNvPr>
        <p:cNvGrpSpPr/>
        <p:nvPr/>
      </p:nvGrpSpPr>
      <p:grpSpPr>
        <a:xfrm>
          <a:off x="0" y="0"/>
          <a:ext cx="0" cy="0"/>
          <a:chOff x="0" y="0"/>
          <a:chExt cx="0" cy="0"/>
        </a:xfrm>
      </p:grpSpPr>
      <p:pic>
        <p:nvPicPr>
          <p:cNvPr id="35" name="Picture 34">
            <a:extLst>
              <a:ext uri="{FF2B5EF4-FFF2-40B4-BE49-F238E27FC236}">
                <a16:creationId xmlns:a16="http://schemas.microsoft.com/office/drawing/2014/main" id="{4C7E8DEC-6D2D-7618-236A-B2A89A010283}"/>
              </a:ext>
            </a:extLst>
          </p:cNvPr>
          <p:cNvPicPr>
            <a:picLocks noChangeAspect="1"/>
          </p:cNvPicPr>
          <p:nvPr/>
        </p:nvPicPr>
        <p:blipFill>
          <a:blip r:embed="rId3">
            <a:alphaModFix amt="2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1703053">
            <a:off x="-2760090" y="911204"/>
            <a:ext cx="6835144" cy="6835144"/>
          </a:xfrm>
          <a:prstGeom prst="rect">
            <a:avLst/>
          </a:prstGeom>
        </p:spPr>
      </p:pic>
      <p:sp>
        <p:nvSpPr>
          <p:cNvPr id="8" name="Rectangle: Rounded Corners 7">
            <a:extLst>
              <a:ext uri="{FF2B5EF4-FFF2-40B4-BE49-F238E27FC236}">
                <a16:creationId xmlns:a16="http://schemas.microsoft.com/office/drawing/2014/main" id="{BD0D15CB-AF47-5F85-99E0-D92F9B0CF6D7}"/>
              </a:ext>
            </a:extLst>
          </p:cNvPr>
          <p:cNvSpPr/>
          <p:nvPr/>
        </p:nvSpPr>
        <p:spPr>
          <a:xfrm>
            <a:off x="2093999" y="654156"/>
            <a:ext cx="8003998"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7173A12B-B0CD-6331-8B16-66E86E34E722}"/>
              </a:ext>
            </a:extLst>
          </p:cNvPr>
          <p:cNvPicPr>
            <a:picLocks noChangeAspect="1"/>
          </p:cNvPicPr>
          <p:nvPr/>
        </p:nvPicPr>
        <p:blipFill>
          <a:blip r:embed="rId5">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158412BC-243E-BAFE-AA87-3F2275549D1C}"/>
              </a:ext>
            </a:extLst>
          </p:cNvPr>
          <p:cNvSpPr txBox="1"/>
          <p:nvPr/>
        </p:nvSpPr>
        <p:spPr>
          <a:xfrm>
            <a:off x="2225747" y="793674"/>
            <a:ext cx="7740501" cy="523220"/>
          </a:xfrm>
          <a:prstGeom prst="rect">
            <a:avLst/>
          </a:prstGeom>
          <a:noFill/>
        </p:spPr>
        <p:txBody>
          <a:bodyPr wrap="square" rtlCol="0">
            <a:spAutoFit/>
          </a:bodyPr>
          <a:lstStyle/>
          <a:p>
            <a:pPr algn="ctr"/>
            <a:r>
              <a:rPr lang="es-MX" sz="2800" b="1" dirty="0">
                <a:solidFill>
                  <a:schemeClr val="tx1">
                    <a:lumMod val="85000"/>
                    <a:lumOff val="15000"/>
                  </a:schemeClr>
                </a:solidFill>
                <a:latin typeface="Aptos" panose="020B0004020202020204" pitchFamily="34" charset="0"/>
              </a:rPr>
              <a:t>Factores de Riesgo: Factores Fundamentales</a:t>
            </a:r>
          </a:p>
        </p:txBody>
      </p:sp>
      <p:cxnSp>
        <p:nvCxnSpPr>
          <p:cNvPr id="11" name="Straight Connector 10">
            <a:extLst>
              <a:ext uri="{FF2B5EF4-FFF2-40B4-BE49-F238E27FC236}">
                <a16:creationId xmlns:a16="http://schemas.microsoft.com/office/drawing/2014/main" id="{B0F14CB3-6053-F4A0-3933-1006779480AA}"/>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2929653-98F3-68C2-ADF0-AD9574A909DA}"/>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33" name="Picture 32" descr="A black background with a black square&#10;&#10;Description automatically generated with medium confidence">
            <a:extLst>
              <a:ext uri="{FF2B5EF4-FFF2-40B4-BE49-F238E27FC236}">
                <a16:creationId xmlns:a16="http://schemas.microsoft.com/office/drawing/2014/main" id="{121F1817-D28B-1B30-7EA4-E0655C1DEB47}"/>
              </a:ext>
            </a:extLst>
          </p:cNvPr>
          <p:cNvPicPr>
            <a:picLocks noChangeAspect="1"/>
          </p:cNvPicPr>
          <p:nvPr/>
        </p:nvPicPr>
        <p:blipFill>
          <a:blip r:embed="rId6">
            <a:alphaModFix amt="4000"/>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11728" y="0"/>
            <a:ext cx="5154734" cy="5154734"/>
          </a:xfrm>
          <a:prstGeom prst="rect">
            <a:avLst/>
          </a:prstGeom>
        </p:spPr>
      </p:pic>
      <p:pic>
        <p:nvPicPr>
          <p:cNvPr id="3" name="Picture 7">
            <a:extLst>
              <a:ext uri="{FF2B5EF4-FFF2-40B4-BE49-F238E27FC236}">
                <a16:creationId xmlns:a16="http://schemas.microsoft.com/office/drawing/2014/main" id="{7B5CC8B3-E3A9-6EEB-4272-25BD7F1BD036}"/>
              </a:ext>
            </a:extLst>
          </p:cNvPr>
          <p:cNvPicPr>
            <a:picLocks noChangeAspect="1"/>
          </p:cNvPicPr>
          <p:nvPr/>
        </p:nvPicPr>
        <p:blipFill>
          <a:blip r:embed="rId8"/>
          <a:stretch>
            <a:fillRect/>
          </a:stretch>
        </p:blipFill>
        <p:spPr>
          <a:xfrm>
            <a:off x="2421398" y="2281749"/>
            <a:ext cx="7349203" cy="4571340"/>
          </a:xfrm>
          <a:prstGeom prst="round2SameRect">
            <a:avLst>
              <a:gd name="adj1" fmla="val 9042"/>
              <a:gd name="adj2" fmla="val 0"/>
            </a:avLst>
          </a:prstGeom>
        </p:spPr>
      </p:pic>
    </p:spTree>
    <p:extLst>
      <p:ext uri="{BB962C8B-B14F-4D97-AF65-F5344CB8AC3E}">
        <p14:creationId xmlns:p14="http://schemas.microsoft.com/office/powerpoint/2010/main" val="39603913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A85E7-4849-5407-220C-22F2F36FCE20}"/>
            </a:ext>
          </a:extLst>
        </p:cNvPr>
        <p:cNvGrpSpPr/>
        <p:nvPr/>
      </p:nvGrpSpPr>
      <p:grpSpPr>
        <a:xfrm>
          <a:off x="0" y="0"/>
          <a:ext cx="0" cy="0"/>
          <a:chOff x="0" y="0"/>
          <a:chExt cx="0" cy="0"/>
        </a:xfrm>
      </p:grpSpPr>
      <p:pic>
        <p:nvPicPr>
          <p:cNvPr id="35" name="Picture 34">
            <a:extLst>
              <a:ext uri="{FF2B5EF4-FFF2-40B4-BE49-F238E27FC236}">
                <a16:creationId xmlns:a16="http://schemas.microsoft.com/office/drawing/2014/main" id="{26C9340F-3937-AB0A-0568-9E229DF9C08E}"/>
              </a:ext>
            </a:extLst>
          </p:cNvPr>
          <p:cNvPicPr>
            <a:picLocks noChangeAspect="1"/>
          </p:cNvPicPr>
          <p:nvPr/>
        </p:nvPicPr>
        <p:blipFill>
          <a:blip r:embed="rId3">
            <a:alphaModFix amt="2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1703053">
            <a:off x="-2760090" y="911204"/>
            <a:ext cx="6835144" cy="6835144"/>
          </a:xfrm>
          <a:prstGeom prst="rect">
            <a:avLst/>
          </a:prstGeom>
        </p:spPr>
      </p:pic>
      <p:sp>
        <p:nvSpPr>
          <p:cNvPr id="8" name="Rectangle: Rounded Corners 7">
            <a:extLst>
              <a:ext uri="{FF2B5EF4-FFF2-40B4-BE49-F238E27FC236}">
                <a16:creationId xmlns:a16="http://schemas.microsoft.com/office/drawing/2014/main" id="{0576E714-0D0B-8924-885C-549630B6F5A4}"/>
              </a:ext>
            </a:extLst>
          </p:cNvPr>
          <p:cNvSpPr/>
          <p:nvPr/>
        </p:nvSpPr>
        <p:spPr>
          <a:xfrm>
            <a:off x="-8188059" y="654156"/>
            <a:ext cx="8003998"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CC7C956F-5D78-999B-D3AA-72DADB926EE2}"/>
              </a:ext>
            </a:extLst>
          </p:cNvPr>
          <p:cNvPicPr>
            <a:picLocks noChangeAspect="1"/>
          </p:cNvPicPr>
          <p:nvPr/>
        </p:nvPicPr>
        <p:blipFill>
          <a:blip r:embed="rId5">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4E1CF4F4-10BB-3525-568A-04CAC8DABE5F}"/>
              </a:ext>
            </a:extLst>
          </p:cNvPr>
          <p:cNvSpPr txBox="1"/>
          <p:nvPr/>
        </p:nvSpPr>
        <p:spPr>
          <a:xfrm>
            <a:off x="418786" y="2354956"/>
            <a:ext cx="4663577" cy="2123658"/>
          </a:xfrm>
          <a:prstGeom prst="rect">
            <a:avLst/>
          </a:prstGeom>
          <a:noFill/>
        </p:spPr>
        <p:txBody>
          <a:bodyPr wrap="square" rtlCol="0">
            <a:spAutoFit/>
          </a:bodyPr>
          <a:lstStyle/>
          <a:p>
            <a:r>
              <a:rPr lang="es-MX" sz="4400" b="1" dirty="0">
                <a:solidFill>
                  <a:schemeClr val="bg1"/>
                </a:solidFill>
                <a:latin typeface="Aptos" panose="020B0004020202020204" pitchFamily="34" charset="0"/>
              </a:rPr>
              <a:t>Factores de Riesgo: Factores Fundamentales</a:t>
            </a:r>
          </a:p>
        </p:txBody>
      </p:sp>
      <p:cxnSp>
        <p:nvCxnSpPr>
          <p:cNvPr id="11" name="Straight Connector 10">
            <a:extLst>
              <a:ext uri="{FF2B5EF4-FFF2-40B4-BE49-F238E27FC236}">
                <a16:creationId xmlns:a16="http://schemas.microsoft.com/office/drawing/2014/main" id="{E1ADB592-FE89-6186-BB59-4A0C34186088}"/>
              </a:ext>
            </a:extLst>
          </p:cNvPr>
          <p:cNvCxnSpPr>
            <a:cxnSpLocks/>
          </p:cNvCxnSpPr>
          <p:nvPr/>
        </p:nvCxnSpPr>
        <p:spPr>
          <a:xfrm flipH="1">
            <a:off x="13064202"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1CE1B6D-0B56-6527-35C4-FED221AEC82B}"/>
              </a:ext>
            </a:extLst>
          </p:cNvPr>
          <p:cNvCxnSpPr>
            <a:cxnSpLocks/>
          </p:cNvCxnSpPr>
          <p:nvPr/>
        </p:nvCxnSpPr>
        <p:spPr>
          <a:xfrm flipH="1">
            <a:off x="12796154"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33" name="Picture 32" descr="A black background with a black square&#10;&#10;Description automatically generated with medium confidence">
            <a:extLst>
              <a:ext uri="{FF2B5EF4-FFF2-40B4-BE49-F238E27FC236}">
                <a16:creationId xmlns:a16="http://schemas.microsoft.com/office/drawing/2014/main" id="{476C7A97-15A0-4CF0-7B31-0AC540E644C7}"/>
              </a:ext>
            </a:extLst>
          </p:cNvPr>
          <p:cNvPicPr>
            <a:picLocks noChangeAspect="1"/>
          </p:cNvPicPr>
          <p:nvPr/>
        </p:nvPicPr>
        <p:blipFill>
          <a:blip r:embed="rId6">
            <a:alphaModFix amt="4000"/>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903158" y="0"/>
            <a:ext cx="5154734" cy="5154734"/>
          </a:xfrm>
          <a:prstGeom prst="rect">
            <a:avLst/>
          </a:prstGeom>
        </p:spPr>
      </p:pic>
      <p:pic>
        <p:nvPicPr>
          <p:cNvPr id="3" name="Picture 7">
            <a:extLst>
              <a:ext uri="{FF2B5EF4-FFF2-40B4-BE49-F238E27FC236}">
                <a16:creationId xmlns:a16="http://schemas.microsoft.com/office/drawing/2014/main" id="{BA4B65FF-6C3F-9B8E-4A5B-8FC9BF8A41BE}"/>
              </a:ext>
            </a:extLst>
          </p:cNvPr>
          <p:cNvPicPr>
            <a:picLocks noChangeAspect="1"/>
          </p:cNvPicPr>
          <p:nvPr/>
        </p:nvPicPr>
        <p:blipFill>
          <a:blip r:embed="rId8"/>
          <a:stretch>
            <a:fillRect/>
          </a:stretch>
        </p:blipFill>
        <p:spPr>
          <a:xfrm>
            <a:off x="2421398" y="6903794"/>
            <a:ext cx="7349203" cy="4571340"/>
          </a:xfrm>
          <a:prstGeom prst="round2SameRect">
            <a:avLst>
              <a:gd name="adj1" fmla="val 9042"/>
              <a:gd name="adj2" fmla="val 0"/>
            </a:avLst>
          </a:prstGeom>
        </p:spPr>
      </p:pic>
      <p:pic>
        <p:nvPicPr>
          <p:cNvPr id="4" name="Picture 3">
            <a:extLst>
              <a:ext uri="{FF2B5EF4-FFF2-40B4-BE49-F238E27FC236}">
                <a16:creationId xmlns:a16="http://schemas.microsoft.com/office/drawing/2014/main" id="{B0D3DD56-ED52-8BA7-F559-CDFB9A4FBE50}"/>
              </a:ext>
            </a:extLst>
          </p:cNvPr>
          <p:cNvPicPr>
            <a:picLocks noChangeAspect="1"/>
          </p:cNvPicPr>
          <p:nvPr/>
        </p:nvPicPr>
        <p:blipFill>
          <a:blip r:embed="rId9"/>
          <a:stretch>
            <a:fillRect/>
          </a:stretch>
        </p:blipFill>
        <p:spPr>
          <a:xfrm>
            <a:off x="5082363" y="-22212"/>
            <a:ext cx="7109637" cy="6877994"/>
          </a:xfrm>
          <a:prstGeom prst="flowChartProcess">
            <a:avLst/>
          </a:prstGeom>
        </p:spPr>
      </p:pic>
    </p:spTree>
    <p:extLst>
      <p:ext uri="{BB962C8B-B14F-4D97-AF65-F5344CB8AC3E}">
        <p14:creationId xmlns:p14="http://schemas.microsoft.com/office/powerpoint/2010/main" val="17313546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7D0DC-D161-69F2-3514-AFBBEE70F9B3}"/>
            </a:ext>
          </a:extLst>
        </p:cNvPr>
        <p:cNvGrpSpPr/>
        <p:nvPr/>
      </p:nvGrpSpPr>
      <p:grpSpPr>
        <a:xfrm>
          <a:off x="0" y="0"/>
          <a:ext cx="0" cy="0"/>
          <a:chOff x="0" y="0"/>
          <a:chExt cx="0" cy="0"/>
        </a:xfrm>
      </p:grpSpPr>
      <p:pic>
        <p:nvPicPr>
          <p:cNvPr id="3" name="Picture 10" descr="Abstract Dark Halftone Background Design Png Image - Background Abstract  Design Png Clipart - Large Size Png Image - PikPng">
            <a:extLst>
              <a:ext uri="{FF2B5EF4-FFF2-40B4-BE49-F238E27FC236}">
                <a16:creationId xmlns:a16="http://schemas.microsoft.com/office/drawing/2014/main" id="{B9788659-BDFB-6532-DA2F-F818A0F38B58}"/>
              </a:ext>
            </a:extLst>
          </p:cNvPr>
          <p:cNvPicPr>
            <a:picLocks noChangeAspect="1" noChangeArrowheads="1"/>
          </p:cNvPicPr>
          <p:nvPr/>
        </p:nvPicPr>
        <p:blipFill rotWithShape="1">
          <a:blip r:embed="rId3">
            <a:alphaModFix amt="10000"/>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46128" y="-508514"/>
            <a:ext cx="7320385" cy="7412644"/>
          </a:xfrm>
          <a:prstGeom prst="rect">
            <a:avLst/>
          </a:prstGeom>
          <a:noFill/>
          <a:extLst>
            <a:ext uri="{909E8E84-426E-40DD-AFC4-6F175D3DCCD1}">
              <a14:hiddenFill xmlns:a14="http://schemas.microsoft.com/office/drawing/2010/main">
                <a:solidFill>
                  <a:srgbClr val="FFFFFF"/>
                </a:solidFill>
              </a14:hiddenFill>
            </a:ext>
          </a:extLst>
        </p:spPr>
      </p:pic>
      <p:pic>
        <p:nvPicPr>
          <p:cNvPr id="7206" name="Imagen 7205">
            <a:extLst>
              <a:ext uri="{FF2B5EF4-FFF2-40B4-BE49-F238E27FC236}">
                <a16:creationId xmlns:a16="http://schemas.microsoft.com/office/drawing/2014/main" id="{BE6247B0-5ED0-5C54-B623-E1825DD7E610}"/>
              </a:ext>
            </a:extLst>
          </p:cNvPr>
          <p:cNvPicPr>
            <a:picLocks noChangeAspect="1"/>
          </p:cNvPicPr>
          <p:nvPr/>
        </p:nvPicPr>
        <p:blipFill>
          <a:blip r:embed="rId5">
            <a:alphaModFix amt="1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564220">
            <a:off x="5844011" y="-794467"/>
            <a:ext cx="7542718" cy="7542718"/>
          </a:xfrm>
          <a:prstGeom prst="rect">
            <a:avLst/>
          </a:prstGeom>
        </p:spPr>
      </p:pic>
      <p:sp>
        <p:nvSpPr>
          <p:cNvPr id="8" name="Rectangle: Rounded Corners 7">
            <a:extLst>
              <a:ext uri="{FF2B5EF4-FFF2-40B4-BE49-F238E27FC236}">
                <a16:creationId xmlns:a16="http://schemas.microsoft.com/office/drawing/2014/main" id="{C24ACCB4-4D11-AB35-1937-D4570DFF45C3}"/>
              </a:ext>
            </a:extLst>
          </p:cNvPr>
          <p:cNvSpPr/>
          <p:nvPr/>
        </p:nvSpPr>
        <p:spPr>
          <a:xfrm>
            <a:off x="4702629" y="654157"/>
            <a:ext cx="8224183"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3D36AF1A-1C45-B5BF-ED8A-26FB3BFE962A}"/>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820C0671-DFCD-37F3-F419-035608C5A719}"/>
              </a:ext>
            </a:extLst>
          </p:cNvPr>
          <p:cNvSpPr txBox="1"/>
          <p:nvPr/>
        </p:nvSpPr>
        <p:spPr>
          <a:xfrm>
            <a:off x="4847771" y="793675"/>
            <a:ext cx="7344229" cy="523220"/>
          </a:xfrm>
          <a:prstGeom prst="rect">
            <a:avLst/>
          </a:prstGeom>
          <a:noFill/>
        </p:spPr>
        <p:txBody>
          <a:bodyPr wrap="square" rtlCol="0">
            <a:spAutoFit/>
          </a:bodyPr>
          <a:lstStyle/>
          <a:p>
            <a:pPr algn="ctr"/>
            <a:r>
              <a:rPr lang="es-ES" sz="2800" b="1" dirty="0">
                <a:solidFill>
                  <a:schemeClr val="tx1">
                    <a:lumMod val="85000"/>
                    <a:lumOff val="15000"/>
                  </a:schemeClr>
                </a:solidFill>
                <a:latin typeface="Aptos" panose="020B0004020202020204" pitchFamily="34" charset="0"/>
              </a:rPr>
              <a:t>Factores de Riesgo: Factores Estadísticos</a:t>
            </a:r>
          </a:p>
        </p:txBody>
      </p:sp>
      <p:cxnSp>
        <p:nvCxnSpPr>
          <p:cNvPr id="11" name="Straight Connector 10">
            <a:extLst>
              <a:ext uri="{FF2B5EF4-FFF2-40B4-BE49-F238E27FC236}">
                <a16:creationId xmlns:a16="http://schemas.microsoft.com/office/drawing/2014/main" id="{F77732C5-CE3C-958C-9C6A-94903F98E477}"/>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9C09700-9BA0-232D-F983-4D71AB029358}"/>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7210" name="Grupo 7209">
            <a:extLst>
              <a:ext uri="{FF2B5EF4-FFF2-40B4-BE49-F238E27FC236}">
                <a16:creationId xmlns:a16="http://schemas.microsoft.com/office/drawing/2014/main" id="{AA870FF6-892D-8B23-FE02-0431647D89F0}"/>
              </a:ext>
            </a:extLst>
          </p:cNvPr>
          <p:cNvGrpSpPr/>
          <p:nvPr/>
        </p:nvGrpSpPr>
        <p:grpSpPr>
          <a:xfrm>
            <a:off x="2054763" y="2406595"/>
            <a:ext cx="8082474" cy="3657731"/>
            <a:chOff x="271336" y="3440485"/>
            <a:chExt cx="8179175" cy="4099848"/>
          </a:xfrm>
        </p:grpSpPr>
        <p:grpSp>
          <p:nvGrpSpPr>
            <p:cNvPr id="26" name="Group 34">
              <a:extLst>
                <a:ext uri="{FF2B5EF4-FFF2-40B4-BE49-F238E27FC236}">
                  <a16:creationId xmlns:a16="http://schemas.microsoft.com/office/drawing/2014/main" id="{72128802-027A-4BFC-F9DD-63006BC4C80D}"/>
                </a:ext>
              </a:extLst>
            </p:cNvPr>
            <p:cNvGrpSpPr/>
            <p:nvPr/>
          </p:nvGrpSpPr>
          <p:grpSpPr>
            <a:xfrm>
              <a:off x="673905" y="3663645"/>
              <a:ext cx="7776606" cy="3876688"/>
              <a:chOff x="4580734" y="3989399"/>
              <a:chExt cx="7151900" cy="3876688"/>
            </a:xfrm>
          </p:grpSpPr>
          <p:sp>
            <p:nvSpPr>
              <p:cNvPr id="30" name="TextBox 2">
                <a:extLst>
                  <a:ext uri="{FF2B5EF4-FFF2-40B4-BE49-F238E27FC236}">
                    <a16:creationId xmlns:a16="http://schemas.microsoft.com/office/drawing/2014/main" id="{D209EEA2-8208-1390-4E54-188C41F8BFC5}"/>
                  </a:ext>
                </a:extLst>
              </p:cNvPr>
              <p:cNvSpPr txBox="1"/>
              <p:nvPr/>
            </p:nvSpPr>
            <p:spPr>
              <a:xfrm>
                <a:off x="5007741" y="4229833"/>
                <a:ext cx="6471731" cy="3415283"/>
              </a:xfrm>
              <a:prstGeom prst="rect">
                <a:avLst/>
              </a:prstGeom>
              <a:noFill/>
            </p:spPr>
            <p:txBody>
              <a:bodyPr wrap="square" rtlCol="0">
                <a:spAutoFit/>
              </a:bodyPr>
              <a:lstStyle/>
              <a:p>
                <a:r>
                  <a:rPr lang="es-ES" sz="1600" dirty="0">
                    <a:solidFill>
                      <a:schemeClr val="bg1"/>
                    </a:solidFill>
                    <a:latin typeface="Aptos" panose="020B0004020202020204" pitchFamily="34" charset="0"/>
                  </a:rPr>
                  <a:t>Los factores estadísticos, se aplican sobre los retornos históricos de algún grupo de activos, para extraer aquellos factores que pueden ayudar a explicar los retornos observados de los activos. En la modelación estadística de activos, los factores son de hecho activos ponderados de una forma específica. Generalmente hay dos técnicas para este fin: </a:t>
                </a:r>
              </a:p>
              <a:p>
                <a:endParaRPr lang="es-ES" sz="1600" dirty="0">
                  <a:solidFill>
                    <a:schemeClr val="bg1"/>
                  </a:solidFill>
                  <a:latin typeface="Aptos" panose="020B0004020202020204" pitchFamily="34" charset="0"/>
                </a:endParaRPr>
              </a:p>
              <a:p>
                <a:pPr marL="342900" indent="-342900">
                  <a:buClr>
                    <a:srgbClr val="FFCC00"/>
                  </a:buClr>
                  <a:buFont typeface="+mj-lt"/>
                  <a:buAutoNum type="arabicPeriod"/>
                </a:pPr>
                <a:r>
                  <a:rPr lang="es-ES" sz="1600" dirty="0">
                    <a:solidFill>
                      <a:schemeClr val="bg1"/>
                    </a:solidFill>
                    <a:latin typeface="Aptos" panose="020B0004020202020204" pitchFamily="34" charset="0"/>
                  </a:rPr>
                  <a:t>Análisis de Factores</a:t>
                </a:r>
              </a:p>
              <a:p>
                <a:pPr marL="342900" indent="-342900">
                  <a:buClr>
                    <a:srgbClr val="FFCC00"/>
                  </a:buClr>
                  <a:buFont typeface="+mj-lt"/>
                  <a:buAutoNum type="arabicPeriod"/>
                </a:pPr>
                <a:r>
                  <a:rPr lang="es-ES" sz="1600" dirty="0">
                    <a:solidFill>
                      <a:schemeClr val="bg1"/>
                    </a:solidFill>
                    <a:latin typeface="Aptos" panose="020B0004020202020204" pitchFamily="34" charset="0"/>
                  </a:rPr>
                  <a:t>Análisis de Componentes Principales</a:t>
                </a:r>
              </a:p>
              <a:p>
                <a:endParaRPr lang="es-ES" sz="1600" dirty="0">
                  <a:solidFill>
                    <a:schemeClr val="bg1"/>
                  </a:solidFill>
                  <a:latin typeface="Aptos" panose="020B0004020202020204" pitchFamily="34" charset="0"/>
                </a:endParaRPr>
              </a:p>
              <a:p>
                <a:r>
                  <a:rPr lang="es-ES" sz="1600" dirty="0">
                    <a:solidFill>
                      <a:schemeClr val="bg1"/>
                    </a:solidFill>
                    <a:latin typeface="Aptos" panose="020B0004020202020204" pitchFamily="34" charset="0"/>
                  </a:rPr>
                  <a:t>En esta sesión trabajaremos particularmente sobre el Análisis de Componentes Principales. Y adicionalmente cubriremos una técnica más reciente llamada el </a:t>
                </a:r>
                <a:r>
                  <a:rPr lang="es-ES" sz="1600" dirty="0" err="1">
                    <a:solidFill>
                      <a:schemeClr val="bg1"/>
                    </a:solidFill>
                    <a:latin typeface="Aptos" panose="020B0004020202020204" pitchFamily="34" charset="0"/>
                  </a:rPr>
                  <a:t>Minimum</a:t>
                </a:r>
                <a:r>
                  <a:rPr lang="es-ES" sz="1600" dirty="0">
                    <a:solidFill>
                      <a:schemeClr val="bg1"/>
                    </a:solidFill>
                    <a:latin typeface="Aptos" panose="020B0004020202020204" pitchFamily="34" charset="0"/>
                  </a:rPr>
                  <a:t> Linear </a:t>
                </a:r>
                <a:r>
                  <a:rPr lang="es-ES" sz="1600" dirty="0" err="1">
                    <a:solidFill>
                      <a:schemeClr val="bg1"/>
                    </a:solidFill>
                    <a:latin typeface="Aptos" panose="020B0004020202020204" pitchFamily="34" charset="0"/>
                  </a:rPr>
                  <a:t>Torsion</a:t>
                </a:r>
                <a:r>
                  <a:rPr lang="es-ES" sz="1600" dirty="0">
                    <a:solidFill>
                      <a:schemeClr val="bg1"/>
                    </a:solidFill>
                    <a:latin typeface="Aptos" panose="020B0004020202020204" pitchFamily="34" charset="0"/>
                  </a:rPr>
                  <a:t>. </a:t>
                </a:r>
              </a:p>
            </p:txBody>
          </p:sp>
          <p:sp>
            <p:nvSpPr>
              <p:cNvPr id="31" name="Rectangle: Rounded Corners 27">
                <a:extLst>
                  <a:ext uri="{FF2B5EF4-FFF2-40B4-BE49-F238E27FC236}">
                    <a16:creationId xmlns:a16="http://schemas.microsoft.com/office/drawing/2014/main" id="{771DAF6D-094A-CF4A-F23A-0B49A058D7E8}"/>
                  </a:ext>
                </a:extLst>
              </p:cNvPr>
              <p:cNvSpPr/>
              <p:nvPr/>
            </p:nvSpPr>
            <p:spPr>
              <a:xfrm>
                <a:off x="4580734" y="3989399"/>
                <a:ext cx="7151900" cy="3876688"/>
              </a:xfrm>
              <a:prstGeom prst="roundRect">
                <a:avLst>
                  <a:gd name="adj" fmla="val 7894"/>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200" dirty="0"/>
              </a:p>
            </p:txBody>
          </p:sp>
        </p:grpSp>
        <p:pic>
          <p:nvPicPr>
            <p:cNvPr id="7196" name="Imagen 7195" descr="Dibujo en blanco y negro&#10;&#10;Descripción generada automáticamente con confianza media">
              <a:extLst>
                <a:ext uri="{FF2B5EF4-FFF2-40B4-BE49-F238E27FC236}">
                  <a16:creationId xmlns:a16="http://schemas.microsoft.com/office/drawing/2014/main" id="{15128AFC-EC67-C5CA-1CD9-2082C6E5FA8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1336" y="3440485"/>
              <a:ext cx="837902" cy="837902"/>
            </a:xfrm>
            <a:prstGeom prst="rect">
              <a:avLst/>
            </a:prstGeom>
          </p:spPr>
        </p:pic>
      </p:grpSp>
    </p:spTree>
    <p:extLst>
      <p:ext uri="{BB962C8B-B14F-4D97-AF65-F5344CB8AC3E}">
        <p14:creationId xmlns:p14="http://schemas.microsoft.com/office/powerpoint/2010/main" val="7425957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ACFDF-0E70-1CA8-10A4-616F5D667616}"/>
            </a:ext>
          </a:extLst>
        </p:cNvPr>
        <p:cNvGrpSpPr/>
        <p:nvPr/>
      </p:nvGrpSpPr>
      <p:grpSpPr>
        <a:xfrm>
          <a:off x="0" y="0"/>
          <a:ext cx="0" cy="0"/>
          <a:chOff x="0" y="0"/>
          <a:chExt cx="0" cy="0"/>
        </a:xfrm>
      </p:grpSpPr>
      <p:pic>
        <p:nvPicPr>
          <p:cNvPr id="56" name="Picture 10" descr="Abstract Dark Halftone Background Design Png Image - Background Abstract  Design Png Clipart - Large Size Png Image - PikPng">
            <a:extLst>
              <a:ext uri="{FF2B5EF4-FFF2-40B4-BE49-F238E27FC236}">
                <a16:creationId xmlns:a16="http://schemas.microsoft.com/office/drawing/2014/main" id="{F70A69A1-7D54-8C64-4B14-1194C53F2463}"/>
              </a:ext>
            </a:extLst>
          </p:cNvPr>
          <p:cNvPicPr>
            <a:picLocks noChangeAspect="1" noChangeArrowheads="1"/>
          </p:cNvPicPr>
          <p:nvPr/>
        </p:nvPicPr>
        <p:blipFill rotWithShape="1">
          <a:blip r:embed="rId2">
            <a:alphaModFix amt="3000"/>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39976" y="474086"/>
            <a:ext cx="6343938" cy="64238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470AC0DD-F0F3-BF6C-45CC-F7108C47B485}"/>
              </a:ext>
            </a:extLst>
          </p:cNvPr>
          <p:cNvSpPr/>
          <p:nvPr/>
        </p:nvSpPr>
        <p:spPr>
          <a:xfrm>
            <a:off x="-793631" y="657263"/>
            <a:ext cx="11713268"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D916C8A6-2E05-B3DE-2573-2D7B02C48AC2}"/>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36FA9A1C-147E-DFB6-2B7F-23F258223991}"/>
              </a:ext>
            </a:extLst>
          </p:cNvPr>
          <p:cNvSpPr txBox="1"/>
          <p:nvPr/>
        </p:nvSpPr>
        <p:spPr>
          <a:xfrm>
            <a:off x="743291" y="787325"/>
            <a:ext cx="10015925" cy="523220"/>
          </a:xfrm>
          <a:prstGeom prst="rect">
            <a:avLst/>
          </a:prstGeom>
          <a:noFill/>
        </p:spPr>
        <p:txBody>
          <a:bodyPr wrap="square" rtlCol="0">
            <a:spAutoFit/>
          </a:bodyPr>
          <a:lstStyle/>
          <a:p>
            <a:r>
              <a:rPr lang="es-MX" sz="2800" b="1" dirty="0">
                <a:solidFill>
                  <a:schemeClr val="tx1">
                    <a:lumMod val="85000"/>
                    <a:lumOff val="15000"/>
                  </a:schemeClr>
                </a:solidFill>
                <a:latin typeface="Aptos" panose="020B0004020202020204" pitchFamily="34" charset="0"/>
              </a:rPr>
              <a:t>Factores de Riesgo: Análisis de Componentes Principales</a:t>
            </a:r>
          </a:p>
        </p:txBody>
      </p:sp>
      <p:cxnSp>
        <p:nvCxnSpPr>
          <p:cNvPr id="11" name="Straight Connector 10">
            <a:extLst>
              <a:ext uri="{FF2B5EF4-FFF2-40B4-BE49-F238E27FC236}">
                <a16:creationId xmlns:a16="http://schemas.microsoft.com/office/drawing/2014/main" id="{4D077CC9-22C8-B964-9CA1-23C12FE66CA8}"/>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CE6C981-068D-06F3-CD85-49F164AB6D5F}"/>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A1E5FE10-F612-5F2A-EABE-D32D88EA0372}"/>
              </a:ext>
            </a:extLst>
          </p:cNvPr>
          <p:cNvGrpSpPr/>
          <p:nvPr/>
        </p:nvGrpSpPr>
        <p:grpSpPr>
          <a:xfrm>
            <a:off x="1181657" y="1931268"/>
            <a:ext cx="10536578" cy="1168198"/>
            <a:chOff x="743471" y="2734799"/>
            <a:chExt cx="10536578" cy="1168198"/>
          </a:xfrm>
        </p:grpSpPr>
        <p:sp>
          <p:nvSpPr>
            <p:cNvPr id="5" name="TextBox 4">
              <a:extLst>
                <a:ext uri="{FF2B5EF4-FFF2-40B4-BE49-F238E27FC236}">
                  <a16:creationId xmlns:a16="http://schemas.microsoft.com/office/drawing/2014/main" id="{6C573C6A-7109-FF9F-4C5E-E01D7AE52E05}"/>
                </a:ext>
              </a:extLst>
            </p:cNvPr>
            <p:cNvSpPr txBox="1"/>
            <p:nvPr/>
          </p:nvSpPr>
          <p:spPr>
            <a:xfrm>
              <a:off x="1112458" y="2988610"/>
              <a:ext cx="10167591" cy="830997"/>
            </a:xfrm>
            <a:prstGeom prst="rect">
              <a:avLst/>
            </a:prstGeom>
            <a:noFill/>
            <a:ln>
              <a:noFill/>
            </a:ln>
          </p:spPr>
          <p:txBody>
            <a:bodyPr wrap="square" rtlCol="0">
              <a:spAutoFit/>
            </a:bodyPr>
            <a:lstStyle/>
            <a:p>
              <a:pPr>
                <a:buClr>
                  <a:srgbClr val="FFC002"/>
                </a:buClr>
              </a:pPr>
              <a:r>
                <a:rPr lang="es-ES" sz="1600" dirty="0">
                  <a:solidFill>
                    <a:schemeClr val="bg1"/>
                  </a:solidFill>
                  <a:latin typeface="Aptos" panose="020B0004020202020204" pitchFamily="34" charset="0"/>
                </a:rPr>
                <a:t>El análisis de componentes principales (PCA) es una técnica estándar para extraer factores no correlacionados como combinaciones lineales de los retornos de los activos. Generalmente los factores obtenidos de esta manera son ordenados en proporción al peso que explica cada variable. </a:t>
              </a:r>
            </a:p>
          </p:txBody>
        </p:sp>
        <p:grpSp>
          <p:nvGrpSpPr>
            <p:cNvPr id="17" name="Group 16">
              <a:extLst>
                <a:ext uri="{FF2B5EF4-FFF2-40B4-BE49-F238E27FC236}">
                  <a16:creationId xmlns:a16="http://schemas.microsoft.com/office/drawing/2014/main" id="{CCB9BBF2-89C1-9C2D-D37C-C1E40E64E840}"/>
                </a:ext>
              </a:extLst>
            </p:cNvPr>
            <p:cNvGrpSpPr/>
            <p:nvPr/>
          </p:nvGrpSpPr>
          <p:grpSpPr>
            <a:xfrm>
              <a:off x="743471" y="2734799"/>
              <a:ext cx="10536578" cy="1168198"/>
              <a:chOff x="743471" y="2734799"/>
              <a:chExt cx="10536578" cy="1168198"/>
            </a:xfrm>
          </p:grpSpPr>
          <p:sp>
            <p:nvSpPr>
              <p:cNvPr id="12" name="Rectangle: Rounded Corners 11">
                <a:extLst>
                  <a:ext uri="{FF2B5EF4-FFF2-40B4-BE49-F238E27FC236}">
                    <a16:creationId xmlns:a16="http://schemas.microsoft.com/office/drawing/2014/main" id="{0F5023EA-926B-9036-D9FE-ED82DD1FA95F}"/>
                  </a:ext>
                </a:extLst>
              </p:cNvPr>
              <p:cNvSpPr/>
              <p:nvPr/>
            </p:nvSpPr>
            <p:spPr>
              <a:xfrm>
                <a:off x="899887" y="2913848"/>
                <a:ext cx="10380162" cy="989149"/>
              </a:xfrm>
              <a:prstGeom prst="roundRect">
                <a:avLst>
                  <a:gd name="adj" fmla="val 2997"/>
                </a:avLst>
              </a:prstGeom>
              <a:noFill/>
              <a:ln w="3175">
                <a:solidFill>
                  <a:srgbClr val="FFC0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2000" dirty="0"/>
              </a:p>
            </p:txBody>
          </p:sp>
          <p:sp>
            <p:nvSpPr>
              <p:cNvPr id="14" name="Oval 13">
                <a:extLst>
                  <a:ext uri="{FF2B5EF4-FFF2-40B4-BE49-F238E27FC236}">
                    <a16:creationId xmlns:a16="http://schemas.microsoft.com/office/drawing/2014/main" id="{66667B6E-CF20-3AE3-1566-DC9672CA2E11}"/>
                  </a:ext>
                </a:extLst>
              </p:cNvPr>
              <p:cNvSpPr/>
              <p:nvPr/>
            </p:nvSpPr>
            <p:spPr>
              <a:xfrm>
                <a:off x="743471" y="2734799"/>
                <a:ext cx="358095" cy="358095"/>
              </a:xfrm>
              <a:prstGeom prst="ellipse">
                <a:avLst/>
              </a:prstGeom>
              <a:solidFill>
                <a:srgbClr val="FFC0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2000"/>
              </a:p>
            </p:txBody>
          </p:sp>
          <p:sp>
            <p:nvSpPr>
              <p:cNvPr id="16" name="Half Frame 15">
                <a:extLst>
                  <a:ext uri="{FF2B5EF4-FFF2-40B4-BE49-F238E27FC236}">
                    <a16:creationId xmlns:a16="http://schemas.microsoft.com/office/drawing/2014/main" id="{7DA397A3-8D7B-EEF8-3E35-73BE44BD9E16}"/>
                  </a:ext>
                </a:extLst>
              </p:cNvPr>
              <p:cNvSpPr/>
              <p:nvPr/>
            </p:nvSpPr>
            <p:spPr>
              <a:xfrm rot="8100000">
                <a:off x="780416" y="2818321"/>
                <a:ext cx="172091" cy="172091"/>
              </a:xfrm>
              <a:prstGeom prst="halfFram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2000">
                  <a:solidFill>
                    <a:schemeClr val="tx1"/>
                  </a:solidFill>
                </a:endParaRPr>
              </a:p>
            </p:txBody>
          </p:sp>
        </p:grpSp>
      </p:grpSp>
      <p:pic>
        <p:nvPicPr>
          <p:cNvPr id="55" name="Picture 54">
            <a:extLst>
              <a:ext uri="{FF2B5EF4-FFF2-40B4-BE49-F238E27FC236}">
                <a16:creationId xmlns:a16="http://schemas.microsoft.com/office/drawing/2014/main" id="{721BA824-8BE5-D66A-FD87-C434F4A206FF}"/>
              </a:ext>
            </a:extLst>
          </p:cNvPr>
          <p:cNvPicPr>
            <a:picLocks noChangeAspect="1"/>
          </p:cNvPicPr>
          <p:nvPr/>
        </p:nvPicPr>
        <p:blipFill>
          <a:blip r:embed="rId5">
            <a:alphaModFix amt="2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585714">
            <a:off x="6816186" y="-318409"/>
            <a:ext cx="5912058" cy="5912058"/>
          </a:xfrm>
          <a:prstGeom prst="rect">
            <a:avLst/>
          </a:prstGeom>
        </p:spPr>
      </p:pic>
      <p:sp>
        <p:nvSpPr>
          <p:cNvPr id="3" name="TextBox 4">
            <a:extLst>
              <a:ext uri="{FF2B5EF4-FFF2-40B4-BE49-F238E27FC236}">
                <a16:creationId xmlns:a16="http://schemas.microsoft.com/office/drawing/2014/main" id="{8726C0FC-9A09-943E-3CAF-A5ABBC475708}"/>
              </a:ext>
            </a:extLst>
          </p:cNvPr>
          <p:cNvSpPr txBox="1"/>
          <p:nvPr/>
        </p:nvSpPr>
        <p:spPr>
          <a:xfrm>
            <a:off x="1503993" y="3223924"/>
            <a:ext cx="10048321" cy="3293209"/>
          </a:xfrm>
          <a:prstGeom prst="rect">
            <a:avLst/>
          </a:prstGeom>
          <a:noFill/>
          <a:ln>
            <a:noFill/>
          </a:ln>
        </p:spPr>
        <p:txBody>
          <a:bodyPr wrap="square" rtlCol="0">
            <a:spAutoFit/>
          </a:bodyPr>
          <a:lstStyle/>
          <a:p>
            <a:pPr>
              <a:buClr>
                <a:srgbClr val="FFC002"/>
              </a:buClr>
            </a:pPr>
            <a:r>
              <a:rPr lang="es-ES" sz="1600" b="1" dirty="0">
                <a:solidFill>
                  <a:schemeClr val="bg1"/>
                </a:solidFill>
                <a:latin typeface="Aptos" panose="020B0004020202020204" pitchFamily="34" charset="0"/>
              </a:rPr>
              <a:t>Que características deseables deberían tener estos factores</a:t>
            </a:r>
          </a:p>
          <a:p>
            <a:pPr>
              <a:buClr>
                <a:srgbClr val="FFC002"/>
              </a:buClr>
            </a:pPr>
            <a:endParaRPr lang="es-ES" sz="1600" dirty="0">
              <a:solidFill>
                <a:schemeClr val="bg1"/>
              </a:solidFill>
              <a:latin typeface="Aptos" panose="020B0004020202020204" pitchFamily="34" charset="0"/>
            </a:endParaRPr>
          </a:p>
          <a:p>
            <a:pPr marL="342900" indent="-342900">
              <a:buClr>
                <a:srgbClr val="FFC002"/>
              </a:buClr>
              <a:buFont typeface="+mj-lt"/>
              <a:buAutoNum type="arabicPeriod"/>
            </a:pPr>
            <a:r>
              <a:rPr lang="es-ES" sz="1600" dirty="0">
                <a:solidFill>
                  <a:schemeClr val="bg1"/>
                </a:solidFill>
                <a:latin typeface="Aptos" panose="020B0004020202020204" pitchFamily="34" charset="0"/>
              </a:rPr>
              <a:t>Que preserve la mayor parte de la variabilidad de los datos. Esto quiere decir que no se pierda información que pueda resultar importante.</a:t>
            </a:r>
          </a:p>
          <a:p>
            <a:pPr>
              <a:buClr>
                <a:srgbClr val="FFC002"/>
              </a:buClr>
            </a:pPr>
            <a:endParaRPr lang="es-ES" sz="1600" dirty="0">
              <a:solidFill>
                <a:schemeClr val="bg1"/>
              </a:solidFill>
              <a:latin typeface="Aptos" panose="020B0004020202020204" pitchFamily="34" charset="0"/>
            </a:endParaRPr>
          </a:p>
          <a:p>
            <a:pPr>
              <a:buClr>
                <a:srgbClr val="FFC002"/>
              </a:buClr>
            </a:pPr>
            <a:r>
              <a:rPr lang="es-ES" sz="1600" b="1" dirty="0">
                <a:solidFill>
                  <a:schemeClr val="bg1"/>
                </a:solidFill>
                <a:latin typeface="Aptos" panose="020B0004020202020204" pitchFamily="34" charset="0"/>
              </a:rPr>
              <a:t>¿Por qué se aplica generalmente esta técnica en el contexto de ‘</a:t>
            </a:r>
            <a:r>
              <a:rPr lang="es-ES" sz="1600" b="1" dirty="0" err="1">
                <a:solidFill>
                  <a:schemeClr val="bg1"/>
                </a:solidFill>
                <a:latin typeface="Aptos" panose="020B0004020202020204" pitchFamily="34" charset="0"/>
              </a:rPr>
              <a:t>feature</a:t>
            </a:r>
            <a:r>
              <a:rPr lang="es-ES" sz="1600" b="1" dirty="0">
                <a:solidFill>
                  <a:schemeClr val="bg1"/>
                </a:solidFill>
                <a:latin typeface="Aptos" panose="020B0004020202020204" pitchFamily="34" charset="0"/>
              </a:rPr>
              <a:t> </a:t>
            </a:r>
            <a:r>
              <a:rPr lang="es-ES" sz="1600" b="1" dirty="0" err="1">
                <a:solidFill>
                  <a:schemeClr val="bg1"/>
                </a:solidFill>
                <a:latin typeface="Aptos" panose="020B0004020202020204" pitchFamily="34" charset="0"/>
              </a:rPr>
              <a:t>engineering</a:t>
            </a:r>
            <a:r>
              <a:rPr lang="es-ES" sz="1600" b="1" dirty="0">
                <a:solidFill>
                  <a:schemeClr val="bg1"/>
                </a:solidFill>
                <a:latin typeface="Aptos" panose="020B0004020202020204" pitchFamily="34" charset="0"/>
              </a:rPr>
              <a:t>’? </a:t>
            </a:r>
          </a:p>
          <a:p>
            <a:pPr>
              <a:buClr>
                <a:srgbClr val="FFC002"/>
              </a:buClr>
            </a:pPr>
            <a:endParaRPr lang="es-ES" sz="1600" b="1" dirty="0">
              <a:solidFill>
                <a:schemeClr val="bg1"/>
              </a:solidFill>
              <a:latin typeface="Aptos" panose="020B0004020202020204" pitchFamily="34" charset="0"/>
            </a:endParaRPr>
          </a:p>
          <a:p>
            <a:pPr marL="342900" indent="-342900">
              <a:buClr>
                <a:srgbClr val="FFC002"/>
              </a:buClr>
              <a:buFont typeface="+mj-lt"/>
              <a:buAutoNum type="arabicPeriod"/>
            </a:pPr>
            <a:r>
              <a:rPr lang="es-ES" sz="1600" dirty="0">
                <a:solidFill>
                  <a:schemeClr val="bg1"/>
                </a:solidFill>
                <a:latin typeface="Aptos" panose="020B0004020202020204" pitchFamily="34" charset="0"/>
              </a:rPr>
              <a:t>En el contexto de la ciencia de datos, se le conoce como una técnica de ‘</a:t>
            </a:r>
            <a:r>
              <a:rPr lang="es-ES" sz="1600" dirty="0" err="1">
                <a:solidFill>
                  <a:schemeClr val="bg1"/>
                </a:solidFill>
                <a:latin typeface="Aptos" panose="020B0004020202020204" pitchFamily="34" charset="0"/>
              </a:rPr>
              <a:t>feature</a:t>
            </a:r>
            <a:r>
              <a:rPr lang="es-ES" sz="1600" dirty="0">
                <a:solidFill>
                  <a:schemeClr val="bg1"/>
                </a:solidFill>
                <a:latin typeface="Aptos" panose="020B0004020202020204" pitchFamily="34" charset="0"/>
              </a:rPr>
              <a:t> </a:t>
            </a:r>
            <a:r>
              <a:rPr lang="es-ES" sz="1600" dirty="0" err="1">
                <a:solidFill>
                  <a:schemeClr val="bg1"/>
                </a:solidFill>
                <a:latin typeface="Aptos" panose="020B0004020202020204" pitchFamily="34" charset="0"/>
              </a:rPr>
              <a:t>engineering</a:t>
            </a:r>
            <a:r>
              <a:rPr lang="es-ES" sz="1600" dirty="0">
                <a:solidFill>
                  <a:schemeClr val="bg1"/>
                </a:solidFill>
                <a:latin typeface="Aptos" panose="020B0004020202020204" pitchFamily="34" charset="0"/>
              </a:rPr>
              <a:t>’ para la reducción de la dimensionalidad. </a:t>
            </a:r>
          </a:p>
          <a:p>
            <a:pPr marL="342900" indent="-342900">
              <a:buClr>
                <a:srgbClr val="FFC002"/>
              </a:buClr>
              <a:buFont typeface="+mj-lt"/>
              <a:buAutoNum type="arabicPeriod"/>
            </a:pPr>
            <a:endParaRPr lang="es-ES" sz="1600" dirty="0">
              <a:solidFill>
                <a:schemeClr val="bg1"/>
              </a:solidFill>
              <a:latin typeface="Aptos" panose="020B0004020202020204" pitchFamily="34" charset="0"/>
            </a:endParaRPr>
          </a:p>
          <a:p>
            <a:pPr marL="342900" indent="-342900">
              <a:buClr>
                <a:srgbClr val="FFC002"/>
              </a:buClr>
              <a:buFont typeface="+mj-lt"/>
              <a:buAutoNum type="arabicPeriod"/>
            </a:pPr>
            <a:r>
              <a:rPr lang="es-ES" sz="1600" dirty="0">
                <a:solidFill>
                  <a:schemeClr val="bg1"/>
                </a:solidFill>
                <a:latin typeface="Aptos" panose="020B0004020202020204" pitchFamily="34" charset="0"/>
              </a:rPr>
              <a:t>En finanzas y otros contextos puede quererse usar para captar aquellos factores no observados que son difíciles de captar o de medir. Por ejemplo, en pruebas estandarizadas la capacidad innata del individuo o en finanzas el sentimiento de mercado (Hastie, </a:t>
            </a:r>
            <a:r>
              <a:rPr lang="es-ES" sz="1600" dirty="0" err="1">
                <a:solidFill>
                  <a:schemeClr val="bg1"/>
                </a:solidFill>
                <a:latin typeface="Aptos" panose="020B0004020202020204" pitchFamily="34" charset="0"/>
              </a:rPr>
              <a:t>Tibishirani</a:t>
            </a:r>
            <a:r>
              <a:rPr lang="es-ES" sz="1600" dirty="0">
                <a:solidFill>
                  <a:schemeClr val="bg1"/>
                </a:solidFill>
                <a:latin typeface="Aptos" panose="020B0004020202020204" pitchFamily="34" charset="0"/>
              </a:rPr>
              <a:t> y Friedman, 2023)</a:t>
            </a:r>
          </a:p>
        </p:txBody>
      </p:sp>
    </p:spTree>
    <p:extLst>
      <p:ext uri="{BB962C8B-B14F-4D97-AF65-F5344CB8AC3E}">
        <p14:creationId xmlns:p14="http://schemas.microsoft.com/office/powerpoint/2010/main" val="40062491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14FECFD-623F-93BE-E909-19E15B1FD167}"/>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1485678">
            <a:off x="-1321626" y="1353457"/>
            <a:ext cx="5465569" cy="5465569"/>
          </a:xfrm>
          <a:prstGeom prst="rect">
            <a:avLst/>
          </a:prstGeom>
        </p:spPr>
      </p:pic>
      <p:sp>
        <p:nvSpPr>
          <p:cNvPr id="8" name="Rectangle: Rounded Corners 7">
            <a:extLst>
              <a:ext uri="{FF2B5EF4-FFF2-40B4-BE49-F238E27FC236}">
                <a16:creationId xmlns:a16="http://schemas.microsoft.com/office/drawing/2014/main" id="{68F2EE88-4065-6BAA-7F42-0C95E17D1477}"/>
              </a:ext>
            </a:extLst>
          </p:cNvPr>
          <p:cNvSpPr/>
          <p:nvPr/>
        </p:nvSpPr>
        <p:spPr>
          <a:xfrm>
            <a:off x="2603739" y="654157"/>
            <a:ext cx="6984521"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5">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139CB06-4FCD-5C20-0026-D47DC573FBED}"/>
              </a:ext>
            </a:extLst>
          </p:cNvPr>
          <p:cNvSpPr txBox="1"/>
          <p:nvPr/>
        </p:nvSpPr>
        <p:spPr>
          <a:xfrm>
            <a:off x="2603738" y="793675"/>
            <a:ext cx="6984521" cy="523220"/>
          </a:xfrm>
          <a:prstGeom prst="rect">
            <a:avLst/>
          </a:prstGeom>
          <a:noFill/>
        </p:spPr>
        <p:txBody>
          <a:bodyPr wrap="square" rtlCol="0">
            <a:spAutoFit/>
          </a:bodyPr>
          <a:lstStyle/>
          <a:p>
            <a:pPr algn="ctr"/>
            <a:r>
              <a:rPr lang="es-MX" sz="2800" b="1" dirty="0">
                <a:solidFill>
                  <a:schemeClr val="tx1">
                    <a:lumMod val="85000"/>
                    <a:lumOff val="15000"/>
                  </a:schemeClr>
                </a:solidFill>
                <a:latin typeface="Aptos" panose="020B0004020202020204" pitchFamily="34" charset="0"/>
              </a:rPr>
              <a:t>Factores de Riesgo</a:t>
            </a:r>
          </a:p>
        </p:txBody>
      </p:sp>
      <p:cxnSp>
        <p:nvCxnSpPr>
          <p:cNvPr id="11" name="Straight Connector 10">
            <a:extLst>
              <a:ext uri="{FF2B5EF4-FFF2-40B4-BE49-F238E27FC236}">
                <a16:creationId xmlns:a16="http://schemas.microsoft.com/office/drawing/2014/main" id="{BB870FE0-E06F-0FFC-DB08-032598FA517B}"/>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32B63E-4FAE-A315-0444-FB6E27ECE2A0}"/>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10" name="Picture 9" descr="A black background with a black square&#10;&#10;Description automatically generated with medium confidence">
            <a:extLst>
              <a:ext uri="{FF2B5EF4-FFF2-40B4-BE49-F238E27FC236}">
                <a16:creationId xmlns:a16="http://schemas.microsoft.com/office/drawing/2014/main" id="{614607CA-2481-5A80-0D87-0673B2A0F073}"/>
              </a:ext>
            </a:extLst>
          </p:cNvPr>
          <p:cNvPicPr>
            <a:picLocks noChangeAspect="1"/>
          </p:cNvPicPr>
          <p:nvPr/>
        </p:nvPicPr>
        <p:blipFill>
          <a:blip r:embed="rId6">
            <a:alphaModFix amt="3000"/>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p:sp>
        <p:nvSpPr>
          <p:cNvPr id="9" name="TextBox 8">
            <a:extLst>
              <a:ext uri="{FF2B5EF4-FFF2-40B4-BE49-F238E27FC236}">
                <a16:creationId xmlns:a16="http://schemas.microsoft.com/office/drawing/2014/main" id="{CBFE028B-3E2C-2FCE-C97A-E67AD47C90AA}"/>
              </a:ext>
            </a:extLst>
          </p:cNvPr>
          <p:cNvSpPr txBox="1"/>
          <p:nvPr/>
        </p:nvSpPr>
        <p:spPr>
          <a:xfrm>
            <a:off x="676901" y="2244001"/>
            <a:ext cx="11331205" cy="4247317"/>
          </a:xfrm>
          <a:prstGeom prst="rect">
            <a:avLst/>
          </a:prstGeom>
          <a:noFill/>
        </p:spPr>
        <p:txBody>
          <a:bodyPr wrap="square" rtlCol="0">
            <a:spAutoFit/>
          </a:bodyPr>
          <a:lstStyle/>
          <a:p>
            <a:r>
              <a:rPr lang="es-ES" dirty="0">
                <a:solidFill>
                  <a:schemeClr val="bg1"/>
                </a:solidFill>
                <a:latin typeface="Aptos" panose="020B0004020202020204" pitchFamily="34" charset="0"/>
              </a:rPr>
              <a:t>En el lenguaje de las inversiones, un factor puede definirse como una variable o característica con la cual el retorno individual de un activo está correlacionado. </a:t>
            </a:r>
          </a:p>
          <a:p>
            <a:endParaRPr lang="es-ES" dirty="0">
              <a:solidFill>
                <a:schemeClr val="bg1"/>
              </a:solidFill>
              <a:latin typeface="Aptos" panose="020B0004020202020204" pitchFamily="34" charset="0"/>
            </a:endParaRPr>
          </a:p>
          <a:p>
            <a:r>
              <a:rPr lang="es-ES" dirty="0">
                <a:solidFill>
                  <a:schemeClr val="bg1"/>
                </a:solidFill>
                <a:latin typeface="Aptos" panose="020B0004020202020204" pitchFamily="34" charset="0"/>
              </a:rPr>
              <a:t>Existe una gran variedad de modelo de factores y generalmente están instrumentalizados para cumplir alguna(s) de las siguientes funciones: </a:t>
            </a:r>
          </a:p>
          <a:p>
            <a:endParaRPr lang="es-ES" dirty="0">
              <a:solidFill>
                <a:schemeClr val="bg1"/>
              </a:solidFill>
              <a:latin typeface="Aptos" panose="020B0004020202020204" pitchFamily="34" charset="0"/>
            </a:endParaRPr>
          </a:p>
          <a:p>
            <a:pPr marL="342900" indent="-342900">
              <a:buClr>
                <a:srgbClr val="FFCC00"/>
              </a:buClr>
              <a:buFont typeface="+mj-lt"/>
              <a:buAutoNum type="arabicPeriod"/>
            </a:pPr>
            <a:r>
              <a:rPr lang="es-ES" dirty="0">
                <a:solidFill>
                  <a:schemeClr val="bg1"/>
                </a:solidFill>
                <a:latin typeface="Aptos" panose="020B0004020202020204" pitchFamily="34" charset="0"/>
              </a:rPr>
              <a:t>Construir un portafolio que replique o modifique las características de un determinado índice. </a:t>
            </a:r>
          </a:p>
          <a:p>
            <a:pPr marL="342900" indent="-342900">
              <a:buClr>
                <a:srgbClr val="FFCC00"/>
              </a:buClr>
              <a:buFont typeface="+mj-lt"/>
              <a:buAutoNum type="arabicPeriod"/>
            </a:pPr>
            <a:r>
              <a:rPr lang="es-ES" dirty="0">
                <a:solidFill>
                  <a:schemeClr val="bg1"/>
                </a:solidFill>
                <a:latin typeface="Aptos" panose="020B0004020202020204" pitchFamily="34" charset="0"/>
              </a:rPr>
              <a:t>Establecer las exposiciones deseadas a uno o múltiples factores, incluyendo expectativas macroeconómicas (como </a:t>
            </a:r>
            <a:r>
              <a:rPr lang="es-ES" dirty="0" err="1">
                <a:solidFill>
                  <a:schemeClr val="bg1"/>
                </a:solidFill>
                <a:latin typeface="Aptos" panose="020B0004020202020204" pitchFamily="34" charset="0"/>
              </a:rPr>
              <a:t>views</a:t>
            </a:r>
            <a:r>
              <a:rPr lang="es-ES" dirty="0">
                <a:solidFill>
                  <a:schemeClr val="bg1"/>
                </a:solidFill>
                <a:latin typeface="Aptos" panose="020B0004020202020204" pitchFamily="34" charset="0"/>
              </a:rPr>
              <a:t> de inflación o crecimiento económico) </a:t>
            </a:r>
          </a:p>
          <a:p>
            <a:pPr marL="342900" indent="-342900">
              <a:buClr>
                <a:srgbClr val="FFCC00"/>
              </a:buClr>
              <a:buFont typeface="+mj-lt"/>
              <a:buAutoNum type="arabicPeriod"/>
            </a:pPr>
            <a:r>
              <a:rPr lang="es-ES" dirty="0">
                <a:solidFill>
                  <a:schemeClr val="bg1"/>
                </a:solidFill>
                <a:latin typeface="Aptos" panose="020B0004020202020204" pitchFamily="34" charset="0"/>
              </a:rPr>
              <a:t>Realizar un análisis granular del riesgo y la atribución del retorno en los portafolios gerenciados de manera activa. </a:t>
            </a:r>
          </a:p>
          <a:p>
            <a:pPr marL="342900" indent="-342900">
              <a:buClr>
                <a:srgbClr val="FFCC00"/>
              </a:buClr>
              <a:buFont typeface="+mj-lt"/>
              <a:buAutoNum type="arabicPeriod"/>
            </a:pPr>
            <a:r>
              <a:rPr lang="es-ES" dirty="0">
                <a:solidFill>
                  <a:schemeClr val="bg1"/>
                </a:solidFill>
                <a:latin typeface="Aptos" panose="020B0004020202020204" pitchFamily="34" charset="0"/>
              </a:rPr>
              <a:t>Comparar las exposiciones de riesgo de las principales clases de activos. </a:t>
            </a:r>
          </a:p>
          <a:p>
            <a:pPr marL="342900" indent="-342900">
              <a:buClr>
                <a:srgbClr val="FFCC00"/>
              </a:buClr>
              <a:buFont typeface="+mj-lt"/>
              <a:buAutoNum type="arabicPeriod"/>
            </a:pPr>
            <a:r>
              <a:rPr lang="es-ES" dirty="0">
                <a:solidFill>
                  <a:schemeClr val="bg1"/>
                </a:solidFill>
                <a:latin typeface="Aptos" panose="020B0004020202020204" pitchFamily="34" charset="0"/>
              </a:rPr>
              <a:t>Identificar cuáles son las decisiones que se están tomando respecto al </a:t>
            </a:r>
            <a:r>
              <a:rPr lang="es-ES" dirty="0" err="1">
                <a:solidFill>
                  <a:schemeClr val="bg1"/>
                </a:solidFill>
                <a:latin typeface="Aptos" panose="020B0004020202020204" pitchFamily="34" charset="0"/>
              </a:rPr>
              <a:t>Benchmark</a:t>
            </a:r>
            <a:r>
              <a:rPr lang="es-ES" dirty="0">
                <a:solidFill>
                  <a:schemeClr val="bg1"/>
                </a:solidFill>
                <a:latin typeface="Aptos" panose="020B0004020202020204" pitchFamily="34" charset="0"/>
              </a:rPr>
              <a:t> y tratar de medir dicha decisión. </a:t>
            </a:r>
          </a:p>
          <a:p>
            <a:pPr marL="342900" indent="-342900">
              <a:buClr>
                <a:srgbClr val="FFCC00"/>
              </a:buClr>
              <a:buFont typeface="+mj-lt"/>
              <a:buAutoNum type="arabicPeriod"/>
            </a:pPr>
            <a:r>
              <a:rPr lang="es-ES" dirty="0">
                <a:solidFill>
                  <a:schemeClr val="bg1"/>
                </a:solidFill>
                <a:latin typeface="Aptos" panose="020B0004020202020204" pitchFamily="34" charset="0"/>
              </a:rPr>
              <a:t>Buscar que el portafolio agregado de inversión cumpla ciertos objetivos de retorno y de riesgo. </a:t>
            </a:r>
          </a:p>
        </p:txBody>
      </p:sp>
      <p:pic>
        <p:nvPicPr>
          <p:cNvPr id="12" name="Imagen 11">
            <a:extLst>
              <a:ext uri="{FF2B5EF4-FFF2-40B4-BE49-F238E27FC236}">
                <a16:creationId xmlns:a16="http://schemas.microsoft.com/office/drawing/2014/main" id="{21A968F0-C87E-25E7-989C-200737E9B552}"/>
              </a:ext>
            </a:extLst>
          </p:cNvPr>
          <p:cNvPicPr>
            <a:picLocks noChangeAspect="1"/>
          </p:cNvPicPr>
          <p:nvPr/>
        </p:nvPicPr>
        <p:blipFill>
          <a:blip r:embed="rId8">
            <a:alphaModFix amt="28000"/>
            <a:extLst>
              <a:ext uri="{BEBA8EAE-BF5A-486C-A8C5-ECC9F3942E4B}">
                <a14:imgProps xmlns:a14="http://schemas.microsoft.com/office/drawing/2010/main">
                  <a14:imgLayer r:embed="rId9">
                    <a14:imgEffect>
                      <a14:brightnessContrast bright="100000"/>
                    </a14:imgEffect>
                  </a14:imgLayer>
                </a14:imgProps>
              </a:ext>
            </a:extLst>
          </a:blip>
          <a:stretch>
            <a:fillRect/>
          </a:stretch>
        </p:blipFill>
        <p:spPr>
          <a:xfrm rot="968596">
            <a:off x="10964453" y="4546756"/>
            <a:ext cx="1499036" cy="1486118"/>
          </a:xfrm>
          <a:prstGeom prst="rect">
            <a:avLst/>
          </a:prstGeom>
        </p:spPr>
      </p:pic>
      <p:pic>
        <p:nvPicPr>
          <p:cNvPr id="3" name="Imagen 2" descr="Imagen que contiene Icono&#10;&#10;Descripción generada automáticamente">
            <a:extLst>
              <a:ext uri="{FF2B5EF4-FFF2-40B4-BE49-F238E27FC236}">
                <a16:creationId xmlns:a16="http://schemas.microsoft.com/office/drawing/2014/main" id="{BF62B807-72F1-25C4-A333-E7170C88D765}"/>
              </a:ext>
            </a:extLst>
          </p:cNvPr>
          <p:cNvPicPr>
            <a:picLocks noChangeAspect="1"/>
          </p:cNvPicPr>
          <p:nvPr/>
        </p:nvPicPr>
        <p:blipFill>
          <a:blip r:embed="rId8">
            <a:alphaModFix amt="14000"/>
            <a:extLst>
              <a:ext uri="{BEBA8EAE-BF5A-486C-A8C5-ECC9F3942E4B}">
                <a14:imgProps xmlns:a14="http://schemas.microsoft.com/office/drawing/2010/main">
                  <a14:imgLayer r:embed="rId9">
                    <a14:imgEffect>
                      <a14:brightnessContrast bright="100000"/>
                    </a14:imgEffect>
                  </a14:imgLayer>
                </a14:imgProps>
              </a:ext>
            </a:extLst>
          </a:blip>
          <a:stretch>
            <a:fillRect/>
          </a:stretch>
        </p:blipFill>
        <p:spPr>
          <a:xfrm rot="20458931">
            <a:off x="10332489" y="2267711"/>
            <a:ext cx="2045068" cy="2027027"/>
          </a:xfrm>
          <a:prstGeom prst="rect">
            <a:avLst/>
          </a:prstGeom>
        </p:spPr>
      </p:pic>
    </p:spTree>
    <p:extLst>
      <p:ext uri="{BB962C8B-B14F-4D97-AF65-F5344CB8AC3E}">
        <p14:creationId xmlns:p14="http://schemas.microsoft.com/office/powerpoint/2010/main" val="97790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54EB1-5857-18ED-B7A7-E9AB960D0C5C}"/>
            </a:ext>
          </a:extLst>
        </p:cNvPr>
        <p:cNvGrpSpPr/>
        <p:nvPr/>
      </p:nvGrpSpPr>
      <p:grpSpPr>
        <a:xfrm>
          <a:off x="0" y="0"/>
          <a:ext cx="0" cy="0"/>
          <a:chOff x="0" y="0"/>
          <a:chExt cx="0" cy="0"/>
        </a:xfrm>
      </p:grpSpPr>
      <p:pic>
        <p:nvPicPr>
          <p:cNvPr id="35" name="Picture 34">
            <a:extLst>
              <a:ext uri="{FF2B5EF4-FFF2-40B4-BE49-F238E27FC236}">
                <a16:creationId xmlns:a16="http://schemas.microsoft.com/office/drawing/2014/main" id="{8627901F-AEF3-605B-F4D5-5CBF12DD1495}"/>
              </a:ext>
            </a:extLst>
          </p:cNvPr>
          <p:cNvPicPr>
            <a:picLocks noChangeAspect="1"/>
          </p:cNvPicPr>
          <p:nvPr/>
        </p:nvPicPr>
        <p:blipFill>
          <a:blip r:embed="rId3">
            <a:alphaModFix amt="2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1703053">
            <a:off x="-2760090" y="911204"/>
            <a:ext cx="6835144" cy="6835144"/>
          </a:xfrm>
          <a:prstGeom prst="rect">
            <a:avLst/>
          </a:prstGeom>
        </p:spPr>
      </p:pic>
      <p:sp>
        <p:nvSpPr>
          <p:cNvPr id="8" name="Rectangle: Rounded Corners 7">
            <a:extLst>
              <a:ext uri="{FF2B5EF4-FFF2-40B4-BE49-F238E27FC236}">
                <a16:creationId xmlns:a16="http://schemas.microsoft.com/office/drawing/2014/main" id="{3ECCE6D9-3ACC-292B-46CA-D805D821514D}"/>
              </a:ext>
            </a:extLst>
          </p:cNvPr>
          <p:cNvSpPr/>
          <p:nvPr/>
        </p:nvSpPr>
        <p:spPr>
          <a:xfrm>
            <a:off x="2093999" y="654156"/>
            <a:ext cx="8003998"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A179FD93-6081-0F12-7361-47E00DD96829}"/>
              </a:ext>
            </a:extLst>
          </p:cNvPr>
          <p:cNvPicPr>
            <a:picLocks noChangeAspect="1"/>
          </p:cNvPicPr>
          <p:nvPr/>
        </p:nvPicPr>
        <p:blipFill>
          <a:blip r:embed="rId5">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B0C39ED6-8DF2-A2FE-0FDB-3D62D700CF00}"/>
              </a:ext>
            </a:extLst>
          </p:cNvPr>
          <p:cNvSpPr txBox="1"/>
          <p:nvPr/>
        </p:nvSpPr>
        <p:spPr>
          <a:xfrm>
            <a:off x="2225747" y="846875"/>
            <a:ext cx="7740501" cy="461665"/>
          </a:xfrm>
          <a:prstGeom prst="rect">
            <a:avLst/>
          </a:prstGeom>
          <a:noFill/>
        </p:spPr>
        <p:txBody>
          <a:bodyPr wrap="square" rtlCol="0">
            <a:spAutoFit/>
          </a:bodyPr>
          <a:lstStyle/>
          <a:p>
            <a:pPr algn="ctr"/>
            <a:r>
              <a:rPr lang="es-MX" sz="2400" b="1" dirty="0">
                <a:solidFill>
                  <a:schemeClr val="tx1">
                    <a:lumMod val="85000"/>
                    <a:lumOff val="15000"/>
                  </a:schemeClr>
                </a:solidFill>
                <a:latin typeface="Aptos" panose="020B0004020202020204" pitchFamily="34" charset="0"/>
              </a:rPr>
              <a:t>Análisis de Componentes Principales: Intuición</a:t>
            </a:r>
          </a:p>
        </p:txBody>
      </p:sp>
      <p:cxnSp>
        <p:nvCxnSpPr>
          <p:cNvPr id="11" name="Straight Connector 10">
            <a:extLst>
              <a:ext uri="{FF2B5EF4-FFF2-40B4-BE49-F238E27FC236}">
                <a16:creationId xmlns:a16="http://schemas.microsoft.com/office/drawing/2014/main" id="{38A9497A-191F-60FA-C9D8-ED0E51461C8C}"/>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E9EE9B0-9000-7D13-9AAE-52A7A859F2C5}"/>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33" name="Picture 32" descr="A black background with a black square&#10;&#10;Description automatically generated with medium confidence">
            <a:extLst>
              <a:ext uri="{FF2B5EF4-FFF2-40B4-BE49-F238E27FC236}">
                <a16:creationId xmlns:a16="http://schemas.microsoft.com/office/drawing/2014/main" id="{CB61C23F-23EC-E6C7-A161-2747E90ABECB}"/>
              </a:ext>
            </a:extLst>
          </p:cNvPr>
          <p:cNvPicPr>
            <a:picLocks noChangeAspect="1"/>
          </p:cNvPicPr>
          <p:nvPr/>
        </p:nvPicPr>
        <p:blipFill>
          <a:blip r:embed="rId6">
            <a:alphaModFix amt="4000"/>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25084" y="47456"/>
            <a:ext cx="5154734" cy="5154734"/>
          </a:xfrm>
          <a:prstGeom prst="rect">
            <a:avLst/>
          </a:prstGeom>
        </p:spPr>
      </p:pic>
      <p:pic>
        <p:nvPicPr>
          <p:cNvPr id="3" name="Picture 5">
            <a:extLst>
              <a:ext uri="{FF2B5EF4-FFF2-40B4-BE49-F238E27FC236}">
                <a16:creationId xmlns:a16="http://schemas.microsoft.com/office/drawing/2014/main" id="{00685692-8EF5-3615-29B7-7A980FF91516}"/>
              </a:ext>
            </a:extLst>
          </p:cNvPr>
          <p:cNvPicPr>
            <a:picLocks noChangeAspect="1"/>
          </p:cNvPicPr>
          <p:nvPr/>
        </p:nvPicPr>
        <p:blipFill>
          <a:blip r:embed="rId8"/>
          <a:stretch>
            <a:fillRect/>
          </a:stretch>
        </p:blipFill>
        <p:spPr>
          <a:xfrm>
            <a:off x="3580924" y="2261227"/>
            <a:ext cx="5030145" cy="4148492"/>
          </a:xfrm>
          <a:prstGeom prst="flowChartAlternateProcess">
            <a:avLst/>
          </a:prstGeom>
        </p:spPr>
      </p:pic>
    </p:spTree>
    <p:extLst>
      <p:ext uri="{BB962C8B-B14F-4D97-AF65-F5344CB8AC3E}">
        <p14:creationId xmlns:p14="http://schemas.microsoft.com/office/powerpoint/2010/main" val="42762702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3A3D5A-D5D0-F3F3-7E8C-BD9CA98160ED}"/>
            </a:ext>
          </a:extLst>
        </p:cNvPr>
        <p:cNvGrpSpPr/>
        <p:nvPr/>
      </p:nvGrpSpPr>
      <p:grpSpPr>
        <a:xfrm>
          <a:off x="0" y="0"/>
          <a:ext cx="0" cy="0"/>
          <a:chOff x="0" y="0"/>
          <a:chExt cx="0" cy="0"/>
        </a:xfrm>
      </p:grpSpPr>
      <p:pic>
        <p:nvPicPr>
          <p:cNvPr id="35" name="Picture 34">
            <a:extLst>
              <a:ext uri="{FF2B5EF4-FFF2-40B4-BE49-F238E27FC236}">
                <a16:creationId xmlns:a16="http://schemas.microsoft.com/office/drawing/2014/main" id="{855379CB-C286-A832-F547-39743F5B8D59}"/>
              </a:ext>
            </a:extLst>
          </p:cNvPr>
          <p:cNvPicPr>
            <a:picLocks noChangeAspect="1"/>
          </p:cNvPicPr>
          <p:nvPr/>
        </p:nvPicPr>
        <p:blipFill>
          <a:blip r:embed="rId3">
            <a:alphaModFix amt="2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1703053">
            <a:off x="-2760090" y="911204"/>
            <a:ext cx="6835144" cy="6835144"/>
          </a:xfrm>
          <a:prstGeom prst="rect">
            <a:avLst/>
          </a:prstGeom>
        </p:spPr>
      </p:pic>
      <p:sp>
        <p:nvSpPr>
          <p:cNvPr id="8" name="Rectangle: Rounded Corners 7">
            <a:extLst>
              <a:ext uri="{FF2B5EF4-FFF2-40B4-BE49-F238E27FC236}">
                <a16:creationId xmlns:a16="http://schemas.microsoft.com/office/drawing/2014/main" id="{769C06F3-BE3A-3DBE-92C9-2374DB0BEBCA}"/>
              </a:ext>
            </a:extLst>
          </p:cNvPr>
          <p:cNvSpPr/>
          <p:nvPr/>
        </p:nvSpPr>
        <p:spPr>
          <a:xfrm>
            <a:off x="2093999" y="654156"/>
            <a:ext cx="8003998"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50DE0B74-7DD9-2B42-6394-37DF19768E85}"/>
              </a:ext>
            </a:extLst>
          </p:cNvPr>
          <p:cNvPicPr>
            <a:picLocks noChangeAspect="1"/>
          </p:cNvPicPr>
          <p:nvPr/>
        </p:nvPicPr>
        <p:blipFill>
          <a:blip r:embed="rId5">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162094D8-880A-4C2F-25C4-1AB4EEA5A989}"/>
              </a:ext>
            </a:extLst>
          </p:cNvPr>
          <p:cNvSpPr txBox="1"/>
          <p:nvPr/>
        </p:nvSpPr>
        <p:spPr>
          <a:xfrm>
            <a:off x="2225747" y="846875"/>
            <a:ext cx="7740501" cy="461665"/>
          </a:xfrm>
          <a:prstGeom prst="rect">
            <a:avLst/>
          </a:prstGeom>
          <a:noFill/>
        </p:spPr>
        <p:txBody>
          <a:bodyPr wrap="square" rtlCol="0">
            <a:spAutoFit/>
          </a:bodyPr>
          <a:lstStyle/>
          <a:p>
            <a:pPr algn="ctr"/>
            <a:r>
              <a:rPr lang="es-MX" sz="2400" b="1" dirty="0">
                <a:solidFill>
                  <a:schemeClr val="tx1">
                    <a:lumMod val="85000"/>
                    <a:lumOff val="15000"/>
                  </a:schemeClr>
                </a:solidFill>
                <a:latin typeface="Aptos" panose="020B0004020202020204" pitchFamily="34" charset="0"/>
              </a:rPr>
              <a:t>Análisis de Componentes Principales: Intuición</a:t>
            </a:r>
          </a:p>
        </p:txBody>
      </p:sp>
      <p:cxnSp>
        <p:nvCxnSpPr>
          <p:cNvPr id="11" name="Straight Connector 10">
            <a:extLst>
              <a:ext uri="{FF2B5EF4-FFF2-40B4-BE49-F238E27FC236}">
                <a16:creationId xmlns:a16="http://schemas.microsoft.com/office/drawing/2014/main" id="{F02D17D2-DA3E-865A-7C73-F3E5A4EEA3C4}"/>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1A8EAB0-538C-CDEB-434A-53C47B7027D0}"/>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33" name="Picture 32" descr="A black background with a black square&#10;&#10;Description automatically generated with medium confidence">
            <a:extLst>
              <a:ext uri="{FF2B5EF4-FFF2-40B4-BE49-F238E27FC236}">
                <a16:creationId xmlns:a16="http://schemas.microsoft.com/office/drawing/2014/main" id="{D9029F66-B24E-7F7A-2EAF-F37FEC8765E1}"/>
              </a:ext>
            </a:extLst>
          </p:cNvPr>
          <p:cNvPicPr>
            <a:picLocks noChangeAspect="1"/>
          </p:cNvPicPr>
          <p:nvPr/>
        </p:nvPicPr>
        <p:blipFill>
          <a:blip r:embed="rId6">
            <a:alphaModFix amt="4000"/>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25084" y="47456"/>
            <a:ext cx="5154734" cy="5154734"/>
          </a:xfrm>
          <a:prstGeom prst="rect">
            <a:avLst/>
          </a:prstGeom>
        </p:spPr>
      </p:pic>
      <p:pic>
        <p:nvPicPr>
          <p:cNvPr id="4" name="Picture 6">
            <a:extLst>
              <a:ext uri="{FF2B5EF4-FFF2-40B4-BE49-F238E27FC236}">
                <a16:creationId xmlns:a16="http://schemas.microsoft.com/office/drawing/2014/main" id="{B5ACA0B1-2689-EC86-DABF-68E1773653A1}"/>
              </a:ext>
            </a:extLst>
          </p:cNvPr>
          <p:cNvPicPr>
            <a:picLocks noChangeAspect="1"/>
          </p:cNvPicPr>
          <p:nvPr/>
        </p:nvPicPr>
        <p:blipFill>
          <a:blip r:embed="rId8"/>
          <a:stretch>
            <a:fillRect/>
          </a:stretch>
        </p:blipFill>
        <p:spPr>
          <a:xfrm>
            <a:off x="3580924" y="2413154"/>
            <a:ext cx="5019910" cy="3790685"/>
          </a:xfrm>
          <a:prstGeom prst="roundRect">
            <a:avLst/>
          </a:prstGeom>
        </p:spPr>
      </p:pic>
    </p:spTree>
    <p:extLst>
      <p:ext uri="{BB962C8B-B14F-4D97-AF65-F5344CB8AC3E}">
        <p14:creationId xmlns:p14="http://schemas.microsoft.com/office/powerpoint/2010/main" val="25267815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7E945E-D93C-BF0C-A77E-5B90C395AC05}"/>
            </a:ext>
          </a:extLst>
        </p:cNvPr>
        <p:cNvGrpSpPr/>
        <p:nvPr/>
      </p:nvGrpSpPr>
      <p:grpSpPr>
        <a:xfrm>
          <a:off x="0" y="0"/>
          <a:ext cx="0" cy="0"/>
          <a:chOff x="0" y="0"/>
          <a:chExt cx="0" cy="0"/>
        </a:xfrm>
      </p:grpSpPr>
      <p:pic>
        <p:nvPicPr>
          <p:cNvPr id="35" name="Picture 34">
            <a:extLst>
              <a:ext uri="{FF2B5EF4-FFF2-40B4-BE49-F238E27FC236}">
                <a16:creationId xmlns:a16="http://schemas.microsoft.com/office/drawing/2014/main" id="{8D85570C-636C-03A0-3C2D-12630E56C4A3}"/>
              </a:ext>
            </a:extLst>
          </p:cNvPr>
          <p:cNvPicPr>
            <a:picLocks noChangeAspect="1"/>
          </p:cNvPicPr>
          <p:nvPr/>
        </p:nvPicPr>
        <p:blipFill>
          <a:blip r:embed="rId3">
            <a:alphaModFix amt="2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1703053">
            <a:off x="-2760090" y="911204"/>
            <a:ext cx="6835144" cy="6835144"/>
          </a:xfrm>
          <a:prstGeom prst="rect">
            <a:avLst/>
          </a:prstGeom>
        </p:spPr>
      </p:pic>
      <p:sp>
        <p:nvSpPr>
          <p:cNvPr id="8" name="Rectangle: Rounded Corners 7">
            <a:extLst>
              <a:ext uri="{FF2B5EF4-FFF2-40B4-BE49-F238E27FC236}">
                <a16:creationId xmlns:a16="http://schemas.microsoft.com/office/drawing/2014/main" id="{892A6DEA-5439-10F7-7C54-F6375E399145}"/>
              </a:ext>
            </a:extLst>
          </p:cNvPr>
          <p:cNvSpPr/>
          <p:nvPr/>
        </p:nvSpPr>
        <p:spPr>
          <a:xfrm>
            <a:off x="2093999" y="654156"/>
            <a:ext cx="8003998"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C531AA48-7513-3CC9-FBA9-068EA6A959E2}"/>
              </a:ext>
            </a:extLst>
          </p:cNvPr>
          <p:cNvPicPr>
            <a:picLocks noChangeAspect="1"/>
          </p:cNvPicPr>
          <p:nvPr/>
        </p:nvPicPr>
        <p:blipFill>
          <a:blip r:embed="rId5">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7B21685C-D66F-D227-1361-AA67C6380B9A}"/>
              </a:ext>
            </a:extLst>
          </p:cNvPr>
          <p:cNvSpPr txBox="1"/>
          <p:nvPr/>
        </p:nvSpPr>
        <p:spPr>
          <a:xfrm>
            <a:off x="2225747" y="846875"/>
            <a:ext cx="7740501" cy="461665"/>
          </a:xfrm>
          <a:prstGeom prst="rect">
            <a:avLst/>
          </a:prstGeom>
          <a:noFill/>
        </p:spPr>
        <p:txBody>
          <a:bodyPr wrap="square" rtlCol="0">
            <a:spAutoFit/>
          </a:bodyPr>
          <a:lstStyle/>
          <a:p>
            <a:pPr algn="ctr"/>
            <a:r>
              <a:rPr lang="es-MX" sz="2400" b="1" dirty="0">
                <a:solidFill>
                  <a:schemeClr val="tx1">
                    <a:lumMod val="85000"/>
                    <a:lumOff val="15000"/>
                  </a:schemeClr>
                </a:solidFill>
                <a:latin typeface="Aptos" panose="020B0004020202020204" pitchFamily="34" charset="0"/>
              </a:rPr>
              <a:t>Análisis de Componentes Principales: Intuición</a:t>
            </a:r>
          </a:p>
        </p:txBody>
      </p:sp>
      <p:cxnSp>
        <p:nvCxnSpPr>
          <p:cNvPr id="11" name="Straight Connector 10">
            <a:extLst>
              <a:ext uri="{FF2B5EF4-FFF2-40B4-BE49-F238E27FC236}">
                <a16:creationId xmlns:a16="http://schemas.microsoft.com/office/drawing/2014/main" id="{2480EC0C-CD35-EB28-FBBF-75DFAC15C3CA}"/>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53510C-7AC9-100C-368E-C2C23D00921B}"/>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33" name="Picture 32" descr="A black background with a black square&#10;&#10;Description automatically generated with medium confidence">
            <a:extLst>
              <a:ext uri="{FF2B5EF4-FFF2-40B4-BE49-F238E27FC236}">
                <a16:creationId xmlns:a16="http://schemas.microsoft.com/office/drawing/2014/main" id="{7BC60F54-A3EE-3F7F-4248-9C7D6F1662F0}"/>
              </a:ext>
            </a:extLst>
          </p:cNvPr>
          <p:cNvPicPr>
            <a:picLocks noChangeAspect="1"/>
          </p:cNvPicPr>
          <p:nvPr/>
        </p:nvPicPr>
        <p:blipFill>
          <a:blip r:embed="rId6">
            <a:alphaModFix amt="4000"/>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25084" y="47456"/>
            <a:ext cx="5154734" cy="5154734"/>
          </a:xfrm>
          <a:prstGeom prst="rect">
            <a:avLst/>
          </a:prstGeom>
        </p:spPr>
      </p:pic>
      <p:pic>
        <p:nvPicPr>
          <p:cNvPr id="5" name="Picture 6">
            <a:extLst>
              <a:ext uri="{FF2B5EF4-FFF2-40B4-BE49-F238E27FC236}">
                <a16:creationId xmlns:a16="http://schemas.microsoft.com/office/drawing/2014/main" id="{B5ACA0B1-2689-EC86-DABF-68E1773653A1}"/>
              </a:ext>
            </a:extLst>
          </p:cNvPr>
          <p:cNvPicPr>
            <a:picLocks noChangeAspect="1"/>
          </p:cNvPicPr>
          <p:nvPr/>
        </p:nvPicPr>
        <p:blipFill>
          <a:blip r:embed="rId8"/>
          <a:stretch>
            <a:fillRect/>
          </a:stretch>
        </p:blipFill>
        <p:spPr>
          <a:xfrm>
            <a:off x="6464653" y="2305964"/>
            <a:ext cx="4838243" cy="3653502"/>
          </a:xfrm>
          <a:prstGeom prst="roundRect">
            <a:avLst/>
          </a:prstGeom>
        </p:spPr>
      </p:pic>
      <p:sp>
        <p:nvSpPr>
          <p:cNvPr id="3" name="TextBox 4">
            <a:extLst>
              <a:ext uri="{FF2B5EF4-FFF2-40B4-BE49-F238E27FC236}">
                <a16:creationId xmlns:a16="http://schemas.microsoft.com/office/drawing/2014/main" id="{75AAB4E9-322D-8C28-8528-741CFBC2F6B2}"/>
              </a:ext>
            </a:extLst>
          </p:cNvPr>
          <p:cNvSpPr txBox="1"/>
          <p:nvPr/>
        </p:nvSpPr>
        <p:spPr>
          <a:xfrm>
            <a:off x="1680276" y="3176148"/>
            <a:ext cx="3964121" cy="1815882"/>
          </a:xfrm>
          <a:prstGeom prst="rect">
            <a:avLst/>
          </a:prstGeom>
          <a:noFill/>
          <a:ln>
            <a:noFill/>
          </a:ln>
        </p:spPr>
        <p:txBody>
          <a:bodyPr wrap="square" rtlCol="0">
            <a:spAutoFit/>
          </a:bodyPr>
          <a:lstStyle/>
          <a:p>
            <a:pPr>
              <a:buClr>
                <a:srgbClr val="FFC002"/>
              </a:buClr>
            </a:pPr>
            <a:r>
              <a:rPr lang="es-ES" sz="1600" dirty="0">
                <a:solidFill>
                  <a:schemeClr val="bg1"/>
                </a:solidFill>
                <a:latin typeface="Aptos" panose="020B0004020202020204" pitchFamily="34" charset="0"/>
              </a:rPr>
              <a:t>Queremos hallar una nueva variable como una combinación lineal de las variables explicativas ya existentes.</a:t>
            </a:r>
          </a:p>
          <a:p>
            <a:pPr>
              <a:buClr>
                <a:srgbClr val="FFC002"/>
              </a:buClr>
            </a:pPr>
            <a:endParaRPr lang="es-ES" sz="1600" dirty="0">
              <a:solidFill>
                <a:schemeClr val="bg1"/>
              </a:solidFill>
              <a:latin typeface="Aptos" panose="020B0004020202020204" pitchFamily="34" charset="0"/>
            </a:endParaRPr>
          </a:p>
          <a:p>
            <a:pPr>
              <a:buClr>
                <a:srgbClr val="FFC002"/>
              </a:buClr>
            </a:pPr>
            <a:r>
              <a:rPr lang="es-ES" sz="1600" dirty="0">
                <a:solidFill>
                  <a:schemeClr val="bg1"/>
                </a:solidFill>
                <a:latin typeface="Aptos" panose="020B0004020202020204" pitchFamily="34" charset="0"/>
              </a:rPr>
              <a:t>Esta variable debería de capturar la mayor parte de la varianza posible de nuestras variables X</a:t>
            </a:r>
          </a:p>
        </p:txBody>
      </p:sp>
    </p:spTree>
    <p:extLst>
      <p:ext uri="{BB962C8B-B14F-4D97-AF65-F5344CB8AC3E}">
        <p14:creationId xmlns:p14="http://schemas.microsoft.com/office/powerpoint/2010/main" val="37583380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A5F6A-6136-6787-96EB-CF64071F19C7}"/>
            </a:ext>
          </a:extLst>
        </p:cNvPr>
        <p:cNvGrpSpPr/>
        <p:nvPr/>
      </p:nvGrpSpPr>
      <p:grpSpPr>
        <a:xfrm>
          <a:off x="0" y="0"/>
          <a:ext cx="0" cy="0"/>
          <a:chOff x="0" y="0"/>
          <a:chExt cx="0" cy="0"/>
        </a:xfrm>
      </p:grpSpPr>
      <p:pic>
        <p:nvPicPr>
          <p:cNvPr id="35" name="Picture 34">
            <a:extLst>
              <a:ext uri="{FF2B5EF4-FFF2-40B4-BE49-F238E27FC236}">
                <a16:creationId xmlns:a16="http://schemas.microsoft.com/office/drawing/2014/main" id="{2885663F-8BFF-DA50-D595-24731F162C31}"/>
              </a:ext>
            </a:extLst>
          </p:cNvPr>
          <p:cNvPicPr>
            <a:picLocks noChangeAspect="1"/>
          </p:cNvPicPr>
          <p:nvPr/>
        </p:nvPicPr>
        <p:blipFill>
          <a:blip r:embed="rId3">
            <a:alphaModFix amt="2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1703053">
            <a:off x="-2760090" y="911204"/>
            <a:ext cx="6835144" cy="6835144"/>
          </a:xfrm>
          <a:prstGeom prst="rect">
            <a:avLst/>
          </a:prstGeom>
        </p:spPr>
      </p:pic>
      <p:sp>
        <p:nvSpPr>
          <p:cNvPr id="8" name="Rectangle: Rounded Corners 7">
            <a:extLst>
              <a:ext uri="{FF2B5EF4-FFF2-40B4-BE49-F238E27FC236}">
                <a16:creationId xmlns:a16="http://schemas.microsoft.com/office/drawing/2014/main" id="{1F087FC0-78DE-839A-7335-D9807DF0CF3F}"/>
              </a:ext>
            </a:extLst>
          </p:cNvPr>
          <p:cNvSpPr/>
          <p:nvPr/>
        </p:nvSpPr>
        <p:spPr>
          <a:xfrm>
            <a:off x="2093999" y="654156"/>
            <a:ext cx="8003998"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30843258-1D8F-E8C1-4DC4-E94E8019F33C}"/>
              </a:ext>
            </a:extLst>
          </p:cNvPr>
          <p:cNvPicPr>
            <a:picLocks noChangeAspect="1"/>
          </p:cNvPicPr>
          <p:nvPr/>
        </p:nvPicPr>
        <p:blipFill>
          <a:blip r:embed="rId5">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825977F7-CD07-B668-5158-670665A21243}"/>
              </a:ext>
            </a:extLst>
          </p:cNvPr>
          <p:cNvSpPr txBox="1"/>
          <p:nvPr/>
        </p:nvSpPr>
        <p:spPr>
          <a:xfrm>
            <a:off x="2225747" y="846875"/>
            <a:ext cx="7740501" cy="461665"/>
          </a:xfrm>
          <a:prstGeom prst="rect">
            <a:avLst/>
          </a:prstGeom>
          <a:noFill/>
        </p:spPr>
        <p:txBody>
          <a:bodyPr wrap="square" rtlCol="0">
            <a:spAutoFit/>
          </a:bodyPr>
          <a:lstStyle/>
          <a:p>
            <a:pPr algn="ctr"/>
            <a:r>
              <a:rPr lang="es-MX" sz="2400" b="1" dirty="0">
                <a:solidFill>
                  <a:schemeClr val="tx1">
                    <a:lumMod val="85000"/>
                    <a:lumOff val="15000"/>
                  </a:schemeClr>
                </a:solidFill>
                <a:latin typeface="Aptos" panose="020B0004020202020204" pitchFamily="34" charset="0"/>
              </a:rPr>
              <a:t>Análisis de Componentes Principales: Intuición</a:t>
            </a:r>
          </a:p>
        </p:txBody>
      </p:sp>
      <p:cxnSp>
        <p:nvCxnSpPr>
          <p:cNvPr id="11" name="Straight Connector 10">
            <a:extLst>
              <a:ext uri="{FF2B5EF4-FFF2-40B4-BE49-F238E27FC236}">
                <a16:creationId xmlns:a16="http://schemas.microsoft.com/office/drawing/2014/main" id="{FF747222-D457-3E6D-D903-6F8A9B65B4A4}"/>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F064AC8-BC46-7560-5E9A-F53306F9F843}"/>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33" name="Picture 32" descr="A black background with a black square&#10;&#10;Description automatically generated with medium confidence">
            <a:extLst>
              <a:ext uri="{FF2B5EF4-FFF2-40B4-BE49-F238E27FC236}">
                <a16:creationId xmlns:a16="http://schemas.microsoft.com/office/drawing/2014/main" id="{A79D7FF6-31F4-CFFF-2018-5709470A9F26}"/>
              </a:ext>
            </a:extLst>
          </p:cNvPr>
          <p:cNvPicPr>
            <a:picLocks noChangeAspect="1"/>
          </p:cNvPicPr>
          <p:nvPr/>
        </p:nvPicPr>
        <p:blipFill>
          <a:blip r:embed="rId6">
            <a:alphaModFix amt="4000"/>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25084" y="47456"/>
            <a:ext cx="5154734" cy="5154734"/>
          </a:xfrm>
          <a:prstGeom prst="rect">
            <a:avLst/>
          </a:prstGeom>
        </p:spPr>
      </p:pic>
      <p:pic>
        <p:nvPicPr>
          <p:cNvPr id="3" name="Picture 2">
            <a:extLst>
              <a:ext uri="{FF2B5EF4-FFF2-40B4-BE49-F238E27FC236}">
                <a16:creationId xmlns:a16="http://schemas.microsoft.com/office/drawing/2014/main" id="{8F398779-0D99-F3D1-266C-DC4C0D54DE2D}"/>
              </a:ext>
            </a:extLst>
          </p:cNvPr>
          <p:cNvPicPr>
            <a:picLocks noChangeAspect="1"/>
          </p:cNvPicPr>
          <p:nvPr/>
        </p:nvPicPr>
        <p:blipFill>
          <a:blip r:embed="rId8"/>
          <a:stretch>
            <a:fillRect/>
          </a:stretch>
        </p:blipFill>
        <p:spPr>
          <a:xfrm>
            <a:off x="3928210" y="2481745"/>
            <a:ext cx="4335580" cy="3653502"/>
          </a:xfrm>
          <a:prstGeom prst="roundRect">
            <a:avLst/>
          </a:prstGeom>
        </p:spPr>
      </p:pic>
    </p:spTree>
    <p:extLst>
      <p:ext uri="{BB962C8B-B14F-4D97-AF65-F5344CB8AC3E}">
        <p14:creationId xmlns:p14="http://schemas.microsoft.com/office/powerpoint/2010/main" val="9368153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A7193-62DC-9344-8549-1D0527D5C925}"/>
            </a:ext>
          </a:extLst>
        </p:cNvPr>
        <p:cNvGrpSpPr/>
        <p:nvPr/>
      </p:nvGrpSpPr>
      <p:grpSpPr>
        <a:xfrm>
          <a:off x="0" y="0"/>
          <a:ext cx="0" cy="0"/>
          <a:chOff x="0" y="0"/>
          <a:chExt cx="0" cy="0"/>
        </a:xfrm>
      </p:grpSpPr>
      <p:pic>
        <p:nvPicPr>
          <p:cNvPr id="3" name="Picture 10" descr="Abstract Dark Halftone Background Design Png Image - Background Abstract  Design Png Clipart - Large Size Png Image - PikPng">
            <a:extLst>
              <a:ext uri="{FF2B5EF4-FFF2-40B4-BE49-F238E27FC236}">
                <a16:creationId xmlns:a16="http://schemas.microsoft.com/office/drawing/2014/main" id="{097A7277-52BB-49AD-5353-034D28320884}"/>
              </a:ext>
            </a:extLst>
          </p:cNvPr>
          <p:cNvPicPr>
            <a:picLocks noChangeAspect="1" noChangeArrowheads="1"/>
          </p:cNvPicPr>
          <p:nvPr/>
        </p:nvPicPr>
        <p:blipFill rotWithShape="1">
          <a:blip r:embed="rId3">
            <a:alphaModFix amt="10000"/>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46128" y="-508514"/>
            <a:ext cx="7320385" cy="7412644"/>
          </a:xfrm>
          <a:prstGeom prst="rect">
            <a:avLst/>
          </a:prstGeom>
          <a:noFill/>
          <a:extLst>
            <a:ext uri="{909E8E84-426E-40DD-AFC4-6F175D3DCCD1}">
              <a14:hiddenFill xmlns:a14="http://schemas.microsoft.com/office/drawing/2010/main">
                <a:solidFill>
                  <a:srgbClr val="FFFFFF"/>
                </a:solidFill>
              </a14:hiddenFill>
            </a:ext>
          </a:extLst>
        </p:spPr>
      </p:pic>
      <p:pic>
        <p:nvPicPr>
          <p:cNvPr id="7206" name="Imagen 7205">
            <a:extLst>
              <a:ext uri="{FF2B5EF4-FFF2-40B4-BE49-F238E27FC236}">
                <a16:creationId xmlns:a16="http://schemas.microsoft.com/office/drawing/2014/main" id="{CEED9583-E169-DDE0-D256-0E0C462FEC83}"/>
              </a:ext>
            </a:extLst>
          </p:cNvPr>
          <p:cNvPicPr>
            <a:picLocks noChangeAspect="1"/>
          </p:cNvPicPr>
          <p:nvPr/>
        </p:nvPicPr>
        <p:blipFill>
          <a:blip r:embed="rId5">
            <a:alphaModFix amt="1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564220">
            <a:off x="5844011" y="-794467"/>
            <a:ext cx="7542718" cy="7542718"/>
          </a:xfrm>
          <a:prstGeom prst="rect">
            <a:avLst/>
          </a:prstGeom>
        </p:spPr>
      </p:pic>
      <p:sp>
        <p:nvSpPr>
          <p:cNvPr id="8" name="Rectangle: Rounded Corners 7">
            <a:extLst>
              <a:ext uri="{FF2B5EF4-FFF2-40B4-BE49-F238E27FC236}">
                <a16:creationId xmlns:a16="http://schemas.microsoft.com/office/drawing/2014/main" id="{9B6B1765-EE7F-0020-B65C-7D6FDBC0D4DA}"/>
              </a:ext>
            </a:extLst>
          </p:cNvPr>
          <p:cNvSpPr/>
          <p:nvPr/>
        </p:nvSpPr>
        <p:spPr>
          <a:xfrm>
            <a:off x="3338623" y="654157"/>
            <a:ext cx="9588190"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2DB28CE1-2E7E-F6A5-FA53-0D0B282D23B0}"/>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6E7DC020-02E8-DECC-BC0A-1BAF3FC995F2}"/>
              </a:ext>
            </a:extLst>
          </p:cNvPr>
          <p:cNvSpPr txBox="1"/>
          <p:nvPr/>
        </p:nvSpPr>
        <p:spPr>
          <a:xfrm>
            <a:off x="3572540" y="793675"/>
            <a:ext cx="8619461" cy="461665"/>
          </a:xfrm>
          <a:prstGeom prst="rect">
            <a:avLst/>
          </a:prstGeom>
          <a:noFill/>
        </p:spPr>
        <p:txBody>
          <a:bodyPr wrap="square" rtlCol="0">
            <a:spAutoFit/>
          </a:bodyPr>
          <a:lstStyle/>
          <a:p>
            <a:pPr algn="ctr"/>
            <a:r>
              <a:rPr lang="es-ES" sz="2400" b="1" dirty="0">
                <a:solidFill>
                  <a:schemeClr val="tx1">
                    <a:lumMod val="85000"/>
                    <a:lumOff val="15000"/>
                  </a:schemeClr>
                </a:solidFill>
                <a:latin typeface="Aptos" panose="020B0004020202020204" pitchFamily="34" charset="0"/>
              </a:rPr>
              <a:t>Factores de Riesgo: Análisis de Componentes Principales</a:t>
            </a:r>
          </a:p>
        </p:txBody>
      </p:sp>
      <p:cxnSp>
        <p:nvCxnSpPr>
          <p:cNvPr id="11" name="Straight Connector 10">
            <a:extLst>
              <a:ext uri="{FF2B5EF4-FFF2-40B4-BE49-F238E27FC236}">
                <a16:creationId xmlns:a16="http://schemas.microsoft.com/office/drawing/2014/main" id="{574969B9-11B1-9C62-E801-9136D08A41E6}"/>
              </a:ext>
            </a:extLst>
          </p:cNvPr>
          <p:cNvCxnSpPr>
            <a:cxnSpLocks/>
          </p:cNvCxnSpPr>
          <p:nvPr/>
        </p:nvCxnSpPr>
        <p:spPr>
          <a:xfrm flipH="1">
            <a:off x="0" y="1600739"/>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BBA7AD0-F10D-8C69-347C-08EB8DB9C10F}"/>
              </a:ext>
            </a:extLst>
          </p:cNvPr>
          <p:cNvCxnSpPr>
            <a:cxnSpLocks/>
          </p:cNvCxnSpPr>
          <p:nvPr/>
        </p:nvCxnSpPr>
        <p:spPr>
          <a:xfrm flipH="1">
            <a:off x="0" y="1675501"/>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7210" name="Grupo 7209">
            <a:extLst>
              <a:ext uri="{FF2B5EF4-FFF2-40B4-BE49-F238E27FC236}">
                <a16:creationId xmlns:a16="http://schemas.microsoft.com/office/drawing/2014/main" id="{96B96E13-29D6-F958-9C7E-8E068A9A8250}"/>
              </a:ext>
            </a:extLst>
          </p:cNvPr>
          <p:cNvGrpSpPr/>
          <p:nvPr/>
        </p:nvGrpSpPr>
        <p:grpSpPr>
          <a:xfrm>
            <a:off x="131339" y="1752462"/>
            <a:ext cx="11714911" cy="4986326"/>
            <a:chOff x="271336" y="3440485"/>
            <a:chExt cx="11855070" cy="5589033"/>
          </a:xfrm>
        </p:grpSpPr>
        <p:grpSp>
          <p:nvGrpSpPr>
            <p:cNvPr id="26" name="Group 34">
              <a:extLst>
                <a:ext uri="{FF2B5EF4-FFF2-40B4-BE49-F238E27FC236}">
                  <a16:creationId xmlns:a16="http://schemas.microsoft.com/office/drawing/2014/main" id="{63E8C73E-2F4C-9E80-2CB2-1C70F4A68269}"/>
                </a:ext>
              </a:extLst>
            </p:cNvPr>
            <p:cNvGrpSpPr/>
            <p:nvPr/>
          </p:nvGrpSpPr>
          <p:grpSpPr>
            <a:xfrm>
              <a:off x="673904" y="3663645"/>
              <a:ext cx="11452502" cy="5365873"/>
              <a:chOff x="4580733" y="3989399"/>
              <a:chExt cx="10532504" cy="5365873"/>
            </a:xfrm>
          </p:grpSpPr>
          <mc:AlternateContent xmlns:mc="http://schemas.openxmlformats.org/markup-compatibility/2006" xmlns:a14="http://schemas.microsoft.com/office/drawing/2010/main">
            <mc:Choice Requires="a14">
              <p:sp>
                <p:nvSpPr>
                  <p:cNvPr id="30" name="TextBox 2">
                    <a:extLst>
                      <a:ext uri="{FF2B5EF4-FFF2-40B4-BE49-F238E27FC236}">
                        <a16:creationId xmlns:a16="http://schemas.microsoft.com/office/drawing/2014/main" id="{6B7C69FF-05B4-10B1-788F-3D040F550A8A}"/>
                      </a:ext>
                    </a:extLst>
                  </p:cNvPr>
                  <p:cNvSpPr txBox="1"/>
                  <p:nvPr/>
                </p:nvSpPr>
                <p:spPr>
                  <a:xfrm>
                    <a:off x="4959150" y="4085004"/>
                    <a:ext cx="10030096" cy="5228143"/>
                  </a:xfrm>
                  <a:prstGeom prst="rect">
                    <a:avLst/>
                  </a:prstGeom>
                  <a:noFill/>
                </p:spPr>
                <p:txBody>
                  <a:bodyPr wrap="square" rtlCol="0">
                    <a:spAutoFit/>
                  </a:bodyPr>
                  <a:lstStyle/>
                  <a:p>
                    <a:r>
                      <a:rPr lang="es-MX" sz="1600" dirty="0">
                        <a:solidFill>
                          <a:schemeClr val="bg1"/>
                        </a:solidFill>
                        <a:latin typeface="Aptos" panose="020B0004020202020204" pitchFamily="34" charset="0"/>
                      </a:rPr>
                      <a:t>Siendo que la proyección de alguna observación </a:t>
                    </a:r>
                    <a14:m>
                      <m:oMath xmlns:m="http://schemas.openxmlformats.org/officeDocument/2006/math">
                        <m:sSup>
                          <m:sSupPr>
                            <m:ctrlPr>
                              <a:rPr lang="es-CO" sz="1600" b="0" i="1" smtClean="0">
                                <a:solidFill>
                                  <a:schemeClr val="bg1"/>
                                </a:solidFill>
                                <a:latin typeface="Cambria Math" panose="02040503050406030204" pitchFamily="18" charset="0"/>
                              </a:rPr>
                            </m:ctrlPr>
                          </m:sSupPr>
                          <m:e>
                            <m:r>
                              <a:rPr lang="es-CO" sz="1600" b="0" i="1" smtClean="0">
                                <a:solidFill>
                                  <a:schemeClr val="bg1"/>
                                </a:solidFill>
                                <a:latin typeface="Cambria Math" panose="02040503050406030204" pitchFamily="18" charset="0"/>
                              </a:rPr>
                              <m:t>𝑥</m:t>
                            </m:r>
                          </m:e>
                          <m:sup>
                            <m:r>
                              <a:rPr lang="es-CO" sz="1600" b="0" i="1" smtClean="0">
                                <a:solidFill>
                                  <a:schemeClr val="bg1"/>
                                </a:solidFill>
                                <a:latin typeface="Cambria Math" panose="02040503050406030204" pitchFamily="18" charset="0"/>
                              </a:rPr>
                              <m:t>(</m:t>
                            </m:r>
                            <m:r>
                              <a:rPr lang="es-CO" sz="1600" b="0" i="1" smtClean="0">
                                <a:solidFill>
                                  <a:schemeClr val="bg1"/>
                                </a:solidFill>
                                <a:latin typeface="Cambria Math" panose="02040503050406030204" pitchFamily="18" charset="0"/>
                              </a:rPr>
                              <m:t>𝑖</m:t>
                            </m:r>
                            <m:r>
                              <a:rPr lang="es-CO" sz="1600" b="0" i="1" smtClean="0">
                                <a:solidFill>
                                  <a:schemeClr val="bg1"/>
                                </a:solidFill>
                                <a:latin typeface="Cambria Math" panose="02040503050406030204" pitchFamily="18" charset="0"/>
                              </a:rPr>
                              <m:t>)</m:t>
                            </m:r>
                          </m:sup>
                        </m:sSup>
                      </m:oMath>
                    </a14:m>
                    <a:r>
                      <a:rPr lang="es-MX" sz="1600" dirty="0">
                        <a:solidFill>
                          <a:schemeClr val="bg1"/>
                        </a:solidFill>
                        <a:latin typeface="Aptos" panose="020B0004020202020204" pitchFamily="34" charset="0"/>
                      </a:rPr>
                      <a:t> sobre esta recta definida por el vector </a:t>
                    </a:r>
                    <a14:m>
                      <m:oMath xmlns:m="http://schemas.openxmlformats.org/officeDocument/2006/math">
                        <m:r>
                          <a:rPr lang="es-CO" sz="1600" b="0" i="1" smtClean="0">
                            <a:solidFill>
                              <a:schemeClr val="bg1"/>
                            </a:solidFill>
                            <a:latin typeface="Cambria Math" panose="02040503050406030204" pitchFamily="18" charset="0"/>
                          </a:rPr>
                          <m:t>𝑢</m:t>
                        </m:r>
                      </m:oMath>
                    </a14:m>
                    <a:r>
                      <a:rPr lang="es-MX" sz="1600" dirty="0">
                        <a:solidFill>
                          <a:schemeClr val="bg1"/>
                        </a:solidFill>
                        <a:latin typeface="Aptos" panose="020B0004020202020204" pitchFamily="34" charset="0"/>
                      </a:rPr>
                      <a:t>, está dada por </a:t>
                    </a:r>
                    <a14:m>
                      <m:oMath xmlns:m="http://schemas.openxmlformats.org/officeDocument/2006/math">
                        <m:sSup>
                          <m:sSupPr>
                            <m:ctrlPr>
                              <a:rPr lang="es-CO" sz="1600" b="0" i="1" smtClean="0">
                                <a:solidFill>
                                  <a:schemeClr val="bg1"/>
                                </a:solidFill>
                                <a:latin typeface="Cambria Math" panose="02040503050406030204" pitchFamily="18" charset="0"/>
                              </a:rPr>
                            </m:ctrlPr>
                          </m:sSupPr>
                          <m:e>
                            <m:r>
                              <a:rPr lang="es-CO" sz="1600" b="0" i="1" smtClean="0">
                                <a:solidFill>
                                  <a:schemeClr val="bg1"/>
                                </a:solidFill>
                                <a:latin typeface="Cambria Math" panose="02040503050406030204" pitchFamily="18" charset="0"/>
                              </a:rPr>
                              <m:t>𝑥</m:t>
                            </m:r>
                          </m:e>
                          <m:sup>
                            <m:r>
                              <a:rPr lang="es-CO" sz="1600" b="0" i="1" smtClean="0">
                                <a:solidFill>
                                  <a:schemeClr val="bg1"/>
                                </a:solidFill>
                                <a:latin typeface="Cambria Math" panose="02040503050406030204" pitchFamily="18" charset="0"/>
                              </a:rPr>
                              <m:t>𝑇</m:t>
                            </m:r>
                          </m:sup>
                        </m:sSup>
                        <m:r>
                          <a:rPr lang="es-CO" sz="1600" b="0" i="1" smtClean="0">
                            <a:solidFill>
                              <a:schemeClr val="bg1"/>
                            </a:solidFill>
                            <a:latin typeface="Cambria Math" panose="02040503050406030204" pitchFamily="18" charset="0"/>
                          </a:rPr>
                          <m:t>𝑢</m:t>
                        </m:r>
                      </m:oMath>
                    </a14:m>
                    <a:r>
                      <a:rPr lang="es-MX" sz="1600" dirty="0">
                        <a:solidFill>
                          <a:schemeClr val="bg1"/>
                        </a:solidFill>
                        <a:latin typeface="Aptos" panose="020B0004020202020204" pitchFamily="34" charset="0"/>
                      </a:rPr>
                      <a:t>. La idea de maximizar la varianza de las proyecciones estaría determinada por la siguiente ecuación: </a:t>
                    </a:r>
                  </a:p>
                  <a:p>
                    <a:endParaRPr lang="es-MX" sz="16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func>
                            <m:funcPr>
                              <m:ctrlPr>
                                <a:rPr lang="es-CO" b="0" i="1" smtClean="0">
                                  <a:solidFill>
                                    <a:schemeClr val="bg1"/>
                                  </a:solidFill>
                                  <a:latin typeface="Cambria Math" panose="02040503050406030204" pitchFamily="18" charset="0"/>
                                </a:rPr>
                              </m:ctrlPr>
                            </m:funcPr>
                            <m:fName>
                              <m:r>
                                <m:rPr>
                                  <m:sty m:val="p"/>
                                </m:rPr>
                                <a:rPr lang="es-CO" b="0" i="0" smtClean="0">
                                  <a:solidFill>
                                    <a:schemeClr val="bg1"/>
                                  </a:solidFill>
                                  <a:latin typeface="Cambria Math" panose="02040503050406030204" pitchFamily="18" charset="0"/>
                                </a:rPr>
                                <m:t>max</m:t>
                              </m:r>
                            </m:fName>
                            <m:e>
                              <m:f>
                                <m:fPr>
                                  <m:ctrlPr>
                                    <a:rPr lang="es-CO" i="1">
                                      <a:solidFill>
                                        <a:schemeClr val="bg1"/>
                                      </a:solidFill>
                                      <a:latin typeface="Cambria Math" panose="02040503050406030204" pitchFamily="18" charset="0"/>
                                    </a:rPr>
                                  </m:ctrlPr>
                                </m:fPr>
                                <m:num>
                                  <m:r>
                                    <a:rPr lang="es-CO" i="1">
                                      <a:solidFill>
                                        <a:schemeClr val="bg1"/>
                                      </a:solidFill>
                                      <a:latin typeface="Cambria Math" panose="02040503050406030204" pitchFamily="18" charset="0"/>
                                    </a:rPr>
                                    <m:t>1</m:t>
                                  </m:r>
                                </m:num>
                                <m:den>
                                  <m:r>
                                    <a:rPr lang="es-CO" i="1">
                                      <a:solidFill>
                                        <a:schemeClr val="bg1"/>
                                      </a:solidFill>
                                      <a:latin typeface="Cambria Math" panose="02040503050406030204" pitchFamily="18" charset="0"/>
                                    </a:rPr>
                                    <m:t>𝑛</m:t>
                                  </m:r>
                                </m:den>
                              </m:f>
                              <m:nary>
                                <m:naryPr>
                                  <m:chr m:val="∑"/>
                                  <m:limLoc m:val="subSup"/>
                                  <m:ctrlPr>
                                    <a:rPr lang="es-CO" i="1">
                                      <a:solidFill>
                                        <a:schemeClr val="bg1"/>
                                      </a:solidFill>
                                      <a:latin typeface="Cambria Math" panose="02040503050406030204" pitchFamily="18" charset="0"/>
                                    </a:rPr>
                                  </m:ctrlPr>
                                </m:naryPr>
                                <m:sub>
                                  <m:r>
                                    <m:rPr>
                                      <m:brk m:alnAt="25"/>
                                    </m:rPr>
                                    <a:rPr lang="es-CO" i="1">
                                      <a:solidFill>
                                        <a:schemeClr val="bg1"/>
                                      </a:solidFill>
                                      <a:latin typeface="Cambria Math" panose="02040503050406030204" pitchFamily="18" charset="0"/>
                                    </a:rPr>
                                    <m:t>𝑖</m:t>
                                  </m:r>
                                  <m:r>
                                    <a:rPr lang="es-CO" i="1">
                                      <a:solidFill>
                                        <a:schemeClr val="bg1"/>
                                      </a:solidFill>
                                      <a:latin typeface="Cambria Math" panose="02040503050406030204" pitchFamily="18" charset="0"/>
                                    </a:rPr>
                                    <m:t>=1</m:t>
                                  </m:r>
                                </m:sub>
                                <m:sup>
                                  <m:r>
                                    <a:rPr lang="es-CO" i="1">
                                      <a:solidFill>
                                        <a:schemeClr val="bg1"/>
                                      </a:solidFill>
                                      <a:latin typeface="Cambria Math" panose="02040503050406030204" pitchFamily="18" charset="0"/>
                                    </a:rPr>
                                    <m:t>𝑛</m:t>
                                  </m:r>
                                </m:sup>
                                <m:e>
                                  <m:sSup>
                                    <m:sSupPr>
                                      <m:ctrlPr>
                                        <a:rPr lang="es-CO" i="1">
                                          <a:solidFill>
                                            <a:schemeClr val="bg1"/>
                                          </a:solidFill>
                                          <a:latin typeface="Cambria Math" panose="02040503050406030204" pitchFamily="18" charset="0"/>
                                        </a:rPr>
                                      </m:ctrlPr>
                                    </m:sSupPr>
                                    <m:e>
                                      <m:d>
                                        <m:dPr>
                                          <m:ctrlPr>
                                            <a:rPr lang="es-CO" i="1">
                                              <a:solidFill>
                                                <a:schemeClr val="bg1"/>
                                              </a:solidFill>
                                              <a:latin typeface="Cambria Math" panose="02040503050406030204" pitchFamily="18" charset="0"/>
                                            </a:rPr>
                                          </m:ctrlPr>
                                        </m:dPr>
                                        <m:e>
                                          <m:r>
                                            <a:rPr lang="es-CO" i="1">
                                              <a:solidFill>
                                                <a:schemeClr val="bg1"/>
                                              </a:solidFill>
                                              <a:latin typeface="Cambria Math" panose="02040503050406030204" pitchFamily="18" charset="0"/>
                                            </a:rPr>
                                            <m:t>𝑑</m:t>
                                          </m:r>
                                        </m:e>
                                      </m:d>
                                    </m:e>
                                    <m:sup>
                                      <m:r>
                                        <a:rPr lang="es-CO" i="1">
                                          <a:solidFill>
                                            <a:schemeClr val="bg1"/>
                                          </a:solidFill>
                                          <a:latin typeface="Cambria Math" panose="02040503050406030204" pitchFamily="18" charset="0"/>
                                        </a:rPr>
                                        <m:t>2</m:t>
                                      </m:r>
                                    </m:sup>
                                  </m:sSup>
                                </m:e>
                              </m:nary>
                            </m:e>
                          </m:func>
                        </m:oMath>
                      </m:oMathPara>
                    </a14:m>
                    <a:endParaRPr lang="es-MX" dirty="0">
                      <a:solidFill>
                        <a:schemeClr val="bg1"/>
                      </a:solidFill>
                      <a:latin typeface="Aptos" panose="020B0004020202020204" pitchFamily="34" charset="0"/>
                    </a:endParaRPr>
                  </a:p>
                  <a:p>
                    <a:endParaRPr lang="es-MX" dirty="0">
                      <a:solidFill>
                        <a:schemeClr val="bg1"/>
                      </a:solidFill>
                      <a:latin typeface="Aptos" panose="020B0004020202020204" pitchFamily="34" charset="0"/>
                    </a:endParaRPr>
                  </a:p>
                  <a:p>
                    <a:pPr algn="ctr"/>
                    <a14:m>
                      <m:oMathPara xmlns:m="http://schemas.openxmlformats.org/officeDocument/2006/math">
                        <m:oMathParaPr>
                          <m:jc m:val="centerGroup"/>
                        </m:oMathParaPr>
                        <m:oMath xmlns:m="http://schemas.openxmlformats.org/officeDocument/2006/math">
                          <m:f>
                            <m:fPr>
                              <m:ctrlPr>
                                <a:rPr lang="es-CO" i="1">
                                  <a:solidFill>
                                    <a:schemeClr val="bg1"/>
                                  </a:solidFill>
                                  <a:latin typeface="Cambria Math" panose="02040503050406030204" pitchFamily="18" charset="0"/>
                                </a:rPr>
                              </m:ctrlPr>
                            </m:fPr>
                            <m:num>
                              <m:r>
                                <a:rPr lang="es-CO" i="1">
                                  <a:solidFill>
                                    <a:schemeClr val="bg1"/>
                                  </a:solidFill>
                                  <a:latin typeface="Cambria Math" panose="02040503050406030204" pitchFamily="18" charset="0"/>
                                </a:rPr>
                                <m:t>1</m:t>
                              </m:r>
                            </m:num>
                            <m:den>
                              <m:r>
                                <a:rPr lang="es-CO" i="1">
                                  <a:solidFill>
                                    <a:schemeClr val="bg1"/>
                                  </a:solidFill>
                                  <a:latin typeface="Cambria Math" panose="02040503050406030204" pitchFamily="18" charset="0"/>
                                </a:rPr>
                                <m:t>𝑛</m:t>
                              </m:r>
                            </m:den>
                          </m:f>
                          <m:nary>
                            <m:naryPr>
                              <m:chr m:val="∑"/>
                              <m:limLoc m:val="subSup"/>
                              <m:ctrlPr>
                                <a:rPr lang="es-CO" i="1">
                                  <a:solidFill>
                                    <a:schemeClr val="bg1"/>
                                  </a:solidFill>
                                  <a:latin typeface="Cambria Math" panose="02040503050406030204" pitchFamily="18" charset="0"/>
                                </a:rPr>
                              </m:ctrlPr>
                            </m:naryPr>
                            <m:sub>
                              <m:r>
                                <m:rPr>
                                  <m:brk m:alnAt="25"/>
                                </m:rPr>
                                <a:rPr lang="es-CO" i="1">
                                  <a:solidFill>
                                    <a:schemeClr val="bg1"/>
                                  </a:solidFill>
                                  <a:latin typeface="Cambria Math" panose="02040503050406030204" pitchFamily="18" charset="0"/>
                                </a:rPr>
                                <m:t>𝑖</m:t>
                              </m:r>
                              <m:r>
                                <a:rPr lang="es-CO" i="1">
                                  <a:solidFill>
                                    <a:schemeClr val="bg1"/>
                                  </a:solidFill>
                                  <a:latin typeface="Cambria Math" panose="02040503050406030204" pitchFamily="18" charset="0"/>
                                </a:rPr>
                                <m:t>=1</m:t>
                              </m:r>
                            </m:sub>
                            <m:sup>
                              <m:r>
                                <a:rPr lang="es-CO" i="1">
                                  <a:solidFill>
                                    <a:schemeClr val="bg1"/>
                                  </a:solidFill>
                                  <a:latin typeface="Cambria Math" panose="02040503050406030204" pitchFamily="18" charset="0"/>
                                </a:rPr>
                                <m:t>𝑛</m:t>
                              </m:r>
                            </m:sup>
                            <m:e>
                              <m:sSup>
                                <m:sSupPr>
                                  <m:ctrlPr>
                                    <a:rPr lang="es-CO" i="1">
                                      <a:solidFill>
                                        <a:schemeClr val="bg1"/>
                                      </a:solidFill>
                                      <a:latin typeface="Cambria Math" panose="02040503050406030204" pitchFamily="18" charset="0"/>
                                    </a:rPr>
                                  </m:ctrlPr>
                                </m:sSupPr>
                                <m:e>
                                  <m:d>
                                    <m:dPr>
                                      <m:ctrlPr>
                                        <a:rPr lang="es-CO" i="1">
                                          <a:solidFill>
                                            <a:schemeClr val="bg1"/>
                                          </a:solidFill>
                                          <a:latin typeface="Cambria Math" panose="02040503050406030204" pitchFamily="18" charset="0"/>
                                        </a:rPr>
                                      </m:ctrlPr>
                                    </m:dPr>
                                    <m:e>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𝑑</m:t>
                                          </m:r>
                                        </m:e>
                                        <m:sub>
                                          <m:r>
                                            <a:rPr lang="es-CO" b="0" i="1" smtClean="0">
                                              <a:solidFill>
                                                <a:schemeClr val="bg1"/>
                                              </a:solidFill>
                                              <a:latin typeface="Cambria Math" panose="02040503050406030204" pitchFamily="18" charset="0"/>
                                            </a:rPr>
                                            <m:t>𝑖</m:t>
                                          </m:r>
                                        </m:sub>
                                      </m:sSub>
                                    </m:e>
                                  </m:d>
                                </m:e>
                                <m:sup>
                                  <m:r>
                                    <a:rPr lang="es-CO" i="1">
                                      <a:solidFill>
                                        <a:schemeClr val="bg1"/>
                                      </a:solidFill>
                                      <a:latin typeface="Cambria Math" panose="02040503050406030204" pitchFamily="18" charset="0"/>
                                    </a:rPr>
                                    <m:t>2</m:t>
                                  </m:r>
                                </m:sup>
                              </m:sSup>
                            </m:e>
                          </m:nary>
                          <m:r>
                            <a:rPr lang="es-CO" b="0" i="1" smtClean="0">
                              <a:solidFill>
                                <a:schemeClr val="bg1"/>
                              </a:solidFill>
                              <a:latin typeface="Cambria Math" panose="02040503050406030204" pitchFamily="18" charset="0"/>
                            </a:rPr>
                            <m:t>=</m:t>
                          </m:r>
                          <m:f>
                            <m:fPr>
                              <m:ctrlPr>
                                <a:rPr lang="es-CO" b="0" i="1" smtClean="0">
                                  <a:solidFill>
                                    <a:schemeClr val="bg1"/>
                                  </a:solidFill>
                                  <a:latin typeface="Cambria Math" panose="02040503050406030204" pitchFamily="18" charset="0"/>
                                </a:rPr>
                              </m:ctrlPr>
                            </m:fPr>
                            <m:num>
                              <m:r>
                                <a:rPr lang="es-CO" b="0" i="1" smtClean="0">
                                  <a:solidFill>
                                    <a:schemeClr val="bg1"/>
                                  </a:solidFill>
                                  <a:latin typeface="Cambria Math" panose="02040503050406030204" pitchFamily="18" charset="0"/>
                                </a:rPr>
                                <m:t>1</m:t>
                              </m:r>
                            </m:num>
                            <m:den>
                              <m:r>
                                <a:rPr lang="es-CO" b="0" i="1" smtClean="0">
                                  <a:solidFill>
                                    <a:schemeClr val="bg1"/>
                                  </a:solidFill>
                                  <a:latin typeface="Cambria Math" panose="02040503050406030204" pitchFamily="18" charset="0"/>
                                </a:rPr>
                                <m:t>𝑛</m:t>
                              </m:r>
                            </m:den>
                          </m:f>
                          <m:nary>
                            <m:naryPr>
                              <m:chr m:val="∑"/>
                              <m:limLoc m:val="subSup"/>
                              <m:ctrlPr>
                                <a:rPr lang="es-CO" b="0" i="1" smtClean="0">
                                  <a:solidFill>
                                    <a:schemeClr val="bg1"/>
                                  </a:solidFill>
                                  <a:latin typeface="Cambria Math" panose="02040503050406030204" pitchFamily="18" charset="0"/>
                                </a:rPr>
                              </m:ctrlPr>
                            </m:naryPr>
                            <m:sub>
                              <m:r>
                                <m:rPr>
                                  <m:brk m:alnAt="25"/>
                                </m:rPr>
                                <a:rPr lang="es-CO" b="0" i="1" smtClean="0">
                                  <a:solidFill>
                                    <a:schemeClr val="bg1"/>
                                  </a:solidFill>
                                  <a:latin typeface="Cambria Math" panose="02040503050406030204" pitchFamily="18" charset="0"/>
                                </a:rPr>
                                <m:t>𝑖</m:t>
                              </m:r>
                              <m:r>
                                <a:rPr lang="es-CO" b="0" i="1" smtClean="0">
                                  <a:solidFill>
                                    <a:schemeClr val="bg1"/>
                                  </a:solidFill>
                                  <a:latin typeface="Cambria Math" panose="02040503050406030204" pitchFamily="18" charset="0"/>
                                </a:rPr>
                                <m:t>=1</m:t>
                              </m:r>
                            </m:sub>
                            <m:sup>
                              <m:r>
                                <a:rPr lang="es-CO" b="0" i="1" smtClean="0">
                                  <a:solidFill>
                                    <a:schemeClr val="bg1"/>
                                  </a:solidFill>
                                  <a:latin typeface="Cambria Math" panose="02040503050406030204" pitchFamily="18" charset="0"/>
                                </a:rPr>
                                <m:t>𝑛</m:t>
                              </m:r>
                            </m:sup>
                            <m:e>
                              <m:sSup>
                                <m:sSupPr>
                                  <m:ctrlPr>
                                    <a:rPr lang="es-CO" b="0" i="1" smtClean="0">
                                      <a:solidFill>
                                        <a:schemeClr val="bg1"/>
                                      </a:solidFill>
                                      <a:latin typeface="Cambria Math" panose="02040503050406030204" pitchFamily="18" charset="0"/>
                                    </a:rPr>
                                  </m:ctrlPr>
                                </m:sSupPr>
                                <m:e>
                                  <m:d>
                                    <m:dPr>
                                      <m:ctrlPr>
                                        <a:rPr lang="es-CO" b="0" i="1" smtClean="0">
                                          <a:solidFill>
                                            <a:schemeClr val="bg1"/>
                                          </a:solidFill>
                                          <a:latin typeface="Cambria Math" panose="02040503050406030204" pitchFamily="18" charset="0"/>
                                        </a:rPr>
                                      </m:ctrlPr>
                                    </m:dPr>
                                    <m:e>
                                      <m:sSup>
                                        <m:sSupPr>
                                          <m:ctrlPr>
                                            <a:rPr lang="es-CO" i="1">
                                              <a:solidFill>
                                                <a:schemeClr val="bg1"/>
                                              </a:solidFill>
                                              <a:latin typeface="Cambria Math" panose="02040503050406030204" pitchFamily="18" charset="0"/>
                                            </a:rPr>
                                          </m:ctrlPr>
                                        </m:sSupPr>
                                        <m:e>
                                          <m:r>
                                            <a:rPr lang="es-CO" i="1">
                                              <a:solidFill>
                                                <a:schemeClr val="bg1"/>
                                              </a:solidFill>
                                              <a:latin typeface="Cambria Math" panose="02040503050406030204" pitchFamily="18" charset="0"/>
                                            </a:rPr>
                                            <m:t>𝑥</m:t>
                                          </m:r>
                                        </m:e>
                                        <m:sup>
                                          <m:d>
                                            <m:dPr>
                                              <m:ctrlPr>
                                                <a:rPr lang="es-CO" i="1">
                                                  <a:solidFill>
                                                    <a:schemeClr val="bg1"/>
                                                  </a:solidFill>
                                                  <a:latin typeface="Cambria Math" panose="02040503050406030204" pitchFamily="18" charset="0"/>
                                                </a:rPr>
                                              </m:ctrlPr>
                                            </m:dPr>
                                            <m:e>
                                              <m:r>
                                                <a:rPr lang="es-CO" i="1">
                                                  <a:solidFill>
                                                    <a:schemeClr val="bg1"/>
                                                  </a:solidFill>
                                                  <a:latin typeface="Cambria Math" panose="02040503050406030204" pitchFamily="18" charset="0"/>
                                                </a:rPr>
                                                <m:t>𝑖</m:t>
                                              </m:r>
                                            </m:e>
                                          </m:d>
                                          <m:r>
                                            <a:rPr lang="es-CO" i="1">
                                              <a:solidFill>
                                                <a:schemeClr val="bg1"/>
                                              </a:solidFill>
                                              <a:latin typeface="Cambria Math" panose="02040503050406030204" pitchFamily="18" charset="0"/>
                                            </a:rPr>
                                            <m:t>𝑇</m:t>
                                          </m:r>
                                        </m:sup>
                                      </m:sSup>
                                      <m:r>
                                        <a:rPr lang="es-CO" i="1">
                                          <a:solidFill>
                                            <a:schemeClr val="bg1"/>
                                          </a:solidFill>
                                          <a:latin typeface="Cambria Math" panose="02040503050406030204" pitchFamily="18" charset="0"/>
                                        </a:rPr>
                                        <m:t>𝑢</m:t>
                                      </m:r>
                                    </m:e>
                                  </m:d>
                                </m:e>
                                <m:sup>
                                  <m:r>
                                    <a:rPr lang="es-CO" b="0" i="1" smtClean="0">
                                      <a:solidFill>
                                        <a:schemeClr val="bg1"/>
                                      </a:solidFill>
                                      <a:latin typeface="Cambria Math" panose="02040503050406030204" pitchFamily="18" charset="0"/>
                                    </a:rPr>
                                    <m:t>2</m:t>
                                  </m:r>
                                </m:sup>
                              </m:sSup>
                            </m:e>
                          </m:nary>
                          <m:r>
                            <a:rPr lang="es-CO" b="0" i="1" smtClean="0">
                              <a:solidFill>
                                <a:schemeClr val="bg1"/>
                              </a:solidFill>
                              <a:latin typeface="Cambria Math" panose="02040503050406030204" pitchFamily="18" charset="0"/>
                            </a:rPr>
                            <m:t>=</m:t>
                          </m:r>
                          <m:f>
                            <m:fPr>
                              <m:ctrlPr>
                                <a:rPr lang="es-CO" i="1">
                                  <a:solidFill>
                                    <a:schemeClr val="bg1"/>
                                  </a:solidFill>
                                  <a:latin typeface="Cambria Math" panose="02040503050406030204" pitchFamily="18" charset="0"/>
                                </a:rPr>
                              </m:ctrlPr>
                            </m:fPr>
                            <m:num>
                              <m:r>
                                <a:rPr lang="es-CO" i="1">
                                  <a:solidFill>
                                    <a:schemeClr val="bg1"/>
                                  </a:solidFill>
                                  <a:latin typeface="Cambria Math" panose="02040503050406030204" pitchFamily="18" charset="0"/>
                                </a:rPr>
                                <m:t>1</m:t>
                              </m:r>
                            </m:num>
                            <m:den>
                              <m:r>
                                <a:rPr lang="es-CO" i="1">
                                  <a:solidFill>
                                    <a:schemeClr val="bg1"/>
                                  </a:solidFill>
                                  <a:latin typeface="Cambria Math" panose="02040503050406030204" pitchFamily="18" charset="0"/>
                                </a:rPr>
                                <m:t>𝑛</m:t>
                              </m:r>
                            </m:den>
                          </m:f>
                          <m:nary>
                            <m:naryPr>
                              <m:chr m:val="∑"/>
                              <m:ctrlPr>
                                <a:rPr lang="es-CO" i="1">
                                  <a:solidFill>
                                    <a:schemeClr val="bg1"/>
                                  </a:solidFill>
                                  <a:latin typeface="Cambria Math" panose="02040503050406030204" pitchFamily="18" charset="0"/>
                                </a:rPr>
                              </m:ctrlPr>
                            </m:naryPr>
                            <m:sub>
                              <m:r>
                                <m:rPr>
                                  <m:brk m:alnAt="23"/>
                                </m:rPr>
                                <a:rPr lang="es-CO" i="1">
                                  <a:solidFill>
                                    <a:schemeClr val="bg1"/>
                                  </a:solidFill>
                                  <a:latin typeface="Cambria Math" panose="02040503050406030204" pitchFamily="18" charset="0"/>
                                </a:rPr>
                                <m:t>𝑖</m:t>
                              </m:r>
                              <m:r>
                                <a:rPr lang="es-CO" i="1">
                                  <a:solidFill>
                                    <a:schemeClr val="bg1"/>
                                  </a:solidFill>
                                  <a:latin typeface="Cambria Math" panose="02040503050406030204" pitchFamily="18" charset="0"/>
                                </a:rPr>
                                <m:t>=1</m:t>
                              </m:r>
                            </m:sub>
                            <m:sup>
                              <m:r>
                                <a:rPr lang="es-CO" i="1">
                                  <a:solidFill>
                                    <a:schemeClr val="bg1"/>
                                  </a:solidFill>
                                  <a:latin typeface="Cambria Math" panose="02040503050406030204" pitchFamily="18" charset="0"/>
                                </a:rPr>
                                <m:t>𝑛</m:t>
                              </m:r>
                            </m:sup>
                            <m:e>
                              <m:sSup>
                                <m:sSupPr>
                                  <m:ctrlPr>
                                    <a:rPr lang="es-CO" b="0" i="1" smtClean="0">
                                      <a:solidFill>
                                        <a:schemeClr val="bg1"/>
                                      </a:solidFill>
                                      <a:latin typeface="Cambria Math" panose="02040503050406030204" pitchFamily="18" charset="0"/>
                                    </a:rPr>
                                  </m:ctrlPr>
                                </m:sSupPr>
                                <m:e>
                                  <m:r>
                                    <a:rPr lang="es-CO" b="0" i="1" smtClean="0">
                                      <a:solidFill>
                                        <a:schemeClr val="bg1"/>
                                      </a:solidFill>
                                      <a:latin typeface="Cambria Math" panose="02040503050406030204" pitchFamily="18" charset="0"/>
                                    </a:rPr>
                                    <m:t>𝑢</m:t>
                                  </m:r>
                                </m:e>
                                <m:sup>
                                  <m:r>
                                    <a:rPr lang="es-CO" b="0" i="1" smtClean="0">
                                      <a:solidFill>
                                        <a:schemeClr val="bg1"/>
                                      </a:solidFill>
                                      <a:latin typeface="Cambria Math" panose="02040503050406030204" pitchFamily="18" charset="0"/>
                                    </a:rPr>
                                    <m:t>𝑇</m:t>
                                  </m:r>
                                </m:sup>
                              </m:sSup>
                              <m:d>
                                <m:dPr>
                                  <m:ctrlPr>
                                    <a:rPr lang="es-CO" b="0" i="1" smtClean="0">
                                      <a:solidFill>
                                        <a:schemeClr val="bg1"/>
                                      </a:solidFill>
                                      <a:latin typeface="Cambria Math" panose="02040503050406030204" pitchFamily="18" charset="0"/>
                                    </a:rPr>
                                  </m:ctrlPr>
                                </m:dPr>
                                <m:e>
                                  <m:sSup>
                                    <m:sSupPr>
                                      <m:ctrlPr>
                                        <a:rPr lang="es-CO" b="0" i="1" smtClean="0">
                                          <a:solidFill>
                                            <a:schemeClr val="bg1"/>
                                          </a:solidFill>
                                          <a:latin typeface="Cambria Math" panose="02040503050406030204" pitchFamily="18" charset="0"/>
                                        </a:rPr>
                                      </m:ctrlPr>
                                    </m:sSupPr>
                                    <m:e>
                                      <m:r>
                                        <a:rPr lang="es-CO" b="0" i="1" smtClean="0">
                                          <a:solidFill>
                                            <a:schemeClr val="bg1"/>
                                          </a:solidFill>
                                          <a:latin typeface="Cambria Math" panose="02040503050406030204" pitchFamily="18" charset="0"/>
                                        </a:rPr>
                                        <m:t>𝑥</m:t>
                                      </m:r>
                                    </m:e>
                                    <m:sup>
                                      <m:r>
                                        <a:rPr lang="es-CO" b="0" i="1" smtClean="0">
                                          <a:solidFill>
                                            <a:schemeClr val="bg1"/>
                                          </a:solidFill>
                                          <a:latin typeface="Cambria Math" panose="02040503050406030204" pitchFamily="18" charset="0"/>
                                        </a:rPr>
                                        <m:t>(</m:t>
                                      </m:r>
                                      <m:r>
                                        <a:rPr lang="es-CO" b="0" i="1" smtClean="0">
                                          <a:solidFill>
                                            <a:schemeClr val="bg1"/>
                                          </a:solidFill>
                                          <a:latin typeface="Cambria Math" panose="02040503050406030204" pitchFamily="18" charset="0"/>
                                        </a:rPr>
                                        <m:t>𝑖</m:t>
                                      </m:r>
                                      <m:r>
                                        <a:rPr lang="es-CO" b="0" i="1" smtClean="0">
                                          <a:solidFill>
                                            <a:schemeClr val="bg1"/>
                                          </a:solidFill>
                                          <a:latin typeface="Cambria Math" panose="02040503050406030204" pitchFamily="18" charset="0"/>
                                        </a:rPr>
                                        <m:t>)</m:t>
                                      </m:r>
                                    </m:sup>
                                  </m:sSup>
                                  <m:sSup>
                                    <m:sSupPr>
                                      <m:ctrlPr>
                                        <a:rPr lang="es-CO" b="0" i="1" smtClean="0">
                                          <a:solidFill>
                                            <a:schemeClr val="bg1"/>
                                          </a:solidFill>
                                          <a:latin typeface="Cambria Math" panose="02040503050406030204" pitchFamily="18" charset="0"/>
                                        </a:rPr>
                                      </m:ctrlPr>
                                    </m:sSupPr>
                                    <m:e>
                                      <m:sSup>
                                        <m:sSupPr>
                                          <m:ctrlPr>
                                            <a:rPr lang="es-CO" b="0" i="1" smtClean="0">
                                              <a:solidFill>
                                                <a:schemeClr val="bg1"/>
                                              </a:solidFill>
                                              <a:latin typeface="Cambria Math" panose="02040503050406030204" pitchFamily="18" charset="0"/>
                                            </a:rPr>
                                          </m:ctrlPr>
                                        </m:sSupPr>
                                        <m:e>
                                          <m:r>
                                            <a:rPr lang="es-CO" b="0" i="1" smtClean="0">
                                              <a:solidFill>
                                                <a:schemeClr val="bg1"/>
                                              </a:solidFill>
                                              <a:latin typeface="Cambria Math" panose="02040503050406030204" pitchFamily="18" charset="0"/>
                                            </a:rPr>
                                            <m:t>𝑥</m:t>
                                          </m:r>
                                        </m:e>
                                        <m:sup>
                                          <m:d>
                                            <m:dPr>
                                              <m:ctrlPr>
                                                <a:rPr lang="es-CO" b="0" i="1" smtClean="0">
                                                  <a:solidFill>
                                                    <a:schemeClr val="bg1"/>
                                                  </a:solidFill>
                                                  <a:latin typeface="Cambria Math" panose="02040503050406030204" pitchFamily="18" charset="0"/>
                                                </a:rPr>
                                              </m:ctrlPr>
                                            </m:dPr>
                                            <m:e>
                                              <m:r>
                                                <a:rPr lang="es-CO" b="0" i="1" smtClean="0">
                                                  <a:solidFill>
                                                    <a:schemeClr val="bg1"/>
                                                  </a:solidFill>
                                                  <a:latin typeface="Cambria Math" panose="02040503050406030204" pitchFamily="18" charset="0"/>
                                                </a:rPr>
                                                <m:t>𝑖</m:t>
                                              </m:r>
                                            </m:e>
                                          </m:d>
                                        </m:sup>
                                      </m:sSup>
                                    </m:e>
                                    <m:sup>
                                      <m:r>
                                        <a:rPr lang="es-CO" b="0" i="1" smtClean="0">
                                          <a:solidFill>
                                            <a:schemeClr val="bg1"/>
                                          </a:solidFill>
                                          <a:latin typeface="Cambria Math" panose="02040503050406030204" pitchFamily="18" charset="0"/>
                                        </a:rPr>
                                        <m:t>𝑇</m:t>
                                      </m:r>
                                    </m:sup>
                                  </m:sSup>
                                </m:e>
                              </m:d>
                              <m:r>
                                <a:rPr lang="es-CO" b="0" i="1" smtClean="0">
                                  <a:solidFill>
                                    <a:schemeClr val="bg1"/>
                                  </a:solidFill>
                                  <a:latin typeface="Cambria Math" panose="02040503050406030204" pitchFamily="18" charset="0"/>
                                </a:rPr>
                                <m:t>𝑢</m:t>
                              </m:r>
                            </m:e>
                          </m:nary>
                        </m:oMath>
                      </m:oMathPara>
                    </a14:m>
                    <a:endParaRPr lang="es-MX" dirty="0">
                      <a:solidFill>
                        <a:schemeClr val="bg1"/>
                      </a:solidFill>
                      <a:latin typeface="Aptos" panose="020B0004020202020204" pitchFamily="34" charset="0"/>
                    </a:endParaRPr>
                  </a:p>
                  <a:p>
                    <a:pPr algn="ctr"/>
                    <a:endParaRPr lang="es-MX" sz="1600" dirty="0">
                      <a:solidFill>
                        <a:schemeClr val="bg1"/>
                      </a:solidFill>
                      <a:latin typeface="Aptos" panose="020B0004020202020204" pitchFamily="34" charset="0"/>
                    </a:endParaRPr>
                  </a:p>
                  <a:p>
                    <a:r>
                      <a:rPr lang="es-MX" sz="1600" dirty="0">
                        <a:solidFill>
                          <a:schemeClr val="bg1"/>
                        </a:solidFill>
                        <a:latin typeface="Aptos" panose="020B0004020202020204" pitchFamily="34" charset="0"/>
                      </a:rPr>
                      <a:t> Al reagrupar </a:t>
                    </a:r>
                  </a:p>
                  <a:p>
                    <a:pPr/>
                    <a14:m>
                      <m:oMathPara xmlns:m="http://schemas.openxmlformats.org/officeDocument/2006/math">
                        <m:oMathParaPr>
                          <m:jc m:val="centerGroup"/>
                        </m:oMathParaPr>
                        <m:oMath xmlns:m="http://schemas.openxmlformats.org/officeDocument/2006/math">
                          <m:nary>
                            <m:naryPr>
                              <m:chr m:val="∑"/>
                              <m:ctrlPr>
                                <a:rPr lang="es-CO" i="1">
                                  <a:solidFill>
                                    <a:schemeClr val="bg1"/>
                                  </a:solidFill>
                                  <a:latin typeface="Cambria Math" panose="02040503050406030204" pitchFamily="18" charset="0"/>
                                </a:rPr>
                              </m:ctrlPr>
                            </m:naryPr>
                            <m:sub>
                              <m:r>
                                <m:rPr>
                                  <m:brk m:alnAt="23"/>
                                </m:rPr>
                                <a:rPr lang="es-CO" i="1">
                                  <a:solidFill>
                                    <a:schemeClr val="bg1"/>
                                  </a:solidFill>
                                  <a:latin typeface="Cambria Math" panose="02040503050406030204" pitchFamily="18" charset="0"/>
                                </a:rPr>
                                <m:t>𝑖</m:t>
                              </m:r>
                              <m:r>
                                <a:rPr lang="es-CO" i="1">
                                  <a:solidFill>
                                    <a:schemeClr val="bg1"/>
                                  </a:solidFill>
                                  <a:latin typeface="Cambria Math" panose="02040503050406030204" pitchFamily="18" charset="0"/>
                                </a:rPr>
                                <m:t>=1</m:t>
                              </m:r>
                            </m:sub>
                            <m:sup>
                              <m:r>
                                <a:rPr lang="es-CO" i="1">
                                  <a:solidFill>
                                    <a:schemeClr val="bg1"/>
                                  </a:solidFill>
                                  <a:latin typeface="Cambria Math" panose="02040503050406030204" pitchFamily="18" charset="0"/>
                                </a:rPr>
                                <m:t>𝑛</m:t>
                              </m:r>
                            </m:sup>
                            <m:e>
                              <m:sSup>
                                <m:sSupPr>
                                  <m:ctrlPr>
                                    <a:rPr lang="es-CO" i="1">
                                      <a:solidFill>
                                        <a:schemeClr val="bg1"/>
                                      </a:solidFill>
                                      <a:latin typeface="Cambria Math" panose="02040503050406030204" pitchFamily="18" charset="0"/>
                                    </a:rPr>
                                  </m:ctrlPr>
                                </m:sSupPr>
                                <m:e>
                                  <m:r>
                                    <a:rPr lang="es-CO" i="1">
                                      <a:solidFill>
                                        <a:schemeClr val="bg1"/>
                                      </a:solidFill>
                                      <a:latin typeface="Cambria Math" panose="02040503050406030204" pitchFamily="18" charset="0"/>
                                    </a:rPr>
                                    <m:t>𝑢</m:t>
                                  </m:r>
                                </m:e>
                                <m:sup>
                                  <m:r>
                                    <a:rPr lang="es-CO" i="1">
                                      <a:solidFill>
                                        <a:schemeClr val="bg1"/>
                                      </a:solidFill>
                                      <a:latin typeface="Cambria Math" panose="02040503050406030204" pitchFamily="18" charset="0"/>
                                    </a:rPr>
                                    <m:t>𝑇</m:t>
                                  </m:r>
                                </m:sup>
                              </m:sSup>
                              <m:d>
                                <m:dPr>
                                  <m:ctrlPr>
                                    <a:rPr lang="es-CO" i="1">
                                      <a:solidFill>
                                        <a:schemeClr val="bg1"/>
                                      </a:solidFill>
                                      <a:latin typeface="Cambria Math" panose="02040503050406030204" pitchFamily="18" charset="0"/>
                                    </a:rPr>
                                  </m:ctrlPr>
                                </m:dPr>
                                <m:e>
                                  <m:f>
                                    <m:fPr>
                                      <m:ctrlPr>
                                        <a:rPr lang="es-CO" i="1">
                                          <a:solidFill>
                                            <a:schemeClr val="bg1"/>
                                          </a:solidFill>
                                          <a:latin typeface="Cambria Math" panose="02040503050406030204" pitchFamily="18" charset="0"/>
                                        </a:rPr>
                                      </m:ctrlPr>
                                    </m:fPr>
                                    <m:num>
                                      <m:r>
                                        <a:rPr lang="es-CO" i="1">
                                          <a:solidFill>
                                            <a:schemeClr val="bg1"/>
                                          </a:solidFill>
                                          <a:latin typeface="Cambria Math" panose="02040503050406030204" pitchFamily="18" charset="0"/>
                                        </a:rPr>
                                        <m:t>1</m:t>
                                      </m:r>
                                    </m:num>
                                    <m:den>
                                      <m:r>
                                        <a:rPr lang="es-CO" i="1">
                                          <a:solidFill>
                                            <a:schemeClr val="bg1"/>
                                          </a:solidFill>
                                          <a:latin typeface="Cambria Math" panose="02040503050406030204" pitchFamily="18" charset="0"/>
                                        </a:rPr>
                                        <m:t>𝑛</m:t>
                                      </m:r>
                                    </m:den>
                                  </m:f>
                                  <m:sSup>
                                    <m:sSupPr>
                                      <m:ctrlPr>
                                        <a:rPr lang="es-CO" i="1">
                                          <a:solidFill>
                                            <a:schemeClr val="bg1"/>
                                          </a:solidFill>
                                          <a:latin typeface="Cambria Math" panose="02040503050406030204" pitchFamily="18" charset="0"/>
                                        </a:rPr>
                                      </m:ctrlPr>
                                    </m:sSupPr>
                                    <m:e>
                                      <m:r>
                                        <a:rPr lang="es-CO" i="1">
                                          <a:solidFill>
                                            <a:schemeClr val="bg1"/>
                                          </a:solidFill>
                                          <a:latin typeface="Cambria Math" panose="02040503050406030204" pitchFamily="18" charset="0"/>
                                        </a:rPr>
                                        <m:t>𝑥</m:t>
                                      </m:r>
                                    </m:e>
                                    <m:sup>
                                      <m:r>
                                        <a:rPr lang="es-CO" i="1">
                                          <a:solidFill>
                                            <a:schemeClr val="bg1"/>
                                          </a:solidFill>
                                          <a:latin typeface="Cambria Math" panose="02040503050406030204" pitchFamily="18" charset="0"/>
                                        </a:rPr>
                                        <m:t>(</m:t>
                                      </m:r>
                                      <m:r>
                                        <a:rPr lang="es-CO" i="1">
                                          <a:solidFill>
                                            <a:schemeClr val="bg1"/>
                                          </a:solidFill>
                                          <a:latin typeface="Cambria Math" panose="02040503050406030204" pitchFamily="18" charset="0"/>
                                        </a:rPr>
                                        <m:t>𝑖</m:t>
                                      </m:r>
                                      <m:r>
                                        <a:rPr lang="es-CO" i="1">
                                          <a:solidFill>
                                            <a:schemeClr val="bg1"/>
                                          </a:solidFill>
                                          <a:latin typeface="Cambria Math" panose="02040503050406030204" pitchFamily="18" charset="0"/>
                                        </a:rPr>
                                        <m:t>)</m:t>
                                      </m:r>
                                    </m:sup>
                                  </m:sSup>
                                  <m:sSup>
                                    <m:sSupPr>
                                      <m:ctrlPr>
                                        <a:rPr lang="es-CO" i="1">
                                          <a:solidFill>
                                            <a:schemeClr val="bg1"/>
                                          </a:solidFill>
                                          <a:latin typeface="Cambria Math" panose="02040503050406030204" pitchFamily="18" charset="0"/>
                                        </a:rPr>
                                      </m:ctrlPr>
                                    </m:sSupPr>
                                    <m:e>
                                      <m:sSup>
                                        <m:sSupPr>
                                          <m:ctrlPr>
                                            <a:rPr lang="es-CO" i="1">
                                              <a:solidFill>
                                                <a:schemeClr val="bg1"/>
                                              </a:solidFill>
                                              <a:latin typeface="Cambria Math" panose="02040503050406030204" pitchFamily="18" charset="0"/>
                                            </a:rPr>
                                          </m:ctrlPr>
                                        </m:sSupPr>
                                        <m:e>
                                          <m:r>
                                            <a:rPr lang="es-CO" i="1">
                                              <a:solidFill>
                                                <a:schemeClr val="bg1"/>
                                              </a:solidFill>
                                              <a:latin typeface="Cambria Math" panose="02040503050406030204" pitchFamily="18" charset="0"/>
                                            </a:rPr>
                                            <m:t>𝑥</m:t>
                                          </m:r>
                                        </m:e>
                                        <m:sup>
                                          <m:d>
                                            <m:dPr>
                                              <m:ctrlPr>
                                                <a:rPr lang="es-CO" i="1">
                                                  <a:solidFill>
                                                    <a:schemeClr val="bg1"/>
                                                  </a:solidFill>
                                                  <a:latin typeface="Cambria Math" panose="02040503050406030204" pitchFamily="18" charset="0"/>
                                                </a:rPr>
                                              </m:ctrlPr>
                                            </m:dPr>
                                            <m:e>
                                              <m:r>
                                                <a:rPr lang="es-CO" i="1">
                                                  <a:solidFill>
                                                    <a:schemeClr val="bg1"/>
                                                  </a:solidFill>
                                                  <a:latin typeface="Cambria Math" panose="02040503050406030204" pitchFamily="18" charset="0"/>
                                                </a:rPr>
                                                <m:t>𝑖</m:t>
                                              </m:r>
                                            </m:e>
                                          </m:d>
                                        </m:sup>
                                      </m:sSup>
                                    </m:e>
                                    <m:sup>
                                      <m:r>
                                        <a:rPr lang="es-CO" i="1">
                                          <a:solidFill>
                                            <a:schemeClr val="bg1"/>
                                          </a:solidFill>
                                          <a:latin typeface="Cambria Math" panose="02040503050406030204" pitchFamily="18" charset="0"/>
                                        </a:rPr>
                                        <m:t>𝑇</m:t>
                                      </m:r>
                                    </m:sup>
                                  </m:sSup>
                                </m:e>
                              </m:d>
                              <m:r>
                                <a:rPr lang="es-CO" i="1">
                                  <a:solidFill>
                                    <a:schemeClr val="bg1"/>
                                  </a:solidFill>
                                  <a:latin typeface="Cambria Math" panose="02040503050406030204" pitchFamily="18" charset="0"/>
                                </a:rPr>
                                <m:t>𝑢</m:t>
                              </m:r>
                            </m:e>
                          </m:nary>
                          <m:r>
                            <a:rPr lang="es-CO" b="0" i="1" smtClean="0">
                              <a:solidFill>
                                <a:schemeClr val="bg1"/>
                              </a:solidFill>
                              <a:latin typeface="Cambria Math" panose="02040503050406030204" pitchFamily="18" charset="0"/>
                            </a:rPr>
                            <m:t>=</m:t>
                          </m:r>
                          <m:sSup>
                            <m:sSupPr>
                              <m:ctrlPr>
                                <a:rPr lang="es-CO" b="0" i="1" smtClean="0">
                                  <a:solidFill>
                                    <a:schemeClr val="bg1"/>
                                  </a:solidFill>
                                  <a:latin typeface="Cambria Math" panose="02040503050406030204" pitchFamily="18" charset="0"/>
                                </a:rPr>
                              </m:ctrlPr>
                            </m:sSupPr>
                            <m:e>
                              <m:r>
                                <a:rPr lang="es-CO" b="0" i="1" smtClean="0">
                                  <a:solidFill>
                                    <a:schemeClr val="bg1"/>
                                  </a:solidFill>
                                  <a:latin typeface="Cambria Math" panose="02040503050406030204" pitchFamily="18" charset="0"/>
                                </a:rPr>
                                <m:t>𝑢</m:t>
                              </m:r>
                            </m:e>
                            <m:sup>
                              <m:r>
                                <a:rPr lang="es-CO" b="0" i="1" smtClean="0">
                                  <a:solidFill>
                                    <a:schemeClr val="bg1"/>
                                  </a:solidFill>
                                  <a:latin typeface="Cambria Math" panose="02040503050406030204" pitchFamily="18" charset="0"/>
                                </a:rPr>
                                <m:t>𝑇</m:t>
                              </m:r>
                            </m:sup>
                          </m:sSup>
                          <m:d>
                            <m:dPr>
                              <m:ctrlPr>
                                <a:rPr lang="es-CO" b="0" i="1" smtClean="0">
                                  <a:solidFill>
                                    <a:schemeClr val="bg1"/>
                                  </a:solidFill>
                                  <a:latin typeface="Cambria Math" panose="02040503050406030204" pitchFamily="18" charset="0"/>
                                </a:rPr>
                              </m:ctrlPr>
                            </m:dPr>
                            <m:e>
                              <m:r>
                                <m:rPr>
                                  <m:sty m:val="p"/>
                                </m:rPr>
                                <a:rPr lang="es-CO" b="0" i="0" smtClean="0">
                                  <a:solidFill>
                                    <a:schemeClr val="bg1"/>
                                  </a:solidFill>
                                  <a:latin typeface="Cambria Math" panose="02040503050406030204" pitchFamily="18" charset="0"/>
                                </a:rPr>
                                <m:t>Σ</m:t>
                              </m:r>
                            </m:e>
                          </m:d>
                          <m:r>
                            <a:rPr lang="es-CO" b="0" i="1" smtClean="0">
                              <a:solidFill>
                                <a:schemeClr val="bg1"/>
                              </a:solidFill>
                              <a:latin typeface="Cambria Math" panose="02040503050406030204" pitchFamily="18" charset="0"/>
                            </a:rPr>
                            <m:t>𝑢</m:t>
                          </m:r>
                        </m:oMath>
                      </m:oMathPara>
                    </a14:m>
                    <a:endParaRPr lang="es-MX" dirty="0">
                      <a:solidFill>
                        <a:schemeClr val="bg1"/>
                      </a:solidFill>
                      <a:latin typeface="Aptos" panose="020B0004020202020204" pitchFamily="34" charset="0"/>
                    </a:endParaRPr>
                  </a:p>
                  <a:p>
                    <a:endParaRPr lang="es-MX" sz="1600" dirty="0">
                      <a:solidFill>
                        <a:schemeClr val="bg1"/>
                      </a:solidFill>
                      <a:latin typeface="Aptos" panose="020B0004020202020204" pitchFamily="34" charset="0"/>
                    </a:endParaRPr>
                  </a:p>
                  <a:p>
                    <a:r>
                      <a:rPr lang="es-MX" sz="1600" dirty="0">
                        <a:solidFill>
                          <a:schemeClr val="bg1"/>
                        </a:solidFill>
                        <a:latin typeface="Aptos" panose="020B0004020202020204" pitchFamily="34" charset="0"/>
                      </a:rPr>
                      <a:t>Este problema no es otro que el de obtener los valores propios de la matriz</a:t>
                    </a:r>
                    <a:r>
                      <a:rPr lang="es-CO" sz="1600" b="0" dirty="0">
                        <a:solidFill>
                          <a:schemeClr val="bg1"/>
                        </a:solidFill>
                        <a:latin typeface="Aptos" panose="020B0004020202020204" pitchFamily="34" charset="0"/>
                      </a:rPr>
                      <a:t> </a:t>
                    </a:r>
                    <a14:m>
                      <m:oMath xmlns:m="http://schemas.openxmlformats.org/officeDocument/2006/math">
                        <m:r>
                          <m:rPr>
                            <m:sty m:val="p"/>
                          </m:rPr>
                          <a:rPr lang="es-CO" sz="1600" b="0" i="0" smtClean="0">
                            <a:solidFill>
                              <a:schemeClr val="bg1"/>
                            </a:solidFill>
                            <a:latin typeface="Cambria Math" panose="02040503050406030204" pitchFamily="18" charset="0"/>
                          </a:rPr>
                          <m:t>Σ</m:t>
                        </m:r>
                      </m:oMath>
                    </a14:m>
                    <a:r>
                      <a:rPr lang="es-MX" sz="1600" dirty="0">
                        <a:solidFill>
                          <a:schemeClr val="bg1"/>
                        </a:solidFill>
                        <a:latin typeface="Aptos" panose="020B0004020202020204" pitchFamily="34" charset="0"/>
                      </a:rPr>
                      <a:t>. Particularmente si se normalizan los vectores propios, se puede encontrar que entre mayor sea la magnitud del valor propio mayor la distancia al centro y por ende mayor la variabilidad capturada de los datos. </a:t>
                    </a:r>
                  </a:p>
                </p:txBody>
              </p:sp>
            </mc:Choice>
            <mc:Fallback xmlns="">
              <p:sp>
                <p:nvSpPr>
                  <p:cNvPr id="30" name="TextBox 2">
                    <a:extLst>
                      <a:ext uri="{FF2B5EF4-FFF2-40B4-BE49-F238E27FC236}">
                        <a16:creationId xmlns:a16="http://schemas.microsoft.com/office/drawing/2014/main" id="{6B7C69FF-05B4-10B1-788F-3D040F550A8A}"/>
                      </a:ext>
                    </a:extLst>
                  </p:cNvPr>
                  <p:cNvSpPr txBox="1">
                    <a:spLocks noRot="1" noChangeAspect="1" noMove="1" noResize="1" noEditPoints="1" noAdjustHandles="1" noChangeArrowheads="1" noChangeShapeType="1" noTextEdit="1"/>
                  </p:cNvSpPr>
                  <p:nvPr/>
                </p:nvSpPr>
                <p:spPr>
                  <a:xfrm>
                    <a:off x="4959150" y="4085004"/>
                    <a:ext cx="10030096" cy="5228143"/>
                  </a:xfrm>
                  <a:prstGeom prst="rect">
                    <a:avLst/>
                  </a:prstGeom>
                  <a:blipFill>
                    <a:blip r:embed="rId8"/>
                    <a:stretch>
                      <a:fillRect l="-340" t="-131" b="-784"/>
                    </a:stretch>
                  </a:blipFill>
                </p:spPr>
                <p:txBody>
                  <a:bodyPr/>
                  <a:lstStyle/>
                  <a:p>
                    <a:r>
                      <a:rPr lang="es-CO">
                        <a:noFill/>
                      </a:rPr>
                      <a:t> </a:t>
                    </a:r>
                  </a:p>
                </p:txBody>
              </p:sp>
            </mc:Fallback>
          </mc:AlternateContent>
          <p:sp>
            <p:nvSpPr>
              <p:cNvPr id="31" name="Rectangle: Rounded Corners 27">
                <a:extLst>
                  <a:ext uri="{FF2B5EF4-FFF2-40B4-BE49-F238E27FC236}">
                    <a16:creationId xmlns:a16="http://schemas.microsoft.com/office/drawing/2014/main" id="{29EA18BC-1B18-10CC-1A58-D745338CFD91}"/>
                  </a:ext>
                </a:extLst>
              </p:cNvPr>
              <p:cNvSpPr/>
              <p:nvPr/>
            </p:nvSpPr>
            <p:spPr>
              <a:xfrm>
                <a:off x="4580733" y="3989399"/>
                <a:ext cx="10532504" cy="5365873"/>
              </a:xfrm>
              <a:prstGeom prst="roundRect">
                <a:avLst>
                  <a:gd name="adj" fmla="val 7894"/>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200" dirty="0"/>
              </a:p>
            </p:txBody>
          </p:sp>
        </p:grpSp>
        <p:pic>
          <p:nvPicPr>
            <p:cNvPr id="7196" name="Imagen 7195" descr="Dibujo en blanco y negro&#10;&#10;Descripción generada automáticamente con confianza media">
              <a:extLst>
                <a:ext uri="{FF2B5EF4-FFF2-40B4-BE49-F238E27FC236}">
                  <a16:creationId xmlns:a16="http://schemas.microsoft.com/office/drawing/2014/main" id="{3ABB48EB-0BD6-FF15-CB2A-CD8276FDE0A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1336" y="3440485"/>
              <a:ext cx="837902" cy="837902"/>
            </a:xfrm>
            <a:prstGeom prst="rect">
              <a:avLst/>
            </a:prstGeom>
          </p:spPr>
        </p:pic>
      </p:grpSp>
    </p:spTree>
    <p:extLst>
      <p:ext uri="{BB962C8B-B14F-4D97-AF65-F5344CB8AC3E}">
        <p14:creationId xmlns:p14="http://schemas.microsoft.com/office/powerpoint/2010/main" val="14444976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BE49BD-C4AB-4C49-784C-9279E79E42D5}"/>
            </a:ext>
          </a:extLst>
        </p:cNvPr>
        <p:cNvGrpSpPr/>
        <p:nvPr/>
      </p:nvGrpSpPr>
      <p:grpSpPr>
        <a:xfrm>
          <a:off x="0" y="0"/>
          <a:ext cx="0" cy="0"/>
          <a:chOff x="0" y="0"/>
          <a:chExt cx="0" cy="0"/>
        </a:xfrm>
      </p:grpSpPr>
      <p:pic>
        <p:nvPicPr>
          <p:cNvPr id="3" name="Picture 10" descr="Abstract Dark Halftone Background Design Png Image - Background Abstract  Design Png Clipart - Large Size Png Image - PikPng">
            <a:extLst>
              <a:ext uri="{FF2B5EF4-FFF2-40B4-BE49-F238E27FC236}">
                <a16:creationId xmlns:a16="http://schemas.microsoft.com/office/drawing/2014/main" id="{E4C7198A-712D-1E5D-6829-D2B269FDB873}"/>
              </a:ext>
            </a:extLst>
          </p:cNvPr>
          <p:cNvPicPr>
            <a:picLocks noChangeAspect="1" noChangeArrowheads="1"/>
          </p:cNvPicPr>
          <p:nvPr/>
        </p:nvPicPr>
        <p:blipFill rotWithShape="1">
          <a:blip r:embed="rId3">
            <a:alphaModFix amt="10000"/>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46128" y="-508514"/>
            <a:ext cx="7320385" cy="7412644"/>
          </a:xfrm>
          <a:prstGeom prst="rect">
            <a:avLst/>
          </a:prstGeom>
          <a:noFill/>
          <a:extLst>
            <a:ext uri="{909E8E84-426E-40DD-AFC4-6F175D3DCCD1}">
              <a14:hiddenFill xmlns:a14="http://schemas.microsoft.com/office/drawing/2010/main">
                <a:solidFill>
                  <a:srgbClr val="FFFFFF"/>
                </a:solidFill>
              </a14:hiddenFill>
            </a:ext>
          </a:extLst>
        </p:spPr>
      </p:pic>
      <p:pic>
        <p:nvPicPr>
          <p:cNvPr id="7206" name="Imagen 7205">
            <a:extLst>
              <a:ext uri="{FF2B5EF4-FFF2-40B4-BE49-F238E27FC236}">
                <a16:creationId xmlns:a16="http://schemas.microsoft.com/office/drawing/2014/main" id="{B4EA75B3-85E7-28DE-E2F0-3CA76EF31B3B}"/>
              </a:ext>
            </a:extLst>
          </p:cNvPr>
          <p:cNvPicPr>
            <a:picLocks noChangeAspect="1"/>
          </p:cNvPicPr>
          <p:nvPr/>
        </p:nvPicPr>
        <p:blipFill>
          <a:blip r:embed="rId5">
            <a:alphaModFix amt="1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564220">
            <a:off x="5844011" y="-794467"/>
            <a:ext cx="7542718" cy="7542718"/>
          </a:xfrm>
          <a:prstGeom prst="rect">
            <a:avLst/>
          </a:prstGeom>
        </p:spPr>
      </p:pic>
      <p:sp>
        <p:nvSpPr>
          <p:cNvPr id="8" name="Rectangle: Rounded Corners 7">
            <a:extLst>
              <a:ext uri="{FF2B5EF4-FFF2-40B4-BE49-F238E27FC236}">
                <a16:creationId xmlns:a16="http://schemas.microsoft.com/office/drawing/2014/main" id="{9FEC8AA5-4A8B-0CDD-6C96-00FC2729E14B}"/>
              </a:ext>
            </a:extLst>
          </p:cNvPr>
          <p:cNvSpPr/>
          <p:nvPr/>
        </p:nvSpPr>
        <p:spPr>
          <a:xfrm>
            <a:off x="3338623" y="654157"/>
            <a:ext cx="9588190"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8DC8566E-E4AF-446C-C261-D02DE2ED29DA}"/>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A427EEC2-D14C-2725-5576-73025AA094FB}"/>
              </a:ext>
            </a:extLst>
          </p:cNvPr>
          <p:cNvSpPr txBox="1"/>
          <p:nvPr/>
        </p:nvSpPr>
        <p:spPr>
          <a:xfrm>
            <a:off x="3572540" y="793675"/>
            <a:ext cx="8619461" cy="461665"/>
          </a:xfrm>
          <a:prstGeom prst="rect">
            <a:avLst/>
          </a:prstGeom>
          <a:noFill/>
        </p:spPr>
        <p:txBody>
          <a:bodyPr wrap="square" rtlCol="0">
            <a:spAutoFit/>
          </a:bodyPr>
          <a:lstStyle/>
          <a:p>
            <a:pPr algn="ctr"/>
            <a:r>
              <a:rPr lang="es-ES" sz="2400" b="1" dirty="0">
                <a:solidFill>
                  <a:schemeClr val="tx1">
                    <a:lumMod val="85000"/>
                    <a:lumOff val="15000"/>
                  </a:schemeClr>
                </a:solidFill>
                <a:latin typeface="Aptos" panose="020B0004020202020204" pitchFamily="34" charset="0"/>
              </a:rPr>
              <a:t>Factores de Riesgo: Análisis de Componentes Principales</a:t>
            </a:r>
          </a:p>
        </p:txBody>
      </p:sp>
      <p:cxnSp>
        <p:nvCxnSpPr>
          <p:cNvPr id="11" name="Straight Connector 10">
            <a:extLst>
              <a:ext uri="{FF2B5EF4-FFF2-40B4-BE49-F238E27FC236}">
                <a16:creationId xmlns:a16="http://schemas.microsoft.com/office/drawing/2014/main" id="{1144EE81-E72A-B8AB-BFA7-FBDBE7C2B414}"/>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086CAD6-1731-4CBE-6CA5-D75AE3E7B7CD}"/>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7210" name="Grupo 7209">
            <a:extLst>
              <a:ext uri="{FF2B5EF4-FFF2-40B4-BE49-F238E27FC236}">
                <a16:creationId xmlns:a16="http://schemas.microsoft.com/office/drawing/2014/main" id="{0CFBFF48-0857-6D09-76F5-9D731447D433}"/>
              </a:ext>
            </a:extLst>
          </p:cNvPr>
          <p:cNvGrpSpPr/>
          <p:nvPr/>
        </p:nvGrpSpPr>
        <p:grpSpPr>
          <a:xfrm>
            <a:off x="1636925" y="2513121"/>
            <a:ext cx="8918149" cy="3347638"/>
            <a:chOff x="271336" y="3440485"/>
            <a:chExt cx="9024848" cy="3752273"/>
          </a:xfrm>
        </p:grpSpPr>
        <p:grpSp>
          <p:nvGrpSpPr>
            <p:cNvPr id="26" name="Group 34">
              <a:extLst>
                <a:ext uri="{FF2B5EF4-FFF2-40B4-BE49-F238E27FC236}">
                  <a16:creationId xmlns:a16="http://schemas.microsoft.com/office/drawing/2014/main" id="{F8624B9C-779C-0F3F-7AC5-AB417A85B984}"/>
                </a:ext>
              </a:extLst>
            </p:cNvPr>
            <p:cNvGrpSpPr/>
            <p:nvPr/>
          </p:nvGrpSpPr>
          <p:grpSpPr>
            <a:xfrm>
              <a:off x="673903" y="3663646"/>
              <a:ext cx="8622281" cy="3529112"/>
              <a:chOff x="4580732" y="3989400"/>
              <a:chExt cx="7929640" cy="3529112"/>
            </a:xfrm>
          </p:grpSpPr>
          <mc:AlternateContent xmlns:mc="http://schemas.openxmlformats.org/markup-compatibility/2006" xmlns:a14="http://schemas.microsoft.com/office/drawing/2010/main">
            <mc:Choice Requires="a14">
              <p:sp>
                <p:nvSpPr>
                  <p:cNvPr id="30" name="TextBox 2">
                    <a:extLst>
                      <a:ext uri="{FF2B5EF4-FFF2-40B4-BE49-F238E27FC236}">
                        <a16:creationId xmlns:a16="http://schemas.microsoft.com/office/drawing/2014/main" id="{2B8AEA8F-ACB8-4990-72CA-048A877D1F91}"/>
                      </a:ext>
                    </a:extLst>
                  </p:cNvPr>
                  <p:cNvSpPr txBox="1"/>
                  <p:nvPr/>
                </p:nvSpPr>
                <p:spPr>
                  <a:xfrm>
                    <a:off x="5007740" y="4229833"/>
                    <a:ext cx="7224240" cy="3097688"/>
                  </a:xfrm>
                  <a:prstGeom prst="rect">
                    <a:avLst/>
                  </a:prstGeom>
                  <a:noFill/>
                </p:spPr>
                <p:txBody>
                  <a:bodyPr wrap="square" rtlCol="0">
                    <a:spAutoFit/>
                  </a:bodyPr>
                  <a:lstStyle/>
                  <a:p>
                    <a:r>
                      <a:rPr lang="es-CO" sz="1600" b="1" dirty="0">
                        <a:solidFill>
                          <a:schemeClr val="bg1"/>
                        </a:solidFill>
                        <a:latin typeface="Aptos" panose="020B0004020202020204" pitchFamily="34" charset="0"/>
                      </a:rPr>
                      <a:t>¿Cuántos factores retener?</a:t>
                    </a:r>
                  </a:p>
                  <a:p>
                    <a:endParaRPr lang="es-CO" sz="1600" dirty="0">
                      <a:solidFill>
                        <a:schemeClr val="bg1"/>
                      </a:solidFill>
                      <a:latin typeface="Aptos" panose="020B0004020202020204" pitchFamily="34" charset="0"/>
                    </a:endParaRPr>
                  </a:p>
                  <a:p>
                    <a:r>
                      <a:rPr lang="es-CO" sz="1600" dirty="0">
                        <a:solidFill>
                          <a:schemeClr val="bg1"/>
                        </a:solidFill>
                        <a:latin typeface="Aptos" panose="020B0004020202020204" pitchFamily="34" charset="0"/>
                      </a:rPr>
                      <a:t>El número de factores principales a retener generalmente es especificado por el analista. No hay una regla que funcione como norma general, pero una norma justificada desde la teoría estadística es la propuesta por </a:t>
                    </a:r>
                    <a:r>
                      <a:rPr lang="es-CO" sz="1600" dirty="0" err="1">
                        <a:solidFill>
                          <a:schemeClr val="bg1"/>
                        </a:solidFill>
                        <a:latin typeface="Aptos" panose="020B0004020202020204" pitchFamily="34" charset="0"/>
                      </a:rPr>
                      <a:t>Laloux</a:t>
                    </a:r>
                    <a:r>
                      <a:rPr lang="es-CO" sz="1600" dirty="0">
                        <a:solidFill>
                          <a:schemeClr val="bg1"/>
                        </a:solidFill>
                        <a:latin typeface="Aptos" panose="020B0004020202020204" pitchFamily="34" charset="0"/>
                      </a:rPr>
                      <a:t> et al. (2000) según la cual se debe preservar los </a:t>
                    </a:r>
                    <a:r>
                      <a:rPr lang="es-CO" sz="1600" dirty="0" err="1">
                        <a:solidFill>
                          <a:schemeClr val="bg1"/>
                        </a:solidFill>
                        <a:latin typeface="Aptos" panose="020B0004020202020204" pitchFamily="34" charset="0"/>
                      </a:rPr>
                      <a:t>eigenvalues</a:t>
                    </a:r>
                    <a:r>
                      <a:rPr lang="es-CO" sz="1600" dirty="0">
                        <a:solidFill>
                          <a:schemeClr val="bg1"/>
                        </a:solidFill>
                        <a:latin typeface="Aptos" panose="020B0004020202020204" pitchFamily="34" charset="0"/>
                      </a:rPr>
                      <a:t> que cumplan: </a:t>
                    </a:r>
                  </a:p>
                  <a:p>
                    <a:endParaRPr lang="es-CO" sz="16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sSub>
                            <m:sSubPr>
                              <m:ctrlPr>
                                <a:rPr lang="es-MX"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rPr>
                                <m:t>𝜆</m:t>
                              </m:r>
                              <m:r>
                                <a:rPr lang="es-CO" i="1">
                                  <a:solidFill>
                                    <a:schemeClr val="bg1"/>
                                  </a:solidFill>
                                  <a:latin typeface="Cambria Math" panose="02040503050406030204" pitchFamily="18" charset="0"/>
                                </a:rPr>
                                <m:t>&gt;</m:t>
                              </m:r>
                              <m:r>
                                <a:rPr lang="es-CO" i="1">
                                  <a:solidFill>
                                    <a:schemeClr val="bg1"/>
                                  </a:solidFill>
                                  <a:latin typeface="Cambria Math" panose="02040503050406030204" pitchFamily="18" charset="0"/>
                                </a:rPr>
                                <m:t>𝜆</m:t>
                              </m:r>
                            </m:e>
                            <m:sub>
                              <m:r>
                                <a:rPr lang="es-CO" i="1">
                                  <a:solidFill>
                                    <a:schemeClr val="bg1"/>
                                  </a:solidFill>
                                  <a:latin typeface="Cambria Math" panose="02040503050406030204" pitchFamily="18" charset="0"/>
                                </a:rPr>
                                <m:t>𝑚𝑎𝑥</m:t>
                              </m:r>
                            </m:sub>
                          </m:sSub>
                          <m:r>
                            <a:rPr lang="es-CO" i="1">
                              <a:solidFill>
                                <a:schemeClr val="bg1"/>
                              </a:solidFill>
                              <a:latin typeface="Cambria Math" panose="02040503050406030204" pitchFamily="18" charset="0"/>
                            </a:rPr>
                            <m:t>=</m:t>
                          </m:r>
                          <m:sSup>
                            <m:sSupPr>
                              <m:ctrlPr>
                                <a:rPr lang="es-CO" i="1">
                                  <a:solidFill>
                                    <a:schemeClr val="bg1"/>
                                  </a:solidFill>
                                  <a:latin typeface="Cambria Math" panose="02040503050406030204" pitchFamily="18" charset="0"/>
                                </a:rPr>
                              </m:ctrlPr>
                            </m:sSupPr>
                            <m:e>
                              <m:d>
                                <m:dPr>
                                  <m:begChr m:val="["/>
                                  <m:endChr m:val="]"/>
                                  <m:ctrlPr>
                                    <a:rPr lang="es-CO" i="1">
                                      <a:solidFill>
                                        <a:schemeClr val="bg1"/>
                                      </a:solidFill>
                                      <a:latin typeface="Cambria Math" panose="02040503050406030204" pitchFamily="18" charset="0"/>
                                    </a:rPr>
                                  </m:ctrlPr>
                                </m:dPr>
                                <m:e>
                                  <m:r>
                                    <a:rPr lang="es-CO" i="1">
                                      <a:solidFill>
                                        <a:schemeClr val="bg1"/>
                                      </a:solidFill>
                                      <a:latin typeface="Cambria Math" panose="02040503050406030204" pitchFamily="18" charset="0"/>
                                    </a:rPr>
                                    <m:t>1+</m:t>
                                  </m:r>
                                  <m:rad>
                                    <m:radPr>
                                      <m:degHide m:val="on"/>
                                      <m:ctrlPr>
                                        <a:rPr lang="es-CO" i="1">
                                          <a:solidFill>
                                            <a:schemeClr val="bg1"/>
                                          </a:solidFill>
                                          <a:latin typeface="Cambria Math" panose="02040503050406030204" pitchFamily="18" charset="0"/>
                                        </a:rPr>
                                      </m:ctrlPr>
                                    </m:radPr>
                                    <m:deg/>
                                    <m:e>
                                      <m:f>
                                        <m:fPr>
                                          <m:ctrlPr>
                                            <a:rPr lang="es-CO" i="1">
                                              <a:solidFill>
                                                <a:schemeClr val="bg1"/>
                                              </a:solidFill>
                                              <a:latin typeface="Cambria Math" panose="02040503050406030204" pitchFamily="18" charset="0"/>
                                            </a:rPr>
                                          </m:ctrlPr>
                                        </m:fPr>
                                        <m:num>
                                          <m:r>
                                            <a:rPr lang="es-CO" i="1">
                                              <a:solidFill>
                                                <a:schemeClr val="bg1"/>
                                              </a:solidFill>
                                              <a:latin typeface="Cambria Math" panose="02040503050406030204" pitchFamily="18" charset="0"/>
                                            </a:rPr>
                                            <m:t>𝑁</m:t>
                                          </m:r>
                                        </m:num>
                                        <m:den>
                                          <m:r>
                                            <a:rPr lang="es-CO" i="1">
                                              <a:solidFill>
                                                <a:schemeClr val="bg1"/>
                                              </a:solidFill>
                                              <a:latin typeface="Cambria Math" panose="02040503050406030204" pitchFamily="18" charset="0"/>
                                            </a:rPr>
                                            <m:t>𝑇</m:t>
                                          </m:r>
                                        </m:den>
                                      </m:f>
                                    </m:e>
                                  </m:rad>
                                </m:e>
                              </m:d>
                            </m:e>
                            <m:sup>
                              <m:r>
                                <a:rPr lang="es-CO" i="1">
                                  <a:solidFill>
                                    <a:schemeClr val="bg1"/>
                                  </a:solidFill>
                                  <a:latin typeface="Cambria Math" panose="02040503050406030204" pitchFamily="18" charset="0"/>
                                </a:rPr>
                                <m:t>2</m:t>
                              </m:r>
                            </m:sup>
                          </m:sSup>
                        </m:oMath>
                      </m:oMathPara>
                    </a14:m>
                    <a:endParaRPr lang="es-MX" sz="1600" dirty="0">
                      <a:solidFill>
                        <a:schemeClr val="bg1"/>
                      </a:solidFill>
                      <a:latin typeface="Aptos" panose="020B0004020202020204" pitchFamily="34" charset="0"/>
                    </a:endParaRPr>
                  </a:p>
                </p:txBody>
              </p:sp>
            </mc:Choice>
            <mc:Fallback xmlns="">
              <p:sp>
                <p:nvSpPr>
                  <p:cNvPr id="30" name="TextBox 2">
                    <a:extLst>
                      <a:ext uri="{FF2B5EF4-FFF2-40B4-BE49-F238E27FC236}">
                        <a16:creationId xmlns:a16="http://schemas.microsoft.com/office/drawing/2014/main" id="{2B8AEA8F-ACB8-4990-72CA-048A877D1F91}"/>
                      </a:ext>
                    </a:extLst>
                  </p:cNvPr>
                  <p:cNvSpPr txBox="1">
                    <a:spLocks noRot="1" noChangeAspect="1" noMove="1" noResize="1" noEditPoints="1" noAdjustHandles="1" noChangeArrowheads="1" noChangeShapeType="1" noTextEdit="1"/>
                  </p:cNvSpPr>
                  <p:nvPr/>
                </p:nvSpPr>
                <p:spPr>
                  <a:xfrm>
                    <a:off x="5007740" y="4229833"/>
                    <a:ext cx="7224240" cy="3097688"/>
                  </a:xfrm>
                  <a:prstGeom prst="rect">
                    <a:avLst/>
                  </a:prstGeom>
                  <a:blipFill>
                    <a:blip r:embed="rId8"/>
                    <a:stretch>
                      <a:fillRect l="-393" t="-662"/>
                    </a:stretch>
                  </a:blipFill>
                </p:spPr>
                <p:txBody>
                  <a:bodyPr/>
                  <a:lstStyle/>
                  <a:p>
                    <a:r>
                      <a:rPr lang="es-CO">
                        <a:noFill/>
                      </a:rPr>
                      <a:t> </a:t>
                    </a:r>
                  </a:p>
                </p:txBody>
              </p:sp>
            </mc:Fallback>
          </mc:AlternateContent>
          <p:sp>
            <p:nvSpPr>
              <p:cNvPr id="31" name="Rectangle: Rounded Corners 27">
                <a:extLst>
                  <a:ext uri="{FF2B5EF4-FFF2-40B4-BE49-F238E27FC236}">
                    <a16:creationId xmlns:a16="http://schemas.microsoft.com/office/drawing/2014/main" id="{72955DDB-90CC-8B0B-9B78-54CE66B6BEC1}"/>
                  </a:ext>
                </a:extLst>
              </p:cNvPr>
              <p:cNvSpPr/>
              <p:nvPr/>
            </p:nvSpPr>
            <p:spPr>
              <a:xfrm>
                <a:off x="4580732" y="3989400"/>
                <a:ext cx="7929640" cy="3529112"/>
              </a:xfrm>
              <a:prstGeom prst="roundRect">
                <a:avLst>
                  <a:gd name="adj" fmla="val 7894"/>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200" dirty="0"/>
              </a:p>
            </p:txBody>
          </p:sp>
        </p:grpSp>
        <p:pic>
          <p:nvPicPr>
            <p:cNvPr id="7196" name="Imagen 7195" descr="Dibujo en blanco y negro&#10;&#10;Descripción generada automáticamente con confianza media">
              <a:extLst>
                <a:ext uri="{FF2B5EF4-FFF2-40B4-BE49-F238E27FC236}">
                  <a16:creationId xmlns:a16="http://schemas.microsoft.com/office/drawing/2014/main" id="{53E49B50-6E4D-C0FE-6937-BADA9086797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1336" y="3440485"/>
              <a:ext cx="837902" cy="837902"/>
            </a:xfrm>
            <a:prstGeom prst="rect">
              <a:avLst/>
            </a:prstGeom>
          </p:spPr>
        </p:pic>
      </p:grpSp>
    </p:spTree>
    <p:extLst>
      <p:ext uri="{BB962C8B-B14F-4D97-AF65-F5344CB8AC3E}">
        <p14:creationId xmlns:p14="http://schemas.microsoft.com/office/powerpoint/2010/main" val="37787340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3BA116-BF81-96B9-8F46-B139CC291B87}"/>
            </a:ext>
          </a:extLst>
        </p:cNvPr>
        <p:cNvGrpSpPr/>
        <p:nvPr/>
      </p:nvGrpSpPr>
      <p:grpSpPr>
        <a:xfrm>
          <a:off x="0" y="0"/>
          <a:ext cx="0" cy="0"/>
          <a:chOff x="0" y="0"/>
          <a:chExt cx="0" cy="0"/>
        </a:xfrm>
      </p:grpSpPr>
      <p:pic>
        <p:nvPicPr>
          <p:cNvPr id="56" name="Picture 10" descr="Abstract Dark Halftone Background Design Png Image - Background Abstract  Design Png Clipart - Large Size Png Image - PikPng">
            <a:extLst>
              <a:ext uri="{FF2B5EF4-FFF2-40B4-BE49-F238E27FC236}">
                <a16:creationId xmlns:a16="http://schemas.microsoft.com/office/drawing/2014/main" id="{806B1F0B-BFAA-B2AA-E6E6-09FFAE275196}"/>
              </a:ext>
            </a:extLst>
          </p:cNvPr>
          <p:cNvPicPr>
            <a:picLocks noChangeAspect="1" noChangeArrowheads="1"/>
          </p:cNvPicPr>
          <p:nvPr/>
        </p:nvPicPr>
        <p:blipFill rotWithShape="1">
          <a:blip r:embed="rId2">
            <a:alphaModFix amt="3000"/>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39976" y="474086"/>
            <a:ext cx="6343938" cy="64238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60666A5D-FF0D-D5BD-D603-3B57B3BE4161}"/>
              </a:ext>
            </a:extLst>
          </p:cNvPr>
          <p:cNvSpPr/>
          <p:nvPr/>
        </p:nvSpPr>
        <p:spPr>
          <a:xfrm>
            <a:off x="-793631" y="657263"/>
            <a:ext cx="11713268"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8567CC9B-919B-AADE-D30E-4EA941D7EE9A}"/>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715D2186-434C-48CC-66B2-12F61E0A4279}"/>
              </a:ext>
            </a:extLst>
          </p:cNvPr>
          <p:cNvSpPr txBox="1"/>
          <p:nvPr/>
        </p:nvSpPr>
        <p:spPr>
          <a:xfrm>
            <a:off x="743291" y="787325"/>
            <a:ext cx="10015925" cy="523220"/>
          </a:xfrm>
          <a:prstGeom prst="rect">
            <a:avLst/>
          </a:prstGeom>
          <a:noFill/>
        </p:spPr>
        <p:txBody>
          <a:bodyPr wrap="square" rtlCol="0">
            <a:spAutoFit/>
          </a:bodyPr>
          <a:lstStyle/>
          <a:p>
            <a:r>
              <a:rPr lang="es-ES" sz="2800" b="1" dirty="0">
                <a:solidFill>
                  <a:schemeClr val="tx1">
                    <a:lumMod val="85000"/>
                    <a:lumOff val="15000"/>
                  </a:schemeClr>
                </a:solidFill>
                <a:latin typeface="Aptos" panose="020B0004020202020204" pitchFamily="34" charset="0"/>
              </a:rPr>
              <a:t>Factores de Riesgo: Descomposición en valores singular</a:t>
            </a:r>
          </a:p>
        </p:txBody>
      </p:sp>
      <p:cxnSp>
        <p:nvCxnSpPr>
          <p:cNvPr id="11" name="Straight Connector 10">
            <a:extLst>
              <a:ext uri="{FF2B5EF4-FFF2-40B4-BE49-F238E27FC236}">
                <a16:creationId xmlns:a16="http://schemas.microsoft.com/office/drawing/2014/main" id="{B154D3FD-03B0-D1F5-9E59-9BCFFBB8C947}"/>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488F785-0C8E-925C-CEC9-4065DB9F493F}"/>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BC271CD3-2156-FEF1-B0C2-1E70B4F7EDB1}"/>
              </a:ext>
            </a:extLst>
          </p:cNvPr>
          <p:cNvGrpSpPr/>
          <p:nvPr/>
        </p:nvGrpSpPr>
        <p:grpSpPr>
          <a:xfrm>
            <a:off x="1634784" y="2370609"/>
            <a:ext cx="8922432" cy="3830128"/>
            <a:chOff x="743471" y="2734799"/>
            <a:chExt cx="8922432" cy="3830128"/>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4D53956-AE72-601E-D673-81D05F6BE9E5}"/>
                    </a:ext>
                  </a:extLst>
                </p:cNvPr>
                <p:cNvSpPr txBox="1"/>
                <p:nvPr/>
              </p:nvSpPr>
              <p:spPr>
                <a:xfrm>
                  <a:off x="1112458" y="3012590"/>
                  <a:ext cx="8414557" cy="3383683"/>
                </a:xfrm>
                <a:prstGeom prst="rect">
                  <a:avLst/>
                </a:prstGeom>
                <a:noFill/>
                <a:ln>
                  <a:noFill/>
                </a:ln>
              </p:spPr>
              <p:txBody>
                <a:bodyPr wrap="square" rtlCol="0">
                  <a:spAutoFit/>
                </a:bodyPr>
                <a:lstStyle/>
                <a:p>
                  <a:r>
                    <a:rPr lang="es-CO" sz="1600" dirty="0">
                      <a:solidFill>
                        <a:schemeClr val="bg1"/>
                      </a:solidFill>
                      <a:latin typeface="Aptos" panose="020B0004020202020204" pitchFamily="34" charset="0"/>
                    </a:rPr>
                    <a:t>Con el objetivo de reducir el ruido que se pueda presentar en valores numéricos, o por temas de truncado de datos, se usa el algoritmo de descomposición en valores singulares para obtener los eigenvalores.  El algoritmo básicamente consiste en hacer la siguiente diagonalización:</a:t>
                  </a:r>
                </a:p>
                <a:p>
                  <a:pPr/>
                  <a14:m>
                    <m:oMathPara xmlns:m="http://schemas.openxmlformats.org/officeDocument/2006/math">
                      <m:oMathParaPr>
                        <m:jc m:val="centerGroup"/>
                      </m:oMathParaPr>
                      <m:oMath xmlns:m="http://schemas.openxmlformats.org/officeDocument/2006/math">
                        <m:r>
                          <a:rPr lang="es-CO" b="0" i="1" smtClean="0">
                            <a:solidFill>
                              <a:schemeClr val="bg1"/>
                            </a:solidFill>
                            <a:latin typeface="Cambria Math" panose="02040503050406030204" pitchFamily="18" charset="0"/>
                          </a:rPr>
                          <m:t>𝑅</m:t>
                        </m:r>
                        <m:r>
                          <a:rPr lang="es-CO" b="0" i="1" smtClean="0">
                            <a:solidFill>
                              <a:schemeClr val="bg1"/>
                            </a:solidFill>
                            <a:latin typeface="Cambria Math" panose="02040503050406030204" pitchFamily="18" charset="0"/>
                          </a:rPr>
                          <m:t>=</m:t>
                        </m:r>
                        <m:r>
                          <a:rPr lang="es-CO" b="0" i="1" smtClean="0">
                            <a:solidFill>
                              <a:schemeClr val="bg1"/>
                            </a:solidFill>
                            <a:latin typeface="Cambria Math" panose="02040503050406030204" pitchFamily="18" charset="0"/>
                          </a:rPr>
                          <m:t>𝑈</m:t>
                        </m:r>
                        <m:sSub>
                          <m:sSubPr>
                            <m:ctrlPr>
                              <a:rPr lang="es-CO" b="0" i="1" smtClean="0">
                                <a:solidFill>
                                  <a:schemeClr val="bg1"/>
                                </a:solidFill>
                                <a:latin typeface="Cambria Math" panose="02040503050406030204" pitchFamily="18" charset="0"/>
                              </a:rPr>
                            </m:ctrlPr>
                          </m:sSubPr>
                          <m:e>
                            <m:r>
                              <m:rPr>
                                <m:sty m:val="p"/>
                              </m:rPr>
                              <a:rPr lang="es-CO" b="0" i="0" smtClean="0">
                                <a:solidFill>
                                  <a:schemeClr val="bg1"/>
                                </a:solidFill>
                                <a:latin typeface="Cambria Math" panose="02040503050406030204" pitchFamily="18" charset="0"/>
                              </a:rPr>
                              <m:t>Σ</m:t>
                            </m:r>
                          </m:e>
                          <m:sub>
                            <m:r>
                              <a:rPr lang="es-CO" b="0" i="1" smtClean="0">
                                <a:solidFill>
                                  <a:schemeClr val="bg1"/>
                                </a:solidFill>
                                <a:latin typeface="Cambria Math" panose="02040503050406030204" pitchFamily="18" charset="0"/>
                              </a:rPr>
                              <m:t>𝑆𝑉𝐷</m:t>
                            </m:r>
                          </m:sub>
                        </m:sSub>
                        <m:sSup>
                          <m:sSupPr>
                            <m:ctrlPr>
                              <a:rPr lang="es-CO" b="0" i="1" smtClean="0">
                                <a:solidFill>
                                  <a:schemeClr val="bg1"/>
                                </a:solidFill>
                                <a:latin typeface="Cambria Math" panose="02040503050406030204" pitchFamily="18" charset="0"/>
                              </a:rPr>
                            </m:ctrlPr>
                          </m:sSupPr>
                          <m:e>
                            <m:r>
                              <a:rPr lang="es-CO" b="0" i="1" smtClean="0">
                                <a:solidFill>
                                  <a:schemeClr val="bg1"/>
                                </a:solidFill>
                                <a:latin typeface="Cambria Math" panose="02040503050406030204" pitchFamily="18" charset="0"/>
                              </a:rPr>
                              <m:t>𝑉</m:t>
                            </m:r>
                          </m:e>
                          <m:sup>
                            <m:r>
                              <a:rPr lang="es-CO" b="0" i="1" smtClean="0">
                                <a:solidFill>
                                  <a:schemeClr val="bg1"/>
                                </a:solidFill>
                                <a:latin typeface="Cambria Math" panose="02040503050406030204" pitchFamily="18" charset="0"/>
                              </a:rPr>
                              <m:t>𝑇</m:t>
                            </m:r>
                          </m:sup>
                        </m:sSup>
                      </m:oMath>
                    </m:oMathPara>
                  </a14:m>
                  <a:endParaRPr lang="es-CO" sz="1600" b="0" dirty="0">
                    <a:solidFill>
                      <a:schemeClr val="bg1"/>
                    </a:solidFill>
                    <a:latin typeface="Aptos" panose="020B0004020202020204" pitchFamily="34" charset="0"/>
                  </a:endParaRPr>
                </a:p>
                <a:p>
                  <a:endParaRPr lang="es-CO" sz="1600" b="0" dirty="0">
                    <a:solidFill>
                      <a:schemeClr val="bg1"/>
                    </a:solidFill>
                    <a:latin typeface="Aptos" panose="020B0004020202020204" pitchFamily="34" charset="0"/>
                  </a:endParaRPr>
                </a:p>
                <a:p>
                  <a:r>
                    <a:rPr lang="es-CO" sz="1600" b="0" dirty="0">
                      <a:solidFill>
                        <a:schemeClr val="bg1"/>
                      </a:solidFill>
                      <a:latin typeface="Aptos" panose="020B0004020202020204" pitchFamily="34" charset="0"/>
                    </a:rPr>
                    <a:t>Donde </a:t>
                  </a:r>
                  <a14:m>
                    <m:oMath xmlns:m="http://schemas.openxmlformats.org/officeDocument/2006/math">
                      <m:sSub>
                        <m:sSubPr>
                          <m:ctrlPr>
                            <a:rPr lang="es-CO" sz="1600" b="0" i="1" smtClean="0">
                              <a:solidFill>
                                <a:schemeClr val="bg1"/>
                              </a:solidFill>
                              <a:latin typeface="Cambria Math" panose="02040503050406030204" pitchFamily="18" charset="0"/>
                            </a:rPr>
                          </m:ctrlPr>
                        </m:sSubPr>
                        <m:e>
                          <m:r>
                            <a:rPr lang="es-CO" sz="1600" b="0" i="1" smtClean="0">
                              <a:solidFill>
                                <a:schemeClr val="bg1"/>
                              </a:solidFill>
                              <a:latin typeface="Cambria Math" panose="02040503050406030204" pitchFamily="18" charset="0"/>
                            </a:rPr>
                            <m:t>𝑈</m:t>
                          </m:r>
                        </m:e>
                        <m:sub>
                          <m:r>
                            <a:rPr lang="es-CO" sz="1600" b="0" i="1" smtClean="0">
                              <a:solidFill>
                                <a:schemeClr val="bg1"/>
                              </a:solidFill>
                              <a:latin typeface="Cambria Math" panose="02040503050406030204" pitchFamily="18" charset="0"/>
                            </a:rPr>
                            <m:t>[</m:t>
                          </m:r>
                          <m:r>
                            <a:rPr lang="es-CO" sz="1600" b="0" i="1" smtClean="0">
                              <a:solidFill>
                                <a:schemeClr val="bg1"/>
                              </a:solidFill>
                              <a:latin typeface="Cambria Math" panose="02040503050406030204" pitchFamily="18" charset="0"/>
                            </a:rPr>
                            <m:t>𝑚</m:t>
                          </m:r>
                          <m:r>
                            <a:rPr lang="es-CO" sz="1600" b="0" i="1" smtClean="0">
                              <a:solidFill>
                                <a:schemeClr val="bg1"/>
                              </a:solidFill>
                              <a:latin typeface="Cambria Math" panose="02040503050406030204" pitchFamily="18" charset="0"/>
                              <a:ea typeface="Cambria Math" panose="02040503050406030204" pitchFamily="18" charset="0"/>
                            </a:rPr>
                            <m:t>×</m:t>
                          </m:r>
                          <m:r>
                            <a:rPr lang="es-CO" sz="1600" b="0" i="1" smtClean="0">
                              <a:solidFill>
                                <a:schemeClr val="bg1"/>
                              </a:solidFill>
                              <a:latin typeface="Cambria Math" panose="02040503050406030204" pitchFamily="18" charset="0"/>
                              <a:ea typeface="Cambria Math" panose="02040503050406030204" pitchFamily="18" charset="0"/>
                            </a:rPr>
                            <m:t>𝑛</m:t>
                          </m:r>
                          <m:r>
                            <a:rPr lang="es-CO" sz="1600" b="0" i="1" smtClean="0">
                              <a:solidFill>
                                <a:schemeClr val="bg1"/>
                              </a:solidFill>
                              <a:latin typeface="Cambria Math" panose="02040503050406030204" pitchFamily="18" charset="0"/>
                              <a:ea typeface="Cambria Math" panose="02040503050406030204" pitchFamily="18" charset="0"/>
                            </a:rPr>
                            <m:t>]</m:t>
                          </m:r>
                        </m:sub>
                      </m:sSub>
                    </m:oMath>
                  </a14:m>
                  <a:r>
                    <a:rPr lang="es-CO" sz="1600" dirty="0">
                      <a:solidFill>
                        <a:schemeClr val="bg1"/>
                      </a:solidFill>
                      <a:latin typeface="Aptos" panose="020B0004020202020204" pitchFamily="34" charset="0"/>
                    </a:rPr>
                    <a:t>es una matriz ortogonal. Donde </a:t>
                  </a:r>
                  <a14:m>
                    <m:oMath xmlns:m="http://schemas.openxmlformats.org/officeDocument/2006/math">
                      <m:sSub>
                        <m:sSubPr>
                          <m:ctrlPr>
                            <a:rPr lang="es-CO" sz="1600" i="1">
                              <a:solidFill>
                                <a:schemeClr val="bg1"/>
                              </a:solidFill>
                              <a:latin typeface="Cambria Math" panose="02040503050406030204" pitchFamily="18" charset="0"/>
                            </a:rPr>
                          </m:ctrlPr>
                        </m:sSubPr>
                        <m:e>
                          <m:r>
                            <a:rPr lang="es-CO" sz="1600" b="0" i="1" smtClean="0">
                              <a:solidFill>
                                <a:schemeClr val="bg1"/>
                              </a:solidFill>
                              <a:latin typeface="Cambria Math" panose="02040503050406030204" pitchFamily="18" charset="0"/>
                            </a:rPr>
                            <m:t>𝑉</m:t>
                          </m:r>
                        </m:e>
                        <m:sub>
                          <m:r>
                            <a:rPr lang="es-CO" sz="1600" i="1">
                              <a:solidFill>
                                <a:schemeClr val="bg1"/>
                              </a:solidFill>
                              <a:latin typeface="Cambria Math" panose="02040503050406030204" pitchFamily="18" charset="0"/>
                            </a:rPr>
                            <m:t>[</m:t>
                          </m:r>
                          <m:r>
                            <a:rPr lang="es-CO" sz="1600" i="1">
                              <a:solidFill>
                                <a:schemeClr val="bg1"/>
                              </a:solidFill>
                              <a:latin typeface="Cambria Math" panose="02040503050406030204" pitchFamily="18" charset="0"/>
                            </a:rPr>
                            <m:t>𝑚</m:t>
                          </m:r>
                          <m:r>
                            <a:rPr lang="es-CO" sz="1600" i="1">
                              <a:solidFill>
                                <a:schemeClr val="bg1"/>
                              </a:solidFill>
                              <a:latin typeface="Cambria Math" panose="02040503050406030204" pitchFamily="18" charset="0"/>
                              <a:ea typeface="Cambria Math" panose="02040503050406030204" pitchFamily="18" charset="0"/>
                            </a:rPr>
                            <m:t>×</m:t>
                          </m:r>
                          <m:r>
                            <a:rPr lang="es-CO" sz="1600" i="1">
                              <a:solidFill>
                                <a:schemeClr val="bg1"/>
                              </a:solidFill>
                              <a:latin typeface="Cambria Math" panose="02040503050406030204" pitchFamily="18" charset="0"/>
                              <a:ea typeface="Cambria Math" panose="02040503050406030204" pitchFamily="18" charset="0"/>
                            </a:rPr>
                            <m:t>𝑛</m:t>
                          </m:r>
                          <m:r>
                            <a:rPr lang="es-CO" sz="1600" i="1">
                              <a:solidFill>
                                <a:schemeClr val="bg1"/>
                              </a:solidFill>
                              <a:latin typeface="Cambria Math" panose="02040503050406030204" pitchFamily="18" charset="0"/>
                              <a:ea typeface="Cambria Math" panose="02040503050406030204" pitchFamily="18" charset="0"/>
                            </a:rPr>
                            <m:t>]</m:t>
                          </m:r>
                        </m:sub>
                      </m:sSub>
                    </m:oMath>
                  </a14:m>
                  <a:r>
                    <a:rPr lang="es-CO" sz="1600" dirty="0">
                      <a:solidFill>
                        <a:schemeClr val="bg1"/>
                      </a:solidFill>
                      <a:latin typeface="Aptos" panose="020B0004020202020204" pitchFamily="34" charset="0"/>
                    </a:rPr>
                    <a:t>es una matriz ortogonal. Y </a:t>
                  </a:r>
                  <a14:m>
                    <m:oMath xmlns:m="http://schemas.openxmlformats.org/officeDocument/2006/math">
                      <m:r>
                        <m:rPr>
                          <m:sty m:val="p"/>
                        </m:rPr>
                        <a:rPr lang="es-CO" sz="1600">
                          <a:solidFill>
                            <a:schemeClr val="bg1"/>
                          </a:solidFill>
                          <a:latin typeface="Cambria Math" panose="02040503050406030204" pitchFamily="18" charset="0"/>
                        </a:rPr>
                        <m:t>Σ</m:t>
                      </m:r>
                    </m:oMath>
                  </a14:m>
                  <a:r>
                    <a:rPr lang="es-CO" sz="1600" dirty="0">
                      <a:solidFill>
                        <a:schemeClr val="bg1"/>
                      </a:solidFill>
                      <a:latin typeface="Aptos" panose="020B0004020202020204" pitchFamily="34" charset="0"/>
                    </a:rPr>
                    <a:t> </a:t>
                  </a:r>
                  <a:r>
                    <a:rPr lang="es-MX" sz="1600" dirty="0">
                      <a:solidFill>
                        <a:schemeClr val="bg1"/>
                      </a:solidFill>
                      <a:latin typeface="Aptos" panose="020B0004020202020204" pitchFamily="34" charset="0"/>
                    </a:rPr>
                    <a:t>es una matriz que satisface: </a:t>
                  </a:r>
                </a:p>
                <a:p>
                  <a:endParaRPr lang="es-MX" sz="16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d>
                          <m:dPr>
                            <m:begChr m:val="["/>
                            <m:endChr m:val="]"/>
                            <m:ctrlPr>
                              <a:rPr lang="es-MX" i="1" smtClean="0">
                                <a:solidFill>
                                  <a:schemeClr val="bg1"/>
                                </a:solidFill>
                                <a:latin typeface="Cambria Math" panose="02040503050406030204" pitchFamily="18" charset="0"/>
                              </a:rPr>
                            </m:ctrlPr>
                          </m:dPr>
                          <m:e>
                            <m:eqArr>
                              <m:eqArrPr>
                                <m:ctrlPr>
                                  <a:rPr lang="es-MX" i="1" smtClean="0">
                                    <a:solidFill>
                                      <a:schemeClr val="bg1"/>
                                    </a:solidFill>
                                    <a:latin typeface="Cambria Math" panose="02040503050406030204" pitchFamily="18" charset="0"/>
                                  </a:rPr>
                                </m:ctrlPr>
                              </m:eqArrPr>
                              <m:e>
                                <m:m>
                                  <m:mPr>
                                    <m:mcs>
                                      <m:mc>
                                        <m:mcPr>
                                          <m:count m:val="3"/>
                                          <m:mcJc m:val="center"/>
                                        </m:mcPr>
                                      </m:mc>
                                    </m:mcs>
                                    <m:ctrlPr>
                                      <a:rPr lang="es-MX" i="1" smtClean="0">
                                        <a:solidFill>
                                          <a:schemeClr val="bg1"/>
                                        </a:solidFill>
                                        <a:latin typeface="Cambria Math" panose="02040503050406030204" pitchFamily="18" charset="0"/>
                                      </a:rPr>
                                    </m:ctrlPr>
                                  </m:mPr>
                                  <m:mr>
                                    <m:e>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𝜎</m:t>
                                          </m:r>
                                        </m:e>
                                        <m:sub>
                                          <m:r>
                                            <a:rPr lang="es-CO" b="0" i="1" smtClean="0">
                                              <a:solidFill>
                                                <a:schemeClr val="bg1"/>
                                              </a:solidFill>
                                              <a:latin typeface="Cambria Math" panose="02040503050406030204" pitchFamily="18" charset="0"/>
                                            </a:rPr>
                                            <m:t>1</m:t>
                                          </m:r>
                                        </m:sub>
                                      </m:sSub>
                                    </m:e>
                                    <m:e>
                                      <m:r>
                                        <a:rPr lang="es-MX" i="1" smtClean="0">
                                          <a:solidFill>
                                            <a:schemeClr val="bg1"/>
                                          </a:solidFill>
                                          <a:latin typeface="Cambria Math" panose="02040503050406030204" pitchFamily="18" charset="0"/>
                                        </a:rPr>
                                        <m:t>⋯</m:t>
                                      </m:r>
                                    </m:e>
                                    <m:e>
                                      <m:r>
                                        <a:rPr lang="es-CO" b="0" i="1" smtClean="0">
                                          <a:solidFill>
                                            <a:schemeClr val="bg1"/>
                                          </a:solidFill>
                                          <a:latin typeface="Cambria Math" panose="02040503050406030204" pitchFamily="18" charset="0"/>
                                        </a:rPr>
                                        <m:t>0</m:t>
                                      </m:r>
                                    </m:e>
                                  </m:mr>
                                  <m:mr>
                                    <m:e>
                                      <m:r>
                                        <a:rPr lang="es-MX" i="1" smtClean="0">
                                          <a:solidFill>
                                            <a:schemeClr val="bg1"/>
                                          </a:solidFill>
                                          <a:latin typeface="Cambria Math" panose="02040503050406030204" pitchFamily="18" charset="0"/>
                                        </a:rPr>
                                        <m:t>⋮</m:t>
                                      </m:r>
                                    </m:e>
                                    <m:e>
                                      <m:r>
                                        <a:rPr lang="es-MX" i="1" smtClean="0">
                                          <a:solidFill>
                                            <a:schemeClr val="bg1"/>
                                          </a:solidFill>
                                          <a:latin typeface="Cambria Math" panose="02040503050406030204" pitchFamily="18" charset="0"/>
                                        </a:rPr>
                                        <m:t>⋱</m:t>
                                      </m:r>
                                    </m:e>
                                    <m:e>
                                      <m:r>
                                        <a:rPr lang="es-MX" i="1" smtClean="0">
                                          <a:solidFill>
                                            <a:schemeClr val="bg1"/>
                                          </a:solidFill>
                                          <a:latin typeface="Cambria Math" panose="02040503050406030204" pitchFamily="18" charset="0"/>
                                        </a:rPr>
                                        <m:t>⋮</m:t>
                                      </m:r>
                                    </m:e>
                                  </m:mr>
                                  <m:mr>
                                    <m:e>
                                      <m:r>
                                        <a:rPr lang="es-CO" b="0" i="1" smtClean="0">
                                          <a:solidFill>
                                            <a:schemeClr val="bg1"/>
                                          </a:solidFill>
                                          <a:latin typeface="Cambria Math" panose="02040503050406030204" pitchFamily="18" charset="0"/>
                                        </a:rPr>
                                        <m:t>0</m:t>
                                      </m:r>
                                    </m:e>
                                    <m:e>
                                      <m:r>
                                        <a:rPr lang="es-MX" i="1" smtClean="0">
                                          <a:solidFill>
                                            <a:schemeClr val="bg1"/>
                                          </a:solidFill>
                                          <a:latin typeface="Cambria Math" panose="02040503050406030204" pitchFamily="18" charset="0"/>
                                        </a:rPr>
                                        <m:t>⋯</m:t>
                                      </m:r>
                                    </m:e>
                                    <m:e>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𝜎</m:t>
                                          </m:r>
                                        </m:e>
                                        <m:sub>
                                          <m:r>
                                            <a:rPr lang="es-CO" b="0" i="1" smtClean="0">
                                              <a:solidFill>
                                                <a:schemeClr val="bg1"/>
                                              </a:solidFill>
                                              <a:latin typeface="Cambria Math" panose="02040503050406030204" pitchFamily="18" charset="0"/>
                                            </a:rPr>
                                            <m:t>𝑛</m:t>
                                          </m:r>
                                        </m:sub>
                                      </m:sSub>
                                    </m:e>
                                  </m:mr>
                                </m:m>
                              </m:e>
                              <m:e>
                                <m:r>
                                  <a:rPr lang="es-CO" b="0" i="1" smtClean="0">
                                    <a:solidFill>
                                      <a:schemeClr val="bg1"/>
                                    </a:solidFill>
                                    <a:latin typeface="Cambria Math" panose="02040503050406030204" pitchFamily="18" charset="0"/>
                                  </a:rPr>
                                  <m:t>0</m:t>
                                </m:r>
                              </m:e>
                            </m:eqArr>
                          </m:e>
                        </m:d>
                      </m:oMath>
                    </m:oMathPara>
                  </a14:m>
                  <a:endParaRPr lang="es-ES" sz="1600" dirty="0">
                    <a:solidFill>
                      <a:schemeClr val="bg1"/>
                    </a:solidFill>
                    <a:latin typeface="Aptos" panose="020B0004020202020204" pitchFamily="34" charset="0"/>
                  </a:endParaRPr>
                </a:p>
              </p:txBody>
            </p:sp>
          </mc:Choice>
          <mc:Fallback xmlns="">
            <p:sp>
              <p:nvSpPr>
                <p:cNvPr id="5" name="TextBox 4">
                  <a:extLst>
                    <a:ext uri="{FF2B5EF4-FFF2-40B4-BE49-F238E27FC236}">
                      <a16:creationId xmlns:a16="http://schemas.microsoft.com/office/drawing/2014/main" id="{F4D53956-AE72-601E-D673-81D05F6BE9E5}"/>
                    </a:ext>
                  </a:extLst>
                </p:cNvPr>
                <p:cNvSpPr txBox="1">
                  <a:spLocks noRot="1" noChangeAspect="1" noMove="1" noResize="1" noEditPoints="1" noAdjustHandles="1" noChangeArrowheads="1" noChangeShapeType="1" noTextEdit="1"/>
                </p:cNvSpPr>
                <p:nvPr/>
              </p:nvSpPr>
              <p:spPr>
                <a:xfrm>
                  <a:off x="1112458" y="3012590"/>
                  <a:ext cx="8414557" cy="3383683"/>
                </a:xfrm>
                <a:prstGeom prst="rect">
                  <a:avLst/>
                </a:prstGeom>
                <a:blipFill>
                  <a:blip r:embed="rId5"/>
                  <a:stretch>
                    <a:fillRect l="-435" t="-540" r="-290"/>
                  </a:stretch>
                </a:blipFill>
                <a:ln>
                  <a:noFill/>
                </a:ln>
              </p:spPr>
              <p:txBody>
                <a:bodyPr/>
                <a:lstStyle/>
                <a:p>
                  <a:r>
                    <a:rPr lang="es-CO">
                      <a:noFill/>
                    </a:rPr>
                    <a:t> </a:t>
                  </a:r>
                </a:p>
              </p:txBody>
            </p:sp>
          </mc:Fallback>
        </mc:AlternateContent>
        <p:grpSp>
          <p:nvGrpSpPr>
            <p:cNvPr id="17" name="Group 16">
              <a:extLst>
                <a:ext uri="{FF2B5EF4-FFF2-40B4-BE49-F238E27FC236}">
                  <a16:creationId xmlns:a16="http://schemas.microsoft.com/office/drawing/2014/main" id="{2E6F4D78-4817-5A0C-AD7F-69C40F645224}"/>
                </a:ext>
              </a:extLst>
            </p:cNvPr>
            <p:cNvGrpSpPr/>
            <p:nvPr/>
          </p:nvGrpSpPr>
          <p:grpSpPr>
            <a:xfrm>
              <a:off x="743471" y="2734799"/>
              <a:ext cx="8922432" cy="3830128"/>
              <a:chOff x="743471" y="2734799"/>
              <a:chExt cx="8922432" cy="3830128"/>
            </a:xfrm>
          </p:grpSpPr>
          <p:sp>
            <p:nvSpPr>
              <p:cNvPr id="12" name="Rectangle: Rounded Corners 11">
                <a:extLst>
                  <a:ext uri="{FF2B5EF4-FFF2-40B4-BE49-F238E27FC236}">
                    <a16:creationId xmlns:a16="http://schemas.microsoft.com/office/drawing/2014/main" id="{B32141FC-3358-9C07-DEE2-331E9F63C7EC}"/>
                  </a:ext>
                </a:extLst>
              </p:cNvPr>
              <p:cNvSpPr/>
              <p:nvPr/>
            </p:nvSpPr>
            <p:spPr>
              <a:xfrm>
                <a:off x="899887" y="2913847"/>
                <a:ext cx="8766016" cy="3651080"/>
              </a:xfrm>
              <a:prstGeom prst="roundRect">
                <a:avLst>
                  <a:gd name="adj" fmla="val 2997"/>
                </a:avLst>
              </a:prstGeom>
              <a:noFill/>
              <a:ln w="3175">
                <a:solidFill>
                  <a:srgbClr val="FFC0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Oval 13">
                <a:extLst>
                  <a:ext uri="{FF2B5EF4-FFF2-40B4-BE49-F238E27FC236}">
                    <a16:creationId xmlns:a16="http://schemas.microsoft.com/office/drawing/2014/main" id="{E4F2575E-B04B-C0BB-425E-A66C9DA15F96}"/>
                  </a:ext>
                </a:extLst>
              </p:cNvPr>
              <p:cNvSpPr/>
              <p:nvPr/>
            </p:nvSpPr>
            <p:spPr>
              <a:xfrm>
                <a:off x="743471" y="2734799"/>
                <a:ext cx="358095" cy="358095"/>
              </a:xfrm>
              <a:prstGeom prst="ellipse">
                <a:avLst/>
              </a:prstGeom>
              <a:solidFill>
                <a:srgbClr val="FFC0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Half Frame 15">
                <a:extLst>
                  <a:ext uri="{FF2B5EF4-FFF2-40B4-BE49-F238E27FC236}">
                    <a16:creationId xmlns:a16="http://schemas.microsoft.com/office/drawing/2014/main" id="{86ADA128-5A02-65D1-ECD5-35C7A8FE5EEB}"/>
                  </a:ext>
                </a:extLst>
              </p:cNvPr>
              <p:cNvSpPr/>
              <p:nvPr/>
            </p:nvSpPr>
            <p:spPr>
              <a:xfrm rot="8100000">
                <a:off x="780416" y="2818321"/>
                <a:ext cx="172091" cy="172091"/>
              </a:xfrm>
              <a:prstGeom prst="halfFram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grpSp>
      <p:pic>
        <p:nvPicPr>
          <p:cNvPr id="55" name="Picture 54">
            <a:extLst>
              <a:ext uri="{FF2B5EF4-FFF2-40B4-BE49-F238E27FC236}">
                <a16:creationId xmlns:a16="http://schemas.microsoft.com/office/drawing/2014/main" id="{D039B4D9-FE97-5743-3A11-50CC0FB573FB}"/>
              </a:ext>
            </a:extLst>
          </p:cNvPr>
          <p:cNvPicPr>
            <a:picLocks noChangeAspect="1"/>
          </p:cNvPicPr>
          <p:nvPr/>
        </p:nvPicPr>
        <p:blipFill>
          <a:blip r:embed="rId6">
            <a:alphaModFix amt="2000"/>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rot="19585714">
            <a:off x="6816186" y="-318409"/>
            <a:ext cx="5912058" cy="5912058"/>
          </a:xfrm>
          <a:prstGeom prst="rect">
            <a:avLst/>
          </a:prstGeom>
        </p:spPr>
      </p:pic>
    </p:spTree>
    <p:extLst>
      <p:ext uri="{BB962C8B-B14F-4D97-AF65-F5344CB8AC3E}">
        <p14:creationId xmlns:p14="http://schemas.microsoft.com/office/powerpoint/2010/main" val="22043301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22E1B-56BF-2667-DC80-B079339C63B0}"/>
            </a:ext>
          </a:extLst>
        </p:cNvPr>
        <p:cNvGrpSpPr/>
        <p:nvPr/>
      </p:nvGrpSpPr>
      <p:grpSpPr>
        <a:xfrm>
          <a:off x="0" y="0"/>
          <a:ext cx="0" cy="0"/>
          <a:chOff x="0" y="0"/>
          <a:chExt cx="0" cy="0"/>
        </a:xfrm>
      </p:grpSpPr>
      <p:pic>
        <p:nvPicPr>
          <p:cNvPr id="56" name="Picture 10" descr="Abstract Dark Halftone Background Design Png Image - Background Abstract  Design Png Clipart - Large Size Png Image - PikPng">
            <a:extLst>
              <a:ext uri="{FF2B5EF4-FFF2-40B4-BE49-F238E27FC236}">
                <a16:creationId xmlns:a16="http://schemas.microsoft.com/office/drawing/2014/main" id="{6C9C9823-9946-B3B4-951F-F97887817646}"/>
              </a:ext>
            </a:extLst>
          </p:cNvPr>
          <p:cNvPicPr>
            <a:picLocks noChangeAspect="1" noChangeArrowheads="1"/>
          </p:cNvPicPr>
          <p:nvPr/>
        </p:nvPicPr>
        <p:blipFill rotWithShape="1">
          <a:blip r:embed="rId2">
            <a:alphaModFix amt="3000"/>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39976" y="474086"/>
            <a:ext cx="6343938" cy="64238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F94E9AE8-89FD-010E-53AD-0BAA477607C9}"/>
              </a:ext>
            </a:extLst>
          </p:cNvPr>
          <p:cNvSpPr/>
          <p:nvPr/>
        </p:nvSpPr>
        <p:spPr>
          <a:xfrm>
            <a:off x="-793631" y="657263"/>
            <a:ext cx="11713268"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5A5B1A1F-6EC7-7D98-6500-F4557808EFB4}"/>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10D01131-22E2-258A-A207-DAFDBFE62D3C}"/>
              </a:ext>
            </a:extLst>
          </p:cNvPr>
          <p:cNvSpPr txBox="1"/>
          <p:nvPr/>
        </p:nvSpPr>
        <p:spPr>
          <a:xfrm>
            <a:off x="743291" y="787325"/>
            <a:ext cx="10015925" cy="523220"/>
          </a:xfrm>
          <a:prstGeom prst="rect">
            <a:avLst/>
          </a:prstGeom>
          <a:noFill/>
        </p:spPr>
        <p:txBody>
          <a:bodyPr wrap="square" rtlCol="0">
            <a:spAutoFit/>
          </a:bodyPr>
          <a:lstStyle/>
          <a:p>
            <a:r>
              <a:rPr lang="es-ES" sz="2800" b="1" dirty="0">
                <a:solidFill>
                  <a:schemeClr val="tx1">
                    <a:lumMod val="85000"/>
                    <a:lumOff val="15000"/>
                  </a:schemeClr>
                </a:solidFill>
                <a:latin typeface="Aptos" panose="020B0004020202020204" pitchFamily="34" charset="0"/>
              </a:rPr>
              <a:t>Factores de Riesgo: Descomposición en valores singular</a:t>
            </a:r>
          </a:p>
        </p:txBody>
      </p:sp>
      <p:cxnSp>
        <p:nvCxnSpPr>
          <p:cNvPr id="11" name="Straight Connector 10">
            <a:extLst>
              <a:ext uri="{FF2B5EF4-FFF2-40B4-BE49-F238E27FC236}">
                <a16:creationId xmlns:a16="http://schemas.microsoft.com/office/drawing/2014/main" id="{F6C2B532-3A46-2972-0F87-DDCF5673A683}"/>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AD67A85-9C72-187B-5531-7B63CCBED603}"/>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61340FB7-DC7D-49DA-F342-E039C28C97EA}"/>
              </a:ext>
            </a:extLst>
          </p:cNvPr>
          <p:cNvGrpSpPr/>
          <p:nvPr/>
        </p:nvGrpSpPr>
        <p:grpSpPr>
          <a:xfrm>
            <a:off x="1813938" y="2556076"/>
            <a:ext cx="8564124" cy="3285913"/>
            <a:chOff x="743471" y="2734799"/>
            <a:chExt cx="8564124" cy="3285913"/>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E7A507B-1B14-1695-FCDE-B442FF5EF32B}"/>
                    </a:ext>
                  </a:extLst>
                </p:cNvPr>
                <p:cNvSpPr txBox="1"/>
                <p:nvPr/>
              </p:nvSpPr>
              <p:spPr>
                <a:xfrm>
                  <a:off x="1112458" y="3012590"/>
                  <a:ext cx="8195137" cy="2875339"/>
                </a:xfrm>
                <a:prstGeom prst="rect">
                  <a:avLst/>
                </a:prstGeom>
                <a:noFill/>
                <a:ln>
                  <a:noFill/>
                </a:ln>
              </p:spPr>
              <p:txBody>
                <a:bodyPr wrap="square" rtlCol="0">
                  <a:spAutoFit/>
                </a:bodyPr>
                <a:lstStyle/>
                <a:p>
                  <a:r>
                    <a:rPr lang="es-CO" sz="1600" dirty="0">
                      <a:solidFill>
                        <a:schemeClr val="bg1"/>
                      </a:solidFill>
                      <a:latin typeface="Aptos" panose="020B0004020202020204" pitchFamily="34" charset="0"/>
                    </a:rPr>
                    <a:t>Se puede demostrar que los términos al cuadrado de la matriz </a:t>
                  </a:r>
                  <a14:m>
                    <m:oMath xmlns:m="http://schemas.openxmlformats.org/officeDocument/2006/math">
                      <m:r>
                        <m:rPr>
                          <m:sty m:val="p"/>
                        </m:rPr>
                        <a:rPr lang="es-CO" sz="1600" b="0" i="0" smtClean="0">
                          <a:solidFill>
                            <a:schemeClr val="bg1"/>
                          </a:solidFill>
                          <a:latin typeface="Cambria Math" panose="02040503050406030204" pitchFamily="18" charset="0"/>
                        </a:rPr>
                        <m:t>Σ</m:t>
                      </m:r>
                    </m:oMath>
                  </a14:m>
                  <a:r>
                    <a:rPr lang="es-CO" sz="1600" dirty="0">
                      <a:solidFill>
                        <a:schemeClr val="bg1"/>
                      </a:solidFill>
                      <a:latin typeface="Aptos" panose="020B0004020202020204" pitchFamily="34" charset="0"/>
                    </a:rPr>
                    <a:t> son los eigenvalores al cuadrado. </a:t>
                  </a:r>
                </a:p>
                <a:p>
                  <a:r>
                    <a:rPr lang="es-CO" sz="1600" dirty="0">
                      <a:solidFill>
                        <a:schemeClr val="bg1"/>
                      </a:solidFill>
                      <a:latin typeface="Aptos" panose="020B0004020202020204" pitchFamily="34" charset="0"/>
                    </a:rPr>
                    <a:t> </a:t>
                  </a:r>
                  <a:endParaRPr lang="es-MX" sz="16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sSup>
                          <m:sSupPr>
                            <m:ctrlPr>
                              <a:rPr lang="es-CO" b="0" i="1" smtClean="0">
                                <a:solidFill>
                                  <a:schemeClr val="bg1"/>
                                </a:solidFill>
                                <a:latin typeface="Cambria Math" panose="02040503050406030204" pitchFamily="18" charset="0"/>
                              </a:rPr>
                            </m:ctrlPr>
                          </m:sSupPr>
                          <m:e>
                            <m:r>
                              <a:rPr lang="es-CO" b="0" i="1" smtClean="0">
                                <a:solidFill>
                                  <a:schemeClr val="bg1"/>
                                </a:solidFill>
                                <a:latin typeface="Cambria Math" panose="02040503050406030204" pitchFamily="18" charset="0"/>
                              </a:rPr>
                              <m:t>𝑅</m:t>
                            </m:r>
                          </m:e>
                          <m:sup>
                            <m:r>
                              <a:rPr lang="es-CO" b="0" i="1" smtClean="0">
                                <a:solidFill>
                                  <a:schemeClr val="bg1"/>
                                </a:solidFill>
                                <a:latin typeface="Cambria Math" panose="02040503050406030204" pitchFamily="18" charset="0"/>
                              </a:rPr>
                              <m:t>′</m:t>
                            </m:r>
                          </m:sup>
                        </m:sSup>
                        <m:r>
                          <a:rPr lang="es-CO" b="0" i="1" smtClean="0">
                            <a:solidFill>
                              <a:schemeClr val="bg1"/>
                            </a:solidFill>
                            <a:latin typeface="Cambria Math" panose="02040503050406030204" pitchFamily="18" charset="0"/>
                          </a:rPr>
                          <m:t>𝑅</m:t>
                        </m:r>
                        <m:r>
                          <a:rPr lang="es-CO" i="1">
                            <a:solidFill>
                              <a:schemeClr val="bg1"/>
                            </a:solidFill>
                            <a:latin typeface="Cambria Math" panose="02040503050406030204" pitchFamily="18" charset="0"/>
                          </a:rPr>
                          <m:t>=</m:t>
                        </m:r>
                        <m:r>
                          <m:rPr>
                            <m:sty m:val="p"/>
                          </m:rPr>
                          <a:rPr lang="es-CO" b="0" i="0" smtClean="0">
                            <a:solidFill>
                              <a:schemeClr val="bg1"/>
                            </a:solidFill>
                            <a:latin typeface="Cambria Math" panose="02040503050406030204" pitchFamily="18" charset="0"/>
                          </a:rPr>
                          <m:t>V</m:t>
                        </m:r>
                        <m:sSup>
                          <m:sSupPr>
                            <m:ctrlPr>
                              <a:rPr lang="es-CO" b="0" i="1" smtClean="0">
                                <a:solidFill>
                                  <a:schemeClr val="bg1"/>
                                </a:solidFill>
                                <a:latin typeface="Cambria Math" panose="02040503050406030204" pitchFamily="18" charset="0"/>
                              </a:rPr>
                            </m:ctrlPr>
                          </m:sSupPr>
                          <m:e>
                            <m:r>
                              <m:rPr>
                                <m:sty m:val="p"/>
                              </m:rPr>
                              <a:rPr lang="es-CO">
                                <a:solidFill>
                                  <a:schemeClr val="bg1"/>
                                </a:solidFill>
                                <a:latin typeface="Cambria Math" panose="02040503050406030204" pitchFamily="18" charset="0"/>
                              </a:rPr>
                              <m:t>Σ</m:t>
                            </m:r>
                          </m:e>
                          <m:sup>
                            <m:r>
                              <a:rPr lang="es-CO" b="0" i="1" smtClean="0">
                                <a:solidFill>
                                  <a:schemeClr val="bg1"/>
                                </a:solidFill>
                                <a:latin typeface="Cambria Math" panose="02040503050406030204" pitchFamily="18" charset="0"/>
                              </a:rPr>
                              <m:t>𝑇</m:t>
                            </m:r>
                          </m:sup>
                        </m:sSup>
                        <m:sSup>
                          <m:sSupPr>
                            <m:ctrlPr>
                              <a:rPr lang="es-CO" i="1">
                                <a:solidFill>
                                  <a:schemeClr val="bg1"/>
                                </a:solidFill>
                                <a:latin typeface="Cambria Math" panose="02040503050406030204" pitchFamily="18" charset="0"/>
                              </a:rPr>
                            </m:ctrlPr>
                          </m:sSupPr>
                          <m:e>
                            <m:r>
                              <a:rPr lang="es-CO" b="0" i="1" smtClean="0">
                                <a:solidFill>
                                  <a:schemeClr val="bg1"/>
                                </a:solidFill>
                                <a:latin typeface="Cambria Math" panose="02040503050406030204" pitchFamily="18" charset="0"/>
                              </a:rPr>
                              <m:t>𝑈</m:t>
                            </m:r>
                          </m:e>
                          <m:sup>
                            <m:r>
                              <a:rPr lang="es-CO" i="1">
                                <a:solidFill>
                                  <a:schemeClr val="bg1"/>
                                </a:solidFill>
                                <a:latin typeface="Cambria Math" panose="02040503050406030204" pitchFamily="18" charset="0"/>
                              </a:rPr>
                              <m:t>𝑇</m:t>
                            </m:r>
                          </m:sup>
                        </m:sSup>
                        <m:r>
                          <a:rPr lang="es-CO" i="1">
                            <a:solidFill>
                              <a:schemeClr val="bg1"/>
                            </a:solidFill>
                            <a:latin typeface="Cambria Math" panose="02040503050406030204" pitchFamily="18" charset="0"/>
                          </a:rPr>
                          <m:t>𝑈</m:t>
                        </m:r>
                        <m:r>
                          <m:rPr>
                            <m:sty m:val="p"/>
                          </m:rPr>
                          <a:rPr lang="es-CO">
                            <a:solidFill>
                              <a:schemeClr val="bg1"/>
                            </a:solidFill>
                            <a:latin typeface="Cambria Math" panose="02040503050406030204" pitchFamily="18" charset="0"/>
                          </a:rPr>
                          <m:t>Σ</m:t>
                        </m:r>
                        <m:sSup>
                          <m:sSupPr>
                            <m:ctrlPr>
                              <a:rPr lang="es-CO" i="1">
                                <a:solidFill>
                                  <a:schemeClr val="bg1"/>
                                </a:solidFill>
                                <a:latin typeface="Cambria Math" panose="02040503050406030204" pitchFamily="18" charset="0"/>
                              </a:rPr>
                            </m:ctrlPr>
                          </m:sSupPr>
                          <m:e>
                            <m:r>
                              <a:rPr lang="es-CO" i="1">
                                <a:solidFill>
                                  <a:schemeClr val="bg1"/>
                                </a:solidFill>
                                <a:latin typeface="Cambria Math" panose="02040503050406030204" pitchFamily="18" charset="0"/>
                              </a:rPr>
                              <m:t>𝑉</m:t>
                            </m:r>
                          </m:e>
                          <m:sup>
                            <m:r>
                              <a:rPr lang="es-CO" i="1">
                                <a:solidFill>
                                  <a:schemeClr val="bg1"/>
                                </a:solidFill>
                                <a:latin typeface="Cambria Math" panose="02040503050406030204" pitchFamily="18" charset="0"/>
                              </a:rPr>
                              <m:t>𝑇</m:t>
                            </m:r>
                          </m:sup>
                        </m:sSup>
                      </m:oMath>
                    </m:oMathPara>
                  </a14:m>
                  <a:endParaRPr lang="es-CO" sz="1600" b="0" dirty="0">
                    <a:solidFill>
                      <a:schemeClr val="bg1"/>
                    </a:solidFill>
                    <a:latin typeface="Aptos" panose="020B0004020202020204" pitchFamily="34" charset="0"/>
                  </a:endParaRPr>
                </a:p>
                <a:p>
                  <a:endParaRPr lang="es-CO" sz="1600" dirty="0">
                    <a:solidFill>
                      <a:schemeClr val="bg1"/>
                    </a:solidFill>
                    <a:latin typeface="Aptos" panose="020B0004020202020204" pitchFamily="34" charset="0"/>
                  </a:endParaRPr>
                </a:p>
                <a:p>
                  <a:r>
                    <a:rPr lang="es-CO" sz="1600" dirty="0">
                      <a:solidFill>
                        <a:schemeClr val="bg1"/>
                      </a:solidFill>
                      <a:latin typeface="Aptos" panose="020B0004020202020204" pitchFamily="34" charset="0"/>
                    </a:rPr>
                    <a:t>Como </a:t>
                  </a:r>
                  <a14:m>
                    <m:oMath xmlns:m="http://schemas.openxmlformats.org/officeDocument/2006/math">
                      <m:r>
                        <a:rPr lang="es-CO" sz="1600" i="1" smtClean="0">
                          <a:solidFill>
                            <a:schemeClr val="bg1"/>
                          </a:solidFill>
                          <a:latin typeface="Cambria Math" panose="02040503050406030204" pitchFamily="18" charset="0"/>
                        </a:rPr>
                        <m:t>𝑈</m:t>
                      </m:r>
                    </m:oMath>
                  </a14:m>
                  <a:r>
                    <a:rPr lang="es-CO" sz="1600" b="0" dirty="0">
                      <a:solidFill>
                        <a:schemeClr val="bg1"/>
                      </a:solidFill>
                      <a:latin typeface="Aptos" panose="020B0004020202020204" pitchFamily="34" charset="0"/>
                    </a:rPr>
                    <a:t> es una matriz ortogonal se cumple que </a:t>
                  </a:r>
                  <a14:m>
                    <m:oMath xmlns:m="http://schemas.openxmlformats.org/officeDocument/2006/math">
                      <m:sSup>
                        <m:sSupPr>
                          <m:ctrlPr>
                            <a:rPr lang="es-CO" sz="1600" i="1">
                              <a:solidFill>
                                <a:schemeClr val="bg1"/>
                              </a:solidFill>
                              <a:latin typeface="Cambria Math" panose="02040503050406030204" pitchFamily="18" charset="0"/>
                            </a:rPr>
                          </m:ctrlPr>
                        </m:sSupPr>
                        <m:e>
                          <m:r>
                            <a:rPr lang="es-CO" sz="1600" i="1">
                              <a:solidFill>
                                <a:schemeClr val="bg1"/>
                              </a:solidFill>
                              <a:latin typeface="Cambria Math" panose="02040503050406030204" pitchFamily="18" charset="0"/>
                            </a:rPr>
                            <m:t>𝑈</m:t>
                          </m:r>
                        </m:e>
                        <m:sup>
                          <m:r>
                            <a:rPr lang="es-CO" sz="1600" i="1">
                              <a:solidFill>
                                <a:schemeClr val="bg1"/>
                              </a:solidFill>
                              <a:latin typeface="Cambria Math" panose="02040503050406030204" pitchFamily="18" charset="0"/>
                            </a:rPr>
                            <m:t>𝑇</m:t>
                          </m:r>
                        </m:sup>
                      </m:sSup>
                      <m:r>
                        <a:rPr lang="es-CO" sz="1600" i="1">
                          <a:solidFill>
                            <a:schemeClr val="bg1"/>
                          </a:solidFill>
                          <a:latin typeface="Cambria Math" panose="02040503050406030204" pitchFamily="18" charset="0"/>
                        </a:rPr>
                        <m:t>𝑈</m:t>
                      </m:r>
                      <m:r>
                        <a:rPr lang="es-CO" sz="1600" b="0" i="1" smtClean="0">
                          <a:solidFill>
                            <a:schemeClr val="bg1"/>
                          </a:solidFill>
                          <a:latin typeface="Cambria Math" panose="02040503050406030204" pitchFamily="18" charset="0"/>
                        </a:rPr>
                        <m:t>=</m:t>
                      </m:r>
                      <m:r>
                        <a:rPr lang="es-CO" sz="1600" b="0" i="1" smtClean="0">
                          <a:solidFill>
                            <a:schemeClr val="bg1"/>
                          </a:solidFill>
                          <a:latin typeface="Cambria Math" panose="02040503050406030204" pitchFamily="18" charset="0"/>
                        </a:rPr>
                        <m:t>𝐼</m:t>
                      </m:r>
                    </m:oMath>
                  </a14:m>
                  <a:endParaRPr lang="es-CO" sz="1600" b="0" dirty="0">
                    <a:solidFill>
                      <a:schemeClr val="bg1"/>
                    </a:solidFill>
                    <a:latin typeface="Aptos" panose="020B0004020202020204" pitchFamily="34" charset="0"/>
                  </a:endParaRPr>
                </a:p>
                <a:p>
                  <a:endParaRPr lang="es-CO" sz="1600" b="0" i="1" dirty="0">
                    <a:solidFill>
                      <a:schemeClr val="bg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s-CO" b="0" i="1" smtClean="0">
                                <a:solidFill>
                                  <a:schemeClr val="bg1"/>
                                </a:solidFill>
                                <a:latin typeface="Cambria Math" panose="02040503050406030204" pitchFamily="18" charset="0"/>
                              </a:rPr>
                            </m:ctrlPr>
                          </m:sSupPr>
                          <m:e>
                            <m:r>
                              <a:rPr lang="es-CO" b="0" i="1" smtClean="0">
                                <a:solidFill>
                                  <a:schemeClr val="bg1"/>
                                </a:solidFill>
                                <a:latin typeface="Cambria Math" panose="02040503050406030204" pitchFamily="18" charset="0"/>
                              </a:rPr>
                              <m:t>𝑅</m:t>
                            </m:r>
                          </m:e>
                          <m:sup>
                            <m:r>
                              <a:rPr lang="es-CO" b="0" i="1" smtClean="0">
                                <a:solidFill>
                                  <a:schemeClr val="bg1"/>
                                </a:solidFill>
                                <a:latin typeface="Cambria Math" panose="02040503050406030204" pitchFamily="18" charset="0"/>
                              </a:rPr>
                              <m:t>′</m:t>
                            </m:r>
                          </m:sup>
                        </m:sSup>
                        <m:r>
                          <a:rPr lang="es-CO" b="0" i="1" smtClean="0">
                            <a:solidFill>
                              <a:schemeClr val="bg1"/>
                            </a:solidFill>
                            <a:latin typeface="Cambria Math" panose="02040503050406030204" pitchFamily="18" charset="0"/>
                          </a:rPr>
                          <m:t>𝑅</m:t>
                        </m:r>
                        <m:r>
                          <a:rPr lang="es-CO" i="1">
                            <a:solidFill>
                              <a:schemeClr val="bg1"/>
                            </a:solidFill>
                            <a:latin typeface="Cambria Math" panose="02040503050406030204" pitchFamily="18" charset="0"/>
                          </a:rPr>
                          <m:t>=</m:t>
                        </m:r>
                        <m:r>
                          <m:rPr>
                            <m:sty m:val="p"/>
                          </m:rPr>
                          <a:rPr lang="es-CO" b="0" i="0" smtClean="0">
                            <a:solidFill>
                              <a:schemeClr val="bg1"/>
                            </a:solidFill>
                            <a:latin typeface="Cambria Math" panose="02040503050406030204" pitchFamily="18" charset="0"/>
                          </a:rPr>
                          <m:t>V</m:t>
                        </m:r>
                        <m:sSubSup>
                          <m:sSubSupPr>
                            <m:ctrlPr>
                              <a:rPr lang="es-CO" b="0" i="1" smtClean="0">
                                <a:solidFill>
                                  <a:schemeClr val="bg1"/>
                                </a:solidFill>
                                <a:latin typeface="Cambria Math" panose="02040503050406030204" pitchFamily="18" charset="0"/>
                              </a:rPr>
                            </m:ctrlPr>
                          </m:sSubSupPr>
                          <m:e>
                            <m:r>
                              <m:rPr>
                                <m:sty m:val="p"/>
                              </m:rPr>
                              <a:rPr lang="es-CO">
                                <a:solidFill>
                                  <a:schemeClr val="bg1"/>
                                </a:solidFill>
                                <a:latin typeface="Cambria Math" panose="02040503050406030204" pitchFamily="18" charset="0"/>
                              </a:rPr>
                              <m:t>Σ</m:t>
                            </m:r>
                          </m:e>
                          <m:sub>
                            <m:r>
                              <a:rPr lang="es-CO" b="0" i="1" smtClean="0">
                                <a:solidFill>
                                  <a:schemeClr val="bg1"/>
                                </a:solidFill>
                                <a:latin typeface="Cambria Math" panose="02040503050406030204" pitchFamily="18" charset="0"/>
                              </a:rPr>
                              <m:t>𝑆𝑉𝐷</m:t>
                            </m:r>
                          </m:sub>
                          <m:sup>
                            <m:r>
                              <m:rPr>
                                <m:sty m:val="p"/>
                              </m:rPr>
                              <a:rPr lang="es-CO" b="0" i="0" smtClean="0">
                                <a:solidFill>
                                  <a:schemeClr val="bg1"/>
                                </a:solidFill>
                                <a:latin typeface="Cambria Math" panose="02040503050406030204" pitchFamily="18" charset="0"/>
                              </a:rPr>
                              <m:t>T</m:t>
                            </m:r>
                          </m:sup>
                        </m:sSubSup>
                        <m:sSub>
                          <m:sSubPr>
                            <m:ctrlPr>
                              <a:rPr lang="es-CO" b="0" i="1" smtClean="0">
                                <a:solidFill>
                                  <a:schemeClr val="bg1"/>
                                </a:solidFill>
                                <a:latin typeface="Cambria Math" panose="02040503050406030204" pitchFamily="18" charset="0"/>
                              </a:rPr>
                            </m:ctrlPr>
                          </m:sSubPr>
                          <m:e>
                            <m:r>
                              <m:rPr>
                                <m:sty m:val="p"/>
                              </m:rPr>
                              <a:rPr lang="es-CO">
                                <a:solidFill>
                                  <a:schemeClr val="bg1"/>
                                </a:solidFill>
                                <a:latin typeface="Cambria Math" panose="02040503050406030204" pitchFamily="18" charset="0"/>
                              </a:rPr>
                              <m:t>Σ</m:t>
                            </m:r>
                          </m:e>
                          <m:sub>
                            <m:r>
                              <a:rPr lang="es-CO" b="0" i="1" smtClean="0">
                                <a:solidFill>
                                  <a:schemeClr val="bg1"/>
                                </a:solidFill>
                                <a:latin typeface="Cambria Math" panose="02040503050406030204" pitchFamily="18" charset="0"/>
                              </a:rPr>
                              <m:t>𝑆𝑉𝐷</m:t>
                            </m:r>
                          </m:sub>
                        </m:sSub>
                        <m:sSup>
                          <m:sSupPr>
                            <m:ctrlPr>
                              <a:rPr lang="es-CO" i="1">
                                <a:solidFill>
                                  <a:schemeClr val="bg1"/>
                                </a:solidFill>
                                <a:latin typeface="Cambria Math" panose="02040503050406030204" pitchFamily="18" charset="0"/>
                              </a:rPr>
                            </m:ctrlPr>
                          </m:sSupPr>
                          <m:e>
                            <m:r>
                              <a:rPr lang="es-CO" i="1">
                                <a:solidFill>
                                  <a:schemeClr val="bg1"/>
                                </a:solidFill>
                                <a:latin typeface="Cambria Math" panose="02040503050406030204" pitchFamily="18" charset="0"/>
                              </a:rPr>
                              <m:t>𝑉</m:t>
                            </m:r>
                          </m:e>
                          <m:sup>
                            <m:r>
                              <a:rPr lang="es-CO" i="1">
                                <a:solidFill>
                                  <a:schemeClr val="bg1"/>
                                </a:solidFill>
                                <a:latin typeface="Cambria Math" panose="02040503050406030204" pitchFamily="18" charset="0"/>
                              </a:rPr>
                              <m:t>𝑇</m:t>
                            </m:r>
                          </m:sup>
                        </m:sSup>
                      </m:oMath>
                    </m:oMathPara>
                  </a14:m>
                  <a:endParaRPr lang="es-MX" dirty="0">
                    <a:solidFill>
                      <a:schemeClr val="bg1"/>
                    </a:solidFill>
                    <a:latin typeface="Aptos" panose="020B0004020202020204" pitchFamily="34" charset="0"/>
                  </a:endParaRPr>
                </a:p>
                <a:p>
                  <a:endParaRPr lang="es-MX" sz="1600" dirty="0">
                    <a:solidFill>
                      <a:schemeClr val="bg1"/>
                    </a:solidFill>
                    <a:latin typeface="Aptos" panose="020B0004020202020204" pitchFamily="34" charset="0"/>
                  </a:endParaRPr>
                </a:p>
                <a:p>
                  <a:r>
                    <a:rPr lang="es-MX" sz="1600" dirty="0">
                      <a:solidFill>
                        <a:schemeClr val="bg1"/>
                      </a:solidFill>
                      <a:latin typeface="Aptos" panose="020B0004020202020204" pitchFamily="34" charset="0"/>
                    </a:rPr>
                    <a:t>Se muestra entonces que los vectores propios de la matriz de covarianzas </a:t>
                  </a:r>
                  <a14:m>
                    <m:oMath xmlns:m="http://schemas.openxmlformats.org/officeDocument/2006/math">
                      <m:r>
                        <m:rPr>
                          <m:sty m:val="p"/>
                        </m:rPr>
                        <a:rPr lang="es-CO" sz="1600" b="0" i="0" smtClean="0">
                          <a:solidFill>
                            <a:schemeClr val="bg1"/>
                          </a:solidFill>
                          <a:latin typeface="Cambria Math" panose="02040503050406030204" pitchFamily="18" charset="0"/>
                        </a:rPr>
                        <m:t>Σ</m:t>
                      </m:r>
                      <m:r>
                        <a:rPr lang="es-CO" sz="1600" b="0" i="1" smtClean="0">
                          <a:solidFill>
                            <a:schemeClr val="bg1"/>
                          </a:solidFill>
                          <a:latin typeface="Cambria Math" panose="02040503050406030204" pitchFamily="18" charset="0"/>
                        </a:rPr>
                        <m:t>=</m:t>
                      </m:r>
                      <m:sSup>
                        <m:sSupPr>
                          <m:ctrlPr>
                            <a:rPr lang="es-CO" sz="1600" b="0" i="1" smtClean="0">
                              <a:solidFill>
                                <a:schemeClr val="bg1"/>
                              </a:solidFill>
                              <a:latin typeface="Cambria Math" panose="02040503050406030204" pitchFamily="18" charset="0"/>
                            </a:rPr>
                          </m:ctrlPr>
                        </m:sSupPr>
                        <m:e>
                          <m:r>
                            <a:rPr lang="es-CO" sz="1600" b="0" i="1" smtClean="0">
                              <a:solidFill>
                                <a:schemeClr val="bg1"/>
                              </a:solidFill>
                              <a:latin typeface="Cambria Math" panose="02040503050406030204" pitchFamily="18" charset="0"/>
                            </a:rPr>
                            <m:t>𝑅</m:t>
                          </m:r>
                        </m:e>
                        <m:sup>
                          <m:r>
                            <a:rPr lang="es-CO" sz="1600" b="0" i="1" smtClean="0">
                              <a:solidFill>
                                <a:schemeClr val="bg1"/>
                              </a:solidFill>
                              <a:latin typeface="Cambria Math" panose="02040503050406030204" pitchFamily="18" charset="0"/>
                            </a:rPr>
                            <m:t>′</m:t>
                          </m:r>
                        </m:sup>
                      </m:sSup>
                      <m:r>
                        <a:rPr lang="es-CO" sz="1600" b="0" i="1" smtClean="0">
                          <a:solidFill>
                            <a:schemeClr val="bg1"/>
                          </a:solidFill>
                          <a:latin typeface="Cambria Math" panose="02040503050406030204" pitchFamily="18" charset="0"/>
                        </a:rPr>
                        <m:t>𝑅</m:t>
                      </m:r>
                    </m:oMath>
                  </a14:m>
                  <a:r>
                    <a:rPr lang="es-MX" sz="1600" dirty="0">
                      <a:solidFill>
                        <a:schemeClr val="bg1"/>
                      </a:solidFill>
                      <a:latin typeface="Aptos" panose="020B0004020202020204" pitchFamily="34" charset="0"/>
                    </a:rPr>
                    <a:t> son los valores singulares de la matriz de retornos </a:t>
                  </a:r>
                  <a14:m>
                    <m:oMath xmlns:m="http://schemas.openxmlformats.org/officeDocument/2006/math">
                      <m:r>
                        <a:rPr lang="es-CO" sz="1600" i="1">
                          <a:solidFill>
                            <a:schemeClr val="bg1"/>
                          </a:solidFill>
                          <a:latin typeface="Cambria Math" panose="02040503050406030204" pitchFamily="18" charset="0"/>
                        </a:rPr>
                        <m:t>𝑅</m:t>
                      </m:r>
                    </m:oMath>
                  </a14:m>
                  <a:r>
                    <a:rPr lang="es-MX" sz="1600" dirty="0">
                      <a:solidFill>
                        <a:schemeClr val="bg1"/>
                      </a:solidFill>
                      <a:latin typeface="Aptos" panose="020B0004020202020204" pitchFamily="34" charset="0"/>
                    </a:rPr>
                    <a:t> elevados al cuadrado </a:t>
                  </a:r>
                  <a14:m>
                    <m:oMath xmlns:m="http://schemas.openxmlformats.org/officeDocument/2006/math">
                      <m:r>
                        <a:rPr lang="es-CO" sz="1600" b="0" i="1" smtClean="0">
                          <a:solidFill>
                            <a:schemeClr val="bg1"/>
                          </a:solidFill>
                          <a:latin typeface="Cambria Math" panose="02040503050406030204" pitchFamily="18" charset="0"/>
                        </a:rPr>
                        <m:t>𝜆</m:t>
                      </m:r>
                      <m:r>
                        <a:rPr lang="es-CO" sz="1600" b="0" i="1" smtClean="0">
                          <a:solidFill>
                            <a:schemeClr val="bg1"/>
                          </a:solidFill>
                          <a:latin typeface="Cambria Math" panose="02040503050406030204" pitchFamily="18" charset="0"/>
                        </a:rPr>
                        <m:t>=</m:t>
                      </m:r>
                      <m:sSup>
                        <m:sSupPr>
                          <m:ctrlPr>
                            <a:rPr lang="es-CO" sz="1600" b="0" i="1" smtClean="0">
                              <a:solidFill>
                                <a:schemeClr val="bg1"/>
                              </a:solidFill>
                              <a:latin typeface="Cambria Math" panose="02040503050406030204" pitchFamily="18" charset="0"/>
                            </a:rPr>
                          </m:ctrlPr>
                        </m:sSupPr>
                        <m:e>
                          <m:r>
                            <a:rPr lang="es-CO" sz="1600" b="0" i="1" smtClean="0">
                              <a:solidFill>
                                <a:schemeClr val="bg1"/>
                              </a:solidFill>
                              <a:latin typeface="Cambria Math" panose="02040503050406030204" pitchFamily="18" charset="0"/>
                            </a:rPr>
                            <m:t>𝜎</m:t>
                          </m:r>
                        </m:e>
                        <m:sup>
                          <m:r>
                            <a:rPr lang="es-CO" sz="1600" b="0" i="1" smtClean="0">
                              <a:solidFill>
                                <a:schemeClr val="bg1"/>
                              </a:solidFill>
                              <a:latin typeface="Cambria Math" panose="02040503050406030204" pitchFamily="18" charset="0"/>
                            </a:rPr>
                            <m:t>2</m:t>
                          </m:r>
                        </m:sup>
                      </m:sSup>
                    </m:oMath>
                  </a14:m>
                  <a:r>
                    <a:rPr lang="es-MX" sz="1600" dirty="0">
                      <a:solidFill>
                        <a:schemeClr val="bg1"/>
                      </a:solidFill>
                      <a:latin typeface="Aptos" panose="020B0004020202020204" pitchFamily="34" charset="0"/>
                    </a:rPr>
                    <a:t> .</a:t>
                  </a:r>
                </a:p>
              </p:txBody>
            </p:sp>
          </mc:Choice>
          <mc:Fallback xmlns="">
            <p:sp>
              <p:nvSpPr>
                <p:cNvPr id="5" name="TextBox 4">
                  <a:extLst>
                    <a:ext uri="{FF2B5EF4-FFF2-40B4-BE49-F238E27FC236}">
                      <a16:creationId xmlns:a16="http://schemas.microsoft.com/office/drawing/2014/main" id="{AE7A507B-1B14-1695-FCDE-B442FF5EF32B}"/>
                    </a:ext>
                  </a:extLst>
                </p:cNvPr>
                <p:cNvSpPr txBox="1">
                  <a:spLocks noRot="1" noChangeAspect="1" noMove="1" noResize="1" noEditPoints="1" noAdjustHandles="1" noChangeArrowheads="1" noChangeShapeType="1" noTextEdit="1"/>
                </p:cNvSpPr>
                <p:nvPr/>
              </p:nvSpPr>
              <p:spPr>
                <a:xfrm>
                  <a:off x="1112458" y="3012590"/>
                  <a:ext cx="8195137" cy="2875339"/>
                </a:xfrm>
                <a:prstGeom prst="rect">
                  <a:avLst/>
                </a:prstGeom>
                <a:blipFill>
                  <a:blip r:embed="rId5"/>
                  <a:stretch>
                    <a:fillRect l="-372" t="-636" b="-1695"/>
                  </a:stretch>
                </a:blipFill>
                <a:ln>
                  <a:noFill/>
                </a:ln>
              </p:spPr>
              <p:txBody>
                <a:bodyPr/>
                <a:lstStyle/>
                <a:p>
                  <a:r>
                    <a:rPr lang="es-CO">
                      <a:noFill/>
                    </a:rPr>
                    <a:t> </a:t>
                  </a:r>
                </a:p>
              </p:txBody>
            </p:sp>
          </mc:Fallback>
        </mc:AlternateContent>
        <p:grpSp>
          <p:nvGrpSpPr>
            <p:cNvPr id="17" name="Group 16">
              <a:extLst>
                <a:ext uri="{FF2B5EF4-FFF2-40B4-BE49-F238E27FC236}">
                  <a16:creationId xmlns:a16="http://schemas.microsoft.com/office/drawing/2014/main" id="{19815750-948C-C0F1-50FE-8135060726E0}"/>
                </a:ext>
              </a:extLst>
            </p:cNvPr>
            <p:cNvGrpSpPr/>
            <p:nvPr/>
          </p:nvGrpSpPr>
          <p:grpSpPr>
            <a:xfrm>
              <a:off x="743471" y="2734799"/>
              <a:ext cx="8488539" cy="3285913"/>
              <a:chOff x="743471" y="2734799"/>
              <a:chExt cx="8488539" cy="3285913"/>
            </a:xfrm>
          </p:grpSpPr>
          <p:sp>
            <p:nvSpPr>
              <p:cNvPr id="12" name="Rectangle: Rounded Corners 11">
                <a:extLst>
                  <a:ext uri="{FF2B5EF4-FFF2-40B4-BE49-F238E27FC236}">
                    <a16:creationId xmlns:a16="http://schemas.microsoft.com/office/drawing/2014/main" id="{B92071F1-F111-8933-27EF-130A82147C88}"/>
                  </a:ext>
                </a:extLst>
              </p:cNvPr>
              <p:cNvSpPr/>
              <p:nvPr/>
            </p:nvSpPr>
            <p:spPr>
              <a:xfrm>
                <a:off x="899888" y="2913848"/>
                <a:ext cx="8332122" cy="3106864"/>
              </a:xfrm>
              <a:prstGeom prst="roundRect">
                <a:avLst>
                  <a:gd name="adj" fmla="val 2997"/>
                </a:avLst>
              </a:prstGeom>
              <a:noFill/>
              <a:ln w="3175">
                <a:solidFill>
                  <a:srgbClr val="FFC0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Oval 13">
                <a:extLst>
                  <a:ext uri="{FF2B5EF4-FFF2-40B4-BE49-F238E27FC236}">
                    <a16:creationId xmlns:a16="http://schemas.microsoft.com/office/drawing/2014/main" id="{8FA4C65D-B415-7E41-6DE1-44792FAC6812}"/>
                  </a:ext>
                </a:extLst>
              </p:cNvPr>
              <p:cNvSpPr/>
              <p:nvPr/>
            </p:nvSpPr>
            <p:spPr>
              <a:xfrm>
                <a:off x="743471" y="2734799"/>
                <a:ext cx="358095" cy="358095"/>
              </a:xfrm>
              <a:prstGeom prst="ellipse">
                <a:avLst/>
              </a:prstGeom>
              <a:solidFill>
                <a:srgbClr val="FFC0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Half Frame 15">
                <a:extLst>
                  <a:ext uri="{FF2B5EF4-FFF2-40B4-BE49-F238E27FC236}">
                    <a16:creationId xmlns:a16="http://schemas.microsoft.com/office/drawing/2014/main" id="{3681ECF6-02DE-4EB0-D67D-385253F1309C}"/>
                  </a:ext>
                </a:extLst>
              </p:cNvPr>
              <p:cNvSpPr/>
              <p:nvPr/>
            </p:nvSpPr>
            <p:spPr>
              <a:xfrm rot="8100000">
                <a:off x="780416" y="2818321"/>
                <a:ext cx="172091" cy="172091"/>
              </a:xfrm>
              <a:prstGeom prst="halfFram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grpSp>
      <p:pic>
        <p:nvPicPr>
          <p:cNvPr id="55" name="Picture 54">
            <a:extLst>
              <a:ext uri="{FF2B5EF4-FFF2-40B4-BE49-F238E27FC236}">
                <a16:creationId xmlns:a16="http://schemas.microsoft.com/office/drawing/2014/main" id="{A11FEA73-4BAE-A304-EEED-C167756DA07E}"/>
              </a:ext>
            </a:extLst>
          </p:cNvPr>
          <p:cNvPicPr>
            <a:picLocks noChangeAspect="1"/>
          </p:cNvPicPr>
          <p:nvPr/>
        </p:nvPicPr>
        <p:blipFill>
          <a:blip r:embed="rId6">
            <a:alphaModFix amt="2000"/>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rot="19585714">
            <a:off x="6816186" y="-318409"/>
            <a:ext cx="5912058" cy="5912058"/>
          </a:xfrm>
          <a:prstGeom prst="rect">
            <a:avLst/>
          </a:prstGeom>
        </p:spPr>
      </p:pic>
    </p:spTree>
    <p:extLst>
      <p:ext uri="{BB962C8B-B14F-4D97-AF65-F5344CB8AC3E}">
        <p14:creationId xmlns:p14="http://schemas.microsoft.com/office/powerpoint/2010/main" val="30649589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FD94D-4468-C64B-F72A-DA3C606B05E8}"/>
            </a:ext>
          </a:extLst>
        </p:cNvPr>
        <p:cNvGrpSpPr/>
        <p:nvPr/>
      </p:nvGrpSpPr>
      <p:grpSpPr>
        <a:xfrm>
          <a:off x="0" y="0"/>
          <a:ext cx="0" cy="0"/>
          <a:chOff x="0" y="0"/>
          <a:chExt cx="0" cy="0"/>
        </a:xfrm>
      </p:grpSpPr>
      <p:pic>
        <p:nvPicPr>
          <p:cNvPr id="35" name="Picture 34">
            <a:extLst>
              <a:ext uri="{FF2B5EF4-FFF2-40B4-BE49-F238E27FC236}">
                <a16:creationId xmlns:a16="http://schemas.microsoft.com/office/drawing/2014/main" id="{3BCA7D37-038A-8B1B-751D-BE17687AC94D}"/>
              </a:ext>
            </a:extLst>
          </p:cNvPr>
          <p:cNvPicPr>
            <a:picLocks noChangeAspect="1"/>
          </p:cNvPicPr>
          <p:nvPr/>
        </p:nvPicPr>
        <p:blipFill>
          <a:blip r:embed="rId3">
            <a:alphaModFix amt="2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1703053">
            <a:off x="-2760090" y="911204"/>
            <a:ext cx="6835144" cy="6835144"/>
          </a:xfrm>
          <a:prstGeom prst="rect">
            <a:avLst/>
          </a:prstGeom>
        </p:spPr>
      </p:pic>
      <p:sp>
        <p:nvSpPr>
          <p:cNvPr id="8" name="Rectangle: Rounded Corners 7">
            <a:extLst>
              <a:ext uri="{FF2B5EF4-FFF2-40B4-BE49-F238E27FC236}">
                <a16:creationId xmlns:a16="http://schemas.microsoft.com/office/drawing/2014/main" id="{D5D06C76-B624-7176-407B-8A9538062558}"/>
              </a:ext>
            </a:extLst>
          </p:cNvPr>
          <p:cNvSpPr/>
          <p:nvPr/>
        </p:nvSpPr>
        <p:spPr>
          <a:xfrm>
            <a:off x="1614834" y="654157"/>
            <a:ext cx="8962327"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A526ACBA-5383-5048-1380-29588AB08352}"/>
              </a:ext>
            </a:extLst>
          </p:cNvPr>
          <p:cNvPicPr>
            <a:picLocks noChangeAspect="1"/>
          </p:cNvPicPr>
          <p:nvPr/>
        </p:nvPicPr>
        <p:blipFill>
          <a:blip r:embed="rId5">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7E05A168-C9DF-9D74-3329-D971D60A4EB5}"/>
              </a:ext>
            </a:extLst>
          </p:cNvPr>
          <p:cNvSpPr txBox="1"/>
          <p:nvPr/>
        </p:nvSpPr>
        <p:spPr>
          <a:xfrm>
            <a:off x="2220213" y="793675"/>
            <a:ext cx="7751567" cy="523220"/>
          </a:xfrm>
          <a:prstGeom prst="rect">
            <a:avLst/>
          </a:prstGeom>
          <a:noFill/>
        </p:spPr>
        <p:txBody>
          <a:bodyPr wrap="square" rtlCol="0">
            <a:spAutoFit/>
          </a:bodyPr>
          <a:lstStyle/>
          <a:p>
            <a:pPr algn="ctr"/>
            <a:r>
              <a:rPr lang="es-MX" sz="2800" b="1" dirty="0">
                <a:solidFill>
                  <a:schemeClr val="tx1">
                    <a:lumMod val="85000"/>
                    <a:lumOff val="15000"/>
                  </a:schemeClr>
                </a:solidFill>
                <a:latin typeface="Aptos" panose="020B0004020202020204" pitchFamily="34" charset="0"/>
              </a:rPr>
              <a:t>Factores de Riesgo: </a:t>
            </a:r>
            <a:r>
              <a:rPr lang="es-MX" sz="2800" b="1" dirty="0" err="1">
                <a:solidFill>
                  <a:schemeClr val="tx1">
                    <a:lumMod val="85000"/>
                    <a:lumOff val="15000"/>
                  </a:schemeClr>
                </a:solidFill>
                <a:latin typeface="Aptos" panose="020B0004020202020204" pitchFamily="34" charset="0"/>
              </a:rPr>
              <a:t>Minimum</a:t>
            </a:r>
            <a:r>
              <a:rPr lang="es-MX" sz="2800" b="1" dirty="0">
                <a:solidFill>
                  <a:schemeClr val="tx1">
                    <a:lumMod val="85000"/>
                    <a:lumOff val="15000"/>
                  </a:schemeClr>
                </a:solidFill>
                <a:latin typeface="Aptos" panose="020B0004020202020204" pitchFamily="34" charset="0"/>
              </a:rPr>
              <a:t> Linear </a:t>
            </a:r>
            <a:r>
              <a:rPr lang="es-MX" sz="2800" b="1" dirty="0" err="1">
                <a:solidFill>
                  <a:schemeClr val="tx1">
                    <a:lumMod val="85000"/>
                    <a:lumOff val="15000"/>
                  </a:schemeClr>
                </a:solidFill>
                <a:latin typeface="Aptos" panose="020B0004020202020204" pitchFamily="34" charset="0"/>
              </a:rPr>
              <a:t>Torsion</a:t>
            </a:r>
            <a:endParaRPr lang="es-MX" sz="2800" b="1" dirty="0">
              <a:solidFill>
                <a:schemeClr val="tx1">
                  <a:lumMod val="85000"/>
                  <a:lumOff val="15000"/>
                </a:schemeClr>
              </a:solidFill>
              <a:latin typeface="Aptos" panose="020B0004020202020204" pitchFamily="34" charset="0"/>
            </a:endParaRPr>
          </a:p>
        </p:txBody>
      </p:sp>
      <p:cxnSp>
        <p:nvCxnSpPr>
          <p:cNvPr id="11" name="Straight Connector 10">
            <a:extLst>
              <a:ext uri="{FF2B5EF4-FFF2-40B4-BE49-F238E27FC236}">
                <a16:creationId xmlns:a16="http://schemas.microsoft.com/office/drawing/2014/main" id="{0F8841FB-FDBB-17C3-02E7-CAC97F58848F}"/>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A028A99-1D5A-CAE5-64DD-536D3D68751A}"/>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C1936E34-C33A-846B-0607-871CDECDA649}"/>
              </a:ext>
            </a:extLst>
          </p:cNvPr>
          <p:cNvGrpSpPr/>
          <p:nvPr/>
        </p:nvGrpSpPr>
        <p:grpSpPr>
          <a:xfrm>
            <a:off x="1709152" y="2529951"/>
            <a:ext cx="8773688" cy="3164908"/>
            <a:chOff x="6377055" y="4514908"/>
            <a:chExt cx="8773688" cy="3164908"/>
          </a:xfrm>
        </p:grpSpPr>
        <p:sp>
          <p:nvSpPr>
            <p:cNvPr id="13" name="TextBox 12">
              <a:extLst>
                <a:ext uri="{FF2B5EF4-FFF2-40B4-BE49-F238E27FC236}">
                  <a16:creationId xmlns:a16="http://schemas.microsoft.com/office/drawing/2014/main" id="{8D3B81C8-AE5B-365A-2B08-EF14F448FFE3}"/>
                </a:ext>
              </a:extLst>
            </p:cNvPr>
            <p:cNvSpPr txBox="1"/>
            <p:nvPr/>
          </p:nvSpPr>
          <p:spPr>
            <a:xfrm>
              <a:off x="6878771" y="4873003"/>
              <a:ext cx="8100522" cy="2554545"/>
            </a:xfrm>
            <a:prstGeom prst="rect">
              <a:avLst/>
            </a:prstGeom>
            <a:noFill/>
          </p:spPr>
          <p:txBody>
            <a:bodyPr wrap="square" rtlCol="0">
              <a:spAutoFit/>
            </a:bodyPr>
            <a:lstStyle/>
            <a:p>
              <a:r>
                <a:rPr lang="es-ES" sz="1600" dirty="0">
                  <a:solidFill>
                    <a:schemeClr val="bg1"/>
                  </a:solidFill>
                  <a:latin typeface="Aptos" panose="020B0004020202020204" pitchFamily="34" charset="0"/>
                </a:rPr>
                <a:t>Para sobreponerse a los anteriores problemas mencionados Meucci, </a:t>
              </a:r>
              <a:r>
                <a:rPr lang="es-ES" sz="1600" dirty="0" err="1">
                  <a:solidFill>
                    <a:schemeClr val="bg1"/>
                  </a:solidFill>
                  <a:latin typeface="Aptos" panose="020B0004020202020204" pitchFamily="34" charset="0"/>
                </a:rPr>
                <a:t>Santangelo</a:t>
              </a:r>
              <a:r>
                <a:rPr lang="es-ES" sz="1600" dirty="0">
                  <a:solidFill>
                    <a:schemeClr val="bg1"/>
                  </a:solidFill>
                  <a:latin typeface="Aptos" panose="020B0004020202020204" pitchFamily="34" charset="0"/>
                </a:rPr>
                <a:t>, and </a:t>
              </a:r>
              <a:r>
                <a:rPr lang="es-ES" sz="1600" dirty="0" err="1">
                  <a:solidFill>
                    <a:schemeClr val="bg1"/>
                  </a:solidFill>
                  <a:latin typeface="Aptos" panose="020B0004020202020204" pitchFamily="34" charset="0"/>
                </a:rPr>
                <a:t>Deguest</a:t>
              </a:r>
              <a:r>
                <a:rPr lang="es-ES" sz="1600" dirty="0">
                  <a:solidFill>
                    <a:schemeClr val="bg1"/>
                  </a:solidFill>
                  <a:latin typeface="Aptos" panose="020B0004020202020204" pitchFamily="34" charset="0"/>
                </a:rPr>
                <a:t> (2015) proponen un método alternativo llamado “</a:t>
              </a:r>
              <a:r>
                <a:rPr lang="es-ES" sz="1600" dirty="0" err="1">
                  <a:solidFill>
                    <a:schemeClr val="bg1"/>
                  </a:solidFill>
                  <a:latin typeface="Aptos" panose="020B0004020202020204" pitchFamily="34" charset="0"/>
                </a:rPr>
                <a:t>Minimum</a:t>
              </a:r>
              <a:r>
                <a:rPr lang="es-ES" sz="1600" dirty="0">
                  <a:solidFill>
                    <a:schemeClr val="bg1"/>
                  </a:solidFill>
                  <a:latin typeface="Aptos" panose="020B0004020202020204" pitchFamily="34" charset="0"/>
                </a:rPr>
                <a:t> Linear </a:t>
              </a:r>
              <a:r>
                <a:rPr lang="es-ES" sz="1600" dirty="0" err="1">
                  <a:solidFill>
                    <a:schemeClr val="bg1"/>
                  </a:solidFill>
                  <a:latin typeface="Aptos" panose="020B0004020202020204" pitchFamily="34" charset="0"/>
                </a:rPr>
                <a:t>Torsion</a:t>
              </a:r>
              <a:r>
                <a:rPr lang="es-ES" sz="1600" dirty="0">
                  <a:solidFill>
                    <a:schemeClr val="bg1"/>
                  </a:solidFill>
                  <a:latin typeface="Aptos" panose="020B0004020202020204" pitchFamily="34" charset="0"/>
                </a:rPr>
                <a:t>”. Esta técnica también permite encontrar una serie de factores no correlacionados, lo más parecidos a los activos originalmente disponible. </a:t>
              </a:r>
            </a:p>
            <a:p>
              <a:endParaRPr lang="es-ES" sz="1600" dirty="0">
                <a:solidFill>
                  <a:schemeClr val="bg1"/>
                </a:solidFill>
                <a:latin typeface="Aptos" panose="020B0004020202020204" pitchFamily="34" charset="0"/>
              </a:endParaRPr>
            </a:p>
            <a:p>
              <a:r>
                <a:rPr lang="es-ES" sz="1600" dirty="0">
                  <a:solidFill>
                    <a:schemeClr val="bg1"/>
                  </a:solidFill>
                  <a:latin typeface="Aptos" panose="020B0004020202020204" pitchFamily="34" charset="0"/>
                </a:rPr>
                <a:t>La idea es entonces encontrar una canasta de pesos que forme unos factores no correlacionados y que la suma del tracking error de los factores con respecto a los activos sea tan baja como sea posible. </a:t>
              </a:r>
            </a:p>
            <a:p>
              <a:endParaRPr lang="es-ES" sz="1600" dirty="0">
                <a:solidFill>
                  <a:schemeClr val="bg1"/>
                </a:solidFill>
                <a:latin typeface="Aptos" panose="020B0004020202020204" pitchFamily="34" charset="0"/>
              </a:endParaRPr>
            </a:p>
            <a:p>
              <a:r>
                <a:rPr lang="es-ES" sz="1600" dirty="0">
                  <a:solidFill>
                    <a:schemeClr val="bg1"/>
                  </a:solidFill>
                  <a:latin typeface="Aptos" panose="020B0004020202020204" pitchFamily="34" charset="0"/>
                </a:rPr>
                <a:t>De esta manera se gana en robustez y en interpretabilidad. </a:t>
              </a:r>
            </a:p>
          </p:txBody>
        </p:sp>
        <p:grpSp>
          <p:nvGrpSpPr>
            <p:cNvPr id="14" name="Group 13">
              <a:extLst>
                <a:ext uri="{FF2B5EF4-FFF2-40B4-BE49-F238E27FC236}">
                  <a16:creationId xmlns:a16="http://schemas.microsoft.com/office/drawing/2014/main" id="{19AFF5A4-4BB6-DFDE-E2C4-4B6B915824A9}"/>
                </a:ext>
              </a:extLst>
            </p:cNvPr>
            <p:cNvGrpSpPr/>
            <p:nvPr/>
          </p:nvGrpSpPr>
          <p:grpSpPr>
            <a:xfrm>
              <a:off x="6377055" y="4514908"/>
              <a:ext cx="8773688" cy="3164908"/>
              <a:chOff x="743471" y="2734799"/>
              <a:chExt cx="8773688" cy="3164908"/>
            </a:xfrm>
          </p:grpSpPr>
          <p:sp>
            <p:nvSpPr>
              <p:cNvPr id="16" name="Rectangle: Rounded Corners 15">
                <a:extLst>
                  <a:ext uri="{FF2B5EF4-FFF2-40B4-BE49-F238E27FC236}">
                    <a16:creationId xmlns:a16="http://schemas.microsoft.com/office/drawing/2014/main" id="{EE6D0AF3-BE5C-BAEA-3F50-D700ED83A1D0}"/>
                  </a:ext>
                </a:extLst>
              </p:cNvPr>
              <p:cNvSpPr/>
              <p:nvPr/>
            </p:nvSpPr>
            <p:spPr>
              <a:xfrm>
                <a:off x="899887" y="2913847"/>
                <a:ext cx="8617272" cy="2985860"/>
              </a:xfrm>
              <a:prstGeom prst="roundRect">
                <a:avLst>
                  <a:gd name="adj" fmla="val 4566"/>
                </a:avLst>
              </a:prstGeom>
              <a:noFill/>
              <a:ln w="3175">
                <a:solidFill>
                  <a:srgbClr val="FFC0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Oval 16">
                <a:extLst>
                  <a:ext uri="{FF2B5EF4-FFF2-40B4-BE49-F238E27FC236}">
                    <a16:creationId xmlns:a16="http://schemas.microsoft.com/office/drawing/2014/main" id="{23FEAA97-49F7-9482-CA25-31F07AAF1EFF}"/>
                  </a:ext>
                </a:extLst>
              </p:cNvPr>
              <p:cNvSpPr/>
              <p:nvPr/>
            </p:nvSpPr>
            <p:spPr>
              <a:xfrm>
                <a:off x="743471" y="2734799"/>
                <a:ext cx="358095" cy="358095"/>
              </a:xfrm>
              <a:prstGeom prst="ellipse">
                <a:avLst/>
              </a:prstGeom>
              <a:solidFill>
                <a:srgbClr val="FFC0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Half Frame 17">
                <a:extLst>
                  <a:ext uri="{FF2B5EF4-FFF2-40B4-BE49-F238E27FC236}">
                    <a16:creationId xmlns:a16="http://schemas.microsoft.com/office/drawing/2014/main" id="{C7295961-38CF-8344-F6B0-7C7A5D0B374A}"/>
                  </a:ext>
                </a:extLst>
              </p:cNvPr>
              <p:cNvSpPr/>
              <p:nvPr/>
            </p:nvSpPr>
            <p:spPr>
              <a:xfrm rot="8100000">
                <a:off x="780416" y="2818321"/>
                <a:ext cx="172091" cy="172091"/>
              </a:xfrm>
              <a:prstGeom prst="halfFram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grpSp>
      <p:pic>
        <p:nvPicPr>
          <p:cNvPr id="33" name="Picture 32" descr="A black background with a black square&#10;&#10;Description automatically generated with medium confidence">
            <a:extLst>
              <a:ext uri="{FF2B5EF4-FFF2-40B4-BE49-F238E27FC236}">
                <a16:creationId xmlns:a16="http://schemas.microsoft.com/office/drawing/2014/main" id="{14B73152-C075-4A12-599E-A6B1EF8D292D}"/>
              </a:ext>
            </a:extLst>
          </p:cNvPr>
          <p:cNvPicPr>
            <a:picLocks noChangeAspect="1"/>
          </p:cNvPicPr>
          <p:nvPr/>
        </p:nvPicPr>
        <p:blipFill>
          <a:blip r:embed="rId6">
            <a:alphaModFix amt="4000"/>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658393" y="0"/>
            <a:ext cx="5154734" cy="5154734"/>
          </a:xfrm>
          <a:prstGeom prst="rect">
            <a:avLst/>
          </a:prstGeom>
        </p:spPr>
      </p:pic>
    </p:spTree>
    <p:extLst>
      <p:ext uri="{BB962C8B-B14F-4D97-AF65-F5344CB8AC3E}">
        <p14:creationId xmlns:p14="http://schemas.microsoft.com/office/powerpoint/2010/main" val="6812109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4A141-C4BD-3D1C-900B-059B3DC7BA5D}"/>
            </a:ext>
          </a:extLst>
        </p:cNvPr>
        <p:cNvGrpSpPr/>
        <p:nvPr/>
      </p:nvGrpSpPr>
      <p:grpSpPr>
        <a:xfrm>
          <a:off x="0" y="0"/>
          <a:ext cx="0" cy="0"/>
          <a:chOff x="0" y="0"/>
          <a:chExt cx="0" cy="0"/>
        </a:xfrm>
      </p:grpSpPr>
      <p:pic>
        <p:nvPicPr>
          <p:cNvPr id="35" name="Picture 34">
            <a:extLst>
              <a:ext uri="{FF2B5EF4-FFF2-40B4-BE49-F238E27FC236}">
                <a16:creationId xmlns:a16="http://schemas.microsoft.com/office/drawing/2014/main" id="{86E86B08-1CDD-6C1F-6281-E0B43A95B2E4}"/>
              </a:ext>
            </a:extLst>
          </p:cNvPr>
          <p:cNvPicPr>
            <a:picLocks noChangeAspect="1"/>
          </p:cNvPicPr>
          <p:nvPr/>
        </p:nvPicPr>
        <p:blipFill>
          <a:blip r:embed="rId3">
            <a:alphaModFix amt="2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1703053">
            <a:off x="-2760090" y="911204"/>
            <a:ext cx="6835144" cy="6835144"/>
          </a:xfrm>
          <a:prstGeom prst="rect">
            <a:avLst/>
          </a:prstGeom>
        </p:spPr>
      </p:pic>
      <p:sp>
        <p:nvSpPr>
          <p:cNvPr id="8" name="Rectangle: Rounded Corners 7">
            <a:extLst>
              <a:ext uri="{FF2B5EF4-FFF2-40B4-BE49-F238E27FC236}">
                <a16:creationId xmlns:a16="http://schemas.microsoft.com/office/drawing/2014/main" id="{B7FB6464-4E1D-A4E0-3CFD-C0CB9D5F3B9D}"/>
              </a:ext>
            </a:extLst>
          </p:cNvPr>
          <p:cNvSpPr/>
          <p:nvPr/>
        </p:nvSpPr>
        <p:spPr>
          <a:xfrm>
            <a:off x="1614834" y="654157"/>
            <a:ext cx="8962327"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43179F8D-0267-CCE9-5E03-40098F597ECE}"/>
              </a:ext>
            </a:extLst>
          </p:cNvPr>
          <p:cNvPicPr>
            <a:picLocks noChangeAspect="1"/>
          </p:cNvPicPr>
          <p:nvPr/>
        </p:nvPicPr>
        <p:blipFill>
          <a:blip r:embed="rId5">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4968A469-1A4D-A0CD-2A6C-ACE3854EF516}"/>
              </a:ext>
            </a:extLst>
          </p:cNvPr>
          <p:cNvSpPr txBox="1"/>
          <p:nvPr/>
        </p:nvSpPr>
        <p:spPr>
          <a:xfrm>
            <a:off x="2220213" y="793675"/>
            <a:ext cx="7751567" cy="523220"/>
          </a:xfrm>
          <a:prstGeom prst="rect">
            <a:avLst/>
          </a:prstGeom>
          <a:noFill/>
        </p:spPr>
        <p:txBody>
          <a:bodyPr wrap="square" rtlCol="0">
            <a:spAutoFit/>
          </a:bodyPr>
          <a:lstStyle/>
          <a:p>
            <a:pPr algn="ctr"/>
            <a:r>
              <a:rPr lang="es-MX" sz="2800" b="1" dirty="0">
                <a:solidFill>
                  <a:schemeClr val="tx1">
                    <a:lumMod val="85000"/>
                    <a:lumOff val="15000"/>
                  </a:schemeClr>
                </a:solidFill>
                <a:latin typeface="Aptos" panose="020B0004020202020204" pitchFamily="34" charset="0"/>
              </a:rPr>
              <a:t>Factores de Riesgo: </a:t>
            </a:r>
            <a:r>
              <a:rPr lang="es-MX" sz="2800" b="1" dirty="0" err="1">
                <a:solidFill>
                  <a:schemeClr val="tx1">
                    <a:lumMod val="85000"/>
                    <a:lumOff val="15000"/>
                  </a:schemeClr>
                </a:solidFill>
                <a:latin typeface="Aptos" panose="020B0004020202020204" pitchFamily="34" charset="0"/>
              </a:rPr>
              <a:t>Minimum</a:t>
            </a:r>
            <a:r>
              <a:rPr lang="es-MX" sz="2800" b="1" dirty="0">
                <a:solidFill>
                  <a:schemeClr val="tx1">
                    <a:lumMod val="85000"/>
                    <a:lumOff val="15000"/>
                  </a:schemeClr>
                </a:solidFill>
                <a:latin typeface="Aptos" panose="020B0004020202020204" pitchFamily="34" charset="0"/>
              </a:rPr>
              <a:t> Linear </a:t>
            </a:r>
            <a:r>
              <a:rPr lang="es-MX" sz="2800" b="1" dirty="0" err="1">
                <a:solidFill>
                  <a:schemeClr val="tx1">
                    <a:lumMod val="85000"/>
                    <a:lumOff val="15000"/>
                  </a:schemeClr>
                </a:solidFill>
                <a:latin typeface="Aptos" panose="020B0004020202020204" pitchFamily="34" charset="0"/>
              </a:rPr>
              <a:t>Torsion</a:t>
            </a:r>
            <a:endParaRPr lang="es-MX" sz="2800" b="1" dirty="0">
              <a:solidFill>
                <a:schemeClr val="tx1">
                  <a:lumMod val="85000"/>
                  <a:lumOff val="15000"/>
                </a:schemeClr>
              </a:solidFill>
              <a:latin typeface="Aptos" panose="020B0004020202020204" pitchFamily="34" charset="0"/>
            </a:endParaRPr>
          </a:p>
        </p:txBody>
      </p:sp>
      <p:cxnSp>
        <p:nvCxnSpPr>
          <p:cNvPr id="11" name="Straight Connector 10">
            <a:extLst>
              <a:ext uri="{FF2B5EF4-FFF2-40B4-BE49-F238E27FC236}">
                <a16:creationId xmlns:a16="http://schemas.microsoft.com/office/drawing/2014/main" id="{E49324B2-4703-A40D-BD56-B00F1953180A}"/>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B3157E5-72B3-82BD-ABFD-F6668551100C}"/>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4B9C72E-48A0-1F2B-44FB-ABB6B8338479}"/>
              </a:ext>
            </a:extLst>
          </p:cNvPr>
          <p:cNvGrpSpPr/>
          <p:nvPr/>
        </p:nvGrpSpPr>
        <p:grpSpPr>
          <a:xfrm>
            <a:off x="284365" y="2045362"/>
            <a:ext cx="11623262" cy="4531488"/>
            <a:chOff x="6377055" y="4514908"/>
            <a:chExt cx="11623262" cy="4531488"/>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5145186-13FF-A9E6-C579-F0A9CF4E3CA5}"/>
                    </a:ext>
                  </a:extLst>
                </p:cNvPr>
                <p:cNvSpPr txBox="1"/>
                <p:nvPr/>
              </p:nvSpPr>
              <p:spPr>
                <a:xfrm>
                  <a:off x="6878770" y="4873003"/>
                  <a:ext cx="10921521" cy="4091889"/>
                </a:xfrm>
                <a:prstGeom prst="rect">
                  <a:avLst/>
                </a:prstGeom>
                <a:noFill/>
              </p:spPr>
              <p:txBody>
                <a:bodyPr wrap="square" rtlCol="0">
                  <a:spAutoFit/>
                </a:bodyPr>
                <a:lstStyle/>
                <a:p>
                  <a:r>
                    <a:rPr lang="es-MX" dirty="0">
                      <a:solidFill>
                        <a:schemeClr val="bg1"/>
                      </a:solidFill>
                      <a:latin typeface="Aptos" panose="020B0004020202020204" pitchFamily="34" charset="0"/>
                    </a:rPr>
                    <a:t>¿Qué busca hacer el </a:t>
                  </a:r>
                  <a:r>
                    <a:rPr lang="es-MX" dirty="0" err="1">
                      <a:solidFill>
                        <a:schemeClr val="bg1"/>
                      </a:solidFill>
                      <a:latin typeface="Aptos" panose="020B0004020202020204" pitchFamily="34" charset="0"/>
                    </a:rPr>
                    <a:t>Minimum</a:t>
                  </a:r>
                  <a:r>
                    <a:rPr lang="es-MX" dirty="0">
                      <a:solidFill>
                        <a:schemeClr val="bg1"/>
                      </a:solidFill>
                      <a:latin typeface="Aptos" panose="020B0004020202020204" pitchFamily="34" charset="0"/>
                    </a:rPr>
                    <a:t> Linear </a:t>
                  </a:r>
                  <a:r>
                    <a:rPr lang="es-MX" dirty="0" err="1">
                      <a:solidFill>
                        <a:schemeClr val="bg1"/>
                      </a:solidFill>
                      <a:latin typeface="Aptos" panose="020B0004020202020204" pitchFamily="34" charset="0"/>
                    </a:rPr>
                    <a:t>Torsion</a:t>
                  </a:r>
                  <a:r>
                    <a:rPr lang="es-MX" dirty="0">
                      <a:solidFill>
                        <a:schemeClr val="bg1"/>
                      </a:solidFill>
                      <a:latin typeface="Aptos" panose="020B0004020202020204" pitchFamily="34" charset="0"/>
                    </a:rPr>
                    <a:t>?</a:t>
                  </a:r>
                </a:p>
                <a:p>
                  <a:endParaRPr lang="es-MX" dirty="0">
                    <a:solidFill>
                      <a:schemeClr val="bg1"/>
                    </a:solidFill>
                    <a:latin typeface="Aptos" panose="020B0004020202020204" pitchFamily="34" charset="0"/>
                  </a:endParaRPr>
                </a:p>
                <a:p>
                  <a:r>
                    <a:rPr lang="es-MX" dirty="0">
                      <a:solidFill>
                        <a:schemeClr val="bg1"/>
                      </a:solidFill>
                      <a:latin typeface="Aptos" panose="020B0004020202020204" pitchFamily="34" charset="0"/>
                    </a:rPr>
                    <a:t>Supóngase que se define el vector R, y también se cuenta con una matriz </a:t>
                  </a:r>
                  <a14:m>
                    <m:oMath xmlns:m="http://schemas.openxmlformats.org/officeDocument/2006/math">
                      <m:r>
                        <a:rPr lang="es-CO" i="1">
                          <a:solidFill>
                            <a:schemeClr val="bg1"/>
                          </a:solidFill>
                          <a:latin typeface="Cambria Math" panose="02040503050406030204" pitchFamily="18" charset="0"/>
                        </a:rPr>
                        <m:t>𝐴</m:t>
                      </m:r>
                    </m:oMath>
                  </a14:m>
                  <a:r>
                    <a:rPr lang="es-MX" dirty="0">
                      <a:solidFill>
                        <a:schemeClr val="bg1"/>
                      </a:solidFill>
                      <a:latin typeface="Aptos" panose="020B0004020202020204" pitchFamily="34" charset="0"/>
                    </a:rPr>
                    <a:t> no-singular que permite hacer el cambio de base de factores a activos. Esto se puede expresar matemáticamente de la siguiente forma: </a:t>
                  </a:r>
                </a:p>
                <a:p>
                  <a:endParaRPr lang="es-CO" b="0" i="1" dirty="0">
                    <a:solidFill>
                      <a:schemeClr val="bg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CO" sz="2000" b="0" i="1" smtClean="0">
                            <a:solidFill>
                              <a:schemeClr val="bg1"/>
                            </a:solidFill>
                            <a:latin typeface="Cambria Math" panose="02040503050406030204" pitchFamily="18" charset="0"/>
                          </a:rPr>
                          <m:t>𝐹</m:t>
                        </m:r>
                        <m:r>
                          <a:rPr lang="es-CO" sz="2000" b="0" i="1" smtClean="0">
                            <a:solidFill>
                              <a:schemeClr val="bg1"/>
                            </a:solidFill>
                            <a:latin typeface="Cambria Math" panose="02040503050406030204" pitchFamily="18" charset="0"/>
                          </a:rPr>
                          <m:t>=</m:t>
                        </m:r>
                        <m:sSup>
                          <m:sSupPr>
                            <m:ctrlPr>
                              <a:rPr lang="es-CO" sz="2000" b="0" i="1" smtClean="0">
                                <a:solidFill>
                                  <a:schemeClr val="bg1"/>
                                </a:solidFill>
                                <a:latin typeface="Cambria Math" panose="02040503050406030204" pitchFamily="18" charset="0"/>
                              </a:rPr>
                            </m:ctrlPr>
                          </m:sSupPr>
                          <m:e>
                            <m:r>
                              <a:rPr lang="es-CO" sz="2000" b="0" i="1" smtClean="0">
                                <a:solidFill>
                                  <a:schemeClr val="bg1"/>
                                </a:solidFill>
                                <a:latin typeface="Cambria Math" panose="02040503050406030204" pitchFamily="18" charset="0"/>
                              </a:rPr>
                              <m:t>𝐴</m:t>
                            </m:r>
                          </m:e>
                          <m:sup>
                            <m:r>
                              <a:rPr lang="es-CO" sz="2000" b="0" i="1" smtClean="0">
                                <a:solidFill>
                                  <a:schemeClr val="bg1"/>
                                </a:solidFill>
                                <a:latin typeface="Cambria Math" panose="02040503050406030204" pitchFamily="18" charset="0"/>
                              </a:rPr>
                              <m:t>′</m:t>
                            </m:r>
                          </m:sup>
                        </m:sSup>
                        <m:r>
                          <a:rPr lang="es-CO" sz="2000" b="0" i="1" smtClean="0">
                            <a:solidFill>
                              <a:schemeClr val="bg1"/>
                            </a:solidFill>
                            <a:latin typeface="Cambria Math" panose="02040503050406030204" pitchFamily="18" charset="0"/>
                          </a:rPr>
                          <m:t>𝑅</m:t>
                        </m:r>
                      </m:oMath>
                    </m:oMathPara>
                  </a14:m>
                  <a:endParaRPr lang="es-ES" sz="2000" b="0" dirty="0">
                    <a:solidFill>
                      <a:schemeClr val="bg1"/>
                    </a:solidFill>
                    <a:latin typeface="Aptos" panose="020B0004020202020204" pitchFamily="34" charset="0"/>
                  </a:endParaRPr>
                </a:p>
                <a:p>
                  <a:endParaRPr lang="es-MX" dirty="0">
                    <a:solidFill>
                      <a:schemeClr val="bg1"/>
                    </a:solidFill>
                    <a:latin typeface="Aptos" panose="020B0004020202020204" pitchFamily="34" charset="0"/>
                  </a:endParaRPr>
                </a:p>
                <a:p>
                  <a:r>
                    <a:rPr lang="es-MX" dirty="0">
                      <a:solidFill>
                        <a:schemeClr val="bg1"/>
                      </a:solidFill>
                      <a:latin typeface="Aptos" panose="020B0004020202020204" pitchFamily="34" charset="0"/>
                    </a:rPr>
                    <a:t>El retorno de un portafolio se podría escribir como:</a:t>
                  </a:r>
                </a:p>
                <a:p>
                  <a:endParaRPr lang="es-CO" b="0" i="1" dirty="0">
                    <a:solidFill>
                      <a:schemeClr val="bg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s-CO" sz="2000" b="0" i="1" smtClean="0">
                                <a:solidFill>
                                  <a:schemeClr val="bg1"/>
                                </a:solidFill>
                                <a:latin typeface="Cambria Math" panose="02040503050406030204" pitchFamily="18" charset="0"/>
                              </a:rPr>
                            </m:ctrlPr>
                          </m:sSubPr>
                          <m:e>
                            <m:r>
                              <a:rPr lang="es-CO" sz="2000" b="0" i="1" smtClean="0">
                                <a:solidFill>
                                  <a:schemeClr val="bg1"/>
                                </a:solidFill>
                                <a:latin typeface="Cambria Math" panose="02040503050406030204" pitchFamily="18" charset="0"/>
                              </a:rPr>
                              <m:t>𝑅</m:t>
                            </m:r>
                          </m:e>
                          <m:sub>
                            <m:r>
                              <a:rPr lang="es-CO" sz="2000" b="0" i="1" smtClean="0">
                                <a:solidFill>
                                  <a:schemeClr val="bg1"/>
                                </a:solidFill>
                                <a:latin typeface="Cambria Math" panose="02040503050406030204" pitchFamily="18" charset="0"/>
                              </a:rPr>
                              <m:t>𝑃</m:t>
                            </m:r>
                          </m:sub>
                        </m:sSub>
                        <m:r>
                          <a:rPr lang="es-CO" sz="2000" b="0" i="1" smtClean="0">
                            <a:solidFill>
                              <a:schemeClr val="bg1"/>
                            </a:solidFill>
                            <a:latin typeface="Cambria Math" panose="02040503050406030204" pitchFamily="18" charset="0"/>
                          </a:rPr>
                          <m:t>=</m:t>
                        </m:r>
                        <m:sSup>
                          <m:sSupPr>
                            <m:ctrlPr>
                              <a:rPr lang="es-CO" sz="2000" b="0" i="1" smtClean="0">
                                <a:solidFill>
                                  <a:schemeClr val="bg1"/>
                                </a:solidFill>
                                <a:latin typeface="Cambria Math" panose="02040503050406030204" pitchFamily="18" charset="0"/>
                              </a:rPr>
                            </m:ctrlPr>
                          </m:sSupPr>
                          <m:e>
                            <m:r>
                              <a:rPr lang="es-CO" sz="2000" b="0" i="1" smtClean="0">
                                <a:solidFill>
                                  <a:schemeClr val="bg1"/>
                                </a:solidFill>
                                <a:latin typeface="Cambria Math" panose="02040503050406030204" pitchFamily="18" charset="0"/>
                              </a:rPr>
                              <m:t>𝑤</m:t>
                            </m:r>
                          </m:e>
                          <m:sup>
                            <m:r>
                              <a:rPr lang="es-CO" sz="2000" b="0" i="1" smtClean="0">
                                <a:solidFill>
                                  <a:schemeClr val="bg1"/>
                                </a:solidFill>
                                <a:latin typeface="Cambria Math" panose="02040503050406030204" pitchFamily="18" charset="0"/>
                              </a:rPr>
                              <m:t>′</m:t>
                            </m:r>
                          </m:sup>
                        </m:sSup>
                        <m:r>
                          <a:rPr lang="es-CO" sz="2000" b="0" i="1" smtClean="0">
                            <a:solidFill>
                              <a:schemeClr val="bg1"/>
                            </a:solidFill>
                            <a:latin typeface="Cambria Math" panose="02040503050406030204" pitchFamily="18" charset="0"/>
                          </a:rPr>
                          <m:t>𝑅</m:t>
                        </m:r>
                        <m:r>
                          <a:rPr lang="es-CO" sz="2000" b="0" i="1" smtClean="0">
                            <a:solidFill>
                              <a:schemeClr val="bg1"/>
                            </a:solidFill>
                            <a:latin typeface="Cambria Math" panose="02040503050406030204" pitchFamily="18" charset="0"/>
                          </a:rPr>
                          <m:t>=</m:t>
                        </m:r>
                        <m:sSup>
                          <m:sSupPr>
                            <m:ctrlPr>
                              <a:rPr lang="es-CO" sz="2000" b="0" i="1" smtClean="0">
                                <a:solidFill>
                                  <a:schemeClr val="bg1"/>
                                </a:solidFill>
                                <a:latin typeface="Cambria Math" panose="02040503050406030204" pitchFamily="18" charset="0"/>
                              </a:rPr>
                            </m:ctrlPr>
                          </m:sSupPr>
                          <m:e>
                            <m:r>
                              <a:rPr lang="es-CO" sz="2000" b="0" i="1" smtClean="0">
                                <a:solidFill>
                                  <a:schemeClr val="bg1"/>
                                </a:solidFill>
                                <a:latin typeface="Cambria Math" panose="02040503050406030204" pitchFamily="18" charset="0"/>
                              </a:rPr>
                              <m:t>𝑤</m:t>
                            </m:r>
                          </m:e>
                          <m:sup>
                            <m:r>
                              <a:rPr lang="es-CO" sz="2000" b="0" i="1" smtClean="0">
                                <a:solidFill>
                                  <a:schemeClr val="bg1"/>
                                </a:solidFill>
                                <a:latin typeface="Cambria Math" panose="02040503050406030204" pitchFamily="18" charset="0"/>
                              </a:rPr>
                              <m:t>′</m:t>
                            </m:r>
                          </m:sup>
                        </m:sSup>
                        <m:sSup>
                          <m:sSupPr>
                            <m:ctrlPr>
                              <a:rPr lang="es-CO" sz="2000" i="1">
                                <a:solidFill>
                                  <a:schemeClr val="bg1"/>
                                </a:solidFill>
                                <a:latin typeface="Cambria Math" panose="02040503050406030204" pitchFamily="18" charset="0"/>
                              </a:rPr>
                            </m:ctrlPr>
                          </m:sSupPr>
                          <m:e>
                            <m:r>
                              <a:rPr lang="es-CO" sz="2000" i="1">
                                <a:solidFill>
                                  <a:schemeClr val="bg1"/>
                                </a:solidFill>
                                <a:latin typeface="Cambria Math" panose="02040503050406030204" pitchFamily="18" charset="0"/>
                              </a:rPr>
                              <m:t> </m:t>
                            </m:r>
                            <m:r>
                              <a:rPr lang="es-CO" sz="2000" i="1">
                                <a:solidFill>
                                  <a:schemeClr val="bg1"/>
                                </a:solidFill>
                                <a:latin typeface="Cambria Math" panose="02040503050406030204" pitchFamily="18" charset="0"/>
                              </a:rPr>
                              <m:t>𝐴</m:t>
                            </m:r>
                          </m:e>
                          <m:sup>
                            <m:r>
                              <a:rPr lang="es-CO" sz="2000" i="1">
                                <a:solidFill>
                                  <a:schemeClr val="bg1"/>
                                </a:solidFill>
                                <a:latin typeface="Cambria Math" panose="02040503050406030204" pitchFamily="18" charset="0"/>
                              </a:rPr>
                              <m:t>−1</m:t>
                            </m:r>
                          </m:sup>
                        </m:sSup>
                        <m:r>
                          <a:rPr lang="es-CO" sz="2000" b="0" i="1" smtClean="0">
                            <a:solidFill>
                              <a:schemeClr val="bg1"/>
                            </a:solidFill>
                            <a:latin typeface="Cambria Math" panose="02040503050406030204" pitchFamily="18" charset="0"/>
                          </a:rPr>
                          <m:t>𝐴𝐹</m:t>
                        </m:r>
                        <m:r>
                          <a:rPr lang="es-CO" sz="2000" b="0" i="1" smtClean="0">
                            <a:solidFill>
                              <a:schemeClr val="bg1"/>
                            </a:solidFill>
                            <a:latin typeface="Cambria Math" panose="02040503050406030204" pitchFamily="18" charset="0"/>
                          </a:rPr>
                          <m:t>=</m:t>
                        </m:r>
                        <m:d>
                          <m:dPr>
                            <m:ctrlPr>
                              <a:rPr lang="es-CO" sz="2000" b="0" i="1" smtClean="0">
                                <a:solidFill>
                                  <a:schemeClr val="bg1"/>
                                </a:solidFill>
                                <a:latin typeface="Cambria Math" panose="02040503050406030204" pitchFamily="18" charset="0"/>
                              </a:rPr>
                            </m:ctrlPr>
                          </m:dPr>
                          <m:e>
                            <m:sSup>
                              <m:sSupPr>
                                <m:ctrlPr>
                                  <a:rPr lang="es-CO" sz="2000" b="0" i="1" smtClean="0">
                                    <a:solidFill>
                                      <a:schemeClr val="bg1"/>
                                    </a:solidFill>
                                    <a:latin typeface="Cambria Math" panose="02040503050406030204" pitchFamily="18" charset="0"/>
                                  </a:rPr>
                                </m:ctrlPr>
                              </m:sSupPr>
                              <m:e>
                                <m:r>
                                  <a:rPr lang="es-CO" sz="2000" b="0" i="1" smtClean="0">
                                    <a:solidFill>
                                      <a:schemeClr val="bg1"/>
                                    </a:solidFill>
                                    <a:latin typeface="Cambria Math" panose="02040503050406030204" pitchFamily="18" charset="0"/>
                                  </a:rPr>
                                  <m:t>𝐴</m:t>
                                </m:r>
                              </m:e>
                              <m:sup>
                                <m:r>
                                  <a:rPr lang="es-CO" sz="2000" b="0" i="1" smtClean="0">
                                    <a:solidFill>
                                      <a:schemeClr val="bg1"/>
                                    </a:solidFill>
                                    <a:latin typeface="Cambria Math" panose="02040503050406030204" pitchFamily="18" charset="0"/>
                                  </a:rPr>
                                  <m:t>−1</m:t>
                                </m:r>
                              </m:sup>
                            </m:sSup>
                            <m:r>
                              <a:rPr lang="es-CO" sz="2000" b="0" i="1" smtClean="0">
                                <a:solidFill>
                                  <a:schemeClr val="bg1"/>
                                </a:solidFill>
                                <a:latin typeface="Cambria Math" panose="02040503050406030204" pitchFamily="18" charset="0"/>
                              </a:rPr>
                              <m:t>𝑤</m:t>
                            </m:r>
                          </m:e>
                        </m:d>
                        <m:r>
                          <a:rPr lang="es-CO" sz="2000" b="0" i="1" smtClean="0">
                            <a:solidFill>
                              <a:schemeClr val="bg1"/>
                            </a:solidFill>
                            <a:latin typeface="Cambria Math" panose="02040503050406030204" pitchFamily="18" charset="0"/>
                          </a:rPr>
                          <m:t>′</m:t>
                        </m:r>
                        <m:r>
                          <a:rPr lang="es-CO" sz="2000" b="0" i="1" smtClean="0">
                            <a:solidFill>
                              <a:schemeClr val="bg1"/>
                            </a:solidFill>
                            <a:latin typeface="Cambria Math" panose="02040503050406030204" pitchFamily="18" charset="0"/>
                          </a:rPr>
                          <m:t>𝐹</m:t>
                        </m:r>
                      </m:oMath>
                    </m:oMathPara>
                  </a14:m>
                  <a:endParaRPr lang="es-MX" dirty="0">
                    <a:solidFill>
                      <a:schemeClr val="bg1"/>
                    </a:solidFill>
                    <a:latin typeface="Aptos" panose="020B0004020202020204" pitchFamily="34" charset="0"/>
                  </a:endParaRPr>
                </a:p>
                <a:p>
                  <a:endParaRPr lang="es-MX" dirty="0">
                    <a:solidFill>
                      <a:schemeClr val="bg1"/>
                    </a:solidFill>
                    <a:latin typeface="Aptos" panose="020B0004020202020204" pitchFamily="34" charset="0"/>
                  </a:endParaRPr>
                </a:p>
                <a:p>
                  <a:r>
                    <a:rPr lang="es-MX" dirty="0">
                      <a:solidFill>
                        <a:schemeClr val="bg1"/>
                      </a:solidFill>
                      <a:latin typeface="Aptos" panose="020B0004020202020204" pitchFamily="34" charset="0"/>
                    </a:rPr>
                    <a:t>De tal manera que las exposiciones del portafolio se pueden calcular con la siguiente ecuación: </a:t>
                  </a:r>
                </a:p>
                <a:p>
                  <a:endParaRPr lang="es-CO" b="0" i="1" dirty="0">
                    <a:solidFill>
                      <a:schemeClr val="bg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s-CO" sz="2000" b="0" i="1" smtClean="0">
                                <a:solidFill>
                                  <a:schemeClr val="bg1"/>
                                </a:solidFill>
                                <a:latin typeface="Cambria Math" panose="02040503050406030204" pitchFamily="18" charset="0"/>
                              </a:rPr>
                            </m:ctrlPr>
                          </m:sSubPr>
                          <m:e>
                            <m:r>
                              <a:rPr lang="es-CO" sz="2000" b="0" i="1" smtClean="0">
                                <a:solidFill>
                                  <a:schemeClr val="bg1"/>
                                </a:solidFill>
                                <a:latin typeface="Cambria Math" panose="02040503050406030204" pitchFamily="18" charset="0"/>
                              </a:rPr>
                              <m:t>𝛽</m:t>
                            </m:r>
                          </m:e>
                          <m:sub>
                            <m:r>
                              <a:rPr lang="es-CO" sz="2000" b="0" i="1" smtClean="0">
                                <a:solidFill>
                                  <a:schemeClr val="bg1"/>
                                </a:solidFill>
                                <a:latin typeface="Cambria Math" panose="02040503050406030204" pitchFamily="18" charset="0"/>
                              </a:rPr>
                              <m:t>𝑝</m:t>
                            </m:r>
                          </m:sub>
                        </m:sSub>
                        <m:r>
                          <a:rPr lang="es-CO" sz="2000" b="0" i="1" smtClean="0">
                            <a:solidFill>
                              <a:schemeClr val="bg1"/>
                            </a:solidFill>
                            <a:latin typeface="Cambria Math" panose="02040503050406030204" pitchFamily="18" charset="0"/>
                          </a:rPr>
                          <m:t>=</m:t>
                        </m:r>
                        <m:sSup>
                          <m:sSupPr>
                            <m:ctrlPr>
                              <a:rPr lang="es-CO" sz="2000" b="0" i="1" smtClean="0">
                                <a:solidFill>
                                  <a:schemeClr val="bg1"/>
                                </a:solidFill>
                                <a:latin typeface="Cambria Math" panose="02040503050406030204" pitchFamily="18" charset="0"/>
                              </a:rPr>
                            </m:ctrlPr>
                          </m:sSupPr>
                          <m:e>
                            <m:r>
                              <a:rPr lang="es-CO" sz="2000" b="0" i="1" smtClean="0">
                                <a:solidFill>
                                  <a:schemeClr val="bg1"/>
                                </a:solidFill>
                                <a:latin typeface="Cambria Math" panose="02040503050406030204" pitchFamily="18" charset="0"/>
                              </a:rPr>
                              <m:t>𝐴</m:t>
                            </m:r>
                          </m:e>
                          <m:sup>
                            <m:r>
                              <a:rPr lang="es-CO" sz="2000" b="0" i="1" smtClean="0">
                                <a:solidFill>
                                  <a:schemeClr val="bg1"/>
                                </a:solidFill>
                                <a:latin typeface="Cambria Math" panose="02040503050406030204" pitchFamily="18" charset="0"/>
                              </a:rPr>
                              <m:t>−1</m:t>
                            </m:r>
                          </m:sup>
                        </m:sSup>
                        <m:r>
                          <a:rPr lang="es-CO" sz="2000" b="0" i="1" smtClean="0">
                            <a:solidFill>
                              <a:schemeClr val="bg1"/>
                            </a:solidFill>
                            <a:latin typeface="Cambria Math" panose="02040503050406030204" pitchFamily="18" charset="0"/>
                          </a:rPr>
                          <m:t>𝑤</m:t>
                        </m:r>
                      </m:oMath>
                    </m:oMathPara>
                  </a14:m>
                  <a:endParaRPr lang="es-MX" dirty="0">
                    <a:solidFill>
                      <a:schemeClr val="bg1"/>
                    </a:solidFill>
                    <a:latin typeface="Aptos" panose="020B0004020202020204" pitchFamily="34" charset="0"/>
                  </a:endParaRPr>
                </a:p>
              </p:txBody>
            </p:sp>
          </mc:Choice>
          <mc:Fallback xmlns="">
            <p:sp>
              <p:nvSpPr>
                <p:cNvPr id="13" name="TextBox 12">
                  <a:extLst>
                    <a:ext uri="{FF2B5EF4-FFF2-40B4-BE49-F238E27FC236}">
                      <a16:creationId xmlns:a16="http://schemas.microsoft.com/office/drawing/2014/main" id="{D5145186-13FF-A9E6-C579-F0A9CF4E3CA5}"/>
                    </a:ext>
                  </a:extLst>
                </p:cNvPr>
                <p:cNvSpPr txBox="1">
                  <a:spLocks noRot="1" noChangeAspect="1" noMove="1" noResize="1" noEditPoints="1" noAdjustHandles="1" noChangeArrowheads="1" noChangeShapeType="1" noTextEdit="1"/>
                </p:cNvSpPr>
                <p:nvPr/>
              </p:nvSpPr>
              <p:spPr>
                <a:xfrm>
                  <a:off x="6878770" y="4873003"/>
                  <a:ext cx="10921521" cy="4091889"/>
                </a:xfrm>
                <a:prstGeom prst="rect">
                  <a:avLst/>
                </a:prstGeom>
                <a:blipFill>
                  <a:blip r:embed="rId6"/>
                  <a:stretch>
                    <a:fillRect l="-502" t="-595"/>
                  </a:stretch>
                </a:blipFill>
              </p:spPr>
              <p:txBody>
                <a:bodyPr/>
                <a:lstStyle/>
                <a:p>
                  <a:r>
                    <a:rPr lang="es-CO">
                      <a:noFill/>
                    </a:rPr>
                    <a:t> </a:t>
                  </a:r>
                </a:p>
              </p:txBody>
            </p:sp>
          </mc:Fallback>
        </mc:AlternateContent>
        <p:grpSp>
          <p:nvGrpSpPr>
            <p:cNvPr id="14" name="Group 13">
              <a:extLst>
                <a:ext uri="{FF2B5EF4-FFF2-40B4-BE49-F238E27FC236}">
                  <a16:creationId xmlns:a16="http://schemas.microsoft.com/office/drawing/2014/main" id="{4E149C1F-785A-7F25-C8C7-679E9A2C3F5B}"/>
                </a:ext>
              </a:extLst>
            </p:cNvPr>
            <p:cNvGrpSpPr/>
            <p:nvPr/>
          </p:nvGrpSpPr>
          <p:grpSpPr>
            <a:xfrm>
              <a:off x="6377055" y="4514908"/>
              <a:ext cx="11623262" cy="4531488"/>
              <a:chOff x="743471" y="2734799"/>
              <a:chExt cx="11623262" cy="4531488"/>
            </a:xfrm>
          </p:grpSpPr>
          <p:sp>
            <p:nvSpPr>
              <p:cNvPr id="16" name="Rectangle: Rounded Corners 15">
                <a:extLst>
                  <a:ext uri="{FF2B5EF4-FFF2-40B4-BE49-F238E27FC236}">
                    <a16:creationId xmlns:a16="http://schemas.microsoft.com/office/drawing/2014/main" id="{A177A816-1FFD-277D-84A0-D8A63C18F6BA}"/>
                  </a:ext>
                </a:extLst>
              </p:cNvPr>
              <p:cNvSpPr/>
              <p:nvPr/>
            </p:nvSpPr>
            <p:spPr>
              <a:xfrm>
                <a:off x="899887" y="2913846"/>
                <a:ext cx="11466846" cy="4352441"/>
              </a:xfrm>
              <a:prstGeom prst="roundRect">
                <a:avLst>
                  <a:gd name="adj" fmla="val 4566"/>
                </a:avLst>
              </a:prstGeom>
              <a:noFill/>
              <a:ln w="3175">
                <a:solidFill>
                  <a:srgbClr val="FFC0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Oval 16">
                <a:extLst>
                  <a:ext uri="{FF2B5EF4-FFF2-40B4-BE49-F238E27FC236}">
                    <a16:creationId xmlns:a16="http://schemas.microsoft.com/office/drawing/2014/main" id="{CC1265A8-441E-B6BC-7AC8-A41E6C3FBA45}"/>
                  </a:ext>
                </a:extLst>
              </p:cNvPr>
              <p:cNvSpPr/>
              <p:nvPr/>
            </p:nvSpPr>
            <p:spPr>
              <a:xfrm>
                <a:off x="743471" y="2734799"/>
                <a:ext cx="358095" cy="358095"/>
              </a:xfrm>
              <a:prstGeom prst="ellipse">
                <a:avLst/>
              </a:prstGeom>
              <a:solidFill>
                <a:srgbClr val="FFC0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Half Frame 17">
                <a:extLst>
                  <a:ext uri="{FF2B5EF4-FFF2-40B4-BE49-F238E27FC236}">
                    <a16:creationId xmlns:a16="http://schemas.microsoft.com/office/drawing/2014/main" id="{7F16BE73-26C1-8F6E-9AEB-8C40A3885352}"/>
                  </a:ext>
                </a:extLst>
              </p:cNvPr>
              <p:cNvSpPr/>
              <p:nvPr/>
            </p:nvSpPr>
            <p:spPr>
              <a:xfrm rot="8100000">
                <a:off x="780416" y="2818321"/>
                <a:ext cx="172091" cy="172091"/>
              </a:xfrm>
              <a:prstGeom prst="halfFram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grpSp>
    </p:spTree>
    <p:extLst>
      <p:ext uri="{BB962C8B-B14F-4D97-AF65-F5344CB8AC3E}">
        <p14:creationId xmlns:p14="http://schemas.microsoft.com/office/powerpoint/2010/main" val="32024662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5DA02-4671-49D2-7A4C-AF4BC3FD5CB9}"/>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440581CA-AF6C-07DF-C917-060D6B9411BC}"/>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1485678">
            <a:off x="-1321626" y="1353457"/>
            <a:ext cx="5465569" cy="5465569"/>
          </a:xfrm>
          <a:prstGeom prst="rect">
            <a:avLst/>
          </a:prstGeom>
        </p:spPr>
      </p:pic>
      <p:sp>
        <p:nvSpPr>
          <p:cNvPr id="8" name="Rectangle: Rounded Corners 7">
            <a:extLst>
              <a:ext uri="{FF2B5EF4-FFF2-40B4-BE49-F238E27FC236}">
                <a16:creationId xmlns:a16="http://schemas.microsoft.com/office/drawing/2014/main" id="{5EE5D0F8-A983-C1B8-CE60-59E8F820C2F7}"/>
              </a:ext>
            </a:extLst>
          </p:cNvPr>
          <p:cNvSpPr/>
          <p:nvPr/>
        </p:nvSpPr>
        <p:spPr>
          <a:xfrm>
            <a:off x="2603739" y="654157"/>
            <a:ext cx="6984521"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5E3FA9C0-D477-D2AA-D38F-5D59236FE893}"/>
              </a:ext>
            </a:extLst>
          </p:cNvPr>
          <p:cNvPicPr>
            <a:picLocks noChangeAspect="1"/>
          </p:cNvPicPr>
          <p:nvPr/>
        </p:nvPicPr>
        <p:blipFill>
          <a:blip r:embed="rId5">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41BB9EC1-332E-FBFE-0ED6-5FC4B5A823CA}"/>
              </a:ext>
            </a:extLst>
          </p:cNvPr>
          <p:cNvSpPr txBox="1"/>
          <p:nvPr/>
        </p:nvSpPr>
        <p:spPr>
          <a:xfrm>
            <a:off x="2603738" y="793675"/>
            <a:ext cx="6984521" cy="523220"/>
          </a:xfrm>
          <a:prstGeom prst="rect">
            <a:avLst/>
          </a:prstGeom>
          <a:noFill/>
        </p:spPr>
        <p:txBody>
          <a:bodyPr wrap="square" rtlCol="0">
            <a:spAutoFit/>
          </a:bodyPr>
          <a:lstStyle/>
          <a:p>
            <a:pPr algn="ctr"/>
            <a:r>
              <a:rPr lang="es-MX" sz="2800" b="1" dirty="0">
                <a:solidFill>
                  <a:schemeClr val="tx1">
                    <a:lumMod val="85000"/>
                    <a:lumOff val="15000"/>
                  </a:schemeClr>
                </a:solidFill>
                <a:latin typeface="Aptos" panose="020B0004020202020204" pitchFamily="34" charset="0"/>
              </a:rPr>
              <a:t>Factores de Riesgo</a:t>
            </a:r>
          </a:p>
        </p:txBody>
      </p:sp>
      <p:cxnSp>
        <p:nvCxnSpPr>
          <p:cNvPr id="11" name="Straight Connector 10">
            <a:extLst>
              <a:ext uri="{FF2B5EF4-FFF2-40B4-BE49-F238E27FC236}">
                <a16:creationId xmlns:a16="http://schemas.microsoft.com/office/drawing/2014/main" id="{08FD54AC-5B5A-25A1-34F8-7B4DA2F1ECF9}"/>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9463BC2-750C-6C38-AC36-18E5573726F2}"/>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10" name="Picture 9" descr="A black background with a black square&#10;&#10;Description automatically generated with medium confidence">
            <a:extLst>
              <a:ext uri="{FF2B5EF4-FFF2-40B4-BE49-F238E27FC236}">
                <a16:creationId xmlns:a16="http://schemas.microsoft.com/office/drawing/2014/main" id="{9570E11E-B736-FC00-CEC4-044842575E34}"/>
              </a:ext>
            </a:extLst>
          </p:cNvPr>
          <p:cNvPicPr>
            <a:picLocks noChangeAspect="1"/>
          </p:cNvPicPr>
          <p:nvPr/>
        </p:nvPicPr>
        <p:blipFill>
          <a:blip r:embed="rId6">
            <a:alphaModFix amt="3000"/>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626C821-FDD5-6206-BF14-03B2DA61BE30}"/>
                  </a:ext>
                </a:extLst>
              </p:cNvPr>
              <p:cNvSpPr txBox="1"/>
              <p:nvPr/>
            </p:nvSpPr>
            <p:spPr>
              <a:xfrm>
                <a:off x="735074" y="2337375"/>
                <a:ext cx="8231489" cy="4188454"/>
              </a:xfrm>
              <a:prstGeom prst="rect">
                <a:avLst/>
              </a:prstGeom>
              <a:noFill/>
            </p:spPr>
            <p:txBody>
              <a:bodyPr wrap="square" rtlCol="0">
                <a:spAutoFit/>
              </a:bodyPr>
              <a:lstStyle/>
              <a:p>
                <a:r>
                  <a:rPr lang="es-CO" sz="1600" dirty="0">
                    <a:solidFill>
                      <a:schemeClr val="bg1"/>
                    </a:solidFill>
                    <a:latin typeface="Aptos" panose="020B0004020202020204" pitchFamily="34" charset="0"/>
                  </a:rPr>
                  <a:t>En 1952, Markowitz introdujo un marco para construir portafolios que hoy se le conoce como la Modern Portfolio </a:t>
                </a:r>
                <a:r>
                  <a:rPr lang="es-CO" sz="1600" dirty="0" err="1">
                    <a:solidFill>
                      <a:schemeClr val="bg1"/>
                    </a:solidFill>
                    <a:latin typeface="Aptos" panose="020B0004020202020204" pitchFamily="34" charset="0"/>
                  </a:rPr>
                  <a:t>Theory</a:t>
                </a:r>
                <a:r>
                  <a:rPr lang="es-CO" sz="1600" dirty="0">
                    <a:solidFill>
                      <a:schemeClr val="bg1"/>
                    </a:solidFill>
                    <a:latin typeface="Aptos" panose="020B0004020202020204" pitchFamily="34" charset="0"/>
                  </a:rPr>
                  <a:t> (MPT) y que ayudó a fundamentar la noción de que la decisión de seleccionar un activo no se puede analizar aisladamente. </a:t>
                </a:r>
              </a:p>
              <a:p>
                <a:endParaRPr lang="es-CO" sz="1600" dirty="0">
                  <a:solidFill>
                    <a:schemeClr val="bg1"/>
                  </a:solidFill>
                  <a:latin typeface="Aptos" panose="020B0004020202020204" pitchFamily="34" charset="0"/>
                </a:endParaRPr>
              </a:p>
              <a:p>
                <a:r>
                  <a:rPr lang="es-CO" sz="1600" dirty="0">
                    <a:solidFill>
                      <a:schemeClr val="bg1"/>
                    </a:solidFill>
                    <a:latin typeface="Aptos" panose="020B0004020202020204" pitchFamily="34" charset="0"/>
                  </a:rPr>
                  <a:t>En 1962 el modelo CAPM, formula la relación entre el retorno esperado de un activo y la relación media varianza. Algunos de sus principales mensajes fueron:</a:t>
                </a:r>
              </a:p>
              <a:p>
                <a:endParaRPr lang="es-CO" sz="1600" dirty="0">
                  <a:solidFill>
                    <a:schemeClr val="bg1"/>
                  </a:solidFill>
                  <a:latin typeface="Aptos" panose="020B0004020202020204" pitchFamily="34" charset="0"/>
                </a:endParaRPr>
              </a:p>
              <a:p>
                <a:pPr marL="342900" indent="-342900">
                  <a:buClr>
                    <a:srgbClr val="FFCC00"/>
                  </a:buClr>
                  <a:buFont typeface="+mj-lt"/>
                  <a:buAutoNum type="arabicPeriod"/>
                </a:pPr>
                <a:r>
                  <a:rPr lang="es-CO" sz="1600" dirty="0">
                    <a:solidFill>
                      <a:schemeClr val="bg1"/>
                    </a:solidFill>
                    <a:latin typeface="Aptos" panose="020B0004020202020204" pitchFamily="34" charset="0"/>
                  </a:rPr>
                  <a:t>Proporcionar los conceptos de Alpha, Beta y Riesgo Sistemático.</a:t>
                </a:r>
              </a:p>
              <a:p>
                <a:pPr marL="342900" indent="-342900">
                  <a:buClr>
                    <a:srgbClr val="FFCC00"/>
                  </a:buClr>
                  <a:buFont typeface="+mj-lt"/>
                  <a:buAutoNum type="arabicPeriod"/>
                </a:pPr>
                <a:r>
                  <a:rPr lang="es-CO" sz="1600" dirty="0">
                    <a:solidFill>
                      <a:schemeClr val="bg1"/>
                    </a:solidFill>
                    <a:latin typeface="Aptos" panose="020B0004020202020204" pitchFamily="34" charset="0"/>
                  </a:rPr>
                  <a:t>Una inversión puede estar atada a múltiples riesgos, pero no necesariamente todos tienen el mismo peso en su valoración. Particularmente, el riesgo no sistemático no acaba siendo compensado en valor esperado, solo el riesgo sistemático debería ser compensando en términos de retorno esperado.</a:t>
                </a:r>
              </a:p>
              <a:p>
                <a:endParaRPr lang="es-CO" sz="1600" dirty="0">
                  <a:solidFill>
                    <a:schemeClr val="bg1"/>
                  </a:solidFill>
                  <a:latin typeface="Aptos" panose="020B0004020202020204" pitchFamily="34" charset="0"/>
                </a:endParaRPr>
              </a:p>
              <a:p>
                <a:pPr algn="ctr"/>
                <a14:m>
                  <m:oMathPara xmlns:m="http://schemas.openxmlformats.org/officeDocument/2006/math">
                    <m:oMathParaPr>
                      <m:jc m:val="centerGroup"/>
                    </m:oMathParaPr>
                    <m:oMath xmlns:m="http://schemas.openxmlformats.org/officeDocument/2006/math">
                      <m:r>
                        <a:rPr lang="es-CO" b="0" i="1" smtClean="0">
                          <a:solidFill>
                            <a:schemeClr val="bg1"/>
                          </a:solidFill>
                          <a:latin typeface="Cambria Math" panose="02040503050406030204" pitchFamily="18" charset="0"/>
                        </a:rPr>
                        <m:t>𝐸</m:t>
                      </m:r>
                      <m:d>
                        <m:dPr>
                          <m:begChr m:val="["/>
                          <m:endChr m:val="]"/>
                          <m:ctrlPr>
                            <a:rPr lang="es-CO" b="0" i="1" smtClean="0">
                              <a:solidFill>
                                <a:schemeClr val="bg1"/>
                              </a:solidFill>
                              <a:latin typeface="Cambria Math" panose="02040503050406030204" pitchFamily="18" charset="0"/>
                            </a:rPr>
                          </m:ctrlPr>
                        </m:dPr>
                        <m:e>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𝑅</m:t>
                              </m:r>
                            </m:e>
                            <m:sub>
                              <m:r>
                                <a:rPr lang="es-CO" b="0" i="1" smtClean="0">
                                  <a:solidFill>
                                    <a:schemeClr val="bg1"/>
                                  </a:solidFill>
                                  <a:latin typeface="Cambria Math" panose="02040503050406030204" pitchFamily="18" charset="0"/>
                                </a:rPr>
                                <m:t>𝑖</m:t>
                              </m:r>
                            </m:sub>
                          </m:sSub>
                        </m:e>
                      </m:d>
                      <m:r>
                        <a:rPr lang="es-CO" b="0" i="1" smtClean="0">
                          <a:solidFill>
                            <a:schemeClr val="bg1"/>
                          </a:solidFill>
                          <a:latin typeface="Cambria Math" panose="02040503050406030204" pitchFamily="18" charset="0"/>
                        </a:rPr>
                        <m:t>=</m:t>
                      </m:r>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𝑅</m:t>
                          </m:r>
                        </m:e>
                        <m:sub>
                          <m:r>
                            <a:rPr lang="es-CO" b="0" i="1" smtClean="0">
                              <a:solidFill>
                                <a:schemeClr val="bg1"/>
                              </a:solidFill>
                              <a:latin typeface="Cambria Math" panose="02040503050406030204" pitchFamily="18" charset="0"/>
                            </a:rPr>
                            <m:t>𝑓</m:t>
                          </m:r>
                        </m:sub>
                      </m:sSub>
                      <m:r>
                        <a:rPr lang="es-CO" b="0" i="1" smtClean="0">
                          <a:solidFill>
                            <a:schemeClr val="bg1"/>
                          </a:solidFill>
                          <a:latin typeface="Cambria Math" panose="02040503050406030204" pitchFamily="18" charset="0"/>
                        </a:rPr>
                        <m:t>+</m:t>
                      </m:r>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𝛽</m:t>
                          </m:r>
                        </m:e>
                        <m:sub>
                          <m:r>
                            <a:rPr lang="es-CO" b="0" i="1" smtClean="0">
                              <a:solidFill>
                                <a:schemeClr val="bg1"/>
                              </a:solidFill>
                              <a:latin typeface="Cambria Math" panose="02040503050406030204" pitchFamily="18" charset="0"/>
                            </a:rPr>
                            <m:t>𝑖</m:t>
                          </m:r>
                        </m:sub>
                      </m:sSub>
                      <m:d>
                        <m:dPr>
                          <m:ctrlPr>
                            <a:rPr lang="es-CO" b="0" i="1" smtClean="0">
                              <a:solidFill>
                                <a:schemeClr val="bg1"/>
                              </a:solidFill>
                              <a:latin typeface="Cambria Math" panose="02040503050406030204" pitchFamily="18" charset="0"/>
                            </a:rPr>
                          </m:ctrlPr>
                        </m:dPr>
                        <m:e>
                          <m:r>
                            <a:rPr lang="es-CO" b="0" i="1" smtClean="0">
                              <a:solidFill>
                                <a:schemeClr val="bg1"/>
                              </a:solidFill>
                              <a:latin typeface="Cambria Math" panose="02040503050406030204" pitchFamily="18" charset="0"/>
                            </a:rPr>
                            <m:t>𝐸</m:t>
                          </m:r>
                          <m:d>
                            <m:dPr>
                              <m:begChr m:val="["/>
                              <m:endChr m:val="]"/>
                              <m:ctrlPr>
                                <a:rPr lang="es-CO" b="0" i="1" smtClean="0">
                                  <a:solidFill>
                                    <a:schemeClr val="bg1"/>
                                  </a:solidFill>
                                  <a:latin typeface="Cambria Math" panose="02040503050406030204" pitchFamily="18" charset="0"/>
                                </a:rPr>
                              </m:ctrlPr>
                            </m:dPr>
                            <m:e>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𝑅</m:t>
                                  </m:r>
                                </m:e>
                                <m:sub>
                                  <m:r>
                                    <a:rPr lang="es-CO" b="0" i="1" smtClean="0">
                                      <a:solidFill>
                                        <a:schemeClr val="bg1"/>
                                      </a:solidFill>
                                      <a:latin typeface="Cambria Math" panose="02040503050406030204" pitchFamily="18" charset="0"/>
                                    </a:rPr>
                                    <m:t>𝑚</m:t>
                                  </m:r>
                                </m:sub>
                              </m:sSub>
                            </m:e>
                          </m:d>
                          <m:r>
                            <a:rPr lang="es-CO" b="0" i="1" smtClean="0">
                              <a:solidFill>
                                <a:schemeClr val="bg1"/>
                              </a:solidFill>
                              <a:latin typeface="Cambria Math" panose="02040503050406030204" pitchFamily="18" charset="0"/>
                            </a:rPr>
                            <m:t>−</m:t>
                          </m:r>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𝑅</m:t>
                              </m:r>
                            </m:e>
                            <m:sub>
                              <m:r>
                                <a:rPr lang="es-CO" b="0" i="1" smtClean="0">
                                  <a:solidFill>
                                    <a:schemeClr val="bg1"/>
                                  </a:solidFill>
                                  <a:latin typeface="Cambria Math" panose="02040503050406030204" pitchFamily="18" charset="0"/>
                                </a:rPr>
                                <m:t>𝑓</m:t>
                              </m:r>
                            </m:sub>
                          </m:sSub>
                        </m:e>
                      </m:d>
                    </m:oMath>
                  </m:oMathPara>
                </a14:m>
                <a:endParaRPr lang="es-CO" dirty="0">
                  <a:solidFill>
                    <a:schemeClr val="bg1"/>
                  </a:solidFill>
                  <a:latin typeface="Aptos" panose="020B0004020202020204" pitchFamily="34" charset="0"/>
                </a:endParaRPr>
              </a:p>
              <a:p>
                <a:pPr algn="ctr"/>
                <a:endParaRPr lang="es-CO" dirty="0">
                  <a:solidFill>
                    <a:schemeClr val="bg1"/>
                  </a:solidFill>
                  <a:latin typeface="Aptos" panose="020B0004020202020204" pitchFamily="34" charset="0"/>
                </a:endParaRPr>
              </a:p>
              <a:p>
                <a:pPr algn="ctr"/>
                <a14:m>
                  <m:oMathPara xmlns:m="http://schemas.openxmlformats.org/officeDocument/2006/math">
                    <m:oMathParaPr>
                      <m:jc m:val="centerGroup"/>
                    </m:oMathParaPr>
                    <m:oMath xmlns:m="http://schemas.openxmlformats.org/officeDocument/2006/math">
                      <m:r>
                        <a:rPr lang="es-CO" b="0" i="1" smtClean="0">
                          <a:solidFill>
                            <a:schemeClr val="bg1"/>
                          </a:solidFill>
                          <a:latin typeface="Cambria Math" panose="02040503050406030204" pitchFamily="18" charset="0"/>
                        </a:rPr>
                        <m:t>(</m:t>
                      </m:r>
                      <m:r>
                        <a:rPr lang="es-CO" b="0" i="1" smtClean="0">
                          <a:solidFill>
                            <a:schemeClr val="bg1"/>
                          </a:solidFill>
                          <a:latin typeface="Cambria Math" panose="02040503050406030204" pitchFamily="18" charset="0"/>
                        </a:rPr>
                        <m:t>𝐸</m:t>
                      </m:r>
                      <m:d>
                        <m:dPr>
                          <m:begChr m:val="["/>
                          <m:endChr m:val="]"/>
                          <m:ctrlPr>
                            <a:rPr lang="es-CO" b="0" i="1" smtClean="0">
                              <a:solidFill>
                                <a:schemeClr val="bg1"/>
                              </a:solidFill>
                              <a:latin typeface="Cambria Math" panose="02040503050406030204" pitchFamily="18" charset="0"/>
                            </a:rPr>
                          </m:ctrlPr>
                        </m:dPr>
                        <m:e>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𝑅</m:t>
                              </m:r>
                            </m:e>
                            <m:sub>
                              <m:r>
                                <a:rPr lang="es-CO" b="0" i="1" smtClean="0">
                                  <a:solidFill>
                                    <a:schemeClr val="bg1"/>
                                  </a:solidFill>
                                  <a:latin typeface="Cambria Math" panose="02040503050406030204" pitchFamily="18" charset="0"/>
                                </a:rPr>
                                <m:t>𝑖</m:t>
                              </m:r>
                            </m:sub>
                          </m:sSub>
                        </m:e>
                      </m:d>
                      <m:r>
                        <a:rPr lang="es-CO" b="0" i="1" smtClean="0">
                          <a:solidFill>
                            <a:schemeClr val="bg1"/>
                          </a:solidFill>
                          <a:latin typeface="Cambria Math" panose="02040503050406030204" pitchFamily="18" charset="0"/>
                        </a:rPr>
                        <m:t>−</m:t>
                      </m:r>
                      <m:sSub>
                        <m:sSubPr>
                          <m:ctrlPr>
                            <a:rPr lang="es-CO"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rPr>
                            <m:t>𝑅</m:t>
                          </m:r>
                        </m:e>
                        <m:sub>
                          <m:r>
                            <a:rPr lang="es-CO" i="1">
                              <a:solidFill>
                                <a:schemeClr val="bg1"/>
                              </a:solidFill>
                              <a:latin typeface="Cambria Math" panose="02040503050406030204" pitchFamily="18" charset="0"/>
                            </a:rPr>
                            <m:t>𝑓</m:t>
                          </m:r>
                        </m:sub>
                      </m:sSub>
                      <m:r>
                        <a:rPr lang="es-CO" b="0" i="1" smtClean="0">
                          <a:solidFill>
                            <a:schemeClr val="bg1"/>
                          </a:solidFill>
                          <a:latin typeface="Cambria Math" panose="02040503050406030204" pitchFamily="18" charset="0"/>
                        </a:rPr>
                        <m:t>)=</m:t>
                      </m:r>
                      <m:r>
                        <a:rPr lang="es-CO" b="0" i="1" smtClean="0">
                          <a:solidFill>
                            <a:schemeClr val="bg1"/>
                          </a:solidFill>
                          <a:latin typeface="Cambria Math" panose="02040503050406030204" pitchFamily="18" charset="0"/>
                        </a:rPr>
                        <m:t>𝑆𝑒𝑛𝑠𝑖𝑏𝑖𝑙𝑖𝑑𝑎𝑑</m:t>
                      </m:r>
                      <m:r>
                        <a:rPr lang="es-CO" b="0" i="1" smtClean="0">
                          <a:solidFill>
                            <a:schemeClr val="bg1"/>
                          </a:solidFill>
                          <a:latin typeface="Cambria Math" panose="02040503050406030204" pitchFamily="18" charset="0"/>
                        </a:rPr>
                        <m:t> ×</m:t>
                      </m:r>
                      <m:r>
                        <a:rPr lang="es-CO" b="0" i="1" smtClean="0">
                          <a:solidFill>
                            <a:schemeClr val="bg1"/>
                          </a:solidFill>
                          <a:latin typeface="Cambria Math" panose="02040503050406030204" pitchFamily="18" charset="0"/>
                          <a:ea typeface="Cambria Math" panose="02040503050406030204" pitchFamily="18" charset="0"/>
                        </a:rPr>
                        <m:t>𝐹𝑎𝑐𝑡𝑜𝑟</m:t>
                      </m:r>
                    </m:oMath>
                  </m:oMathPara>
                </a14:m>
                <a:endParaRPr lang="es-CO" dirty="0">
                  <a:solidFill>
                    <a:schemeClr val="bg1"/>
                  </a:solidFill>
                  <a:latin typeface="Aptos" panose="020B0004020202020204" pitchFamily="34" charset="0"/>
                </a:endParaRPr>
              </a:p>
            </p:txBody>
          </p:sp>
        </mc:Choice>
        <mc:Fallback>
          <p:sp>
            <p:nvSpPr>
              <p:cNvPr id="9" name="TextBox 8">
                <a:extLst>
                  <a:ext uri="{FF2B5EF4-FFF2-40B4-BE49-F238E27FC236}">
                    <a16:creationId xmlns:a16="http://schemas.microsoft.com/office/drawing/2014/main" id="{F626C821-FDD5-6206-BF14-03B2DA61BE30}"/>
                  </a:ext>
                </a:extLst>
              </p:cNvPr>
              <p:cNvSpPr txBox="1">
                <a:spLocks noRot="1" noChangeAspect="1" noMove="1" noResize="1" noEditPoints="1" noAdjustHandles="1" noChangeArrowheads="1" noChangeShapeType="1" noTextEdit="1"/>
              </p:cNvSpPr>
              <p:nvPr/>
            </p:nvSpPr>
            <p:spPr>
              <a:xfrm>
                <a:off x="735074" y="2337375"/>
                <a:ext cx="8231489" cy="4188454"/>
              </a:xfrm>
              <a:prstGeom prst="rect">
                <a:avLst/>
              </a:prstGeom>
              <a:blipFill>
                <a:blip r:embed="rId8"/>
                <a:stretch>
                  <a:fillRect l="-444" t="-436"/>
                </a:stretch>
              </a:blipFill>
            </p:spPr>
            <p:txBody>
              <a:bodyPr/>
              <a:lstStyle/>
              <a:p>
                <a:r>
                  <a:rPr lang="es-CO">
                    <a:noFill/>
                  </a:rPr>
                  <a:t> </a:t>
                </a:r>
              </a:p>
            </p:txBody>
          </p:sp>
        </mc:Fallback>
      </mc:AlternateContent>
      <p:pic>
        <p:nvPicPr>
          <p:cNvPr id="1026" name="Picture 2" descr="Harry Markowitz, Nobel laureate, UC San Diego professor who revolutionized  investing, dies at 95 - The San Diego Union-Tribune">
            <a:extLst>
              <a:ext uri="{FF2B5EF4-FFF2-40B4-BE49-F238E27FC236}">
                <a16:creationId xmlns:a16="http://schemas.microsoft.com/office/drawing/2014/main" id="{BEFCE60F-DF9C-0076-6A91-591C72B6EBC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65419" y="2316213"/>
            <a:ext cx="3351190" cy="4021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2738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85C44-94AC-BD27-E8C9-3DF75B51FBAE}"/>
            </a:ext>
          </a:extLst>
        </p:cNvPr>
        <p:cNvGrpSpPr/>
        <p:nvPr/>
      </p:nvGrpSpPr>
      <p:grpSpPr>
        <a:xfrm>
          <a:off x="0" y="0"/>
          <a:ext cx="0" cy="0"/>
          <a:chOff x="0" y="0"/>
          <a:chExt cx="0" cy="0"/>
        </a:xfrm>
      </p:grpSpPr>
      <p:pic>
        <p:nvPicPr>
          <p:cNvPr id="35" name="Picture 34">
            <a:extLst>
              <a:ext uri="{FF2B5EF4-FFF2-40B4-BE49-F238E27FC236}">
                <a16:creationId xmlns:a16="http://schemas.microsoft.com/office/drawing/2014/main" id="{2EB7D9E9-6239-33D2-BEED-B3C8FA3C1345}"/>
              </a:ext>
            </a:extLst>
          </p:cNvPr>
          <p:cNvPicPr>
            <a:picLocks noChangeAspect="1"/>
          </p:cNvPicPr>
          <p:nvPr/>
        </p:nvPicPr>
        <p:blipFill>
          <a:blip r:embed="rId3">
            <a:alphaModFix amt="2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1703053">
            <a:off x="-2760090" y="911204"/>
            <a:ext cx="6835144" cy="6835144"/>
          </a:xfrm>
          <a:prstGeom prst="rect">
            <a:avLst/>
          </a:prstGeom>
        </p:spPr>
      </p:pic>
      <p:sp>
        <p:nvSpPr>
          <p:cNvPr id="8" name="Rectangle: Rounded Corners 7">
            <a:extLst>
              <a:ext uri="{FF2B5EF4-FFF2-40B4-BE49-F238E27FC236}">
                <a16:creationId xmlns:a16="http://schemas.microsoft.com/office/drawing/2014/main" id="{0EFBAC86-106F-4C0C-DFFE-A53DD7ED6B7F}"/>
              </a:ext>
            </a:extLst>
          </p:cNvPr>
          <p:cNvSpPr/>
          <p:nvPr/>
        </p:nvSpPr>
        <p:spPr>
          <a:xfrm>
            <a:off x="1614834" y="654157"/>
            <a:ext cx="8962327"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9232A40B-DB82-0A91-56A9-383C0C3DC040}"/>
              </a:ext>
            </a:extLst>
          </p:cNvPr>
          <p:cNvPicPr>
            <a:picLocks noChangeAspect="1"/>
          </p:cNvPicPr>
          <p:nvPr/>
        </p:nvPicPr>
        <p:blipFill>
          <a:blip r:embed="rId5">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D622AEE6-5192-BB65-D99B-28C7CF9793F0}"/>
              </a:ext>
            </a:extLst>
          </p:cNvPr>
          <p:cNvSpPr txBox="1"/>
          <p:nvPr/>
        </p:nvSpPr>
        <p:spPr>
          <a:xfrm>
            <a:off x="2220213" y="793675"/>
            <a:ext cx="7751567" cy="523220"/>
          </a:xfrm>
          <a:prstGeom prst="rect">
            <a:avLst/>
          </a:prstGeom>
          <a:noFill/>
        </p:spPr>
        <p:txBody>
          <a:bodyPr wrap="square" rtlCol="0">
            <a:spAutoFit/>
          </a:bodyPr>
          <a:lstStyle/>
          <a:p>
            <a:pPr algn="ctr"/>
            <a:r>
              <a:rPr lang="es-MX" sz="2800" b="1" dirty="0">
                <a:solidFill>
                  <a:schemeClr val="tx1">
                    <a:lumMod val="85000"/>
                    <a:lumOff val="15000"/>
                  </a:schemeClr>
                </a:solidFill>
                <a:latin typeface="Aptos" panose="020B0004020202020204" pitchFamily="34" charset="0"/>
              </a:rPr>
              <a:t>Factores de Riesgo: </a:t>
            </a:r>
            <a:r>
              <a:rPr lang="es-MX" sz="2800" b="1" dirty="0" err="1">
                <a:solidFill>
                  <a:schemeClr val="tx1">
                    <a:lumMod val="85000"/>
                    <a:lumOff val="15000"/>
                  </a:schemeClr>
                </a:solidFill>
                <a:latin typeface="Aptos" panose="020B0004020202020204" pitchFamily="34" charset="0"/>
              </a:rPr>
              <a:t>Minimum</a:t>
            </a:r>
            <a:r>
              <a:rPr lang="es-MX" sz="2800" b="1" dirty="0">
                <a:solidFill>
                  <a:schemeClr val="tx1">
                    <a:lumMod val="85000"/>
                    <a:lumOff val="15000"/>
                  </a:schemeClr>
                </a:solidFill>
                <a:latin typeface="Aptos" panose="020B0004020202020204" pitchFamily="34" charset="0"/>
              </a:rPr>
              <a:t> Linear </a:t>
            </a:r>
            <a:r>
              <a:rPr lang="es-MX" sz="2800" b="1" dirty="0" err="1">
                <a:solidFill>
                  <a:schemeClr val="tx1">
                    <a:lumMod val="85000"/>
                    <a:lumOff val="15000"/>
                  </a:schemeClr>
                </a:solidFill>
                <a:latin typeface="Aptos" panose="020B0004020202020204" pitchFamily="34" charset="0"/>
              </a:rPr>
              <a:t>Torsion</a:t>
            </a:r>
            <a:endParaRPr lang="es-MX" sz="2800" b="1" dirty="0">
              <a:solidFill>
                <a:schemeClr val="tx1">
                  <a:lumMod val="85000"/>
                  <a:lumOff val="15000"/>
                </a:schemeClr>
              </a:solidFill>
              <a:latin typeface="Aptos" panose="020B0004020202020204" pitchFamily="34" charset="0"/>
            </a:endParaRPr>
          </a:p>
        </p:txBody>
      </p:sp>
      <p:cxnSp>
        <p:nvCxnSpPr>
          <p:cNvPr id="11" name="Straight Connector 10">
            <a:extLst>
              <a:ext uri="{FF2B5EF4-FFF2-40B4-BE49-F238E27FC236}">
                <a16:creationId xmlns:a16="http://schemas.microsoft.com/office/drawing/2014/main" id="{8A7683C6-0D4D-6C93-2000-6ED2FB09DBCB}"/>
              </a:ext>
            </a:extLst>
          </p:cNvPr>
          <p:cNvCxnSpPr>
            <a:cxnSpLocks/>
          </p:cNvCxnSpPr>
          <p:nvPr/>
        </p:nvCxnSpPr>
        <p:spPr>
          <a:xfrm flipH="1">
            <a:off x="1680276" y="17245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5610D4C-4D83-0802-3928-DEB0C3C56816}"/>
              </a:ext>
            </a:extLst>
          </p:cNvPr>
          <p:cNvCxnSpPr>
            <a:cxnSpLocks/>
          </p:cNvCxnSpPr>
          <p:nvPr/>
        </p:nvCxnSpPr>
        <p:spPr>
          <a:xfrm flipH="1">
            <a:off x="735075" y="17993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8FFFF508-FD31-3BC4-03F5-9097A621D92C}"/>
              </a:ext>
            </a:extLst>
          </p:cNvPr>
          <p:cNvGrpSpPr/>
          <p:nvPr/>
        </p:nvGrpSpPr>
        <p:grpSpPr>
          <a:xfrm>
            <a:off x="914023" y="1943887"/>
            <a:ext cx="10363945" cy="4724007"/>
            <a:chOff x="6377055" y="4514908"/>
            <a:chExt cx="10363945" cy="4724007"/>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56D8D0E-3508-4806-1A69-BCC3387EF281}"/>
                    </a:ext>
                  </a:extLst>
                </p:cNvPr>
                <p:cNvSpPr txBox="1"/>
                <p:nvPr/>
              </p:nvSpPr>
              <p:spPr>
                <a:xfrm>
                  <a:off x="6890337" y="4768717"/>
                  <a:ext cx="9850663" cy="4470198"/>
                </a:xfrm>
                <a:prstGeom prst="rect">
                  <a:avLst/>
                </a:prstGeom>
                <a:noFill/>
              </p:spPr>
              <p:txBody>
                <a:bodyPr wrap="square" rtlCol="0">
                  <a:spAutoFit/>
                </a:bodyPr>
                <a:lstStyle/>
                <a:p>
                  <a:r>
                    <a:rPr lang="es-MX" dirty="0">
                      <a:solidFill>
                        <a:schemeClr val="bg1"/>
                      </a:solidFill>
                      <a:latin typeface="Aptos" panose="020B0004020202020204" pitchFamily="34" charset="0"/>
                    </a:rPr>
                    <a:t>El problema de optimización es entonces encontrar la matriz A que minimiza la suma del cuadrado del Tracking Error entre el factor y el activo, mientras, que se busca que estos factores tengan las mismas varianzas de los activos: </a:t>
                  </a:r>
                </a:p>
                <a:p>
                  <a:endParaRPr lang="es-MX"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func>
                          <m:funcPr>
                            <m:ctrlPr>
                              <a:rPr lang="es-MX" sz="2000" i="1" smtClean="0">
                                <a:solidFill>
                                  <a:schemeClr val="bg1"/>
                                </a:solidFill>
                                <a:latin typeface="Cambria Math" panose="02040503050406030204" pitchFamily="18" charset="0"/>
                              </a:rPr>
                            </m:ctrlPr>
                          </m:funcPr>
                          <m:fName>
                            <m:limLow>
                              <m:limLowPr>
                                <m:ctrlPr>
                                  <a:rPr lang="es-MX" sz="2000" i="1" smtClean="0">
                                    <a:solidFill>
                                      <a:schemeClr val="bg1"/>
                                    </a:solidFill>
                                    <a:latin typeface="Cambria Math" panose="02040503050406030204" pitchFamily="18" charset="0"/>
                                  </a:rPr>
                                </m:ctrlPr>
                              </m:limLowPr>
                              <m:e>
                                <m:r>
                                  <m:rPr>
                                    <m:sty m:val="p"/>
                                  </m:rPr>
                                  <a:rPr lang="es-MX" sz="2000" i="0" smtClean="0">
                                    <a:solidFill>
                                      <a:schemeClr val="bg1"/>
                                    </a:solidFill>
                                    <a:latin typeface="Cambria Math" panose="02040503050406030204" pitchFamily="18" charset="0"/>
                                  </a:rPr>
                                  <m:t>min</m:t>
                                </m:r>
                              </m:e>
                              <m:lim>
                                <m:r>
                                  <a:rPr lang="es-CO" sz="2000" b="0" i="1" smtClean="0">
                                    <a:solidFill>
                                      <a:schemeClr val="bg1"/>
                                    </a:solidFill>
                                    <a:latin typeface="Cambria Math" panose="02040503050406030204" pitchFamily="18" charset="0"/>
                                  </a:rPr>
                                  <m:t>𝐴</m:t>
                                </m:r>
                              </m:lim>
                            </m:limLow>
                          </m:fName>
                          <m:e>
                            <m:nary>
                              <m:naryPr>
                                <m:chr m:val="∑"/>
                                <m:ctrlPr>
                                  <a:rPr lang="es-MX" sz="2000" i="1" smtClean="0">
                                    <a:solidFill>
                                      <a:schemeClr val="bg1"/>
                                    </a:solidFill>
                                    <a:latin typeface="Cambria Math" panose="02040503050406030204" pitchFamily="18" charset="0"/>
                                  </a:rPr>
                                </m:ctrlPr>
                              </m:naryPr>
                              <m:sub>
                                <m:r>
                                  <m:rPr>
                                    <m:brk m:alnAt="23"/>
                                  </m:rPr>
                                  <a:rPr lang="es-CO" sz="2000" b="0" i="1" smtClean="0">
                                    <a:solidFill>
                                      <a:schemeClr val="bg1"/>
                                    </a:solidFill>
                                    <a:latin typeface="Cambria Math" panose="02040503050406030204" pitchFamily="18" charset="0"/>
                                  </a:rPr>
                                  <m:t>𝑖</m:t>
                                </m:r>
                                <m:r>
                                  <a:rPr lang="es-CO" sz="2000" b="0" i="1" smtClean="0">
                                    <a:solidFill>
                                      <a:schemeClr val="bg1"/>
                                    </a:solidFill>
                                    <a:latin typeface="Cambria Math" panose="02040503050406030204" pitchFamily="18" charset="0"/>
                                  </a:rPr>
                                  <m:t>=1</m:t>
                                </m:r>
                              </m:sub>
                              <m:sup>
                                <m:r>
                                  <a:rPr lang="es-CO" sz="2000" b="0" i="1" smtClean="0">
                                    <a:solidFill>
                                      <a:schemeClr val="bg1"/>
                                    </a:solidFill>
                                    <a:latin typeface="Cambria Math" panose="02040503050406030204" pitchFamily="18" charset="0"/>
                                  </a:rPr>
                                  <m:t>𝑁</m:t>
                                </m:r>
                              </m:sup>
                              <m:e>
                                <m:sSup>
                                  <m:sSupPr>
                                    <m:ctrlPr>
                                      <a:rPr lang="es-CO" sz="2000" b="0" i="1" smtClean="0">
                                        <a:solidFill>
                                          <a:schemeClr val="bg1"/>
                                        </a:solidFill>
                                        <a:latin typeface="Cambria Math" panose="02040503050406030204" pitchFamily="18" charset="0"/>
                                      </a:rPr>
                                    </m:ctrlPr>
                                  </m:sSupPr>
                                  <m:e>
                                    <m:d>
                                      <m:dPr>
                                        <m:ctrlPr>
                                          <a:rPr lang="es-CO" sz="2000" b="0" i="1" smtClean="0">
                                            <a:solidFill>
                                              <a:schemeClr val="bg1"/>
                                            </a:solidFill>
                                            <a:latin typeface="Cambria Math" panose="02040503050406030204" pitchFamily="18" charset="0"/>
                                          </a:rPr>
                                        </m:ctrlPr>
                                      </m:dPr>
                                      <m:e>
                                        <m:sSub>
                                          <m:sSubPr>
                                            <m:ctrlPr>
                                              <a:rPr lang="es-CO" sz="2000" b="0" i="1" smtClean="0">
                                                <a:solidFill>
                                                  <a:schemeClr val="bg1"/>
                                                </a:solidFill>
                                                <a:latin typeface="Cambria Math" panose="02040503050406030204" pitchFamily="18" charset="0"/>
                                              </a:rPr>
                                            </m:ctrlPr>
                                          </m:sSubPr>
                                          <m:e>
                                            <m:r>
                                              <a:rPr lang="es-CO" sz="2000" b="0" i="1" smtClean="0">
                                                <a:solidFill>
                                                  <a:schemeClr val="bg1"/>
                                                </a:solidFill>
                                                <a:latin typeface="Cambria Math" panose="02040503050406030204" pitchFamily="18" charset="0"/>
                                              </a:rPr>
                                              <m:t>𝐴</m:t>
                                            </m:r>
                                          </m:e>
                                          <m:sub>
                                            <m:r>
                                              <a:rPr lang="es-CO" sz="2000" b="0" i="1" smtClean="0">
                                                <a:solidFill>
                                                  <a:schemeClr val="bg1"/>
                                                </a:solidFill>
                                                <a:latin typeface="Cambria Math" panose="02040503050406030204" pitchFamily="18" charset="0"/>
                                              </a:rPr>
                                              <m:t>;, </m:t>
                                            </m:r>
                                            <m:r>
                                              <a:rPr lang="es-CO" sz="2000" b="0" i="1" smtClean="0">
                                                <a:solidFill>
                                                  <a:schemeClr val="bg1"/>
                                                </a:solidFill>
                                                <a:latin typeface="Cambria Math" panose="02040503050406030204" pitchFamily="18" charset="0"/>
                                              </a:rPr>
                                              <m:t>𝑖</m:t>
                                            </m:r>
                                          </m:sub>
                                        </m:sSub>
                                        <m:r>
                                          <a:rPr lang="es-CO" sz="2000" b="0" i="1" smtClean="0">
                                            <a:solidFill>
                                              <a:schemeClr val="bg1"/>
                                            </a:solidFill>
                                            <a:latin typeface="Cambria Math" panose="02040503050406030204" pitchFamily="18" charset="0"/>
                                          </a:rPr>
                                          <m:t>−</m:t>
                                        </m:r>
                                        <m:sSub>
                                          <m:sSubPr>
                                            <m:ctrlPr>
                                              <a:rPr lang="es-CO" sz="2000" b="0" i="1" smtClean="0">
                                                <a:solidFill>
                                                  <a:schemeClr val="bg1"/>
                                                </a:solidFill>
                                                <a:latin typeface="Cambria Math" panose="02040503050406030204" pitchFamily="18" charset="0"/>
                                              </a:rPr>
                                            </m:ctrlPr>
                                          </m:sSubPr>
                                          <m:e>
                                            <m:r>
                                              <a:rPr lang="es-CO" sz="2000" b="0" i="1" smtClean="0">
                                                <a:solidFill>
                                                  <a:schemeClr val="bg1"/>
                                                </a:solidFill>
                                                <a:latin typeface="Cambria Math" panose="02040503050406030204" pitchFamily="18" charset="0"/>
                                              </a:rPr>
                                              <m:t>𝑒</m:t>
                                            </m:r>
                                          </m:e>
                                          <m:sub>
                                            <m:r>
                                              <a:rPr lang="es-CO" sz="2000" b="0" i="1" smtClean="0">
                                                <a:solidFill>
                                                  <a:schemeClr val="bg1"/>
                                                </a:solidFill>
                                                <a:latin typeface="Cambria Math" panose="02040503050406030204" pitchFamily="18" charset="0"/>
                                              </a:rPr>
                                              <m:t>𝑖</m:t>
                                            </m:r>
                                          </m:sub>
                                        </m:sSub>
                                      </m:e>
                                    </m:d>
                                  </m:e>
                                  <m:sup>
                                    <m:r>
                                      <a:rPr lang="es-CO" sz="2000" b="0" i="1" smtClean="0">
                                        <a:solidFill>
                                          <a:schemeClr val="bg1"/>
                                        </a:solidFill>
                                        <a:latin typeface="Cambria Math" panose="02040503050406030204" pitchFamily="18" charset="0"/>
                                      </a:rPr>
                                      <m:t>′</m:t>
                                    </m:r>
                                  </m:sup>
                                </m:sSup>
                                <m:r>
                                  <m:rPr>
                                    <m:sty m:val="p"/>
                                  </m:rPr>
                                  <a:rPr lang="es-CO" sz="2000" b="0" i="0" smtClean="0">
                                    <a:solidFill>
                                      <a:schemeClr val="bg1"/>
                                    </a:solidFill>
                                    <a:latin typeface="Cambria Math" panose="02040503050406030204" pitchFamily="18" charset="0"/>
                                  </a:rPr>
                                  <m:t>Σ</m:t>
                                </m:r>
                                <m:d>
                                  <m:dPr>
                                    <m:ctrlPr>
                                      <a:rPr lang="es-CO" sz="2000" b="0" i="1" smtClean="0">
                                        <a:solidFill>
                                          <a:schemeClr val="bg1"/>
                                        </a:solidFill>
                                        <a:latin typeface="Cambria Math" panose="02040503050406030204" pitchFamily="18" charset="0"/>
                                      </a:rPr>
                                    </m:ctrlPr>
                                  </m:dPr>
                                  <m:e>
                                    <m:sSub>
                                      <m:sSubPr>
                                        <m:ctrlPr>
                                          <a:rPr lang="es-CO" sz="2000" b="0" i="1" smtClean="0">
                                            <a:solidFill>
                                              <a:schemeClr val="bg1"/>
                                            </a:solidFill>
                                            <a:latin typeface="Cambria Math" panose="02040503050406030204" pitchFamily="18" charset="0"/>
                                          </a:rPr>
                                        </m:ctrlPr>
                                      </m:sSubPr>
                                      <m:e>
                                        <m:r>
                                          <m:rPr>
                                            <m:sty m:val="p"/>
                                          </m:rPr>
                                          <a:rPr lang="es-CO" sz="2000" b="0" i="0" smtClean="0">
                                            <a:solidFill>
                                              <a:schemeClr val="bg1"/>
                                            </a:solidFill>
                                            <a:latin typeface="Cambria Math" panose="02040503050406030204" pitchFamily="18" charset="0"/>
                                          </a:rPr>
                                          <m:t>A</m:t>
                                        </m:r>
                                      </m:e>
                                      <m:sub>
                                        <m:r>
                                          <a:rPr lang="es-CO" sz="2000" b="0" i="1" smtClean="0">
                                            <a:solidFill>
                                              <a:schemeClr val="bg1"/>
                                            </a:solidFill>
                                            <a:latin typeface="Cambria Math" panose="02040503050406030204" pitchFamily="18" charset="0"/>
                                          </a:rPr>
                                          <m:t>:,</m:t>
                                        </m:r>
                                        <m:r>
                                          <a:rPr lang="es-CO" sz="2000" b="0" i="1" smtClean="0">
                                            <a:solidFill>
                                              <a:schemeClr val="bg1"/>
                                            </a:solidFill>
                                            <a:latin typeface="Cambria Math" panose="02040503050406030204" pitchFamily="18" charset="0"/>
                                          </a:rPr>
                                          <m:t>𝑖</m:t>
                                        </m:r>
                                      </m:sub>
                                    </m:sSub>
                                    <m:r>
                                      <a:rPr lang="es-CO" sz="2000" b="0" i="1" smtClean="0">
                                        <a:solidFill>
                                          <a:schemeClr val="bg1"/>
                                        </a:solidFill>
                                        <a:latin typeface="Cambria Math" panose="02040503050406030204" pitchFamily="18" charset="0"/>
                                      </a:rPr>
                                      <m:t>−</m:t>
                                    </m:r>
                                    <m:sSub>
                                      <m:sSubPr>
                                        <m:ctrlPr>
                                          <a:rPr lang="es-CO" sz="2000" b="0" i="1" smtClean="0">
                                            <a:solidFill>
                                              <a:schemeClr val="bg1"/>
                                            </a:solidFill>
                                            <a:latin typeface="Cambria Math" panose="02040503050406030204" pitchFamily="18" charset="0"/>
                                          </a:rPr>
                                        </m:ctrlPr>
                                      </m:sSubPr>
                                      <m:e>
                                        <m:r>
                                          <a:rPr lang="es-CO" sz="2000" b="0" i="1" smtClean="0">
                                            <a:solidFill>
                                              <a:schemeClr val="bg1"/>
                                            </a:solidFill>
                                            <a:latin typeface="Cambria Math" panose="02040503050406030204" pitchFamily="18" charset="0"/>
                                          </a:rPr>
                                          <m:t>𝑒</m:t>
                                        </m:r>
                                      </m:e>
                                      <m:sub>
                                        <m:r>
                                          <a:rPr lang="es-CO" sz="2000" b="0" i="1" smtClean="0">
                                            <a:solidFill>
                                              <a:schemeClr val="bg1"/>
                                            </a:solidFill>
                                            <a:latin typeface="Cambria Math" panose="02040503050406030204" pitchFamily="18" charset="0"/>
                                          </a:rPr>
                                          <m:t>𝑖</m:t>
                                        </m:r>
                                      </m:sub>
                                    </m:sSub>
                                  </m:e>
                                </m:d>
                              </m:e>
                            </m:nary>
                          </m:e>
                        </m:func>
                      </m:oMath>
                    </m:oMathPara>
                  </a14:m>
                  <a:endParaRPr lang="es-MX" sz="2000" i="1" dirty="0">
                    <a:solidFill>
                      <a:schemeClr val="bg1"/>
                    </a:solidFill>
                    <a:latin typeface="Aptos" panose="020B0004020202020204" pitchFamily="34" charset="0"/>
                  </a:endParaRPr>
                </a:p>
                <a:p>
                  <a:endParaRPr lang="es-MX" sz="2000" i="1"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func>
                          <m:funcPr>
                            <m:ctrlPr>
                              <a:rPr lang="es-MX" sz="2000" i="1" smtClean="0">
                                <a:solidFill>
                                  <a:schemeClr val="bg1"/>
                                </a:solidFill>
                                <a:latin typeface="Cambria Math" panose="02040503050406030204" pitchFamily="18" charset="0"/>
                              </a:rPr>
                            </m:ctrlPr>
                          </m:funcPr>
                          <m:fName>
                            <m:limLow>
                              <m:limLowPr>
                                <m:ctrlPr>
                                  <a:rPr lang="es-MX" sz="2000" i="1" smtClean="0">
                                    <a:solidFill>
                                      <a:schemeClr val="bg1"/>
                                    </a:solidFill>
                                    <a:latin typeface="Cambria Math" panose="02040503050406030204" pitchFamily="18" charset="0"/>
                                  </a:rPr>
                                </m:ctrlPr>
                              </m:limLowPr>
                              <m:e>
                                <m:r>
                                  <m:rPr>
                                    <m:sty m:val="p"/>
                                  </m:rPr>
                                  <a:rPr lang="es-MX" sz="2000" i="0" smtClean="0">
                                    <a:solidFill>
                                      <a:schemeClr val="bg1"/>
                                    </a:solidFill>
                                    <a:latin typeface="Cambria Math" panose="02040503050406030204" pitchFamily="18" charset="0"/>
                                  </a:rPr>
                                  <m:t>min</m:t>
                                </m:r>
                              </m:e>
                              <m:lim>
                                <m:r>
                                  <a:rPr lang="es-CO" sz="2000" b="0" i="1" smtClean="0">
                                    <a:solidFill>
                                      <a:schemeClr val="bg1"/>
                                    </a:solidFill>
                                    <a:latin typeface="Cambria Math" panose="02040503050406030204" pitchFamily="18" charset="0"/>
                                  </a:rPr>
                                  <m:t>𝐴</m:t>
                                </m:r>
                              </m:lim>
                            </m:limLow>
                          </m:fName>
                          <m:e>
                            <m:nary>
                              <m:naryPr>
                                <m:chr m:val="∑"/>
                                <m:ctrlPr>
                                  <a:rPr lang="es-MX" sz="2000" i="1" smtClean="0">
                                    <a:solidFill>
                                      <a:schemeClr val="bg1"/>
                                    </a:solidFill>
                                    <a:latin typeface="Cambria Math" panose="02040503050406030204" pitchFamily="18" charset="0"/>
                                  </a:rPr>
                                </m:ctrlPr>
                              </m:naryPr>
                              <m:sub>
                                <m:r>
                                  <m:rPr>
                                    <m:brk m:alnAt="23"/>
                                  </m:rPr>
                                  <a:rPr lang="es-CO" sz="2000" b="0" i="1" smtClean="0">
                                    <a:solidFill>
                                      <a:schemeClr val="bg1"/>
                                    </a:solidFill>
                                    <a:latin typeface="Cambria Math" panose="02040503050406030204" pitchFamily="18" charset="0"/>
                                  </a:rPr>
                                  <m:t>𝑖</m:t>
                                </m:r>
                                <m:r>
                                  <a:rPr lang="es-CO" sz="2000" b="0" i="1" smtClean="0">
                                    <a:solidFill>
                                      <a:schemeClr val="bg1"/>
                                    </a:solidFill>
                                    <a:latin typeface="Cambria Math" panose="02040503050406030204" pitchFamily="18" charset="0"/>
                                  </a:rPr>
                                  <m:t>=1</m:t>
                                </m:r>
                              </m:sub>
                              <m:sup>
                                <m:r>
                                  <a:rPr lang="es-CO" sz="2000" b="0" i="1" smtClean="0">
                                    <a:solidFill>
                                      <a:schemeClr val="bg1"/>
                                    </a:solidFill>
                                    <a:latin typeface="Cambria Math" panose="02040503050406030204" pitchFamily="18" charset="0"/>
                                  </a:rPr>
                                  <m:t>𝑁</m:t>
                                </m:r>
                              </m:sup>
                              <m:e>
                                <m:sSup>
                                  <m:sSupPr>
                                    <m:ctrlPr>
                                      <a:rPr lang="es-CO" sz="2000" b="0" i="1" smtClean="0">
                                        <a:solidFill>
                                          <a:schemeClr val="bg1"/>
                                        </a:solidFill>
                                        <a:latin typeface="Cambria Math" panose="02040503050406030204" pitchFamily="18" charset="0"/>
                                      </a:rPr>
                                    </m:ctrlPr>
                                  </m:sSupPr>
                                  <m:e>
                                    <m:d>
                                      <m:dPr>
                                        <m:ctrlPr>
                                          <a:rPr lang="es-CO" sz="2000" b="0" i="1" smtClean="0">
                                            <a:solidFill>
                                              <a:schemeClr val="bg1"/>
                                            </a:solidFill>
                                            <a:latin typeface="Cambria Math" panose="02040503050406030204" pitchFamily="18" charset="0"/>
                                          </a:rPr>
                                        </m:ctrlPr>
                                      </m:dPr>
                                      <m:e>
                                        <m:sSub>
                                          <m:sSubPr>
                                            <m:ctrlPr>
                                              <a:rPr lang="es-CO" sz="2000" b="0" i="1" smtClean="0">
                                                <a:solidFill>
                                                  <a:schemeClr val="bg1"/>
                                                </a:solidFill>
                                                <a:latin typeface="Cambria Math" panose="02040503050406030204" pitchFamily="18" charset="0"/>
                                              </a:rPr>
                                            </m:ctrlPr>
                                          </m:sSubPr>
                                          <m:e>
                                            <m:r>
                                              <a:rPr lang="es-CO" sz="2000" b="0" i="1" smtClean="0">
                                                <a:solidFill>
                                                  <a:schemeClr val="bg1"/>
                                                </a:solidFill>
                                                <a:latin typeface="Cambria Math" panose="02040503050406030204" pitchFamily="18" charset="0"/>
                                              </a:rPr>
                                              <m:t>𝐴</m:t>
                                            </m:r>
                                          </m:e>
                                          <m:sub>
                                            <m:r>
                                              <a:rPr lang="es-CO" sz="2000" b="0" i="1" smtClean="0">
                                                <a:solidFill>
                                                  <a:schemeClr val="bg1"/>
                                                </a:solidFill>
                                                <a:latin typeface="Cambria Math" panose="02040503050406030204" pitchFamily="18" charset="0"/>
                                              </a:rPr>
                                              <m:t>;, </m:t>
                                            </m:r>
                                            <m:r>
                                              <a:rPr lang="es-CO" sz="2000" b="0" i="1" smtClean="0">
                                                <a:solidFill>
                                                  <a:schemeClr val="bg1"/>
                                                </a:solidFill>
                                                <a:latin typeface="Cambria Math" panose="02040503050406030204" pitchFamily="18" charset="0"/>
                                              </a:rPr>
                                              <m:t>𝑖</m:t>
                                            </m:r>
                                          </m:sub>
                                        </m:sSub>
                                        <m:r>
                                          <a:rPr lang="es-CO" sz="2000" b="0" i="1" smtClean="0">
                                            <a:solidFill>
                                              <a:schemeClr val="bg1"/>
                                            </a:solidFill>
                                            <a:latin typeface="Cambria Math" panose="02040503050406030204" pitchFamily="18" charset="0"/>
                                          </a:rPr>
                                          <m:t>−</m:t>
                                        </m:r>
                                        <m:sSub>
                                          <m:sSubPr>
                                            <m:ctrlPr>
                                              <a:rPr lang="es-CO" sz="2000" b="0" i="1" smtClean="0">
                                                <a:solidFill>
                                                  <a:schemeClr val="bg1"/>
                                                </a:solidFill>
                                                <a:latin typeface="Cambria Math" panose="02040503050406030204" pitchFamily="18" charset="0"/>
                                              </a:rPr>
                                            </m:ctrlPr>
                                          </m:sSubPr>
                                          <m:e>
                                            <m:r>
                                              <a:rPr lang="es-CO" sz="2000" b="0" i="1" smtClean="0">
                                                <a:solidFill>
                                                  <a:schemeClr val="bg1"/>
                                                </a:solidFill>
                                                <a:latin typeface="Cambria Math" panose="02040503050406030204" pitchFamily="18" charset="0"/>
                                              </a:rPr>
                                              <m:t>𝑒</m:t>
                                            </m:r>
                                          </m:e>
                                          <m:sub>
                                            <m:r>
                                              <a:rPr lang="es-CO" sz="2000" b="0" i="1" smtClean="0">
                                                <a:solidFill>
                                                  <a:schemeClr val="bg1"/>
                                                </a:solidFill>
                                                <a:latin typeface="Cambria Math" panose="02040503050406030204" pitchFamily="18" charset="0"/>
                                              </a:rPr>
                                              <m:t>𝑖</m:t>
                                            </m:r>
                                          </m:sub>
                                        </m:sSub>
                                      </m:e>
                                    </m:d>
                                  </m:e>
                                  <m:sup>
                                    <m:r>
                                      <a:rPr lang="es-CO" sz="2000" b="0" i="1" smtClean="0">
                                        <a:solidFill>
                                          <a:schemeClr val="bg1"/>
                                        </a:solidFill>
                                        <a:latin typeface="Cambria Math" panose="02040503050406030204" pitchFamily="18" charset="0"/>
                                      </a:rPr>
                                      <m:t>′</m:t>
                                    </m:r>
                                  </m:sup>
                                </m:sSup>
                                <m:r>
                                  <m:rPr>
                                    <m:sty m:val="p"/>
                                  </m:rPr>
                                  <a:rPr lang="es-CO" sz="2000" b="0" i="0" smtClean="0">
                                    <a:solidFill>
                                      <a:schemeClr val="bg1"/>
                                    </a:solidFill>
                                    <a:latin typeface="Cambria Math" panose="02040503050406030204" pitchFamily="18" charset="0"/>
                                  </a:rPr>
                                  <m:t>Σ</m:t>
                                </m:r>
                                <m:d>
                                  <m:dPr>
                                    <m:ctrlPr>
                                      <a:rPr lang="es-CO" sz="2000" b="0" i="1" smtClean="0">
                                        <a:solidFill>
                                          <a:schemeClr val="bg1"/>
                                        </a:solidFill>
                                        <a:latin typeface="Cambria Math" panose="02040503050406030204" pitchFamily="18" charset="0"/>
                                      </a:rPr>
                                    </m:ctrlPr>
                                  </m:dPr>
                                  <m:e>
                                    <m:sSub>
                                      <m:sSubPr>
                                        <m:ctrlPr>
                                          <a:rPr lang="es-CO" sz="2000" b="0" i="1" smtClean="0">
                                            <a:solidFill>
                                              <a:schemeClr val="bg1"/>
                                            </a:solidFill>
                                            <a:latin typeface="Cambria Math" panose="02040503050406030204" pitchFamily="18" charset="0"/>
                                          </a:rPr>
                                        </m:ctrlPr>
                                      </m:sSubPr>
                                      <m:e>
                                        <m:r>
                                          <m:rPr>
                                            <m:sty m:val="p"/>
                                          </m:rPr>
                                          <a:rPr lang="es-CO" sz="2000" b="0" i="0" smtClean="0">
                                            <a:solidFill>
                                              <a:schemeClr val="bg1"/>
                                            </a:solidFill>
                                            <a:latin typeface="Cambria Math" panose="02040503050406030204" pitchFamily="18" charset="0"/>
                                          </a:rPr>
                                          <m:t>A</m:t>
                                        </m:r>
                                      </m:e>
                                      <m:sub>
                                        <m:r>
                                          <a:rPr lang="es-CO" sz="2000" b="0" i="1" smtClean="0">
                                            <a:solidFill>
                                              <a:schemeClr val="bg1"/>
                                            </a:solidFill>
                                            <a:latin typeface="Cambria Math" panose="02040503050406030204" pitchFamily="18" charset="0"/>
                                          </a:rPr>
                                          <m:t>:,</m:t>
                                        </m:r>
                                        <m:r>
                                          <a:rPr lang="es-CO" sz="2000" b="0" i="1" smtClean="0">
                                            <a:solidFill>
                                              <a:schemeClr val="bg1"/>
                                            </a:solidFill>
                                            <a:latin typeface="Cambria Math" panose="02040503050406030204" pitchFamily="18" charset="0"/>
                                          </a:rPr>
                                          <m:t>𝑖</m:t>
                                        </m:r>
                                      </m:sub>
                                    </m:sSub>
                                    <m:r>
                                      <a:rPr lang="es-CO" sz="2000" b="0" i="1" smtClean="0">
                                        <a:solidFill>
                                          <a:schemeClr val="bg1"/>
                                        </a:solidFill>
                                        <a:latin typeface="Cambria Math" panose="02040503050406030204" pitchFamily="18" charset="0"/>
                                      </a:rPr>
                                      <m:t>−</m:t>
                                    </m:r>
                                    <m:sSub>
                                      <m:sSubPr>
                                        <m:ctrlPr>
                                          <a:rPr lang="es-CO" sz="2000" b="0" i="1" smtClean="0">
                                            <a:solidFill>
                                              <a:schemeClr val="bg1"/>
                                            </a:solidFill>
                                            <a:latin typeface="Cambria Math" panose="02040503050406030204" pitchFamily="18" charset="0"/>
                                          </a:rPr>
                                        </m:ctrlPr>
                                      </m:sSubPr>
                                      <m:e>
                                        <m:r>
                                          <a:rPr lang="es-CO" sz="2000" b="0" i="1" smtClean="0">
                                            <a:solidFill>
                                              <a:schemeClr val="bg1"/>
                                            </a:solidFill>
                                            <a:latin typeface="Cambria Math" panose="02040503050406030204" pitchFamily="18" charset="0"/>
                                          </a:rPr>
                                          <m:t>𝑒</m:t>
                                        </m:r>
                                      </m:e>
                                      <m:sub>
                                        <m:r>
                                          <a:rPr lang="es-CO" sz="2000" b="0" i="1" smtClean="0">
                                            <a:solidFill>
                                              <a:schemeClr val="bg1"/>
                                            </a:solidFill>
                                            <a:latin typeface="Cambria Math" panose="02040503050406030204" pitchFamily="18" charset="0"/>
                                          </a:rPr>
                                          <m:t>𝑖</m:t>
                                        </m:r>
                                      </m:sub>
                                    </m:sSub>
                                  </m:e>
                                </m:d>
                              </m:e>
                            </m:nary>
                          </m:e>
                        </m:func>
                      </m:oMath>
                    </m:oMathPara>
                  </a14:m>
                  <a:endParaRPr lang="es-CO" sz="2000" dirty="0">
                    <a:solidFill>
                      <a:schemeClr val="bg1"/>
                    </a:solidFill>
                    <a:latin typeface="Aptos" panose="020B0004020202020204" pitchFamily="34" charset="0"/>
                  </a:endParaRPr>
                </a:p>
                <a:p>
                  <a:endParaRPr lang="es-CO" sz="20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r>
                          <a:rPr lang="es-CO" sz="2000" b="0" i="1" smtClean="0">
                            <a:solidFill>
                              <a:schemeClr val="bg1"/>
                            </a:solidFill>
                            <a:latin typeface="Cambria Math" panose="02040503050406030204" pitchFamily="18" charset="0"/>
                          </a:rPr>
                          <m:t>𝑠</m:t>
                        </m:r>
                        <m:r>
                          <a:rPr lang="es-CO" sz="2000" b="0" i="1" smtClean="0">
                            <a:solidFill>
                              <a:schemeClr val="bg1"/>
                            </a:solidFill>
                            <a:latin typeface="Cambria Math" panose="02040503050406030204" pitchFamily="18" charset="0"/>
                          </a:rPr>
                          <m:t>.</m:t>
                        </m:r>
                        <m:r>
                          <a:rPr lang="es-CO" sz="2000" b="0" i="1" smtClean="0">
                            <a:solidFill>
                              <a:schemeClr val="bg1"/>
                            </a:solidFill>
                            <a:latin typeface="Cambria Math" panose="02040503050406030204" pitchFamily="18" charset="0"/>
                          </a:rPr>
                          <m:t>𝑎</m:t>
                        </m:r>
                        <m:r>
                          <a:rPr lang="es-CO" sz="2000" b="0" i="1" smtClean="0">
                            <a:solidFill>
                              <a:schemeClr val="bg1"/>
                            </a:solidFill>
                            <a:latin typeface="Cambria Math" panose="02040503050406030204" pitchFamily="18" charset="0"/>
                          </a:rPr>
                          <m:t>. </m:t>
                        </m:r>
                      </m:oMath>
                    </m:oMathPara>
                  </a14:m>
                  <a:endParaRPr lang="es-CO" sz="2000" b="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r>
                          <a:rPr lang="es-CO" sz="2000" b="0" i="1" smtClean="0">
                            <a:solidFill>
                              <a:schemeClr val="bg1"/>
                            </a:solidFill>
                            <a:latin typeface="Cambria Math" panose="02040503050406030204" pitchFamily="18" charset="0"/>
                          </a:rPr>
                          <m:t>𝐹</m:t>
                        </m:r>
                        <m:r>
                          <a:rPr lang="es-CO" sz="2000" b="0" i="1" smtClean="0">
                            <a:solidFill>
                              <a:schemeClr val="bg1"/>
                            </a:solidFill>
                            <a:latin typeface="Cambria Math" panose="02040503050406030204" pitchFamily="18" charset="0"/>
                          </a:rPr>
                          <m:t>=</m:t>
                        </m:r>
                        <m:sSup>
                          <m:sSupPr>
                            <m:ctrlPr>
                              <a:rPr lang="es-CO" sz="2000" b="0" i="1" smtClean="0">
                                <a:solidFill>
                                  <a:schemeClr val="bg1"/>
                                </a:solidFill>
                                <a:latin typeface="Cambria Math" panose="02040503050406030204" pitchFamily="18" charset="0"/>
                              </a:rPr>
                            </m:ctrlPr>
                          </m:sSupPr>
                          <m:e>
                            <m:r>
                              <a:rPr lang="es-CO" sz="2000" b="0" i="1" smtClean="0">
                                <a:solidFill>
                                  <a:schemeClr val="bg1"/>
                                </a:solidFill>
                                <a:latin typeface="Cambria Math" panose="02040503050406030204" pitchFamily="18" charset="0"/>
                              </a:rPr>
                              <m:t>𝐴</m:t>
                            </m:r>
                          </m:e>
                          <m:sup>
                            <m:r>
                              <a:rPr lang="es-CO" sz="2000" b="0" i="1" smtClean="0">
                                <a:solidFill>
                                  <a:schemeClr val="bg1"/>
                                </a:solidFill>
                                <a:latin typeface="Cambria Math" panose="02040503050406030204" pitchFamily="18" charset="0"/>
                              </a:rPr>
                              <m:t>′</m:t>
                            </m:r>
                          </m:sup>
                        </m:sSup>
                        <m:r>
                          <a:rPr lang="es-CO" sz="2000" b="0" i="1" smtClean="0">
                            <a:solidFill>
                              <a:schemeClr val="bg1"/>
                            </a:solidFill>
                            <a:latin typeface="Cambria Math" panose="02040503050406030204" pitchFamily="18" charset="0"/>
                          </a:rPr>
                          <m:t>𝑅</m:t>
                        </m:r>
                      </m:oMath>
                    </m:oMathPara>
                  </a14:m>
                  <a:endParaRPr lang="es-CO" sz="2000" b="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sSup>
                          <m:sSupPr>
                            <m:ctrlPr>
                              <a:rPr lang="es-CO" sz="2000" b="0" i="1" smtClean="0">
                                <a:solidFill>
                                  <a:schemeClr val="bg1"/>
                                </a:solidFill>
                                <a:latin typeface="Cambria Math" panose="02040503050406030204" pitchFamily="18" charset="0"/>
                              </a:rPr>
                            </m:ctrlPr>
                          </m:sSupPr>
                          <m:e>
                            <m:r>
                              <a:rPr lang="es-CO" sz="2000" b="0" i="1" smtClean="0">
                                <a:solidFill>
                                  <a:schemeClr val="bg1"/>
                                </a:solidFill>
                                <a:latin typeface="Cambria Math" panose="02040503050406030204" pitchFamily="18" charset="0"/>
                              </a:rPr>
                              <m:t>𝐴</m:t>
                            </m:r>
                          </m:e>
                          <m:sup>
                            <m:r>
                              <a:rPr lang="es-CO" sz="2000" b="0" i="1" smtClean="0">
                                <a:solidFill>
                                  <a:schemeClr val="bg1"/>
                                </a:solidFill>
                                <a:latin typeface="Cambria Math" panose="02040503050406030204" pitchFamily="18" charset="0"/>
                              </a:rPr>
                              <m:t>′</m:t>
                            </m:r>
                          </m:sup>
                        </m:sSup>
                        <m:r>
                          <m:rPr>
                            <m:sty m:val="p"/>
                          </m:rPr>
                          <a:rPr lang="es-CO" sz="2000" b="0" i="0" smtClean="0">
                            <a:solidFill>
                              <a:schemeClr val="bg1"/>
                            </a:solidFill>
                            <a:latin typeface="Cambria Math" panose="02040503050406030204" pitchFamily="18" charset="0"/>
                          </a:rPr>
                          <m:t>ΣA</m:t>
                        </m:r>
                        <m:r>
                          <a:rPr lang="es-CO" sz="2000" b="0" i="0" smtClean="0">
                            <a:solidFill>
                              <a:schemeClr val="bg1"/>
                            </a:solidFill>
                            <a:latin typeface="Cambria Math" panose="02040503050406030204" pitchFamily="18" charset="0"/>
                          </a:rPr>
                          <m:t>=</m:t>
                        </m:r>
                        <m:r>
                          <m:rPr>
                            <m:sty m:val="p"/>
                          </m:rPr>
                          <a:rPr lang="es-CO" sz="2000" b="0" i="0" smtClean="0">
                            <a:solidFill>
                              <a:schemeClr val="bg1"/>
                            </a:solidFill>
                            <a:latin typeface="Cambria Math" panose="02040503050406030204" pitchFamily="18" charset="0"/>
                          </a:rPr>
                          <m:t>diag</m:t>
                        </m:r>
                        <m:d>
                          <m:dPr>
                            <m:ctrlPr>
                              <a:rPr lang="es-CO" sz="2000" b="0" i="1" smtClean="0">
                                <a:solidFill>
                                  <a:schemeClr val="bg1"/>
                                </a:solidFill>
                                <a:latin typeface="Cambria Math" panose="02040503050406030204" pitchFamily="18" charset="0"/>
                              </a:rPr>
                            </m:ctrlPr>
                          </m:dPr>
                          <m:e>
                            <m:r>
                              <m:rPr>
                                <m:sty m:val="p"/>
                              </m:rPr>
                              <a:rPr lang="es-CO" sz="2000" b="0" i="0" smtClean="0">
                                <a:solidFill>
                                  <a:schemeClr val="bg1"/>
                                </a:solidFill>
                                <a:latin typeface="Cambria Math" panose="02040503050406030204" pitchFamily="18" charset="0"/>
                              </a:rPr>
                              <m:t>Σ</m:t>
                            </m:r>
                          </m:e>
                        </m:d>
                      </m:oMath>
                    </m:oMathPara>
                  </a14:m>
                  <a:endParaRPr lang="es-MX" sz="2000" dirty="0">
                    <a:solidFill>
                      <a:schemeClr val="bg1"/>
                    </a:solidFill>
                    <a:latin typeface="Aptos" panose="020B0004020202020204" pitchFamily="34" charset="0"/>
                  </a:endParaRPr>
                </a:p>
              </p:txBody>
            </p:sp>
          </mc:Choice>
          <mc:Fallback xmlns="">
            <p:sp>
              <p:nvSpPr>
                <p:cNvPr id="13" name="TextBox 12">
                  <a:extLst>
                    <a:ext uri="{FF2B5EF4-FFF2-40B4-BE49-F238E27FC236}">
                      <a16:creationId xmlns:a16="http://schemas.microsoft.com/office/drawing/2014/main" id="{A56D8D0E-3508-4806-1A69-BCC3387EF281}"/>
                    </a:ext>
                  </a:extLst>
                </p:cNvPr>
                <p:cNvSpPr txBox="1">
                  <a:spLocks noRot="1" noChangeAspect="1" noMove="1" noResize="1" noEditPoints="1" noAdjustHandles="1" noChangeArrowheads="1" noChangeShapeType="1" noTextEdit="1"/>
                </p:cNvSpPr>
                <p:nvPr/>
              </p:nvSpPr>
              <p:spPr>
                <a:xfrm>
                  <a:off x="6890337" y="4768717"/>
                  <a:ext cx="9850663" cy="4470198"/>
                </a:xfrm>
                <a:prstGeom prst="rect">
                  <a:avLst/>
                </a:prstGeom>
                <a:blipFill>
                  <a:blip r:embed="rId6"/>
                  <a:stretch>
                    <a:fillRect l="-495" t="-682" b="-409"/>
                  </a:stretch>
                </a:blipFill>
              </p:spPr>
              <p:txBody>
                <a:bodyPr/>
                <a:lstStyle/>
                <a:p>
                  <a:r>
                    <a:rPr lang="es-CO">
                      <a:noFill/>
                    </a:rPr>
                    <a:t> </a:t>
                  </a:r>
                </a:p>
              </p:txBody>
            </p:sp>
          </mc:Fallback>
        </mc:AlternateContent>
        <p:grpSp>
          <p:nvGrpSpPr>
            <p:cNvPr id="14" name="Group 13">
              <a:extLst>
                <a:ext uri="{FF2B5EF4-FFF2-40B4-BE49-F238E27FC236}">
                  <a16:creationId xmlns:a16="http://schemas.microsoft.com/office/drawing/2014/main" id="{9D8570F5-9381-60ED-E8B4-E09A31DF154E}"/>
                </a:ext>
              </a:extLst>
            </p:cNvPr>
            <p:cNvGrpSpPr/>
            <p:nvPr/>
          </p:nvGrpSpPr>
          <p:grpSpPr>
            <a:xfrm>
              <a:off x="6377055" y="4514908"/>
              <a:ext cx="10195971" cy="4723994"/>
              <a:chOff x="743471" y="2734799"/>
              <a:chExt cx="10195971" cy="4723994"/>
            </a:xfrm>
          </p:grpSpPr>
          <p:sp>
            <p:nvSpPr>
              <p:cNvPr id="16" name="Rectangle: Rounded Corners 15">
                <a:extLst>
                  <a:ext uri="{FF2B5EF4-FFF2-40B4-BE49-F238E27FC236}">
                    <a16:creationId xmlns:a16="http://schemas.microsoft.com/office/drawing/2014/main" id="{385B5926-D66E-02EB-F7FF-FC3866CAF980}"/>
                  </a:ext>
                </a:extLst>
              </p:cNvPr>
              <p:cNvSpPr/>
              <p:nvPr/>
            </p:nvSpPr>
            <p:spPr>
              <a:xfrm>
                <a:off x="899887" y="2913846"/>
                <a:ext cx="10039555" cy="4544947"/>
              </a:xfrm>
              <a:prstGeom prst="roundRect">
                <a:avLst>
                  <a:gd name="adj" fmla="val 4566"/>
                </a:avLst>
              </a:prstGeom>
              <a:noFill/>
              <a:ln w="3175">
                <a:solidFill>
                  <a:srgbClr val="FFC0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Oval 16">
                <a:extLst>
                  <a:ext uri="{FF2B5EF4-FFF2-40B4-BE49-F238E27FC236}">
                    <a16:creationId xmlns:a16="http://schemas.microsoft.com/office/drawing/2014/main" id="{27CB8D5B-5630-7034-2FB7-79B67DAD283D}"/>
                  </a:ext>
                </a:extLst>
              </p:cNvPr>
              <p:cNvSpPr/>
              <p:nvPr/>
            </p:nvSpPr>
            <p:spPr>
              <a:xfrm>
                <a:off x="743471" y="2734799"/>
                <a:ext cx="358095" cy="358095"/>
              </a:xfrm>
              <a:prstGeom prst="ellipse">
                <a:avLst/>
              </a:prstGeom>
              <a:solidFill>
                <a:srgbClr val="FFC0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Half Frame 17">
                <a:extLst>
                  <a:ext uri="{FF2B5EF4-FFF2-40B4-BE49-F238E27FC236}">
                    <a16:creationId xmlns:a16="http://schemas.microsoft.com/office/drawing/2014/main" id="{36D359E6-22B8-C8D2-6B27-236D688630CC}"/>
                  </a:ext>
                </a:extLst>
              </p:cNvPr>
              <p:cNvSpPr/>
              <p:nvPr/>
            </p:nvSpPr>
            <p:spPr>
              <a:xfrm rot="8100000">
                <a:off x="780416" y="2818321"/>
                <a:ext cx="172091" cy="172091"/>
              </a:xfrm>
              <a:prstGeom prst="halfFram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grpSp>
    </p:spTree>
    <p:extLst>
      <p:ext uri="{BB962C8B-B14F-4D97-AF65-F5344CB8AC3E}">
        <p14:creationId xmlns:p14="http://schemas.microsoft.com/office/powerpoint/2010/main" val="23780556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43147-463D-78D6-B25E-60ADC577CB84}"/>
            </a:ext>
          </a:extLst>
        </p:cNvPr>
        <p:cNvGrpSpPr/>
        <p:nvPr/>
      </p:nvGrpSpPr>
      <p:grpSpPr>
        <a:xfrm>
          <a:off x="0" y="0"/>
          <a:ext cx="0" cy="0"/>
          <a:chOff x="0" y="0"/>
          <a:chExt cx="0" cy="0"/>
        </a:xfrm>
      </p:grpSpPr>
      <p:pic>
        <p:nvPicPr>
          <p:cNvPr id="35" name="Picture 34">
            <a:extLst>
              <a:ext uri="{FF2B5EF4-FFF2-40B4-BE49-F238E27FC236}">
                <a16:creationId xmlns:a16="http://schemas.microsoft.com/office/drawing/2014/main" id="{E3E215FA-0400-003E-4B1B-5FD9D522F352}"/>
              </a:ext>
            </a:extLst>
          </p:cNvPr>
          <p:cNvPicPr>
            <a:picLocks noChangeAspect="1"/>
          </p:cNvPicPr>
          <p:nvPr/>
        </p:nvPicPr>
        <p:blipFill>
          <a:blip r:embed="rId3">
            <a:alphaModFix amt="2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1703053">
            <a:off x="-2760090" y="911204"/>
            <a:ext cx="6835144" cy="6835144"/>
          </a:xfrm>
          <a:prstGeom prst="rect">
            <a:avLst/>
          </a:prstGeom>
        </p:spPr>
      </p:pic>
      <p:sp>
        <p:nvSpPr>
          <p:cNvPr id="8" name="Rectangle: Rounded Corners 7">
            <a:extLst>
              <a:ext uri="{FF2B5EF4-FFF2-40B4-BE49-F238E27FC236}">
                <a16:creationId xmlns:a16="http://schemas.microsoft.com/office/drawing/2014/main" id="{4988B10D-6D1A-64F5-979A-E8F1FD02B5B3}"/>
              </a:ext>
            </a:extLst>
          </p:cNvPr>
          <p:cNvSpPr/>
          <p:nvPr/>
        </p:nvSpPr>
        <p:spPr>
          <a:xfrm>
            <a:off x="12959773" y="654157"/>
            <a:ext cx="8962327"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A7FE6FEE-5764-62EC-0AEC-9856D6E6EF1A}"/>
              </a:ext>
            </a:extLst>
          </p:cNvPr>
          <p:cNvPicPr>
            <a:picLocks noChangeAspect="1"/>
          </p:cNvPicPr>
          <p:nvPr/>
        </p:nvPicPr>
        <p:blipFill>
          <a:blip r:embed="rId5">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0B255207-D9AC-5FEF-C529-2853564BF630}"/>
              </a:ext>
            </a:extLst>
          </p:cNvPr>
          <p:cNvSpPr txBox="1"/>
          <p:nvPr/>
        </p:nvSpPr>
        <p:spPr>
          <a:xfrm>
            <a:off x="7949157" y="2151727"/>
            <a:ext cx="4031731" cy="2554545"/>
          </a:xfrm>
          <a:prstGeom prst="rect">
            <a:avLst/>
          </a:prstGeom>
          <a:noFill/>
        </p:spPr>
        <p:txBody>
          <a:bodyPr wrap="square" rtlCol="0">
            <a:spAutoFit/>
          </a:bodyPr>
          <a:lstStyle/>
          <a:p>
            <a:r>
              <a:rPr lang="es-MX" sz="4000" b="1" dirty="0">
                <a:solidFill>
                  <a:schemeClr val="bg1"/>
                </a:solidFill>
                <a:latin typeface="Aptos" panose="020B0004020202020204" pitchFamily="34" charset="0"/>
              </a:rPr>
              <a:t>Factores de Riesgo: </a:t>
            </a:r>
            <a:r>
              <a:rPr lang="es-MX" sz="4000" b="1" dirty="0" err="1">
                <a:solidFill>
                  <a:schemeClr val="bg1"/>
                </a:solidFill>
                <a:latin typeface="Aptos" panose="020B0004020202020204" pitchFamily="34" charset="0"/>
              </a:rPr>
              <a:t>Minimum</a:t>
            </a:r>
            <a:r>
              <a:rPr lang="es-MX" sz="4000" b="1" dirty="0">
                <a:solidFill>
                  <a:schemeClr val="bg1"/>
                </a:solidFill>
                <a:latin typeface="Aptos" panose="020B0004020202020204" pitchFamily="34" charset="0"/>
              </a:rPr>
              <a:t> Linear </a:t>
            </a:r>
            <a:r>
              <a:rPr lang="es-MX" sz="4000" b="1" dirty="0" err="1">
                <a:solidFill>
                  <a:schemeClr val="bg1"/>
                </a:solidFill>
                <a:latin typeface="Aptos" panose="020B0004020202020204" pitchFamily="34" charset="0"/>
              </a:rPr>
              <a:t>Torsion</a:t>
            </a:r>
            <a:endParaRPr lang="es-MX" sz="4000" b="1" dirty="0">
              <a:solidFill>
                <a:schemeClr val="bg1"/>
              </a:solidFill>
              <a:latin typeface="Aptos" panose="020B0004020202020204" pitchFamily="34" charset="0"/>
            </a:endParaRPr>
          </a:p>
        </p:txBody>
      </p:sp>
      <p:cxnSp>
        <p:nvCxnSpPr>
          <p:cNvPr id="11" name="Straight Connector 10">
            <a:extLst>
              <a:ext uri="{FF2B5EF4-FFF2-40B4-BE49-F238E27FC236}">
                <a16:creationId xmlns:a16="http://schemas.microsoft.com/office/drawing/2014/main" id="{E236783A-EDCA-0665-078E-36AE7CC8F9E8}"/>
              </a:ext>
            </a:extLst>
          </p:cNvPr>
          <p:cNvCxnSpPr>
            <a:cxnSpLocks/>
          </p:cNvCxnSpPr>
          <p:nvPr/>
        </p:nvCxnSpPr>
        <p:spPr>
          <a:xfrm flipH="1">
            <a:off x="-10120701"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B6CF370-009A-A66B-6C26-4AEDEC8F6C2E}"/>
              </a:ext>
            </a:extLst>
          </p:cNvPr>
          <p:cNvCxnSpPr>
            <a:cxnSpLocks/>
          </p:cNvCxnSpPr>
          <p:nvPr/>
        </p:nvCxnSpPr>
        <p:spPr>
          <a:xfrm flipH="1">
            <a:off x="-9312693"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3" name="Picture 5">
            <a:extLst>
              <a:ext uri="{FF2B5EF4-FFF2-40B4-BE49-F238E27FC236}">
                <a16:creationId xmlns:a16="http://schemas.microsoft.com/office/drawing/2014/main" id="{A5BE5D07-1E4C-0D9F-F453-2F7C64CBB1CE}"/>
              </a:ext>
            </a:extLst>
          </p:cNvPr>
          <p:cNvPicPr>
            <a:picLocks noChangeAspect="1"/>
          </p:cNvPicPr>
          <p:nvPr/>
        </p:nvPicPr>
        <p:blipFill>
          <a:blip r:embed="rId6"/>
          <a:stretch>
            <a:fillRect/>
          </a:stretch>
        </p:blipFill>
        <p:spPr>
          <a:xfrm>
            <a:off x="0" y="1"/>
            <a:ext cx="7682698" cy="6858000"/>
          </a:xfrm>
          <a:prstGeom prst="rect">
            <a:avLst/>
          </a:prstGeom>
        </p:spPr>
      </p:pic>
    </p:spTree>
    <p:extLst>
      <p:ext uri="{BB962C8B-B14F-4D97-AF65-F5344CB8AC3E}">
        <p14:creationId xmlns:p14="http://schemas.microsoft.com/office/powerpoint/2010/main" val="16988362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B4B15-E32D-1D7D-32BE-42DB1D06B27A}"/>
            </a:ext>
          </a:extLst>
        </p:cNvPr>
        <p:cNvGrpSpPr/>
        <p:nvPr/>
      </p:nvGrpSpPr>
      <p:grpSpPr>
        <a:xfrm>
          <a:off x="0" y="0"/>
          <a:ext cx="0" cy="0"/>
          <a:chOff x="0" y="0"/>
          <a:chExt cx="0" cy="0"/>
        </a:xfrm>
      </p:grpSpPr>
      <p:pic>
        <p:nvPicPr>
          <p:cNvPr id="3" name="Picture 10" descr="Abstract Dark Halftone Background Design Png Image - Background Abstract  Design Png Clipart - Large Size Png Image - PikPng">
            <a:extLst>
              <a:ext uri="{FF2B5EF4-FFF2-40B4-BE49-F238E27FC236}">
                <a16:creationId xmlns:a16="http://schemas.microsoft.com/office/drawing/2014/main" id="{C5843236-5AD5-7986-2D6A-8C063CD4A321}"/>
              </a:ext>
            </a:extLst>
          </p:cNvPr>
          <p:cNvPicPr>
            <a:picLocks noChangeAspect="1" noChangeArrowheads="1"/>
          </p:cNvPicPr>
          <p:nvPr/>
        </p:nvPicPr>
        <p:blipFill rotWithShape="1">
          <a:blip r:embed="rId3">
            <a:alphaModFix amt="10000"/>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46128" y="-508514"/>
            <a:ext cx="7320385" cy="7412644"/>
          </a:xfrm>
          <a:prstGeom prst="rect">
            <a:avLst/>
          </a:prstGeom>
          <a:noFill/>
          <a:extLst>
            <a:ext uri="{909E8E84-426E-40DD-AFC4-6F175D3DCCD1}">
              <a14:hiddenFill xmlns:a14="http://schemas.microsoft.com/office/drawing/2010/main">
                <a:solidFill>
                  <a:srgbClr val="FFFFFF"/>
                </a:solidFill>
              </a14:hiddenFill>
            </a:ext>
          </a:extLst>
        </p:spPr>
      </p:pic>
      <p:pic>
        <p:nvPicPr>
          <p:cNvPr id="7206" name="Imagen 7205">
            <a:extLst>
              <a:ext uri="{FF2B5EF4-FFF2-40B4-BE49-F238E27FC236}">
                <a16:creationId xmlns:a16="http://schemas.microsoft.com/office/drawing/2014/main" id="{B99AA258-C9A8-9C6B-2CFB-49300DD26E63}"/>
              </a:ext>
            </a:extLst>
          </p:cNvPr>
          <p:cNvPicPr>
            <a:picLocks noChangeAspect="1"/>
          </p:cNvPicPr>
          <p:nvPr/>
        </p:nvPicPr>
        <p:blipFill>
          <a:blip r:embed="rId5">
            <a:alphaModFix amt="1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564220">
            <a:off x="5844011" y="-794467"/>
            <a:ext cx="7542718" cy="7542718"/>
          </a:xfrm>
          <a:prstGeom prst="rect">
            <a:avLst/>
          </a:prstGeom>
        </p:spPr>
      </p:pic>
      <p:sp>
        <p:nvSpPr>
          <p:cNvPr id="8" name="Rectangle: Rounded Corners 7">
            <a:extLst>
              <a:ext uri="{FF2B5EF4-FFF2-40B4-BE49-F238E27FC236}">
                <a16:creationId xmlns:a16="http://schemas.microsoft.com/office/drawing/2014/main" id="{C13B61A2-FA88-0236-6782-494485636806}"/>
              </a:ext>
            </a:extLst>
          </p:cNvPr>
          <p:cNvSpPr/>
          <p:nvPr/>
        </p:nvSpPr>
        <p:spPr>
          <a:xfrm>
            <a:off x="3338623" y="654157"/>
            <a:ext cx="9588190"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8DF083D8-B2DC-A812-88CC-42A905888DFA}"/>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9093AFB1-031D-B4E6-2E78-F356A6C0630C}"/>
              </a:ext>
            </a:extLst>
          </p:cNvPr>
          <p:cNvSpPr txBox="1"/>
          <p:nvPr/>
        </p:nvSpPr>
        <p:spPr>
          <a:xfrm>
            <a:off x="3572540" y="793675"/>
            <a:ext cx="8619461" cy="461665"/>
          </a:xfrm>
          <a:prstGeom prst="rect">
            <a:avLst/>
          </a:prstGeom>
          <a:noFill/>
        </p:spPr>
        <p:txBody>
          <a:bodyPr wrap="square" rtlCol="0">
            <a:spAutoFit/>
          </a:bodyPr>
          <a:lstStyle/>
          <a:p>
            <a:pPr algn="ctr"/>
            <a:r>
              <a:rPr lang="es-ES" sz="2400" b="1" dirty="0">
                <a:solidFill>
                  <a:schemeClr val="tx1">
                    <a:lumMod val="85000"/>
                    <a:lumOff val="15000"/>
                  </a:schemeClr>
                </a:solidFill>
                <a:latin typeface="Aptos" panose="020B0004020202020204" pitchFamily="34" charset="0"/>
              </a:rPr>
              <a:t>Referencias</a:t>
            </a:r>
          </a:p>
        </p:txBody>
      </p:sp>
      <p:cxnSp>
        <p:nvCxnSpPr>
          <p:cNvPr id="11" name="Straight Connector 10">
            <a:extLst>
              <a:ext uri="{FF2B5EF4-FFF2-40B4-BE49-F238E27FC236}">
                <a16:creationId xmlns:a16="http://schemas.microsoft.com/office/drawing/2014/main" id="{2D80104E-4703-1822-3504-26FF78211255}"/>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9452A66-E3DB-19A9-5AF6-FFF423845BCB}"/>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7210" name="Grupo 7209">
            <a:extLst>
              <a:ext uri="{FF2B5EF4-FFF2-40B4-BE49-F238E27FC236}">
                <a16:creationId xmlns:a16="http://schemas.microsoft.com/office/drawing/2014/main" id="{F79C8BEA-1FE3-CA16-F225-39A0EAEEC2AE}"/>
              </a:ext>
            </a:extLst>
          </p:cNvPr>
          <p:cNvGrpSpPr/>
          <p:nvPr/>
        </p:nvGrpSpPr>
        <p:grpSpPr>
          <a:xfrm>
            <a:off x="1600785" y="2789669"/>
            <a:ext cx="8990429" cy="3005689"/>
            <a:chOff x="271336" y="3440485"/>
            <a:chExt cx="9097992" cy="3368992"/>
          </a:xfrm>
        </p:grpSpPr>
        <p:grpSp>
          <p:nvGrpSpPr>
            <p:cNvPr id="26" name="Group 34">
              <a:extLst>
                <a:ext uri="{FF2B5EF4-FFF2-40B4-BE49-F238E27FC236}">
                  <a16:creationId xmlns:a16="http://schemas.microsoft.com/office/drawing/2014/main" id="{98BF5E07-9D8A-196D-7A3A-FFC76EF62E28}"/>
                </a:ext>
              </a:extLst>
            </p:cNvPr>
            <p:cNvGrpSpPr/>
            <p:nvPr/>
          </p:nvGrpSpPr>
          <p:grpSpPr>
            <a:xfrm>
              <a:off x="673905" y="3663646"/>
              <a:ext cx="8695423" cy="3145831"/>
              <a:chOff x="4580734" y="3989400"/>
              <a:chExt cx="7996905" cy="3145831"/>
            </a:xfrm>
          </p:grpSpPr>
          <p:sp>
            <p:nvSpPr>
              <p:cNvPr id="30" name="TextBox 2">
                <a:extLst>
                  <a:ext uri="{FF2B5EF4-FFF2-40B4-BE49-F238E27FC236}">
                    <a16:creationId xmlns:a16="http://schemas.microsoft.com/office/drawing/2014/main" id="{1824C78E-5097-932D-D1EB-E66FA71E38A5}"/>
                  </a:ext>
                </a:extLst>
              </p:cNvPr>
              <p:cNvSpPr txBox="1"/>
              <p:nvPr/>
            </p:nvSpPr>
            <p:spPr>
              <a:xfrm>
                <a:off x="5007741" y="4229833"/>
                <a:ext cx="7348282" cy="2587336"/>
              </a:xfrm>
              <a:prstGeom prst="rect">
                <a:avLst/>
              </a:prstGeom>
              <a:noFill/>
            </p:spPr>
            <p:txBody>
              <a:bodyPr wrap="square" rtlCol="0">
                <a:spAutoFit/>
              </a:bodyPr>
              <a:lstStyle/>
              <a:p>
                <a:r>
                  <a:rPr lang="es-CO" dirty="0" err="1">
                    <a:solidFill>
                      <a:schemeClr val="bg1"/>
                    </a:solidFill>
                    <a:latin typeface="Aptos" panose="020B0004020202020204" pitchFamily="34" charset="0"/>
                  </a:rPr>
                  <a:t>Burmeister</a:t>
                </a:r>
                <a:r>
                  <a:rPr lang="es-CO" dirty="0">
                    <a:solidFill>
                      <a:schemeClr val="bg1"/>
                    </a:solidFill>
                    <a:latin typeface="Aptos" panose="020B0004020202020204" pitchFamily="34" charset="0"/>
                  </a:rPr>
                  <a:t>, E., Roll, R., &amp; Ross, S. A. (1994). A </a:t>
                </a:r>
                <a:r>
                  <a:rPr lang="es-CO" dirty="0" err="1">
                    <a:solidFill>
                      <a:schemeClr val="bg1"/>
                    </a:solidFill>
                    <a:latin typeface="Aptos" panose="020B0004020202020204" pitchFamily="34" charset="0"/>
                  </a:rPr>
                  <a:t>practitioner’s</a:t>
                </a:r>
                <a:r>
                  <a:rPr lang="es-CO" dirty="0">
                    <a:solidFill>
                      <a:schemeClr val="bg1"/>
                    </a:solidFill>
                    <a:latin typeface="Aptos" panose="020B0004020202020204" pitchFamily="34" charset="0"/>
                  </a:rPr>
                  <a:t> guide </a:t>
                </a:r>
                <a:r>
                  <a:rPr lang="es-CO" dirty="0" err="1">
                    <a:solidFill>
                      <a:schemeClr val="bg1"/>
                    </a:solidFill>
                    <a:latin typeface="Aptos" panose="020B0004020202020204" pitchFamily="34" charset="0"/>
                  </a:rPr>
                  <a:t>to</a:t>
                </a:r>
                <a:r>
                  <a:rPr lang="es-CO" dirty="0">
                    <a:solidFill>
                      <a:schemeClr val="bg1"/>
                    </a:solidFill>
                    <a:latin typeface="Aptos" panose="020B0004020202020204" pitchFamily="34" charset="0"/>
                  </a:rPr>
                  <a:t> </a:t>
                </a:r>
                <a:r>
                  <a:rPr lang="es-CO" dirty="0" err="1">
                    <a:solidFill>
                      <a:schemeClr val="bg1"/>
                    </a:solidFill>
                    <a:latin typeface="Aptos" panose="020B0004020202020204" pitchFamily="34" charset="0"/>
                  </a:rPr>
                  <a:t>arbitrage</a:t>
                </a:r>
                <a:r>
                  <a:rPr lang="es-CO" dirty="0">
                    <a:solidFill>
                      <a:schemeClr val="bg1"/>
                    </a:solidFill>
                    <a:latin typeface="Aptos" panose="020B0004020202020204" pitchFamily="34" charset="0"/>
                  </a:rPr>
                  <a:t> </a:t>
                </a:r>
                <a:r>
                  <a:rPr lang="es-CO" dirty="0" err="1">
                    <a:solidFill>
                      <a:schemeClr val="bg1"/>
                    </a:solidFill>
                    <a:latin typeface="Aptos" panose="020B0004020202020204" pitchFamily="34" charset="0"/>
                  </a:rPr>
                  <a:t>pricing</a:t>
                </a:r>
                <a:r>
                  <a:rPr lang="es-CO" dirty="0">
                    <a:solidFill>
                      <a:schemeClr val="bg1"/>
                    </a:solidFill>
                    <a:latin typeface="Aptos" panose="020B0004020202020204" pitchFamily="34" charset="0"/>
                  </a:rPr>
                  <a:t> </a:t>
                </a:r>
                <a:r>
                  <a:rPr lang="es-CO" dirty="0" err="1">
                    <a:solidFill>
                      <a:schemeClr val="bg1"/>
                    </a:solidFill>
                    <a:latin typeface="Aptos" panose="020B0004020202020204" pitchFamily="34" charset="0"/>
                  </a:rPr>
                  <a:t>theory</a:t>
                </a:r>
                <a:r>
                  <a:rPr lang="es-CO" dirty="0">
                    <a:solidFill>
                      <a:schemeClr val="bg1"/>
                    </a:solidFill>
                    <a:latin typeface="Aptos" panose="020B0004020202020204" pitchFamily="34" charset="0"/>
                  </a:rPr>
                  <a:t>. </a:t>
                </a:r>
                <a:r>
                  <a:rPr lang="es-CO" dirty="0" err="1">
                    <a:solidFill>
                      <a:schemeClr val="bg1"/>
                    </a:solidFill>
                    <a:latin typeface="Aptos" panose="020B0004020202020204" pitchFamily="34" charset="0"/>
                  </a:rPr>
                  <a:t>Finanzmarkt</a:t>
                </a:r>
                <a:r>
                  <a:rPr lang="es-CO" dirty="0">
                    <a:solidFill>
                      <a:schemeClr val="bg1"/>
                    </a:solidFill>
                    <a:latin typeface="Aptos" panose="020B0004020202020204" pitchFamily="34" charset="0"/>
                  </a:rPr>
                  <a:t> </a:t>
                </a:r>
                <a:r>
                  <a:rPr lang="es-CO" dirty="0" err="1">
                    <a:solidFill>
                      <a:schemeClr val="bg1"/>
                    </a:solidFill>
                    <a:latin typeface="Aptos" panose="020B0004020202020204" pitchFamily="34" charset="0"/>
                  </a:rPr>
                  <a:t>und</a:t>
                </a:r>
                <a:r>
                  <a:rPr lang="es-CO" dirty="0">
                    <a:solidFill>
                      <a:schemeClr val="bg1"/>
                    </a:solidFill>
                    <a:latin typeface="Aptos" panose="020B0004020202020204" pitchFamily="34" charset="0"/>
                  </a:rPr>
                  <a:t> Portfolio Management, 8(3), 312-331. </a:t>
                </a:r>
              </a:p>
              <a:p>
                <a:endParaRPr lang="es-CO" dirty="0">
                  <a:solidFill>
                    <a:schemeClr val="bg1"/>
                  </a:solidFill>
                  <a:latin typeface="Aptos" panose="020B0004020202020204" pitchFamily="34" charset="0"/>
                </a:endParaRPr>
              </a:p>
              <a:p>
                <a:r>
                  <a:rPr lang="es-CO" dirty="0">
                    <a:solidFill>
                      <a:schemeClr val="bg1"/>
                    </a:solidFill>
                    <a:latin typeface="Aptos" panose="020B0004020202020204" pitchFamily="34" charset="0"/>
                  </a:rPr>
                  <a:t>EDHEC – </a:t>
                </a:r>
                <a:r>
                  <a:rPr lang="es-CO" dirty="0" err="1">
                    <a:solidFill>
                      <a:schemeClr val="bg1"/>
                    </a:solidFill>
                    <a:latin typeface="Aptos" panose="020B0004020202020204" pitchFamily="34" charset="0"/>
                  </a:rPr>
                  <a:t>Risk</a:t>
                </a:r>
                <a:r>
                  <a:rPr lang="es-CO" dirty="0">
                    <a:solidFill>
                      <a:schemeClr val="bg1"/>
                    </a:solidFill>
                    <a:latin typeface="Aptos" panose="020B0004020202020204" pitchFamily="34" charset="0"/>
                  </a:rPr>
                  <a:t> </a:t>
                </a:r>
                <a:r>
                  <a:rPr lang="es-CO" dirty="0" err="1">
                    <a:solidFill>
                      <a:schemeClr val="bg1"/>
                    </a:solidFill>
                    <a:latin typeface="Aptos" panose="020B0004020202020204" pitchFamily="34" charset="0"/>
                  </a:rPr>
                  <a:t>Institute</a:t>
                </a:r>
                <a:r>
                  <a:rPr lang="es-CO" dirty="0">
                    <a:solidFill>
                      <a:schemeClr val="bg1"/>
                    </a:solidFill>
                    <a:latin typeface="Aptos" panose="020B0004020202020204" pitchFamily="34" charset="0"/>
                  </a:rPr>
                  <a:t> (2018). </a:t>
                </a:r>
                <a:r>
                  <a:rPr lang="es-CO" dirty="0" err="1">
                    <a:solidFill>
                      <a:schemeClr val="bg1"/>
                    </a:solidFill>
                    <a:latin typeface="Aptos" panose="020B0004020202020204" pitchFamily="34" charset="0"/>
                  </a:rPr>
                  <a:t>Chapter</a:t>
                </a:r>
                <a:r>
                  <a:rPr lang="es-CO" dirty="0">
                    <a:solidFill>
                      <a:schemeClr val="bg1"/>
                    </a:solidFill>
                    <a:latin typeface="Aptos" panose="020B0004020202020204" pitchFamily="34" charset="0"/>
                  </a:rPr>
                  <a:t> 1.3 –</a:t>
                </a:r>
                <a:r>
                  <a:rPr lang="es-CO" dirty="0" err="1">
                    <a:solidFill>
                      <a:schemeClr val="bg1"/>
                    </a:solidFill>
                    <a:latin typeface="Aptos" panose="020B0004020202020204" pitchFamily="34" charset="0"/>
                  </a:rPr>
                  <a:t>Technical</a:t>
                </a:r>
                <a:r>
                  <a:rPr lang="es-CO" dirty="0">
                    <a:solidFill>
                      <a:schemeClr val="bg1"/>
                    </a:solidFill>
                    <a:latin typeface="Aptos" panose="020B0004020202020204" pitchFamily="34" charset="0"/>
                  </a:rPr>
                  <a:t> </a:t>
                </a:r>
                <a:r>
                  <a:rPr lang="es-CO" dirty="0" err="1">
                    <a:solidFill>
                      <a:schemeClr val="bg1"/>
                    </a:solidFill>
                    <a:latin typeface="Aptos" panose="020B0004020202020204" pitchFamily="34" charset="0"/>
                  </a:rPr>
                  <a:t>Supplement</a:t>
                </a:r>
                <a:r>
                  <a:rPr lang="es-CO" dirty="0">
                    <a:solidFill>
                      <a:schemeClr val="bg1"/>
                    </a:solidFill>
                    <a:latin typeface="Aptos" panose="020B0004020202020204" pitchFamily="34" charset="0"/>
                  </a:rPr>
                  <a:t>: Factor </a:t>
                </a:r>
                <a:r>
                  <a:rPr lang="es-CO" dirty="0" err="1">
                    <a:solidFill>
                      <a:schemeClr val="bg1"/>
                    </a:solidFill>
                    <a:latin typeface="Aptos" panose="020B0004020202020204" pitchFamily="34" charset="0"/>
                  </a:rPr>
                  <a:t>Risk</a:t>
                </a:r>
                <a:r>
                  <a:rPr lang="es-CO" dirty="0">
                    <a:solidFill>
                      <a:schemeClr val="bg1"/>
                    </a:solidFill>
                    <a:latin typeface="Aptos" panose="020B0004020202020204" pitchFamily="34" charset="0"/>
                  </a:rPr>
                  <a:t> </a:t>
                </a:r>
                <a:r>
                  <a:rPr lang="es-CO" dirty="0" err="1">
                    <a:solidFill>
                      <a:schemeClr val="bg1"/>
                    </a:solidFill>
                    <a:latin typeface="Aptos" panose="020B0004020202020204" pitchFamily="34" charset="0"/>
                  </a:rPr>
                  <a:t>Parity</a:t>
                </a:r>
                <a:r>
                  <a:rPr lang="es-CO" dirty="0">
                    <a:solidFill>
                      <a:schemeClr val="bg1"/>
                    </a:solidFill>
                    <a:latin typeface="Aptos" panose="020B0004020202020204" pitchFamily="34" charset="0"/>
                  </a:rPr>
                  <a:t> Portfolio. 1 – 11.</a:t>
                </a:r>
              </a:p>
              <a:p>
                <a:endParaRPr lang="es-CO" dirty="0">
                  <a:solidFill>
                    <a:schemeClr val="bg1"/>
                  </a:solidFill>
                  <a:latin typeface="Aptos" panose="020B0004020202020204" pitchFamily="34" charset="0"/>
                </a:endParaRPr>
              </a:p>
              <a:p>
                <a:r>
                  <a:rPr lang="es-CO" dirty="0">
                    <a:solidFill>
                      <a:schemeClr val="bg1"/>
                    </a:solidFill>
                    <a:latin typeface="Aptos" panose="020B0004020202020204" pitchFamily="34" charset="0"/>
                  </a:rPr>
                  <a:t>EDHEC  - </a:t>
                </a:r>
                <a:r>
                  <a:rPr lang="es-CO" dirty="0" err="1">
                    <a:solidFill>
                      <a:schemeClr val="bg1"/>
                    </a:solidFill>
                    <a:latin typeface="Aptos" panose="020B0004020202020204" pitchFamily="34" charset="0"/>
                  </a:rPr>
                  <a:t>Risk</a:t>
                </a:r>
                <a:r>
                  <a:rPr lang="es-CO" dirty="0">
                    <a:solidFill>
                      <a:schemeClr val="bg1"/>
                    </a:solidFill>
                    <a:latin typeface="Aptos" panose="020B0004020202020204" pitchFamily="34" charset="0"/>
                  </a:rPr>
                  <a:t> </a:t>
                </a:r>
                <a:r>
                  <a:rPr lang="es-CO" dirty="0" err="1">
                    <a:solidFill>
                      <a:schemeClr val="bg1"/>
                    </a:solidFill>
                    <a:latin typeface="Aptos" panose="020B0004020202020204" pitchFamily="34" charset="0"/>
                  </a:rPr>
                  <a:t>Institute</a:t>
                </a:r>
                <a:r>
                  <a:rPr lang="es-CO" dirty="0">
                    <a:solidFill>
                      <a:schemeClr val="bg1"/>
                    </a:solidFill>
                    <a:latin typeface="Aptos" panose="020B0004020202020204" pitchFamily="34" charset="0"/>
                  </a:rPr>
                  <a:t> (2018). </a:t>
                </a:r>
                <a:r>
                  <a:rPr lang="es-CO" dirty="0" err="1">
                    <a:solidFill>
                      <a:schemeClr val="bg1"/>
                    </a:solidFill>
                    <a:latin typeface="Aptos" panose="020B0004020202020204" pitchFamily="34" charset="0"/>
                  </a:rPr>
                  <a:t>Chapter</a:t>
                </a:r>
                <a:r>
                  <a:rPr lang="es-CO" dirty="0">
                    <a:solidFill>
                      <a:schemeClr val="bg1"/>
                    </a:solidFill>
                    <a:latin typeface="Aptos" panose="020B0004020202020204" pitchFamily="34" charset="0"/>
                  </a:rPr>
                  <a:t> 1.3 – </a:t>
                </a:r>
                <a:r>
                  <a:rPr lang="es-CO" dirty="0" err="1">
                    <a:solidFill>
                      <a:schemeClr val="bg1"/>
                    </a:solidFill>
                    <a:latin typeface="Aptos" panose="020B0004020202020204" pitchFamily="34" charset="0"/>
                  </a:rPr>
                  <a:t>Technical</a:t>
                </a:r>
                <a:r>
                  <a:rPr lang="es-CO" dirty="0">
                    <a:solidFill>
                      <a:schemeClr val="bg1"/>
                    </a:solidFill>
                    <a:latin typeface="Aptos" panose="020B0004020202020204" pitchFamily="34" charset="0"/>
                  </a:rPr>
                  <a:t> </a:t>
                </a:r>
                <a:r>
                  <a:rPr lang="es-CO" dirty="0" err="1">
                    <a:solidFill>
                      <a:schemeClr val="bg1"/>
                    </a:solidFill>
                    <a:latin typeface="Aptos" panose="020B0004020202020204" pitchFamily="34" charset="0"/>
                  </a:rPr>
                  <a:t>Supplement</a:t>
                </a:r>
                <a:r>
                  <a:rPr lang="es-CO" dirty="0">
                    <a:solidFill>
                      <a:schemeClr val="bg1"/>
                    </a:solidFill>
                    <a:latin typeface="Aptos" panose="020B0004020202020204" pitchFamily="34" charset="0"/>
                  </a:rPr>
                  <a:t>: Factor </a:t>
                </a:r>
                <a:r>
                  <a:rPr lang="es-CO" dirty="0" err="1">
                    <a:solidFill>
                      <a:schemeClr val="bg1"/>
                    </a:solidFill>
                    <a:latin typeface="Aptos" panose="020B0004020202020204" pitchFamily="34" charset="0"/>
                  </a:rPr>
                  <a:t>Risk</a:t>
                </a:r>
                <a:r>
                  <a:rPr lang="es-CO" dirty="0">
                    <a:solidFill>
                      <a:schemeClr val="bg1"/>
                    </a:solidFill>
                    <a:latin typeface="Aptos" panose="020B0004020202020204" pitchFamily="34" charset="0"/>
                  </a:rPr>
                  <a:t> </a:t>
                </a:r>
                <a:r>
                  <a:rPr lang="es-CO" dirty="0" err="1">
                    <a:solidFill>
                      <a:schemeClr val="bg1"/>
                    </a:solidFill>
                    <a:latin typeface="Aptos" panose="020B0004020202020204" pitchFamily="34" charset="0"/>
                  </a:rPr>
                  <a:t>Parity</a:t>
                </a:r>
                <a:r>
                  <a:rPr lang="es-CO" dirty="0">
                    <a:solidFill>
                      <a:schemeClr val="bg1"/>
                    </a:solidFill>
                    <a:latin typeface="Aptos" panose="020B0004020202020204" pitchFamily="34" charset="0"/>
                  </a:rPr>
                  <a:t> Portfolios. 1 – 9.</a:t>
                </a:r>
              </a:p>
            </p:txBody>
          </p:sp>
          <p:sp>
            <p:nvSpPr>
              <p:cNvPr id="31" name="Rectangle: Rounded Corners 27">
                <a:extLst>
                  <a:ext uri="{FF2B5EF4-FFF2-40B4-BE49-F238E27FC236}">
                    <a16:creationId xmlns:a16="http://schemas.microsoft.com/office/drawing/2014/main" id="{EA1152FB-B5EE-D27E-A737-3018E6427464}"/>
                  </a:ext>
                </a:extLst>
              </p:cNvPr>
              <p:cNvSpPr/>
              <p:nvPr/>
            </p:nvSpPr>
            <p:spPr>
              <a:xfrm>
                <a:off x="4580734" y="3989400"/>
                <a:ext cx="7996905" cy="3145831"/>
              </a:xfrm>
              <a:prstGeom prst="roundRect">
                <a:avLst>
                  <a:gd name="adj" fmla="val 7894"/>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200" dirty="0"/>
              </a:p>
            </p:txBody>
          </p:sp>
        </p:grpSp>
        <p:pic>
          <p:nvPicPr>
            <p:cNvPr id="7196" name="Imagen 7195" descr="Dibujo en blanco y negro&#10;&#10;Descripción generada automáticamente con confianza media">
              <a:extLst>
                <a:ext uri="{FF2B5EF4-FFF2-40B4-BE49-F238E27FC236}">
                  <a16:creationId xmlns:a16="http://schemas.microsoft.com/office/drawing/2014/main" id="{1B30D6F0-ED7B-42E5-9685-0AC57B5ADC7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1336" y="3440485"/>
              <a:ext cx="837902" cy="837902"/>
            </a:xfrm>
            <a:prstGeom prst="rect">
              <a:avLst/>
            </a:prstGeom>
          </p:spPr>
        </p:pic>
      </p:grpSp>
    </p:spTree>
    <p:extLst>
      <p:ext uri="{BB962C8B-B14F-4D97-AF65-F5344CB8AC3E}">
        <p14:creationId xmlns:p14="http://schemas.microsoft.com/office/powerpoint/2010/main" val="41583728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15C1D-3CE4-4E2F-256E-267426721279}"/>
            </a:ext>
          </a:extLst>
        </p:cNvPr>
        <p:cNvGrpSpPr/>
        <p:nvPr/>
      </p:nvGrpSpPr>
      <p:grpSpPr>
        <a:xfrm>
          <a:off x="0" y="0"/>
          <a:ext cx="0" cy="0"/>
          <a:chOff x="0" y="0"/>
          <a:chExt cx="0" cy="0"/>
        </a:xfrm>
      </p:grpSpPr>
      <p:pic>
        <p:nvPicPr>
          <p:cNvPr id="4" name="Imagen 3" descr="Logotipo&#10;&#10;Descripción generada automáticamente">
            <a:extLst>
              <a:ext uri="{FF2B5EF4-FFF2-40B4-BE49-F238E27FC236}">
                <a16:creationId xmlns:a16="http://schemas.microsoft.com/office/drawing/2014/main" id="{A73D17C3-C004-4A08-9E2E-F5D88A3BBB5D}"/>
              </a:ext>
            </a:extLst>
          </p:cNvPr>
          <p:cNvPicPr>
            <a:picLocks noChangeAspect="1"/>
          </p:cNvPicPr>
          <p:nvPr/>
        </p:nvPicPr>
        <p:blipFill>
          <a:blip r:embed="rId2">
            <a:alphaModFix amt="16000"/>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103731" y="149134"/>
            <a:ext cx="5984537" cy="5984537"/>
          </a:xfrm>
          <a:prstGeom prst="rect">
            <a:avLst/>
          </a:prstGeom>
        </p:spPr>
      </p:pic>
    </p:spTree>
    <p:extLst>
      <p:ext uri="{BB962C8B-B14F-4D97-AF65-F5344CB8AC3E}">
        <p14:creationId xmlns:p14="http://schemas.microsoft.com/office/powerpoint/2010/main" val="24543812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30197-043D-0538-DD17-F8F588F2B7B0}"/>
            </a:ext>
          </a:extLst>
        </p:cNvPr>
        <p:cNvGrpSpPr/>
        <p:nvPr/>
      </p:nvGrpSpPr>
      <p:grpSpPr>
        <a:xfrm>
          <a:off x="0" y="0"/>
          <a:ext cx="0" cy="0"/>
          <a:chOff x="0" y="0"/>
          <a:chExt cx="0" cy="0"/>
        </a:xfrm>
      </p:grpSpPr>
      <p:pic>
        <p:nvPicPr>
          <p:cNvPr id="3" name="Picture 10" descr="Abstract Dark Halftone Background Design Png Image - Background Abstract  Design Png Clipart - Large Size Png Image - PikPng">
            <a:extLst>
              <a:ext uri="{FF2B5EF4-FFF2-40B4-BE49-F238E27FC236}">
                <a16:creationId xmlns:a16="http://schemas.microsoft.com/office/drawing/2014/main" id="{31268DB3-ABD0-5D95-EE04-828FCB713BE0}"/>
              </a:ext>
            </a:extLst>
          </p:cNvPr>
          <p:cNvPicPr>
            <a:picLocks noChangeAspect="1" noChangeArrowheads="1"/>
          </p:cNvPicPr>
          <p:nvPr/>
        </p:nvPicPr>
        <p:blipFill rotWithShape="1">
          <a:blip r:embed="rId3">
            <a:alphaModFix amt="16000"/>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39976" y="474086"/>
            <a:ext cx="6343938" cy="642389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C4864855-04C7-9CE7-BF42-0629D99E339B}"/>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485678">
            <a:off x="-1238952" y="-817720"/>
            <a:ext cx="5465569" cy="5465569"/>
          </a:xfrm>
          <a:prstGeom prst="rect">
            <a:avLst/>
          </a:prstGeom>
        </p:spPr>
      </p:pic>
      <p:sp>
        <p:nvSpPr>
          <p:cNvPr id="8" name="Rectangle: Rounded Corners 7">
            <a:extLst>
              <a:ext uri="{FF2B5EF4-FFF2-40B4-BE49-F238E27FC236}">
                <a16:creationId xmlns:a16="http://schemas.microsoft.com/office/drawing/2014/main" id="{D0D9DF5D-2EB7-A187-DFD1-490215C2B0BA}"/>
              </a:ext>
            </a:extLst>
          </p:cNvPr>
          <p:cNvSpPr/>
          <p:nvPr/>
        </p:nvSpPr>
        <p:spPr>
          <a:xfrm>
            <a:off x="2603739" y="654157"/>
            <a:ext cx="6984521"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F5E807E9-5E29-562E-4610-F309755E84BE}"/>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185A6C9-2DA7-648C-C2EA-13FB7BC17093}"/>
              </a:ext>
            </a:extLst>
          </p:cNvPr>
          <p:cNvSpPr txBox="1"/>
          <p:nvPr/>
        </p:nvSpPr>
        <p:spPr>
          <a:xfrm>
            <a:off x="2603738" y="793675"/>
            <a:ext cx="6984521" cy="523220"/>
          </a:xfrm>
          <a:prstGeom prst="rect">
            <a:avLst/>
          </a:prstGeom>
          <a:noFill/>
        </p:spPr>
        <p:txBody>
          <a:bodyPr wrap="square" rtlCol="0">
            <a:spAutoFit/>
          </a:bodyPr>
          <a:lstStyle/>
          <a:p>
            <a:pPr algn="ctr"/>
            <a:r>
              <a:rPr lang="es-MX" sz="2800" b="1" dirty="0">
                <a:solidFill>
                  <a:schemeClr val="tx1">
                    <a:lumMod val="85000"/>
                    <a:lumOff val="15000"/>
                  </a:schemeClr>
                </a:solidFill>
                <a:latin typeface="Aptos" panose="020B0004020202020204" pitchFamily="34" charset="0"/>
              </a:rPr>
              <a:t>Factores de Riesgo</a:t>
            </a:r>
          </a:p>
        </p:txBody>
      </p:sp>
      <p:cxnSp>
        <p:nvCxnSpPr>
          <p:cNvPr id="11" name="Straight Connector 10">
            <a:extLst>
              <a:ext uri="{FF2B5EF4-FFF2-40B4-BE49-F238E27FC236}">
                <a16:creationId xmlns:a16="http://schemas.microsoft.com/office/drawing/2014/main" id="{4CC8E0F9-F9EC-0B48-0CA2-D0EC64197194}"/>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970701B-8954-E302-924D-8A99E2A1F7F1}"/>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10" name="Picture 9" descr="A black background with a black square&#10;&#10;Description automatically generated with medium confidence">
            <a:extLst>
              <a:ext uri="{FF2B5EF4-FFF2-40B4-BE49-F238E27FC236}">
                <a16:creationId xmlns:a16="http://schemas.microsoft.com/office/drawing/2014/main" id="{3BFC45FB-2A9A-3B46-478B-26DECCFCC21C}"/>
              </a:ext>
            </a:extLst>
          </p:cNvPr>
          <p:cNvPicPr>
            <a:picLocks noChangeAspect="1"/>
          </p:cNvPicPr>
          <p:nvPr/>
        </p:nvPicPr>
        <p:blipFill>
          <a:blip r:embed="rId8">
            <a:alphaModFix amt="3000"/>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rot="19713534">
            <a:off x="5500012" y="809587"/>
            <a:ext cx="7823095" cy="7823095"/>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EC37B62-3D28-A3D7-EEB2-A89AED4189D0}"/>
                  </a:ext>
                </a:extLst>
              </p:cNvPr>
              <p:cNvSpPr txBox="1"/>
              <p:nvPr/>
            </p:nvSpPr>
            <p:spPr>
              <a:xfrm>
                <a:off x="2278092" y="3278183"/>
                <a:ext cx="7635811" cy="1322285"/>
              </a:xfrm>
              <a:prstGeom prst="rect">
                <a:avLst/>
              </a:prstGeom>
              <a:noFill/>
            </p:spPr>
            <p:txBody>
              <a:bodyPr wrap="square" rtlCol="0">
                <a:spAutoFit/>
              </a:bodyPr>
              <a:lstStyle/>
              <a:p>
                <a:pPr algn="ctr"/>
                <a:r>
                  <a:rPr lang="es-CO" dirty="0">
                    <a:solidFill>
                      <a:schemeClr val="bg1"/>
                    </a:solidFill>
                    <a:latin typeface="Aptos" panose="020B0004020202020204" pitchFamily="34" charset="0"/>
                  </a:rPr>
                  <a:t>En la práctica el modelo anteriormente enunciado se puede usar para calcular el desempeño de un portafolio de la siguiente forma: </a:t>
                </a:r>
              </a:p>
              <a:p>
                <a:pPr algn="ctr"/>
                <a:endParaRPr lang="es-CO" dirty="0">
                  <a:solidFill>
                    <a:schemeClr val="bg1"/>
                  </a:solidFill>
                  <a:latin typeface="Aptos" panose="020B0004020202020204" pitchFamily="34" charset="0"/>
                </a:endParaRPr>
              </a:p>
              <a:p>
                <a:pPr algn="ctr"/>
                <a14:m>
                  <m:oMathPara xmlns:m="http://schemas.openxmlformats.org/officeDocument/2006/math">
                    <m:oMathParaPr>
                      <m:jc m:val="centerGroup"/>
                    </m:oMathParaPr>
                    <m:oMath xmlns:m="http://schemas.openxmlformats.org/officeDocument/2006/math">
                      <m:r>
                        <a:rPr lang="es-CO" sz="2400" b="0" i="1" smtClean="0">
                          <a:solidFill>
                            <a:schemeClr val="bg1"/>
                          </a:solidFill>
                          <a:latin typeface="Cambria Math" panose="02040503050406030204" pitchFamily="18" charset="0"/>
                        </a:rPr>
                        <m:t>𝐽𝑒𝑛𝑠𝑒</m:t>
                      </m:r>
                      <m:sSup>
                        <m:sSupPr>
                          <m:ctrlPr>
                            <a:rPr lang="es-CO" sz="2400" b="0" i="1" smtClean="0">
                              <a:solidFill>
                                <a:schemeClr val="bg1"/>
                              </a:solidFill>
                              <a:latin typeface="Cambria Math" panose="02040503050406030204" pitchFamily="18" charset="0"/>
                            </a:rPr>
                          </m:ctrlPr>
                        </m:sSupPr>
                        <m:e>
                          <m:r>
                            <a:rPr lang="es-CO" sz="2400" b="0" i="1" smtClean="0">
                              <a:solidFill>
                                <a:schemeClr val="bg1"/>
                              </a:solidFill>
                              <a:latin typeface="Cambria Math" panose="02040503050406030204" pitchFamily="18" charset="0"/>
                            </a:rPr>
                            <m:t>𝑛</m:t>
                          </m:r>
                        </m:e>
                        <m:sup>
                          <m:r>
                            <a:rPr lang="es-CO" sz="2400" b="0" i="1" smtClean="0">
                              <a:solidFill>
                                <a:schemeClr val="bg1"/>
                              </a:solidFill>
                              <a:latin typeface="Cambria Math" panose="02040503050406030204" pitchFamily="18" charset="0"/>
                            </a:rPr>
                            <m:t>′</m:t>
                          </m:r>
                        </m:sup>
                      </m:sSup>
                      <m:r>
                        <a:rPr lang="es-CO" sz="2400" b="0" i="1" smtClean="0">
                          <a:solidFill>
                            <a:schemeClr val="bg1"/>
                          </a:solidFill>
                          <a:latin typeface="Cambria Math" panose="02040503050406030204" pitchFamily="18" charset="0"/>
                        </a:rPr>
                        <m:t>𝑠</m:t>
                      </m:r>
                      <m:r>
                        <a:rPr lang="es-CO" sz="2400" b="0" i="1" smtClean="0">
                          <a:solidFill>
                            <a:schemeClr val="bg1"/>
                          </a:solidFill>
                          <a:latin typeface="Cambria Math" panose="02040503050406030204" pitchFamily="18" charset="0"/>
                        </a:rPr>
                        <m:t> </m:t>
                      </m:r>
                      <m:r>
                        <a:rPr lang="es-CO" sz="2400" b="0" i="1" smtClean="0">
                          <a:solidFill>
                            <a:schemeClr val="bg1"/>
                          </a:solidFill>
                          <a:latin typeface="Cambria Math" panose="02040503050406030204" pitchFamily="18" charset="0"/>
                        </a:rPr>
                        <m:t>𝐴𝑙𝑝h𝑎</m:t>
                      </m:r>
                      <m:r>
                        <a:rPr lang="es-CO" sz="2400" b="0" i="1" smtClean="0">
                          <a:solidFill>
                            <a:schemeClr val="bg1"/>
                          </a:solidFill>
                          <a:latin typeface="Cambria Math" panose="02040503050406030204" pitchFamily="18" charset="0"/>
                        </a:rPr>
                        <m:t>=</m:t>
                      </m:r>
                      <m:sSub>
                        <m:sSubPr>
                          <m:ctrlPr>
                            <a:rPr lang="es-CO" sz="2400" b="0" i="1" smtClean="0">
                              <a:solidFill>
                                <a:schemeClr val="bg1"/>
                              </a:solidFill>
                              <a:latin typeface="Cambria Math" panose="02040503050406030204" pitchFamily="18" charset="0"/>
                            </a:rPr>
                          </m:ctrlPr>
                        </m:sSubPr>
                        <m:e>
                          <m:r>
                            <a:rPr lang="es-CO" sz="2400" b="0" i="1" smtClean="0">
                              <a:solidFill>
                                <a:schemeClr val="bg1"/>
                              </a:solidFill>
                              <a:latin typeface="Cambria Math" panose="02040503050406030204" pitchFamily="18" charset="0"/>
                            </a:rPr>
                            <m:t>𝑟</m:t>
                          </m:r>
                        </m:e>
                        <m:sub>
                          <m:r>
                            <a:rPr lang="es-CO" sz="2400" b="0" i="1" smtClean="0">
                              <a:solidFill>
                                <a:schemeClr val="bg1"/>
                              </a:solidFill>
                              <a:latin typeface="Cambria Math" panose="02040503050406030204" pitchFamily="18" charset="0"/>
                            </a:rPr>
                            <m:t>𝑝</m:t>
                          </m:r>
                        </m:sub>
                      </m:sSub>
                      <m:r>
                        <a:rPr lang="es-CO" sz="2400" b="0" i="1" smtClean="0">
                          <a:solidFill>
                            <a:schemeClr val="bg1"/>
                          </a:solidFill>
                          <a:latin typeface="Cambria Math" panose="02040503050406030204" pitchFamily="18" charset="0"/>
                        </a:rPr>
                        <m:t>−[</m:t>
                      </m:r>
                      <m:sSub>
                        <m:sSubPr>
                          <m:ctrlPr>
                            <a:rPr lang="es-CO" sz="2400" b="0" i="1" smtClean="0">
                              <a:solidFill>
                                <a:schemeClr val="bg1"/>
                              </a:solidFill>
                              <a:latin typeface="Cambria Math" panose="02040503050406030204" pitchFamily="18" charset="0"/>
                            </a:rPr>
                          </m:ctrlPr>
                        </m:sSubPr>
                        <m:e>
                          <m:r>
                            <a:rPr lang="es-CO" sz="2400" b="0" i="1" smtClean="0">
                              <a:solidFill>
                                <a:schemeClr val="bg1"/>
                              </a:solidFill>
                              <a:latin typeface="Cambria Math" panose="02040503050406030204" pitchFamily="18" charset="0"/>
                            </a:rPr>
                            <m:t>𝑟</m:t>
                          </m:r>
                        </m:e>
                        <m:sub>
                          <m:r>
                            <a:rPr lang="es-CO" sz="2400" b="0" i="1" smtClean="0">
                              <a:solidFill>
                                <a:schemeClr val="bg1"/>
                              </a:solidFill>
                              <a:latin typeface="Cambria Math" panose="02040503050406030204" pitchFamily="18" charset="0"/>
                            </a:rPr>
                            <m:t>𝑓</m:t>
                          </m:r>
                        </m:sub>
                      </m:sSub>
                      <m:r>
                        <a:rPr lang="es-CO" sz="2400" b="0" i="1" smtClean="0">
                          <a:solidFill>
                            <a:schemeClr val="bg1"/>
                          </a:solidFill>
                          <a:latin typeface="Cambria Math" panose="02040503050406030204" pitchFamily="18" charset="0"/>
                        </a:rPr>
                        <m:t>+</m:t>
                      </m:r>
                      <m:sSub>
                        <m:sSubPr>
                          <m:ctrlPr>
                            <a:rPr lang="es-CO" sz="2400" b="0" i="1" smtClean="0">
                              <a:solidFill>
                                <a:schemeClr val="bg1"/>
                              </a:solidFill>
                              <a:latin typeface="Cambria Math" panose="02040503050406030204" pitchFamily="18" charset="0"/>
                            </a:rPr>
                          </m:ctrlPr>
                        </m:sSubPr>
                        <m:e>
                          <m:r>
                            <a:rPr lang="es-CO" sz="2400" b="0" i="1" smtClean="0">
                              <a:solidFill>
                                <a:schemeClr val="bg1"/>
                              </a:solidFill>
                              <a:latin typeface="Cambria Math" panose="02040503050406030204" pitchFamily="18" charset="0"/>
                            </a:rPr>
                            <m:t>𝑏</m:t>
                          </m:r>
                        </m:e>
                        <m:sub>
                          <m:r>
                            <a:rPr lang="es-CO" sz="2400" b="0" i="1" smtClean="0">
                              <a:solidFill>
                                <a:schemeClr val="bg1"/>
                              </a:solidFill>
                              <a:latin typeface="Cambria Math" panose="02040503050406030204" pitchFamily="18" charset="0"/>
                            </a:rPr>
                            <m:t>1</m:t>
                          </m:r>
                        </m:sub>
                      </m:sSub>
                      <m:r>
                        <a:rPr lang="es-CO" sz="2400" b="0" i="1" smtClean="0">
                          <a:solidFill>
                            <a:schemeClr val="bg1"/>
                          </a:solidFill>
                          <a:latin typeface="Cambria Math" panose="02040503050406030204" pitchFamily="18" charset="0"/>
                        </a:rPr>
                        <m:t>(</m:t>
                      </m:r>
                      <m:sSub>
                        <m:sSubPr>
                          <m:ctrlPr>
                            <a:rPr lang="es-CO" sz="2400" b="0" i="1" smtClean="0">
                              <a:solidFill>
                                <a:schemeClr val="bg1"/>
                              </a:solidFill>
                              <a:latin typeface="Cambria Math" panose="02040503050406030204" pitchFamily="18" charset="0"/>
                            </a:rPr>
                          </m:ctrlPr>
                        </m:sSubPr>
                        <m:e>
                          <m:r>
                            <a:rPr lang="es-CO" sz="2400" b="0" i="1" smtClean="0">
                              <a:solidFill>
                                <a:schemeClr val="bg1"/>
                              </a:solidFill>
                              <a:latin typeface="Cambria Math" panose="02040503050406030204" pitchFamily="18" charset="0"/>
                            </a:rPr>
                            <m:t>𝑟</m:t>
                          </m:r>
                        </m:e>
                        <m:sub>
                          <m:r>
                            <a:rPr lang="es-CO" sz="2400" b="0" i="1" smtClean="0">
                              <a:solidFill>
                                <a:schemeClr val="bg1"/>
                              </a:solidFill>
                              <a:latin typeface="Cambria Math" panose="02040503050406030204" pitchFamily="18" charset="0"/>
                            </a:rPr>
                            <m:t>𝑚</m:t>
                          </m:r>
                        </m:sub>
                      </m:sSub>
                      <m:r>
                        <a:rPr lang="es-CO" sz="2400" b="0" i="1" smtClean="0">
                          <a:solidFill>
                            <a:schemeClr val="bg1"/>
                          </a:solidFill>
                          <a:latin typeface="Cambria Math" panose="02040503050406030204" pitchFamily="18" charset="0"/>
                        </a:rPr>
                        <m:t>−</m:t>
                      </m:r>
                      <m:sSub>
                        <m:sSubPr>
                          <m:ctrlPr>
                            <a:rPr lang="es-CO" sz="2400" b="0" i="1" smtClean="0">
                              <a:solidFill>
                                <a:schemeClr val="bg1"/>
                              </a:solidFill>
                              <a:latin typeface="Cambria Math" panose="02040503050406030204" pitchFamily="18" charset="0"/>
                            </a:rPr>
                          </m:ctrlPr>
                        </m:sSubPr>
                        <m:e>
                          <m:r>
                            <a:rPr lang="es-CO" sz="2400" b="0" i="1" smtClean="0">
                              <a:solidFill>
                                <a:schemeClr val="bg1"/>
                              </a:solidFill>
                              <a:latin typeface="Cambria Math" panose="02040503050406030204" pitchFamily="18" charset="0"/>
                            </a:rPr>
                            <m:t>𝑟</m:t>
                          </m:r>
                        </m:e>
                        <m:sub>
                          <m:r>
                            <a:rPr lang="es-CO" sz="2400" b="0" i="1" smtClean="0">
                              <a:solidFill>
                                <a:schemeClr val="bg1"/>
                              </a:solidFill>
                              <a:latin typeface="Cambria Math" panose="02040503050406030204" pitchFamily="18" charset="0"/>
                            </a:rPr>
                            <m:t>𝑓</m:t>
                          </m:r>
                        </m:sub>
                      </m:sSub>
                      <m:r>
                        <a:rPr lang="es-CO" sz="2400" b="0" i="1" smtClean="0">
                          <a:solidFill>
                            <a:schemeClr val="bg1"/>
                          </a:solidFill>
                          <a:latin typeface="Cambria Math" panose="02040503050406030204" pitchFamily="18" charset="0"/>
                        </a:rPr>
                        <m:t>)]</m:t>
                      </m:r>
                    </m:oMath>
                  </m:oMathPara>
                </a14:m>
                <a:endParaRPr lang="es-CO" sz="2400" dirty="0">
                  <a:solidFill>
                    <a:schemeClr val="bg1"/>
                  </a:solidFill>
                  <a:latin typeface="Aptos" panose="020B0004020202020204" pitchFamily="34" charset="0"/>
                </a:endParaRPr>
              </a:p>
            </p:txBody>
          </p:sp>
        </mc:Choice>
        <mc:Fallback xmlns="">
          <p:sp>
            <p:nvSpPr>
              <p:cNvPr id="9" name="TextBox 8">
                <a:extLst>
                  <a:ext uri="{FF2B5EF4-FFF2-40B4-BE49-F238E27FC236}">
                    <a16:creationId xmlns:a16="http://schemas.microsoft.com/office/drawing/2014/main" id="{8EC37B62-3D28-A3D7-EEB2-A89AED4189D0}"/>
                  </a:ext>
                </a:extLst>
              </p:cNvPr>
              <p:cNvSpPr txBox="1">
                <a:spLocks noRot="1" noChangeAspect="1" noMove="1" noResize="1" noEditPoints="1" noAdjustHandles="1" noChangeArrowheads="1" noChangeShapeType="1" noTextEdit="1"/>
              </p:cNvSpPr>
              <p:nvPr/>
            </p:nvSpPr>
            <p:spPr>
              <a:xfrm>
                <a:off x="2278092" y="3278183"/>
                <a:ext cx="7635811" cy="1322285"/>
              </a:xfrm>
              <a:prstGeom prst="rect">
                <a:avLst/>
              </a:prstGeom>
              <a:blipFill>
                <a:blip r:embed="rId10"/>
                <a:stretch>
                  <a:fillRect t="-2304" b="-3687"/>
                </a:stretch>
              </a:blipFill>
            </p:spPr>
            <p:txBody>
              <a:bodyPr/>
              <a:lstStyle/>
              <a:p>
                <a:r>
                  <a:rPr lang="es-CO">
                    <a:noFill/>
                  </a:rPr>
                  <a:t> </a:t>
                </a:r>
              </a:p>
            </p:txBody>
          </p:sp>
        </mc:Fallback>
      </mc:AlternateContent>
    </p:spTree>
    <p:extLst>
      <p:ext uri="{BB962C8B-B14F-4D97-AF65-F5344CB8AC3E}">
        <p14:creationId xmlns:p14="http://schemas.microsoft.com/office/powerpoint/2010/main" val="42308931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917F9-CCFA-3159-C645-5C7C6459BBFE}"/>
            </a:ext>
          </a:extLst>
        </p:cNvPr>
        <p:cNvGrpSpPr/>
        <p:nvPr/>
      </p:nvGrpSpPr>
      <p:grpSpPr>
        <a:xfrm>
          <a:off x="0" y="0"/>
          <a:ext cx="0" cy="0"/>
          <a:chOff x="0" y="0"/>
          <a:chExt cx="0" cy="0"/>
        </a:xfrm>
      </p:grpSpPr>
      <p:pic>
        <p:nvPicPr>
          <p:cNvPr id="3" name="Picture 10" descr="Abstract Dark Halftone Background Design Png Image - Background Abstract  Design Png Clipart - Large Size Png Image - PikPng">
            <a:extLst>
              <a:ext uri="{FF2B5EF4-FFF2-40B4-BE49-F238E27FC236}">
                <a16:creationId xmlns:a16="http://schemas.microsoft.com/office/drawing/2014/main" id="{9B8D41C7-1402-2DF9-C68F-3D2D7F5F576A}"/>
              </a:ext>
            </a:extLst>
          </p:cNvPr>
          <p:cNvPicPr>
            <a:picLocks noChangeAspect="1" noChangeArrowheads="1"/>
          </p:cNvPicPr>
          <p:nvPr/>
        </p:nvPicPr>
        <p:blipFill rotWithShape="1">
          <a:blip r:embed="rId3">
            <a:alphaModFix amt="16000"/>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39976" y="474086"/>
            <a:ext cx="6343938" cy="642389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87F77663-BE10-E4B7-3513-EBCB4A288A7C}"/>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485678">
            <a:off x="-1238952" y="-817720"/>
            <a:ext cx="5465569" cy="5465569"/>
          </a:xfrm>
          <a:prstGeom prst="rect">
            <a:avLst/>
          </a:prstGeom>
        </p:spPr>
      </p:pic>
      <p:sp>
        <p:nvSpPr>
          <p:cNvPr id="8" name="Rectangle: Rounded Corners 7">
            <a:extLst>
              <a:ext uri="{FF2B5EF4-FFF2-40B4-BE49-F238E27FC236}">
                <a16:creationId xmlns:a16="http://schemas.microsoft.com/office/drawing/2014/main" id="{8F5307F7-2118-E6DC-0780-B62C517744CD}"/>
              </a:ext>
            </a:extLst>
          </p:cNvPr>
          <p:cNvSpPr/>
          <p:nvPr/>
        </p:nvSpPr>
        <p:spPr>
          <a:xfrm>
            <a:off x="2603739" y="654157"/>
            <a:ext cx="6984521"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91A70469-66D0-E4B1-4C81-7FCD53667143}"/>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55383115-CED0-A289-419D-5A71FB04943F}"/>
              </a:ext>
            </a:extLst>
          </p:cNvPr>
          <p:cNvSpPr txBox="1"/>
          <p:nvPr/>
        </p:nvSpPr>
        <p:spPr>
          <a:xfrm>
            <a:off x="2603738" y="793675"/>
            <a:ext cx="6984521" cy="523220"/>
          </a:xfrm>
          <a:prstGeom prst="rect">
            <a:avLst/>
          </a:prstGeom>
          <a:noFill/>
        </p:spPr>
        <p:txBody>
          <a:bodyPr wrap="square" rtlCol="0">
            <a:spAutoFit/>
          </a:bodyPr>
          <a:lstStyle/>
          <a:p>
            <a:pPr algn="ctr"/>
            <a:r>
              <a:rPr lang="es-MX" sz="2800" b="1" dirty="0">
                <a:solidFill>
                  <a:schemeClr val="tx1">
                    <a:lumMod val="85000"/>
                    <a:lumOff val="15000"/>
                  </a:schemeClr>
                </a:solidFill>
                <a:latin typeface="Aptos" panose="020B0004020202020204" pitchFamily="34" charset="0"/>
              </a:rPr>
              <a:t>Factores de Riesgo</a:t>
            </a:r>
          </a:p>
        </p:txBody>
      </p:sp>
      <p:cxnSp>
        <p:nvCxnSpPr>
          <p:cNvPr id="11" name="Straight Connector 10">
            <a:extLst>
              <a:ext uri="{FF2B5EF4-FFF2-40B4-BE49-F238E27FC236}">
                <a16:creationId xmlns:a16="http://schemas.microsoft.com/office/drawing/2014/main" id="{3167AE91-4C5D-3E3E-49FD-020650B67E91}"/>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3E0524-B48E-0241-EB06-181E0786AF0F}"/>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10" name="Picture 9" descr="A black background with a black square&#10;&#10;Description automatically generated with medium confidence">
            <a:extLst>
              <a:ext uri="{FF2B5EF4-FFF2-40B4-BE49-F238E27FC236}">
                <a16:creationId xmlns:a16="http://schemas.microsoft.com/office/drawing/2014/main" id="{74A7144C-16EC-FDF2-FB10-57F8A433F5E5}"/>
              </a:ext>
            </a:extLst>
          </p:cNvPr>
          <p:cNvPicPr>
            <a:picLocks noChangeAspect="1"/>
          </p:cNvPicPr>
          <p:nvPr/>
        </p:nvPicPr>
        <p:blipFill>
          <a:blip r:embed="rId8">
            <a:alphaModFix amt="3000"/>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rot="19713534">
            <a:off x="5500012" y="809587"/>
            <a:ext cx="7823095" cy="7823095"/>
          </a:xfrm>
          <a:prstGeom prst="rect">
            <a:avLst/>
          </a:prstGeom>
        </p:spPr>
      </p:pic>
      <p:sp>
        <p:nvSpPr>
          <p:cNvPr id="9" name="TextBox 8">
            <a:extLst>
              <a:ext uri="{FF2B5EF4-FFF2-40B4-BE49-F238E27FC236}">
                <a16:creationId xmlns:a16="http://schemas.microsoft.com/office/drawing/2014/main" id="{86A15AF2-E420-46B3-E3C9-20896DF54B9A}"/>
              </a:ext>
            </a:extLst>
          </p:cNvPr>
          <p:cNvSpPr txBox="1"/>
          <p:nvPr/>
        </p:nvSpPr>
        <p:spPr>
          <a:xfrm>
            <a:off x="2041781" y="2343794"/>
            <a:ext cx="8757239" cy="3970318"/>
          </a:xfrm>
          <a:prstGeom prst="rect">
            <a:avLst/>
          </a:prstGeom>
          <a:noFill/>
        </p:spPr>
        <p:txBody>
          <a:bodyPr wrap="square" rtlCol="0">
            <a:spAutoFit/>
          </a:bodyPr>
          <a:lstStyle/>
          <a:p>
            <a:r>
              <a:rPr lang="es-ES" dirty="0">
                <a:solidFill>
                  <a:schemeClr val="bg1"/>
                </a:solidFill>
                <a:latin typeface="Aptos" panose="020B0004020202020204" pitchFamily="34" charset="0"/>
              </a:rPr>
              <a:t>De acuerdo a este modelo ‘</a:t>
            </a:r>
            <a:r>
              <a:rPr lang="es-ES" dirty="0" err="1">
                <a:solidFill>
                  <a:schemeClr val="bg1"/>
                </a:solidFill>
                <a:latin typeface="Aptos" panose="020B0004020202020204" pitchFamily="34" charset="0"/>
              </a:rPr>
              <a:t>blueprint</a:t>
            </a:r>
            <a:r>
              <a:rPr lang="es-ES" dirty="0">
                <a:solidFill>
                  <a:schemeClr val="bg1"/>
                </a:solidFill>
                <a:latin typeface="Aptos" panose="020B0004020202020204" pitchFamily="34" charset="0"/>
              </a:rPr>
              <a:t>’ de los factores de riesgo, habría dos propiedades con las que idealmente debería contar un factor de riesgo: </a:t>
            </a:r>
          </a:p>
          <a:p>
            <a:endParaRPr lang="es-ES" dirty="0">
              <a:solidFill>
                <a:schemeClr val="bg1"/>
              </a:solidFill>
              <a:latin typeface="Aptos" panose="020B0004020202020204" pitchFamily="34" charset="0"/>
            </a:endParaRPr>
          </a:p>
          <a:p>
            <a:pPr marL="342900" indent="-342900">
              <a:buClr>
                <a:srgbClr val="FFCC00"/>
              </a:buClr>
              <a:buFont typeface="+mj-lt"/>
              <a:buAutoNum type="arabicPeriod"/>
            </a:pPr>
            <a:r>
              <a:rPr lang="es-ES" dirty="0">
                <a:solidFill>
                  <a:schemeClr val="bg1"/>
                </a:solidFill>
                <a:latin typeface="Aptos" panose="020B0004020202020204" pitchFamily="34" charset="0"/>
              </a:rPr>
              <a:t>Qué la variable afecte sistemáticamente a los activos. Es decir que ayude a desagregar el riesgo sistemático de los activos. </a:t>
            </a:r>
          </a:p>
          <a:p>
            <a:pPr marL="342900" indent="-342900">
              <a:buClr>
                <a:srgbClr val="FFCC00"/>
              </a:buClr>
              <a:buFont typeface="+mj-lt"/>
              <a:buAutoNum type="arabicPeriod"/>
            </a:pPr>
            <a:r>
              <a:rPr lang="es-ES" dirty="0">
                <a:solidFill>
                  <a:schemeClr val="bg1"/>
                </a:solidFill>
                <a:latin typeface="Aptos" panose="020B0004020202020204" pitchFamily="34" charset="0"/>
              </a:rPr>
              <a:t>Qué se pueda sustentar alguna explicación por la cual exista una prima de riesgo. </a:t>
            </a:r>
          </a:p>
          <a:p>
            <a:endParaRPr lang="es-ES" dirty="0">
              <a:solidFill>
                <a:schemeClr val="bg1"/>
              </a:solidFill>
              <a:latin typeface="Aptos" panose="020B0004020202020204" pitchFamily="34" charset="0"/>
            </a:endParaRPr>
          </a:p>
          <a:p>
            <a:r>
              <a:rPr lang="es-ES" dirty="0">
                <a:solidFill>
                  <a:schemeClr val="bg1"/>
                </a:solidFill>
                <a:latin typeface="Aptos" panose="020B0004020202020204" pitchFamily="34" charset="0"/>
              </a:rPr>
              <a:t>López del Prado (2023) incluso se centra en explicaciones causales.</a:t>
            </a:r>
          </a:p>
          <a:p>
            <a:endParaRPr lang="es-ES" dirty="0">
              <a:solidFill>
                <a:schemeClr val="bg1"/>
              </a:solidFill>
              <a:latin typeface="Aptos" panose="020B0004020202020204" pitchFamily="34" charset="0"/>
            </a:endParaRPr>
          </a:p>
          <a:p>
            <a:r>
              <a:rPr lang="es-ES" dirty="0">
                <a:solidFill>
                  <a:schemeClr val="bg1"/>
                </a:solidFill>
                <a:latin typeface="Aptos" panose="020B0004020202020204" pitchFamily="34" charset="0"/>
              </a:rPr>
              <a:t>Vamos a ver entonces que existen tres tipos de factores de riesgo:</a:t>
            </a:r>
          </a:p>
          <a:p>
            <a:r>
              <a:rPr lang="es-ES" dirty="0">
                <a:solidFill>
                  <a:schemeClr val="bg1"/>
                </a:solidFill>
                <a:latin typeface="Aptos" panose="020B0004020202020204" pitchFamily="34" charset="0"/>
              </a:rPr>
              <a:t>	</a:t>
            </a:r>
          </a:p>
          <a:p>
            <a:pPr marL="342900" indent="-342900">
              <a:buClr>
                <a:srgbClr val="FFCC00"/>
              </a:buClr>
              <a:buFont typeface="+mj-lt"/>
              <a:buAutoNum type="arabicPeriod"/>
            </a:pPr>
            <a:r>
              <a:rPr lang="es-ES" dirty="0">
                <a:solidFill>
                  <a:schemeClr val="bg1"/>
                </a:solidFill>
                <a:latin typeface="Aptos" panose="020B0004020202020204" pitchFamily="34" charset="0"/>
              </a:rPr>
              <a:t>Modelos macroeconómicos de factores.</a:t>
            </a:r>
          </a:p>
          <a:p>
            <a:pPr marL="342900" indent="-342900">
              <a:buClr>
                <a:srgbClr val="FFCC00"/>
              </a:buClr>
              <a:buFont typeface="+mj-lt"/>
              <a:buAutoNum type="arabicPeriod"/>
            </a:pPr>
            <a:r>
              <a:rPr lang="es-ES" dirty="0">
                <a:solidFill>
                  <a:schemeClr val="bg1"/>
                </a:solidFill>
                <a:latin typeface="Aptos" panose="020B0004020202020204" pitchFamily="34" charset="0"/>
              </a:rPr>
              <a:t>Modelos fundamentales de factores. </a:t>
            </a:r>
          </a:p>
          <a:p>
            <a:pPr marL="342900" indent="-342900">
              <a:buClr>
                <a:srgbClr val="FFCC00"/>
              </a:buClr>
              <a:buFont typeface="+mj-lt"/>
              <a:buAutoNum type="arabicPeriod"/>
            </a:pPr>
            <a:r>
              <a:rPr lang="es-ES" dirty="0">
                <a:solidFill>
                  <a:schemeClr val="bg1"/>
                </a:solidFill>
                <a:latin typeface="Aptos" panose="020B0004020202020204" pitchFamily="34" charset="0"/>
              </a:rPr>
              <a:t>Modelos estadísticos de factores de riesgo. </a:t>
            </a:r>
          </a:p>
        </p:txBody>
      </p:sp>
    </p:spTree>
    <p:extLst>
      <p:ext uri="{BB962C8B-B14F-4D97-AF65-F5344CB8AC3E}">
        <p14:creationId xmlns:p14="http://schemas.microsoft.com/office/powerpoint/2010/main" val="38184032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F51BC1-5D3B-AD62-054D-74EB1BC11E31}"/>
              </a:ext>
            </a:extLst>
          </p:cNvPr>
          <p:cNvPicPr>
            <a:picLocks noChangeAspect="1"/>
          </p:cNvPicPr>
          <p:nvPr/>
        </p:nvPicPr>
        <p:blipFill>
          <a:blip r:embed="rId2">
            <a:alphaModFix amt="5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2187820">
            <a:off x="-972441" y="-1540884"/>
            <a:ext cx="5192335" cy="5192335"/>
          </a:xfrm>
          <a:prstGeom prst="rect">
            <a:avLst/>
          </a:prstGeom>
        </p:spPr>
      </p:pic>
      <p:pic>
        <p:nvPicPr>
          <p:cNvPr id="17" name="Picture 16">
            <a:extLst>
              <a:ext uri="{FF2B5EF4-FFF2-40B4-BE49-F238E27FC236}">
                <a16:creationId xmlns:a16="http://schemas.microsoft.com/office/drawing/2014/main" id="{47553B56-A412-3E88-F3A3-741500C22C83}"/>
              </a:ext>
            </a:extLst>
          </p:cNvPr>
          <p:cNvPicPr>
            <a:picLocks noChangeAspect="1"/>
          </p:cNvPicPr>
          <p:nvPr/>
        </p:nvPicPr>
        <p:blipFill>
          <a:blip r:embed="rId2">
            <a:alphaModFix amt="5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6459038">
            <a:off x="-1841125" y="3282330"/>
            <a:ext cx="5192335" cy="5192335"/>
          </a:xfrm>
          <a:prstGeom prst="rect">
            <a:avLst/>
          </a:prstGeom>
        </p:spPr>
      </p:pic>
      <p:sp>
        <p:nvSpPr>
          <p:cNvPr id="8" name="Rectangle: Rounded Corners 7">
            <a:extLst>
              <a:ext uri="{FF2B5EF4-FFF2-40B4-BE49-F238E27FC236}">
                <a16:creationId xmlns:a16="http://schemas.microsoft.com/office/drawing/2014/main" id="{68F2EE88-4065-6BAA-7F42-0C95E17D1477}"/>
              </a:ext>
            </a:extLst>
          </p:cNvPr>
          <p:cNvSpPr/>
          <p:nvPr/>
        </p:nvSpPr>
        <p:spPr>
          <a:xfrm>
            <a:off x="4016181" y="654157"/>
            <a:ext cx="8910632"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139CB06-4FCD-5C20-0026-D47DC573FBED}"/>
              </a:ext>
            </a:extLst>
          </p:cNvPr>
          <p:cNvSpPr txBox="1"/>
          <p:nvPr/>
        </p:nvSpPr>
        <p:spPr>
          <a:xfrm>
            <a:off x="4183117" y="793675"/>
            <a:ext cx="8008883" cy="523220"/>
          </a:xfrm>
          <a:prstGeom prst="rect">
            <a:avLst/>
          </a:prstGeom>
          <a:noFill/>
        </p:spPr>
        <p:txBody>
          <a:bodyPr wrap="square" rtlCol="0">
            <a:spAutoFit/>
          </a:bodyPr>
          <a:lstStyle/>
          <a:p>
            <a:pPr algn="ctr"/>
            <a:r>
              <a:rPr lang="es-ES" sz="2800" b="1" dirty="0">
                <a:solidFill>
                  <a:schemeClr val="tx1">
                    <a:lumMod val="85000"/>
                    <a:lumOff val="15000"/>
                  </a:schemeClr>
                </a:solidFill>
                <a:latin typeface="Aptos" panose="020B0004020202020204" pitchFamily="34" charset="0"/>
              </a:rPr>
              <a:t>Mercados completos y mercados incompletos</a:t>
            </a:r>
          </a:p>
        </p:txBody>
      </p:sp>
      <p:grpSp>
        <p:nvGrpSpPr>
          <p:cNvPr id="34" name="Group 33">
            <a:extLst>
              <a:ext uri="{FF2B5EF4-FFF2-40B4-BE49-F238E27FC236}">
                <a16:creationId xmlns:a16="http://schemas.microsoft.com/office/drawing/2014/main" id="{F1C435B6-C85E-AFE5-B330-211F814E91BE}"/>
              </a:ext>
            </a:extLst>
          </p:cNvPr>
          <p:cNvGrpSpPr/>
          <p:nvPr/>
        </p:nvGrpSpPr>
        <p:grpSpPr>
          <a:xfrm>
            <a:off x="2167310" y="2083947"/>
            <a:ext cx="8260958" cy="4246982"/>
            <a:chOff x="627671" y="2353883"/>
            <a:chExt cx="8260958" cy="4246982"/>
          </a:xfrm>
        </p:grpSpPr>
        <p:sp>
          <p:nvSpPr>
            <p:cNvPr id="27" name="Rectangle: Rounded Corners 26">
              <a:extLst>
                <a:ext uri="{FF2B5EF4-FFF2-40B4-BE49-F238E27FC236}">
                  <a16:creationId xmlns:a16="http://schemas.microsoft.com/office/drawing/2014/main" id="{81CB76B6-AAC8-3C07-CA09-FB0C60073B52}"/>
                </a:ext>
              </a:extLst>
            </p:cNvPr>
            <p:cNvSpPr/>
            <p:nvPr/>
          </p:nvSpPr>
          <p:spPr>
            <a:xfrm>
              <a:off x="909798" y="2617359"/>
              <a:ext cx="7978831" cy="3983506"/>
            </a:xfrm>
            <a:prstGeom prst="roundRect">
              <a:avLst>
                <a:gd name="adj" fmla="val 12791"/>
              </a:avLst>
            </a:prstGeom>
            <a:noFill/>
            <a:ln>
              <a:solidFill>
                <a:srgbClr val="FFC0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6" name="Picture 25" descr="A blue and white dollar bill&#10;&#10;Description automatically generated">
              <a:extLst>
                <a:ext uri="{FF2B5EF4-FFF2-40B4-BE49-F238E27FC236}">
                  <a16:creationId xmlns:a16="http://schemas.microsoft.com/office/drawing/2014/main" id="{956E8824-9F7C-B2A3-63CE-D958DA9D35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80392">
              <a:off x="627671" y="2353883"/>
              <a:ext cx="1189780" cy="1189780"/>
            </a:xfrm>
            <a:prstGeom prst="rect">
              <a:avLst/>
            </a:prstGeom>
          </p:spPr>
        </p:pic>
        <p:sp>
          <p:nvSpPr>
            <p:cNvPr id="7" name="TextBox 6">
              <a:extLst>
                <a:ext uri="{FF2B5EF4-FFF2-40B4-BE49-F238E27FC236}">
                  <a16:creationId xmlns:a16="http://schemas.microsoft.com/office/drawing/2014/main" id="{F37B15BE-06EF-72C4-CFE2-31F1550C1D59}"/>
                </a:ext>
              </a:extLst>
            </p:cNvPr>
            <p:cNvSpPr txBox="1"/>
            <p:nvPr/>
          </p:nvSpPr>
          <p:spPr>
            <a:xfrm>
              <a:off x="1702252" y="2698393"/>
              <a:ext cx="7016664" cy="3785652"/>
            </a:xfrm>
            <a:prstGeom prst="rect">
              <a:avLst/>
            </a:prstGeom>
            <a:noFill/>
            <a:effectLst/>
          </p:spPr>
          <p:txBody>
            <a:bodyPr wrap="square" rtlCol="0">
              <a:spAutoFit/>
            </a:bodyPr>
            <a:lstStyle/>
            <a:p>
              <a:r>
                <a:rPr lang="es-ES" sz="1600" dirty="0">
                  <a:solidFill>
                    <a:schemeClr val="bg1"/>
                  </a:solidFill>
                  <a:latin typeface="Aptos" panose="020B0004020202020204" pitchFamily="34" charset="0"/>
                </a:rPr>
                <a:t>Para introducir el modelo de teoría del arbitraje podemos repasar los conceptos de mercados completos: </a:t>
              </a:r>
            </a:p>
            <a:p>
              <a:endParaRPr lang="es-ES" sz="1600" dirty="0">
                <a:solidFill>
                  <a:schemeClr val="bg1"/>
                </a:solidFill>
                <a:latin typeface="Aptos" panose="020B0004020202020204" pitchFamily="34" charset="0"/>
              </a:endParaRPr>
            </a:p>
            <a:p>
              <a:r>
                <a:rPr lang="es-ES" sz="1600" dirty="0">
                  <a:solidFill>
                    <a:schemeClr val="bg1"/>
                  </a:solidFill>
                  <a:latin typeface="Aptos" panose="020B0004020202020204" pitchFamily="34" charset="0"/>
                </a:rPr>
                <a:t>Un mercado financiero es completo si: </a:t>
              </a:r>
            </a:p>
            <a:p>
              <a:pPr marL="342900" indent="-342900">
                <a:buClr>
                  <a:srgbClr val="FFCC00"/>
                </a:buClr>
                <a:buFont typeface="+mj-lt"/>
                <a:buAutoNum type="arabicPeriod"/>
              </a:pPr>
              <a:r>
                <a:rPr lang="es-ES" sz="1600" dirty="0">
                  <a:solidFill>
                    <a:schemeClr val="bg1"/>
                  </a:solidFill>
                  <a:latin typeface="Aptos" panose="020B0004020202020204" pitchFamily="34" charset="0"/>
                </a:rPr>
                <a:t>Se puede obtener una cobertura perfecta del riesgo de las posiciones. </a:t>
              </a:r>
            </a:p>
            <a:p>
              <a:pPr marL="342900" indent="-342900">
                <a:buClr>
                  <a:srgbClr val="FFCC00"/>
                </a:buClr>
                <a:buFont typeface="+mj-lt"/>
                <a:buAutoNum type="arabicPeriod"/>
              </a:pPr>
              <a:r>
                <a:rPr lang="es-ES" sz="1600" dirty="0">
                  <a:solidFill>
                    <a:schemeClr val="bg1"/>
                  </a:solidFill>
                  <a:latin typeface="Aptos" panose="020B0004020202020204" pitchFamily="34" charset="0"/>
                </a:rPr>
                <a:t>Existe un flujo de caja que transe para cada estado de la naturaleza. Por cada estado de la economía existirá un activo financiero que se transa en el mercado. </a:t>
              </a:r>
            </a:p>
            <a:p>
              <a:endParaRPr lang="es-ES" sz="1600" dirty="0">
                <a:solidFill>
                  <a:schemeClr val="bg1"/>
                </a:solidFill>
                <a:latin typeface="Aptos" panose="020B0004020202020204" pitchFamily="34" charset="0"/>
              </a:endParaRPr>
            </a:p>
            <a:p>
              <a:r>
                <a:rPr lang="es-ES" sz="1600" dirty="0">
                  <a:solidFill>
                    <a:schemeClr val="bg1"/>
                  </a:solidFill>
                  <a:latin typeface="Aptos" panose="020B0004020202020204" pitchFamily="34" charset="0"/>
                </a:rPr>
                <a:t>Un mercado financiero es incompleto si:</a:t>
              </a:r>
            </a:p>
            <a:p>
              <a:pPr marL="285750" indent="-285750">
                <a:buClr>
                  <a:srgbClr val="FFCC00"/>
                </a:buClr>
                <a:buFont typeface="Arial" panose="020B0604020202020204" pitchFamily="34" charset="0"/>
                <a:buChar char="•"/>
              </a:pPr>
              <a:r>
                <a:rPr lang="es-ES" sz="1600" dirty="0">
                  <a:solidFill>
                    <a:schemeClr val="bg1"/>
                  </a:solidFill>
                  <a:latin typeface="Aptos" panose="020B0004020202020204" pitchFamily="34" charset="0"/>
                </a:rPr>
                <a:t>Hay estados de la naturaleza en los que no es posible cubrir las posiciones. </a:t>
              </a:r>
            </a:p>
            <a:p>
              <a:endParaRPr lang="es-ES" sz="1600" dirty="0">
                <a:solidFill>
                  <a:schemeClr val="bg1"/>
                </a:solidFill>
                <a:latin typeface="Aptos" panose="020B0004020202020204" pitchFamily="34" charset="0"/>
              </a:endParaRPr>
            </a:p>
            <a:p>
              <a:r>
                <a:rPr lang="es-ES" sz="1600" dirty="0">
                  <a:solidFill>
                    <a:schemeClr val="bg1"/>
                  </a:solidFill>
                  <a:latin typeface="Aptos" panose="020B0004020202020204" pitchFamily="34" charset="0"/>
                </a:rPr>
                <a:t>Eventualmente Bancos de Inversión e Instituciones financieras deberían buscar crear estos derivados parar cubrir dichas posiciones. </a:t>
              </a:r>
            </a:p>
          </p:txBody>
        </p:sp>
      </p:grpSp>
      <p:cxnSp>
        <p:nvCxnSpPr>
          <p:cNvPr id="11" name="Straight Connector 10">
            <a:extLst>
              <a:ext uri="{FF2B5EF4-FFF2-40B4-BE49-F238E27FC236}">
                <a16:creationId xmlns:a16="http://schemas.microsoft.com/office/drawing/2014/main" id="{BB870FE0-E06F-0FFC-DB08-032598FA517B}"/>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32B63E-4FAE-A315-0444-FB6E27ECE2A0}"/>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50DF1DE4-D493-23CF-3349-80AB80B40F5F}"/>
              </a:ext>
            </a:extLst>
          </p:cNvPr>
          <p:cNvPicPr>
            <a:picLocks noChangeAspect="1"/>
          </p:cNvPicPr>
          <p:nvPr/>
        </p:nvPicPr>
        <p:blipFill>
          <a:blip r:embed="rId6">
            <a:alphaModFix amt="3000"/>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rot="703625">
            <a:off x="6492425" y="-971025"/>
            <a:ext cx="5417638" cy="5417638"/>
          </a:xfrm>
          <a:prstGeom prst="rect">
            <a:avLst/>
          </a:prstGeom>
        </p:spPr>
      </p:pic>
    </p:spTree>
    <p:extLst>
      <p:ext uri="{BB962C8B-B14F-4D97-AF65-F5344CB8AC3E}">
        <p14:creationId xmlns:p14="http://schemas.microsoft.com/office/powerpoint/2010/main" val="33090531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10" descr="Abstract Dark Halftone Background Design Png Image - Background Abstract  Design Png Clipart - Large Size Png Image - PikPng">
            <a:extLst>
              <a:ext uri="{FF2B5EF4-FFF2-40B4-BE49-F238E27FC236}">
                <a16:creationId xmlns:a16="http://schemas.microsoft.com/office/drawing/2014/main" id="{9A64D30F-0297-84FC-2BA8-3AABBC38E7BD}"/>
              </a:ext>
            </a:extLst>
          </p:cNvPr>
          <p:cNvPicPr>
            <a:picLocks noChangeAspect="1" noChangeArrowheads="1"/>
          </p:cNvPicPr>
          <p:nvPr/>
        </p:nvPicPr>
        <p:blipFill rotWithShape="1">
          <a:blip r:embed="rId2">
            <a:alphaModFix amt="3000"/>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39976" y="474086"/>
            <a:ext cx="6343938" cy="64238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68F2EE88-4065-6BAA-7F42-0C95E17D1477}"/>
              </a:ext>
            </a:extLst>
          </p:cNvPr>
          <p:cNvSpPr/>
          <p:nvPr/>
        </p:nvSpPr>
        <p:spPr>
          <a:xfrm>
            <a:off x="-793630" y="657263"/>
            <a:ext cx="8949658"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139CB06-4FCD-5C20-0026-D47DC573FBED}"/>
              </a:ext>
            </a:extLst>
          </p:cNvPr>
          <p:cNvSpPr txBox="1"/>
          <p:nvPr/>
        </p:nvSpPr>
        <p:spPr>
          <a:xfrm>
            <a:off x="743291" y="735225"/>
            <a:ext cx="7149798" cy="646331"/>
          </a:xfrm>
          <a:prstGeom prst="rect">
            <a:avLst/>
          </a:prstGeom>
          <a:noFill/>
        </p:spPr>
        <p:txBody>
          <a:bodyPr wrap="square" rtlCol="0">
            <a:spAutoFit/>
          </a:bodyPr>
          <a:lstStyle/>
          <a:p>
            <a:r>
              <a:rPr lang="es-MX" sz="3600" b="1" dirty="0">
                <a:solidFill>
                  <a:schemeClr val="tx1">
                    <a:lumMod val="85000"/>
                    <a:lumOff val="15000"/>
                  </a:schemeClr>
                </a:solidFill>
                <a:latin typeface="Aptos" panose="020B0004020202020204" pitchFamily="34" charset="0"/>
              </a:rPr>
              <a:t>Ejemplo 1 Mercados completos</a:t>
            </a:r>
          </a:p>
        </p:txBody>
      </p:sp>
      <p:cxnSp>
        <p:nvCxnSpPr>
          <p:cNvPr id="11" name="Straight Connector 10">
            <a:extLst>
              <a:ext uri="{FF2B5EF4-FFF2-40B4-BE49-F238E27FC236}">
                <a16:creationId xmlns:a16="http://schemas.microsoft.com/office/drawing/2014/main" id="{BB870FE0-E06F-0FFC-DB08-032598FA517B}"/>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32B63E-4FAE-A315-0444-FB6E27ECE2A0}"/>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47217C78-CD2A-8BEC-0B95-2A017E162D99}"/>
              </a:ext>
            </a:extLst>
          </p:cNvPr>
          <p:cNvGrpSpPr/>
          <p:nvPr/>
        </p:nvGrpSpPr>
        <p:grpSpPr>
          <a:xfrm>
            <a:off x="739884" y="2155046"/>
            <a:ext cx="8351554" cy="4382968"/>
            <a:chOff x="743471" y="2734799"/>
            <a:chExt cx="8351554" cy="4382968"/>
          </a:xfrm>
        </p:grpSpPr>
        <p:sp>
          <p:nvSpPr>
            <p:cNvPr id="5" name="TextBox 4">
              <a:extLst>
                <a:ext uri="{FF2B5EF4-FFF2-40B4-BE49-F238E27FC236}">
                  <a16:creationId xmlns:a16="http://schemas.microsoft.com/office/drawing/2014/main" id="{8837737F-D3B1-F27B-754C-5F7C5FF701F1}"/>
                </a:ext>
              </a:extLst>
            </p:cNvPr>
            <p:cNvSpPr txBox="1"/>
            <p:nvPr/>
          </p:nvSpPr>
          <p:spPr>
            <a:xfrm>
              <a:off x="1112457" y="3012590"/>
              <a:ext cx="7814954" cy="4031873"/>
            </a:xfrm>
            <a:prstGeom prst="rect">
              <a:avLst/>
            </a:prstGeom>
            <a:noFill/>
            <a:ln>
              <a:noFill/>
            </a:ln>
          </p:spPr>
          <p:txBody>
            <a:bodyPr wrap="square" rtlCol="0">
              <a:spAutoFit/>
            </a:bodyPr>
            <a:lstStyle/>
            <a:p>
              <a:pPr>
                <a:buClr>
                  <a:srgbClr val="FFC002"/>
                </a:buClr>
              </a:pPr>
              <a:r>
                <a:rPr lang="es-ES" sz="1600" dirty="0">
                  <a:solidFill>
                    <a:schemeClr val="bg1"/>
                  </a:solidFill>
                  <a:latin typeface="Aptos" panose="020B0004020202020204" pitchFamily="34" charset="0"/>
                </a:rPr>
                <a:t>Asuma que en una economía hipotética existen tres estados de la naturaleza (O, P, N) y solamente dos activos financieros:</a:t>
              </a:r>
            </a:p>
            <a:p>
              <a:pPr>
                <a:buClr>
                  <a:srgbClr val="FFC002"/>
                </a:buClr>
              </a:pPr>
              <a:endParaRPr lang="es-ES" sz="1600" dirty="0">
                <a:solidFill>
                  <a:schemeClr val="bg1"/>
                </a:solidFill>
                <a:latin typeface="Aptos" panose="020B0004020202020204" pitchFamily="34" charset="0"/>
              </a:endParaRPr>
            </a:p>
            <a:p>
              <a:pPr marL="342900" indent="-342900">
                <a:buClr>
                  <a:srgbClr val="FFC002"/>
                </a:buClr>
                <a:buFont typeface="+mj-lt"/>
                <a:buAutoNum type="arabicPeriod"/>
              </a:pPr>
              <a:r>
                <a:rPr lang="es-ES" sz="1600" dirty="0">
                  <a:solidFill>
                    <a:schemeClr val="bg1"/>
                  </a:solidFill>
                  <a:latin typeface="Aptos" panose="020B0004020202020204" pitchFamily="34" charset="0"/>
                </a:rPr>
                <a:t>Un activo riesgoso 𝐴 que promete, dependiendo del estado de la naturaleza, los siguientes flujos de caja (-1,1,0)</a:t>
              </a:r>
            </a:p>
            <a:p>
              <a:pPr marL="342900" indent="-342900">
                <a:buClr>
                  <a:srgbClr val="FFC002"/>
                </a:buClr>
                <a:buFont typeface="+mj-lt"/>
                <a:buAutoNum type="arabicPeriod"/>
              </a:pPr>
              <a:r>
                <a:rPr lang="es-ES" sz="1600" dirty="0">
                  <a:solidFill>
                    <a:schemeClr val="bg1"/>
                  </a:solidFill>
                  <a:latin typeface="Aptos" panose="020B0004020202020204" pitchFamily="34" charset="0"/>
                </a:rPr>
                <a:t>Un activo libre de riesgo 𝐵 que, independientemente del estado de la naturaleza promete un flujo de caja de 1 (1,1,1)</a:t>
              </a:r>
            </a:p>
            <a:p>
              <a:pPr>
                <a:buClr>
                  <a:srgbClr val="FFC002"/>
                </a:buClr>
              </a:pPr>
              <a:endParaRPr lang="es-ES" sz="1600" dirty="0">
                <a:solidFill>
                  <a:schemeClr val="bg1"/>
                </a:solidFill>
                <a:latin typeface="Aptos" panose="020B0004020202020204" pitchFamily="34" charset="0"/>
              </a:endParaRPr>
            </a:p>
            <a:p>
              <a:pPr>
                <a:buClr>
                  <a:srgbClr val="FFC002"/>
                </a:buClr>
              </a:pPr>
              <a:r>
                <a:rPr lang="es-ES" sz="1600" dirty="0">
                  <a:solidFill>
                    <a:schemeClr val="bg1"/>
                  </a:solidFill>
                  <a:latin typeface="Aptos" panose="020B0004020202020204" pitchFamily="34" charset="0"/>
                </a:rPr>
                <a:t>¿Es posible crear un activo financiero 𝑍 que prometa un flujo de caja (0,0,1)?</a:t>
              </a:r>
            </a:p>
            <a:p>
              <a:pPr>
                <a:buClr>
                  <a:srgbClr val="FFC002"/>
                </a:buClr>
              </a:pPr>
              <a:endParaRPr lang="es-ES" sz="1600" dirty="0">
                <a:solidFill>
                  <a:schemeClr val="bg1"/>
                </a:solidFill>
                <a:latin typeface="Aptos" panose="020B0004020202020204" pitchFamily="34" charset="0"/>
              </a:endParaRPr>
            </a:p>
            <a:p>
              <a:pPr algn="ctr">
                <a:buClr>
                  <a:srgbClr val="FFC002"/>
                </a:buClr>
              </a:pPr>
              <a:r>
                <a:rPr lang="es-ES" sz="1600" dirty="0">
                  <a:solidFill>
                    <a:schemeClr val="bg1"/>
                  </a:solidFill>
                  <a:latin typeface="Aptos" panose="020B0004020202020204" pitchFamily="34" charset="0"/>
                </a:rPr>
                <a:t>−1𝐴+1𝐵=0</a:t>
              </a:r>
            </a:p>
            <a:p>
              <a:pPr algn="ctr">
                <a:buClr>
                  <a:srgbClr val="FFC002"/>
                </a:buClr>
              </a:pPr>
              <a:r>
                <a:rPr lang="es-ES" sz="1600" dirty="0">
                  <a:solidFill>
                    <a:schemeClr val="bg1"/>
                  </a:solidFill>
                  <a:latin typeface="Aptos" panose="020B0004020202020204" pitchFamily="34" charset="0"/>
                </a:rPr>
                <a:t>1𝐴+1𝐵=0</a:t>
              </a:r>
            </a:p>
            <a:p>
              <a:pPr algn="ctr">
                <a:buClr>
                  <a:srgbClr val="FFC002"/>
                </a:buClr>
              </a:pPr>
              <a:r>
                <a:rPr lang="es-ES" sz="1600" dirty="0">
                  <a:solidFill>
                    <a:schemeClr val="bg1"/>
                  </a:solidFill>
                  <a:latin typeface="Aptos" panose="020B0004020202020204" pitchFamily="34" charset="0"/>
                </a:rPr>
                <a:t>0𝐴+1𝐵=1</a:t>
              </a:r>
            </a:p>
            <a:p>
              <a:pPr algn="ctr">
                <a:buClr>
                  <a:srgbClr val="FFC002"/>
                </a:buClr>
              </a:pPr>
              <a:endParaRPr lang="es-ES" sz="1600" dirty="0">
                <a:solidFill>
                  <a:schemeClr val="bg1"/>
                </a:solidFill>
                <a:latin typeface="Aptos" panose="020B0004020202020204" pitchFamily="34" charset="0"/>
              </a:endParaRPr>
            </a:p>
            <a:p>
              <a:pPr>
                <a:buClr>
                  <a:srgbClr val="FFC002"/>
                </a:buClr>
              </a:pPr>
              <a:r>
                <a:rPr lang="es-ES" sz="1600" dirty="0">
                  <a:solidFill>
                    <a:schemeClr val="bg1"/>
                  </a:solidFill>
                  <a:latin typeface="Aptos" panose="020B0004020202020204" pitchFamily="34" charset="0"/>
                </a:rPr>
                <a:t>Este sistema de ecuaciones no tiene solución, por lo tanto, estamos ante un mercado incompleto. </a:t>
              </a:r>
            </a:p>
          </p:txBody>
        </p:sp>
        <p:grpSp>
          <p:nvGrpSpPr>
            <p:cNvPr id="17" name="Group 16">
              <a:extLst>
                <a:ext uri="{FF2B5EF4-FFF2-40B4-BE49-F238E27FC236}">
                  <a16:creationId xmlns:a16="http://schemas.microsoft.com/office/drawing/2014/main" id="{77E02CB4-694A-70C3-7441-E0A22777BC9D}"/>
                </a:ext>
              </a:extLst>
            </p:cNvPr>
            <p:cNvGrpSpPr/>
            <p:nvPr/>
          </p:nvGrpSpPr>
          <p:grpSpPr>
            <a:xfrm>
              <a:off x="743471" y="2734799"/>
              <a:ext cx="8351554" cy="4382968"/>
              <a:chOff x="743471" y="2734799"/>
              <a:chExt cx="8351554" cy="4382968"/>
            </a:xfrm>
          </p:grpSpPr>
          <p:sp>
            <p:nvSpPr>
              <p:cNvPr id="12" name="Rectangle: Rounded Corners 11">
                <a:extLst>
                  <a:ext uri="{FF2B5EF4-FFF2-40B4-BE49-F238E27FC236}">
                    <a16:creationId xmlns:a16="http://schemas.microsoft.com/office/drawing/2014/main" id="{4AB81AF5-80C8-696C-5CAF-4B0257B1BC4A}"/>
                  </a:ext>
                </a:extLst>
              </p:cNvPr>
              <p:cNvSpPr/>
              <p:nvPr/>
            </p:nvSpPr>
            <p:spPr>
              <a:xfrm>
                <a:off x="899887" y="2913847"/>
                <a:ext cx="8195138" cy="4203920"/>
              </a:xfrm>
              <a:prstGeom prst="roundRect">
                <a:avLst>
                  <a:gd name="adj" fmla="val 2997"/>
                </a:avLst>
              </a:prstGeom>
              <a:noFill/>
              <a:ln w="3175">
                <a:solidFill>
                  <a:srgbClr val="FFC0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Oval 13">
                <a:extLst>
                  <a:ext uri="{FF2B5EF4-FFF2-40B4-BE49-F238E27FC236}">
                    <a16:creationId xmlns:a16="http://schemas.microsoft.com/office/drawing/2014/main" id="{AF2E3B10-3936-3115-1E5E-78E5E5BCDE14}"/>
                  </a:ext>
                </a:extLst>
              </p:cNvPr>
              <p:cNvSpPr/>
              <p:nvPr/>
            </p:nvSpPr>
            <p:spPr>
              <a:xfrm>
                <a:off x="743471" y="2734799"/>
                <a:ext cx="358095" cy="358095"/>
              </a:xfrm>
              <a:prstGeom prst="ellipse">
                <a:avLst/>
              </a:prstGeom>
              <a:solidFill>
                <a:srgbClr val="FFC0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Half Frame 15">
                <a:extLst>
                  <a:ext uri="{FF2B5EF4-FFF2-40B4-BE49-F238E27FC236}">
                    <a16:creationId xmlns:a16="http://schemas.microsoft.com/office/drawing/2014/main" id="{73CDA0F2-1502-857A-B1F1-37220F488FF3}"/>
                  </a:ext>
                </a:extLst>
              </p:cNvPr>
              <p:cNvSpPr/>
              <p:nvPr/>
            </p:nvSpPr>
            <p:spPr>
              <a:xfrm rot="8100000">
                <a:off x="780416" y="2818321"/>
                <a:ext cx="172091" cy="172091"/>
              </a:xfrm>
              <a:prstGeom prst="halfFram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grpSp>
      <p:pic>
        <p:nvPicPr>
          <p:cNvPr id="55" name="Picture 54">
            <a:extLst>
              <a:ext uri="{FF2B5EF4-FFF2-40B4-BE49-F238E27FC236}">
                <a16:creationId xmlns:a16="http://schemas.microsoft.com/office/drawing/2014/main" id="{CC8F985E-5BB4-D84A-65C3-4BBA253F179B}"/>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585714">
            <a:off x="6816186" y="-318409"/>
            <a:ext cx="5912058" cy="5912058"/>
          </a:xfrm>
          <a:prstGeom prst="rect">
            <a:avLst/>
          </a:prstGeom>
        </p:spPr>
      </p:pic>
      <p:pic>
        <p:nvPicPr>
          <p:cNvPr id="6" name="Imagen 5">
            <a:extLst>
              <a:ext uri="{FF2B5EF4-FFF2-40B4-BE49-F238E27FC236}">
                <a16:creationId xmlns:a16="http://schemas.microsoft.com/office/drawing/2014/main" id="{E672288E-D0E9-524E-8BE7-DBE74609C38E}"/>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rot="16200000">
            <a:off x="8912298" y="2573672"/>
            <a:ext cx="3577672" cy="3577672"/>
          </a:xfrm>
          <a:prstGeom prst="rect">
            <a:avLst/>
          </a:prstGeom>
        </p:spPr>
      </p:pic>
    </p:spTree>
    <p:extLst>
      <p:ext uri="{BB962C8B-B14F-4D97-AF65-F5344CB8AC3E}">
        <p14:creationId xmlns:p14="http://schemas.microsoft.com/office/powerpoint/2010/main" val="18787857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DDAB8-6D80-D3AC-2029-2D014699FFE6}"/>
            </a:ext>
          </a:extLst>
        </p:cNvPr>
        <p:cNvGrpSpPr/>
        <p:nvPr/>
      </p:nvGrpSpPr>
      <p:grpSpPr>
        <a:xfrm>
          <a:off x="0" y="0"/>
          <a:ext cx="0" cy="0"/>
          <a:chOff x="0" y="0"/>
          <a:chExt cx="0" cy="0"/>
        </a:xfrm>
      </p:grpSpPr>
      <p:pic>
        <p:nvPicPr>
          <p:cNvPr id="56" name="Picture 10" descr="Abstract Dark Halftone Background Design Png Image - Background Abstract  Design Png Clipart - Large Size Png Image - PikPng">
            <a:extLst>
              <a:ext uri="{FF2B5EF4-FFF2-40B4-BE49-F238E27FC236}">
                <a16:creationId xmlns:a16="http://schemas.microsoft.com/office/drawing/2014/main" id="{90FAC561-94A4-1372-1C0F-BBE57B2726DD}"/>
              </a:ext>
            </a:extLst>
          </p:cNvPr>
          <p:cNvPicPr>
            <a:picLocks noChangeAspect="1" noChangeArrowheads="1"/>
          </p:cNvPicPr>
          <p:nvPr/>
        </p:nvPicPr>
        <p:blipFill rotWithShape="1">
          <a:blip r:embed="rId2">
            <a:alphaModFix amt="3000"/>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39976" y="474086"/>
            <a:ext cx="6343938" cy="64238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DD1AA07B-EBA4-15B6-6070-A1788F96D1F7}"/>
              </a:ext>
            </a:extLst>
          </p:cNvPr>
          <p:cNvSpPr/>
          <p:nvPr/>
        </p:nvSpPr>
        <p:spPr>
          <a:xfrm>
            <a:off x="-793630" y="657263"/>
            <a:ext cx="8949658"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3CCF9451-EBA0-00DF-F11C-D28BA2056562}"/>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59A87031-1DAF-447D-57EA-087854739D76}"/>
              </a:ext>
            </a:extLst>
          </p:cNvPr>
          <p:cNvSpPr txBox="1"/>
          <p:nvPr/>
        </p:nvSpPr>
        <p:spPr>
          <a:xfrm>
            <a:off x="743291" y="735225"/>
            <a:ext cx="7149798" cy="646331"/>
          </a:xfrm>
          <a:prstGeom prst="rect">
            <a:avLst/>
          </a:prstGeom>
          <a:noFill/>
        </p:spPr>
        <p:txBody>
          <a:bodyPr wrap="square" rtlCol="0">
            <a:spAutoFit/>
          </a:bodyPr>
          <a:lstStyle/>
          <a:p>
            <a:r>
              <a:rPr lang="es-MX" sz="3600" b="1" dirty="0">
                <a:solidFill>
                  <a:schemeClr val="tx1">
                    <a:lumMod val="85000"/>
                    <a:lumOff val="15000"/>
                  </a:schemeClr>
                </a:solidFill>
                <a:latin typeface="Aptos" panose="020B0004020202020204" pitchFamily="34" charset="0"/>
              </a:rPr>
              <a:t>Ejemplo 1 Mercados completos</a:t>
            </a:r>
          </a:p>
        </p:txBody>
      </p:sp>
      <p:cxnSp>
        <p:nvCxnSpPr>
          <p:cNvPr id="11" name="Straight Connector 10">
            <a:extLst>
              <a:ext uri="{FF2B5EF4-FFF2-40B4-BE49-F238E27FC236}">
                <a16:creationId xmlns:a16="http://schemas.microsoft.com/office/drawing/2014/main" id="{6CEED3DA-7A0E-9C30-B038-E393DAC46AC1}"/>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A9A0447-A922-B303-6F87-38E83A61AD0A}"/>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9E3798B4-66C4-7F60-6F9C-9BE98BF0234B}"/>
              </a:ext>
            </a:extLst>
          </p:cNvPr>
          <p:cNvGrpSpPr/>
          <p:nvPr/>
        </p:nvGrpSpPr>
        <p:grpSpPr>
          <a:xfrm>
            <a:off x="694355" y="2233737"/>
            <a:ext cx="5484858" cy="4106695"/>
            <a:chOff x="743471" y="2734799"/>
            <a:chExt cx="5484858" cy="4106695"/>
          </a:xfrm>
        </p:grpSpPr>
        <p:sp>
          <p:nvSpPr>
            <p:cNvPr id="5" name="TextBox 4">
              <a:extLst>
                <a:ext uri="{FF2B5EF4-FFF2-40B4-BE49-F238E27FC236}">
                  <a16:creationId xmlns:a16="http://schemas.microsoft.com/office/drawing/2014/main" id="{8FC32229-B5CE-ACC9-7E4C-87085174CB1D}"/>
                </a:ext>
              </a:extLst>
            </p:cNvPr>
            <p:cNvSpPr txBox="1"/>
            <p:nvPr/>
          </p:nvSpPr>
          <p:spPr>
            <a:xfrm>
              <a:off x="1112458" y="3012590"/>
              <a:ext cx="5061980" cy="3785652"/>
            </a:xfrm>
            <a:prstGeom prst="rect">
              <a:avLst/>
            </a:prstGeom>
            <a:noFill/>
            <a:ln>
              <a:noFill/>
            </a:ln>
          </p:spPr>
          <p:txBody>
            <a:bodyPr wrap="square" rtlCol="0">
              <a:spAutoFit/>
            </a:bodyPr>
            <a:lstStyle/>
            <a:p>
              <a:pPr>
                <a:buClr>
                  <a:srgbClr val="FFC002"/>
                </a:buClr>
              </a:pPr>
              <a:r>
                <a:rPr lang="es-ES" sz="1600" dirty="0">
                  <a:solidFill>
                    <a:schemeClr val="bg1"/>
                  </a:solidFill>
                  <a:latin typeface="Aptos" panose="020B0004020202020204" pitchFamily="34" charset="0"/>
                </a:rPr>
                <a:t>Asuma que en una economía hipotética existen tres estados de la naturaleza (O, P, N) y solamente dos activos financieros:</a:t>
              </a:r>
            </a:p>
            <a:p>
              <a:pPr>
                <a:buClr>
                  <a:srgbClr val="FFC002"/>
                </a:buClr>
              </a:pPr>
              <a:endParaRPr lang="es-ES" sz="1600" dirty="0">
                <a:solidFill>
                  <a:schemeClr val="bg1"/>
                </a:solidFill>
                <a:latin typeface="Aptos" panose="020B0004020202020204" pitchFamily="34" charset="0"/>
              </a:endParaRPr>
            </a:p>
            <a:p>
              <a:pPr marL="342900" indent="-342900">
                <a:buClr>
                  <a:srgbClr val="FFC002"/>
                </a:buClr>
                <a:buFont typeface="+mj-lt"/>
                <a:buAutoNum type="arabicPeriod"/>
              </a:pPr>
              <a:r>
                <a:rPr lang="es-ES" sz="1600" dirty="0">
                  <a:solidFill>
                    <a:schemeClr val="bg1"/>
                  </a:solidFill>
                  <a:latin typeface="Aptos" panose="020B0004020202020204" pitchFamily="34" charset="0"/>
                </a:rPr>
                <a:t>Un activo riesgoso 𝐴 que promete, dependiendo del estado de la naturaleza, los siguientes flujos de caja (-1,1,0)</a:t>
              </a:r>
            </a:p>
            <a:p>
              <a:pPr marL="342900" indent="-342900">
                <a:buClr>
                  <a:srgbClr val="FFC002"/>
                </a:buClr>
                <a:buFont typeface="+mj-lt"/>
                <a:buAutoNum type="arabicPeriod"/>
              </a:pPr>
              <a:r>
                <a:rPr lang="es-ES" sz="1600" dirty="0">
                  <a:solidFill>
                    <a:schemeClr val="bg1"/>
                  </a:solidFill>
                  <a:latin typeface="Aptos" panose="020B0004020202020204" pitchFamily="34" charset="0"/>
                </a:rPr>
                <a:t>Un activo libre de riesgo 𝐵 que, independientemente del estado de la naturaleza promete un flujo de caja de 1 (1,1,1)</a:t>
              </a:r>
            </a:p>
            <a:p>
              <a:pPr marL="342900" indent="-342900">
                <a:buClr>
                  <a:srgbClr val="FFC002"/>
                </a:buClr>
                <a:buFont typeface="+mj-lt"/>
                <a:buAutoNum type="arabicPeriod"/>
              </a:pPr>
              <a:r>
                <a:rPr lang="es-ES" sz="1600" dirty="0">
                  <a:solidFill>
                    <a:schemeClr val="bg1"/>
                  </a:solidFill>
                  <a:latin typeface="Aptos" panose="020B0004020202020204" pitchFamily="34" charset="0"/>
                </a:rPr>
                <a:t>Una opción de compra C sin costo que le permite comprar el activo riesgoso A (0,1,0). </a:t>
              </a:r>
            </a:p>
            <a:p>
              <a:pPr>
                <a:buClr>
                  <a:srgbClr val="FFC002"/>
                </a:buClr>
              </a:pPr>
              <a:endParaRPr lang="es-ES" sz="1600" dirty="0">
                <a:solidFill>
                  <a:schemeClr val="bg1"/>
                </a:solidFill>
                <a:latin typeface="Aptos" panose="020B0004020202020204" pitchFamily="34" charset="0"/>
              </a:endParaRPr>
            </a:p>
            <a:p>
              <a:pPr>
                <a:buClr>
                  <a:srgbClr val="FFC002"/>
                </a:buClr>
              </a:pPr>
              <a:r>
                <a:rPr lang="es-ES" sz="1600" dirty="0">
                  <a:solidFill>
                    <a:schemeClr val="bg1"/>
                  </a:solidFill>
                  <a:latin typeface="Aptos" panose="020B0004020202020204" pitchFamily="34" charset="0"/>
                </a:rPr>
                <a:t>¿Es posible crear un activo financiero 𝛼 que prometa un flujo de caja (0,0,1)?</a:t>
              </a:r>
            </a:p>
          </p:txBody>
        </p:sp>
        <p:grpSp>
          <p:nvGrpSpPr>
            <p:cNvPr id="17" name="Group 16">
              <a:extLst>
                <a:ext uri="{FF2B5EF4-FFF2-40B4-BE49-F238E27FC236}">
                  <a16:creationId xmlns:a16="http://schemas.microsoft.com/office/drawing/2014/main" id="{FDE61639-B819-D08A-202A-B8CE14F65E83}"/>
                </a:ext>
              </a:extLst>
            </p:cNvPr>
            <p:cNvGrpSpPr/>
            <p:nvPr/>
          </p:nvGrpSpPr>
          <p:grpSpPr>
            <a:xfrm>
              <a:off x="743471" y="2734799"/>
              <a:ext cx="5484858" cy="4106695"/>
              <a:chOff x="743471" y="2734799"/>
              <a:chExt cx="5484858" cy="4106695"/>
            </a:xfrm>
          </p:grpSpPr>
          <p:sp>
            <p:nvSpPr>
              <p:cNvPr id="12" name="Rectangle: Rounded Corners 11">
                <a:extLst>
                  <a:ext uri="{FF2B5EF4-FFF2-40B4-BE49-F238E27FC236}">
                    <a16:creationId xmlns:a16="http://schemas.microsoft.com/office/drawing/2014/main" id="{75368AD6-2D1B-4635-B2E8-E36B45EDAE42}"/>
                  </a:ext>
                </a:extLst>
              </p:cNvPr>
              <p:cNvSpPr/>
              <p:nvPr/>
            </p:nvSpPr>
            <p:spPr>
              <a:xfrm>
                <a:off x="899887" y="2913847"/>
                <a:ext cx="5328442" cy="3927647"/>
              </a:xfrm>
              <a:prstGeom prst="roundRect">
                <a:avLst>
                  <a:gd name="adj" fmla="val 2997"/>
                </a:avLst>
              </a:prstGeom>
              <a:noFill/>
              <a:ln w="3175">
                <a:solidFill>
                  <a:srgbClr val="FFC0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Oval 13">
                <a:extLst>
                  <a:ext uri="{FF2B5EF4-FFF2-40B4-BE49-F238E27FC236}">
                    <a16:creationId xmlns:a16="http://schemas.microsoft.com/office/drawing/2014/main" id="{49216C46-F55E-DC69-BE5B-8E3546BEDE5D}"/>
                  </a:ext>
                </a:extLst>
              </p:cNvPr>
              <p:cNvSpPr/>
              <p:nvPr/>
            </p:nvSpPr>
            <p:spPr>
              <a:xfrm>
                <a:off x="743471" y="2734799"/>
                <a:ext cx="358095" cy="358095"/>
              </a:xfrm>
              <a:prstGeom prst="ellipse">
                <a:avLst/>
              </a:prstGeom>
              <a:solidFill>
                <a:srgbClr val="FFC0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Half Frame 15">
                <a:extLst>
                  <a:ext uri="{FF2B5EF4-FFF2-40B4-BE49-F238E27FC236}">
                    <a16:creationId xmlns:a16="http://schemas.microsoft.com/office/drawing/2014/main" id="{B638A251-ED79-9282-5B1F-83D6E9F1CC70}"/>
                  </a:ext>
                </a:extLst>
              </p:cNvPr>
              <p:cNvSpPr/>
              <p:nvPr/>
            </p:nvSpPr>
            <p:spPr>
              <a:xfrm rot="8100000">
                <a:off x="780416" y="2818321"/>
                <a:ext cx="172091" cy="172091"/>
              </a:xfrm>
              <a:prstGeom prst="halfFram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grpSp>
      <p:pic>
        <p:nvPicPr>
          <p:cNvPr id="55" name="Picture 54">
            <a:extLst>
              <a:ext uri="{FF2B5EF4-FFF2-40B4-BE49-F238E27FC236}">
                <a16:creationId xmlns:a16="http://schemas.microsoft.com/office/drawing/2014/main" id="{98EB5C55-310D-4B3A-FE48-F0911B6D95B4}"/>
              </a:ext>
            </a:extLst>
          </p:cNvPr>
          <p:cNvPicPr>
            <a:picLocks noChangeAspect="1"/>
          </p:cNvPicPr>
          <p:nvPr/>
        </p:nvPicPr>
        <p:blipFill>
          <a:blip r:embed="rId5">
            <a:alphaModFix amt="2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585714">
            <a:off x="6816186" y="-318409"/>
            <a:ext cx="5912058" cy="5912058"/>
          </a:xfrm>
          <a:prstGeom prst="rect">
            <a:avLst/>
          </a:prstGeom>
        </p:spPr>
      </p:pic>
      <p:grpSp>
        <p:nvGrpSpPr>
          <p:cNvPr id="4" name="Group 32">
            <a:extLst>
              <a:ext uri="{FF2B5EF4-FFF2-40B4-BE49-F238E27FC236}">
                <a16:creationId xmlns:a16="http://schemas.microsoft.com/office/drawing/2014/main" id="{C8B8B08C-9BD6-702B-E0D2-E54D4AB6D028}"/>
              </a:ext>
            </a:extLst>
          </p:cNvPr>
          <p:cNvGrpSpPr/>
          <p:nvPr/>
        </p:nvGrpSpPr>
        <p:grpSpPr>
          <a:xfrm>
            <a:off x="6412193" y="2233737"/>
            <a:ext cx="5289450" cy="4106693"/>
            <a:chOff x="743471" y="2734799"/>
            <a:chExt cx="5289450" cy="4106693"/>
          </a:xfrm>
        </p:grpSpPr>
        <p:sp>
          <p:nvSpPr>
            <p:cNvPr id="7" name="TextBox 4">
              <a:extLst>
                <a:ext uri="{FF2B5EF4-FFF2-40B4-BE49-F238E27FC236}">
                  <a16:creationId xmlns:a16="http://schemas.microsoft.com/office/drawing/2014/main" id="{71160218-5513-B23F-0F2A-DBAA3275074F}"/>
                </a:ext>
              </a:extLst>
            </p:cNvPr>
            <p:cNvSpPr txBox="1"/>
            <p:nvPr/>
          </p:nvSpPr>
          <p:spPr>
            <a:xfrm>
              <a:off x="1112458" y="3511733"/>
              <a:ext cx="4807046" cy="2800767"/>
            </a:xfrm>
            <a:prstGeom prst="rect">
              <a:avLst/>
            </a:prstGeom>
            <a:noFill/>
            <a:ln>
              <a:noFill/>
            </a:ln>
          </p:spPr>
          <p:txBody>
            <a:bodyPr wrap="square" rtlCol="0">
              <a:spAutoFit/>
            </a:bodyPr>
            <a:lstStyle/>
            <a:p>
              <a:pPr algn="ctr">
                <a:buClr>
                  <a:srgbClr val="FFC002"/>
                </a:buClr>
              </a:pPr>
              <a:r>
                <a:rPr lang="es-ES" sz="1600" dirty="0">
                  <a:solidFill>
                    <a:schemeClr val="bg1"/>
                  </a:solidFill>
                  <a:latin typeface="Aptos" panose="020B0004020202020204" pitchFamily="34" charset="0"/>
                </a:rPr>
                <a:t>−1𝐴+1𝐵+0𝐶=0</a:t>
              </a:r>
            </a:p>
            <a:p>
              <a:pPr algn="ctr">
                <a:buClr>
                  <a:srgbClr val="FFC002"/>
                </a:buClr>
              </a:pPr>
              <a:r>
                <a:rPr lang="es-ES" sz="1600" dirty="0">
                  <a:solidFill>
                    <a:schemeClr val="bg1"/>
                  </a:solidFill>
                  <a:latin typeface="Aptos" panose="020B0004020202020204" pitchFamily="34" charset="0"/>
                </a:rPr>
                <a:t>1𝐴+1𝐵+1C=0</a:t>
              </a:r>
            </a:p>
            <a:p>
              <a:pPr algn="ctr">
                <a:buClr>
                  <a:srgbClr val="FFC002"/>
                </a:buClr>
              </a:pPr>
              <a:r>
                <a:rPr lang="es-ES" sz="1600" dirty="0">
                  <a:solidFill>
                    <a:schemeClr val="bg1"/>
                  </a:solidFill>
                  <a:latin typeface="Aptos" panose="020B0004020202020204" pitchFamily="34" charset="0"/>
                </a:rPr>
                <a:t>0𝐴+1𝐵+0C=1</a:t>
              </a:r>
            </a:p>
            <a:p>
              <a:pPr algn="ctr">
                <a:buClr>
                  <a:srgbClr val="FFC002"/>
                </a:buClr>
              </a:pPr>
              <a:endParaRPr lang="es-ES" sz="1600" dirty="0">
                <a:solidFill>
                  <a:schemeClr val="bg1"/>
                </a:solidFill>
                <a:latin typeface="Aptos" panose="020B0004020202020204" pitchFamily="34" charset="0"/>
              </a:endParaRPr>
            </a:p>
            <a:p>
              <a:pPr>
                <a:buClr>
                  <a:srgbClr val="FFC002"/>
                </a:buClr>
              </a:pPr>
              <a:r>
                <a:rPr lang="es-ES" sz="1600" dirty="0">
                  <a:solidFill>
                    <a:schemeClr val="bg1"/>
                  </a:solidFill>
                  <a:latin typeface="Aptos" panose="020B0004020202020204" pitchFamily="34" charset="0"/>
                </a:rPr>
                <a:t>Este sistema de ecuaciones ya tiene una solución por el valor de (A,B,C) = (1,1,-2). Como vemos el mercado se completó gracias a la creación del producto financiero. </a:t>
              </a:r>
            </a:p>
            <a:p>
              <a:pPr>
                <a:buClr>
                  <a:srgbClr val="FFC002"/>
                </a:buClr>
              </a:pPr>
              <a:endParaRPr lang="es-ES" sz="1600" dirty="0">
                <a:solidFill>
                  <a:schemeClr val="bg1"/>
                </a:solidFill>
                <a:latin typeface="Aptos" panose="020B0004020202020204" pitchFamily="34" charset="0"/>
              </a:endParaRPr>
            </a:p>
            <a:p>
              <a:pPr>
                <a:buClr>
                  <a:srgbClr val="FFC002"/>
                </a:buClr>
              </a:pPr>
              <a:r>
                <a:rPr lang="es-ES" sz="1600" dirty="0">
                  <a:solidFill>
                    <a:schemeClr val="bg1"/>
                  </a:solidFill>
                  <a:latin typeface="Aptos" panose="020B0004020202020204" pitchFamily="34" charset="0"/>
                </a:rPr>
                <a:t>Más adelante podría pasar un fenómeno similar con las exposiciones.</a:t>
              </a:r>
            </a:p>
          </p:txBody>
        </p:sp>
        <p:grpSp>
          <p:nvGrpSpPr>
            <p:cNvPr id="9" name="Group 16">
              <a:extLst>
                <a:ext uri="{FF2B5EF4-FFF2-40B4-BE49-F238E27FC236}">
                  <a16:creationId xmlns:a16="http://schemas.microsoft.com/office/drawing/2014/main" id="{8CCAD08C-751B-4B1A-F97E-73BECF7B267E}"/>
                </a:ext>
              </a:extLst>
            </p:cNvPr>
            <p:cNvGrpSpPr/>
            <p:nvPr/>
          </p:nvGrpSpPr>
          <p:grpSpPr>
            <a:xfrm>
              <a:off x="743471" y="2734799"/>
              <a:ext cx="5289450" cy="4106693"/>
              <a:chOff x="743471" y="2734799"/>
              <a:chExt cx="5289450" cy="4106693"/>
            </a:xfrm>
          </p:grpSpPr>
          <p:sp>
            <p:nvSpPr>
              <p:cNvPr id="10" name="Rectangle: Rounded Corners 11">
                <a:extLst>
                  <a:ext uri="{FF2B5EF4-FFF2-40B4-BE49-F238E27FC236}">
                    <a16:creationId xmlns:a16="http://schemas.microsoft.com/office/drawing/2014/main" id="{37EAD128-93C6-A37B-0501-A29DDCFE4A71}"/>
                  </a:ext>
                </a:extLst>
              </p:cNvPr>
              <p:cNvSpPr/>
              <p:nvPr/>
            </p:nvSpPr>
            <p:spPr>
              <a:xfrm>
                <a:off x="899887" y="2913847"/>
                <a:ext cx="5133034" cy="3927645"/>
              </a:xfrm>
              <a:prstGeom prst="roundRect">
                <a:avLst>
                  <a:gd name="adj" fmla="val 2997"/>
                </a:avLst>
              </a:prstGeom>
              <a:noFill/>
              <a:ln w="3175">
                <a:solidFill>
                  <a:srgbClr val="FFC0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3" name="Oval 13">
                <a:extLst>
                  <a:ext uri="{FF2B5EF4-FFF2-40B4-BE49-F238E27FC236}">
                    <a16:creationId xmlns:a16="http://schemas.microsoft.com/office/drawing/2014/main" id="{B543E0F5-42E5-4FB8-6A93-BFC1523F1AB0}"/>
                  </a:ext>
                </a:extLst>
              </p:cNvPr>
              <p:cNvSpPr/>
              <p:nvPr/>
            </p:nvSpPr>
            <p:spPr>
              <a:xfrm>
                <a:off x="743471" y="2734799"/>
                <a:ext cx="358095" cy="358095"/>
              </a:xfrm>
              <a:prstGeom prst="ellipse">
                <a:avLst/>
              </a:prstGeom>
              <a:solidFill>
                <a:srgbClr val="FFC0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Half Frame 15">
                <a:extLst>
                  <a:ext uri="{FF2B5EF4-FFF2-40B4-BE49-F238E27FC236}">
                    <a16:creationId xmlns:a16="http://schemas.microsoft.com/office/drawing/2014/main" id="{C95D80A7-F5DE-1E6E-957D-A2D8CA208A16}"/>
                  </a:ext>
                </a:extLst>
              </p:cNvPr>
              <p:cNvSpPr/>
              <p:nvPr/>
            </p:nvSpPr>
            <p:spPr>
              <a:xfrm rot="8100000">
                <a:off x="780416" y="2818321"/>
                <a:ext cx="172091" cy="172091"/>
              </a:xfrm>
              <a:prstGeom prst="halfFram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grpSp>
    </p:spTree>
    <p:extLst>
      <p:ext uri="{BB962C8B-B14F-4D97-AF65-F5344CB8AC3E}">
        <p14:creationId xmlns:p14="http://schemas.microsoft.com/office/powerpoint/2010/main" val="26618285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LIDO_APP_VERSION" val="1.8.0.4807"/>
  <p:tag name="SLIDO_PRESENTATION_ID" val="00000000-0000-0000-0000-000000000000"/>
  <p:tag name="SLIDO_EVENT_UUID" val="03d9de89-8e2e-4570-8346-df9da32b370b"/>
  <p:tag name="SLIDO_EVENT_SECTION_UUID" val="f8043543-bebf-4abc-81f0-fdba5ad00c1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3764</TotalTime>
  <Words>3866</Words>
  <Application>Microsoft Office PowerPoint</Application>
  <PresentationFormat>Widescreen</PresentationFormat>
  <Paragraphs>365</Paragraphs>
  <Slides>43</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Aptos</vt: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CEFA 2024</dc:title>
  <cp:lastModifiedBy>Jorge Esteban Camargo Forero</cp:lastModifiedBy>
  <cp:revision>1</cp:revision>
  <dcterms:created xsi:type="dcterms:W3CDTF">2024-01-29T19:03:43Z</dcterms:created>
  <dcterms:modified xsi:type="dcterms:W3CDTF">2024-02-06T16:11:22Z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AppVersion">
    <vt:lpwstr>1.8.0.4807</vt:lpwstr>
  </property>
</Properties>
</file>