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Raleway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5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7.xml"/><Relationship Id="rId66" Type="http://schemas.openxmlformats.org/officeDocument/2006/relationships/font" Target="fonts/Lato-boldItalic.fntdata"/><Relationship Id="rId21" Type="http://schemas.openxmlformats.org/officeDocument/2006/relationships/slide" Target="slides/slide16.xml"/><Relationship Id="rId65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cc0d37b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cc0d37b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cc0d37b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cc0d37b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cc0d37b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cc0d37b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cc0d37b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cc0d37b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ad958e4f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9ad958e4f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ad958e4f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ad958e4f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9cc0d37b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9cc0d37b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cc0d37b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9cc0d37b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cc0d37b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cc0d37b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cc0d37b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cc0d37b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ad958e4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ad958e4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9cc0d37b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9cc0d37b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cc0d37ba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9cc0d37ba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cc0d37b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cc0d37b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cc0d37b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cc0d37b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9cc0d37b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9cc0d37b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cc0d37b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9cc0d37b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9cc0d37ba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9cc0d37ba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ad958e4f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9ad958e4f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9cc0d37ba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9cc0d37b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ad958e4f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9ad958e4f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ad958e4f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ad958e4f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9cc0d37ba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9cc0d37ba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cc0d37ba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cc0d37b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9cc0d37b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9cc0d37b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9cc0d37ba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9cc0d37ba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cc0d37b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cc0d37b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9cc0d37ba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9cc0d37ba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9cc0d37ba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9cc0d37ba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9cc0d37ba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9cc0d37ba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9cc0d37b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9cc0d37b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9ad958e4f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9ad958e4f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d958e4f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d958e4f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9cc0d37ba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9cc0d37ba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9cc0d37ba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9cc0d37ba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9cc0d37ba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9cc0d37ba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9cc0d37ba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9cc0d37ba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9cc0d37ba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9cc0d37ba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9cc0d37ba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9cc0d37ba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9cc0d37ba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9cc0d37ba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9cc0d37ba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9cc0d37ba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9cc0d37ba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9cc0d37ba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9cc0d37ba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9cc0d37ba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d958e4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d958e4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9cc0d37ba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9cc0d37ba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9ad958e4f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9ad958e4f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9ad958e4f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9ad958e4f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9cc0d37ba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9cc0d37ba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ad958e4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ad958e4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ad958e4f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ad958e4f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ad958e4f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ad958e4f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ad958e4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ad958e4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 KOMPUTER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Universitas Katolik Darma Cendika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V2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VGG-like architecture untuk binary classification (Male/Female)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parameters: 4,629,921 (17.66 MB) </a:t>
            </a:r>
            <a:r>
              <a:rPr lang="en" sz="1600"/>
              <a:t>→ Perkiraan memori RAM yang digunakan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highlight: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Conv2D + MaxPooling → </a:t>
            </a:r>
            <a:r>
              <a:rPr lang="en" sz="1600"/>
              <a:t>Ekstraksi fitur gambar &amp; reduksi resolusi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Flatten + Dense + Dropout → </a:t>
            </a:r>
            <a:r>
              <a:rPr lang="en" sz="1600"/>
              <a:t>Ubah fitur 2D ke 1D, proses klasifikasi, cegah </a:t>
            </a:r>
            <a:r>
              <a:rPr lang="en" sz="1600"/>
              <a:t>overfitting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Output: Dense(1, sigmoid) → </a:t>
            </a:r>
            <a:r>
              <a:rPr lang="en" sz="1600"/>
              <a:t>Prediksi probabilitas Male/Female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V2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20, </a:t>
            </a:r>
            <a:r>
              <a:rPr b="1" lang="en" sz="1600"/>
              <a:t>Batch size</a:t>
            </a:r>
            <a:r>
              <a:rPr lang="en" sz="1600"/>
              <a:t>: 64, </a:t>
            </a:r>
            <a:r>
              <a:rPr b="1" lang="en" sz="1600"/>
              <a:t>Learning Rate</a:t>
            </a:r>
            <a:r>
              <a:rPr lang="en" sz="1600"/>
              <a:t>: 0.0001, </a:t>
            </a:r>
            <a:r>
              <a:rPr b="1" lang="en" sz="1600"/>
              <a:t>Optimizer</a:t>
            </a:r>
            <a:r>
              <a:rPr lang="en" sz="1600"/>
              <a:t>: Adam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98.65%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92.55%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0.2554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1.38 menit</a:t>
            </a:r>
            <a:r>
              <a:rPr lang="en" sz="1600"/>
              <a:t> (~83 detik)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V2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600" y="2078878"/>
            <a:ext cx="582679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V2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0.2554, </a:t>
            </a:r>
            <a:r>
              <a:rPr b="1" lang="en" sz="1600"/>
              <a:t>Accuracy</a:t>
            </a:r>
            <a:r>
              <a:rPr lang="en" sz="1600"/>
              <a:t>: 0.9295 (92.95%)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VGG Tipe 2 sangat baik untuk klasifikasi Male/Female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Training konvergen halus (20 epochs, learning curve smooth)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Overfitting terdeteksi - Gap training-validation: 6.70% (99.65% - 92.95%)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Validation accuracy lebih rendah dari Tipe 1 (92.95% vs 93.75%)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Model terlalu fit pada training data, perlu regularisasi lebih atau data augmentation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V1 + V2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50" y="2078875"/>
            <a:ext cx="4345511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50k CelebA 64x64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10.000 images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8.000, shape</a:t>
            </a:r>
            <a:r>
              <a:rPr lang="en" sz="1600"/>
              <a:t>: (8000, 64, 64, 3) -&gt; 8000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2.000, shape</a:t>
            </a:r>
            <a:r>
              <a:rPr lang="en" sz="1600"/>
              <a:t>: (2000, 64, 64,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(8000,) / (2000,) -&gt; 8000 Untuk Training, 2000 Untuk Validasi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V1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GoogleNet architecture dengan Inception modules untuk binary classification (Male/Female)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Total parameters: 5,974,577 (22.79 MB)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Layer highlight: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Inception Module </a:t>
            </a:r>
            <a:r>
              <a:rPr lang="en" sz="1500"/>
              <a:t>→ Multi-scale feature extraction dengan kernel 1x1, 3x3, 5x5 paralel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GlobalAveragePooling + Dropout → </a:t>
            </a:r>
            <a:r>
              <a:rPr lang="en" sz="1500"/>
              <a:t>Reduksi dimensi efisien &amp; cegah overfitting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Output: Dense(1, sigmoid) → </a:t>
            </a:r>
            <a:r>
              <a:rPr lang="en" sz="1500"/>
              <a:t>Prediksi probabilitas Male/Female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V1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10, </a:t>
            </a:r>
            <a:r>
              <a:rPr b="1" lang="en" sz="1600"/>
              <a:t>Batch size</a:t>
            </a:r>
            <a:r>
              <a:rPr lang="en" sz="1600"/>
              <a:t>: 32, </a:t>
            </a:r>
            <a:r>
              <a:rPr b="1" lang="en" sz="1600"/>
              <a:t>Learning Rate</a:t>
            </a:r>
            <a:r>
              <a:rPr lang="en" sz="1600"/>
              <a:t>: 0.001, </a:t>
            </a:r>
            <a:r>
              <a:rPr b="1" lang="en" sz="1600"/>
              <a:t>Optimizer</a:t>
            </a:r>
            <a:r>
              <a:rPr lang="en" sz="1600"/>
              <a:t>: Adam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58.76%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58.75%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0.6780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1.93 menit</a:t>
            </a:r>
            <a:r>
              <a:rPr lang="en" sz="1600"/>
              <a:t> (~116 detik)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Kelompok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CHATRIN BUNAEN - 19340017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FEDERICO MATTHEW PRATAMA - 233405001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FERNANDO PERRY - 233406005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V1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35" y="2075350"/>
            <a:ext cx="5841327" cy="22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V1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0.6780, </a:t>
            </a:r>
            <a:r>
              <a:rPr b="1" lang="en" sz="1600"/>
              <a:t>Accuracy</a:t>
            </a:r>
            <a:r>
              <a:rPr lang="en" sz="1600"/>
              <a:t>: 0.5875 (58.75%)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GoogleNet Tipe 1 mengalami underfitting severe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Akurasi hanya 58.75% (hampir sama dengan random guess ~50%)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tidak belajar pattern sama sekali (stuck di plateau)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Gap training-validation: 0.01% (58.76% - 58.75%)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V2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GoogleNet architecture dengan Inception modules untuk binary classification (Male/Female)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Total parameters: 5,974,577 (22.79 MB)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Layer highlight: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Inception Module → </a:t>
            </a:r>
            <a:r>
              <a:rPr lang="en" sz="1500"/>
              <a:t>Multi-scale feature extraction dengan kernel 1x1, 3x3, 5x5 paralel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GlobalAveragePooling + Dropout → </a:t>
            </a:r>
            <a:r>
              <a:rPr lang="en" sz="1500"/>
              <a:t>Reduksi dimensi efisien &amp; cegah overfitting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Output: Dense(1, sigmoid) → </a:t>
            </a:r>
            <a:r>
              <a:rPr lang="en" sz="1500"/>
              <a:t>Prediksi probabilitas Male/Female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V2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20, </a:t>
            </a:r>
            <a:r>
              <a:rPr b="1" lang="en" sz="1600"/>
              <a:t>Batch size</a:t>
            </a:r>
            <a:r>
              <a:rPr lang="en" sz="1600"/>
              <a:t>: 64, </a:t>
            </a:r>
            <a:r>
              <a:rPr b="1" lang="en" sz="1600"/>
              <a:t>Learning Rate</a:t>
            </a:r>
            <a:r>
              <a:rPr lang="en" sz="1600"/>
              <a:t>: 0.0001, </a:t>
            </a:r>
            <a:r>
              <a:rPr b="1" lang="en" sz="1600"/>
              <a:t>Optimizer</a:t>
            </a:r>
            <a:r>
              <a:rPr lang="en" sz="1600"/>
              <a:t>: Adam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99.39%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93.30%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0.3380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3.5menit</a:t>
            </a:r>
            <a:r>
              <a:rPr lang="en" sz="1600"/>
              <a:t> (~210 detik)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V2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6" y="2078875"/>
            <a:ext cx="582675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V2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0.3380, </a:t>
            </a:r>
            <a:r>
              <a:rPr b="1" lang="en" sz="1600"/>
              <a:t>Accuracy</a:t>
            </a:r>
            <a:r>
              <a:rPr lang="en" sz="1600"/>
              <a:t>: 0.9330 (93.30%)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GoogleNet Tipe 2 SANGAT BAIK untuk klasifikasi Male/Female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Akurasi 93.30% - Jauh lebih tinggi dari Tipe 1 (58.75%)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Overfitting terdeteksi - Gap training-validation: 6.09% (99.39% - 93.30%)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Training konvergen smooth dengan learning rate kecil (0.0001)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V1 + V2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35" y="2078875"/>
            <a:ext cx="4345528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Dataset: Dataset</a:t>
            </a:r>
            <a:r>
              <a:rPr lang="en" sz="1600"/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50k CelebA 64x64</a:t>
            </a:r>
            <a:r>
              <a:rPr b="1"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2.000 images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1.6</a:t>
            </a:r>
            <a:r>
              <a:rPr b="1" lang="en" sz="1600"/>
              <a:t>00</a:t>
            </a:r>
            <a:r>
              <a:rPr b="1" lang="en" sz="1600"/>
              <a:t>, shape</a:t>
            </a:r>
            <a:r>
              <a:rPr lang="en" sz="1600"/>
              <a:t>: (1600, 128, 128, 3) -&gt; 8000 Data </a:t>
            </a:r>
            <a:r>
              <a:rPr lang="en" sz="1600"/>
              <a:t>-&gt; ResNet expect min 224x224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400, shape</a:t>
            </a:r>
            <a:r>
              <a:rPr lang="en" sz="1600"/>
              <a:t>: (400, 128, 128,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(1600,) / (400,) -&gt; 1600 Untuk Training, 400 Untuk Validasi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V1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ResNet50 dengan Transfer Learning untuk binary classification (Male/Female)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Total parameters: 23,589,761 (89.99 MB)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Layer highlight: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ResNet50 Base (Frozen - 175 layers) </a:t>
            </a:r>
            <a:r>
              <a:rPr lang="en" sz="1400"/>
              <a:t>→ Pretrained dari ImageNet, tidak dilatih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GlobalAveragePooling2D → </a:t>
            </a:r>
            <a:r>
              <a:rPr lang="en" sz="1400"/>
              <a:t>Rata-rata feature map dari ResNet, reduksi dimensi efisien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Dropout (0.2) → </a:t>
            </a:r>
            <a:r>
              <a:rPr lang="en" sz="1400"/>
              <a:t>Regularisasi ringan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Dense(1, sigmoid) → </a:t>
            </a:r>
            <a:r>
              <a:rPr lang="en" sz="1400"/>
              <a:t>Output binary classification (Male/Female)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V1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10, </a:t>
            </a:r>
            <a:r>
              <a:rPr b="1" lang="en" sz="1600"/>
              <a:t>Batch size</a:t>
            </a:r>
            <a:r>
              <a:rPr lang="en" sz="1600"/>
              <a:t>: 8, </a:t>
            </a:r>
            <a:r>
              <a:rPr b="1" lang="en" sz="1600"/>
              <a:t>Learning Rate</a:t>
            </a:r>
            <a:r>
              <a:rPr lang="en" sz="1600"/>
              <a:t>: 0.001, </a:t>
            </a:r>
            <a:r>
              <a:rPr b="1" lang="en" sz="1600"/>
              <a:t>Optimizer</a:t>
            </a:r>
            <a:r>
              <a:rPr lang="en" sz="1600"/>
              <a:t>: Adam, </a:t>
            </a:r>
            <a:r>
              <a:rPr b="1" lang="en" sz="1600"/>
              <a:t>Dropout</a:t>
            </a:r>
            <a:r>
              <a:rPr lang="en" sz="1600"/>
              <a:t>: 0.2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58.31%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58.25%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0.6830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0.55 menit</a:t>
            </a:r>
            <a:r>
              <a:rPr lang="en" sz="1600"/>
              <a:t> (~33 detik)</a:t>
            </a:r>
            <a:br>
              <a:rPr lang="en" sz="1600"/>
            </a:br>
            <a:r>
              <a:rPr b="1" lang="en" sz="1600"/>
              <a:t>Early stopped di epoch 3 </a:t>
            </a:r>
            <a:r>
              <a:rPr lang="en" sz="1600"/>
              <a:t>(patience=2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V1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398" y="2078875"/>
            <a:ext cx="58232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V1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0.6789, </a:t>
            </a:r>
            <a:r>
              <a:rPr b="1" lang="en" sz="1600"/>
              <a:t>Accuracy</a:t>
            </a:r>
            <a:r>
              <a:rPr lang="en" sz="1600"/>
              <a:t>: 0.5825 (58.25%)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Model hanya memprediksi Female</a:t>
            </a:r>
            <a:r>
              <a:rPr lang="en" sz="1600"/>
              <a:t> untuk SEMUA input (233 Female benar, 0 Male benar)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Precision Male = 0.00</a:t>
            </a:r>
            <a:r>
              <a:rPr lang="en" sz="1600"/>
              <a:t> → Tidak ada satupun prediksi Male yang benar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Recall Male</a:t>
            </a:r>
            <a:r>
              <a:rPr lang="en" sz="1600"/>
              <a:t> </a:t>
            </a:r>
            <a:r>
              <a:rPr b="1" lang="en" sz="1600"/>
              <a:t>= 0.00</a:t>
            </a:r>
            <a:r>
              <a:rPr lang="en" sz="1600"/>
              <a:t> → Model gagal total mendeteksi 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Model bias total ke kelas Female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V2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ResNet50 dengan Fine-tuning untuk binary classification (Male/Female)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Total parameters: </a:t>
            </a:r>
            <a:r>
              <a:rPr b="1" lang="en" sz="1500"/>
              <a:t>23,589,761 (89.99 MB)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Layer highlight: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ResNet50 Base (Frozen - 175 layers)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GlobalAveragePooling2D → </a:t>
            </a:r>
            <a:r>
              <a:rPr lang="en" sz="1400"/>
              <a:t>Rata-rata feature map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Dropout (0.5) → </a:t>
            </a:r>
            <a:r>
              <a:rPr lang="en" sz="1400"/>
              <a:t>Regularisasi tinggi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Dense(1, sigmoid) → </a:t>
            </a:r>
            <a:r>
              <a:rPr lang="en" sz="1400"/>
              <a:t>Output binary classification (Male/Female)</a:t>
            </a:r>
            <a:endParaRPr b="1"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V2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729450" y="2078875"/>
            <a:ext cx="789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20, </a:t>
            </a:r>
            <a:r>
              <a:rPr b="1" lang="en" sz="1600"/>
              <a:t>Batch size</a:t>
            </a:r>
            <a:r>
              <a:rPr lang="en" sz="1600"/>
              <a:t>: 16, </a:t>
            </a:r>
            <a:r>
              <a:rPr b="1" lang="en" sz="1600"/>
              <a:t>Learning Rate</a:t>
            </a:r>
            <a:r>
              <a:rPr lang="en" sz="1600"/>
              <a:t>: 0.0001, </a:t>
            </a:r>
            <a:r>
              <a:rPr b="1" lang="en" sz="1600"/>
              <a:t>Optimizer</a:t>
            </a:r>
            <a:r>
              <a:rPr lang="en" sz="1600"/>
              <a:t>: Adam, </a:t>
            </a:r>
            <a:r>
              <a:rPr b="1" lang="en" sz="1600"/>
              <a:t>Dropout</a:t>
            </a:r>
            <a:r>
              <a:rPr lang="en" sz="1600"/>
              <a:t>: 0.5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86.44%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81.25%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0.4456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1.16menit</a:t>
            </a:r>
            <a:r>
              <a:rPr lang="en" sz="1600"/>
              <a:t> (~69 detik)</a:t>
            </a:r>
            <a:br>
              <a:rPr lang="en" sz="1600"/>
            </a:br>
            <a:r>
              <a:rPr b="1" lang="en" sz="1600"/>
              <a:t>Early stopped di epoch 8</a:t>
            </a:r>
            <a:r>
              <a:rPr lang="en" sz="1600"/>
              <a:t> (patience=3)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V2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37" y="2075897"/>
            <a:ext cx="5842125" cy="226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V2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0.3619, </a:t>
            </a:r>
            <a:r>
              <a:rPr b="1" lang="en" sz="1600"/>
              <a:t>Accuracy</a:t>
            </a:r>
            <a:r>
              <a:rPr lang="en" sz="1600"/>
              <a:t>: 0.8475 (84.75%)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ResNet Tipe 2 </a:t>
            </a:r>
            <a:r>
              <a:rPr b="1" lang="en" sz="1600"/>
              <a:t>Lebih Baik</a:t>
            </a:r>
            <a:r>
              <a:rPr lang="en" sz="1600"/>
              <a:t> dari Tipe 1 (84.75% vs 58.25%)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Fine-tuning berhasil meningkatkan akurasi +26.5%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Overfitting ringan terdeteksi - Gap: 5.19% (86.44% - 81.25%)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Training konvergen cepat (hanya 8 epochs vs target 20)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V1 + V2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63" y="2078875"/>
            <a:ext cx="4345485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50k CelebA 64x64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10.000 images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Dataset: Dataset</a:t>
            </a:r>
            <a:r>
              <a:rPr lang="en" sz="1600"/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50k CelebA 64x64</a:t>
            </a:r>
            <a:r>
              <a:rPr b="1"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2.000 images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1.600, shape</a:t>
            </a:r>
            <a:r>
              <a:rPr lang="en" sz="1600"/>
              <a:t>: (1600, 128, 128, 3) -&gt; 8000 Data -&gt; ResNet expect min 224x224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400, shape</a:t>
            </a:r>
            <a:r>
              <a:rPr lang="en" sz="1600"/>
              <a:t>: (400, 128, 128,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(1600,) / (400,) -&gt; 1600 Untuk Training, 400 Untuk Validasi</a:t>
            </a:r>
            <a:endParaRPr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V1</a:t>
            </a:r>
            <a:endParaRPr/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AlexNet-like architecture untuk binary classification (Male/Female)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Total parameters: 6,109,441 (23.31 MB)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Layer highlight: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Conv Block 1-2: Large kernels (11x11, 5x5) + BatchNorm + MaxPool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Conv Block 3-5: Small kernels (3x3) stacked + MaxPool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FC Layers: Dense(512) + Dropout(0.3) × 2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Output: Dense(1, sigmoid)</a:t>
            </a:r>
            <a:endParaRPr b="1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V1</a:t>
            </a:r>
            <a:endParaRPr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729450" y="2078875"/>
            <a:ext cx="797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10, </a:t>
            </a:r>
            <a:r>
              <a:rPr b="1" lang="en" sz="1600"/>
              <a:t>Batch size</a:t>
            </a:r>
            <a:r>
              <a:rPr lang="en" sz="1600"/>
              <a:t>: 32, </a:t>
            </a:r>
            <a:r>
              <a:rPr b="1" lang="en" sz="1600"/>
              <a:t>Learning Rate</a:t>
            </a:r>
            <a:r>
              <a:rPr lang="en" sz="1600"/>
              <a:t>: 0.001, </a:t>
            </a:r>
            <a:r>
              <a:rPr b="1" lang="en" sz="1600"/>
              <a:t>Optimizer</a:t>
            </a:r>
            <a:r>
              <a:rPr lang="en" sz="1600"/>
              <a:t>: Adam, </a:t>
            </a:r>
            <a:r>
              <a:rPr b="1" lang="en" sz="1600"/>
              <a:t>Dropout</a:t>
            </a:r>
            <a:r>
              <a:rPr lang="en" sz="1600"/>
              <a:t>: 0.3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73.25%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67.75%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0.5990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0.53 menit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V1</a:t>
            </a:r>
            <a:endParaRPr/>
          </a:p>
        </p:txBody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078875"/>
            <a:ext cx="582317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V1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0.5990, </a:t>
            </a:r>
            <a:r>
              <a:rPr b="1" lang="en" sz="1600"/>
              <a:t>Accuracy</a:t>
            </a:r>
            <a:r>
              <a:rPr lang="en" sz="1600"/>
              <a:t>: 0.6775 (67.75%)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Model AlexNet Tipe 1 </a:t>
            </a:r>
            <a:r>
              <a:rPr lang="en" sz="1600"/>
              <a:t>memiliki </a:t>
            </a:r>
            <a:r>
              <a:rPr b="1" lang="en" sz="1600"/>
              <a:t>performa </a:t>
            </a:r>
            <a:r>
              <a:rPr b="1" lang="en" sz="1600"/>
              <a:t>Cukup </a:t>
            </a:r>
            <a:r>
              <a:rPr lang="en" sz="1600"/>
              <a:t>tapi perlu perbaikan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Akurasi 67.75% lebih baik dari ResNet Tipe 1 </a:t>
            </a:r>
            <a:r>
              <a:rPr lang="en" sz="1600"/>
              <a:t>(58.25%), tapi masih rendah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Overfitting ringan terdeteksi - </a:t>
            </a:r>
            <a:r>
              <a:rPr lang="en" sz="1600"/>
              <a:t>Gap: 7.5% (73.25% - 65.75%)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Bias ke kelas Female -</a:t>
            </a:r>
            <a:r>
              <a:rPr lang="en" sz="1600"/>
              <a:t> Recall Male hanya 36% vs Female 91%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V2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AlexNet-like architecture untuk binary classification (Male/Female)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Total parameters: 6,109,441 (23.31 MB)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Layer highlight: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Conv Block 1-2: Large kernels (11x11, 5x5) + BatchNorm + MaxPool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Conv Block 3-5: Small kernels (3x3) stacked + MaxPool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FC Layers: Dense(512) + Dropout(0.5) × 2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Output: Dense(1, sigmoid)</a:t>
            </a:r>
            <a:endParaRPr b="1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V2</a:t>
            </a:r>
            <a:endParaRPr/>
          </a:p>
        </p:txBody>
      </p:sp>
      <p:sp>
        <p:nvSpPr>
          <p:cNvPr id="369" name="Google Shape;369;p59"/>
          <p:cNvSpPr txBox="1"/>
          <p:nvPr>
            <p:ph idx="1" type="body"/>
          </p:nvPr>
        </p:nvSpPr>
        <p:spPr>
          <a:xfrm>
            <a:off x="729450" y="2078875"/>
            <a:ext cx="789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20, </a:t>
            </a:r>
            <a:r>
              <a:rPr b="1" lang="en" sz="1600"/>
              <a:t>Batch size</a:t>
            </a:r>
            <a:r>
              <a:rPr lang="en" sz="1600"/>
              <a:t>: 64, </a:t>
            </a:r>
            <a:r>
              <a:rPr b="1" lang="en" sz="1600"/>
              <a:t>Learning Rate</a:t>
            </a:r>
            <a:r>
              <a:rPr lang="en" sz="1600"/>
              <a:t>: 0.0001, </a:t>
            </a:r>
            <a:r>
              <a:rPr b="1" lang="en" sz="1600"/>
              <a:t>Optimizer</a:t>
            </a:r>
            <a:r>
              <a:rPr lang="en" sz="1600"/>
              <a:t>: Adam, </a:t>
            </a:r>
            <a:r>
              <a:rPr b="1" lang="en" sz="1600"/>
              <a:t>Dropout</a:t>
            </a:r>
            <a:r>
              <a:rPr lang="en" sz="1600"/>
              <a:t>: 0.5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77.94%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60.25%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0.6859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0.45 Menit</a:t>
            </a:r>
            <a:endParaRPr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V2</a:t>
            </a:r>
            <a:endParaRPr/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18" y="2075350"/>
            <a:ext cx="5841359" cy="22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V2</a:t>
            </a:r>
            <a:endParaRPr/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0.6859, </a:t>
            </a:r>
            <a:r>
              <a:rPr b="1" lang="en" sz="1600"/>
              <a:t>Accuracy</a:t>
            </a:r>
            <a:r>
              <a:rPr lang="en" sz="1600"/>
              <a:t>: 0.6025 (60.25%)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AlexNet Tipe 2 LEBIH BURUK dari Tipe 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Akurasi 60.25% vs Tipe 1 67.75% → Turun 7.5%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Overfitting PARAH - Gap: 19.69% (77.94% - 58.25%)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Bias ke kelas Female ekstrem - Recall Male hanya 6% vs Female 99%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8.000, shape</a:t>
            </a:r>
            <a:r>
              <a:rPr lang="en" sz="1600"/>
              <a:t>: (8000, 64, 64, 3) -&gt; 8000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2.000, shape</a:t>
            </a:r>
            <a:r>
              <a:rPr lang="en" sz="1600"/>
              <a:t>: (2000, 64, 64,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(8000,) / (2000,) -&gt; 8000 Untuk Training, 2000 Untuk Validasi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V1 + V2</a:t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50" y="2078875"/>
            <a:ext cx="4345502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Algorithm?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 (Menurut Kelompok Kami)</a:t>
            </a:r>
            <a:endParaRPr/>
          </a:p>
        </p:txBody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VGG Tipe 1 (93.75%) – Validasi paling tinggi, cepat konvergen, stabil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GoogleNet Tipe 2 (93.10%) – Akurasi tinggi, setara VGG, tapi butuh tuning careful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VGG Tipe 2 (92.95%) – Akurasi tinggi, tapi overfitting lebih besar dari Tipe 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ResNet Tipe 2 (84.75%) – Terbaik untuk dataset kecil (1.6K), fine-tuning sukses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 (Menurut Kelompok Kami)</a:t>
            </a:r>
            <a:endParaRPr/>
          </a:p>
        </p:txBody>
      </p:sp>
      <p:sp>
        <p:nvSpPr>
          <p:cNvPr id="406" name="Google Shape;406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AlexNet Tipe 1 (67.75%) – Moderate, berat untuk dataset kecil, perlu improvement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AlexNet Tipe 2 (60.25%) – Gagal, overfitting parah, hyperparameter salah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GoogleNet Tipe 1 (58.75%) – Gagal total, underfitting, LR salah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ResNet Tipe 1 (58.25%) – Gagal total, transfer learning tanpa fine-tuning tidak cukup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V1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VGG-like architecture untuk binary classification (Male/Female)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parameters: 4,629,921 (17.66 MB)</a:t>
            </a:r>
            <a:r>
              <a:rPr lang="en" sz="1600"/>
              <a:t> → Perkiraan memori RAM yang digunakan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highlight: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Conv2D + MaxPooling → </a:t>
            </a:r>
            <a:r>
              <a:rPr lang="en" sz="1600"/>
              <a:t>Ekstraksi fitur gambar &amp; reduksi resolusi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Flatten + Dense + Dropout → </a:t>
            </a:r>
            <a:r>
              <a:rPr lang="en" sz="1600"/>
              <a:t>Ubah fitur 2D ke 1D, proses klasifikasi, cegah overfitting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 Dense(1, sigmoid) → </a:t>
            </a:r>
            <a:r>
              <a:rPr lang="en" sz="1600"/>
              <a:t>Prediksi probabilitas Male/Female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V1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Konfigurasi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Epochs</a:t>
            </a:r>
            <a:r>
              <a:rPr lang="en" sz="1600"/>
              <a:t>: 10, </a:t>
            </a:r>
            <a:r>
              <a:rPr b="1" lang="en" sz="1600"/>
              <a:t>Batch size</a:t>
            </a:r>
            <a:r>
              <a:rPr lang="en" sz="1600"/>
              <a:t>: 32, </a:t>
            </a:r>
            <a:r>
              <a:rPr b="1" lang="en" sz="1600"/>
              <a:t>Learning Rate</a:t>
            </a:r>
            <a:r>
              <a:rPr lang="en" sz="1600"/>
              <a:t>: 0.001, </a:t>
            </a:r>
            <a:r>
              <a:rPr b="1" lang="en" sz="1600"/>
              <a:t>Optimizer</a:t>
            </a:r>
            <a:r>
              <a:rPr lang="en" sz="1600"/>
              <a:t>: Adam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/>
              <a:t>Training Results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Accuracy terakhir</a:t>
            </a:r>
            <a:r>
              <a:rPr lang="en" sz="1600"/>
              <a:t>: 96.59%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Accuracy terakhir</a:t>
            </a:r>
            <a:r>
              <a:rPr lang="en" sz="1600"/>
              <a:t>: 93.75%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Loss terakhir</a:t>
            </a:r>
            <a:r>
              <a:rPr lang="en" sz="1600"/>
              <a:t>: 0.2422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Training Time: 0.79 menit</a:t>
            </a:r>
            <a:r>
              <a:rPr lang="en" sz="1600"/>
              <a:t> (~47 detik)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- V1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2" y="2078874"/>
            <a:ext cx="582679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 - V1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0.2422, </a:t>
            </a:r>
            <a:r>
              <a:rPr b="1" lang="en" sz="1600"/>
              <a:t>Accuracy</a:t>
            </a:r>
            <a:r>
              <a:rPr lang="en" sz="1600"/>
              <a:t>: 0.9375 (93.75%)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VGG Tipe 1 cukup baik untuk klasifikasi Male/Female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Training cepat konvergen (10 epochs, akurasi stabil &gt;90%)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Efisien - Training time sangat singkat (&lt;1 menit)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Gap training-validation: 2.84% (96.59% - 93.75%) → Model balance, tidak overfitting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