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aleway"/>
      <p:regular r:id="rId40"/>
      <p:bold r:id="rId41"/>
      <p:italic r:id="rId42"/>
      <p:boldItalic r:id="rId43"/>
    </p:embeddedFont>
    <p:embeddedFont>
      <p:font typeface="La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regular.fntdata"/><Relationship Id="rId20" Type="http://schemas.openxmlformats.org/officeDocument/2006/relationships/slide" Target="slides/slide15.xml"/><Relationship Id="rId42" Type="http://schemas.openxmlformats.org/officeDocument/2006/relationships/font" Target="fonts/Raleway-italic.fntdata"/><Relationship Id="rId41" Type="http://schemas.openxmlformats.org/officeDocument/2006/relationships/font" Target="fonts/Raleway-bold.fntdata"/><Relationship Id="rId22" Type="http://schemas.openxmlformats.org/officeDocument/2006/relationships/slide" Target="slides/slide17.xml"/><Relationship Id="rId44" Type="http://schemas.openxmlformats.org/officeDocument/2006/relationships/font" Target="fonts/Lato-regular.fntdata"/><Relationship Id="rId21" Type="http://schemas.openxmlformats.org/officeDocument/2006/relationships/slide" Target="slides/slide16.xml"/><Relationship Id="rId43" Type="http://schemas.openxmlformats.org/officeDocument/2006/relationships/font" Target="fonts/Raleway-boldItalic.fntdata"/><Relationship Id="rId24" Type="http://schemas.openxmlformats.org/officeDocument/2006/relationships/slide" Target="slides/slide19.xml"/><Relationship Id="rId46" Type="http://schemas.openxmlformats.org/officeDocument/2006/relationships/font" Target="fonts/Lato-italic.fntdata"/><Relationship Id="rId23" Type="http://schemas.openxmlformats.org/officeDocument/2006/relationships/slide" Target="slides/slide18.xml"/><Relationship Id="rId45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Lat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9ad958e4f0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9ad958e4f0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9ad958e4f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9ad958e4f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9ad958e4f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9ad958e4f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9ad958e4f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9ad958e4f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9ad958e4f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9ad958e4f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9ad958e4f0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9ad958e4f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9ad958e4f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9ad958e4f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9ad958e4f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9ad958e4f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9ad958e4f0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9ad958e4f0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9ad958e4f0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9ad958e4f0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9ad958e4f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9ad958e4f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9ad958e4f0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9ad958e4f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9ad958e4f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9ad958e4f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9ad958e4f0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9ad958e4f0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9ad958e4f0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9ad958e4f0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9ad958e4f0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9ad958e4f0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9ad958e4f0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9ad958e4f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9ad958e4f0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9ad958e4f0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9ad958e4f0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9ad958e4f0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9ad958e4f0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9ad958e4f0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9ad958e4f0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9ad958e4f0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9ad958e4f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9ad958e4f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9ad958e4f0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9ad958e4f0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9ad958e4f0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9ad958e4f0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9ad958e4f0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9ad958e4f0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9ad958e4f0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9ad958e4f0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9ad958e4f0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9ad958e4f0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9ad958e4f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9ad958e4f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9ad958e4f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9ad958e4f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9ad958e4f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9ad958e4f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9ad958e4f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9ad958e4f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9ad958e4f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9ad958e4f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9ad958e4f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9ad958e4f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kaggle.com/datasets/therealcyberlord/50k-celeba-dataset-64x64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kaggle.com/datasets/therealcyberlord/50k-celeba-dataset-64x64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kaggle.com/datasets/therealcyberlord/50k-celeba-dataset-64x64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therealcyberlord/50k-celeba-dataset-64x64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 KOMPUTER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Universitas Katolik Darma Cendika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115" y="1853850"/>
            <a:ext cx="2951361" cy="30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GoogleNet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&amp; Dataset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Dataset</a:t>
            </a:r>
            <a:r>
              <a:rPr lang="en" sz="1600"/>
              <a:t>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50k CelebA 64x64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Label file</a:t>
            </a:r>
            <a:r>
              <a:rPr lang="en" sz="1600"/>
              <a:t>: list_attr_celeba.txt (Male label) -&gt; 1 = Male 0 = Female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Jumlah data yang digunakan</a:t>
            </a:r>
            <a:r>
              <a:rPr lang="en" sz="1600"/>
              <a:t>: 10.000 images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Split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Training / Validation split</a:t>
            </a:r>
            <a:r>
              <a:rPr lang="en" sz="1600"/>
              <a:t>: 80% / 20%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Training images: 8.000, shape</a:t>
            </a:r>
            <a:r>
              <a:rPr lang="en" sz="1600"/>
              <a:t>: (8000, 64, 64, 3) -&gt; 8000 Data, 64x64, RGB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Validation images: 2.000, shape</a:t>
            </a:r>
            <a:r>
              <a:rPr lang="en" sz="1600"/>
              <a:t>: (2000, 64, 64, 3) -&gt; 2000 Data, 64x64, RGB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Labels sesuai</a:t>
            </a:r>
            <a:r>
              <a:rPr lang="en" sz="1600"/>
              <a:t>: (8000,) / (2000,) -&gt; 8000 Untuk Training, 2000 Untuk Validasi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GoogLeNet (Inception modules) untuk binary classification </a:t>
            </a:r>
            <a:r>
              <a:rPr lang="en" sz="1600"/>
              <a:t>(Male/Female)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Total parameters</a:t>
            </a:r>
            <a:r>
              <a:rPr lang="en" sz="1600"/>
              <a:t>: ±5,000,000 (≈19 MB)</a:t>
            </a:r>
            <a:endParaRPr b="1"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Layer highlight</a:t>
            </a:r>
            <a:r>
              <a:rPr lang="en" sz="1600"/>
              <a:t>: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- Conv2D + MaxPooling </a:t>
            </a:r>
            <a:r>
              <a:rPr lang="en" sz="1600"/>
              <a:t>-&gt; Ekstraksi fitur dasar &amp; reduksi resolusi.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- Inception Modules </a:t>
            </a:r>
            <a:r>
              <a:rPr lang="en" sz="1600"/>
              <a:t>-&gt; Multi-path Conv2D untuk menangkap fitur dari berbagai </a:t>
            </a:r>
            <a:r>
              <a:rPr b="1" lang="en" sz="1600"/>
              <a:t>skala.</a:t>
            </a:r>
            <a:endParaRPr b="1"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- AveragePooling + Dropout   </a:t>
            </a:r>
            <a:r>
              <a:rPr lang="en" sz="1600"/>
              <a:t>-&gt; Reduksi dimensi fitur, cegah overfitting.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- Output: Dense(1, sigmoid) </a:t>
            </a:r>
            <a:r>
              <a:rPr lang="en" sz="1600"/>
              <a:t>-&gt; Prediksi probabilitas Male/Female.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177" name="Google Shape;177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Epochs: 10, Batch size: 32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Training Results: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</a:rPr>
              <a:t>Training Accuracy terakhir: 61.07%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</a:rPr>
              <a:t>Validation Accuracy terakhir: 58.95%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</a:rPr>
              <a:t>Validation Loss terakhir: 0.6771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&amp; Insight</a:t>
            </a:r>
            <a:endParaRPr/>
          </a:p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Validation Metrics (GoogLeNet): Loss</a:t>
            </a:r>
            <a:r>
              <a:rPr lang="en" sz="1600"/>
              <a:t>: 0.6771,</a:t>
            </a:r>
            <a:r>
              <a:rPr b="1" lang="en" sz="1600"/>
              <a:t> Accuracy</a:t>
            </a:r>
            <a:r>
              <a:rPr lang="en" sz="1600"/>
              <a:t>: 0.5895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Model GoogLeNet</a:t>
            </a:r>
            <a:r>
              <a:rPr lang="en" sz="1600"/>
              <a:t> ini masih cukup rendah performanya untuk klasifikasi Male/Female.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Training</a:t>
            </a:r>
            <a:r>
              <a:rPr lang="en" sz="1600"/>
              <a:t> tidak terlalu konvergen (akurasi terakhir 61%),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Validasi</a:t>
            </a:r>
            <a:r>
              <a:rPr lang="en" sz="1600"/>
              <a:t> stagnan di 59%, menandakan model belum belajar fitur dengan optimal pada dataset ini.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6912" y="1853838"/>
            <a:ext cx="2951875" cy="303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Nama Kelompok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MARIA CHATRIN BUNAEN - 19340017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FEDERICO MATTHEW PRATAMA - 233405001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FERNANDO PERRY - 233406005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&amp; Dataset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Dataset: </a:t>
            </a:r>
            <a:r>
              <a:rPr b="1" lang="en" sz="1600"/>
              <a:t>Dataset</a:t>
            </a:r>
            <a:r>
              <a:rPr lang="en" sz="1600"/>
              <a:t>: </a:t>
            </a: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50k CelebA 64x64</a:t>
            </a:r>
            <a:r>
              <a:rPr b="1" lang="en" sz="1600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Label file</a:t>
            </a:r>
            <a:r>
              <a:rPr lang="en" sz="1600"/>
              <a:t>: list_attr_celeba.txt (Male label) -&gt; 1 = Male 0 = Female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Jumlah data yang digunakan</a:t>
            </a:r>
            <a:r>
              <a:rPr lang="en" sz="1600"/>
              <a:t>: 2.000 images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Split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Training / Validation split</a:t>
            </a:r>
            <a:r>
              <a:rPr lang="en" sz="1600"/>
              <a:t>: 80% / 20%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Training images: 1.6</a:t>
            </a:r>
            <a:r>
              <a:rPr b="1" lang="en" sz="1600"/>
              <a:t>00</a:t>
            </a:r>
            <a:r>
              <a:rPr b="1" lang="en" sz="1600"/>
              <a:t>, shape</a:t>
            </a:r>
            <a:r>
              <a:rPr lang="en" sz="1600"/>
              <a:t>: (1600, 128, 128, 3) -&gt; 8000 Data </a:t>
            </a:r>
            <a:r>
              <a:rPr lang="en" sz="1600"/>
              <a:t>-&gt; ResNet expect min 224x224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Validation images: 400, shape</a:t>
            </a:r>
            <a:r>
              <a:rPr lang="en" sz="1600"/>
              <a:t>: (400, 128, 128, 3) -&gt; 2000 Data, 64x64, RGB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Labels sesuai</a:t>
            </a:r>
            <a:r>
              <a:rPr lang="en" sz="1600"/>
              <a:t>: (1600,) / (400,) -&gt; 1600 Untuk Training, 400 Untuk Validasi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ResNet50 (pretrained ImageNet, frozen) untuk binary classification </a:t>
            </a:r>
            <a:r>
              <a:rPr lang="en" sz="1600"/>
              <a:t>(Male/Female)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Total parameters: ±23,600,000 </a:t>
            </a:r>
            <a:r>
              <a:rPr lang="en" sz="1600"/>
              <a:t>(±90 MB jika semua trainable)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Layer highlight:</a:t>
            </a:r>
            <a:endParaRPr b="1"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GlobalAveragePooling2D → ubah feature map 2D ke 1D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Dropout(0.2)</a:t>
            </a:r>
            <a:r>
              <a:rPr lang="en" sz="1600"/>
              <a:t> → cegah overfitting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Output</a:t>
            </a:r>
            <a:r>
              <a:rPr lang="en" sz="1600"/>
              <a:t>: Dense(1, sigmoid) → prediksi Male/Female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Epochs: 10, Batch size: 8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Training Results: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</a:rPr>
              <a:t>Training Accuracy terakhir: 61.35%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</a:rPr>
              <a:t>Validation Accuracy terakhir: 59.75%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</a:rPr>
              <a:t>Validation Loss terakhir: 0.6517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</a:t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501" y="1995375"/>
            <a:ext cx="2738600" cy="242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&amp; Insight</a:t>
            </a:r>
            <a:endParaRPr/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600"/>
              <a:t>Validation Metrics</a:t>
            </a:r>
            <a:r>
              <a:rPr lang="en" sz="1600"/>
              <a:t>: </a:t>
            </a:r>
            <a:r>
              <a:rPr b="1" lang="en" sz="1600"/>
              <a:t>Loss</a:t>
            </a:r>
            <a:r>
              <a:rPr lang="en" sz="1600"/>
              <a:t>: 0.651</a:t>
            </a:r>
            <a:r>
              <a:rPr lang="en" sz="1600"/>
              <a:t>7, </a:t>
            </a:r>
            <a:r>
              <a:rPr b="1" lang="en" sz="1600"/>
              <a:t>Accuracy</a:t>
            </a:r>
            <a:r>
              <a:rPr lang="en" sz="1600"/>
              <a:t>: 0.5975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" sz="1600"/>
              <a:t>Insight singkat</a:t>
            </a:r>
            <a:r>
              <a:rPr lang="en" sz="1600"/>
              <a:t>: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600"/>
              <a:t>Model berat, kurang cocok untuk Colab Free / uji coba cepat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600"/>
              <a:t>Macro F1-score rendah → performa imbalanced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600"/>
              <a:t>Bisa ditingkatkan dengan fine-tuning beberapa layer ResNet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238" name="Google Shape;238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7500" y="1853850"/>
            <a:ext cx="2652600" cy="290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AlexNet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&amp; Dataset</a:t>
            </a:r>
            <a:endParaRPr/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Dataset: Dataset</a:t>
            </a:r>
            <a:r>
              <a:rPr lang="en" sz="1600"/>
              <a:t>: </a:t>
            </a: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50k CelebA 64x64</a:t>
            </a:r>
            <a:r>
              <a:rPr b="1" lang="en" sz="1600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Label file</a:t>
            </a:r>
            <a:r>
              <a:rPr lang="en" sz="1600"/>
              <a:t>: list_attr_celeba.txt (Male label) -&gt; 1 = Male 0 = Female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Jumlah data yang digunakan</a:t>
            </a:r>
            <a:r>
              <a:rPr lang="en" sz="1600"/>
              <a:t>: 2.000 images</a:t>
            </a:r>
            <a:endParaRPr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Split</a:t>
            </a:r>
            <a:endParaRPr/>
          </a:p>
        </p:txBody>
      </p:sp>
      <p:sp>
        <p:nvSpPr>
          <p:cNvPr id="256" name="Google Shape;256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Training / Validation split</a:t>
            </a:r>
            <a:r>
              <a:rPr lang="en" sz="1600"/>
              <a:t>: 80% / 20%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Training images: 1.600, shape</a:t>
            </a:r>
            <a:r>
              <a:rPr lang="en" sz="1600"/>
              <a:t>: (1600, 128, 128, 3) -&gt; 8000 Data -&gt; ResNet expect min 224x224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Validation images: 400, shape</a:t>
            </a:r>
            <a:r>
              <a:rPr lang="en" sz="1600"/>
              <a:t>: (400, 128, 128, 3) -&gt; 2000 Data, 64x64, RGB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Labels sesuai</a:t>
            </a:r>
            <a:r>
              <a:rPr lang="en" sz="1600"/>
              <a:t>: (1600,) / (400,) -&gt; 1600 Untuk Training, 400 Untuk Validasi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sp>
        <p:nvSpPr>
          <p:cNvPr id="262" name="Google Shape;262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AlexNet-like model untuk binary classification </a:t>
            </a:r>
            <a:r>
              <a:rPr lang="en" sz="1600"/>
              <a:t>(Male/Female)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Total parameters</a:t>
            </a:r>
            <a:r>
              <a:rPr lang="en" sz="1600"/>
              <a:t>: 6,109,441 (~23.31 MB)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Layer highlight</a:t>
            </a:r>
            <a:r>
              <a:rPr lang="en" sz="1600"/>
              <a:t>: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Conv2D + MaxPooling + BatchNorm </a:t>
            </a:r>
            <a:r>
              <a:rPr lang="en" sz="1600"/>
              <a:t>-&gt; ekstraksi fitur &amp; reduksi resolusi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Flatten + Dense + Dropout </a:t>
            </a:r>
            <a:r>
              <a:rPr lang="en" sz="1600"/>
              <a:t>-&gt; ubah feature map 2D ke 1D, klasifikasi, cegah overfitting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Output: Dense(1, sigmoid) -&gt; </a:t>
            </a:r>
            <a:r>
              <a:rPr lang="en" sz="1600"/>
              <a:t>prediksi Male/Female</a:t>
            </a:r>
            <a:endParaRPr sz="1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268" name="Google Shape;268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Epochs</a:t>
            </a:r>
            <a:r>
              <a:rPr lang="en" sz="1600">
                <a:solidFill>
                  <a:srgbClr val="000000"/>
                </a:solidFill>
              </a:rPr>
              <a:t>: 10, Batch size: 32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Training Results</a:t>
            </a:r>
            <a:r>
              <a:rPr lang="en" sz="1600">
                <a:solidFill>
                  <a:srgbClr val="000000"/>
                </a:solidFill>
              </a:rPr>
              <a:t>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</a:rPr>
              <a:t>Training Accuracy terakhir: 73.44%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</a:rPr>
              <a:t>Validation Accuracy terakhir: 58.50%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</a:rPr>
              <a:t>Validation Loss terakhir: 0.6813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Matrix</a:t>
            </a:r>
            <a:endParaRPr/>
          </a:p>
        </p:txBody>
      </p:sp>
      <p:sp>
        <p:nvSpPr>
          <p:cNvPr id="274" name="Google Shape;274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4501" y="1995375"/>
            <a:ext cx="2738600" cy="242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597" y="1768350"/>
            <a:ext cx="3242400" cy="28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&amp; Insight</a:t>
            </a:r>
            <a:endParaRPr/>
          </a:p>
        </p:txBody>
      </p:sp>
      <p:sp>
        <p:nvSpPr>
          <p:cNvPr id="282" name="Google Shape;282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Validation Metrics: Loss</a:t>
            </a:r>
            <a:r>
              <a:rPr lang="en" sz="1600"/>
              <a:t>:</a:t>
            </a:r>
            <a:r>
              <a:rPr b="1" lang="en" sz="1600"/>
              <a:t> </a:t>
            </a:r>
            <a:r>
              <a:rPr lang="en" sz="1600"/>
              <a:t>0.6813, </a:t>
            </a:r>
            <a:r>
              <a:rPr b="1" lang="en" sz="1600"/>
              <a:t>Accuracy</a:t>
            </a:r>
            <a:r>
              <a:rPr lang="en" sz="1600"/>
              <a:t>: 0.5850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Insight singkat:</a:t>
            </a:r>
            <a:endParaRPr b="1"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AlexNet cukup berat → </a:t>
            </a:r>
            <a:r>
              <a:rPr lang="en" sz="1600"/>
              <a:t>~6 juta parameter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Validation accuracy rendah → </a:t>
            </a:r>
            <a:r>
              <a:rPr lang="en" sz="1600"/>
              <a:t>kemungkinan overfitting &amp; dataset kecil</a:t>
            </a:r>
            <a:endParaRPr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Macro F1-score rendah → </a:t>
            </a:r>
            <a:r>
              <a:rPr lang="en" sz="1600"/>
              <a:t>performa imbalanced</a:t>
            </a:r>
            <a:endParaRPr b="1" sz="16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Bisa ditingkatkan </a:t>
            </a:r>
            <a:r>
              <a:rPr lang="en" sz="1600"/>
              <a:t>dengan fine-tuning, data augmentation, atau batch size lebih kecil</a:t>
            </a:r>
            <a:endParaRPr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288" name="Google Shape;288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9448" y="1853850"/>
            <a:ext cx="2785094" cy="30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&amp; Dataset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Dataset</a:t>
            </a:r>
            <a:r>
              <a:rPr lang="en" sz="1600"/>
              <a:t>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50k CelebA 64x64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Label file</a:t>
            </a:r>
            <a:r>
              <a:rPr lang="en" sz="1600"/>
              <a:t>: list_attr_celeba.txt (Male label) -&gt; 1 = Male 0 = Female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Jumlah data yang digunakan</a:t>
            </a:r>
            <a:r>
              <a:rPr lang="en" sz="1600"/>
              <a:t>: 10.000 images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Split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Training / Validation split</a:t>
            </a:r>
            <a:r>
              <a:rPr lang="en" sz="1600"/>
              <a:t>: 80% / 20%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Training images: 8.000, shape</a:t>
            </a:r>
            <a:r>
              <a:rPr lang="en" sz="1600"/>
              <a:t>: (8000, 64, 64, 3) -&gt; 8000 Data, 64x64, RGB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Validation images: 2.000, shape</a:t>
            </a:r>
            <a:r>
              <a:rPr lang="en" sz="1600"/>
              <a:t>: (2000, 64, 64, 3) -&gt; 2000 Data, 64x64, RGB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Labels sesuai</a:t>
            </a:r>
            <a:r>
              <a:rPr lang="en" sz="1600"/>
              <a:t>: (8000,) / (2000,) -&gt; 8000 Untuk Training, 2000 Untuk Validasi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VGG-like architecture untuk binary classification</a:t>
            </a:r>
            <a:r>
              <a:rPr lang="en" sz="1600"/>
              <a:t> (Male/Female)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Total parameters</a:t>
            </a:r>
            <a:r>
              <a:rPr lang="en" sz="1600"/>
              <a:t>: 4,629,921 (17.66 MB) -&gt; Perkiraan memori RAM yang digunakan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Layer highlight</a:t>
            </a:r>
            <a:r>
              <a:rPr lang="en" sz="1600"/>
              <a:t>: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Conv2D + MaxPooling</a:t>
            </a:r>
            <a:r>
              <a:rPr lang="en" sz="1600"/>
              <a:t> -&gt; Ekstraksi fitur gambar &amp; reduksi resolusi.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Flatten + Dense + Dropout</a:t>
            </a:r>
            <a:r>
              <a:rPr lang="en" sz="1600"/>
              <a:t> -&gt; Ubah fitur 2D ke 1D, proses klasifikasi, cegah overfitting.</a:t>
            </a:r>
            <a:endParaRPr sz="16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Output: Dense(1, sigmoid)</a:t>
            </a:r>
            <a:r>
              <a:rPr lang="en" sz="1600"/>
              <a:t> -&gt; Prediksi probabilitas Male/Female.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Epochs: 10, Batch size: 32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Training Results: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</a:rPr>
              <a:t>Training Accuracy terakhir: 96.61</a:t>
            </a:r>
            <a:r>
              <a:rPr lang="en" sz="1600">
                <a:solidFill>
                  <a:srgbClr val="000000"/>
                </a:solidFill>
              </a:rPr>
              <a:t>%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</a:rPr>
              <a:t>Validation Accuracy terakhir: 93.75%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Lato"/>
              <a:buChar char="●"/>
            </a:pPr>
            <a:r>
              <a:rPr lang="en" sz="1600">
                <a:solidFill>
                  <a:srgbClr val="000000"/>
                </a:solidFill>
              </a:rPr>
              <a:t>Validation Loss terakhir: 0.160</a:t>
            </a:r>
            <a:r>
              <a:rPr lang="en" sz="1600">
                <a:solidFill>
                  <a:srgbClr val="000000"/>
                </a:solidFill>
              </a:rPr>
              <a:t>5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800" y="2138651"/>
            <a:ext cx="4572000" cy="21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&amp; Insight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Validation Metrics</a:t>
            </a:r>
            <a:r>
              <a:rPr lang="en" sz="1600"/>
              <a:t>: </a:t>
            </a:r>
            <a:r>
              <a:rPr b="1" lang="en" sz="1600"/>
              <a:t>Loss</a:t>
            </a:r>
            <a:r>
              <a:rPr lang="en" sz="1600"/>
              <a:t>: 0.1605, </a:t>
            </a:r>
            <a:r>
              <a:rPr b="1" lang="en" sz="1600"/>
              <a:t>Accuracy</a:t>
            </a:r>
            <a:r>
              <a:rPr lang="en" sz="1600"/>
              <a:t>: 0.9375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Model VGG ini cukup baik untuk klasifikasi Male/Female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Training cepat konvergen (akurasi stabil &gt;90%)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