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Helvetica Neue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a6254f6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6a6254f6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6a6254f61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46a6254f61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a6254f61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6a6254f61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8874919" y="3691409"/>
            <a:ext cx="23813" cy="942503"/>
            <a:chOff x="0" y="-38100"/>
            <a:chExt cx="12543" cy="496462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8629650" y="-72331"/>
            <a:ext cx="514350" cy="586681"/>
            <a:chOff x="0" y="-38100"/>
            <a:chExt cx="270933" cy="309033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8629650" y="4556819"/>
            <a:ext cx="514350" cy="586681"/>
            <a:chOff x="0" y="-38100"/>
            <a:chExt cx="270933" cy="309033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7" name="Google Shape;137;p2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5"/>
          <p:cNvSpPr/>
          <p:nvPr/>
        </p:nvSpPr>
        <p:spPr>
          <a:xfrm>
            <a:off x="0" y="892535"/>
            <a:ext cx="4198038" cy="3358430"/>
          </a:xfrm>
          <a:custGeom>
            <a:rect b="b" l="l" r="r" t="t"/>
            <a:pathLst>
              <a:path extrusionOk="0" h="6716860" w="8396075">
                <a:moveTo>
                  <a:pt x="0" y="0"/>
                </a:moveTo>
                <a:lnTo>
                  <a:pt x="8396075" y="0"/>
                </a:lnTo>
                <a:lnTo>
                  <a:pt x="8396075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5"/>
          <p:cNvSpPr txBox="1"/>
          <p:nvPr/>
        </p:nvSpPr>
        <p:spPr>
          <a:xfrm>
            <a:off x="8749959" y="4819034"/>
            <a:ext cx="273732" cy="129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700"/>
          </a:p>
        </p:txBody>
      </p:sp>
      <p:sp>
        <p:nvSpPr>
          <p:cNvPr id="140" name="Google Shape;140;p25"/>
          <p:cNvSpPr txBox="1"/>
          <p:nvPr/>
        </p:nvSpPr>
        <p:spPr>
          <a:xfrm>
            <a:off x="4297591" y="2739419"/>
            <a:ext cx="4997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CC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Names:Mushimiyumukiza Blaise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297604" y="3129600"/>
            <a:ext cx="135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ID:26229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19554" y="211212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development with PL/SQL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236794" y="188944"/>
            <a:ext cx="184642" cy="181622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25"/>
          <p:cNvSpPr txBox="1"/>
          <p:nvPr/>
        </p:nvSpPr>
        <p:spPr>
          <a:xfrm>
            <a:off x="4198038" y="1124868"/>
            <a:ext cx="499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0CC0D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and Order Management System Solution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263241" y="193553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Adventist University Of Central Africa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8563984" y="0"/>
            <a:ext cx="580016" cy="580016"/>
          </a:xfrm>
          <a:custGeom>
            <a:rect b="b" l="l" r="r" t="t"/>
            <a:pathLst>
              <a:path extrusionOk="0" h="1160032" w="1160032">
                <a:moveTo>
                  <a:pt x="0" y="0"/>
                </a:moveTo>
                <a:lnTo>
                  <a:pt x="1160032" y="0"/>
                </a:lnTo>
                <a:lnTo>
                  <a:pt x="1160032" y="1160032"/>
                </a:lnTo>
                <a:lnTo>
                  <a:pt x="0" y="116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8874919" y="3691409"/>
            <a:ext cx="23813" cy="942503"/>
            <a:chOff x="0" y="-38100"/>
            <a:chExt cx="12543" cy="496462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236794" y="188944"/>
            <a:ext cx="184642" cy="181622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5" name="Google Shape;155;p26"/>
          <p:cNvGrpSpPr/>
          <p:nvPr/>
        </p:nvGrpSpPr>
        <p:grpSpPr>
          <a:xfrm>
            <a:off x="8629650" y="-72331"/>
            <a:ext cx="514350" cy="586681"/>
            <a:chOff x="0" y="-38100"/>
            <a:chExt cx="270933" cy="309033"/>
          </a:xfrm>
        </p:grpSpPr>
        <p:sp>
          <p:nvSpPr>
            <p:cNvPr id="156" name="Google Shape;156;p2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7" name="Google Shape;157;p2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8629650" y="4556819"/>
            <a:ext cx="514350" cy="586681"/>
            <a:chOff x="0" y="-38100"/>
            <a:chExt cx="270933" cy="309033"/>
          </a:xfrm>
        </p:grpSpPr>
        <p:sp>
          <p:nvSpPr>
            <p:cNvPr id="159" name="Google Shape;159;p2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0" name="Google Shape;160;p2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236794" y="1124883"/>
            <a:ext cx="3278071" cy="3073944"/>
          </a:xfrm>
          <a:custGeom>
            <a:rect b="b" l="l" r="r" t="t"/>
            <a:pathLst>
              <a:path extrusionOk="0" h="6147887" w="6556142">
                <a:moveTo>
                  <a:pt x="0" y="0"/>
                </a:moveTo>
                <a:lnTo>
                  <a:pt x="6556142" y="0"/>
                </a:lnTo>
                <a:lnTo>
                  <a:pt x="6556142" y="6147888"/>
                </a:lnTo>
                <a:lnTo>
                  <a:pt x="0" y="61478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87543" t="0"/>
            </a:stretch>
          </a:blipFill>
          <a:ln>
            <a:noFill/>
          </a:ln>
        </p:spPr>
      </p:sp>
      <p:sp>
        <p:nvSpPr>
          <p:cNvPr id="162" name="Google Shape;162;p26"/>
          <p:cNvSpPr txBox="1"/>
          <p:nvPr/>
        </p:nvSpPr>
        <p:spPr>
          <a:xfrm>
            <a:off x="519554" y="211212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development with PL/SQL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749959" y="4819034"/>
            <a:ext cx="273732" cy="129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3806916" y="1178979"/>
            <a:ext cx="4164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 and Objectives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2CD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806916" y="2089679"/>
            <a:ext cx="4173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Definition: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Inefficient inventory management and order processing in retail supply chains.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 to stockouts, overstocking, delayed order fulfillment, and poor customer satisfaction.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1F20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187429" y="3010057"/>
            <a:ext cx="215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will be used in retail businesses with multiple warehouses, suppliers, and outlets.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Manages inventory, automates order processing, and provides real-time insights.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1F20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679284" y="2816064"/>
            <a:ext cx="1349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7384526" y="3010057"/>
            <a:ext cx="11733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Retail Managers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Warehouse Staff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Suppliers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1F20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718706" y="2820827"/>
            <a:ext cx="1349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Users: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944873" y="2816064"/>
            <a:ext cx="1349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Users: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718706" y="3010057"/>
            <a:ext cx="14265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Goals: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 workflows (inventory tracking, order processing).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accuracy in stock level reporting.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data security.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real-time insights.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operational costs.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263241" y="193553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Adventist University Of Central Africa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8563984" y="0"/>
            <a:ext cx="580016" cy="580016"/>
          </a:xfrm>
          <a:custGeom>
            <a:rect b="b" l="l" r="r" t="t"/>
            <a:pathLst>
              <a:path extrusionOk="0" h="1160032" w="1160032">
                <a:moveTo>
                  <a:pt x="0" y="0"/>
                </a:moveTo>
                <a:lnTo>
                  <a:pt x="1160032" y="0"/>
                </a:lnTo>
                <a:lnTo>
                  <a:pt x="1160032" y="1160032"/>
                </a:lnTo>
                <a:lnTo>
                  <a:pt x="0" y="116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7"/>
          <p:cNvGrpSpPr/>
          <p:nvPr/>
        </p:nvGrpSpPr>
        <p:grpSpPr>
          <a:xfrm>
            <a:off x="8874919" y="3691409"/>
            <a:ext cx="23813" cy="942503"/>
            <a:chOff x="0" y="-38100"/>
            <a:chExt cx="12543" cy="496462"/>
          </a:xfrm>
        </p:grpSpPr>
        <p:sp>
          <p:nvSpPr>
            <p:cNvPr id="179" name="Google Shape;179;p27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0" name="Google Shape;180;p27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7"/>
          <p:cNvSpPr/>
          <p:nvPr/>
        </p:nvSpPr>
        <p:spPr>
          <a:xfrm>
            <a:off x="236794" y="188944"/>
            <a:ext cx="184642" cy="181622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2" name="Google Shape;182;p27"/>
          <p:cNvGrpSpPr/>
          <p:nvPr/>
        </p:nvGrpSpPr>
        <p:grpSpPr>
          <a:xfrm>
            <a:off x="8629650" y="-72331"/>
            <a:ext cx="514350" cy="586681"/>
            <a:chOff x="0" y="-38100"/>
            <a:chExt cx="270933" cy="309033"/>
          </a:xfrm>
        </p:grpSpPr>
        <p:sp>
          <p:nvSpPr>
            <p:cNvPr id="183" name="Google Shape;183;p2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4" name="Google Shape;184;p2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8629650" y="4556819"/>
            <a:ext cx="514350" cy="586681"/>
            <a:chOff x="0" y="-38100"/>
            <a:chExt cx="270933" cy="309033"/>
          </a:xfrm>
        </p:grpSpPr>
        <p:sp>
          <p:nvSpPr>
            <p:cNvPr id="186" name="Google Shape;186;p2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7" name="Google Shape;187;p2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27"/>
          <p:cNvGrpSpPr/>
          <p:nvPr/>
        </p:nvGrpSpPr>
        <p:grpSpPr>
          <a:xfrm>
            <a:off x="3752936" y="1351864"/>
            <a:ext cx="338875" cy="411206"/>
            <a:chOff x="0" y="-38100"/>
            <a:chExt cx="178502" cy="216602"/>
          </a:xfrm>
        </p:grpSpPr>
        <p:sp>
          <p:nvSpPr>
            <p:cNvPr id="189" name="Google Shape;189;p27"/>
            <p:cNvSpPr/>
            <p:nvPr/>
          </p:nvSpPr>
          <p:spPr>
            <a:xfrm>
              <a:off x="0" y="0"/>
              <a:ext cx="178502" cy="178502"/>
            </a:xfrm>
            <a:custGeom>
              <a:rect b="b" l="l" r="r" t="t"/>
              <a:pathLst>
                <a:path extrusionOk="0"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0" name="Google Shape;190;p27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3752923" y="3117371"/>
            <a:ext cx="338868" cy="411197"/>
            <a:chOff x="0" y="-38100"/>
            <a:chExt cx="178502" cy="216602"/>
          </a:xfrm>
        </p:grpSpPr>
        <p:sp>
          <p:nvSpPr>
            <p:cNvPr id="192" name="Google Shape;192;p27"/>
            <p:cNvSpPr/>
            <p:nvPr/>
          </p:nvSpPr>
          <p:spPr>
            <a:xfrm>
              <a:off x="0" y="0"/>
              <a:ext cx="178502" cy="178502"/>
            </a:xfrm>
            <a:custGeom>
              <a:rect b="b" l="l" r="r" t="t"/>
              <a:pathLst>
                <a:path extrusionOk="0"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3" name="Google Shape;193;p27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7"/>
          <p:cNvSpPr/>
          <p:nvPr/>
        </p:nvSpPr>
        <p:spPr>
          <a:xfrm>
            <a:off x="56615" y="1424195"/>
            <a:ext cx="3477554" cy="2450431"/>
          </a:xfrm>
          <a:custGeom>
            <a:rect b="b" l="l" r="r" t="t"/>
            <a:pathLst>
              <a:path extrusionOk="0" h="4900862" w="6955108">
                <a:moveTo>
                  <a:pt x="0" y="0"/>
                </a:moveTo>
                <a:lnTo>
                  <a:pt x="6955107" y="0"/>
                </a:lnTo>
                <a:lnTo>
                  <a:pt x="6955107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5886" t="0"/>
            </a:stretch>
          </a:blipFill>
          <a:ln>
            <a:noFill/>
          </a:ln>
        </p:spPr>
      </p:sp>
      <p:sp>
        <p:nvSpPr>
          <p:cNvPr id="195" name="Google Shape;195;p27"/>
          <p:cNvSpPr/>
          <p:nvPr/>
        </p:nvSpPr>
        <p:spPr>
          <a:xfrm>
            <a:off x="8563984" y="0"/>
            <a:ext cx="580016" cy="580016"/>
          </a:xfrm>
          <a:custGeom>
            <a:rect b="b" l="l" r="r" t="t"/>
            <a:pathLst>
              <a:path extrusionOk="0" h="1160032" w="1160032">
                <a:moveTo>
                  <a:pt x="0" y="0"/>
                </a:moveTo>
                <a:lnTo>
                  <a:pt x="1160032" y="0"/>
                </a:lnTo>
                <a:lnTo>
                  <a:pt x="1160032" y="1160032"/>
                </a:lnTo>
                <a:lnTo>
                  <a:pt x="0" y="1160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27"/>
          <p:cNvSpPr txBox="1"/>
          <p:nvPr/>
        </p:nvSpPr>
        <p:spPr>
          <a:xfrm>
            <a:off x="8749959" y="4819034"/>
            <a:ext cx="273732" cy="129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700"/>
          </a:p>
        </p:txBody>
      </p:sp>
      <p:sp>
        <p:nvSpPr>
          <p:cNvPr id="197" name="Google Shape;197;p27"/>
          <p:cNvSpPr txBox="1"/>
          <p:nvPr/>
        </p:nvSpPr>
        <p:spPr>
          <a:xfrm>
            <a:off x="4207230" y="1825595"/>
            <a:ext cx="42078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Products: Product details (ID, name, price, category).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Inventory: Stock levels across warehouses.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Warehouses: Warehouse details (ID, location, capacity).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Suppliers: Supplier information (ID, name, contact).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Purchase Orders: Orders placed with suppliers.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Customers: Customer information (ID, name, address).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 Orders: Customer orders (ID, product, quantity, status).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AutoNum type="arabicPeriod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Transactions: Inventory movements (ID, product, warehouse, quantity, type).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1F20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798346" y="1502669"/>
            <a:ext cx="248055" cy="162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700"/>
          </a:p>
        </p:txBody>
      </p:sp>
      <p:sp>
        <p:nvSpPr>
          <p:cNvPr id="199" name="Google Shape;199;p27"/>
          <p:cNvSpPr txBox="1"/>
          <p:nvPr/>
        </p:nvSpPr>
        <p:spPr>
          <a:xfrm>
            <a:off x="4207230" y="1526322"/>
            <a:ext cx="1915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Entities in the Database: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2CD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6227683" y="1977612"/>
            <a:ext cx="248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237517" y="3454089"/>
            <a:ext cx="41775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Automation: Reduces manual effort.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Accuracy: Real-time stock and order tracking.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Efficiency: Streamlines workflows.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Savings: Optimizes inventory costs.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Satisfaction: Improves order accuracy and delivery.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1" marL="16510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800"/>
              <a:buFont typeface="Helvetica Neue"/>
              <a:buChar char="•"/>
            </a:pPr>
            <a:r>
              <a:rPr i="0" lang="en" sz="8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Security: Role-based access control.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800" u="none" cap="none" strike="noStrike">
              <a:solidFill>
                <a:srgbClr val="1F20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798333" y="3254045"/>
            <a:ext cx="248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700"/>
          </a:p>
        </p:txBody>
      </p:sp>
      <p:sp>
        <p:nvSpPr>
          <p:cNvPr id="203" name="Google Shape;203;p27"/>
          <p:cNvSpPr txBox="1"/>
          <p:nvPr/>
        </p:nvSpPr>
        <p:spPr>
          <a:xfrm>
            <a:off x="4310555" y="3233078"/>
            <a:ext cx="1672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2CD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Anticipated Benefits: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49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02CD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519554" y="211212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development with PL/SQL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263241" y="193553"/>
            <a:ext cx="2146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F20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Adventist University Of Central Africa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