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5"/>
  </p:notesMasterIdLst>
  <p:sldIdLst>
    <p:sldId id="256" r:id="rId5"/>
    <p:sldId id="284" r:id="rId6"/>
    <p:sldId id="283" r:id="rId7"/>
    <p:sldId id="285" r:id="rId8"/>
    <p:sldId id="290" r:id="rId9"/>
    <p:sldId id="286" r:id="rId10"/>
    <p:sldId id="291" r:id="rId11"/>
    <p:sldId id="287" r:id="rId12"/>
    <p:sldId id="289" r:id="rId13"/>
    <p:sldId id="28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84"/>
            <p14:sldId id="283"/>
            <p14:sldId id="285"/>
            <p14:sldId id="290"/>
            <p14:sldId id="286"/>
            <p14:sldId id="291"/>
          </p14:sldIdLst>
        </p14:section>
        <p14:section name="Using Remix 3D to Search for Models" id="{6844172C-9703-4DC7-908A-C23538616A3C}">
          <p14:sldIdLst/>
        </p14:section>
        <p14:section name="Insert a 3D Model from a File" id="{66737F24-1C36-4DF4-A00F-927A3F1468AC}">
          <p14:sldIdLst>
            <p14:sldId id="287"/>
            <p14:sldId id="289"/>
            <p14:sldId id="288"/>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698" autoAdjust="0"/>
  </p:normalViewPr>
  <p:slideViewPr>
    <p:cSldViewPr snapToGrid="0">
      <p:cViewPr varScale="1">
        <p:scale>
          <a:sx n="62" d="100"/>
          <a:sy n="62" d="100"/>
        </p:scale>
        <p:origin x="1200"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A85077-1FC7-4B48-B861-C81D3CABD596}" type="doc">
      <dgm:prSet loTypeId="urn:microsoft.com/office/officeart/2005/8/layout/process1" loCatId="process" qsTypeId="urn:microsoft.com/office/officeart/2005/8/quickstyle/simple1" qsCatId="simple" csTypeId="urn:microsoft.com/office/officeart/2005/8/colors/accent1_2" csCatId="accent1" phldr="1"/>
      <dgm:spPr/>
    </dgm:pt>
    <dgm:pt modelId="{B463D1F1-25FC-449A-8EA7-930AD256BF92}">
      <dgm:prSet phldrT="[Text]"/>
      <dgm:spPr/>
      <dgm:t>
        <a:bodyPr/>
        <a:lstStyle/>
        <a:p>
          <a:r>
            <a:rPr lang="en-US" dirty="0">
              <a:solidFill>
                <a:schemeClr val="tx1"/>
              </a:solidFill>
            </a:rPr>
            <a:t>Data are been gathered from various sources (ERP system ,Excel Sheets and other sources)</a:t>
          </a:r>
        </a:p>
      </dgm:t>
    </dgm:pt>
    <dgm:pt modelId="{733AE2A3-A550-4244-8EC2-C4CE048F62B4}" type="parTrans" cxnId="{945F6721-3F74-47A5-84A5-C745D13B449E}">
      <dgm:prSet/>
      <dgm:spPr/>
      <dgm:t>
        <a:bodyPr/>
        <a:lstStyle/>
        <a:p>
          <a:endParaRPr lang="en-US"/>
        </a:p>
      </dgm:t>
    </dgm:pt>
    <dgm:pt modelId="{8B8F8580-BB98-4802-A64F-7DE0C80079D7}" type="sibTrans" cxnId="{945F6721-3F74-47A5-84A5-C745D13B449E}">
      <dgm:prSet/>
      <dgm:spPr/>
      <dgm:t>
        <a:bodyPr/>
        <a:lstStyle/>
        <a:p>
          <a:endParaRPr lang="en-US"/>
        </a:p>
      </dgm:t>
    </dgm:pt>
    <dgm:pt modelId="{E0AD6FDA-7520-4FF0-81F7-D3AFEDEC5E40}">
      <dgm:prSet phldrT="[Text]"/>
      <dgm:spPr/>
      <dgm:t>
        <a:bodyPr/>
        <a:lstStyle/>
        <a:p>
          <a:r>
            <a:rPr lang="en-US" dirty="0">
              <a:solidFill>
                <a:schemeClr val="tx1"/>
              </a:solidFill>
            </a:rPr>
            <a:t>Data are been consolidated and transformed into actionable meaniful information</a:t>
          </a:r>
        </a:p>
      </dgm:t>
    </dgm:pt>
    <dgm:pt modelId="{B453AE05-566C-4DE2-A77A-D6EFD798C1B7}" type="parTrans" cxnId="{833169AB-15A3-4A19-B444-1B5243DBB138}">
      <dgm:prSet/>
      <dgm:spPr/>
      <dgm:t>
        <a:bodyPr/>
        <a:lstStyle/>
        <a:p>
          <a:endParaRPr lang="en-US"/>
        </a:p>
      </dgm:t>
    </dgm:pt>
    <dgm:pt modelId="{4CF9E13C-BD0D-4D07-B3B7-A354C46CB561}" type="sibTrans" cxnId="{833169AB-15A3-4A19-B444-1B5243DBB138}">
      <dgm:prSet/>
      <dgm:spPr/>
      <dgm:t>
        <a:bodyPr/>
        <a:lstStyle/>
        <a:p>
          <a:endParaRPr lang="en-US"/>
        </a:p>
      </dgm:t>
    </dgm:pt>
    <dgm:pt modelId="{D0DCF8A3-A552-4B1D-AD69-5AAA577F4979}">
      <dgm:prSet phldrT="[Text]"/>
      <dgm:spPr/>
      <dgm:t>
        <a:bodyPr/>
        <a:lstStyle/>
        <a:p>
          <a:r>
            <a:rPr lang="en-US" dirty="0">
              <a:solidFill>
                <a:schemeClr val="tx1"/>
              </a:solidFill>
            </a:rPr>
            <a:t>Meaniful information are then used to make business decisions for the company.</a:t>
          </a:r>
        </a:p>
      </dgm:t>
    </dgm:pt>
    <dgm:pt modelId="{5F0587AD-4882-43C6-9058-31580A280093}" type="parTrans" cxnId="{F86CF99C-EF53-4854-B92B-48ABD76B3ACA}">
      <dgm:prSet/>
      <dgm:spPr/>
      <dgm:t>
        <a:bodyPr/>
        <a:lstStyle/>
        <a:p>
          <a:endParaRPr lang="en-US"/>
        </a:p>
      </dgm:t>
    </dgm:pt>
    <dgm:pt modelId="{292A0D3C-1C2F-475D-B811-72B91A354D27}" type="sibTrans" cxnId="{F86CF99C-EF53-4854-B92B-48ABD76B3ACA}">
      <dgm:prSet/>
      <dgm:spPr/>
      <dgm:t>
        <a:bodyPr/>
        <a:lstStyle/>
        <a:p>
          <a:endParaRPr lang="en-US"/>
        </a:p>
      </dgm:t>
    </dgm:pt>
    <dgm:pt modelId="{6EF9046E-E59F-419D-AD5C-83F029BCB626}" type="pres">
      <dgm:prSet presAssocID="{58A85077-1FC7-4B48-B861-C81D3CABD596}" presName="Name0" presStyleCnt="0">
        <dgm:presLayoutVars>
          <dgm:dir/>
          <dgm:resizeHandles val="exact"/>
        </dgm:presLayoutVars>
      </dgm:prSet>
      <dgm:spPr/>
    </dgm:pt>
    <dgm:pt modelId="{11E2AF86-6F04-45EE-8C6F-C4F8378D243E}" type="pres">
      <dgm:prSet presAssocID="{B463D1F1-25FC-449A-8EA7-930AD256BF92}" presName="node" presStyleLbl="node1" presStyleIdx="0" presStyleCnt="3">
        <dgm:presLayoutVars>
          <dgm:bulletEnabled val="1"/>
        </dgm:presLayoutVars>
      </dgm:prSet>
      <dgm:spPr/>
      <dgm:t>
        <a:bodyPr/>
        <a:lstStyle/>
        <a:p>
          <a:endParaRPr lang="en-US"/>
        </a:p>
      </dgm:t>
    </dgm:pt>
    <dgm:pt modelId="{621276CF-4746-4955-9756-97CA95839B65}" type="pres">
      <dgm:prSet presAssocID="{8B8F8580-BB98-4802-A64F-7DE0C80079D7}" presName="sibTrans" presStyleLbl="sibTrans2D1" presStyleIdx="0" presStyleCnt="2"/>
      <dgm:spPr/>
      <dgm:t>
        <a:bodyPr/>
        <a:lstStyle/>
        <a:p>
          <a:endParaRPr lang="en-US"/>
        </a:p>
      </dgm:t>
    </dgm:pt>
    <dgm:pt modelId="{053A1162-9450-4812-B0CC-11CF6510939A}" type="pres">
      <dgm:prSet presAssocID="{8B8F8580-BB98-4802-A64F-7DE0C80079D7}" presName="connectorText" presStyleLbl="sibTrans2D1" presStyleIdx="0" presStyleCnt="2"/>
      <dgm:spPr/>
      <dgm:t>
        <a:bodyPr/>
        <a:lstStyle/>
        <a:p>
          <a:endParaRPr lang="en-US"/>
        </a:p>
      </dgm:t>
    </dgm:pt>
    <dgm:pt modelId="{8A86FF89-68F7-485A-9FFE-E31A3D61475B}" type="pres">
      <dgm:prSet presAssocID="{E0AD6FDA-7520-4FF0-81F7-D3AFEDEC5E40}" presName="node" presStyleLbl="node1" presStyleIdx="1" presStyleCnt="3">
        <dgm:presLayoutVars>
          <dgm:bulletEnabled val="1"/>
        </dgm:presLayoutVars>
      </dgm:prSet>
      <dgm:spPr/>
      <dgm:t>
        <a:bodyPr/>
        <a:lstStyle/>
        <a:p>
          <a:endParaRPr lang="en-US"/>
        </a:p>
      </dgm:t>
    </dgm:pt>
    <dgm:pt modelId="{7F9F5B96-E973-4009-AEA7-E77684B723FF}" type="pres">
      <dgm:prSet presAssocID="{4CF9E13C-BD0D-4D07-B3B7-A354C46CB561}" presName="sibTrans" presStyleLbl="sibTrans2D1" presStyleIdx="1" presStyleCnt="2"/>
      <dgm:spPr/>
      <dgm:t>
        <a:bodyPr/>
        <a:lstStyle/>
        <a:p>
          <a:endParaRPr lang="en-US"/>
        </a:p>
      </dgm:t>
    </dgm:pt>
    <dgm:pt modelId="{C33BC706-F8F5-4F11-94BF-B409CB05D58B}" type="pres">
      <dgm:prSet presAssocID="{4CF9E13C-BD0D-4D07-B3B7-A354C46CB561}" presName="connectorText" presStyleLbl="sibTrans2D1" presStyleIdx="1" presStyleCnt="2"/>
      <dgm:spPr/>
      <dgm:t>
        <a:bodyPr/>
        <a:lstStyle/>
        <a:p>
          <a:endParaRPr lang="en-US"/>
        </a:p>
      </dgm:t>
    </dgm:pt>
    <dgm:pt modelId="{EB1DD15F-91A4-4BDD-AB1B-CE9EE5984B7C}" type="pres">
      <dgm:prSet presAssocID="{D0DCF8A3-A552-4B1D-AD69-5AAA577F4979}" presName="node" presStyleLbl="node1" presStyleIdx="2" presStyleCnt="3">
        <dgm:presLayoutVars>
          <dgm:bulletEnabled val="1"/>
        </dgm:presLayoutVars>
      </dgm:prSet>
      <dgm:spPr/>
      <dgm:t>
        <a:bodyPr/>
        <a:lstStyle/>
        <a:p>
          <a:endParaRPr lang="en-US"/>
        </a:p>
      </dgm:t>
    </dgm:pt>
  </dgm:ptLst>
  <dgm:cxnLst>
    <dgm:cxn modelId="{E8FF7DE3-5828-4072-B9BD-BDC5DA7E3F11}" type="presOf" srcId="{D0DCF8A3-A552-4B1D-AD69-5AAA577F4979}" destId="{EB1DD15F-91A4-4BDD-AB1B-CE9EE5984B7C}" srcOrd="0" destOrd="0" presId="urn:microsoft.com/office/officeart/2005/8/layout/process1"/>
    <dgm:cxn modelId="{DF54BC6C-F3C2-41D6-A2FC-84AEEEF26FB8}" type="presOf" srcId="{4CF9E13C-BD0D-4D07-B3B7-A354C46CB561}" destId="{7F9F5B96-E973-4009-AEA7-E77684B723FF}" srcOrd="0" destOrd="0" presId="urn:microsoft.com/office/officeart/2005/8/layout/process1"/>
    <dgm:cxn modelId="{253AD039-0536-43F7-9639-28197684AD88}" type="presOf" srcId="{8B8F8580-BB98-4802-A64F-7DE0C80079D7}" destId="{053A1162-9450-4812-B0CC-11CF6510939A}" srcOrd="1" destOrd="0" presId="urn:microsoft.com/office/officeart/2005/8/layout/process1"/>
    <dgm:cxn modelId="{945F6721-3F74-47A5-84A5-C745D13B449E}" srcId="{58A85077-1FC7-4B48-B861-C81D3CABD596}" destId="{B463D1F1-25FC-449A-8EA7-930AD256BF92}" srcOrd="0" destOrd="0" parTransId="{733AE2A3-A550-4244-8EC2-C4CE048F62B4}" sibTransId="{8B8F8580-BB98-4802-A64F-7DE0C80079D7}"/>
    <dgm:cxn modelId="{833169AB-15A3-4A19-B444-1B5243DBB138}" srcId="{58A85077-1FC7-4B48-B861-C81D3CABD596}" destId="{E0AD6FDA-7520-4FF0-81F7-D3AFEDEC5E40}" srcOrd="1" destOrd="0" parTransId="{B453AE05-566C-4DE2-A77A-D6EFD798C1B7}" sibTransId="{4CF9E13C-BD0D-4D07-B3B7-A354C46CB561}"/>
    <dgm:cxn modelId="{2CBFF5B8-FBEE-4C6E-B683-E280A8CBB76F}" type="presOf" srcId="{58A85077-1FC7-4B48-B861-C81D3CABD596}" destId="{6EF9046E-E59F-419D-AD5C-83F029BCB626}" srcOrd="0" destOrd="0" presId="urn:microsoft.com/office/officeart/2005/8/layout/process1"/>
    <dgm:cxn modelId="{598B8694-78D8-4087-A579-E231C74BC537}" type="presOf" srcId="{B463D1F1-25FC-449A-8EA7-930AD256BF92}" destId="{11E2AF86-6F04-45EE-8C6F-C4F8378D243E}" srcOrd="0" destOrd="0" presId="urn:microsoft.com/office/officeart/2005/8/layout/process1"/>
    <dgm:cxn modelId="{86FED4AD-33D7-4E93-8246-850C0A264AC1}" type="presOf" srcId="{4CF9E13C-BD0D-4D07-B3B7-A354C46CB561}" destId="{C33BC706-F8F5-4F11-94BF-B409CB05D58B}" srcOrd="1" destOrd="0" presId="urn:microsoft.com/office/officeart/2005/8/layout/process1"/>
    <dgm:cxn modelId="{D75EE099-21DA-459F-A0B4-1FD22BA92B74}" type="presOf" srcId="{8B8F8580-BB98-4802-A64F-7DE0C80079D7}" destId="{621276CF-4746-4955-9756-97CA95839B65}" srcOrd="0" destOrd="0" presId="urn:microsoft.com/office/officeart/2005/8/layout/process1"/>
    <dgm:cxn modelId="{11B92397-1C9A-474C-9C8A-DEBD499775C2}" type="presOf" srcId="{E0AD6FDA-7520-4FF0-81F7-D3AFEDEC5E40}" destId="{8A86FF89-68F7-485A-9FFE-E31A3D61475B}" srcOrd="0" destOrd="0" presId="urn:microsoft.com/office/officeart/2005/8/layout/process1"/>
    <dgm:cxn modelId="{F86CF99C-EF53-4854-B92B-48ABD76B3ACA}" srcId="{58A85077-1FC7-4B48-B861-C81D3CABD596}" destId="{D0DCF8A3-A552-4B1D-AD69-5AAA577F4979}" srcOrd="2" destOrd="0" parTransId="{5F0587AD-4882-43C6-9058-31580A280093}" sibTransId="{292A0D3C-1C2F-475D-B811-72B91A354D27}"/>
    <dgm:cxn modelId="{5D12517E-959A-49C5-BA8D-1D71DA661D49}" type="presParOf" srcId="{6EF9046E-E59F-419D-AD5C-83F029BCB626}" destId="{11E2AF86-6F04-45EE-8C6F-C4F8378D243E}" srcOrd="0" destOrd="0" presId="urn:microsoft.com/office/officeart/2005/8/layout/process1"/>
    <dgm:cxn modelId="{6BD49875-504A-4006-BD95-4570EE53A4B4}" type="presParOf" srcId="{6EF9046E-E59F-419D-AD5C-83F029BCB626}" destId="{621276CF-4746-4955-9756-97CA95839B65}" srcOrd="1" destOrd="0" presId="urn:microsoft.com/office/officeart/2005/8/layout/process1"/>
    <dgm:cxn modelId="{803EEB10-367E-4B42-83C0-EB0B784D34FB}" type="presParOf" srcId="{621276CF-4746-4955-9756-97CA95839B65}" destId="{053A1162-9450-4812-B0CC-11CF6510939A}" srcOrd="0" destOrd="0" presId="urn:microsoft.com/office/officeart/2005/8/layout/process1"/>
    <dgm:cxn modelId="{BAC23D69-FE30-459B-8825-A48A2608FF31}" type="presParOf" srcId="{6EF9046E-E59F-419D-AD5C-83F029BCB626}" destId="{8A86FF89-68F7-485A-9FFE-E31A3D61475B}" srcOrd="2" destOrd="0" presId="urn:microsoft.com/office/officeart/2005/8/layout/process1"/>
    <dgm:cxn modelId="{43590B0D-6015-4F42-9C1F-CE7D2532A34E}" type="presParOf" srcId="{6EF9046E-E59F-419D-AD5C-83F029BCB626}" destId="{7F9F5B96-E973-4009-AEA7-E77684B723FF}" srcOrd="3" destOrd="0" presId="urn:microsoft.com/office/officeart/2005/8/layout/process1"/>
    <dgm:cxn modelId="{9BE1BB6F-327E-4144-9181-4A125D24A213}" type="presParOf" srcId="{7F9F5B96-E973-4009-AEA7-E77684B723FF}" destId="{C33BC706-F8F5-4F11-94BF-B409CB05D58B}" srcOrd="0" destOrd="0" presId="urn:microsoft.com/office/officeart/2005/8/layout/process1"/>
    <dgm:cxn modelId="{E29F7CAF-E6D3-4E1C-B6C0-3DF267181CEE}" type="presParOf" srcId="{6EF9046E-E59F-419D-AD5C-83F029BCB626}" destId="{EB1DD15F-91A4-4BDD-AB1B-CE9EE5984B7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2AF86-6F04-45EE-8C6F-C4F8378D243E}">
      <dsp:nvSpPr>
        <dsp:cNvPr id="0" name=""/>
        <dsp:cNvSpPr/>
      </dsp:nvSpPr>
      <dsp:spPr>
        <a:xfrm>
          <a:off x="8481" y="818959"/>
          <a:ext cx="2534935" cy="1663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Data are been gathered from various sources (ERP system ,Excel Sheets and other sources)</a:t>
          </a:r>
        </a:p>
      </dsp:txBody>
      <dsp:txXfrm>
        <a:off x="57205" y="867683"/>
        <a:ext cx="2437487" cy="1566103"/>
      </dsp:txXfrm>
    </dsp:sp>
    <dsp:sp modelId="{621276CF-4746-4955-9756-97CA95839B65}">
      <dsp:nvSpPr>
        <dsp:cNvPr id="0" name=""/>
        <dsp:cNvSpPr/>
      </dsp:nvSpPr>
      <dsp:spPr>
        <a:xfrm>
          <a:off x="2796910" y="1336403"/>
          <a:ext cx="537406" cy="6286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2796910" y="1462136"/>
        <a:ext cx="376184" cy="377197"/>
      </dsp:txXfrm>
    </dsp:sp>
    <dsp:sp modelId="{8A86FF89-68F7-485A-9FFE-E31A3D61475B}">
      <dsp:nvSpPr>
        <dsp:cNvPr id="0" name=""/>
        <dsp:cNvSpPr/>
      </dsp:nvSpPr>
      <dsp:spPr>
        <a:xfrm>
          <a:off x="3557390" y="818959"/>
          <a:ext cx="2534935" cy="1663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Data are been consolidated and transformed into actionable meaniful information</a:t>
          </a:r>
        </a:p>
      </dsp:txBody>
      <dsp:txXfrm>
        <a:off x="3606114" y="867683"/>
        <a:ext cx="2437487" cy="1566103"/>
      </dsp:txXfrm>
    </dsp:sp>
    <dsp:sp modelId="{7F9F5B96-E973-4009-AEA7-E77684B723FF}">
      <dsp:nvSpPr>
        <dsp:cNvPr id="0" name=""/>
        <dsp:cNvSpPr/>
      </dsp:nvSpPr>
      <dsp:spPr>
        <a:xfrm>
          <a:off x="6345819" y="1336403"/>
          <a:ext cx="537406" cy="62866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n-US" sz="1400" kern="1200"/>
        </a:p>
      </dsp:txBody>
      <dsp:txXfrm>
        <a:off x="6345819" y="1462136"/>
        <a:ext cx="376184" cy="377197"/>
      </dsp:txXfrm>
    </dsp:sp>
    <dsp:sp modelId="{EB1DD15F-91A4-4BDD-AB1B-CE9EE5984B7C}">
      <dsp:nvSpPr>
        <dsp:cNvPr id="0" name=""/>
        <dsp:cNvSpPr/>
      </dsp:nvSpPr>
      <dsp:spPr>
        <a:xfrm>
          <a:off x="7106300" y="818959"/>
          <a:ext cx="2534935" cy="16635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chemeClr val="tx1"/>
              </a:solidFill>
            </a:rPr>
            <a:t>Meaniful information are then used to make business decisions for the company.</a:t>
          </a:r>
        </a:p>
      </dsp:txBody>
      <dsp:txXfrm>
        <a:off x="7155024" y="867683"/>
        <a:ext cx="2437487" cy="156610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6/6/2019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Geryl</a:t>
            </a:r>
            <a:r>
              <a:rPr lang="en-US" dirty="0"/>
              <a:t>:</a:t>
            </a:r>
          </a:p>
          <a:p>
            <a:endParaRPr lang="en-US" dirty="0"/>
          </a:p>
          <a:p>
            <a:r>
              <a:rPr lang="en-US" dirty="0"/>
              <a:t>As the market leader of lubricants in Indonesia, PT Pertamina Lubricants apprehends that the market competition of lubricants industry in Indonesia never been the same since</a:t>
            </a:r>
          </a:p>
          <a:p>
            <a:r>
              <a:rPr lang="en-US" dirty="0"/>
              <a:t>the liberalization of lube oil sector in 2001. The growing number of lubricant producers from local and foreign business has driven the industry competition up to the next level. In</a:t>
            </a:r>
          </a:p>
          <a:p>
            <a:r>
              <a:rPr lang="en-US" dirty="0"/>
              <a:t>order to preserve its position in the local market and expand the business to global market, PT Pertamina Lubricants has to improve the capability of developing and executing proper</a:t>
            </a:r>
          </a:p>
          <a:p>
            <a:r>
              <a:rPr lang="en-US" dirty="0"/>
              <a:t>business strategic, making effective and efficient business</a:t>
            </a:r>
            <a:endParaRPr lang="en-US" sz="1000" dirty="0">
              <a:solidFill>
                <a:prstClr val="black">
                  <a:lumMod val="75000"/>
                  <a:lumOff val="25000"/>
                </a:prstClr>
              </a:solidFill>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5A01C38D-F26D-4167-83EF-8774BC62D548}" type="slidenum">
              <a:rPr lang="en-US" smtClean="0"/>
              <a:t>2</a:t>
            </a:fld>
            <a:endParaRPr lang="en-US"/>
          </a:p>
        </p:txBody>
      </p:sp>
    </p:spTree>
    <p:extLst>
      <p:ext uri="{BB962C8B-B14F-4D97-AF65-F5344CB8AC3E}">
        <p14:creationId xmlns:p14="http://schemas.microsoft.com/office/powerpoint/2010/main" val="1634531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ts val="1800"/>
              </a:lnSpc>
              <a:spcAft>
                <a:spcPts val="600"/>
              </a:spcAft>
              <a:buFont typeface="Arial" panose="020B0604020202020204" pitchFamily="34" charset="0"/>
              <a:buNone/>
            </a:pPr>
            <a:r>
              <a:rPr lang="en-US" sz="1200" dirty="0" err="1"/>
              <a:t>Abid</a:t>
            </a:r>
            <a:endParaRPr lang="en-US" sz="1200" dirty="0"/>
          </a:p>
          <a:p>
            <a:pPr marL="0" indent="0">
              <a:lnSpc>
                <a:spcPts val="1800"/>
              </a:lnSpc>
              <a:spcAft>
                <a:spcPts val="600"/>
              </a:spcAft>
              <a:buFont typeface="Arial" panose="020B0604020202020204" pitchFamily="34" charset="0"/>
              <a:buNone/>
            </a:pPr>
            <a:endParaRPr lang="en-US" sz="1200" dirty="0"/>
          </a:p>
          <a:p>
            <a:pPr marL="171450" indent="-171450">
              <a:lnSpc>
                <a:spcPts val="1800"/>
              </a:lnSpc>
              <a:spcAft>
                <a:spcPts val="600"/>
              </a:spcAft>
              <a:buFont typeface="Arial" panose="020B0604020202020204" pitchFamily="34" charset="0"/>
              <a:buChar char="•"/>
            </a:pPr>
            <a:r>
              <a:rPr lang="en-US" sz="1200" dirty="0"/>
              <a:t>PT Pertamina Lubricants has to improve the capability of developing and executing proper business strategic, making effective and efficient business decisions. </a:t>
            </a:r>
          </a:p>
          <a:p>
            <a:pPr marL="171450" indent="-171450">
              <a:lnSpc>
                <a:spcPts val="1800"/>
              </a:lnSpc>
              <a:spcAft>
                <a:spcPts val="600"/>
              </a:spcAft>
              <a:buFont typeface="Arial" panose="020B0604020202020204" pitchFamily="34" charset="0"/>
              <a:buChar char="•"/>
            </a:pPr>
            <a:r>
              <a:rPr lang="en-US" sz="1200" dirty="0"/>
              <a:t>This objective could be achieved by utilizing available resources, includes utilization of information system and technology to support business activities. </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pPr marL="171450" indent="-171450">
              <a:lnSpc>
                <a:spcPts val="1800"/>
              </a:lnSpc>
              <a:spcAft>
                <a:spcPts val="600"/>
              </a:spcAft>
              <a:buFont typeface="Arial" panose="020B0604020202020204" pitchFamily="34" charset="0"/>
              <a:buChar char="•"/>
            </a:pPr>
            <a:r>
              <a:rPr lang="en-US" sz="1200" dirty="0"/>
              <a:t>Over years of ERP system adoption, the numerous business transactions have grown into large data pool. This huge amount of data stored in the ERP system</a:t>
            </a:r>
          </a:p>
          <a:p>
            <a:pPr marL="171450" marR="0" lvl="0" indent="-171450" algn="l" defTabSz="914400" rtl="0" eaLnBrk="1" fontAlgn="auto" latinLnBrk="0" hangingPunct="1">
              <a:lnSpc>
                <a:spcPts val="1800"/>
              </a:lnSpc>
              <a:spcBef>
                <a:spcPts val="0"/>
              </a:spcBef>
              <a:spcAft>
                <a:spcPts val="600"/>
              </a:spcAft>
              <a:buClrTx/>
              <a:buSzTx/>
              <a:buFont typeface="Arial" panose="020B0604020202020204" pitchFamily="34" charset="0"/>
              <a:buChar char="•"/>
              <a:tabLst/>
              <a:defRPr/>
            </a:pPr>
            <a:r>
              <a:rPr lang="en-US" sz="1200" dirty="0">
                <a:latin typeface="Fd6289-Identity-H"/>
              </a:rPr>
              <a:t>The growing number of lubricant producers from local and foreign business has driven the industry competition up to the next level. In order to preserve its position in the local market and expand the business to global market, PT Pertamina Lubricants has to improve the capability of developing and executing proper business strategic, making effective and efficient business </a:t>
            </a:r>
            <a:r>
              <a:rPr lang="en-US" sz="1200" dirty="0"/>
              <a:t>decisions. This objective could be achieved by utilizing available resources, includes utilization of information system and technology to support business activities. In furtherance of this necessity, over a decade PT Pertamina Lubricants has implemented Enterprise Resource Planning (ERP) system as one of its core information systems.</a:t>
            </a:r>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10"/>
          </p:nvPr>
        </p:nvSpPr>
        <p:spPr/>
        <p:txBody>
          <a:bodyPr/>
          <a:lstStyle/>
          <a:p>
            <a:fld id="{5A01C38D-F26D-4167-83EF-8774BC62D548}" type="slidenum">
              <a:rPr lang="en-US" smtClean="0"/>
              <a:t>3</a:t>
            </a:fld>
            <a:endParaRPr lang="en-US"/>
          </a:p>
        </p:txBody>
      </p:sp>
    </p:spTree>
    <p:extLst>
      <p:ext uri="{BB962C8B-B14F-4D97-AF65-F5344CB8AC3E}">
        <p14:creationId xmlns:p14="http://schemas.microsoft.com/office/powerpoint/2010/main" val="85394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800"/>
              </a:lnSpc>
              <a:spcAft>
                <a:spcPts val="600"/>
              </a:spcAft>
            </a:pPr>
            <a:r>
              <a:rPr lang="en-US" sz="1200" b="1" dirty="0"/>
              <a:t>Neha</a:t>
            </a:r>
          </a:p>
          <a:p>
            <a:pPr>
              <a:lnSpc>
                <a:spcPts val="1800"/>
              </a:lnSpc>
              <a:spcAft>
                <a:spcPts val="600"/>
              </a:spcAft>
            </a:pPr>
            <a:endParaRPr lang="en-US" sz="1200" b="1" dirty="0"/>
          </a:p>
          <a:p>
            <a:pPr>
              <a:lnSpc>
                <a:spcPts val="1800"/>
              </a:lnSpc>
              <a:spcAft>
                <a:spcPts val="600"/>
              </a:spcAft>
            </a:pPr>
            <a:r>
              <a:rPr lang="en-US" sz="1200" b="1" dirty="0"/>
              <a:t>Time constraints </a:t>
            </a:r>
            <a:r>
              <a:rPr lang="en-US" sz="1200" dirty="0"/>
              <a:t>- with the manual process, it needs time to prepare the data which leads to late delivery from one channel to another, thus resulting in the failure of delivery to the customers.</a:t>
            </a:r>
          </a:p>
          <a:p>
            <a:pPr>
              <a:lnSpc>
                <a:spcPts val="1800"/>
              </a:lnSpc>
              <a:spcAft>
                <a:spcPts val="600"/>
              </a:spcAft>
            </a:pPr>
            <a:endParaRPr lang="en-US" sz="1200" dirty="0"/>
          </a:p>
          <a:p>
            <a:pPr>
              <a:lnSpc>
                <a:spcPts val="1800"/>
              </a:lnSpc>
              <a:spcAft>
                <a:spcPts val="600"/>
              </a:spcAft>
            </a:pPr>
            <a:r>
              <a:rPr lang="en-US" sz="1200" dirty="0"/>
              <a:t> • </a:t>
            </a:r>
            <a:r>
              <a:rPr lang="en-US" sz="1200" b="1" dirty="0"/>
              <a:t>Human error </a:t>
            </a:r>
            <a:r>
              <a:rPr lang="en-US" sz="1200" dirty="0"/>
              <a:t>- manual processes increase the probability of mistakes in planning result that can affect the overall business process. </a:t>
            </a:r>
          </a:p>
          <a:p>
            <a:pPr>
              <a:lnSpc>
                <a:spcPts val="1800"/>
              </a:lnSpc>
              <a:spcAft>
                <a:spcPts val="600"/>
              </a:spcAft>
            </a:pPr>
            <a:r>
              <a:rPr lang="en-US" sz="1200" dirty="0"/>
              <a:t>• Lack of flexibility responding to market changes - the fierce competition in lubricants market force every player in the business to adapt to any market demand. To support this business need, organizations is necessary to have reliable information processing which serves the information in a timely manner. With the manual process, this business requirement is hard to achieve. </a:t>
            </a:r>
          </a:p>
          <a:p>
            <a:pPr marL="0" marR="0" lvl="0" indent="0" algn="l" defTabSz="914400" rtl="0" eaLnBrk="1" fontAlgn="auto" latinLnBrk="0" hangingPunct="1">
              <a:lnSpc>
                <a:spcPts val="1800"/>
              </a:lnSpc>
              <a:spcBef>
                <a:spcPts val="0"/>
              </a:spcBef>
              <a:spcAft>
                <a:spcPts val="600"/>
              </a:spcAft>
              <a:buClrTx/>
              <a:buSzTx/>
              <a:buFontTx/>
              <a:buNone/>
              <a:tabLst/>
              <a:defRPr/>
            </a:pPr>
            <a:r>
              <a:rPr lang="en-US" sz="1200" b="1" dirty="0"/>
              <a:t>-</a:t>
            </a:r>
            <a:r>
              <a:rPr lang="en-US" sz="1200" dirty="0"/>
              <a:t>It is tough to manage supply chain across Indonesia which requires additional resources (Storage cost, interest and production efficiency).</a:t>
            </a:r>
          </a:p>
          <a:p>
            <a:pPr>
              <a:lnSpc>
                <a:spcPts val="1800"/>
              </a:lnSpc>
              <a:spcAft>
                <a:spcPts val="600"/>
              </a:spcAft>
            </a:pPr>
            <a:endParaRPr lang="en-US" sz="1200" dirty="0"/>
          </a:p>
          <a:p>
            <a:endParaRPr lang="en-US" dirty="0"/>
          </a:p>
        </p:txBody>
      </p:sp>
      <p:sp>
        <p:nvSpPr>
          <p:cNvPr id="4" name="Slide Number Placeholder 3"/>
          <p:cNvSpPr>
            <a:spLocks noGrp="1"/>
          </p:cNvSpPr>
          <p:nvPr>
            <p:ph type="sldNum" sz="quarter" idx="10"/>
          </p:nvPr>
        </p:nvSpPr>
        <p:spPr/>
        <p:txBody>
          <a:bodyPr/>
          <a:lstStyle/>
          <a:p>
            <a:fld id="{5A01C38D-F26D-4167-83EF-8774BC62D548}" type="slidenum">
              <a:rPr lang="en-US" smtClean="0"/>
              <a:t>4</a:t>
            </a:fld>
            <a:endParaRPr lang="en-US"/>
          </a:p>
        </p:txBody>
      </p:sp>
    </p:spTree>
    <p:extLst>
      <p:ext uri="{BB962C8B-B14F-4D97-AF65-F5344CB8AC3E}">
        <p14:creationId xmlns:p14="http://schemas.microsoft.com/office/powerpoint/2010/main" val="2643816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Nafisat</a:t>
            </a:r>
            <a:endParaRPr lang="en-US" dirty="0"/>
          </a:p>
        </p:txBody>
      </p:sp>
      <p:sp>
        <p:nvSpPr>
          <p:cNvPr id="4" name="Slide Number Placeholder 3"/>
          <p:cNvSpPr>
            <a:spLocks noGrp="1"/>
          </p:cNvSpPr>
          <p:nvPr>
            <p:ph type="sldNum" sz="quarter" idx="10"/>
          </p:nvPr>
        </p:nvSpPr>
        <p:spPr/>
        <p:txBody>
          <a:bodyPr/>
          <a:lstStyle/>
          <a:p>
            <a:fld id="{5A01C38D-F26D-4167-83EF-8774BC62D548}" type="slidenum">
              <a:rPr lang="en-US" smtClean="0"/>
              <a:t>5</a:t>
            </a:fld>
            <a:endParaRPr lang="en-US"/>
          </a:p>
        </p:txBody>
      </p:sp>
    </p:spTree>
    <p:extLst>
      <p:ext uri="{BB962C8B-B14F-4D97-AF65-F5344CB8AC3E}">
        <p14:creationId xmlns:p14="http://schemas.microsoft.com/office/powerpoint/2010/main" val="2757081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Nafisat</a:t>
            </a:r>
            <a:endParaRPr lang="en-US" dirty="0"/>
          </a:p>
        </p:txBody>
      </p:sp>
      <p:sp>
        <p:nvSpPr>
          <p:cNvPr id="4" name="Slide Number Placeholder 3"/>
          <p:cNvSpPr>
            <a:spLocks noGrp="1"/>
          </p:cNvSpPr>
          <p:nvPr>
            <p:ph type="sldNum" sz="quarter" idx="10"/>
          </p:nvPr>
        </p:nvSpPr>
        <p:spPr/>
        <p:txBody>
          <a:bodyPr/>
          <a:lstStyle/>
          <a:p>
            <a:fld id="{5A01C38D-F26D-4167-83EF-8774BC62D548}" type="slidenum">
              <a:rPr lang="en-US" smtClean="0"/>
              <a:t>6</a:t>
            </a:fld>
            <a:endParaRPr lang="en-US"/>
          </a:p>
        </p:txBody>
      </p:sp>
    </p:spTree>
    <p:extLst>
      <p:ext uri="{BB962C8B-B14F-4D97-AF65-F5344CB8AC3E}">
        <p14:creationId xmlns:p14="http://schemas.microsoft.com/office/powerpoint/2010/main" val="20092149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xmlns=""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6/6/2019</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Business decisions and role of data in business decision making</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a:xfrm>
            <a:off x="1399309" y="2845377"/>
            <a:ext cx="9144000" cy="1287675"/>
          </a:xfrm>
        </p:spPr>
        <p:txBody>
          <a:bodyPr/>
          <a:lstStyle/>
          <a:p>
            <a:r>
              <a:rPr lang="en-US" dirty="0"/>
              <a:t>Presented by:</a:t>
            </a:r>
          </a:p>
          <a:p>
            <a:r>
              <a:rPr lang="en-US" dirty="0"/>
              <a:t>Group:  Neha, </a:t>
            </a:r>
            <a:r>
              <a:rPr lang="en-US" dirty="0" err="1"/>
              <a:t>Geryl</a:t>
            </a:r>
            <a:r>
              <a:rPr lang="en-US" dirty="0"/>
              <a:t>, </a:t>
            </a:r>
            <a:r>
              <a:rPr lang="en-US" dirty="0" err="1"/>
              <a:t>Nafisat</a:t>
            </a:r>
            <a:r>
              <a:rPr lang="en-US" dirty="0"/>
              <a:t>, </a:t>
            </a:r>
            <a:r>
              <a:rPr lang="en-US" dirty="0" err="1"/>
              <a:t>Abid</a:t>
            </a:r>
            <a:r>
              <a:rPr lang="en-US" dirty="0"/>
              <a:t>, </a:t>
            </a:r>
          </a:p>
          <a:p>
            <a:endParaRPr lang="en-US" dirty="0"/>
          </a:p>
        </p:txBody>
      </p:sp>
      <p:sp>
        <p:nvSpPr>
          <p:cNvPr id="6" name="TextBox 5"/>
          <p:cNvSpPr txBox="1"/>
          <p:nvPr/>
        </p:nvSpPr>
        <p:spPr>
          <a:xfrm>
            <a:off x="1399308" y="4696690"/>
            <a:ext cx="9847812" cy="1612669"/>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1600" dirty="0">
                <a:solidFill>
                  <a:schemeClr val="bg1">
                    <a:lumMod val="85000"/>
                  </a:schemeClr>
                </a:solidFill>
                <a:latin typeface="Segoe UI" panose="020B0502040204020203" pitchFamily="34" charset="0"/>
                <a:cs typeface="Segoe UI" panose="020B0502040204020203" pitchFamily="34" charset="0"/>
              </a:rPr>
              <a:t>Case study on Lube Distribution:</a:t>
            </a:r>
          </a:p>
          <a:p>
            <a:pPr>
              <a:lnSpc>
                <a:spcPts val="1800"/>
              </a:lnSpc>
              <a:spcAft>
                <a:spcPts val="600"/>
              </a:spcAft>
            </a:pPr>
            <a:r>
              <a:rPr lang="en-US" sz="1600" dirty="0">
                <a:solidFill>
                  <a:schemeClr val="bg1">
                    <a:lumMod val="85000"/>
                  </a:schemeClr>
                </a:solidFill>
                <a:latin typeface="Segoe UI" panose="020B0502040204020203" pitchFamily="34" charset="0"/>
                <a:cs typeface="Segoe UI" panose="020B0502040204020203" pitchFamily="34" charset="0"/>
              </a:rPr>
              <a:t>Reference:</a:t>
            </a:r>
          </a:p>
          <a:p>
            <a:pPr>
              <a:lnSpc>
                <a:spcPts val="1800"/>
              </a:lnSpc>
              <a:spcAft>
                <a:spcPts val="600"/>
              </a:spcAft>
            </a:pPr>
            <a:r>
              <a:rPr lang="en-US" sz="1600" dirty="0">
                <a:solidFill>
                  <a:schemeClr val="bg1">
                    <a:lumMod val="85000"/>
                  </a:schemeClr>
                </a:solidFill>
                <a:latin typeface="Segoe UI" panose="020B0502040204020203" pitchFamily="34" charset="0"/>
                <a:cs typeface="Segoe UI" panose="020B0502040204020203" pitchFamily="34" charset="0"/>
              </a:rPr>
              <a:t>Business Intelligence System for Operational Decision Making Support: A Case Study on Lube Distribution</a:t>
            </a:r>
          </a:p>
          <a:p>
            <a:pPr>
              <a:lnSpc>
                <a:spcPts val="1800"/>
              </a:lnSpc>
              <a:spcAft>
                <a:spcPts val="600"/>
              </a:spcAft>
            </a:pPr>
            <a:r>
              <a:rPr lang="en-US" sz="1600" dirty="0" err="1">
                <a:solidFill>
                  <a:schemeClr val="bg1">
                    <a:lumMod val="85000"/>
                  </a:schemeClr>
                </a:solidFill>
                <a:latin typeface="Segoe UI" panose="020B0502040204020203" pitchFamily="34" charset="0"/>
                <a:cs typeface="Segoe UI" panose="020B0502040204020203" pitchFamily="34" charset="0"/>
              </a:rPr>
              <a:t>Mashudi</a:t>
            </a:r>
            <a:r>
              <a:rPr lang="en-US" sz="1600" dirty="0">
                <a:solidFill>
                  <a:schemeClr val="bg1">
                    <a:lumMod val="85000"/>
                  </a:schemeClr>
                </a:solidFill>
                <a:latin typeface="Segoe UI" panose="020B0502040204020203" pitchFamily="34" charset="0"/>
                <a:cs typeface="Segoe UI" panose="020B0502040204020203" pitchFamily="34" charset="0"/>
              </a:rPr>
              <a:t>, Nur </a:t>
            </a:r>
            <a:r>
              <a:rPr lang="en-US" sz="1600" dirty="0" err="1">
                <a:solidFill>
                  <a:schemeClr val="bg1">
                    <a:lumMod val="85000"/>
                  </a:schemeClr>
                </a:solidFill>
                <a:latin typeface="Segoe UI" panose="020B0502040204020203" pitchFamily="34" charset="0"/>
                <a:cs typeface="Segoe UI" panose="020B0502040204020203" pitchFamily="34" charset="0"/>
              </a:rPr>
              <a:t>Rachmawati</a:t>
            </a:r>
            <a:r>
              <a:rPr lang="en-US" sz="1600" dirty="0">
                <a:solidFill>
                  <a:schemeClr val="bg1">
                    <a:lumMod val="85000"/>
                  </a:schemeClr>
                </a:solidFill>
                <a:latin typeface="Segoe UI" panose="020B0502040204020203" pitchFamily="34" charset="0"/>
                <a:cs typeface="Segoe UI" panose="020B0502040204020203" pitchFamily="34" charset="0"/>
              </a:rPr>
              <a:t>, Tri </a:t>
            </a:r>
            <a:r>
              <a:rPr lang="en-US" sz="1600" dirty="0" err="1">
                <a:solidFill>
                  <a:schemeClr val="bg1">
                    <a:lumMod val="85000"/>
                  </a:schemeClr>
                </a:solidFill>
                <a:latin typeface="Segoe UI" panose="020B0502040204020203" pitchFamily="34" charset="0"/>
                <a:cs typeface="Segoe UI" panose="020B0502040204020203" pitchFamily="34" charset="0"/>
              </a:rPr>
              <a:t>Suranto</a:t>
            </a:r>
            <a:r>
              <a:rPr lang="en-US" sz="1600" dirty="0">
                <a:solidFill>
                  <a:schemeClr val="bg1">
                    <a:lumMod val="85000"/>
                  </a:schemeClr>
                </a:solidFill>
                <a:latin typeface="Segoe UI" panose="020B0502040204020203" pitchFamily="34" charset="0"/>
                <a:cs typeface="Segoe UI" panose="020B0502040204020203" pitchFamily="34" charset="0"/>
              </a:rPr>
              <a:t>, </a:t>
            </a:r>
            <a:r>
              <a:rPr lang="en-US" sz="1600" dirty="0" err="1">
                <a:solidFill>
                  <a:schemeClr val="bg1">
                    <a:lumMod val="85000"/>
                  </a:schemeClr>
                </a:solidFill>
                <a:latin typeface="Segoe UI" panose="020B0502040204020203" pitchFamily="34" charset="0"/>
                <a:cs typeface="Segoe UI" panose="020B0502040204020203" pitchFamily="34" charset="0"/>
              </a:rPr>
              <a:t>Irva</a:t>
            </a:r>
            <a:r>
              <a:rPr lang="en-US" sz="1600" dirty="0">
                <a:solidFill>
                  <a:schemeClr val="bg1">
                    <a:lumMod val="85000"/>
                  </a:schemeClr>
                </a:solidFill>
                <a:latin typeface="Segoe UI" panose="020B0502040204020203" pitchFamily="34" charset="0"/>
                <a:cs typeface="Segoe UI" panose="020B0502040204020203" pitchFamily="34" charset="0"/>
              </a:rPr>
              <a:t> </a:t>
            </a:r>
            <a:r>
              <a:rPr lang="en-US" sz="1600" dirty="0" err="1">
                <a:solidFill>
                  <a:schemeClr val="bg1">
                    <a:lumMod val="85000"/>
                  </a:schemeClr>
                </a:solidFill>
                <a:latin typeface="Segoe UI" panose="020B0502040204020203" pitchFamily="34" charset="0"/>
                <a:cs typeface="Segoe UI" panose="020B0502040204020203" pitchFamily="34" charset="0"/>
              </a:rPr>
              <a:t>Dwinovita</a:t>
            </a:r>
            <a:r>
              <a:rPr lang="en-US" sz="1600" dirty="0">
                <a:solidFill>
                  <a:schemeClr val="bg1">
                    <a:lumMod val="85000"/>
                  </a:schemeClr>
                </a:solidFill>
                <a:latin typeface="Segoe UI" panose="020B0502040204020203" pitchFamily="34" charset="0"/>
                <a:cs typeface="Segoe UI" panose="020B0502040204020203" pitchFamily="34" charset="0"/>
              </a:rPr>
              <a:t> CSS Division, HR and General Affair Department PT Pertamina (Persero) Jakarta, Indonesia</a:t>
            </a:r>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TextBox 2"/>
          <p:cNvSpPr txBox="1"/>
          <p:nvPr/>
        </p:nvSpPr>
        <p:spPr>
          <a:xfrm>
            <a:off x="764771" y="1803862"/>
            <a:ext cx="10365971" cy="1770611"/>
          </a:xfrm>
          <a:prstGeom prst="rect">
            <a:avLst/>
          </a:prstGeom>
        </p:spPr>
        <p:txBody>
          <a:bodyPr vert="horz" wrap="square" lIns="91440" tIns="45720" rIns="91440" bIns="45720" rtlCol="0">
            <a:noAutofit/>
          </a:bodyPr>
          <a:lstStyle/>
          <a:p>
            <a:pPr marL="171450" indent="-171450">
              <a:lnSpc>
                <a:spcPts val="1800"/>
              </a:lnSpc>
              <a:spcAft>
                <a:spcPts val="600"/>
              </a:spcAft>
              <a:buFont typeface="Arial" panose="020B0604020202020204" pitchFamily="34" charset="0"/>
              <a:buChar char="•"/>
            </a:pPr>
            <a:r>
              <a:rPr lang="en-US" sz="1200" dirty="0"/>
              <a:t>By utilizing the comprehensive information provided in the management dashboard, PT Pertamina Lubricants is able to determine the optimum production and distribution planning to ensure the availability of products as enforced in the aspect of "The Right Product at The Right Time at the Right Location". </a:t>
            </a:r>
          </a:p>
          <a:p>
            <a:pPr marL="171450" indent="-171450">
              <a:lnSpc>
                <a:spcPts val="1800"/>
              </a:lnSpc>
              <a:spcAft>
                <a:spcPts val="600"/>
              </a:spcAft>
              <a:buFont typeface="Arial" panose="020B0604020202020204" pitchFamily="34" charset="0"/>
              <a:buChar char="•"/>
            </a:pPr>
            <a:r>
              <a:rPr lang="en-US" sz="1200" dirty="0"/>
              <a:t>The dashboard also facilitates in establishing effective marketing strategies to boost the sales performance and achieve a sustainable competitive advantage. Furthermore, ad hoc reporting feature empowers end-users to drill-down and slice and dice data in a number of ways and create a new viewpoint of information to answer their business questions without having to request queries from IT Department.</a:t>
            </a: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29656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Pertamina History and Geographical Presence</a:t>
            </a:r>
          </a:p>
        </p:txBody>
      </p:sp>
      <p:pic>
        <p:nvPicPr>
          <p:cNvPr id="3" name="Picture 2"/>
          <p:cNvPicPr>
            <a:picLocks noChangeAspect="1"/>
          </p:cNvPicPr>
          <p:nvPr/>
        </p:nvPicPr>
        <p:blipFill>
          <a:blip r:embed="rId3"/>
          <a:stretch>
            <a:fillRect/>
          </a:stretch>
        </p:blipFill>
        <p:spPr>
          <a:xfrm>
            <a:off x="5427475" y="3194004"/>
            <a:ext cx="5848350" cy="3086100"/>
          </a:xfrm>
          <a:prstGeom prst="rect">
            <a:avLst/>
          </a:prstGeom>
        </p:spPr>
      </p:pic>
      <p:sp>
        <p:nvSpPr>
          <p:cNvPr id="4" name="TextBox 3"/>
          <p:cNvSpPr txBox="1"/>
          <p:nvPr/>
        </p:nvSpPr>
        <p:spPr>
          <a:xfrm>
            <a:off x="1172678" y="3983221"/>
            <a:ext cx="9846643" cy="1507666"/>
          </a:xfrm>
          <a:prstGeom prst="rect">
            <a:avLst/>
          </a:prstGeom>
        </p:spPr>
        <p:txBody>
          <a:bodyPr vert="horz" wrap="square" lIns="91440" tIns="45720" rIns="91440" bIns="45720" rtlCol="0">
            <a:noAutofit/>
          </a:bodyPr>
          <a:lstStyle/>
          <a:p>
            <a:pPr marL="171450" indent="-171450">
              <a:lnSpc>
                <a:spcPts val="1800"/>
              </a:lnSpc>
              <a:spcAft>
                <a:spcPts val="600"/>
              </a:spcAft>
              <a:buFont typeface="Arial" panose="020B0604020202020204" pitchFamily="34" charset="0"/>
              <a:buChar char="•"/>
            </a:pPr>
            <a:r>
              <a:rPr lang="en-US" b="1" dirty="0"/>
              <a:t>Three factories </a:t>
            </a:r>
          </a:p>
          <a:p>
            <a:pPr marL="171450" indent="-171450">
              <a:lnSpc>
                <a:spcPts val="1800"/>
              </a:lnSpc>
              <a:spcAft>
                <a:spcPts val="600"/>
              </a:spcAft>
              <a:buFont typeface="Arial" panose="020B0604020202020204" pitchFamily="34" charset="0"/>
              <a:buChar char="•"/>
            </a:pPr>
            <a:r>
              <a:rPr lang="en-US" b="1" dirty="0"/>
              <a:t>Forty Depots </a:t>
            </a:r>
          </a:p>
          <a:p>
            <a:pPr marL="171450" indent="-171450">
              <a:lnSpc>
                <a:spcPts val="1800"/>
              </a:lnSpc>
              <a:spcAft>
                <a:spcPts val="600"/>
              </a:spcAft>
              <a:buFont typeface="Arial" panose="020B0604020202020204" pitchFamily="34" charset="0"/>
              <a:buChar char="•"/>
            </a:pPr>
            <a:r>
              <a:rPr lang="en-US" b="1" dirty="0"/>
              <a:t>Presence in seven sales regions</a:t>
            </a:r>
            <a:endParaRPr lang="en-US" dirty="0"/>
          </a:p>
          <a:p>
            <a:pPr marL="171450" indent="-171450">
              <a:lnSpc>
                <a:spcPts val="1800"/>
              </a:lnSpc>
              <a:spcAft>
                <a:spcPts val="600"/>
              </a:spcAft>
              <a:buFont typeface="Arial" panose="020B0604020202020204" pitchFamily="34" charset="0"/>
              <a:buChar char="•"/>
            </a:pPr>
            <a:r>
              <a:rPr lang="en-US" b="1" dirty="0"/>
              <a:t>Nine hundred sales agents</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5" name="TextBox 4"/>
          <p:cNvSpPr txBox="1"/>
          <p:nvPr/>
        </p:nvSpPr>
        <p:spPr>
          <a:xfrm>
            <a:off x="1172678" y="1664413"/>
            <a:ext cx="9543268" cy="18288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6" name="TextBox 5"/>
          <p:cNvSpPr txBox="1"/>
          <p:nvPr/>
        </p:nvSpPr>
        <p:spPr>
          <a:xfrm>
            <a:off x="900958" y="1832875"/>
            <a:ext cx="10086707" cy="724645"/>
          </a:xfrm>
          <a:prstGeom prst="rect">
            <a:avLst/>
          </a:prstGeom>
        </p:spPr>
        <p:txBody>
          <a:bodyPr vert="horz" wrap="square" lIns="91440" tIns="45720" rIns="91440" bIns="45720" rtlCol="0">
            <a:noAutofit/>
          </a:bodyPr>
          <a:lstStyle/>
          <a:p>
            <a:pPr marL="285750" indent="-285750">
              <a:buFont typeface="Arial" panose="020B0604020202020204" pitchFamily="34" charset="0"/>
              <a:buChar char="•"/>
            </a:pPr>
            <a:r>
              <a:rPr lang="en-US" dirty="0"/>
              <a:t>PT Pertamina Lubricants is a leader in Lubrication business in Indonesia and growing very rapidly.</a:t>
            </a:r>
          </a:p>
          <a:p>
            <a:endParaRPr lang="en-US" dirty="0"/>
          </a:p>
        </p:txBody>
      </p:sp>
    </p:spTree>
    <p:extLst>
      <p:ext uri="{BB962C8B-B14F-4D97-AF65-F5344CB8AC3E}">
        <p14:creationId xmlns:p14="http://schemas.microsoft.com/office/powerpoint/2010/main" val="408871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Pertamina Problem Statement</a:t>
            </a:r>
          </a:p>
        </p:txBody>
      </p:sp>
      <p:sp>
        <p:nvSpPr>
          <p:cNvPr id="3" name="TextBox 2"/>
          <p:cNvSpPr txBox="1"/>
          <p:nvPr/>
        </p:nvSpPr>
        <p:spPr>
          <a:xfrm>
            <a:off x="604434" y="1463040"/>
            <a:ext cx="11191326" cy="4272742"/>
          </a:xfrm>
          <a:prstGeom prst="rect">
            <a:avLst/>
          </a:prstGeom>
        </p:spPr>
        <p:txBody>
          <a:bodyPr vert="horz" wrap="square" lIns="91440" tIns="45720" rIns="91440" bIns="45720" rtlCol="0">
            <a:noAutofit/>
          </a:bodyPr>
          <a:lstStyle/>
          <a:p>
            <a:pPr marL="171450" indent="-171450">
              <a:lnSpc>
                <a:spcPts val="1800"/>
              </a:lnSpc>
              <a:spcAft>
                <a:spcPts val="600"/>
              </a:spcAft>
              <a:buFont typeface="Arial" panose="020B0604020202020204" pitchFamily="34" charset="0"/>
              <a:buChar char="•"/>
            </a:pPr>
            <a:endParaRPr lang="en-US" sz="2400" dirty="0"/>
          </a:p>
          <a:p>
            <a:pPr marL="171450" indent="-171450">
              <a:lnSpc>
                <a:spcPts val="1800"/>
              </a:lnSpc>
              <a:spcAft>
                <a:spcPts val="600"/>
              </a:spcAft>
              <a:buFont typeface="Arial" panose="020B0604020202020204" pitchFamily="34" charset="0"/>
              <a:buChar char="•"/>
            </a:pPr>
            <a:endParaRPr lang="en-US" sz="2400" dirty="0"/>
          </a:p>
          <a:p>
            <a:pPr marL="171450" indent="-171450">
              <a:lnSpc>
                <a:spcPts val="1800"/>
              </a:lnSpc>
              <a:spcAft>
                <a:spcPts val="600"/>
              </a:spcAft>
              <a:buFont typeface="Arial" panose="020B0604020202020204" pitchFamily="34" charset="0"/>
              <a:buChar char="•"/>
            </a:pPr>
            <a:r>
              <a:rPr lang="en-US" sz="2400" dirty="0"/>
              <a:t>PT Pertamina Lubricants has to improve business decision making process</a:t>
            </a:r>
          </a:p>
          <a:p>
            <a:pPr marL="171450" indent="-171450">
              <a:lnSpc>
                <a:spcPts val="1800"/>
              </a:lnSpc>
              <a:spcAft>
                <a:spcPts val="600"/>
              </a:spcAft>
              <a:buFont typeface="Arial" panose="020B0604020202020204" pitchFamily="34" charset="0"/>
              <a:buChar char="•"/>
            </a:pPr>
            <a:endParaRPr lang="en-US" sz="2400" dirty="0"/>
          </a:p>
          <a:p>
            <a:pPr marL="171450" indent="-171450">
              <a:lnSpc>
                <a:spcPts val="1800"/>
              </a:lnSpc>
              <a:spcAft>
                <a:spcPts val="600"/>
              </a:spcAft>
              <a:buFont typeface="Arial" panose="020B0604020202020204" pitchFamily="34" charset="0"/>
              <a:buChar char="•"/>
            </a:pPr>
            <a:r>
              <a:rPr lang="en-US" sz="2400" dirty="0"/>
              <a:t>How to utilize available  information system effectively</a:t>
            </a:r>
          </a:p>
          <a:p>
            <a:pPr>
              <a:lnSpc>
                <a:spcPts val="1800"/>
              </a:lnSpc>
              <a:spcAft>
                <a:spcPts val="600"/>
              </a:spcAft>
            </a:pPr>
            <a:endParaRPr lang="en-US" sz="2400" dirty="0"/>
          </a:p>
          <a:p>
            <a:pPr marL="171450" indent="-171450">
              <a:lnSpc>
                <a:spcPts val="1800"/>
              </a:lnSpc>
              <a:spcAft>
                <a:spcPts val="600"/>
              </a:spcAft>
              <a:buFont typeface="Arial" panose="020B0604020202020204" pitchFamily="34" charset="0"/>
              <a:buChar char="•"/>
            </a:pPr>
            <a:r>
              <a:rPr lang="en-US" sz="2400" dirty="0"/>
              <a:t>Over the number of years ERP system adoption have grown into large data pool</a:t>
            </a:r>
          </a:p>
          <a:p>
            <a:pPr marL="171450" indent="-171450">
              <a:lnSpc>
                <a:spcPts val="1800"/>
              </a:lnSpc>
              <a:spcAft>
                <a:spcPts val="600"/>
              </a:spcAft>
              <a:buFont typeface="Arial" panose="020B0604020202020204" pitchFamily="34" charset="0"/>
              <a:buChar char="•"/>
            </a:pPr>
            <a:endParaRPr lang="en-US" sz="2400" dirty="0"/>
          </a:p>
          <a:p>
            <a:pPr marL="171450" indent="-171450">
              <a:lnSpc>
                <a:spcPts val="1800"/>
              </a:lnSpc>
              <a:spcAft>
                <a:spcPts val="600"/>
              </a:spcAft>
              <a:buFont typeface="Arial" panose="020B0604020202020204" pitchFamily="34" charset="0"/>
              <a:buChar char="•"/>
            </a:pPr>
            <a:r>
              <a:rPr lang="en-US" sz="2400" dirty="0"/>
              <a:t>How to compete with local and international competitors</a:t>
            </a:r>
          </a:p>
          <a:p>
            <a:pPr marL="171450" indent="-171450">
              <a:lnSpc>
                <a:spcPts val="1800"/>
              </a:lnSpc>
              <a:spcAft>
                <a:spcPts val="600"/>
              </a:spcAft>
              <a:buFont typeface="Arial" panose="020B0604020202020204" pitchFamily="34" charset="0"/>
              <a:buChar char="•"/>
            </a:pPr>
            <a:endParaRPr lang="en-US" sz="2400" dirty="0"/>
          </a:p>
          <a:p>
            <a:pPr marL="171450" indent="-171450">
              <a:lnSpc>
                <a:spcPts val="1800"/>
              </a:lnSpc>
              <a:spcAft>
                <a:spcPts val="600"/>
              </a:spcAft>
              <a:buFont typeface="Arial" panose="020B0604020202020204" pitchFamily="34" charset="0"/>
              <a:buChar char="•"/>
            </a:pPr>
            <a:endParaRPr lang="en-US" sz="2400" dirty="0"/>
          </a:p>
          <a:p>
            <a:pPr marL="171450" indent="-171450">
              <a:lnSpc>
                <a:spcPts val="1800"/>
              </a:lnSpc>
              <a:spcAft>
                <a:spcPts val="600"/>
              </a:spcAft>
              <a:buFont typeface="Arial" panose="020B0604020202020204" pitchFamily="34" charset="0"/>
              <a:buChar char="•"/>
            </a:pPr>
            <a:endParaRPr lang="en-US" sz="2400" dirty="0"/>
          </a:p>
        </p:txBody>
      </p:sp>
      <p:sp>
        <p:nvSpPr>
          <p:cNvPr id="4" name="TextBox 3"/>
          <p:cNvSpPr txBox="1"/>
          <p:nvPr/>
        </p:nvSpPr>
        <p:spPr>
          <a:xfrm>
            <a:off x="714894" y="5428210"/>
            <a:ext cx="11080866" cy="931026"/>
          </a:xfrm>
          <a:prstGeom prst="rect">
            <a:avLst/>
          </a:prstGeom>
        </p:spPr>
        <p:txBody>
          <a:bodyPr vert="horz" wrap="square" lIns="91440" tIns="45720" rIns="91440" bIns="45720" rtlCol="0">
            <a:noAutofit/>
          </a:bodyPr>
          <a:lstStyle/>
          <a:p>
            <a:pPr>
              <a:lnSpc>
                <a:spcPts val="1800"/>
              </a:lnSpc>
              <a:spcAft>
                <a:spcPts val="600"/>
              </a:spcAft>
            </a:pPr>
            <a:r>
              <a:rPr lang="en-US" sz="1000" dirty="0"/>
              <a:t>Reference:</a:t>
            </a:r>
          </a:p>
          <a:p>
            <a:pPr>
              <a:lnSpc>
                <a:spcPts val="1800"/>
              </a:lnSpc>
              <a:spcAft>
                <a:spcPts val="600"/>
              </a:spcAft>
            </a:pPr>
            <a:r>
              <a:rPr lang="en-US" sz="1000" dirty="0"/>
              <a:t>Business Intelligence System for Operational Decision Making Support: A Case Study on Lube Distribution</a:t>
            </a:r>
          </a:p>
          <a:p>
            <a:pPr>
              <a:lnSpc>
                <a:spcPts val="1800"/>
              </a:lnSpc>
              <a:spcAft>
                <a:spcPts val="600"/>
              </a:spcAft>
            </a:pPr>
            <a:r>
              <a:rPr lang="en-US" sz="1000" dirty="0" err="1"/>
              <a:t>Mashudi</a:t>
            </a:r>
            <a:r>
              <a:rPr lang="en-US" sz="1000" dirty="0"/>
              <a:t>, Nur </a:t>
            </a:r>
            <a:r>
              <a:rPr lang="en-US" sz="1000" dirty="0" err="1"/>
              <a:t>Rachmawati</a:t>
            </a:r>
            <a:r>
              <a:rPr lang="en-US" sz="1000" dirty="0"/>
              <a:t>, Tri </a:t>
            </a:r>
            <a:r>
              <a:rPr lang="en-US" sz="1000" dirty="0" err="1"/>
              <a:t>Suranto</a:t>
            </a:r>
            <a:r>
              <a:rPr lang="en-US" sz="1000" dirty="0"/>
              <a:t>, !</a:t>
            </a:r>
            <a:r>
              <a:rPr lang="en-US" sz="1000" dirty="0" err="1"/>
              <a:t>rva</a:t>
            </a:r>
            <a:r>
              <a:rPr lang="en-US" sz="1000" dirty="0"/>
              <a:t> </a:t>
            </a:r>
            <a:r>
              <a:rPr lang="en-US" sz="1000" dirty="0" err="1"/>
              <a:t>Dwinovita</a:t>
            </a:r>
            <a:r>
              <a:rPr lang="en-US" sz="1000" dirty="0"/>
              <a:t> CSS Division, HR and General Affair Department PT Pertamina (Persero) Jakarta, Indonesia   </a:t>
            </a:r>
            <a:endParaRPr lang="en-US" sz="10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3142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Issues</a:t>
            </a:r>
          </a:p>
        </p:txBody>
      </p:sp>
      <p:sp>
        <p:nvSpPr>
          <p:cNvPr id="3" name="TextBox 2"/>
          <p:cNvSpPr txBox="1"/>
          <p:nvPr/>
        </p:nvSpPr>
        <p:spPr>
          <a:xfrm>
            <a:off x="806334" y="1596044"/>
            <a:ext cx="11080866" cy="4330931"/>
          </a:xfrm>
          <a:prstGeom prst="rect">
            <a:avLst/>
          </a:prstGeom>
        </p:spPr>
        <p:txBody>
          <a:bodyPr vert="horz" wrap="square" lIns="91440" tIns="45720" rIns="91440" bIns="45720" rtlCol="0">
            <a:noAutofit/>
          </a:bodyPr>
          <a:lstStyle/>
          <a:p>
            <a:pPr>
              <a:lnSpc>
                <a:spcPts val="1800"/>
              </a:lnSpc>
              <a:spcAft>
                <a:spcPts val="600"/>
              </a:spcAft>
            </a:pPr>
            <a:endParaRPr lang="en-US" b="1" dirty="0"/>
          </a:p>
          <a:p>
            <a:pPr>
              <a:lnSpc>
                <a:spcPts val="1800"/>
              </a:lnSpc>
              <a:spcAft>
                <a:spcPts val="600"/>
              </a:spcAft>
            </a:pPr>
            <a:r>
              <a:rPr lang="en-US" dirty="0"/>
              <a:t>• </a:t>
            </a:r>
            <a:r>
              <a:rPr lang="en-US" b="1" dirty="0"/>
              <a:t>Time constraints </a:t>
            </a:r>
            <a:r>
              <a:rPr lang="en-US" dirty="0"/>
              <a:t>- with the manual process, it needs time to prepare the data which leads to late delivery from one channel to another</a:t>
            </a:r>
          </a:p>
          <a:p>
            <a:pPr>
              <a:lnSpc>
                <a:spcPts val="1800"/>
              </a:lnSpc>
              <a:spcAft>
                <a:spcPts val="600"/>
              </a:spcAft>
            </a:pPr>
            <a:endParaRPr lang="en-US" dirty="0"/>
          </a:p>
          <a:p>
            <a:pPr>
              <a:lnSpc>
                <a:spcPts val="1800"/>
              </a:lnSpc>
              <a:spcAft>
                <a:spcPts val="600"/>
              </a:spcAft>
            </a:pPr>
            <a:r>
              <a:rPr lang="en-US" dirty="0"/>
              <a:t>• </a:t>
            </a:r>
            <a:r>
              <a:rPr lang="en-US" b="1" dirty="0"/>
              <a:t>Human error </a:t>
            </a:r>
            <a:r>
              <a:rPr lang="en-US" dirty="0"/>
              <a:t>- manual processes increase the probability of mistakes in planning result that can affect the overall business process. </a:t>
            </a:r>
          </a:p>
          <a:p>
            <a:pPr>
              <a:lnSpc>
                <a:spcPts val="1800"/>
              </a:lnSpc>
              <a:spcAft>
                <a:spcPts val="600"/>
              </a:spcAft>
            </a:pPr>
            <a:endParaRPr lang="en-US" dirty="0"/>
          </a:p>
          <a:p>
            <a:pPr>
              <a:lnSpc>
                <a:spcPts val="1800"/>
              </a:lnSpc>
              <a:spcAft>
                <a:spcPts val="600"/>
              </a:spcAft>
            </a:pPr>
            <a:r>
              <a:rPr lang="en-US" dirty="0"/>
              <a:t>• </a:t>
            </a:r>
            <a:r>
              <a:rPr lang="en-US" b="1" dirty="0"/>
              <a:t>Lack of flexibility -</a:t>
            </a:r>
            <a:r>
              <a:rPr lang="en-US" dirty="0"/>
              <a:t>responding to market changes </a:t>
            </a:r>
          </a:p>
          <a:p>
            <a:pPr>
              <a:lnSpc>
                <a:spcPts val="1800"/>
              </a:lnSpc>
              <a:spcAft>
                <a:spcPts val="600"/>
              </a:spcAft>
            </a:pPr>
            <a:endParaRPr lang="en-US" dirty="0"/>
          </a:p>
          <a:p>
            <a:pPr>
              <a:lnSpc>
                <a:spcPts val="1800"/>
              </a:lnSpc>
              <a:spcAft>
                <a:spcPts val="600"/>
              </a:spcAft>
            </a:pPr>
            <a:r>
              <a:rPr lang="en-US" dirty="0"/>
              <a:t>• </a:t>
            </a:r>
            <a:r>
              <a:rPr lang="en-US" b="1" dirty="0"/>
              <a:t>Supply Chain Issues -</a:t>
            </a:r>
            <a:r>
              <a:rPr lang="en-US" dirty="0"/>
              <a:t>It is tough to manage supply chain across Indonesia</a:t>
            </a:r>
          </a:p>
          <a:p>
            <a:pPr>
              <a:lnSpc>
                <a:spcPts val="1800"/>
              </a:lnSpc>
              <a:spcAft>
                <a:spcPts val="600"/>
              </a:spcAft>
            </a:pPr>
            <a:endParaRPr lang="en-US" sz="1200" dirty="0"/>
          </a:p>
        </p:txBody>
      </p:sp>
    </p:spTree>
    <p:extLst>
      <p:ext uri="{BB962C8B-B14F-4D97-AF65-F5344CB8AC3E}">
        <p14:creationId xmlns:p14="http://schemas.microsoft.com/office/powerpoint/2010/main" val="90418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PERTAMINA's Business decision making process</a:t>
            </a:r>
          </a:p>
        </p:txBody>
      </p:sp>
      <p:sp>
        <p:nvSpPr>
          <p:cNvPr id="3" name="TextBox 2"/>
          <p:cNvSpPr txBox="1"/>
          <p:nvPr/>
        </p:nvSpPr>
        <p:spPr>
          <a:xfrm>
            <a:off x="842481" y="1639277"/>
            <a:ext cx="8794679" cy="322608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p:cNvSpPr txBox="1"/>
          <p:nvPr/>
        </p:nvSpPr>
        <p:spPr>
          <a:xfrm>
            <a:off x="1366463" y="1695236"/>
            <a:ext cx="8846049" cy="2599362"/>
          </a:xfrm>
          <a:prstGeom prst="rect">
            <a:avLst/>
          </a:prstGeom>
        </p:spPr>
        <p:txBody>
          <a:bodyPr vert="horz" wrap="square" lIns="91440" tIns="45720" rIns="91440" bIns="45720" rtlCol="0">
            <a:noAutofit/>
          </a:bodyPr>
          <a:lstStyle/>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8" name="Rectangle 7"/>
          <p:cNvSpPr/>
          <p:nvPr/>
        </p:nvSpPr>
        <p:spPr>
          <a:xfrm>
            <a:off x="928410" y="1665519"/>
            <a:ext cx="9072081" cy="1107996"/>
          </a:xfrm>
          <a:prstGeom prst="rect">
            <a:avLst/>
          </a:prstGeom>
        </p:spPr>
        <p:txBody>
          <a:bodyPr wrap="square">
            <a:spAutoFit/>
          </a:bodyPr>
          <a:lstStyle/>
          <a:p>
            <a:r>
              <a:rPr lang="en-US" sz="2400" dirty="0">
                <a:latin typeface="Fd6289-Identity-H"/>
              </a:rPr>
              <a:t>In the case of Pertamina lube distribution, their business decisions are made mainly from consolidated data. </a:t>
            </a:r>
          </a:p>
          <a:p>
            <a:endParaRPr lang="en-US" dirty="0">
              <a:latin typeface="Fd6289-Identity-H"/>
            </a:endParaRPr>
          </a:p>
        </p:txBody>
      </p:sp>
      <p:sp>
        <p:nvSpPr>
          <p:cNvPr id="12" name="TextBox 11"/>
          <p:cNvSpPr txBox="1"/>
          <p:nvPr/>
        </p:nvSpPr>
        <p:spPr>
          <a:xfrm>
            <a:off x="2208944" y="5916562"/>
            <a:ext cx="1366463" cy="479246"/>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5" name="Diagram 4">
            <a:extLst>
              <a:ext uri="{FF2B5EF4-FFF2-40B4-BE49-F238E27FC236}">
                <a16:creationId xmlns:a16="http://schemas.microsoft.com/office/drawing/2014/main" id="{3D6FD05C-55D1-4375-9502-7172148FAEF0}"/>
              </a:ext>
            </a:extLst>
          </p:cNvPr>
          <p:cNvGraphicFramePr/>
          <p:nvPr>
            <p:extLst>
              <p:ext uri="{D42A27DB-BD31-4B8C-83A1-F6EECF244321}">
                <p14:modId xmlns:p14="http://schemas.microsoft.com/office/powerpoint/2010/main" val="3338212466"/>
              </p:ext>
            </p:extLst>
          </p:nvPr>
        </p:nvGraphicFramePr>
        <p:xfrm>
          <a:off x="964628" y="2543310"/>
          <a:ext cx="9649717" cy="33014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4191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Role of data in business decision-making</a:t>
            </a:r>
          </a:p>
        </p:txBody>
      </p:sp>
      <p:sp>
        <p:nvSpPr>
          <p:cNvPr id="4" name="TextBox 3"/>
          <p:cNvSpPr txBox="1"/>
          <p:nvPr/>
        </p:nvSpPr>
        <p:spPr>
          <a:xfrm>
            <a:off x="1232898" y="1479478"/>
            <a:ext cx="10058401" cy="4735791"/>
          </a:xfrm>
          <a:prstGeom prst="rect">
            <a:avLst/>
          </a:prstGeom>
        </p:spPr>
        <p:txBody>
          <a:bodyPr vert="horz" wrap="square" lIns="91440" tIns="45720" rIns="91440" bIns="45720" rtlCol="0">
            <a:noAutofit/>
          </a:bodyPr>
          <a:lstStyle/>
          <a:p>
            <a:endParaRPr lang="en-US" dirty="0"/>
          </a:p>
          <a:p>
            <a:pPr algn="just"/>
            <a:r>
              <a:rPr lang="en-US" sz="2000" dirty="0"/>
              <a:t>In the case of PT Pertamina Lubricants, accurate, consistent and readily available data that has been used by the company, has acted as the major role in its business decision making. </a:t>
            </a:r>
          </a:p>
          <a:p>
            <a:pPr algn="just"/>
            <a:endParaRPr lang="en-US" sz="2000" dirty="0"/>
          </a:p>
          <a:p>
            <a:pPr algn="just"/>
            <a:r>
              <a:rPr lang="en-US" sz="2000" dirty="0"/>
              <a:t>Useful information that has been generated from consolidated data has:</a:t>
            </a:r>
          </a:p>
          <a:p>
            <a:r>
              <a:rPr lang="en-US" sz="2000" dirty="0"/>
              <a:t> </a:t>
            </a:r>
          </a:p>
          <a:p>
            <a:pPr marL="342900" indent="-342900" algn="just">
              <a:buAutoNum type="arabicPeriod"/>
            </a:pPr>
            <a:r>
              <a:rPr lang="en-US" sz="2000" dirty="0"/>
              <a:t>Enabled the business have accurate stock information that includes current stock and available capacity of warehouse across depots, which in turns has helped the organization in making better production, distribution and sales planning, reducing the inventory cost, and optimizing warehouse management. </a:t>
            </a:r>
          </a:p>
          <a:p>
            <a:pPr marL="342900" indent="-342900">
              <a:buAutoNum type="arabicPeriod"/>
            </a:pPr>
            <a:endParaRPr lang="en-US" sz="2000" dirty="0"/>
          </a:p>
          <a:p>
            <a:pPr algn="just">
              <a:spcAft>
                <a:spcPts val="600"/>
              </a:spcAft>
            </a:pPr>
            <a:r>
              <a:rPr lang="en-US" sz="2000" dirty="0"/>
              <a:t>2.  Product movement information generated from consolidated data has made it possible for  comparing product stock, making it easy for management to analyze what product type should be distributed in a specific region in a timely manner. It addresses "The Right Product at The Right Time at The Right Location" strategy.</a:t>
            </a:r>
          </a:p>
          <a:p>
            <a:pPr>
              <a:lnSpc>
                <a:spcPts val="1800"/>
              </a:lnSpc>
              <a:spcAft>
                <a:spcPts val="600"/>
              </a:spcAft>
            </a:pPr>
            <a:endParaRPr lang="en-US" sz="2000" dirty="0"/>
          </a:p>
          <a:p>
            <a:pPr>
              <a:lnSpc>
                <a:spcPts val="1800"/>
              </a:lnSpc>
              <a:spcAft>
                <a:spcPts val="600"/>
              </a:spcAft>
            </a:pPr>
            <a:endParaRPr lang="en-US" dirty="0"/>
          </a:p>
          <a:p>
            <a:endParaRPr lang="en-US" dirty="0"/>
          </a:p>
          <a:p>
            <a:endParaRPr lang="en-US" dirty="0"/>
          </a:p>
        </p:txBody>
      </p:sp>
    </p:spTree>
    <p:extLst>
      <p:ext uri="{BB962C8B-B14F-4D97-AF65-F5344CB8AC3E}">
        <p14:creationId xmlns:p14="http://schemas.microsoft.com/office/powerpoint/2010/main" val="58091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3399034" y="3369923"/>
            <a:ext cx="5393932" cy="1818526"/>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7400" dirty="0">
                <a:solidFill>
                  <a:prstClr val="black">
                    <a:lumMod val="75000"/>
                    <a:lumOff val="25000"/>
                  </a:prstClr>
                </a:solidFill>
                <a:latin typeface="Segoe UI" panose="020B0502040204020203" pitchFamily="34" charset="0"/>
                <a:cs typeface="Segoe UI" panose="020B0502040204020203" pitchFamily="34" charset="0"/>
              </a:rPr>
              <a:t>Back Up</a:t>
            </a:r>
          </a:p>
        </p:txBody>
      </p:sp>
    </p:spTree>
    <p:extLst>
      <p:ext uri="{BB962C8B-B14F-4D97-AF65-F5344CB8AC3E}">
        <p14:creationId xmlns:p14="http://schemas.microsoft.com/office/powerpoint/2010/main" val="8204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04434" y="1443384"/>
            <a:ext cx="5340313" cy="4059642"/>
          </a:xfrm>
          <a:prstGeom prst="rect">
            <a:avLst/>
          </a:prstGeom>
        </p:spPr>
      </p:pic>
      <p:pic>
        <p:nvPicPr>
          <p:cNvPr id="4" name="Picture 3"/>
          <p:cNvPicPr>
            <a:picLocks noChangeAspect="1"/>
          </p:cNvPicPr>
          <p:nvPr/>
        </p:nvPicPr>
        <p:blipFill>
          <a:blip r:embed="rId3"/>
          <a:stretch>
            <a:fillRect/>
          </a:stretch>
        </p:blipFill>
        <p:spPr>
          <a:xfrm>
            <a:off x="5381105" y="1373244"/>
            <a:ext cx="6001438" cy="2966000"/>
          </a:xfrm>
          <a:prstGeom prst="rect">
            <a:avLst/>
          </a:prstGeom>
        </p:spPr>
      </p:pic>
      <p:pic>
        <p:nvPicPr>
          <p:cNvPr id="5" name="Picture 4"/>
          <p:cNvPicPr>
            <a:picLocks noChangeAspect="1"/>
          </p:cNvPicPr>
          <p:nvPr/>
        </p:nvPicPr>
        <p:blipFill>
          <a:blip r:embed="rId4"/>
          <a:stretch>
            <a:fillRect/>
          </a:stretch>
        </p:blipFill>
        <p:spPr>
          <a:xfrm>
            <a:off x="687445" y="5573166"/>
            <a:ext cx="4981575" cy="390525"/>
          </a:xfrm>
          <a:prstGeom prst="rect">
            <a:avLst/>
          </a:prstGeom>
        </p:spPr>
      </p:pic>
      <p:pic>
        <p:nvPicPr>
          <p:cNvPr id="6" name="Picture 5"/>
          <p:cNvPicPr>
            <a:picLocks noChangeAspect="1"/>
          </p:cNvPicPr>
          <p:nvPr/>
        </p:nvPicPr>
        <p:blipFill>
          <a:blip r:embed="rId5"/>
          <a:stretch>
            <a:fillRect/>
          </a:stretch>
        </p:blipFill>
        <p:spPr>
          <a:xfrm>
            <a:off x="5605895" y="4409384"/>
            <a:ext cx="4305300" cy="381000"/>
          </a:xfrm>
          <a:prstGeom prst="rect">
            <a:avLst/>
          </a:prstGeom>
        </p:spPr>
      </p:pic>
      <p:sp>
        <p:nvSpPr>
          <p:cNvPr id="7" name="Title 6"/>
          <p:cNvSpPr>
            <a:spLocks noGrp="1"/>
          </p:cNvSpPr>
          <p:nvPr>
            <p:ph type="title"/>
          </p:nvPr>
        </p:nvSpPr>
        <p:spPr/>
        <p:txBody>
          <a:bodyPr/>
          <a:lstStyle/>
          <a:p>
            <a:endParaRPr lang="en-US"/>
          </a:p>
        </p:txBody>
      </p:sp>
    </p:spTree>
    <p:extLst>
      <p:ext uri="{BB962C8B-B14F-4D97-AF65-F5344CB8AC3E}">
        <p14:creationId xmlns:p14="http://schemas.microsoft.com/office/powerpoint/2010/main" val="210486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data in Business decision making</a:t>
            </a:r>
          </a:p>
        </p:txBody>
      </p:sp>
      <p:sp>
        <p:nvSpPr>
          <p:cNvPr id="3" name="TextBox 2"/>
          <p:cNvSpPr txBox="1"/>
          <p:nvPr/>
        </p:nvSpPr>
        <p:spPr>
          <a:xfrm>
            <a:off x="964275" y="1620982"/>
            <a:ext cx="10723419" cy="3990109"/>
          </a:xfrm>
          <a:prstGeom prst="rect">
            <a:avLst/>
          </a:prstGeom>
        </p:spPr>
        <p:txBody>
          <a:bodyPr vert="horz" wrap="square" lIns="91440" tIns="45720" rIns="91440" bIns="45720" rtlCol="0">
            <a:noAutofit/>
          </a:bodyPr>
          <a:lstStyle/>
          <a:p>
            <a:pPr>
              <a:lnSpc>
                <a:spcPts val="1800"/>
              </a:lnSpc>
              <a:spcAft>
                <a:spcPts val="600"/>
              </a:spcAft>
            </a:pPr>
            <a:r>
              <a:rPr lang="en-US" sz="1200" b="1" dirty="0"/>
              <a:t>Benefits:</a:t>
            </a:r>
          </a:p>
          <a:p>
            <a:pPr marL="171450" indent="-171450">
              <a:lnSpc>
                <a:spcPts val="1800"/>
              </a:lnSpc>
              <a:spcAft>
                <a:spcPts val="600"/>
              </a:spcAft>
              <a:buFont typeface="Arial" panose="020B0604020202020204" pitchFamily="34" charset="0"/>
              <a:buChar char="•"/>
            </a:pPr>
            <a:r>
              <a:rPr lang="en-US" sz="1200" b="1" dirty="0"/>
              <a:t>Consolidation and protection of data</a:t>
            </a:r>
            <a:r>
              <a:rPr lang="en-US" sz="1200" dirty="0"/>
              <a:t>. BI establishes a single point of access to data which previously spread in multiple systems. This enables Pertamina Lubricants to provide "one version of truth" which is critical in business decision making.</a:t>
            </a:r>
          </a:p>
          <a:p>
            <a:pPr marL="171450" indent="-171450">
              <a:lnSpc>
                <a:spcPts val="1800"/>
              </a:lnSpc>
              <a:spcAft>
                <a:spcPts val="600"/>
              </a:spcAft>
              <a:buFont typeface="Arial" panose="020B0604020202020204" pitchFamily="34" charset="0"/>
              <a:buChar char="•"/>
            </a:pPr>
            <a:r>
              <a:rPr lang="en-US" sz="1200" b="1" dirty="0"/>
              <a:t>Optimize product distribution</a:t>
            </a:r>
            <a:r>
              <a:rPr lang="en-US" sz="1200" dirty="0"/>
              <a:t>. BI provides lubes product movement information. By comparing product stock, Pertamina Lubricant management can analyze what the product type should be distributed in a specific region in a timely manner. It addresses "The Right Product at The Right Time at The Right Location" strategy.</a:t>
            </a:r>
          </a:p>
          <a:p>
            <a:pPr marL="171450" indent="-171450">
              <a:lnSpc>
                <a:spcPts val="1800"/>
              </a:lnSpc>
              <a:spcAft>
                <a:spcPts val="600"/>
              </a:spcAft>
              <a:buFont typeface="Arial" panose="020B0604020202020204" pitchFamily="34" charset="0"/>
              <a:buChar char="•"/>
            </a:pPr>
            <a:r>
              <a:rPr lang="en-US" sz="1200" b="1" dirty="0"/>
              <a:t>Optimize warehouse management</a:t>
            </a:r>
            <a:r>
              <a:rPr lang="en-US" sz="1200" dirty="0"/>
              <a:t>. BI serves real time stock information that includes current stock and available capacity of warehouse across depots. It helps the organization in making better production, distribution and sales planning, reducing the inventory cost, and optimizing warehouse management. </a:t>
            </a:r>
          </a:p>
          <a:p>
            <a:pPr>
              <a:lnSpc>
                <a:spcPts val="1800"/>
              </a:lnSpc>
              <a:spcAft>
                <a:spcPts val="600"/>
              </a:spcAft>
            </a:pPr>
            <a:r>
              <a:rPr lang="en-US" sz="1200" b="1" dirty="0"/>
              <a:t>Challenges:</a:t>
            </a:r>
          </a:p>
          <a:p>
            <a:pPr>
              <a:lnSpc>
                <a:spcPts val="1800"/>
              </a:lnSpc>
              <a:spcAft>
                <a:spcPts val="600"/>
              </a:spcAft>
            </a:pPr>
            <a:r>
              <a:rPr lang="en-US" sz="1200" b="1" dirty="0"/>
              <a:t>Challenges for data source quality: </a:t>
            </a:r>
            <a:r>
              <a:rPr lang="en-US" sz="1200" dirty="0"/>
              <a:t>Manually entered at ERP level, Some transaction data is not timely input,</a:t>
            </a:r>
          </a:p>
          <a:p>
            <a:pPr>
              <a:lnSpc>
                <a:spcPts val="1800"/>
              </a:lnSpc>
              <a:spcAft>
                <a:spcPts val="600"/>
              </a:spcAft>
            </a:pPr>
            <a:r>
              <a:rPr lang="en-US" sz="1200" b="1" dirty="0"/>
              <a:t>Challenges for personnel to handle the information and perform analysis. </a:t>
            </a:r>
            <a:r>
              <a:rPr lang="en-US" sz="1200" dirty="0"/>
              <a:t>Human resources training, availability of reliable data and internet connection.</a:t>
            </a:r>
            <a:endParaRPr lang="en-US" sz="1200" b="1" dirty="0"/>
          </a:p>
          <a:p>
            <a:pPr>
              <a:lnSpc>
                <a:spcPts val="1800"/>
              </a:lnSpc>
              <a:spcAft>
                <a:spcPts val="600"/>
              </a:spcAft>
            </a:pPr>
            <a:endParaRPr lang="en-US" sz="1200" dirty="0"/>
          </a:p>
          <a:p>
            <a:pPr marL="171450" indent="-171450">
              <a:lnSpc>
                <a:spcPts val="1800"/>
              </a:lnSpc>
              <a:spcAft>
                <a:spcPts val="600"/>
              </a:spcAft>
              <a:buFont typeface="Arial" panose="020B0604020202020204" pitchFamily="34" charset="0"/>
              <a:buChar char="•"/>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79760401"/>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Bring your presentations to life with 3D_AAS_v3" id="{16D6C460-65F3-4DF8-AE87-56541C30C8AE}" vid="{B7832409-F369-484D-AD9D-1F570206E6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774A73-0280-47B7-9E46-5069D2220801}">
  <ds:schemaRef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06286C1-23B0-486D-BA90-391FEFBD89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7126FF7-C1F4-4C68-B9E0-A1BEBFA97A7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Bring your presentations to life with 3D</Template>
  <TotalTime>0</TotalTime>
  <Words>1237</Words>
  <Application>Microsoft Office PowerPoint</Application>
  <PresentationFormat>Widescreen</PresentationFormat>
  <Paragraphs>90</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Fd6289-Identity-H</vt:lpstr>
      <vt:lpstr>Segoe UI</vt:lpstr>
      <vt:lpstr>Segoe UI Light</vt:lpstr>
      <vt:lpstr>Get Started with 3D</vt:lpstr>
      <vt:lpstr>Business decisions and role of data in business decision making</vt:lpstr>
      <vt:lpstr>Pertamina History and Geographical Presence</vt:lpstr>
      <vt:lpstr>Pertamina Problem Statement</vt:lpstr>
      <vt:lpstr>Current Issues</vt:lpstr>
      <vt:lpstr>PERTAMINA's Business decision making process</vt:lpstr>
      <vt:lpstr>The Role of data in business decision-making</vt:lpstr>
      <vt:lpstr>PowerPoint Presentation</vt:lpstr>
      <vt:lpstr>PowerPoint Presentation</vt:lpstr>
      <vt:lpstr>Role of data in Business decision making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2019-05-27T20:05:51Z</dcterms:created>
  <dcterms:modified xsi:type="dcterms:W3CDTF">2019-06-06T21:39:19Z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