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5765800" cy="3244850"/>
  <p:notesSz cx="5765800" cy="32448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90" d="100"/>
          <a:sy n="190" d="100"/>
        </p:scale>
        <p:origin x="374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DDF1-AE78-4AB6-9EC5-EFD4B91F274C}" type="datetimeFigureOut">
              <a:rPr lang="es-ES" smtClean="0"/>
              <a:t>10/11/2023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37A95-F31E-4C90-A64C-CAF1866E19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247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37A95-F31E-4C90-A64C-CAF1866E19C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596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37A95-F31E-4C90-A64C-CAF1866E19C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724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37A95-F31E-4C90-A64C-CAF1866E19C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9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37A95-F31E-4C90-A64C-CAF1866E19C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293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37A95-F31E-4C90-A64C-CAF1866E19C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115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37A95-F31E-4C90-A64C-CAF1866E19C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09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37A95-F31E-4C90-A64C-CAF1866E19C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05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37A95-F31E-4C90-A64C-CAF1866E19C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002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37A95-F31E-4C90-A64C-CAF1866E19CB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65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58004"/>
            <a:ext cx="5760085" cy="1782445"/>
          </a:xfrm>
          <a:custGeom>
            <a:avLst/>
            <a:gdLst/>
            <a:ahLst/>
            <a:cxnLst/>
            <a:rect l="l" t="t" r="r" b="b"/>
            <a:pathLst>
              <a:path w="5760085" h="1782445">
                <a:moveTo>
                  <a:pt x="0" y="1781993"/>
                </a:moveTo>
                <a:lnTo>
                  <a:pt x="5760073" y="1781993"/>
                </a:lnTo>
                <a:lnTo>
                  <a:pt x="5760073" y="0"/>
                </a:lnTo>
                <a:lnTo>
                  <a:pt x="0" y="0"/>
                </a:lnTo>
                <a:lnTo>
                  <a:pt x="0" y="1781993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4002" y="2856150"/>
            <a:ext cx="269979" cy="26997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1" y="0"/>
            <a:ext cx="5760085" cy="1458595"/>
          </a:xfrm>
          <a:custGeom>
            <a:avLst/>
            <a:gdLst/>
            <a:ahLst/>
            <a:cxnLst/>
            <a:rect l="l" t="t" r="r" b="b"/>
            <a:pathLst>
              <a:path w="5760085" h="1458595">
                <a:moveTo>
                  <a:pt x="0" y="0"/>
                </a:moveTo>
                <a:lnTo>
                  <a:pt x="0" y="1458008"/>
                </a:lnTo>
                <a:lnTo>
                  <a:pt x="5760073" y="1458008"/>
                </a:lnTo>
                <a:lnTo>
                  <a:pt x="5760073" y="0"/>
                </a:lnTo>
                <a:lnTo>
                  <a:pt x="0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7302" y="849217"/>
            <a:ext cx="5251195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150" dirty="0"/>
              <a:t>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120" dirty="0"/>
              <a:t>‹Nº›</a:t>
            </a:fld>
            <a:endParaRPr spc="-1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F3F3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F3F3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150" dirty="0"/>
              <a:t>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120" dirty="0"/>
              <a:t>‹Nº›</a:t>
            </a:fld>
            <a:endParaRPr spc="-1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F3F3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150" dirty="0"/>
              <a:t>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120" dirty="0"/>
              <a:t>‹Nº›</a:t>
            </a:fld>
            <a:endParaRPr spc="-1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F3F3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150" dirty="0"/>
              <a:t>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120" dirty="0"/>
              <a:t>‹Nº›</a:t>
            </a:fld>
            <a:endParaRPr spc="-1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150" dirty="0"/>
              <a:t>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120" dirty="0"/>
              <a:t>‹Nº›</a:t>
            </a:fld>
            <a:endParaRPr spc="-1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0" y="3240041"/>
                </a:moveTo>
                <a:lnTo>
                  <a:pt x="0" y="0"/>
                </a:lnTo>
                <a:lnTo>
                  <a:pt x="5760073" y="0"/>
                </a:lnTo>
                <a:lnTo>
                  <a:pt x="5760073" y="3240041"/>
                </a:lnTo>
                <a:lnTo>
                  <a:pt x="0" y="3240041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54002" y="2697083"/>
            <a:ext cx="269979" cy="26997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5760085" cy="372110"/>
          </a:xfrm>
          <a:custGeom>
            <a:avLst/>
            <a:gdLst/>
            <a:ahLst/>
            <a:cxnLst/>
            <a:rect l="l" t="t" r="r" b="b"/>
            <a:pathLst>
              <a:path w="5760085" h="372110">
                <a:moveTo>
                  <a:pt x="5759996" y="0"/>
                </a:moveTo>
                <a:lnTo>
                  <a:pt x="0" y="0"/>
                </a:lnTo>
                <a:lnTo>
                  <a:pt x="0" y="371741"/>
                </a:lnTo>
                <a:lnTo>
                  <a:pt x="5759996" y="371741"/>
                </a:lnTo>
                <a:lnTo>
                  <a:pt x="5759996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304" y="777975"/>
            <a:ext cx="4622800" cy="363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F3F3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304" y="1122132"/>
            <a:ext cx="4970780" cy="156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F3F3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3163" y="3060052"/>
            <a:ext cx="71120" cy="173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150" dirty="0"/>
              <a:t>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354541" y="3060052"/>
            <a:ext cx="125730" cy="173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EFEFEF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80"/>
              </a:spcBef>
            </a:pPr>
            <a:fld id="{81D60167-4931-47E6-BA6A-407CBD079E47}" type="slidenum">
              <a:rPr spc="-120" dirty="0"/>
              <a:t>‹Nº›</a:t>
            </a:fld>
            <a:endParaRPr spc="-1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roxy.laboratorios.ac.uma.es:3128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docker.com/engine/reference/ru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555625"/>
            <a:ext cx="5105400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s-E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Introducción a los contenedores 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6503" y="1571935"/>
            <a:ext cx="685800" cy="2599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73300" y="1753787"/>
            <a:ext cx="3369003" cy="12881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773555" indent="3810">
              <a:lnSpc>
                <a:spcPts val="3390"/>
              </a:lnSpc>
              <a:spcBef>
                <a:spcPts val="195"/>
              </a:spcBef>
            </a:pPr>
            <a:r>
              <a:rPr lang="es-ES" sz="1200" b="1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Entornos de Desarrollo  IES </a:t>
            </a:r>
            <a:r>
              <a:rPr lang="es-ES" sz="1200" b="1" spc="-55" dirty="0" err="1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Benigasló</a:t>
            </a:r>
            <a:r>
              <a:rPr lang="es-ES" sz="1200" b="1" spc="-5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 marR="1773555" indent="3810">
              <a:lnSpc>
                <a:spcPts val="3390"/>
              </a:lnSpc>
              <a:spcBef>
                <a:spcPts val="195"/>
              </a:spcBef>
            </a:pPr>
            <a:r>
              <a:rPr lang="es-ES" sz="1200" b="1" spc="-35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AF6B11F-AED8-41BA-B460-9F42CC3F2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571935"/>
            <a:ext cx="1176020" cy="147002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22"/>
            <a:ext cx="49115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Ejercicio 1</a:t>
            </a:r>
            <a:endParaRPr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080928"/>
            <a:ext cx="5760085" cy="159385"/>
          </a:xfrm>
          <a:custGeom>
            <a:avLst/>
            <a:gdLst/>
            <a:ahLst/>
            <a:cxnLst/>
            <a:rect l="l" t="t" r="r" b="b"/>
            <a:pathLst>
              <a:path w="5760085" h="159385">
                <a:moveTo>
                  <a:pt x="0" y="159069"/>
                </a:moveTo>
                <a:lnTo>
                  <a:pt x="0" y="0"/>
                </a:lnTo>
                <a:lnTo>
                  <a:pt x="5760073" y="0"/>
                </a:lnTo>
                <a:lnTo>
                  <a:pt x="5760073" y="159069"/>
                </a:lnTo>
                <a:lnTo>
                  <a:pt x="0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51437" y="3070579"/>
            <a:ext cx="22288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800" spc="-10" dirty="0">
                <a:solidFill>
                  <a:srgbClr val="EFEFEF"/>
                </a:solidFill>
                <a:latin typeface="Lucida Sans Unicode"/>
                <a:cs typeface="Lucida Sans Unicode"/>
              </a:rPr>
              <a:t>9/</a:t>
            </a:r>
            <a:r>
              <a:rPr sz="800" spc="-45" dirty="0">
                <a:solidFill>
                  <a:srgbClr val="EFEFEF"/>
                </a:solidFill>
                <a:latin typeface="Lucida Sans Unicode"/>
                <a:cs typeface="Lucida Sans Unicode"/>
              </a:rPr>
              <a:t> </a:t>
            </a:r>
            <a:r>
              <a:rPr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7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750A38-89C8-4733-876F-39377E323FF3}"/>
              </a:ext>
            </a:extLst>
          </p:cNvPr>
          <p:cNvSpPr txBox="1"/>
          <p:nvPr/>
        </p:nvSpPr>
        <p:spPr>
          <a:xfrm>
            <a:off x="485902" y="403225"/>
            <a:ext cx="491159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¿</a:t>
            </a:r>
            <a:r>
              <a:rPr lang="es-ES" sz="1200" b="1" dirty="0"/>
              <a:t>Cómo lanzar un contenedor en segundo plano</a:t>
            </a:r>
            <a:r>
              <a:rPr lang="es-ES" sz="1200" dirty="0"/>
              <a:t>?</a:t>
            </a:r>
          </a:p>
          <a:p>
            <a:pPr algn="just"/>
            <a:r>
              <a:rPr lang="es-ES" sz="1200" dirty="0"/>
              <a:t>	- </a:t>
            </a:r>
            <a:r>
              <a:rPr lang="es-ES" sz="1200" dirty="0" err="1"/>
              <a:t>docker</a:t>
            </a:r>
            <a:r>
              <a:rPr lang="es-ES" sz="1200" dirty="0"/>
              <a:t> container run -d ...</a:t>
            </a:r>
          </a:p>
          <a:p>
            <a:pPr algn="just"/>
            <a:r>
              <a:rPr lang="es-ES" sz="1200" dirty="0"/>
              <a:t>	- </a:t>
            </a:r>
            <a:r>
              <a:rPr lang="es-ES" sz="1200" dirty="0" err="1"/>
              <a:t>docker</a:t>
            </a:r>
            <a:r>
              <a:rPr lang="es-ES" sz="1200" dirty="0"/>
              <a:t> run -d ...</a:t>
            </a:r>
          </a:p>
          <a:p>
            <a:pPr algn="just"/>
            <a:r>
              <a:rPr lang="es-ES" sz="1200" b="1" dirty="0"/>
              <a:t>- ¿Como ver los contenedores que se están ejecutando?</a:t>
            </a:r>
          </a:p>
          <a:p>
            <a:pPr algn="just"/>
            <a:r>
              <a:rPr lang="es-ES" sz="1200" dirty="0"/>
              <a:t>	- </a:t>
            </a:r>
            <a:r>
              <a:rPr lang="es-ES" sz="1200" dirty="0" err="1"/>
              <a:t>docker</a:t>
            </a:r>
            <a:r>
              <a:rPr lang="es-ES" sz="1200" dirty="0"/>
              <a:t> container </a:t>
            </a:r>
            <a:r>
              <a:rPr lang="es-ES" sz="1200" dirty="0" err="1"/>
              <a:t>ls</a:t>
            </a:r>
            <a:endParaRPr lang="es-ES" sz="1200" dirty="0"/>
          </a:p>
          <a:p>
            <a:pPr algn="just"/>
            <a:r>
              <a:rPr lang="es-ES" sz="1200" dirty="0"/>
              <a:t>	- </a:t>
            </a:r>
            <a:r>
              <a:rPr lang="es-ES" sz="1200" dirty="0" err="1"/>
              <a:t>docker</a:t>
            </a:r>
            <a:r>
              <a:rPr lang="es-ES" sz="1200" dirty="0"/>
              <a:t> </a:t>
            </a:r>
            <a:r>
              <a:rPr lang="es-ES" sz="1200" dirty="0" err="1"/>
              <a:t>ps</a:t>
            </a:r>
            <a:endParaRPr lang="es-ES" sz="1200" dirty="0"/>
          </a:p>
          <a:p>
            <a:pPr algn="just"/>
            <a:r>
              <a:rPr lang="es-ES" sz="1200" b="1" dirty="0"/>
              <a:t>- ¿Como ver logs de un contenedor en segundo plano?</a:t>
            </a:r>
          </a:p>
          <a:p>
            <a:pPr algn="just"/>
            <a:r>
              <a:rPr lang="es-ES" sz="1200" dirty="0"/>
              <a:t>	- </a:t>
            </a:r>
            <a:r>
              <a:rPr lang="es-ES" sz="1200" dirty="0" err="1"/>
              <a:t>docker</a:t>
            </a:r>
            <a:r>
              <a:rPr lang="es-ES" sz="1200" dirty="0"/>
              <a:t> container logs “id del contenedor”</a:t>
            </a:r>
          </a:p>
          <a:p>
            <a:pPr algn="just"/>
            <a:r>
              <a:rPr lang="es-ES" sz="1200" dirty="0"/>
              <a:t>	- </a:t>
            </a:r>
            <a:r>
              <a:rPr lang="es-ES" sz="1200" dirty="0" err="1"/>
              <a:t>docker</a:t>
            </a:r>
            <a:r>
              <a:rPr lang="es-ES" sz="1200" dirty="0"/>
              <a:t> logs “id del contenedor”</a:t>
            </a:r>
          </a:p>
          <a:p>
            <a:pPr algn="just"/>
            <a:r>
              <a:rPr lang="es-ES" sz="1200" b="1" dirty="0"/>
              <a:t>- Lanzad tres contenedores de </a:t>
            </a:r>
            <a:r>
              <a:rPr lang="es-ES" sz="1200" b="1" dirty="0" err="1"/>
              <a:t>nginx</a:t>
            </a:r>
            <a:r>
              <a:rPr lang="es-ES" sz="1200" b="1" dirty="0"/>
              <a:t> en diferentes puertos</a:t>
            </a:r>
          </a:p>
          <a:p>
            <a:pPr algn="just"/>
            <a:r>
              <a:rPr lang="es-ES" sz="1200" dirty="0"/>
              <a:t>	- </a:t>
            </a:r>
            <a:r>
              <a:rPr lang="es-ES" sz="1200" dirty="0" err="1"/>
              <a:t>docker</a:t>
            </a:r>
            <a:r>
              <a:rPr lang="es-ES" sz="1200" dirty="0"/>
              <a:t> container run -d -p 80:80 </a:t>
            </a:r>
            <a:r>
              <a:rPr lang="es-ES" sz="1200" dirty="0" err="1"/>
              <a:t>nginx:alpine</a:t>
            </a:r>
            <a:endParaRPr lang="es-ES" sz="1200" dirty="0"/>
          </a:p>
          <a:p>
            <a:pPr algn="just"/>
            <a:r>
              <a:rPr lang="es-ES" sz="1200" dirty="0"/>
              <a:t>	- </a:t>
            </a:r>
            <a:r>
              <a:rPr lang="es-ES" sz="1200" dirty="0" err="1"/>
              <a:t>docker</a:t>
            </a:r>
            <a:r>
              <a:rPr lang="es-ES" sz="1200" dirty="0"/>
              <a:t> container run -d -p 81:80 </a:t>
            </a:r>
            <a:r>
              <a:rPr lang="es-ES" sz="1200" dirty="0" err="1"/>
              <a:t>nginx:alpine</a:t>
            </a:r>
            <a:endParaRPr lang="es-ES" sz="1200" dirty="0"/>
          </a:p>
          <a:p>
            <a:pPr algn="just"/>
            <a:r>
              <a:rPr lang="es-ES" sz="1200" dirty="0"/>
              <a:t>	- </a:t>
            </a:r>
            <a:r>
              <a:rPr lang="es-ES" sz="1200" dirty="0" err="1"/>
              <a:t>docker</a:t>
            </a:r>
            <a:r>
              <a:rPr lang="es-ES" sz="1200" dirty="0"/>
              <a:t> container run -d -p 82:80 </a:t>
            </a:r>
            <a:r>
              <a:rPr lang="es-ES" sz="1200" dirty="0" err="1"/>
              <a:t>nginx:alpine</a:t>
            </a:r>
            <a:endParaRPr lang="es-ES" sz="120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74A975B6-8860-40AE-B037-9C9A2C838356}"/>
              </a:ext>
            </a:extLst>
          </p:cNvPr>
          <p:cNvSpPr/>
          <p:nvPr/>
        </p:nvSpPr>
        <p:spPr>
          <a:xfrm>
            <a:off x="225428" y="5654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9F264C0-2B55-4897-BE6F-4BB6B04F52BC}"/>
              </a:ext>
            </a:extLst>
          </p:cNvPr>
          <p:cNvSpPr/>
          <p:nvPr/>
        </p:nvSpPr>
        <p:spPr>
          <a:xfrm>
            <a:off x="230065" y="10680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B258EF7B-5B0B-4892-A88D-A47FA15A918D}"/>
              </a:ext>
            </a:extLst>
          </p:cNvPr>
          <p:cNvSpPr/>
          <p:nvPr/>
        </p:nvSpPr>
        <p:spPr>
          <a:xfrm>
            <a:off x="230066" y="161320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7692A591-9BFA-4C78-A434-0970D018D8D9}"/>
              </a:ext>
            </a:extLst>
          </p:cNvPr>
          <p:cNvSpPr/>
          <p:nvPr/>
        </p:nvSpPr>
        <p:spPr>
          <a:xfrm>
            <a:off x="225428" y="21643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754465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22"/>
            <a:ext cx="49115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02 </a:t>
            </a:r>
            <a:r>
              <a:rPr lang="es-ES" sz="1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Dockerfile</a:t>
            </a: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Qué es y la creación </a:t>
            </a:r>
            <a:endParaRPr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080928"/>
            <a:ext cx="5760085" cy="159385"/>
          </a:xfrm>
          <a:custGeom>
            <a:avLst/>
            <a:gdLst/>
            <a:ahLst/>
            <a:cxnLst/>
            <a:rect l="l" t="t" r="r" b="b"/>
            <a:pathLst>
              <a:path w="5760085" h="159385">
                <a:moveTo>
                  <a:pt x="0" y="159069"/>
                </a:moveTo>
                <a:lnTo>
                  <a:pt x="0" y="0"/>
                </a:lnTo>
                <a:lnTo>
                  <a:pt x="5760073" y="0"/>
                </a:lnTo>
                <a:lnTo>
                  <a:pt x="5760073" y="159069"/>
                </a:lnTo>
                <a:lnTo>
                  <a:pt x="0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21301" y="3070579"/>
            <a:ext cx="353022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800" spc="-10" dirty="0">
                <a:solidFill>
                  <a:srgbClr val="EFEFEF"/>
                </a:solidFill>
                <a:latin typeface="Lucida Sans Unicode"/>
                <a:cs typeface="Lucida Sans Unicode"/>
              </a:rPr>
              <a:t>10/</a:t>
            </a:r>
            <a:r>
              <a:rPr sz="800" spc="-45" dirty="0">
                <a:solidFill>
                  <a:srgbClr val="EFEFEF"/>
                </a:solidFill>
                <a:latin typeface="Lucida Sans Unicode"/>
                <a:cs typeface="Lucida Sans Unicode"/>
              </a:rPr>
              <a:t> </a:t>
            </a:r>
            <a:r>
              <a:rPr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7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750A38-89C8-4733-876F-39377E323FF3}"/>
              </a:ext>
            </a:extLst>
          </p:cNvPr>
          <p:cNvSpPr txBox="1"/>
          <p:nvPr/>
        </p:nvSpPr>
        <p:spPr>
          <a:xfrm>
            <a:off x="371478" y="1332531"/>
            <a:ext cx="263502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b="1" dirty="0" err="1"/>
              <a:t>Dockerfile</a:t>
            </a:r>
            <a:r>
              <a:rPr lang="es-ES" sz="1200" b="1" dirty="0"/>
              <a:t> conceptos:</a:t>
            </a:r>
          </a:p>
          <a:p>
            <a:pPr algn="just"/>
            <a:r>
              <a:rPr lang="es-ES" sz="1000" dirty="0"/>
              <a:t>- FROM: la primera instrucción de un </a:t>
            </a:r>
            <a:r>
              <a:rPr lang="es-ES" sz="1000" dirty="0" err="1"/>
              <a:t>Dockerfile</a:t>
            </a:r>
            <a:r>
              <a:rPr lang="es-ES" sz="1000" dirty="0"/>
              <a:t> indica cual es la imagen base que utilizamos para nuestro </a:t>
            </a:r>
            <a:r>
              <a:rPr lang="es-ES" sz="1000" dirty="0" err="1"/>
              <a:t>Dockerfile</a:t>
            </a:r>
            <a:r>
              <a:rPr lang="es-ES" sz="1000" dirty="0"/>
              <a:t>.</a:t>
            </a:r>
          </a:p>
          <a:p>
            <a:pPr algn="just"/>
            <a:r>
              <a:rPr lang="es-ES" sz="1000" dirty="0"/>
              <a:t>- ADD: añade ficheros al contenedor durante su</a:t>
            </a:r>
          </a:p>
          <a:p>
            <a:pPr algn="just"/>
            <a:r>
              <a:rPr lang="es-ES" sz="1000" dirty="0"/>
              <a:t>construcción.</a:t>
            </a:r>
          </a:p>
          <a:p>
            <a:pPr algn="just"/>
            <a:r>
              <a:rPr lang="es-ES" sz="1000" dirty="0"/>
              <a:t>- RUN: ejecuta comandos dentro del contenedor.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9F264C0-2B55-4897-BE6F-4BB6B04F52BC}"/>
              </a:ext>
            </a:extLst>
          </p:cNvPr>
          <p:cNvSpPr/>
          <p:nvPr/>
        </p:nvSpPr>
        <p:spPr>
          <a:xfrm>
            <a:off x="222463" y="163051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B258EF7B-5B0B-4892-A88D-A47FA15A918D}"/>
              </a:ext>
            </a:extLst>
          </p:cNvPr>
          <p:cNvSpPr/>
          <p:nvPr/>
        </p:nvSpPr>
        <p:spPr>
          <a:xfrm>
            <a:off x="213178" y="20570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7692A591-9BFA-4C78-A434-0970D018D8D9}"/>
              </a:ext>
            </a:extLst>
          </p:cNvPr>
          <p:cNvSpPr/>
          <p:nvPr/>
        </p:nvSpPr>
        <p:spPr>
          <a:xfrm>
            <a:off x="220789" y="236372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2545A79-E79F-40F6-A237-B89E60713803}"/>
              </a:ext>
            </a:extLst>
          </p:cNvPr>
          <p:cNvSpPr/>
          <p:nvPr/>
        </p:nvSpPr>
        <p:spPr>
          <a:xfrm>
            <a:off x="298453" y="378351"/>
            <a:ext cx="502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Un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Dockerfile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es un fichero que nos permite crear imágenes de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docker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a nuestro gusto, basadas en otras imágenes.</a:t>
            </a:r>
          </a:p>
          <a:p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https://docs.docker.com/engine/reference/builder/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D8856A-98B5-4835-BB0E-56346DE2B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740" y="1386680"/>
            <a:ext cx="2587161" cy="122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87238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22"/>
            <a:ext cx="49115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02 </a:t>
            </a:r>
            <a:r>
              <a:rPr lang="es-ES" sz="1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Dockerfile</a:t>
            </a: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Creando nuestro </a:t>
            </a:r>
            <a:r>
              <a:rPr lang="es-ES" sz="1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Dockerfile</a:t>
            </a:r>
            <a:endParaRPr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080928"/>
            <a:ext cx="5760085" cy="159385"/>
          </a:xfrm>
          <a:custGeom>
            <a:avLst/>
            <a:gdLst/>
            <a:ahLst/>
            <a:cxnLst/>
            <a:rect l="l" t="t" r="r" b="b"/>
            <a:pathLst>
              <a:path w="5760085" h="159385">
                <a:moveTo>
                  <a:pt x="0" y="159069"/>
                </a:moveTo>
                <a:lnTo>
                  <a:pt x="0" y="0"/>
                </a:lnTo>
                <a:lnTo>
                  <a:pt x="5760073" y="0"/>
                </a:lnTo>
                <a:lnTo>
                  <a:pt x="5760073" y="159069"/>
                </a:lnTo>
                <a:lnTo>
                  <a:pt x="0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21301" y="3070579"/>
            <a:ext cx="353022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800" spc="-10" dirty="0">
                <a:solidFill>
                  <a:srgbClr val="EFEFEF"/>
                </a:solidFill>
                <a:latin typeface="Lucida Sans Unicode"/>
                <a:cs typeface="Lucida Sans Unicode"/>
              </a:rPr>
              <a:t>10/</a:t>
            </a:r>
            <a:r>
              <a:rPr sz="800" spc="-45" dirty="0">
                <a:solidFill>
                  <a:srgbClr val="EFEFEF"/>
                </a:solidFill>
                <a:latin typeface="Lucida Sans Unicode"/>
                <a:cs typeface="Lucida Sans Unicode"/>
              </a:rPr>
              <a:t> </a:t>
            </a:r>
            <a:r>
              <a:rPr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7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750A38-89C8-4733-876F-39377E323FF3}"/>
              </a:ext>
            </a:extLst>
          </p:cNvPr>
          <p:cNvSpPr txBox="1"/>
          <p:nvPr/>
        </p:nvSpPr>
        <p:spPr>
          <a:xfrm>
            <a:off x="371478" y="688511"/>
            <a:ext cx="4949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-  Creemos un contenedor de </a:t>
            </a:r>
            <a:r>
              <a:rPr lang="es-ES" sz="1200" dirty="0" err="1"/>
              <a:t>nginx:alpine</a:t>
            </a:r>
            <a:r>
              <a:rPr lang="es-ES" sz="1200" dirty="0"/>
              <a:t> pero desplegando nuestra</a:t>
            </a:r>
          </a:p>
          <a:p>
            <a:pPr algn="just"/>
            <a:r>
              <a:rPr lang="es-ES" sz="1200" dirty="0"/>
              <a:t>web. Necesitamos crear un archivo que se llame “</a:t>
            </a:r>
            <a:r>
              <a:rPr lang="es-ES" sz="1200" dirty="0" err="1"/>
              <a:t>Dockerfile</a:t>
            </a:r>
            <a:r>
              <a:rPr lang="es-ES" sz="1200" dirty="0"/>
              <a:t>”.</a:t>
            </a:r>
          </a:p>
          <a:p>
            <a:pPr algn="just"/>
            <a:endParaRPr lang="es-ES" sz="1200" dirty="0"/>
          </a:p>
          <a:p>
            <a:pPr algn="just"/>
            <a:endParaRPr lang="es-ES" sz="1200" dirty="0"/>
          </a:p>
          <a:p>
            <a:pPr algn="just"/>
            <a:endParaRPr lang="es-ES" sz="1200" dirty="0"/>
          </a:p>
          <a:p>
            <a:pPr algn="just"/>
            <a:endParaRPr lang="es-ES" sz="1200" dirty="0"/>
          </a:p>
          <a:p>
            <a:pPr algn="just"/>
            <a:endParaRPr lang="es-ES" sz="1200" dirty="0"/>
          </a:p>
          <a:p>
            <a:pPr marL="171450" indent="-171450" algn="just">
              <a:buFontTx/>
              <a:buChar char="-"/>
            </a:pPr>
            <a:r>
              <a:rPr lang="es-ES" sz="1200" dirty="0"/>
              <a:t>Necesitamos crear (en el mismo directorio) el archivo index.html. </a:t>
            </a:r>
          </a:p>
          <a:p>
            <a:pPr algn="just"/>
            <a:r>
              <a:rPr lang="es-ES" sz="1200" dirty="0"/>
              <a:t>Este archivo puede contener cualquier código </a:t>
            </a:r>
            <a:r>
              <a:rPr lang="es-ES" sz="1200" dirty="0" err="1"/>
              <a:t>html</a:t>
            </a:r>
            <a:r>
              <a:rPr lang="es-ES" sz="1200" dirty="0"/>
              <a:t>.</a:t>
            </a:r>
            <a:endParaRPr lang="es-ES" sz="1000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9F264C0-2B55-4897-BE6F-4BB6B04F52BC}"/>
              </a:ext>
            </a:extLst>
          </p:cNvPr>
          <p:cNvSpPr/>
          <p:nvPr/>
        </p:nvSpPr>
        <p:spPr>
          <a:xfrm>
            <a:off x="249690" y="81919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7692A591-9BFA-4C78-A434-0970D018D8D9}"/>
              </a:ext>
            </a:extLst>
          </p:cNvPr>
          <p:cNvSpPr/>
          <p:nvPr/>
        </p:nvSpPr>
        <p:spPr>
          <a:xfrm>
            <a:off x="257302" y="20754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6C3A176-92CB-4F85-AFD2-554ED5CAC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1317625"/>
            <a:ext cx="2814924" cy="48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08373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22"/>
            <a:ext cx="49115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03 Docker </a:t>
            </a:r>
            <a:r>
              <a:rPr lang="es-ES" sz="1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build</a:t>
            </a:r>
            <a:endParaRPr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080928"/>
            <a:ext cx="5760085" cy="159385"/>
          </a:xfrm>
          <a:custGeom>
            <a:avLst/>
            <a:gdLst/>
            <a:ahLst/>
            <a:cxnLst/>
            <a:rect l="l" t="t" r="r" b="b"/>
            <a:pathLst>
              <a:path w="5760085" h="159385">
                <a:moveTo>
                  <a:pt x="0" y="159069"/>
                </a:moveTo>
                <a:lnTo>
                  <a:pt x="0" y="0"/>
                </a:lnTo>
                <a:lnTo>
                  <a:pt x="5760073" y="0"/>
                </a:lnTo>
                <a:lnTo>
                  <a:pt x="5760073" y="159069"/>
                </a:lnTo>
                <a:lnTo>
                  <a:pt x="0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21301" y="3070579"/>
            <a:ext cx="353022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800" spc="-10" dirty="0">
                <a:solidFill>
                  <a:srgbClr val="EFEFEF"/>
                </a:solidFill>
                <a:latin typeface="Lucida Sans Unicode"/>
                <a:cs typeface="Lucida Sans Unicode"/>
              </a:rPr>
              <a:t>10/</a:t>
            </a:r>
            <a:r>
              <a:rPr sz="800" spc="-45" dirty="0">
                <a:solidFill>
                  <a:srgbClr val="EFEFEF"/>
                </a:solidFill>
                <a:latin typeface="Lucida Sans Unicode"/>
                <a:cs typeface="Lucida Sans Unicode"/>
              </a:rPr>
              <a:t> </a:t>
            </a:r>
            <a:r>
              <a:rPr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7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750A38-89C8-4733-876F-39377E323FF3}"/>
              </a:ext>
            </a:extLst>
          </p:cNvPr>
          <p:cNvSpPr txBox="1"/>
          <p:nvPr/>
        </p:nvSpPr>
        <p:spPr>
          <a:xfrm>
            <a:off x="371478" y="688511"/>
            <a:ext cx="4949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Docker </a:t>
            </a:r>
            <a:r>
              <a:rPr lang="es-ES" sz="1200" dirty="0" err="1"/>
              <a:t>cli</a:t>
            </a:r>
            <a:r>
              <a:rPr lang="es-ES" sz="1200" dirty="0"/>
              <a:t>: </a:t>
            </a:r>
            <a:r>
              <a:rPr lang="es-ES" sz="1200" dirty="0" err="1"/>
              <a:t>docker</a:t>
            </a:r>
            <a:r>
              <a:rPr lang="es-ES" sz="1200" dirty="0"/>
              <a:t> </a:t>
            </a:r>
            <a:r>
              <a:rPr lang="es-ES" sz="1200" dirty="0" err="1"/>
              <a:t>image</a:t>
            </a:r>
            <a:r>
              <a:rPr lang="es-ES" sz="1200" dirty="0"/>
              <a:t> </a:t>
            </a:r>
            <a:r>
              <a:rPr lang="es-ES" sz="1200" dirty="0" err="1"/>
              <a:t>build</a:t>
            </a:r>
            <a:endParaRPr lang="es-ES" sz="1200" dirty="0"/>
          </a:p>
          <a:p>
            <a:pPr algn="just"/>
            <a:r>
              <a:rPr lang="es-E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Para crear imágenes a partir del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endParaRPr lang="es-ES" sz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200" dirty="0"/>
              <a:t>Para poder construir nuestras imágenes, necesitamos ejecutar el comando “</a:t>
            </a:r>
            <a:r>
              <a:rPr lang="es-ES" sz="1200" dirty="0" err="1"/>
              <a:t>docker</a:t>
            </a:r>
            <a:r>
              <a:rPr lang="es-ES" sz="1200" dirty="0"/>
              <a:t> </a:t>
            </a:r>
            <a:r>
              <a:rPr lang="es-ES" sz="1200" dirty="0" err="1"/>
              <a:t>image</a:t>
            </a:r>
            <a:r>
              <a:rPr lang="es-ES" sz="1200" dirty="0"/>
              <a:t> </a:t>
            </a:r>
            <a:r>
              <a:rPr lang="es-ES" sz="1200" dirty="0" err="1"/>
              <a:t>build</a:t>
            </a:r>
            <a:r>
              <a:rPr lang="es-ES" sz="1200" dirty="0"/>
              <a:t>”.</a:t>
            </a:r>
          </a:p>
          <a:p>
            <a:pPr algn="just"/>
            <a:r>
              <a:rPr lang="es-ES" sz="1200" dirty="0"/>
              <a:t> La sintaxis es la siguiente:</a:t>
            </a:r>
          </a:p>
          <a:p>
            <a:pPr algn="just"/>
            <a:endParaRPr lang="es-ES" sz="1200" i="1" dirty="0"/>
          </a:p>
          <a:p>
            <a:pPr algn="just"/>
            <a:r>
              <a:rPr lang="es-ES" sz="1200" i="1" dirty="0"/>
              <a:t># </a:t>
            </a:r>
            <a:r>
              <a:rPr lang="es-ES" sz="1200" i="1" dirty="0" err="1"/>
              <a:t>docker</a:t>
            </a:r>
            <a:r>
              <a:rPr lang="es-ES" sz="1200" i="1" dirty="0"/>
              <a:t> </a:t>
            </a:r>
            <a:r>
              <a:rPr lang="es-ES" sz="1200" i="1" dirty="0" err="1"/>
              <a:t>image</a:t>
            </a:r>
            <a:r>
              <a:rPr lang="es-ES" sz="1200" i="1" dirty="0"/>
              <a:t> </a:t>
            </a:r>
            <a:r>
              <a:rPr lang="es-ES" sz="1200" i="1" dirty="0" err="1"/>
              <a:t>build</a:t>
            </a:r>
            <a:r>
              <a:rPr lang="es-ES" sz="1200" i="1" dirty="0"/>
              <a:t> [-t nombre-de-la-imagen] [</a:t>
            </a:r>
            <a:r>
              <a:rPr lang="es-ES" sz="1200" i="1" dirty="0" err="1"/>
              <a:t>path</a:t>
            </a:r>
            <a:r>
              <a:rPr lang="es-ES" sz="1200" i="1" dirty="0"/>
              <a:t> contexto del </a:t>
            </a:r>
            <a:r>
              <a:rPr lang="es-ES" sz="1200" i="1" dirty="0" err="1"/>
              <a:t>dockerfile</a:t>
            </a:r>
            <a:r>
              <a:rPr lang="es-ES" sz="1200" i="1" dirty="0"/>
              <a:t>]</a:t>
            </a:r>
          </a:p>
          <a:p>
            <a:pPr algn="just"/>
            <a:endParaRPr lang="es-ES" sz="1200" dirty="0"/>
          </a:p>
          <a:p>
            <a:pPr algn="just"/>
            <a:endParaRPr lang="es-ES" sz="1200" dirty="0"/>
          </a:p>
          <a:p>
            <a:pPr algn="just"/>
            <a:r>
              <a:rPr lang="es-ES" sz="1200" i="1" dirty="0"/>
              <a:t>Ejemplo 1:</a:t>
            </a:r>
            <a:endParaRPr lang="es-ES" sz="1000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E7E038-0ABE-430A-8D0B-CAE7B9B80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2356391"/>
            <a:ext cx="3962400" cy="27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64218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22"/>
            <a:ext cx="49115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03 Docker </a:t>
            </a:r>
            <a:r>
              <a:rPr lang="es-ES" sz="1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build</a:t>
            </a:r>
            <a:endParaRPr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080928"/>
            <a:ext cx="5760085" cy="159385"/>
          </a:xfrm>
          <a:custGeom>
            <a:avLst/>
            <a:gdLst/>
            <a:ahLst/>
            <a:cxnLst/>
            <a:rect l="l" t="t" r="r" b="b"/>
            <a:pathLst>
              <a:path w="5760085" h="159385">
                <a:moveTo>
                  <a:pt x="0" y="159069"/>
                </a:moveTo>
                <a:lnTo>
                  <a:pt x="0" y="0"/>
                </a:lnTo>
                <a:lnTo>
                  <a:pt x="5760073" y="0"/>
                </a:lnTo>
                <a:lnTo>
                  <a:pt x="5760073" y="159069"/>
                </a:lnTo>
                <a:lnTo>
                  <a:pt x="0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21301" y="3070579"/>
            <a:ext cx="353022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800" spc="-10" dirty="0">
                <a:solidFill>
                  <a:srgbClr val="EFEFEF"/>
                </a:solidFill>
                <a:latin typeface="Lucida Sans Unicode"/>
                <a:cs typeface="Lucida Sans Unicode"/>
              </a:rPr>
              <a:t>10/</a:t>
            </a:r>
            <a:r>
              <a:rPr sz="800" spc="-45" dirty="0">
                <a:solidFill>
                  <a:srgbClr val="EFEFEF"/>
                </a:solidFill>
                <a:latin typeface="Lucida Sans Unicode"/>
                <a:cs typeface="Lucida Sans Unicode"/>
              </a:rPr>
              <a:t> </a:t>
            </a:r>
            <a:r>
              <a:rPr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7</a:t>
            </a:r>
            <a:endParaRPr sz="800" dirty="0">
              <a:latin typeface="Lucida Sans Unicode"/>
              <a:cs typeface="Lucida Sans Unicod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9F80A8-51BC-4ECE-ACDE-BB1B09E08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1089025"/>
            <a:ext cx="4425521" cy="121286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D8CA897-5E8C-4012-90B9-296BE4CBE9D6}"/>
              </a:ext>
            </a:extLst>
          </p:cNvPr>
          <p:cNvSpPr/>
          <p:nvPr/>
        </p:nvSpPr>
        <p:spPr>
          <a:xfrm>
            <a:off x="63500" y="1393825"/>
            <a:ext cx="1008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i="1" dirty="0"/>
              <a:t>Ejemplo 2.</a:t>
            </a:r>
            <a:r>
              <a:rPr lang="es-E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7709930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22"/>
            <a:ext cx="49115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02 </a:t>
            </a:r>
            <a:r>
              <a:rPr lang="es-ES" sz="1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Dockerfile</a:t>
            </a: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Ejercicio </a:t>
            </a:r>
            <a:r>
              <a:rPr lang="es-ES" sz="1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Dockerfile</a:t>
            </a: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- 2</a:t>
            </a:r>
            <a:endParaRPr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080928"/>
            <a:ext cx="5760085" cy="159385"/>
          </a:xfrm>
          <a:custGeom>
            <a:avLst/>
            <a:gdLst/>
            <a:ahLst/>
            <a:cxnLst/>
            <a:rect l="l" t="t" r="r" b="b"/>
            <a:pathLst>
              <a:path w="5760085" h="159385">
                <a:moveTo>
                  <a:pt x="0" y="159069"/>
                </a:moveTo>
                <a:lnTo>
                  <a:pt x="0" y="0"/>
                </a:lnTo>
                <a:lnTo>
                  <a:pt x="5760073" y="0"/>
                </a:lnTo>
                <a:lnTo>
                  <a:pt x="5760073" y="159069"/>
                </a:lnTo>
                <a:lnTo>
                  <a:pt x="0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21301" y="3070579"/>
            <a:ext cx="353022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800" spc="-10" dirty="0">
                <a:solidFill>
                  <a:srgbClr val="EFEFEF"/>
                </a:solidFill>
                <a:latin typeface="Lucida Sans Unicode"/>
                <a:cs typeface="Lucida Sans Unicode"/>
              </a:rPr>
              <a:t>10/</a:t>
            </a:r>
            <a:r>
              <a:rPr sz="800" spc="-45" dirty="0">
                <a:solidFill>
                  <a:srgbClr val="EFEFEF"/>
                </a:solidFill>
                <a:latin typeface="Lucida Sans Unicode"/>
                <a:cs typeface="Lucida Sans Unicode"/>
              </a:rPr>
              <a:t> </a:t>
            </a:r>
            <a:r>
              <a:rPr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7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D8CA897-5E8C-4012-90B9-296BE4CBE9D6}"/>
              </a:ext>
            </a:extLst>
          </p:cNvPr>
          <p:cNvSpPr/>
          <p:nvPr/>
        </p:nvSpPr>
        <p:spPr>
          <a:xfrm>
            <a:off x="257302" y="708025"/>
            <a:ext cx="53659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Queremos lanzar un contenedor con una aplicación propia. </a:t>
            </a:r>
          </a:p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Esta aplicación no es más que un script en </a:t>
            </a: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con un echo </a:t>
            </a:r>
          </a:p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(ver captura abajo).</a:t>
            </a:r>
          </a:p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El contenedor tomará de imagen base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alpine:latest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, copiará nuestra aplicación a /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bin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nombredelaaplicación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y luego declarará el comando a ejecutar en el contenedor.  </a:t>
            </a:r>
          </a:p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(Instrucción CMD de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922382B-DAD9-4177-949C-CBFE5BDF87EC}"/>
              </a:ext>
            </a:extLst>
          </p:cNvPr>
          <p:cNvSpPr txBox="1"/>
          <p:nvPr/>
        </p:nvSpPr>
        <p:spPr>
          <a:xfrm>
            <a:off x="450415" y="457940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Instrucciones</a:t>
            </a:r>
            <a:r>
              <a:rPr lang="es-ES" sz="1200" dirty="0"/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8BBC8D-1F6B-47E9-A962-5060148A4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2418261"/>
            <a:ext cx="2743200" cy="480999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E392A032-C129-4749-97B5-7B14B6290692}"/>
              </a:ext>
            </a:extLst>
          </p:cNvPr>
          <p:cNvSpPr/>
          <p:nvPr/>
        </p:nvSpPr>
        <p:spPr>
          <a:xfrm>
            <a:off x="63498" y="8604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B87A5055-8B45-42E3-A02C-52DB898DF92B}"/>
              </a:ext>
            </a:extLst>
          </p:cNvPr>
          <p:cNvSpPr/>
          <p:nvPr/>
        </p:nvSpPr>
        <p:spPr>
          <a:xfrm>
            <a:off x="63499" y="13938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3100000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22"/>
            <a:ext cx="49115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04 Docker </a:t>
            </a:r>
            <a:r>
              <a:rPr lang="es-ES" sz="1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cli</a:t>
            </a: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: </a:t>
            </a:r>
            <a:r>
              <a:rPr lang="es-ES" sz="1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docker</a:t>
            </a: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run - nociones avanzadas</a:t>
            </a:r>
            <a:endParaRPr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080928"/>
            <a:ext cx="5760085" cy="159385"/>
          </a:xfrm>
          <a:custGeom>
            <a:avLst/>
            <a:gdLst/>
            <a:ahLst/>
            <a:cxnLst/>
            <a:rect l="l" t="t" r="r" b="b"/>
            <a:pathLst>
              <a:path w="5760085" h="159385">
                <a:moveTo>
                  <a:pt x="0" y="159069"/>
                </a:moveTo>
                <a:lnTo>
                  <a:pt x="0" y="0"/>
                </a:lnTo>
                <a:lnTo>
                  <a:pt x="5760073" y="0"/>
                </a:lnTo>
                <a:lnTo>
                  <a:pt x="5760073" y="159069"/>
                </a:lnTo>
                <a:lnTo>
                  <a:pt x="0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21301" y="3070579"/>
            <a:ext cx="353022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800" spc="-10" dirty="0">
                <a:solidFill>
                  <a:srgbClr val="EFEFEF"/>
                </a:solidFill>
                <a:latin typeface="Lucida Sans Unicode"/>
                <a:cs typeface="Lucida Sans Unicode"/>
              </a:rPr>
              <a:t>10/</a:t>
            </a:r>
            <a:r>
              <a:rPr sz="800" spc="-45" dirty="0">
                <a:solidFill>
                  <a:srgbClr val="EFEFEF"/>
                </a:solidFill>
                <a:latin typeface="Lucida Sans Unicode"/>
                <a:cs typeface="Lucida Sans Unicode"/>
              </a:rPr>
              <a:t> </a:t>
            </a:r>
            <a:r>
              <a:rPr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7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D8CA897-5E8C-4012-90B9-296BE4CBE9D6}"/>
              </a:ext>
            </a:extLst>
          </p:cNvPr>
          <p:cNvSpPr/>
          <p:nvPr/>
        </p:nvSpPr>
        <p:spPr>
          <a:xfrm>
            <a:off x="308383" y="1700020"/>
            <a:ext cx="536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También podemos decir que el contenedor se ejecute </a:t>
            </a:r>
          </a:p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de forma interactiva y conectado a nuestro terminal</a:t>
            </a:r>
          </a:p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con las opciones “-ti”.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392A032-C129-4749-97B5-7B14B6290692}"/>
              </a:ext>
            </a:extLst>
          </p:cNvPr>
          <p:cNvSpPr/>
          <p:nvPr/>
        </p:nvSpPr>
        <p:spPr>
          <a:xfrm>
            <a:off x="63498" y="7842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B87A5055-8B45-42E3-A02C-52DB898DF92B}"/>
              </a:ext>
            </a:extLst>
          </p:cNvPr>
          <p:cNvSpPr/>
          <p:nvPr/>
        </p:nvSpPr>
        <p:spPr>
          <a:xfrm>
            <a:off x="63498" y="18093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7A8B1D-8B46-4F96-A691-CB81ECF5DE52}"/>
              </a:ext>
            </a:extLst>
          </p:cNvPr>
          <p:cNvSpPr/>
          <p:nvPr/>
        </p:nvSpPr>
        <p:spPr>
          <a:xfrm>
            <a:off x="283651" y="659811"/>
            <a:ext cx="53659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Desde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run siempre podemos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sobreescribir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el comando </a:t>
            </a:r>
          </a:p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especificado en el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BA0185-843C-49A0-8174-2711F5393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9" y="1137399"/>
            <a:ext cx="4928119" cy="36375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E0605BB-74AE-4D28-A1E8-71088890E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09" y="2327569"/>
            <a:ext cx="4851400" cy="3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75525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22"/>
            <a:ext cx="49115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02 </a:t>
            </a:r>
            <a:r>
              <a:rPr lang="es-ES" sz="1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Dockerfile</a:t>
            </a: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Ejercicio </a:t>
            </a:r>
            <a:r>
              <a:rPr lang="es-ES" sz="1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Dockerfile</a:t>
            </a: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- 3</a:t>
            </a:r>
            <a:endParaRPr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080928"/>
            <a:ext cx="5760085" cy="159385"/>
          </a:xfrm>
          <a:custGeom>
            <a:avLst/>
            <a:gdLst/>
            <a:ahLst/>
            <a:cxnLst/>
            <a:rect l="l" t="t" r="r" b="b"/>
            <a:pathLst>
              <a:path w="5760085" h="159385">
                <a:moveTo>
                  <a:pt x="0" y="159069"/>
                </a:moveTo>
                <a:lnTo>
                  <a:pt x="0" y="0"/>
                </a:lnTo>
                <a:lnTo>
                  <a:pt x="5760073" y="0"/>
                </a:lnTo>
                <a:lnTo>
                  <a:pt x="5760073" y="159069"/>
                </a:lnTo>
                <a:lnTo>
                  <a:pt x="0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21301" y="3070579"/>
            <a:ext cx="353022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800" spc="-10" dirty="0">
                <a:solidFill>
                  <a:srgbClr val="EFEFEF"/>
                </a:solidFill>
                <a:latin typeface="Lucida Sans Unicode"/>
                <a:cs typeface="Lucida Sans Unicode"/>
              </a:rPr>
              <a:t>10/</a:t>
            </a:r>
            <a:r>
              <a:rPr sz="800" spc="-45" dirty="0">
                <a:solidFill>
                  <a:srgbClr val="EFEFEF"/>
                </a:solidFill>
                <a:latin typeface="Lucida Sans Unicode"/>
                <a:cs typeface="Lucida Sans Unicode"/>
              </a:rPr>
              <a:t> </a:t>
            </a:r>
            <a:r>
              <a:rPr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7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D8CA897-5E8C-4012-90B9-296BE4CBE9D6}"/>
              </a:ext>
            </a:extLst>
          </p:cNvPr>
          <p:cNvSpPr/>
          <p:nvPr/>
        </p:nvSpPr>
        <p:spPr>
          <a:xfrm>
            <a:off x="308383" y="1638988"/>
            <a:ext cx="53659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Pista “CMD” no nos vale para esto.</a:t>
            </a:r>
          </a:p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xxxxx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ENV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http_proxy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http://proxy.laboratorios.ac.uma.es:3128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ENV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https_proxy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http://proxy.laboratorios.ac.uma.es:3128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392A032-C129-4749-97B5-7B14B6290692}"/>
              </a:ext>
            </a:extLst>
          </p:cNvPr>
          <p:cNvSpPr/>
          <p:nvPr/>
        </p:nvSpPr>
        <p:spPr>
          <a:xfrm>
            <a:off x="63498" y="7842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B87A5055-8B45-42E3-A02C-52DB898DF92B}"/>
              </a:ext>
            </a:extLst>
          </p:cNvPr>
          <p:cNvSpPr/>
          <p:nvPr/>
        </p:nvSpPr>
        <p:spPr>
          <a:xfrm>
            <a:off x="63498" y="17636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7A8B1D-8B46-4F96-A691-CB81ECF5DE52}"/>
              </a:ext>
            </a:extLst>
          </p:cNvPr>
          <p:cNvSpPr/>
          <p:nvPr/>
        </p:nvSpPr>
        <p:spPr>
          <a:xfrm>
            <a:off x="283350" y="712087"/>
            <a:ext cx="49614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Queremos lanzar un contenedor con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el comando “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curl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” instalado. </a:t>
            </a:r>
          </a:p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Este contenedor estará basado en Ubuntu. Después, </a:t>
            </a:r>
          </a:p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queremos poder ejecutar este contenedor para lanzar comandos</a:t>
            </a:r>
          </a:p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curl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” a distintas webs.</a:t>
            </a:r>
          </a:p>
          <a:p>
            <a:pPr algn="just"/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AB7342D-755E-4818-8848-0E59199E35F9}"/>
              </a:ext>
            </a:extLst>
          </p:cNvPr>
          <p:cNvSpPr txBox="1"/>
          <p:nvPr/>
        </p:nvSpPr>
        <p:spPr>
          <a:xfrm>
            <a:off x="275630" y="418556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Instrucciones</a:t>
            </a:r>
            <a:r>
              <a:rPr lang="es-ES" sz="1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40172809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22"/>
            <a:ext cx="49115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04 Docker Hub</a:t>
            </a:r>
            <a:endParaRPr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080928"/>
            <a:ext cx="5760085" cy="159385"/>
          </a:xfrm>
          <a:custGeom>
            <a:avLst/>
            <a:gdLst/>
            <a:ahLst/>
            <a:cxnLst/>
            <a:rect l="l" t="t" r="r" b="b"/>
            <a:pathLst>
              <a:path w="5760085" h="159385">
                <a:moveTo>
                  <a:pt x="0" y="159069"/>
                </a:moveTo>
                <a:lnTo>
                  <a:pt x="0" y="0"/>
                </a:lnTo>
                <a:lnTo>
                  <a:pt x="5760073" y="0"/>
                </a:lnTo>
                <a:lnTo>
                  <a:pt x="5760073" y="159069"/>
                </a:lnTo>
                <a:lnTo>
                  <a:pt x="0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21301" y="3070579"/>
            <a:ext cx="353022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800" spc="-10" dirty="0">
                <a:solidFill>
                  <a:srgbClr val="EFEFEF"/>
                </a:solidFill>
                <a:latin typeface="Lucida Sans Unicode"/>
                <a:cs typeface="Lucida Sans Unicode"/>
              </a:rPr>
              <a:t>10/</a:t>
            </a:r>
            <a:r>
              <a:rPr sz="800" spc="-45" dirty="0">
                <a:solidFill>
                  <a:srgbClr val="EFEFEF"/>
                </a:solidFill>
                <a:latin typeface="Lucida Sans Unicode"/>
                <a:cs typeface="Lucida Sans Unicode"/>
              </a:rPr>
              <a:t> </a:t>
            </a:r>
            <a:r>
              <a:rPr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7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392A032-C129-4749-97B5-7B14B6290692}"/>
              </a:ext>
            </a:extLst>
          </p:cNvPr>
          <p:cNvSpPr/>
          <p:nvPr/>
        </p:nvSpPr>
        <p:spPr>
          <a:xfrm>
            <a:off x="26984" y="8207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B87A5055-8B45-42E3-A02C-52DB898DF92B}"/>
              </a:ext>
            </a:extLst>
          </p:cNvPr>
          <p:cNvSpPr/>
          <p:nvPr/>
        </p:nvSpPr>
        <p:spPr>
          <a:xfrm>
            <a:off x="35426" y="25893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7A8B1D-8B46-4F96-A691-CB81ECF5DE52}"/>
              </a:ext>
            </a:extLst>
          </p:cNvPr>
          <p:cNvSpPr/>
          <p:nvPr/>
        </p:nvSpPr>
        <p:spPr>
          <a:xfrm>
            <a:off x="139701" y="712087"/>
            <a:ext cx="32003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Docker Hub</a:t>
            </a:r>
          </a:p>
          <a:p>
            <a:pPr algn="just"/>
            <a:r>
              <a:rPr lang="es-ES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Hub es un </a:t>
            </a:r>
            <a:r>
              <a:rPr lang="es-ES" sz="1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s-ES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r>
              <a:rPr lang="es-ES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público donde subir nuestras imágenes</a:t>
            </a:r>
          </a:p>
          <a:p>
            <a:pPr algn="just"/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Docker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nos permite registrarnos gratuitamente y subir nuestros contenedores de forma pública.</a:t>
            </a:r>
          </a:p>
          <a:p>
            <a:pPr algn="just"/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Exploración de repositorios oficiales.</a:t>
            </a:r>
          </a:p>
          <a:p>
            <a:pPr algn="just"/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Crear una cuenta en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https://hub.docker.com/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AB7342D-755E-4818-8848-0E59199E35F9}"/>
              </a:ext>
            </a:extLst>
          </p:cNvPr>
          <p:cNvSpPr txBox="1"/>
          <p:nvPr/>
        </p:nvSpPr>
        <p:spPr>
          <a:xfrm>
            <a:off x="-24732" y="426486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Instrucciones</a:t>
            </a:r>
            <a:r>
              <a:rPr lang="es-ES" sz="1200" dirty="0"/>
              <a:t>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4F51AA-0CFC-4F5B-BDBC-6C4ABFF9F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154" y="565257"/>
            <a:ext cx="484892" cy="2061557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25C0AC29-F759-4022-BE7B-C821D22A9C44}"/>
              </a:ext>
            </a:extLst>
          </p:cNvPr>
          <p:cNvSpPr/>
          <p:nvPr/>
        </p:nvSpPr>
        <p:spPr>
          <a:xfrm>
            <a:off x="26985" y="22240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4E5ED7FC-909D-4147-99C9-9ABB28B8065E}"/>
              </a:ext>
            </a:extLst>
          </p:cNvPr>
          <p:cNvSpPr/>
          <p:nvPr/>
        </p:nvSpPr>
        <p:spPr>
          <a:xfrm>
            <a:off x="26985" y="15041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48F1637-527C-4AC4-BAE1-E4C6FF893F6B}"/>
              </a:ext>
            </a:extLst>
          </p:cNvPr>
          <p:cNvSpPr/>
          <p:nvPr/>
        </p:nvSpPr>
        <p:spPr>
          <a:xfrm>
            <a:off x="3721100" y="564985"/>
            <a:ext cx="17767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sz="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 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Registro en Docker Hub y creación de nuestro primer repositorio PÚBLICO.</a:t>
            </a:r>
          </a:p>
          <a:p>
            <a:pPr algn="just"/>
            <a:endParaRPr lang="es-ES" sz="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 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Uso del comando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loguear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nuestra pc en ese repositorio.</a:t>
            </a:r>
          </a:p>
          <a:p>
            <a:pPr algn="just"/>
            <a:endParaRPr lang="es-ES" sz="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 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Cambiar el tag de nuestro contenedor para ajustarlo al repositorio recién creado y subir el</a:t>
            </a:r>
          </a:p>
          <a:p>
            <a:pPr algn="just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contenedor a Docker Hub con “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4255810294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22"/>
            <a:ext cx="49115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04 Docker Hub</a:t>
            </a:r>
            <a:endParaRPr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080928"/>
            <a:ext cx="5760085" cy="159385"/>
          </a:xfrm>
          <a:custGeom>
            <a:avLst/>
            <a:gdLst/>
            <a:ahLst/>
            <a:cxnLst/>
            <a:rect l="l" t="t" r="r" b="b"/>
            <a:pathLst>
              <a:path w="5760085" h="159385">
                <a:moveTo>
                  <a:pt x="0" y="159069"/>
                </a:moveTo>
                <a:lnTo>
                  <a:pt x="0" y="0"/>
                </a:lnTo>
                <a:lnTo>
                  <a:pt x="5760073" y="0"/>
                </a:lnTo>
                <a:lnTo>
                  <a:pt x="5760073" y="159069"/>
                </a:lnTo>
                <a:lnTo>
                  <a:pt x="0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21301" y="3070579"/>
            <a:ext cx="353022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800" spc="-10" dirty="0">
                <a:solidFill>
                  <a:srgbClr val="EFEFEF"/>
                </a:solidFill>
                <a:latin typeface="Lucida Sans Unicode"/>
                <a:cs typeface="Lucida Sans Unicode"/>
              </a:rPr>
              <a:t>10/</a:t>
            </a:r>
            <a:r>
              <a:rPr sz="800" spc="-45" dirty="0">
                <a:solidFill>
                  <a:srgbClr val="EFEFEF"/>
                </a:solidFill>
                <a:latin typeface="Lucida Sans Unicode"/>
                <a:cs typeface="Lucida Sans Unicode"/>
              </a:rPr>
              <a:t> </a:t>
            </a:r>
            <a:r>
              <a:rPr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7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392A032-C129-4749-97B5-7B14B6290692}"/>
              </a:ext>
            </a:extLst>
          </p:cNvPr>
          <p:cNvSpPr/>
          <p:nvPr/>
        </p:nvSpPr>
        <p:spPr>
          <a:xfrm>
            <a:off x="26984" y="8207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B87A5055-8B45-42E3-A02C-52DB898DF92B}"/>
              </a:ext>
            </a:extLst>
          </p:cNvPr>
          <p:cNvSpPr/>
          <p:nvPr/>
        </p:nvSpPr>
        <p:spPr>
          <a:xfrm>
            <a:off x="35426" y="25893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7A8B1D-8B46-4F96-A691-CB81ECF5DE52}"/>
              </a:ext>
            </a:extLst>
          </p:cNvPr>
          <p:cNvSpPr/>
          <p:nvPr/>
        </p:nvSpPr>
        <p:spPr>
          <a:xfrm>
            <a:off x="139701" y="712087"/>
            <a:ext cx="32003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Docker Hub</a:t>
            </a:r>
          </a:p>
          <a:p>
            <a:pPr algn="just"/>
            <a:r>
              <a:rPr lang="es-ES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Hub es un </a:t>
            </a:r>
            <a:r>
              <a:rPr lang="es-ES" sz="1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s-ES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r>
              <a:rPr lang="es-ES" sz="1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público donde subir nuestras imágenes</a:t>
            </a:r>
          </a:p>
          <a:p>
            <a:pPr algn="just"/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Docker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nos permite registrarnos gratuitamente y subir nuestros contenedores de forma pública.</a:t>
            </a:r>
          </a:p>
          <a:p>
            <a:pPr algn="just"/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Exploración de repositorios oficiales.</a:t>
            </a:r>
          </a:p>
          <a:p>
            <a:pPr algn="just"/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Crear una cuenta en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https://hub.docker.com/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AB7342D-755E-4818-8848-0E59199E35F9}"/>
              </a:ext>
            </a:extLst>
          </p:cNvPr>
          <p:cNvSpPr txBox="1"/>
          <p:nvPr/>
        </p:nvSpPr>
        <p:spPr>
          <a:xfrm>
            <a:off x="-24732" y="426486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Instrucciones</a:t>
            </a:r>
            <a:r>
              <a:rPr lang="es-ES" sz="1200" dirty="0"/>
              <a:t>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4F51AA-0CFC-4F5B-BDBC-6C4ABFF9F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154" y="565257"/>
            <a:ext cx="484892" cy="2061557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25C0AC29-F759-4022-BE7B-C821D22A9C44}"/>
              </a:ext>
            </a:extLst>
          </p:cNvPr>
          <p:cNvSpPr/>
          <p:nvPr/>
        </p:nvSpPr>
        <p:spPr>
          <a:xfrm>
            <a:off x="26985" y="22240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4E5ED7FC-909D-4147-99C9-9ABB28B8065E}"/>
              </a:ext>
            </a:extLst>
          </p:cNvPr>
          <p:cNvSpPr/>
          <p:nvPr/>
        </p:nvSpPr>
        <p:spPr>
          <a:xfrm>
            <a:off x="26985" y="15041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48F1637-527C-4AC4-BAE1-E4C6FF893F6B}"/>
              </a:ext>
            </a:extLst>
          </p:cNvPr>
          <p:cNvSpPr/>
          <p:nvPr/>
        </p:nvSpPr>
        <p:spPr>
          <a:xfrm>
            <a:off x="3721100" y="564985"/>
            <a:ext cx="17767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sz="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 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Registro en Docker Hub y creación de nuestro primer repositorio PÚBLICO.</a:t>
            </a:r>
          </a:p>
          <a:p>
            <a:pPr algn="just"/>
            <a:endParaRPr lang="es-ES" sz="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 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Uso del comando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loguear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nuestra pc en ese repositorio.</a:t>
            </a:r>
          </a:p>
          <a:p>
            <a:pPr algn="just"/>
            <a:endParaRPr lang="es-ES" sz="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 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Cambiar el tag de nuestro contenedor para ajustarlo al repositorio recién creado y subir el</a:t>
            </a:r>
          </a:p>
          <a:p>
            <a:pPr algn="just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contenedor a Docker Hub con “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804768979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22"/>
            <a:ext cx="14825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4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resentacíon</a:t>
            </a:r>
            <a:endParaRPr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7713" y="18165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713" y="19886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713" y="21607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6900" y="1756534"/>
            <a:ext cx="3459479" cy="537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s-ES" sz="1100" b="1" spc="-55" dirty="0">
                <a:solidFill>
                  <a:srgbClr val="3F3F3F"/>
                </a:solidFill>
                <a:latin typeface="Trebuchet MS"/>
                <a:cs typeface="Trebuchet MS"/>
              </a:rPr>
              <a:t>Andrei Micleusanu </a:t>
            </a:r>
            <a:r>
              <a:rPr lang="es-ES" sz="1100" b="1" spc="-55" dirty="0" err="1">
                <a:solidFill>
                  <a:srgbClr val="3F3F3F"/>
                </a:solidFill>
                <a:latin typeface="Trebuchet MS"/>
                <a:cs typeface="Trebuchet MS"/>
              </a:rPr>
              <a:t>Micleusanu</a:t>
            </a:r>
            <a:endParaRPr lang="es-ES" sz="1100" b="1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F3F3F"/>
                </a:solidFill>
                <a:latin typeface="Lucida Sans Unicode"/>
                <a:cs typeface="Lucida Sans Unicode"/>
              </a:rPr>
              <a:t>I</a:t>
            </a:r>
            <a:r>
              <a:rPr sz="1100" spc="-20" dirty="0">
                <a:solidFill>
                  <a:srgbClr val="3F3F3F"/>
                </a:solidFill>
                <a:latin typeface="Lucida Sans Unicode"/>
                <a:cs typeface="Lucida Sans Unicode"/>
              </a:rPr>
              <a:t>E</a:t>
            </a:r>
            <a:r>
              <a:rPr sz="1100" dirty="0">
                <a:solidFill>
                  <a:srgbClr val="3F3F3F"/>
                </a:solidFill>
                <a:latin typeface="Lucida Sans Unicode"/>
                <a:cs typeface="Lucida Sans Unicode"/>
              </a:rPr>
              <a:t>S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90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Benigasló</a:t>
            </a:r>
            <a:endParaRPr lang="es-ES" sz="1100" spc="-90" dirty="0">
              <a:solidFill>
                <a:srgbClr val="3F3F3F"/>
              </a:solidFill>
              <a:latin typeface="Lucida Sans Unicode"/>
              <a:cs typeface="Lucida Sans Unicode"/>
            </a:endParaRPr>
          </a:p>
          <a:p>
            <a:pPr marL="12700" marR="5080">
              <a:lnSpc>
                <a:spcPct val="102699"/>
              </a:lnSpc>
            </a:pPr>
            <a:r>
              <a:rPr sz="1100" spc="-180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C</a:t>
            </a:r>
            <a:r>
              <a:rPr sz="1100" spc="-35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or</a:t>
            </a:r>
            <a:r>
              <a:rPr sz="1100" spc="-65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r</a:t>
            </a:r>
            <a:r>
              <a:rPr sz="1100" spc="-50" dirty="0" err="1">
                <a:solidFill>
                  <a:srgbClr val="3F3F3F"/>
                </a:solidFill>
                <a:latin typeface="Lucida Sans Unicode"/>
                <a:cs typeface="Lucida Sans Unicode"/>
              </a:rPr>
              <a:t>eo</a:t>
            </a:r>
            <a:r>
              <a:rPr sz="1100" spc="-50" dirty="0">
                <a:solidFill>
                  <a:srgbClr val="3F3F3F"/>
                </a:solidFill>
                <a:latin typeface="Lucida Sans Unicode"/>
                <a:cs typeface="Lucida Sans Unicode"/>
              </a:rPr>
              <a:t>:</a:t>
            </a:r>
            <a:r>
              <a:rPr sz="1100" spc="-60" dirty="0">
                <a:solidFill>
                  <a:srgbClr val="3F3F3F"/>
                </a:solidFill>
                <a:latin typeface="Lucida Sans Unicode"/>
                <a:cs typeface="Lucida Sans Unicode"/>
              </a:rPr>
              <a:t> </a:t>
            </a:r>
            <a:r>
              <a:rPr lang="es-ES" sz="1100" spc="-60" dirty="0">
                <a:solidFill>
                  <a:schemeClr val="accent5">
                    <a:lumMod val="75000"/>
                  </a:schemeClr>
                </a:solidFill>
                <a:latin typeface="Lucida Sans Unicode"/>
                <a:cs typeface="Lucida Sans Unicode"/>
              </a:rPr>
              <a:t>a.micleusanu@edu.gva.es</a:t>
            </a:r>
            <a:endParaRPr sz="1100" dirty="0">
              <a:solidFill>
                <a:schemeClr val="accent5">
                  <a:lumMod val="75000"/>
                </a:schemeClr>
              </a:solidFill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080931"/>
            <a:ext cx="962025" cy="159385"/>
          </a:xfrm>
          <a:custGeom>
            <a:avLst/>
            <a:gdLst/>
            <a:ahLst/>
            <a:cxnLst/>
            <a:rect l="l" t="t" r="r" b="b"/>
            <a:pathLst>
              <a:path w="962025" h="159385">
                <a:moveTo>
                  <a:pt x="961491" y="0"/>
                </a:moveTo>
                <a:lnTo>
                  <a:pt x="194640" y="0"/>
                </a:lnTo>
                <a:lnTo>
                  <a:pt x="0" y="0"/>
                </a:lnTo>
                <a:lnTo>
                  <a:pt x="0" y="159067"/>
                </a:lnTo>
                <a:lnTo>
                  <a:pt x="194640" y="159067"/>
                </a:lnTo>
                <a:lnTo>
                  <a:pt x="961491" y="159067"/>
                </a:lnTo>
                <a:lnTo>
                  <a:pt x="961491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562792" y="3080928"/>
            <a:ext cx="197485" cy="159385"/>
          </a:xfrm>
          <a:custGeom>
            <a:avLst/>
            <a:gdLst/>
            <a:ahLst/>
            <a:cxnLst/>
            <a:rect l="l" t="t" r="r" b="b"/>
            <a:pathLst>
              <a:path w="197485" h="159385">
                <a:moveTo>
                  <a:pt x="197281" y="159069"/>
                </a:moveTo>
                <a:lnTo>
                  <a:pt x="197281" y="0"/>
                </a:lnTo>
                <a:lnTo>
                  <a:pt x="0" y="0"/>
                </a:lnTo>
                <a:lnTo>
                  <a:pt x="0" y="159069"/>
                </a:lnTo>
                <a:lnTo>
                  <a:pt x="197281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825500" y="3060052"/>
            <a:ext cx="121310" cy="14619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lang="es-ES" sz="800" spc="-170" dirty="0">
                <a:solidFill>
                  <a:srgbClr val="EFEFEF"/>
                </a:solidFill>
                <a:latin typeface="Lucida Sans Unicode"/>
                <a:cs typeface="Lucida Sans Unicode"/>
              </a:rPr>
              <a:t>1 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603163" y="3060052"/>
            <a:ext cx="71120" cy="14619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s-ES" spc="-150" dirty="0"/>
              <a:t>A</a:t>
            </a:r>
            <a:endParaRPr spc="-15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AC8D943-39F5-4CA6-8FBD-84CB9066A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64" y="457586"/>
            <a:ext cx="2382044" cy="136116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22"/>
            <a:ext cx="49115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Introducción a Docker.  	Parte A – Teórica</a:t>
            </a:r>
            <a:endParaRPr sz="1400" dirty="0"/>
          </a:p>
        </p:txBody>
      </p:sp>
      <p:sp>
        <p:nvSpPr>
          <p:cNvPr id="3" name="object 3"/>
          <p:cNvSpPr/>
          <p:nvPr/>
        </p:nvSpPr>
        <p:spPr>
          <a:xfrm>
            <a:off x="397713" y="11359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080928"/>
            <a:ext cx="5760085" cy="159385"/>
          </a:xfrm>
          <a:custGeom>
            <a:avLst/>
            <a:gdLst/>
            <a:ahLst/>
            <a:cxnLst/>
            <a:rect l="l" t="t" r="r" b="b"/>
            <a:pathLst>
              <a:path w="5760085" h="159385">
                <a:moveTo>
                  <a:pt x="0" y="159069"/>
                </a:moveTo>
                <a:lnTo>
                  <a:pt x="0" y="0"/>
                </a:lnTo>
                <a:lnTo>
                  <a:pt x="5760073" y="0"/>
                </a:lnTo>
                <a:lnTo>
                  <a:pt x="5760073" y="159069"/>
                </a:lnTo>
                <a:lnTo>
                  <a:pt x="0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51437" y="3070579"/>
            <a:ext cx="22288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800" spc="-10" dirty="0">
                <a:solidFill>
                  <a:srgbClr val="EFEFEF"/>
                </a:solidFill>
                <a:latin typeface="Lucida Sans Unicode"/>
                <a:cs typeface="Lucida Sans Unicode"/>
              </a:rPr>
              <a:t>2</a:t>
            </a:r>
            <a:r>
              <a:rPr sz="800" spc="-10" dirty="0">
                <a:solidFill>
                  <a:srgbClr val="EFEFEF"/>
                </a:solidFill>
                <a:latin typeface="Lucida Sans Unicode"/>
                <a:cs typeface="Lucida Sans Unicode"/>
              </a:rPr>
              <a:t>/</a:t>
            </a:r>
            <a:r>
              <a:rPr sz="800" spc="-45" dirty="0">
                <a:solidFill>
                  <a:srgbClr val="EFEFEF"/>
                </a:solidFill>
                <a:latin typeface="Lucida Sans Unicode"/>
                <a:cs typeface="Lucida Sans Unicode"/>
              </a:rPr>
              <a:t> </a:t>
            </a:r>
            <a:r>
              <a:rPr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7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C635C13-0E6F-40A0-849D-3509124FD5FF}"/>
              </a:ext>
            </a:extLst>
          </p:cNvPr>
          <p:cNvSpPr/>
          <p:nvPr/>
        </p:nvSpPr>
        <p:spPr>
          <a:xfrm>
            <a:off x="292101" y="517948"/>
            <a:ext cx="525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Docker es la implementación de contenedores de software más popular.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6892C96-DD4C-42F3-8189-84456F32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32" y="1135951"/>
            <a:ext cx="4791737" cy="178187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22"/>
            <a:ext cx="49115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Conceptos básicos de Docker</a:t>
            </a:r>
            <a:endParaRPr sz="1400" dirty="0"/>
          </a:p>
        </p:txBody>
      </p:sp>
      <p:sp>
        <p:nvSpPr>
          <p:cNvPr id="3" name="object 3"/>
          <p:cNvSpPr/>
          <p:nvPr/>
        </p:nvSpPr>
        <p:spPr>
          <a:xfrm>
            <a:off x="397713" y="11359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080928"/>
            <a:ext cx="5760085" cy="159385"/>
          </a:xfrm>
          <a:custGeom>
            <a:avLst/>
            <a:gdLst/>
            <a:ahLst/>
            <a:cxnLst/>
            <a:rect l="l" t="t" r="r" b="b"/>
            <a:pathLst>
              <a:path w="5760085" h="159385">
                <a:moveTo>
                  <a:pt x="0" y="159069"/>
                </a:moveTo>
                <a:lnTo>
                  <a:pt x="0" y="0"/>
                </a:lnTo>
                <a:lnTo>
                  <a:pt x="5760073" y="0"/>
                </a:lnTo>
                <a:lnTo>
                  <a:pt x="5760073" y="159069"/>
                </a:lnTo>
                <a:lnTo>
                  <a:pt x="0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51437" y="3070579"/>
            <a:ext cx="22288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3</a:t>
            </a:r>
            <a:r>
              <a:rPr sz="800" spc="-45" dirty="0">
                <a:solidFill>
                  <a:srgbClr val="EFEFEF"/>
                </a:solidFill>
                <a:latin typeface="Lucida Sans Unicode"/>
                <a:cs typeface="Lucida Sans Unicode"/>
              </a:rPr>
              <a:t> </a:t>
            </a:r>
            <a:r>
              <a:rPr sz="800" spc="-10" dirty="0">
                <a:solidFill>
                  <a:srgbClr val="EFEFEF"/>
                </a:solidFill>
                <a:latin typeface="Lucida Sans Unicode"/>
                <a:cs typeface="Lucida Sans Unicode"/>
              </a:rPr>
              <a:t>/</a:t>
            </a:r>
            <a:r>
              <a:rPr sz="800" spc="-45" dirty="0">
                <a:solidFill>
                  <a:srgbClr val="EFEFEF"/>
                </a:solidFill>
                <a:latin typeface="Lucida Sans Unicode"/>
                <a:cs typeface="Lucida Sans Unicode"/>
              </a:rPr>
              <a:t> </a:t>
            </a:r>
            <a:r>
              <a:rPr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7</a:t>
            </a:r>
            <a:endParaRPr sz="800" dirty="0">
              <a:latin typeface="Lucida Sans Unicode"/>
              <a:cs typeface="Lucida Sans Unicod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6416AA-5A82-4ADA-A564-E8D540639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31825"/>
            <a:ext cx="4737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91694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22"/>
            <a:ext cx="49115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Parte B – Práctica de Docker</a:t>
            </a:r>
            <a:endParaRPr sz="1400" dirty="0"/>
          </a:p>
        </p:txBody>
      </p:sp>
      <p:sp>
        <p:nvSpPr>
          <p:cNvPr id="3" name="object 3"/>
          <p:cNvSpPr/>
          <p:nvPr/>
        </p:nvSpPr>
        <p:spPr>
          <a:xfrm>
            <a:off x="570009" y="10693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080928"/>
            <a:ext cx="5760085" cy="159385"/>
          </a:xfrm>
          <a:custGeom>
            <a:avLst/>
            <a:gdLst/>
            <a:ahLst/>
            <a:cxnLst/>
            <a:rect l="l" t="t" r="r" b="b"/>
            <a:pathLst>
              <a:path w="5760085" h="159385">
                <a:moveTo>
                  <a:pt x="0" y="159069"/>
                </a:moveTo>
                <a:lnTo>
                  <a:pt x="0" y="0"/>
                </a:lnTo>
                <a:lnTo>
                  <a:pt x="5760073" y="0"/>
                </a:lnTo>
                <a:lnTo>
                  <a:pt x="5760073" y="159069"/>
                </a:lnTo>
                <a:lnTo>
                  <a:pt x="0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51437" y="3070579"/>
            <a:ext cx="22288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4</a:t>
            </a:r>
            <a:r>
              <a:rPr sz="800" spc="-45" dirty="0">
                <a:solidFill>
                  <a:srgbClr val="EFEFEF"/>
                </a:solidFill>
                <a:latin typeface="Lucida Sans Unicode"/>
                <a:cs typeface="Lucida Sans Unicode"/>
              </a:rPr>
              <a:t> </a:t>
            </a:r>
            <a:r>
              <a:rPr sz="800" spc="-10" dirty="0">
                <a:solidFill>
                  <a:srgbClr val="EFEFEF"/>
                </a:solidFill>
                <a:latin typeface="Lucida Sans Unicode"/>
                <a:cs typeface="Lucida Sans Unicode"/>
              </a:rPr>
              <a:t>/</a:t>
            </a:r>
            <a:r>
              <a:rPr sz="800" spc="-45" dirty="0">
                <a:solidFill>
                  <a:srgbClr val="EFEFEF"/>
                </a:solidFill>
                <a:latin typeface="Lucida Sans Unicode"/>
                <a:cs typeface="Lucida Sans Unicode"/>
              </a:rPr>
              <a:t> </a:t>
            </a:r>
            <a:r>
              <a:rPr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7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075D5CEF-14DE-4101-97AB-9AC0A985BDEE}"/>
              </a:ext>
            </a:extLst>
          </p:cNvPr>
          <p:cNvSpPr/>
          <p:nvPr/>
        </p:nvSpPr>
        <p:spPr>
          <a:xfrm>
            <a:off x="570009" y="129646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4E4BAE4D-E37D-4F73-87DD-00CDB1F018BE}"/>
              </a:ext>
            </a:extLst>
          </p:cNvPr>
          <p:cNvSpPr/>
          <p:nvPr/>
        </p:nvSpPr>
        <p:spPr>
          <a:xfrm>
            <a:off x="570338" y="8064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28D469C8-1095-4D5E-9247-CB2D072A8962}"/>
              </a:ext>
            </a:extLst>
          </p:cNvPr>
          <p:cNvSpPr/>
          <p:nvPr/>
        </p:nvSpPr>
        <p:spPr>
          <a:xfrm>
            <a:off x="576848" y="153027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AF02A5C2-7145-4827-878D-A8763E9DF953}"/>
              </a:ext>
            </a:extLst>
          </p:cNvPr>
          <p:cNvSpPr/>
          <p:nvPr/>
        </p:nvSpPr>
        <p:spPr>
          <a:xfrm>
            <a:off x="572544" y="20278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083D2621-7E5D-47FB-B036-681C9273B9FB}"/>
              </a:ext>
            </a:extLst>
          </p:cNvPr>
          <p:cNvSpPr/>
          <p:nvPr/>
        </p:nvSpPr>
        <p:spPr>
          <a:xfrm>
            <a:off x="570010" y="22765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F5A01B-A7E3-4DAE-AE79-8A3EACE010E5}"/>
              </a:ext>
            </a:extLst>
          </p:cNvPr>
          <p:cNvSpPr txBox="1"/>
          <p:nvPr/>
        </p:nvSpPr>
        <p:spPr>
          <a:xfrm>
            <a:off x="673100" y="658843"/>
            <a:ext cx="426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highlight>
                  <a:srgbClr val="00FF00"/>
                </a:highlight>
              </a:rPr>
              <a:t>01    Docker </a:t>
            </a:r>
            <a:r>
              <a:rPr lang="es-ES" sz="1600" dirty="0" err="1">
                <a:highlight>
                  <a:srgbClr val="00FF00"/>
                </a:highlight>
              </a:rPr>
              <a:t>cli</a:t>
            </a:r>
            <a:r>
              <a:rPr lang="es-ES" sz="1600" dirty="0"/>
              <a:t>: </a:t>
            </a:r>
            <a:r>
              <a:rPr lang="es-ES" sz="1600" dirty="0">
                <a:highlight>
                  <a:srgbClr val="00FF00"/>
                </a:highlight>
              </a:rPr>
              <a:t>Docker run</a:t>
            </a:r>
          </a:p>
          <a:p>
            <a:r>
              <a:rPr lang="es-ES" sz="1600" dirty="0">
                <a:highlight>
                  <a:srgbClr val="FFFF00"/>
                </a:highlight>
              </a:rPr>
              <a:t>02    </a:t>
            </a:r>
            <a:r>
              <a:rPr lang="es-ES" sz="1600" dirty="0" err="1">
                <a:highlight>
                  <a:srgbClr val="FFFF00"/>
                </a:highlight>
              </a:rPr>
              <a:t>Dockerfile</a:t>
            </a:r>
            <a:r>
              <a:rPr lang="es-ES" sz="1600" dirty="0">
                <a:highlight>
                  <a:srgbClr val="FFFF00"/>
                </a:highlight>
              </a:rPr>
              <a:t>:</a:t>
            </a:r>
            <a:r>
              <a:rPr lang="es-ES" sz="1600" dirty="0"/>
              <a:t>  </a:t>
            </a:r>
            <a:r>
              <a:rPr lang="es-ES" sz="1600" dirty="0">
                <a:highlight>
                  <a:srgbClr val="FFFF00"/>
                </a:highlight>
              </a:rPr>
              <a:t>¿Qué es?  -</a:t>
            </a:r>
            <a:r>
              <a:rPr lang="es-ES" sz="1600" dirty="0"/>
              <a:t>  </a:t>
            </a:r>
            <a:r>
              <a:rPr lang="es-ES" sz="1600" dirty="0">
                <a:highlight>
                  <a:srgbClr val="FFFF00"/>
                </a:highlight>
              </a:rPr>
              <a:t>Creación </a:t>
            </a:r>
            <a:r>
              <a:rPr lang="es-ES" sz="1600" dirty="0" err="1">
                <a:highlight>
                  <a:srgbClr val="FFFF00"/>
                </a:highlight>
              </a:rPr>
              <a:t>Dockerfile</a:t>
            </a:r>
            <a:endParaRPr lang="es-ES" sz="1600" dirty="0">
              <a:highlight>
                <a:srgbClr val="FFFF00"/>
              </a:highlight>
            </a:endParaRPr>
          </a:p>
          <a:p>
            <a:r>
              <a:rPr lang="es-ES" sz="1600" dirty="0">
                <a:highlight>
                  <a:srgbClr val="00FF00"/>
                </a:highlight>
              </a:rPr>
              <a:t>03    Docker </a:t>
            </a:r>
            <a:r>
              <a:rPr lang="es-ES" sz="1600" dirty="0" err="1">
                <a:highlight>
                  <a:srgbClr val="00FF00"/>
                </a:highlight>
              </a:rPr>
              <a:t>build</a:t>
            </a:r>
            <a:endParaRPr lang="es-ES" sz="1600" dirty="0">
              <a:highlight>
                <a:srgbClr val="00FF00"/>
              </a:highlight>
            </a:endParaRPr>
          </a:p>
          <a:p>
            <a:r>
              <a:rPr lang="es-ES" sz="1600" dirty="0">
                <a:highlight>
                  <a:srgbClr val="FFFF00"/>
                </a:highlight>
              </a:rPr>
              <a:t>04    Docker </a:t>
            </a:r>
            <a:r>
              <a:rPr lang="es-ES" sz="1600" dirty="0" err="1">
                <a:highlight>
                  <a:srgbClr val="FFFF00"/>
                </a:highlight>
              </a:rPr>
              <a:t>cli</a:t>
            </a:r>
            <a:r>
              <a:rPr lang="es-ES" sz="1600" dirty="0">
                <a:highlight>
                  <a:srgbClr val="FFFF00"/>
                </a:highlight>
              </a:rPr>
              <a:t>:   </a:t>
            </a:r>
            <a:r>
              <a:rPr lang="es-ES" sz="1600" dirty="0"/>
              <a:t>        </a:t>
            </a:r>
            <a:r>
              <a:rPr lang="es-ES" sz="1600" dirty="0">
                <a:highlight>
                  <a:srgbClr val="FFFF00"/>
                </a:highlight>
              </a:rPr>
              <a:t>     Docker run</a:t>
            </a:r>
          </a:p>
          <a:p>
            <a:r>
              <a:rPr lang="es-ES" sz="1600" dirty="0">
                <a:highlight>
                  <a:srgbClr val="00FF00"/>
                </a:highlight>
              </a:rPr>
              <a:t>05    Docker Hub</a:t>
            </a:r>
          </a:p>
          <a:p>
            <a:r>
              <a:rPr lang="es-ES" sz="1600" dirty="0">
                <a:highlight>
                  <a:srgbClr val="FFFF00"/>
                </a:highlight>
              </a:rPr>
              <a:t>06    Docker </a:t>
            </a:r>
            <a:r>
              <a:rPr lang="es-ES" sz="1600" dirty="0" err="1">
                <a:highlight>
                  <a:srgbClr val="FFFF00"/>
                </a:highlight>
              </a:rPr>
              <a:t>push</a:t>
            </a:r>
            <a:endParaRPr lang="es-ES" sz="1600" dirty="0">
              <a:highlight>
                <a:srgbClr val="FFFF00"/>
              </a:highlight>
            </a:endParaRPr>
          </a:p>
          <a:p>
            <a:r>
              <a:rPr lang="es-ES" sz="1600" dirty="0">
                <a:highlight>
                  <a:srgbClr val="00FF00"/>
                </a:highlight>
              </a:rPr>
              <a:t>07    Docker run</a:t>
            </a:r>
            <a:r>
              <a:rPr lang="es-ES" sz="1600" dirty="0"/>
              <a:t>   </a:t>
            </a:r>
            <a:r>
              <a:rPr lang="es-ES" sz="1600" dirty="0">
                <a:highlight>
                  <a:srgbClr val="00FF00"/>
                </a:highlight>
              </a:rPr>
              <a:t> </a:t>
            </a:r>
            <a:r>
              <a:rPr lang="es-ES" sz="1600" dirty="0" err="1">
                <a:highlight>
                  <a:srgbClr val="00FF00"/>
                </a:highlight>
              </a:rPr>
              <a:t>from</a:t>
            </a:r>
            <a:r>
              <a:rPr lang="es-ES" sz="1600" dirty="0">
                <a:highlight>
                  <a:srgbClr val="00FF00"/>
                </a:highlight>
              </a:rPr>
              <a:t> Docker Hub</a:t>
            </a: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CBF71948-E72D-4E3C-A0FE-6DD47BA5CAEE}"/>
              </a:ext>
            </a:extLst>
          </p:cNvPr>
          <p:cNvSpPr/>
          <p:nvPr/>
        </p:nvSpPr>
        <p:spPr>
          <a:xfrm>
            <a:off x="576848" y="177914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852473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22"/>
            <a:ext cx="49115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sv-SE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 Docker cli: docker run</a:t>
            </a:r>
            <a:endParaRPr sz="1400" dirty="0"/>
          </a:p>
        </p:txBody>
      </p:sp>
      <p:sp>
        <p:nvSpPr>
          <p:cNvPr id="6" name="object 6"/>
          <p:cNvSpPr/>
          <p:nvPr/>
        </p:nvSpPr>
        <p:spPr>
          <a:xfrm>
            <a:off x="0" y="3080928"/>
            <a:ext cx="5760085" cy="159385"/>
          </a:xfrm>
          <a:custGeom>
            <a:avLst/>
            <a:gdLst/>
            <a:ahLst/>
            <a:cxnLst/>
            <a:rect l="l" t="t" r="r" b="b"/>
            <a:pathLst>
              <a:path w="5760085" h="159385">
                <a:moveTo>
                  <a:pt x="0" y="159069"/>
                </a:moveTo>
                <a:lnTo>
                  <a:pt x="0" y="0"/>
                </a:lnTo>
                <a:lnTo>
                  <a:pt x="5760073" y="0"/>
                </a:lnTo>
                <a:lnTo>
                  <a:pt x="5760073" y="159069"/>
                </a:lnTo>
                <a:lnTo>
                  <a:pt x="0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51437" y="3070579"/>
            <a:ext cx="22288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5</a:t>
            </a:r>
            <a:r>
              <a:rPr sz="800" spc="-10" dirty="0">
                <a:solidFill>
                  <a:srgbClr val="EFEFEF"/>
                </a:solidFill>
                <a:latin typeface="Lucida Sans Unicode"/>
                <a:cs typeface="Lucida Sans Unicode"/>
              </a:rPr>
              <a:t>/</a:t>
            </a:r>
            <a:r>
              <a:rPr sz="800" spc="-45" dirty="0">
                <a:solidFill>
                  <a:srgbClr val="EFEFEF"/>
                </a:solidFill>
                <a:latin typeface="Lucida Sans Unicode"/>
                <a:cs typeface="Lucida Sans Unicode"/>
              </a:rPr>
              <a:t> </a:t>
            </a:r>
            <a:r>
              <a:rPr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7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750A38-89C8-4733-876F-39377E323FF3}"/>
              </a:ext>
            </a:extLst>
          </p:cNvPr>
          <p:cNvSpPr txBox="1"/>
          <p:nvPr/>
        </p:nvSpPr>
        <p:spPr>
          <a:xfrm>
            <a:off x="215900" y="403225"/>
            <a:ext cx="2438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dirty="0"/>
              <a:t>Docker-</a:t>
            </a:r>
            <a:r>
              <a:rPr lang="es-ES" sz="1000" dirty="0" err="1"/>
              <a:t>cli</a:t>
            </a:r>
            <a:endParaRPr lang="es-ES" sz="1000" dirty="0"/>
          </a:p>
          <a:p>
            <a:pPr algn="just"/>
            <a:r>
              <a:rPr lang="es-ES" sz="1000" dirty="0">
                <a:solidFill>
                  <a:schemeClr val="accent1">
                    <a:lumMod val="75000"/>
                  </a:schemeClr>
                </a:solidFill>
              </a:rPr>
              <a:t>Línea de comandos</a:t>
            </a:r>
          </a:p>
          <a:p>
            <a:pPr algn="just"/>
            <a:r>
              <a:rPr lang="es-ES" sz="1000" dirty="0"/>
              <a:t>Docker </a:t>
            </a:r>
            <a:r>
              <a:rPr lang="es-ES" sz="1000" dirty="0" err="1"/>
              <a:t>cli</a:t>
            </a:r>
            <a:r>
              <a:rPr lang="es-ES" sz="1000" dirty="0"/>
              <a:t> es el software que nos permite ejecutar</a:t>
            </a:r>
          </a:p>
          <a:p>
            <a:pPr algn="just"/>
            <a:r>
              <a:rPr lang="es-ES" sz="1000" dirty="0"/>
              <a:t>comandos con Docker.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A89B057-690D-4381-92C6-A72F72DD0EDC}"/>
              </a:ext>
            </a:extLst>
          </p:cNvPr>
          <p:cNvSpPr txBox="1"/>
          <p:nvPr/>
        </p:nvSpPr>
        <p:spPr>
          <a:xfrm>
            <a:off x="2730500" y="403226"/>
            <a:ext cx="272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000" dirty="0"/>
              <a:t>Docker container run</a:t>
            </a:r>
          </a:p>
          <a:p>
            <a:pPr algn="just"/>
            <a:r>
              <a:rPr lang="es-ES" sz="1000" dirty="0">
                <a:solidFill>
                  <a:schemeClr val="accent1">
                    <a:lumMod val="75000"/>
                  </a:schemeClr>
                </a:solidFill>
              </a:rPr>
              <a:t>Lanzar contenedores</a:t>
            </a:r>
          </a:p>
          <a:p>
            <a:pPr algn="just"/>
            <a:r>
              <a:rPr lang="es-ES" sz="1000" dirty="0"/>
              <a:t>Con </a:t>
            </a:r>
            <a:r>
              <a:rPr lang="es-ES" sz="1000" dirty="0" err="1"/>
              <a:t>docker</a:t>
            </a:r>
            <a:r>
              <a:rPr lang="es-ES" sz="1000" dirty="0"/>
              <a:t> container run podemos desplegar contenedores.</a:t>
            </a:r>
          </a:p>
          <a:p>
            <a:pPr algn="just"/>
            <a:r>
              <a:rPr lang="es-ES" sz="1000" dirty="0">
                <a:hlinkClick r:id="rId2"/>
              </a:rPr>
              <a:t>https://docs.docker.com/engine/reference/run/</a:t>
            </a:r>
            <a:endParaRPr lang="es-ES" sz="1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89AAFA-C2ED-4AC2-966F-AEF150317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290" y="1275348"/>
            <a:ext cx="3540610" cy="16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84431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22"/>
            <a:ext cx="49115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sv-SE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   Docker cli: docker run</a:t>
            </a:r>
            <a:endParaRPr sz="1400" dirty="0"/>
          </a:p>
        </p:txBody>
      </p:sp>
      <p:sp>
        <p:nvSpPr>
          <p:cNvPr id="6" name="object 6"/>
          <p:cNvSpPr/>
          <p:nvPr/>
        </p:nvSpPr>
        <p:spPr>
          <a:xfrm>
            <a:off x="0" y="3080928"/>
            <a:ext cx="5760085" cy="159385"/>
          </a:xfrm>
          <a:custGeom>
            <a:avLst/>
            <a:gdLst/>
            <a:ahLst/>
            <a:cxnLst/>
            <a:rect l="l" t="t" r="r" b="b"/>
            <a:pathLst>
              <a:path w="5760085" h="159385">
                <a:moveTo>
                  <a:pt x="0" y="159069"/>
                </a:moveTo>
                <a:lnTo>
                  <a:pt x="0" y="0"/>
                </a:lnTo>
                <a:lnTo>
                  <a:pt x="5760073" y="0"/>
                </a:lnTo>
                <a:lnTo>
                  <a:pt x="5760073" y="159069"/>
                </a:lnTo>
                <a:lnTo>
                  <a:pt x="0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51437" y="3070579"/>
            <a:ext cx="22288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6</a:t>
            </a:r>
            <a:r>
              <a:rPr lang="es-ES" sz="800" spc="-10" dirty="0">
                <a:solidFill>
                  <a:srgbClr val="EFEFEF"/>
                </a:solidFill>
                <a:latin typeface="Lucida Sans Unicode"/>
                <a:cs typeface="Lucida Sans Unicode"/>
              </a:rPr>
              <a:t>/</a:t>
            </a:r>
            <a:r>
              <a:rPr sz="800" spc="-45" dirty="0">
                <a:solidFill>
                  <a:srgbClr val="EFEFEF"/>
                </a:solidFill>
                <a:latin typeface="Lucida Sans Unicode"/>
                <a:cs typeface="Lucida Sans Unicode"/>
              </a:rPr>
              <a:t> </a:t>
            </a:r>
            <a:r>
              <a:rPr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7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750A38-89C8-4733-876F-39377E323FF3}"/>
              </a:ext>
            </a:extLst>
          </p:cNvPr>
          <p:cNvSpPr txBox="1"/>
          <p:nvPr/>
        </p:nvSpPr>
        <p:spPr>
          <a:xfrm>
            <a:off x="444500" y="403225"/>
            <a:ext cx="495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Lanzad este comando:</a:t>
            </a:r>
          </a:p>
          <a:p>
            <a:pPr algn="just"/>
            <a:endParaRPr lang="es-ES" sz="1400" dirty="0"/>
          </a:p>
          <a:p>
            <a:pPr marL="171450" indent="-171450" algn="just">
              <a:buFontTx/>
              <a:buChar char="-"/>
            </a:pPr>
            <a:r>
              <a:rPr lang="es-ES" sz="1400" dirty="0" err="1"/>
              <a:t>docker</a:t>
            </a:r>
            <a:r>
              <a:rPr lang="es-ES" sz="1400" dirty="0"/>
              <a:t> container run: lanza el contenedor</a:t>
            </a:r>
          </a:p>
          <a:p>
            <a:pPr marL="171450" indent="-171450" algn="just">
              <a:buFontTx/>
              <a:buChar char="-"/>
            </a:pPr>
            <a:endParaRPr lang="es-ES" sz="1400" dirty="0"/>
          </a:p>
          <a:p>
            <a:pPr algn="just"/>
            <a:r>
              <a:rPr lang="es-ES" sz="1400" dirty="0"/>
              <a:t>-  p 80:80: mapea el puerto 80 del contenedor con el  </a:t>
            </a:r>
            <a:r>
              <a:rPr lang="es-ES" sz="1400" dirty="0" err="1"/>
              <a:t>el</a:t>
            </a:r>
            <a:r>
              <a:rPr lang="es-ES" sz="1400" dirty="0"/>
              <a:t> host</a:t>
            </a:r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-  </a:t>
            </a:r>
            <a:r>
              <a:rPr lang="es-ES" sz="1400" dirty="0" err="1"/>
              <a:t>nginx:alpine</a:t>
            </a:r>
            <a:r>
              <a:rPr lang="es-ES" sz="1400" dirty="0"/>
              <a:t>: el nombre de la imagen a lanzar</a:t>
            </a:r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-  Ir a: http://localhost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74A975B6-8860-40AE-B037-9C9A2C838356}"/>
              </a:ext>
            </a:extLst>
          </p:cNvPr>
          <p:cNvSpPr/>
          <p:nvPr/>
        </p:nvSpPr>
        <p:spPr>
          <a:xfrm>
            <a:off x="221417" y="9755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9F264C0-2B55-4897-BE6F-4BB6B04F52BC}"/>
              </a:ext>
            </a:extLst>
          </p:cNvPr>
          <p:cNvSpPr/>
          <p:nvPr/>
        </p:nvSpPr>
        <p:spPr>
          <a:xfrm>
            <a:off x="220789" y="14176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B258EF7B-5B0B-4892-A88D-A47FA15A918D}"/>
              </a:ext>
            </a:extLst>
          </p:cNvPr>
          <p:cNvSpPr/>
          <p:nvPr/>
        </p:nvSpPr>
        <p:spPr>
          <a:xfrm>
            <a:off x="225427" y="18533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7692A591-9BFA-4C78-A434-0970D018D8D9}"/>
              </a:ext>
            </a:extLst>
          </p:cNvPr>
          <p:cNvSpPr/>
          <p:nvPr/>
        </p:nvSpPr>
        <p:spPr>
          <a:xfrm>
            <a:off x="225427" y="229557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2235AE5-4811-4F9F-B6BA-3986DA2E7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857" y="429461"/>
            <a:ext cx="2848385" cy="20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10195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22"/>
            <a:ext cx="49115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sv-SE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   Docker cli: docker run</a:t>
            </a:r>
            <a:endParaRPr sz="1400" dirty="0"/>
          </a:p>
        </p:txBody>
      </p:sp>
      <p:sp>
        <p:nvSpPr>
          <p:cNvPr id="6" name="object 6"/>
          <p:cNvSpPr/>
          <p:nvPr/>
        </p:nvSpPr>
        <p:spPr>
          <a:xfrm>
            <a:off x="0" y="3080928"/>
            <a:ext cx="5760085" cy="159385"/>
          </a:xfrm>
          <a:custGeom>
            <a:avLst/>
            <a:gdLst/>
            <a:ahLst/>
            <a:cxnLst/>
            <a:rect l="l" t="t" r="r" b="b"/>
            <a:pathLst>
              <a:path w="5760085" h="159385">
                <a:moveTo>
                  <a:pt x="0" y="159069"/>
                </a:moveTo>
                <a:lnTo>
                  <a:pt x="0" y="0"/>
                </a:lnTo>
                <a:lnTo>
                  <a:pt x="5760073" y="0"/>
                </a:lnTo>
                <a:lnTo>
                  <a:pt x="5760073" y="159069"/>
                </a:lnTo>
                <a:lnTo>
                  <a:pt x="0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51437" y="3070579"/>
            <a:ext cx="22288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7</a:t>
            </a:r>
            <a:r>
              <a:rPr lang="es-ES" sz="800" spc="-10" dirty="0">
                <a:solidFill>
                  <a:srgbClr val="EFEFEF"/>
                </a:solidFill>
                <a:latin typeface="Lucida Sans Unicode"/>
                <a:cs typeface="Lucida Sans Unicode"/>
              </a:rPr>
              <a:t>/</a:t>
            </a:r>
            <a:r>
              <a:rPr sz="800" spc="-45" dirty="0">
                <a:solidFill>
                  <a:srgbClr val="EFEFEF"/>
                </a:solidFill>
                <a:latin typeface="Lucida Sans Unicode"/>
                <a:cs typeface="Lucida Sans Unicode"/>
              </a:rPr>
              <a:t> </a:t>
            </a:r>
            <a:r>
              <a:rPr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7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750A38-89C8-4733-876F-39377E323FF3}"/>
              </a:ext>
            </a:extLst>
          </p:cNvPr>
          <p:cNvSpPr txBox="1"/>
          <p:nvPr/>
        </p:nvSpPr>
        <p:spPr>
          <a:xfrm>
            <a:off x="485902" y="403225"/>
            <a:ext cx="4911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Lanzad este comando:</a:t>
            </a:r>
          </a:p>
          <a:p>
            <a:pPr algn="just"/>
            <a:endParaRPr lang="es-ES" sz="1400" dirty="0"/>
          </a:p>
          <a:p>
            <a:pPr marL="171450" indent="-171450" algn="just">
              <a:buFontTx/>
              <a:buChar char="-"/>
            </a:pPr>
            <a:r>
              <a:rPr lang="es-ES" sz="1400" dirty="0" err="1"/>
              <a:t>docker</a:t>
            </a:r>
            <a:r>
              <a:rPr lang="es-ES" sz="1400" dirty="0"/>
              <a:t> container run: lanza el contenedor</a:t>
            </a:r>
          </a:p>
          <a:p>
            <a:pPr marL="171450" indent="-171450" algn="just">
              <a:buFontTx/>
              <a:buChar char="-"/>
            </a:pPr>
            <a:endParaRPr lang="es-ES" sz="1400" dirty="0"/>
          </a:p>
          <a:p>
            <a:pPr algn="just"/>
            <a:r>
              <a:rPr lang="es-ES" sz="1400" dirty="0"/>
              <a:t>-  p 80:80: mapea el puerto 80 del contenedor con el    del host</a:t>
            </a:r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-  </a:t>
            </a:r>
            <a:r>
              <a:rPr lang="es-ES" sz="1400" dirty="0" err="1"/>
              <a:t>nginx:alpine</a:t>
            </a:r>
            <a:r>
              <a:rPr lang="es-ES" sz="1400" dirty="0"/>
              <a:t>: el nombre de la imagen a lanzar</a:t>
            </a:r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-  Ir a: http://localhost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74A975B6-8860-40AE-B037-9C9A2C838356}"/>
              </a:ext>
            </a:extLst>
          </p:cNvPr>
          <p:cNvSpPr/>
          <p:nvPr/>
        </p:nvSpPr>
        <p:spPr>
          <a:xfrm>
            <a:off x="221417" y="9755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9F264C0-2B55-4897-BE6F-4BB6B04F52BC}"/>
              </a:ext>
            </a:extLst>
          </p:cNvPr>
          <p:cNvSpPr/>
          <p:nvPr/>
        </p:nvSpPr>
        <p:spPr>
          <a:xfrm>
            <a:off x="220789" y="14176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B258EF7B-5B0B-4892-A88D-A47FA15A918D}"/>
              </a:ext>
            </a:extLst>
          </p:cNvPr>
          <p:cNvSpPr/>
          <p:nvPr/>
        </p:nvSpPr>
        <p:spPr>
          <a:xfrm>
            <a:off x="225427" y="18533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7692A591-9BFA-4C78-A434-0970D018D8D9}"/>
              </a:ext>
            </a:extLst>
          </p:cNvPr>
          <p:cNvSpPr/>
          <p:nvPr/>
        </p:nvSpPr>
        <p:spPr>
          <a:xfrm>
            <a:off x="225427" y="229557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264146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02" y="36522"/>
            <a:ext cx="491159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1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Ejercicio 1</a:t>
            </a:r>
            <a:endParaRPr sz="1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080928"/>
            <a:ext cx="5760085" cy="159385"/>
          </a:xfrm>
          <a:custGeom>
            <a:avLst/>
            <a:gdLst/>
            <a:ahLst/>
            <a:cxnLst/>
            <a:rect l="l" t="t" r="r" b="b"/>
            <a:pathLst>
              <a:path w="5760085" h="159385">
                <a:moveTo>
                  <a:pt x="0" y="159069"/>
                </a:moveTo>
                <a:lnTo>
                  <a:pt x="0" y="0"/>
                </a:lnTo>
                <a:lnTo>
                  <a:pt x="5760073" y="0"/>
                </a:lnTo>
                <a:lnTo>
                  <a:pt x="5760073" y="159069"/>
                </a:lnTo>
                <a:lnTo>
                  <a:pt x="0" y="159069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51437" y="3070579"/>
            <a:ext cx="22288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800" spc="-10" dirty="0">
                <a:solidFill>
                  <a:srgbClr val="EFEFEF"/>
                </a:solidFill>
                <a:latin typeface="Lucida Sans Unicode"/>
                <a:cs typeface="Lucida Sans Unicode"/>
              </a:rPr>
              <a:t>8/</a:t>
            </a:r>
            <a:r>
              <a:rPr sz="800" spc="-45" dirty="0">
                <a:solidFill>
                  <a:srgbClr val="EFEFEF"/>
                </a:solidFill>
                <a:latin typeface="Lucida Sans Unicode"/>
                <a:cs typeface="Lucida Sans Unicode"/>
              </a:rPr>
              <a:t> </a:t>
            </a:r>
            <a:r>
              <a:rPr sz="800" spc="-150" dirty="0">
                <a:solidFill>
                  <a:srgbClr val="EFEFEF"/>
                </a:solidFill>
                <a:latin typeface="Lucida Sans Unicode"/>
                <a:cs typeface="Lucida Sans Unicode"/>
              </a:rPr>
              <a:t>7</a:t>
            </a:r>
            <a:endParaRPr sz="800" dirty="0">
              <a:latin typeface="Lucida Sans Unicode"/>
              <a:cs typeface="Lucida Sans Unicod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750A38-89C8-4733-876F-39377E323FF3}"/>
              </a:ext>
            </a:extLst>
          </p:cNvPr>
          <p:cNvSpPr txBox="1"/>
          <p:nvPr/>
        </p:nvSpPr>
        <p:spPr>
          <a:xfrm>
            <a:off x="485902" y="403225"/>
            <a:ext cx="4911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1400" dirty="0"/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- ¿Cómo lanzar un contenedor en segundo plano?</a:t>
            </a:r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- ¿Cómo ver los contenedores que se están ejecutando?</a:t>
            </a:r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- ¿Cómo ver logs de un contenedor en segundo plano?</a:t>
            </a:r>
          </a:p>
          <a:p>
            <a:pPr algn="just"/>
            <a:endParaRPr lang="es-ES" sz="1400" dirty="0"/>
          </a:p>
          <a:p>
            <a:pPr algn="just"/>
            <a:r>
              <a:rPr lang="es-ES" sz="1400" dirty="0"/>
              <a:t>- Lanzad tres contenedores de </a:t>
            </a:r>
            <a:r>
              <a:rPr lang="es-ES" sz="1400" b="1" dirty="0" err="1"/>
              <a:t>nginx</a:t>
            </a:r>
            <a:r>
              <a:rPr lang="es-ES" sz="1400" dirty="0"/>
              <a:t> en diferentes puertos.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74A975B6-8860-40AE-B037-9C9A2C838356}"/>
              </a:ext>
            </a:extLst>
          </p:cNvPr>
          <p:cNvSpPr/>
          <p:nvPr/>
        </p:nvSpPr>
        <p:spPr>
          <a:xfrm>
            <a:off x="221417" y="9755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E9F264C0-2B55-4897-BE6F-4BB6B04F52BC}"/>
              </a:ext>
            </a:extLst>
          </p:cNvPr>
          <p:cNvSpPr/>
          <p:nvPr/>
        </p:nvSpPr>
        <p:spPr>
          <a:xfrm>
            <a:off x="220789" y="14176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B258EF7B-5B0B-4892-A88D-A47FA15A918D}"/>
              </a:ext>
            </a:extLst>
          </p:cNvPr>
          <p:cNvSpPr/>
          <p:nvPr/>
        </p:nvSpPr>
        <p:spPr>
          <a:xfrm>
            <a:off x="225427" y="18533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7692A591-9BFA-4C78-A434-0970D018D8D9}"/>
              </a:ext>
            </a:extLst>
          </p:cNvPr>
          <p:cNvSpPr/>
          <p:nvPr/>
        </p:nvSpPr>
        <p:spPr>
          <a:xfrm>
            <a:off x="225427" y="229557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3012" y="0"/>
                </a:moveTo>
                <a:lnTo>
                  <a:pt x="0" y="0"/>
                </a:lnTo>
                <a:lnTo>
                  <a:pt x="0" y="73012"/>
                </a:lnTo>
                <a:lnTo>
                  <a:pt x="73012" y="73012"/>
                </a:lnTo>
                <a:lnTo>
                  <a:pt x="73012" y="0"/>
                </a:lnTo>
                <a:close/>
              </a:path>
            </a:pathLst>
          </a:custGeom>
          <a:solidFill>
            <a:srgbClr val="7D60E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7868268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EE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1098</Words>
  <Application>Microsoft Office PowerPoint</Application>
  <PresentationFormat>Personalizado</PresentationFormat>
  <Paragraphs>194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Lucida Sans Unicode</vt:lpstr>
      <vt:lpstr>Trebuchet MS</vt:lpstr>
      <vt:lpstr>Office Theme</vt:lpstr>
      <vt:lpstr>Presentación de PowerPoint</vt:lpstr>
      <vt:lpstr>Presentacíon</vt:lpstr>
      <vt:lpstr>Introducción a Docker.   Parte A – Teórica</vt:lpstr>
      <vt:lpstr>Conceptos básicos de Docker</vt:lpstr>
      <vt:lpstr>Parte B – Práctica de Docker</vt:lpstr>
      <vt:lpstr>01 Docker cli: docker run</vt:lpstr>
      <vt:lpstr>01   Docker cli: docker run</vt:lpstr>
      <vt:lpstr>01   Docker cli: docker run</vt:lpstr>
      <vt:lpstr>Ejercicio 1</vt:lpstr>
      <vt:lpstr>Ejercicio 1</vt:lpstr>
      <vt:lpstr>02 Dockerfile: Qué es y la creación </vt:lpstr>
      <vt:lpstr>02 Dockerfile: Creando nuestro Dockerfile</vt:lpstr>
      <vt:lpstr>03 Docker build</vt:lpstr>
      <vt:lpstr>03 Docker build</vt:lpstr>
      <vt:lpstr>02 Dockerfile: Ejercicio Dockerfile - 2</vt:lpstr>
      <vt:lpstr>04 Docker cli : docker run - nociones avanzadas</vt:lpstr>
      <vt:lpstr>02 Dockerfile: Ejercicio Dockerfile - 3</vt:lpstr>
      <vt:lpstr>04 Docker Hub</vt:lpstr>
      <vt:lpstr>04 Docker 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los contenedores</dc:title>
  <dc:creator>José Domingo Muñoz Rodríguez</dc:creator>
  <cp:lastModifiedBy>MICLEUSANU MICLEUSANU, ANDREI</cp:lastModifiedBy>
  <cp:revision>43</cp:revision>
  <dcterms:created xsi:type="dcterms:W3CDTF">2023-11-01T12:57:44Z</dcterms:created>
  <dcterms:modified xsi:type="dcterms:W3CDTF">2023-11-10T12:41:00Z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2023-11-01T00:00:00Z</vt:filetime>
  </property>
</Properties>
</file>