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5765800" cy="3244850"/>
  <p:notesSz cx="5765800" cy="32448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01" y="26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58004"/>
            <a:ext cx="5760085" cy="1782445"/>
          </a:xfrm>
          <a:custGeom>
            <a:avLst/>
            <a:gdLst/>
            <a:ahLst/>
            <a:cxnLst/>
            <a:rect l="l" t="t" r="r" b="b"/>
            <a:pathLst>
              <a:path w="5760085" h="1782445">
                <a:moveTo>
                  <a:pt x="0" y="1781993"/>
                </a:moveTo>
                <a:lnTo>
                  <a:pt x="5760073" y="1781993"/>
                </a:lnTo>
                <a:lnTo>
                  <a:pt x="5760073" y="0"/>
                </a:lnTo>
                <a:lnTo>
                  <a:pt x="0" y="0"/>
                </a:lnTo>
                <a:lnTo>
                  <a:pt x="0" y="1781993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4002" y="2856150"/>
            <a:ext cx="269979" cy="26997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1" y="0"/>
            <a:ext cx="5760085" cy="1458595"/>
          </a:xfrm>
          <a:custGeom>
            <a:avLst/>
            <a:gdLst/>
            <a:ahLst/>
            <a:cxnLst/>
            <a:rect l="l" t="t" r="r" b="b"/>
            <a:pathLst>
              <a:path w="5760085" h="1458595">
                <a:moveTo>
                  <a:pt x="0" y="0"/>
                </a:moveTo>
                <a:lnTo>
                  <a:pt x="0" y="1458008"/>
                </a:lnTo>
                <a:lnTo>
                  <a:pt x="5760073" y="1458008"/>
                </a:lnTo>
                <a:lnTo>
                  <a:pt x="5760073" y="0"/>
                </a:lnTo>
                <a:lnTo>
                  <a:pt x="0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7302" y="849217"/>
            <a:ext cx="5251195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150" dirty="0"/>
              <a:t>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120" dirty="0"/>
              <a:t>‹Nº›</a:t>
            </a:fld>
            <a:endParaRPr spc="-1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F3F3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F3F3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150" dirty="0"/>
              <a:t>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120" dirty="0"/>
              <a:t>‹Nº›</a:t>
            </a:fld>
            <a:endParaRPr spc="-1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F3F3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150" dirty="0"/>
              <a:t>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120" dirty="0"/>
              <a:t>‹Nº›</a:t>
            </a:fld>
            <a:endParaRPr spc="-1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F3F3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150" dirty="0"/>
              <a:t>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120" dirty="0"/>
              <a:t>‹Nº›</a:t>
            </a:fld>
            <a:endParaRPr spc="-1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150" dirty="0"/>
              <a:t>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120" dirty="0"/>
              <a:t>‹Nº›</a:t>
            </a:fld>
            <a:endParaRPr spc="-1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0" y="3240041"/>
                </a:moveTo>
                <a:lnTo>
                  <a:pt x="0" y="0"/>
                </a:lnTo>
                <a:lnTo>
                  <a:pt x="5760073" y="0"/>
                </a:lnTo>
                <a:lnTo>
                  <a:pt x="5760073" y="3240041"/>
                </a:lnTo>
                <a:lnTo>
                  <a:pt x="0" y="3240041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54002" y="2697083"/>
            <a:ext cx="269979" cy="26997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5760085" cy="372110"/>
          </a:xfrm>
          <a:custGeom>
            <a:avLst/>
            <a:gdLst/>
            <a:ahLst/>
            <a:cxnLst/>
            <a:rect l="l" t="t" r="r" b="b"/>
            <a:pathLst>
              <a:path w="5760085" h="372110">
                <a:moveTo>
                  <a:pt x="5759996" y="0"/>
                </a:moveTo>
                <a:lnTo>
                  <a:pt x="0" y="0"/>
                </a:lnTo>
                <a:lnTo>
                  <a:pt x="0" y="371741"/>
                </a:lnTo>
                <a:lnTo>
                  <a:pt x="5759996" y="371741"/>
                </a:lnTo>
                <a:lnTo>
                  <a:pt x="5759996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304" y="777975"/>
            <a:ext cx="4622800" cy="363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F3F3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304" y="1122132"/>
            <a:ext cx="4970780" cy="156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F3F3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3163" y="3060052"/>
            <a:ext cx="71120" cy="173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EFEFEF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150" dirty="0"/>
              <a:t>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354541" y="3060052"/>
            <a:ext cx="125730" cy="173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EFEFEF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120" dirty="0"/>
              <a:t>‹Nº›</a:t>
            </a:fld>
            <a:endParaRPr spc="-1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ttlabs/cgroup-v2-596d035be4d7" TargetMode="External"/><Relationship Id="rId2" Type="http://schemas.openxmlformats.org/officeDocument/2006/relationships/hyperlink" Target="https://wiki.archlinux.org/index.php/Cgroup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aurel.datsi.fi.upm.es/~ssoo/SOA/namespace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containers.org/lxc/introduction/" TargetMode="External"/><Relationship Id="rId2" Type="http://schemas.openxmlformats.org/officeDocument/2006/relationships/hyperlink" Target="https://linuxcontainer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g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555625"/>
            <a:ext cx="5105400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s-E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Introducción a los contenedores 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6503" y="1571935"/>
            <a:ext cx="685800" cy="2599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73300" y="1753787"/>
            <a:ext cx="3369003" cy="12881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1773555" indent="3810">
              <a:lnSpc>
                <a:spcPts val="3390"/>
              </a:lnSpc>
              <a:spcBef>
                <a:spcPts val="195"/>
              </a:spcBef>
            </a:pPr>
            <a:r>
              <a:rPr lang="es-ES" sz="1200" b="1" spc="-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Entornos de Desarrollo  IES </a:t>
            </a:r>
            <a:r>
              <a:rPr lang="es-ES" sz="1200" b="1" spc="-55" dirty="0" err="1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Benigasló</a:t>
            </a:r>
            <a:r>
              <a:rPr lang="es-ES" sz="1200" b="1" spc="-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 marR="1773555" indent="3810">
              <a:lnSpc>
                <a:spcPts val="3390"/>
              </a:lnSpc>
              <a:spcBef>
                <a:spcPts val="195"/>
              </a:spcBef>
            </a:pPr>
            <a:r>
              <a:rPr lang="es-ES" sz="1200" b="1" spc="-3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endParaRPr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AF6B11F-AED8-41BA-B460-9F42CC3F2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571935"/>
            <a:ext cx="1176020" cy="147002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22"/>
            <a:ext cx="148259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resentacíon</a:t>
            </a:r>
            <a:endParaRPr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7713" y="13003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7713" y="14724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7713" y="16445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713" y="18165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713" y="19886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713" y="21607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6900" y="1739979"/>
            <a:ext cx="3459479" cy="537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s-ES" sz="1100" b="1" spc="-55" dirty="0">
                <a:solidFill>
                  <a:srgbClr val="3F3F3F"/>
                </a:solidFill>
                <a:latin typeface="Trebuchet MS"/>
                <a:cs typeface="Trebuchet MS"/>
              </a:rPr>
              <a:t>Andrei Micleusanu </a:t>
            </a:r>
            <a:r>
              <a:rPr lang="es-ES" sz="1100" b="1" spc="-55" dirty="0" err="1">
                <a:solidFill>
                  <a:srgbClr val="3F3F3F"/>
                </a:solidFill>
                <a:latin typeface="Trebuchet MS"/>
                <a:cs typeface="Trebuchet MS"/>
              </a:rPr>
              <a:t>Micleusanu</a:t>
            </a:r>
            <a:endParaRPr lang="es-ES" sz="1100" b="1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F3F3F"/>
                </a:solidFill>
                <a:latin typeface="Lucida Sans Unicode"/>
                <a:cs typeface="Lucida Sans Unicode"/>
              </a:rPr>
              <a:t>I</a:t>
            </a:r>
            <a:r>
              <a:rPr sz="1100" spc="-20" dirty="0">
                <a:solidFill>
                  <a:srgbClr val="3F3F3F"/>
                </a:solidFill>
                <a:latin typeface="Lucida Sans Unicode"/>
                <a:cs typeface="Lucida Sans Unicode"/>
              </a:rPr>
              <a:t>E</a:t>
            </a:r>
            <a:r>
              <a:rPr sz="1100" dirty="0">
                <a:solidFill>
                  <a:srgbClr val="3F3F3F"/>
                </a:solidFill>
                <a:latin typeface="Lucida Sans Unicode"/>
                <a:cs typeface="Lucida Sans Unicode"/>
              </a:rPr>
              <a:t>S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90" dirty="0" err="1">
                <a:solidFill>
                  <a:srgbClr val="3F3F3F"/>
                </a:solidFill>
                <a:latin typeface="Lucida Sans Unicode"/>
                <a:cs typeface="Lucida Sans Unicode"/>
              </a:rPr>
              <a:t>Benigasló</a:t>
            </a:r>
            <a:endParaRPr lang="es-ES" sz="1100" spc="-90" dirty="0">
              <a:solidFill>
                <a:srgbClr val="3F3F3F"/>
              </a:solidFill>
              <a:latin typeface="Lucida Sans Unicode"/>
              <a:cs typeface="Lucida Sans Unicode"/>
            </a:endParaRPr>
          </a:p>
          <a:p>
            <a:pPr marL="12700" marR="5080">
              <a:lnSpc>
                <a:spcPct val="102699"/>
              </a:lnSpc>
            </a:pPr>
            <a:r>
              <a:rPr sz="1100" spc="-180" dirty="0" err="1">
                <a:solidFill>
                  <a:srgbClr val="3F3F3F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 err="1">
                <a:solidFill>
                  <a:srgbClr val="3F3F3F"/>
                </a:solidFill>
                <a:latin typeface="Lucida Sans Unicode"/>
                <a:cs typeface="Lucida Sans Unicode"/>
              </a:rPr>
              <a:t>or</a:t>
            </a:r>
            <a:r>
              <a:rPr sz="1100" spc="-65" dirty="0" err="1">
                <a:solidFill>
                  <a:srgbClr val="3F3F3F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 err="1">
                <a:solidFill>
                  <a:srgbClr val="3F3F3F"/>
                </a:solidFill>
                <a:latin typeface="Lucida Sans Unicode"/>
                <a:cs typeface="Lucida Sans Unicode"/>
              </a:rPr>
              <a:t>eo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: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60" dirty="0">
                <a:solidFill>
                  <a:schemeClr val="accent5">
                    <a:lumMod val="75000"/>
                  </a:schemeClr>
                </a:solidFill>
                <a:latin typeface="Lucida Sans Unicode"/>
                <a:cs typeface="Lucida Sans Unicode"/>
              </a:rPr>
              <a:t>a.micleusanu@edu.gva.es</a:t>
            </a:r>
            <a:endParaRPr sz="1100" dirty="0">
              <a:solidFill>
                <a:schemeClr val="accent5">
                  <a:lumMod val="75000"/>
                </a:schemeClr>
              </a:solidFill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080931"/>
            <a:ext cx="962025" cy="159385"/>
          </a:xfrm>
          <a:custGeom>
            <a:avLst/>
            <a:gdLst/>
            <a:ahLst/>
            <a:cxnLst/>
            <a:rect l="l" t="t" r="r" b="b"/>
            <a:pathLst>
              <a:path w="962025" h="159385">
                <a:moveTo>
                  <a:pt x="961491" y="0"/>
                </a:moveTo>
                <a:lnTo>
                  <a:pt x="194640" y="0"/>
                </a:lnTo>
                <a:lnTo>
                  <a:pt x="0" y="0"/>
                </a:lnTo>
                <a:lnTo>
                  <a:pt x="0" y="159067"/>
                </a:lnTo>
                <a:lnTo>
                  <a:pt x="194640" y="159067"/>
                </a:lnTo>
                <a:lnTo>
                  <a:pt x="961491" y="159067"/>
                </a:lnTo>
                <a:lnTo>
                  <a:pt x="961491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562792" y="3080928"/>
            <a:ext cx="197485" cy="159385"/>
          </a:xfrm>
          <a:custGeom>
            <a:avLst/>
            <a:gdLst/>
            <a:ahLst/>
            <a:cxnLst/>
            <a:rect l="l" t="t" r="r" b="b"/>
            <a:pathLst>
              <a:path w="197485" h="159385">
                <a:moveTo>
                  <a:pt x="197281" y="159069"/>
                </a:moveTo>
                <a:lnTo>
                  <a:pt x="197281" y="0"/>
                </a:lnTo>
                <a:lnTo>
                  <a:pt x="0" y="0"/>
                </a:lnTo>
                <a:lnTo>
                  <a:pt x="0" y="159069"/>
                </a:lnTo>
                <a:lnTo>
                  <a:pt x="197281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7430" y="3060052"/>
            <a:ext cx="119380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spc="-170" dirty="0">
                <a:solidFill>
                  <a:srgbClr val="EFEFEF"/>
                </a:solidFill>
                <a:latin typeface="Lucida Sans Unicode"/>
                <a:cs typeface="Lucida Sans Unicode"/>
              </a:rPr>
              <a:t>1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603163" y="3060052"/>
            <a:ext cx="71120" cy="14619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s-ES" spc="-150" dirty="0"/>
              <a:t>A</a:t>
            </a:r>
            <a:endParaRPr spc="-15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4A508F1-1CF4-4790-8595-62998AD227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580" y="690702"/>
            <a:ext cx="1176020" cy="147002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22"/>
            <a:ext cx="12217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Contenedores</a:t>
            </a:r>
            <a:endParaRPr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7713" y="97261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7713" y="114468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7713" y="13167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713" y="148883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713" y="166091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713" y="18329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713" y="24605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0136" y="959965"/>
            <a:ext cx="4769485" cy="1680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s-ES"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Virtualización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ligera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o</a:t>
            </a:r>
            <a:r>
              <a:rPr lang="es-ES"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por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contenedor</a:t>
            </a:r>
            <a:endParaRPr lang="es-ES" sz="1100" dirty="0">
              <a:latin typeface="Lucida Sans Unicode"/>
              <a:cs typeface="Lucida Sans Unicode"/>
            </a:endParaRPr>
          </a:p>
          <a:p>
            <a:pPr marL="38100" marR="720090">
              <a:lnSpc>
                <a:spcPct val="102600"/>
              </a:lnSpc>
            </a:pPr>
            <a:r>
              <a:rPr lang="es-ES" sz="1100" spc="-20" dirty="0">
                <a:solidFill>
                  <a:srgbClr val="3F3F3F"/>
                </a:solidFill>
                <a:latin typeface="Lucida Sans Unicode"/>
                <a:cs typeface="Lucida Sans Unicode"/>
              </a:rPr>
              <a:t>¿Para </a:t>
            </a:r>
            <a:r>
              <a:rPr lang="es-ES"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qué </a:t>
            </a:r>
            <a:r>
              <a:rPr lang="es-ES"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sirve </a:t>
            </a:r>
            <a:r>
              <a:rPr lang="es-ES"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un </a:t>
            </a:r>
            <a:r>
              <a:rPr lang="es-ES"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sistema </a:t>
            </a:r>
            <a:r>
              <a:rPr lang="es-ES"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operativo? ¿Qué </a:t>
            </a:r>
            <a:r>
              <a:rPr lang="es-ES"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es </a:t>
            </a:r>
            <a:r>
              <a:rPr lang="es-ES"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un </a:t>
            </a:r>
            <a:r>
              <a:rPr lang="es-ES"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proceso? </a:t>
            </a:r>
            <a:r>
              <a:rPr lang="es-ES"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Compartir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o</a:t>
            </a:r>
            <a:r>
              <a:rPr lang="es-ES"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no</a:t>
            </a:r>
            <a:r>
              <a:rPr lang="es-ES"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compartir, </a:t>
            </a:r>
            <a:r>
              <a:rPr lang="es-ES"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ésa</a:t>
            </a:r>
            <a:r>
              <a:rPr lang="es-ES"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es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15" dirty="0">
                <a:solidFill>
                  <a:srgbClr val="3F3F3F"/>
                </a:solidFill>
                <a:latin typeface="Lucida Sans Unicode"/>
                <a:cs typeface="Lucida Sans Unicode"/>
              </a:rPr>
              <a:t>la</a:t>
            </a:r>
            <a:r>
              <a:rPr lang="es-ES"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cuestión:</a:t>
            </a:r>
            <a:r>
              <a:rPr lang="es-ES"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75" dirty="0">
                <a:solidFill>
                  <a:srgbClr val="3F3F3F"/>
                </a:solidFill>
                <a:latin typeface="Lucida Sans Unicode"/>
                <a:cs typeface="Lucida Sans Unicode"/>
              </a:rPr>
              <a:t>.so.,</a:t>
            </a:r>
            <a:r>
              <a:rPr lang="es-ES"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dependencias</a:t>
            </a:r>
            <a:endParaRPr lang="es-ES" sz="1100" dirty="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lang="es-ES" sz="1100" spc="10" dirty="0">
                <a:solidFill>
                  <a:srgbClr val="3F3F3F"/>
                </a:solidFill>
                <a:latin typeface="Lucida Sans Unicode"/>
                <a:cs typeface="Lucida Sans Unicode"/>
              </a:rPr>
              <a:t>¿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Qué </a:t>
            </a:r>
            <a:r>
              <a:rPr lang="es-ES"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es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un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70" dirty="0">
                <a:solidFill>
                  <a:srgbClr val="3F3F3F"/>
                </a:solidFill>
                <a:latin typeface="Lucida Sans Unicode"/>
                <a:cs typeface="Lucida Sans Unicode"/>
              </a:rPr>
              <a:t>c</a:t>
            </a:r>
            <a:r>
              <a:rPr lang="es-ES"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on</a:t>
            </a:r>
            <a:r>
              <a:rPr lang="es-ES"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t</a:t>
            </a:r>
            <a:r>
              <a:rPr lang="es-ES"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enedor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y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p</a:t>
            </a:r>
            <a:r>
              <a:rPr lang="es-ES" sz="1100" spc="-25" dirty="0">
                <a:solidFill>
                  <a:srgbClr val="3F3F3F"/>
                </a:solidFill>
                <a:latin typeface="Lucida Sans Unicode"/>
                <a:cs typeface="Lucida Sans Unicode"/>
              </a:rPr>
              <a:t>a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r</a:t>
            </a:r>
            <a:r>
              <a:rPr lang="es-ES" sz="1100" spc="-15" dirty="0">
                <a:solidFill>
                  <a:srgbClr val="3F3F3F"/>
                </a:solidFill>
                <a:latin typeface="Lucida Sans Unicode"/>
                <a:cs typeface="Lucida Sans Unicode"/>
              </a:rPr>
              <a:t>a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qué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se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utili</a:t>
            </a:r>
            <a:r>
              <a:rPr lang="es-ES" sz="1100" spc="-80" dirty="0">
                <a:solidFill>
                  <a:srgbClr val="3F3F3F"/>
                </a:solidFill>
                <a:latin typeface="Lucida Sans Unicode"/>
                <a:cs typeface="Lucida Sans Unicode"/>
              </a:rPr>
              <a:t>z</a:t>
            </a:r>
            <a:r>
              <a:rPr lang="es-ES"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a</a:t>
            </a:r>
            <a:r>
              <a:rPr lang="es-ES" sz="1100" spc="35" dirty="0">
                <a:solidFill>
                  <a:srgbClr val="3F3F3F"/>
                </a:solidFill>
                <a:latin typeface="Lucida Sans Unicode"/>
                <a:cs typeface="Lucida Sans Unicode"/>
              </a:rPr>
              <a:t>?</a:t>
            </a:r>
            <a:endParaRPr lang="es-ES" sz="1100" dirty="0">
              <a:latin typeface="Lucida Sans Unicode"/>
              <a:cs typeface="Lucida Sans Unicode"/>
            </a:endParaRPr>
          </a:p>
          <a:p>
            <a:pPr marL="38100" marR="1331595">
              <a:lnSpc>
                <a:spcPct val="102600"/>
              </a:lnSpc>
            </a:pPr>
            <a:r>
              <a:rPr lang="es-ES" sz="1100" spc="-195" dirty="0">
                <a:solidFill>
                  <a:srgbClr val="3F3F3F"/>
                </a:solidFill>
                <a:latin typeface="Lucida Sans Unicode"/>
                <a:cs typeface="Lucida Sans Unicode"/>
              </a:rPr>
              <a:t>T</a:t>
            </a:r>
            <a:r>
              <a:rPr lang="es-ES"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odos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10" dirty="0">
                <a:solidFill>
                  <a:srgbClr val="3F3F3F"/>
                </a:solidFill>
                <a:latin typeface="Lucida Sans Unicode"/>
                <a:cs typeface="Lucida Sans Unicode"/>
              </a:rPr>
              <a:t>l</a:t>
            </a:r>
            <a:r>
              <a:rPr lang="es-ES"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os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70" dirty="0">
                <a:solidFill>
                  <a:srgbClr val="3F3F3F"/>
                </a:solidFill>
                <a:latin typeface="Lucida Sans Unicode"/>
                <a:cs typeface="Lucida Sans Unicode"/>
              </a:rPr>
              <a:t>c</a:t>
            </a:r>
            <a:r>
              <a:rPr lang="es-ES"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on</a:t>
            </a:r>
            <a:r>
              <a:rPr lang="es-ES"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t</a:t>
            </a:r>
            <a:r>
              <a:rPr lang="es-ES"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enedo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r</a:t>
            </a:r>
            <a:r>
              <a:rPr lang="es-ES"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es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utili</a:t>
            </a:r>
            <a:r>
              <a:rPr lang="es-ES" sz="1100" spc="-80" dirty="0">
                <a:solidFill>
                  <a:srgbClr val="3F3F3F"/>
                </a:solidFill>
                <a:latin typeface="Lucida Sans Unicode"/>
                <a:cs typeface="Lucida Sans Unicode"/>
              </a:rPr>
              <a:t>z</a:t>
            </a:r>
            <a:r>
              <a:rPr lang="es-ES"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an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10" dirty="0">
                <a:solidFill>
                  <a:srgbClr val="3F3F3F"/>
                </a:solidFill>
                <a:latin typeface="Lucida Sans Unicode"/>
                <a:cs typeface="Lucida Sans Unicode"/>
              </a:rPr>
              <a:t>el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95" dirty="0" err="1">
                <a:solidFill>
                  <a:srgbClr val="3F3F3F"/>
                </a:solidFill>
                <a:latin typeface="Lucida Sans Unicode"/>
                <a:cs typeface="Lucida Sans Unicode"/>
              </a:rPr>
              <a:t>k</a:t>
            </a:r>
            <a:r>
              <a:rPr lang="es-ES" sz="1100" spc="-25" dirty="0" err="1">
                <a:solidFill>
                  <a:srgbClr val="3F3F3F"/>
                </a:solidFill>
                <a:latin typeface="Lucida Sans Unicode"/>
                <a:cs typeface="Lucida Sans Unicode"/>
              </a:rPr>
              <a:t>érnel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20" dirty="0">
                <a:solidFill>
                  <a:srgbClr val="3F3F3F"/>
                </a:solidFill>
                <a:latin typeface="Lucida Sans Unicode"/>
                <a:cs typeface="Lucida Sans Unicode"/>
              </a:rPr>
              <a:t>del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anfitrión  </a:t>
            </a:r>
            <a:r>
              <a:rPr lang="es-ES" sz="1100" dirty="0">
                <a:solidFill>
                  <a:srgbClr val="3F3F3F"/>
                </a:solidFill>
                <a:latin typeface="Lucida Sans Unicode"/>
                <a:cs typeface="Lucida Sans Unicode"/>
              </a:rPr>
              <a:t>P</a:t>
            </a:r>
            <a:r>
              <a:rPr lang="es-ES" sz="1100" spc="-65" dirty="0">
                <a:solidFill>
                  <a:srgbClr val="3F3F3F"/>
                </a:solidFill>
                <a:latin typeface="Lucida Sans Unicode"/>
                <a:cs typeface="Lucida Sans Unicode"/>
              </a:rPr>
              <a:t>r</a:t>
            </a:r>
            <a:r>
              <a:rPr lang="es-ES"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e</a:t>
            </a:r>
            <a:r>
              <a:rPr lang="es-ES"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c</a:t>
            </a:r>
            <a:r>
              <a:rPr lang="es-ES"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eden</a:t>
            </a:r>
            <a:r>
              <a:rPr lang="es-ES"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t</a:t>
            </a:r>
            <a:r>
              <a:rPr lang="es-ES"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es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en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50" dirty="0" err="1">
                <a:solidFill>
                  <a:srgbClr val="3F3F3F"/>
                </a:solidFill>
                <a:latin typeface="Lucida Sans Unicode"/>
                <a:cs typeface="Lucida Sans Unicode"/>
              </a:rPr>
              <a:t>linux</a:t>
            </a:r>
            <a:r>
              <a:rPr lang="es-ES" sz="1100" spc="-90" dirty="0">
                <a:solidFill>
                  <a:srgbClr val="3F3F3F"/>
                </a:solidFill>
                <a:latin typeface="Lucida Sans Unicode"/>
                <a:cs typeface="Lucida Sans Unicode"/>
              </a:rPr>
              <a:t>:</a:t>
            </a:r>
            <a:endParaRPr lang="es-ES" sz="1100" dirty="0">
              <a:latin typeface="Lucida Sans Unicode"/>
              <a:cs typeface="Lucida Sans Unicode"/>
            </a:endParaRPr>
          </a:p>
          <a:p>
            <a:pPr marL="314960" indent="-168275">
              <a:lnSpc>
                <a:spcPts val="1175"/>
              </a:lnSpc>
              <a:buClr>
                <a:srgbClr val="7D60ED"/>
              </a:buClr>
              <a:buChar char="►"/>
              <a:tabLst>
                <a:tab pos="315595" algn="l"/>
              </a:tabLst>
            </a:pPr>
            <a:r>
              <a:rPr lang="es-ES" sz="1000" spc="-35" dirty="0" err="1">
                <a:solidFill>
                  <a:srgbClr val="3F3F3F"/>
                </a:solidFill>
                <a:latin typeface="Lucida Sans Unicode"/>
                <a:cs typeface="Lucida Sans Unicode"/>
              </a:rPr>
              <a:t>chroot</a:t>
            </a:r>
            <a:endParaRPr lang="es-ES" sz="1000" dirty="0">
              <a:latin typeface="Lucida Sans Unicode"/>
              <a:cs typeface="Lucida Sans Unicode"/>
            </a:endParaRPr>
          </a:p>
          <a:p>
            <a:pPr marL="314960" indent="-168275">
              <a:lnSpc>
                <a:spcPts val="1195"/>
              </a:lnSpc>
              <a:buClr>
                <a:srgbClr val="7D60ED"/>
              </a:buClr>
              <a:buChar char="►"/>
              <a:tabLst>
                <a:tab pos="315595" algn="l"/>
              </a:tabLst>
            </a:pPr>
            <a:r>
              <a:rPr lang="es-ES" sz="1000" spc="-65" dirty="0" err="1">
                <a:solidFill>
                  <a:srgbClr val="3F3F3F"/>
                </a:solidFill>
                <a:latin typeface="Lucida Sans Unicode"/>
                <a:cs typeface="Lucida Sans Unicode"/>
              </a:rPr>
              <a:t>OpenVZ</a:t>
            </a:r>
            <a:endParaRPr lang="es-ES" sz="1000" dirty="0">
              <a:latin typeface="Lucida Sans Unicode"/>
              <a:cs typeface="Lucida Sans Unicode"/>
            </a:endParaRPr>
          </a:p>
          <a:p>
            <a:pPr marL="314960" indent="-168275">
              <a:lnSpc>
                <a:spcPts val="1200"/>
              </a:lnSpc>
              <a:buClr>
                <a:srgbClr val="7D60ED"/>
              </a:buClr>
              <a:buChar char="►"/>
              <a:tabLst>
                <a:tab pos="315595" algn="l"/>
              </a:tabLst>
            </a:pPr>
            <a:r>
              <a:rPr lang="es-ES" sz="10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Linux </a:t>
            </a:r>
            <a:r>
              <a:rPr lang="es-ES" sz="1000" spc="-40" dirty="0" err="1">
                <a:solidFill>
                  <a:srgbClr val="3F3F3F"/>
                </a:solidFill>
                <a:latin typeface="Lucida Sans Unicode"/>
                <a:cs typeface="Lucida Sans Unicode"/>
              </a:rPr>
              <a:t>v</a:t>
            </a:r>
            <a:r>
              <a:rPr lang="es-ES" sz="1000" spc="-30" dirty="0" err="1">
                <a:solidFill>
                  <a:srgbClr val="3F3F3F"/>
                </a:solidFill>
                <a:latin typeface="Lucida Sans Unicode"/>
                <a:cs typeface="Lucida Sans Unicode"/>
              </a:rPr>
              <a:t>ser</a:t>
            </a:r>
            <a:r>
              <a:rPr lang="es-ES" sz="1000" spc="-35" dirty="0" err="1">
                <a:solidFill>
                  <a:srgbClr val="3F3F3F"/>
                </a:solidFill>
                <a:latin typeface="Lucida Sans Unicode"/>
                <a:cs typeface="Lucida Sans Unicode"/>
              </a:rPr>
              <a:t>v</a:t>
            </a:r>
            <a:r>
              <a:rPr lang="es-ES" sz="1000" spc="-25" dirty="0" err="1">
                <a:solidFill>
                  <a:srgbClr val="3F3F3F"/>
                </a:solidFill>
                <a:latin typeface="Lucida Sans Unicode"/>
                <a:cs typeface="Lucida Sans Unicode"/>
              </a:rPr>
              <a:t>e</a:t>
            </a:r>
            <a:r>
              <a:rPr lang="es-ES" sz="1000" spc="-35" dirty="0" err="1">
                <a:solidFill>
                  <a:srgbClr val="3F3F3F"/>
                </a:solidFill>
                <a:latin typeface="Lucida Sans Unicode"/>
                <a:cs typeface="Lucida Sans Unicode"/>
              </a:rPr>
              <a:t>r</a:t>
            </a:r>
            <a:r>
              <a:rPr lang="es-ES" sz="1000" spc="-45" dirty="0" err="1">
                <a:solidFill>
                  <a:srgbClr val="3F3F3F"/>
                </a:solidFill>
                <a:latin typeface="Lucida Sans Unicode"/>
                <a:cs typeface="Lucida Sans Unicode"/>
              </a:rPr>
              <a:t>s</a:t>
            </a:r>
            <a:endParaRPr lang="es-ES" sz="1000" dirty="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lang="es-ES"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Precedentes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en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otros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sistemas</a:t>
            </a:r>
            <a:r>
              <a:rPr lang="es-ES"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operativos: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FreeBSD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30" dirty="0" err="1">
                <a:solidFill>
                  <a:srgbClr val="3F3F3F"/>
                </a:solidFill>
                <a:latin typeface="Lucida Sans Unicode"/>
                <a:cs typeface="Lucida Sans Unicode"/>
              </a:rPr>
              <a:t>Jails</a:t>
            </a:r>
            <a:r>
              <a:rPr lang="es-ES"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,</a:t>
            </a:r>
            <a:r>
              <a:rPr lang="es-ES"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25" dirty="0">
                <a:solidFill>
                  <a:srgbClr val="3F3F3F"/>
                </a:solidFill>
                <a:latin typeface="Lucida Sans Unicode"/>
                <a:cs typeface="Lucida Sans Unicode"/>
              </a:rPr>
              <a:t>Solaris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60" dirty="0" err="1">
                <a:solidFill>
                  <a:srgbClr val="3F3F3F"/>
                </a:solidFill>
                <a:latin typeface="Lucida Sans Unicode"/>
                <a:cs typeface="Lucida Sans Unicode"/>
              </a:rPr>
              <a:t>Zones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, </a:t>
            </a:r>
            <a:r>
              <a:rPr lang="es-ES"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etc.</a:t>
            </a:r>
            <a:endParaRPr lang="es-ES" sz="1100" dirty="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080931"/>
            <a:ext cx="1728470" cy="159385"/>
          </a:xfrm>
          <a:custGeom>
            <a:avLst/>
            <a:gdLst/>
            <a:ahLst/>
            <a:cxnLst/>
            <a:rect l="l" t="t" r="r" b="b"/>
            <a:pathLst>
              <a:path w="1728470" h="159385">
                <a:moveTo>
                  <a:pt x="1728355" y="0"/>
                </a:moveTo>
                <a:lnTo>
                  <a:pt x="194640" y="0"/>
                </a:lnTo>
                <a:lnTo>
                  <a:pt x="0" y="0"/>
                </a:lnTo>
                <a:lnTo>
                  <a:pt x="0" y="159067"/>
                </a:lnTo>
                <a:lnTo>
                  <a:pt x="194640" y="159067"/>
                </a:lnTo>
                <a:lnTo>
                  <a:pt x="1728355" y="159067"/>
                </a:lnTo>
                <a:lnTo>
                  <a:pt x="1728355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62792" y="3080928"/>
            <a:ext cx="197485" cy="159385"/>
          </a:xfrm>
          <a:custGeom>
            <a:avLst/>
            <a:gdLst/>
            <a:ahLst/>
            <a:cxnLst/>
            <a:rect l="l" t="t" r="r" b="b"/>
            <a:pathLst>
              <a:path w="197485" h="159385">
                <a:moveTo>
                  <a:pt x="197281" y="159069"/>
                </a:moveTo>
                <a:lnTo>
                  <a:pt x="197281" y="0"/>
                </a:lnTo>
                <a:lnTo>
                  <a:pt x="0" y="0"/>
                </a:lnTo>
                <a:lnTo>
                  <a:pt x="0" y="159069"/>
                </a:lnTo>
                <a:lnTo>
                  <a:pt x="197281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7430" y="3060052"/>
            <a:ext cx="119380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spc="-170" dirty="0">
                <a:solidFill>
                  <a:srgbClr val="EFEFEF"/>
                </a:solidFill>
                <a:latin typeface="Lucida Sans Unicode"/>
                <a:cs typeface="Lucida Sans Unicode"/>
              </a:rPr>
              <a:t>2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150" dirty="0"/>
              <a:t>7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7713" y="8562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7713" y="12003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7713" y="15445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713" y="18886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713" y="240488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7304" y="777975"/>
            <a:ext cx="4973955" cy="1912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86995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solidFill>
                  <a:srgbClr val="3F3F3F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3F3F3F"/>
                </a:solidFill>
                <a:latin typeface="Lucida Sans Unicode"/>
                <a:cs typeface="Lucida Sans Unicode"/>
              </a:rPr>
              <a:t>gran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hito: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inclusión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de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3F3F3F"/>
                </a:solidFill>
                <a:latin typeface="Lucida Sans Unicode"/>
                <a:cs typeface="Lucida Sans Unicode"/>
              </a:rPr>
              <a:t>cgroups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y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namespaces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en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Lucida Sans Unicode"/>
                <a:cs typeface="Lucida Sans Unicode"/>
              </a:rPr>
              <a:t>el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kérnel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linux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Lucida Sans Unicode"/>
                <a:cs typeface="Lucida Sans Unicode"/>
              </a:rPr>
              <a:t>(a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partir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de </a:t>
            </a:r>
            <a:r>
              <a:rPr sz="1100" spc="-33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3F3F3F"/>
                </a:solidFill>
                <a:latin typeface="Lucida Sans Unicode"/>
                <a:cs typeface="Lucida Sans Unicode"/>
              </a:rPr>
              <a:t>2oo7)</a:t>
            </a:r>
            <a:endParaRPr sz="1100" dirty="0">
              <a:latin typeface="Lucida Sans Unicode"/>
              <a:cs typeface="Lucida Sans Unicode"/>
            </a:endParaRPr>
          </a:p>
          <a:p>
            <a:pPr marL="12700" marR="497840">
              <a:lnSpc>
                <a:spcPct val="102600"/>
              </a:lnSpc>
            </a:pPr>
            <a:r>
              <a:rPr sz="1100" spc="-65" dirty="0">
                <a:solidFill>
                  <a:srgbClr val="3F3F3F"/>
                </a:solidFill>
                <a:latin typeface="Lucida Sans Unicode"/>
                <a:cs typeface="Lucida Sans Unicode"/>
              </a:rPr>
              <a:t>cgroups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3F3F3F"/>
                </a:solidFill>
                <a:latin typeface="Lucida Sans Unicode"/>
                <a:cs typeface="Lucida Sans Unicode"/>
              </a:rPr>
              <a:t>(límite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de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memoria,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cpu,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I/O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o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red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para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un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proceso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y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sus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hijos) </a:t>
            </a:r>
            <a:r>
              <a:rPr sz="1100" spc="-33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00AEEF"/>
                </a:solidFill>
                <a:latin typeface="Lucida Sans Unicode"/>
                <a:cs typeface="Lucida Sans Unicode"/>
                <a:hlinkClick r:id="rId2"/>
              </a:rPr>
              <a:t>https://wiki.archlinux.org/index.php/Cgroups</a:t>
            </a:r>
            <a:endParaRPr sz="1100" dirty="0">
              <a:latin typeface="Lucida Sans Unicode"/>
              <a:cs typeface="Lucida Sans Unicode"/>
            </a:endParaRPr>
          </a:p>
          <a:p>
            <a:pPr marL="12700" marR="1494790">
              <a:lnSpc>
                <a:spcPct val="102600"/>
              </a:lnSpc>
            </a:pP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c</a:t>
            </a:r>
            <a:r>
              <a:rPr sz="1100" spc="-90" dirty="0">
                <a:solidFill>
                  <a:srgbClr val="3F3F3F"/>
                </a:solidFill>
                <a:latin typeface="Lucida Sans Unicode"/>
                <a:cs typeface="Lucida Sans Unicode"/>
              </a:rPr>
              <a:t>g</a:t>
            </a:r>
            <a:r>
              <a:rPr sz="1100" spc="-95" dirty="0">
                <a:solidFill>
                  <a:srgbClr val="3F3F3F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oup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s</a:t>
            </a:r>
            <a:r>
              <a:rPr sz="1100" spc="-95" dirty="0">
                <a:solidFill>
                  <a:srgbClr val="3F3F3F"/>
                </a:solidFill>
                <a:latin typeface="Lucida Sans Unicode"/>
                <a:cs typeface="Lucida Sans Unicode"/>
              </a:rPr>
              <a:t>v2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3F3F3F"/>
                </a:solidFill>
                <a:latin typeface="Lucida Sans Unicode"/>
                <a:cs typeface="Lucida Sans Unicode"/>
              </a:rPr>
              <a:t>(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oot</a:t>
            </a:r>
            <a:r>
              <a:rPr sz="1100" spc="-10" dirty="0">
                <a:solidFill>
                  <a:srgbClr val="3F3F3F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e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s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s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3F3F3F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on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t</a:t>
            </a:r>
            <a:r>
              <a:rPr sz="1100" spc="-25" dirty="0">
                <a:solidFill>
                  <a:srgbClr val="3F3F3F"/>
                </a:solidFill>
                <a:latin typeface="Lucida Sans Unicode"/>
                <a:cs typeface="Lucida Sans Unicode"/>
              </a:rPr>
              <a:t>aine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3F3F3F"/>
                </a:solidFill>
                <a:latin typeface="Lucida Sans Unicode"/>
                <a:cs typeface="Lucida Sans Unicode"/>
              </a:rPr>
              <a:t>s)  </a:t>
            </a:r>
            <a:r>
              <a:rPr sz="1100" spc="-45" dirty="0">
                <a:solidFill>
                  <a:srgbClr val="00AEEF"/>
                </a:solidFill>
                <a:latin typeface="Lucida Sans Unicode"/>
                <a:cs typeface="Lucida Sans Unicode"/>
                <a:hlinkClick r:id="rId3"/>
              </a:rPr>
              <a:t>https:</a:t>
            </a:r>
            <a:r>
              <a:rPr sz="1100" spc="-145" dirty="0">
                <a:solidFill>
                  <a:srgbClr val="00AEEF"/>
                </a:solidFill>
                <a:latin typeface="Lucida Sans Unicode"/>
                <a:cs typeface="Lucida Sans Unicode"/>
                <a:hlinkClick r:id="rId3"/>
              </a:rPr>
              <a:t>/</a:t>
            </a:r>
            <a:r>
              <a:rPr sz="1100" spc="-50" dirty="0">
                <a:solidFill>
                  <a:srgbClr val="00AEEF"/>
                </a:solidFill>
                <a:latin typeface="Lucida Sans Unicode"/>
                <a:cs typeface="Lucida Sans Unicode"/>
                <a:hlinkClick r:id="rId3"/>
              </a:rPr>
              <a:t>/medium.</a:t>
            </a:r>
            <a:r>
              <a:rPr sz="1100" spc="-70" dirty="0">
                <a:solidFill>
                  <a:srgbClr val="00AEEF"/>
                </a:solidFill>
                <a:latin typeface="Lucida Sans Unicode"/>
                <a:cs typeface="Lucida Sans Unicode"/>
                <a:hlinkClick r:id="rId3"/>
              </a:rPr>
              <a:t>c</a:t>
            </a:r>
            <a:r>
              <a:rPr sz="1100" spc="-40" dirty="0">
                <a:solidFill>
                  <a:srgbClr val="00AEEF"/>
                </a:solidFill>
                <a:latin typeface="Lucida Sans Unicode"/>
                <a:cs typeface="Lucida Sans Unicode"/>
                <a:hlinkClick r:id="rId3"/>
              </a:rPr>
              <a:t>om/ntt</a:t>
            </a:r>
            <a:r>
              <a:rPr sz="1100" spc="-10" dirty="0">
                <a:solidFill>
                  <a:srgbClr val="00AEEF"/>
                </a:solidFill>
                <a:latin typeface="Lucida Sans Unicode"/>
                <a:cs typeface="Lucida Sans Unicode"/>
                <a:hlinkClick r:id="rId3"/>
              </a:rPr>
              <a:t>l</a:t>
            </a:r>
            <a:r>
              <a:rPr sz="1100" spc="-35" dirty="0">
                <a:solidFill>
                  <a:srgbClr val="00AEEF"/>
                </a:solidFill>
                <a:latin typeface="Lucida Sans Unicode"/>
                <a:cs typeface="Lucida Sans Unicode"/>
                <a:hlinkClick r:id="rId3"/>
              </a:rPr>
              <a:t>abs/</a:t>
            </a:r>
            <a:r>
              <a:rPr sz="1100" spc="-50" dirty="0">
                <a:solidFill>
                  <a:srgbClr val="00AEEF"/>
                </a:solidFill>
                <a:latin typeface="Lucida Sans Unicode"/>
                <a:cs typeface="Lucida Sans Unicode"/>
                <a:hlinkClick r:id="rId3"/>
              </a:rPr>
              <a:t>c</a:t>
            </a:r>
            <a:r>
              <a:rPr sz="1100" spc="-90" dirty="0">
                <a:solidFill>
                  <a:srgbClr val="00AEEF"/>
                </a:solidFill>
                <a:latin typeface="Lucida Sans Unicode"/>
                <a:cs typeface="Lucida Sans Unicode"/>
                <a:hlinkClick r:id="rId3"/>
              </a:rPr>
              <a:t>g</a:t>
            </a:r>
            <a:r>
              <a:rPr sz="1100" spc="-95" dirty="0">
                <a:solidFill>
                  <a:srgbClr val="00AEEF"/>
                </a:solidFill>
                <a:latin typeface="Lucida Sans Unicode"/>
                <a:cs typeface="Lucida Sans Unicode"/>
                <a:hlinkClick r:id="rId3"/>
              </a:rPr>
              <a:t>r</a:t>
            </a:r>
            <a:r>
              <a:rPr sz="1100" spc="-85" dirty="0">
                <a:solidFill>
                  <a:srgbClr val="00AEEF"/>
                </a:solidFill>
                <a:latin typeface="Lucida Sans Unicode"/>
                <a:cs typeface="Lucida Sans Unicode"/>
                <a:hlinkClick r:id="rId3"/>
              </a:rPr>
              <a:t>oup</a:t>
            </a:r>
            <a:r>
              <a:rPr sz="1100" spc="-30" dirty="0">
                <a:solidFill>
                  <a:srgbClr val="00AEEF"/>
                </a:solidFill>
                <a:latin typeface="Lucida Sans Unicode"/>
                <a:cs typeface="Lucida Sans Unicode"/>
                <a:hlinkClick r:id="rId3"/>
              </a:rPr>
              <a:t>-</a:t>
            </a:r>
            <a:r>
              <a:rPr sz="1100" spc="-85" dirty="0">
                <a:solidFill>
                  <a:srgbClr val="00AEEF"/>
                </a:solidFill>
                <a:latin typeface="Lucida Sans Unicode"/>
                <a:cs typeface="Lucida Sans Unicode"/>
                <a:hlinkClick r:id="rId3"/>
              </a:rPr>
              <a:t>v</a:t>
            </a:r>
            <a:r>
              <a:rPr sz="1100" spc="-125" dirty="0">
                <a:solidFill>
                  <a:srgbClr val="00AEEF"/>
                </a:solidFill>
                <a:latin typeface="Lucida Sans Unicode"/>
                <a:cs typeface="Lucida Sans Unicode"/>
                <a:hlinkClick r:id="rId3"/>
              </a:rPr>
              <a:t>2</a:t>
            </a:r>
            <a:r>
              <a:rPr sz="1100" spc="-155" dirty="0">
                <a:solidFill>
                  <a:srgbClr val="00AEEF"/>
                </a:solidFill>
                <a:latin typeface="Lucida Sans Unicode"/>
                <a:cs typeface="Lucida Sans Unicode"/>
                <a:hlinkClick r:id="rId3"/>
              </a:rPr>
              <a:t>-</a:t>
            </a:r>
            <a:r>
              <a:rPr sz="1100" spc="-190" dirty="0">
                <a:solidFill>
                  <a:srgbClr val="00AEEF"/>
                </a:solidFill>
                <a:latin typeface="Lucida Sans Unicode"/>
                <a:cs typeface="Lucida Sans Unicode"/>
                <a:hlinkClick r:id="rId3"/>
              </a:rPr>
              <a:t>5</a:t>
            </a:r>
            <a:r>
              <a:rPr sz="1100" spc="-75" dirty="0">
                <a:solidFill>
                  <a:srgbClr val="00AEEF"/>
                </a:solidFill>
                <a:latin typeface="Lucida Sans Unicode"/>
                <a:cs typeface="Lucida Sans Unicode"/>
                <a:hlinkClick r:id="rId3"/>
              </a:rPr>
              <a:t>96d</a:t>
            </a:r>
            <a:r>
              <a:rPr sz="1100" spc="-95" dirty="0">
                <a:solidFill>
                  <a:srgbClr val="00AEEF"/>
                </a:solidFill>
                <a:latin typeface="Lucida Sans Unicode"/>
                <a:cs typeface="Lucida Sans Unicode"/>
                <a:hlinkClick r:id="rId3"/>
              </a:rPr>
              <a:t>o</a:t>
            </a:r>
            <a:r>
              <a:rPr sz="1100" spc="-100" dirty="0">
                <a:solidFill>
                  <a:srgbClr val="00AEEF"/>
                </a:solidFill>
                <a:latin typeface="Lucida Sans Unicode"/>
                <a:cs typeface="Lucida Sans Unicode"/>
                <a:hlinkClick r:id="rId3"/>
              </a:rPr>
              <a:t>35be</a:t>
            </a:r>
            <a:r>
              <a:rPr sz="1100" spc="-135" dirty="0">
                <a:solidFill>
                  <a:srgbClr val="00AEEF"/>
                </a:solidFill>
                <a:latin typeface="Lucida Sans Unicode"/>
                <a:cs typeface="Lucida Sans Unicode"/>
                <a:hlinkClick r:id="rId3"/>
              </a:rPr>
              <a:t>4d7</a:t>
            </a:r>
            <a:endParaRPr sz="110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02600"/>
              </a:lnSpc>
            </a:pP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namespaces: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proporcionan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 un 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punto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de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vista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diferente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3F3F3F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 un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proceso(interfaces </a:t>
            </a:r>
            <a:r>
              <a:rPr sz="1100" spc="-33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3F3F3F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ed,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p</a:t>
            </a:r>
            <a:r>
              <a:rPr sz="1100" spc="-65" dirty="0">
                <a:solidFill>
                  <a:srgbClr val="3F3F3F"/>
                </a:solidFill>
                <a:latin typeface="Lucida Sans Unicode"/>
                <a:cs typeface="Lucida Sans Unicode"/>
              </a:rPr>
              <a:t>r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o</a:t>
            </a:r>
            <a:r>
              <a:rPr sz="1100" spc="-65" dirty="0">
                <a:solidFill>
                  <a:srgbClr val="3F3F3F"/>
                </a:solidFill>
                <a:latin typeface="Lucida Sans Unicode"/>
                <a:cs typeface="Lucida Sans Unicode"/>
              </a:rPr>
              <a:t>c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esos,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usuarios,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3F3F3F"/>
                </a:solidFill>
                <a:latin typeface="Lucida Sans Unicode"/>
                <a:cs typeface="Lucida Sans Unicode"/>
              </a:rPr>
              <a:t>e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tc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.)  </a:t>
            </a:r>
            <a:r>
              <a:rPr sz="1100" spc="-50" dirty="0">
                <a:solidFill>
                  <a:srgbClr val="00AEEF"/>
                </a:solidFill>
                <a:latin typeface="Lucida Sans Unicode"/>
                <a:cs typeface="Lucida Sans Unicode"/>
                <a:hlinkClick r:id="rId4"/>
              </a:rPr>
              <a:t>http://laurel.datsi.fi.upm.es/~ssoo/SOA/namespaces.html</a:t>
            </a:r>
            <a:endParaRPr sz="1100" dirty="0">
              <a:latin typeface="Lucida Sans Unicode"/>
              <a:cs typeface="Lucida Sans Unicode"/>
            </a:endParaRPr>
          </a:p>
          <a:p>
            <a:pPr marL="12700" marR="38100">
              <a:lnSpc>
                <a:spcPct val="102600"/>
              </a:lnSpc>
              <a:spcBef>
                <a:spcPts val="5"/>
              </a:spcBef>
            </a:pPr>
            <a:r>
              <a:rPr sz="1100" spc="-80" dirty="0">
                <a:solidFill>
                  <a:srgbClr val="3F3F3F"/>
                </a:solidFill>
                <a:latin typeface="Lucida Sans Unicode"/>
                <a:cs typeface="Lucida Sans Unicode"/>
              </a:rPr>
              <a:t>Todo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esto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unido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3F3F3F"/>
                </a:solidFill>
                <a:latin typeface="Lucida Sans Unicode"/>
                <a:cs typeface="Lucida Sans Unicode"/>
              </a:rPr>
              <a:t>a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3F3F3F"/>
                </a:solidFill>
                <a:latin typeface="Lucida Sans Unicode"/>
                <a:cs typeface="Lucida Sans Unicode"/>
              </a:rPr>
              <a:t>la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expansión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de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linux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en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Lucida Sans Unicode"/>
                <a:cs typeface="Lucida Sans Unicode"/>
              </a:rPr>
              <a:t>el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centro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de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datos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ha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provocado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3F3F3F"/>
                </a:solidFill>
                <a:latin typeface="Lucida Sans Unicode"/>
                <a:cs typeface="Lucida Sans Unicode"/>
              </a:rPr>
              <a:t>la </a:t>
            </a:r>
            <a:r>
              <a:rPr sz="1100" spc="-33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explosión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en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uso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contenedores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los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últimos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años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080931"/>
            <a:ext cx="2495550" cy="159385"/>
          </a:xfrm>
          <a:custGeom>
            <a:avLst/>
            <a:gdLst/>
            <a:ahLst/>
            <a:cxnLst/>
            <a:rect l="l" t="t" r="r" b="b"/>
            <a:pathLst>
              <a:path w="2495550" h="159385">
                <a:moveTo>
                  <a:pt x="2495207" y="0"/>
                </a:moveTo>
                <a:lnTo>
                  <a:pt x="194640" y="0"/>
                </a:lnTo>
                <a:lnTo>
                  <a:pt x="0" y="0"/>
                </a:lnTo>
                <a:lnTo>
                  <a:pt x="0" y="159067"/>
                </a:lnTo>
                <a:lnTo>
                  <a:pt x="194640" y="159067"/>
                </a:lnTo>
                <a:lnTo>
                  <a:pt x="2495207" y="159067"/>
                </a:lnTo>
                <a:lnTo>
                  <a:pt x="2495207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2792" y="3080928"/>
            <a:ext cx="197485" cy="159385"/>
          </a:xfrm>
          <a:custGeom>
            <a:avLst/>
            <a:gdLst/>
            <a:ahLst/>
            <a:cxnLst/>
            <a:rect l="l" t="t" r="r" b="b"/>
            <a:pathLst>
              <a:path w="197485" h="159385">
                <a:moveTo>
                  <a:pt x="197281" y="159069"/>
                </a:moveTo>
                <a:lnTo>
                  <a:pt x="197281" y="0"/>
                </a:lnTo>
                <a:lnTo>
                  <a:pt x="0" y="0"/>
                </a:lnTo>
                <a:lnTo>
                  <a:pt x="0" y="159069"/>
                </a:lnTo>
                <a:lnTo>
                  <a:pt x="197281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120" dirty="0"/>
              <a:t>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150" dirty="0"/>
              <a:t>7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DFBC82A0-2211-4B7F-B3B1-2664D233269E}"/>
              </a:ext>
            </a:extLst>
          </p:cNvPr>
          <p:cNvSpPr txBox="1">
            <a:spLocks/>
          </p:cNvSpPr>
          <p:nvPr/>
        </p:nvSpPr>
        <p:spPr>
          <a:xfrm>
            <a:off x="257302" y="36522"/>
            <a:ext cx="12217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100" b="0" i="0">
                <a:solidFill>
                  <a:srgbClr val="3F3F3F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s-ES" sz="1400" b="1" ker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Contenedores</a:t>
            </a:r>
            <a:endParaRPr lang="es-ES" sz="1400" b="1" kern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7713" y="167356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7713" y="201771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7302" y="1165147"/>
            <a:ext cx="5245735" cy="11385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Podemos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dividir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los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contenedores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en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dos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tipos,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3F3F3F"/>
                </a:solidFill>
                <a:latin typeface="Lucida Sans Unicode"/>
                <a:cs typeface="Lucida Sans Unicode"/>
              </a:rPr>
              <a:t>según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3F3F3F"/>
                </a:solidFill>
                <a:latin typeface="Lucida Sans Unicode"/>
                <a:cs typeface="Lucida Sans Unicode"/>
              </a:rPr>
              <a:t>el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uso 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especifico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se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3F3F3F"/>
                </a:solidFill>
                <a:latin typeface="Lucida Sans Unicode"/>
                <a:cs typeface="Lucida Sans Unicode"/>
              </a:rPr>
              <a:t>le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da </a:t>
            </a:r>
            <a:r>
              <a:rPr sz="1100" spc="-33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3F3F3F"/>
                </a:solidFill>
                <a:latin typeface="Lucida Sans Unicode"/>
                <a:cs typeface="Lucida Sans Unicode"/>
              </a:rPr>
              <a:t>a</a:t>
            </a:r>
            <a:r>
              <a:rPr sz="1100" spc="-6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cada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uno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ellos:</a:t>
            </a:r>
            <a:endParaRPr sz="1100">
              <a:latin typeface="Lucida Sans Unicode"/>
              <a:cs typeface="Lucida Sans Unicode"/>
            </a:endParaRPr>
          </a:p>
          <a:p>
            <a:pPr marL="282575" marR="318770">
              <a:lnSpc>
                <a:spcPct val="102600"/>
              </a:lnSpc>
              <a:spcBef>
                <a:spcPts val="680"/>
              </a:spcBef>
            </a:pPr>
            <a:r>
              <a:rPr sz="1100" b="1" spc="-20" dirty="0">
                <a:solidFill>
                  <a:srgbClr val="3F3F3F"/>
                </a:solidFill>
                <a:latin typeface="Trebuchet MS"/>
                <a:cs typeface="Trebuchet MS"/>
              </a:rPr>
              <a:t>Contenedores</a:t>
            </a:r>
            <a:r>
              <a:rPr sz="1100" b="1" spc="-7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3F3F3F"/>
                </a:solidFill>
                <a:latin typeface="Trebuchet MS"/>
                <a:cs typeface="Trebuchet MS"/>
              </a:rPr>
              <a:t>de</a:t>
            </a:r>
            <a:r>
              <a:rPr sz="1100" b="1" spc="-7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3F3F3F"/>
                </a:solidFill>
                <a:latin typeface="Trebuchet MS"/>
                <a:cs typeface="Trebuchet MS"/>
              </a:rPr>
              <a:t>Sistemas</a:t>
            </a:r>
            <a:r>
              <a:rPr sz="1100" spc="-5" dirty="0">
                <a:solidFill>
                  <a:srgbClr val="3F3F3F"/>
                </a:solidFill>
                <a:latin typeface="Lucida Sans Unicode"/>
                <a:cs typeface="Lucida Sans Unicode"/>
              </a:rPr>
              <a:t>: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Lucida Sans Unicode"/>
                <a:cs typeface="Lucida Sans Unicode"/>
              </a:rPr>
              <a:t>Se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suelen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usar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como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una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máquina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virtual,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por </a:t>
            </a:r>
            <a:r>
              <a:rPr sz="1100" spc="-33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ejemp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l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o</a:t>
            </a:r>
            <a:r>
              <a:rPr sz="1100" spc="-90" dirty="0">
                <a:solidFill>
                  <a:srgbClr val="3F3F3F"/>
                </a:solidFill>
                <a:latin typeface="Lucida Sans Unicode"/>
                <a:cs typeface="Lucida Sans Unicode"/>
              </a:rPr>
              <a:t>,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3F3F3F"/>
                </a:solidFill>
                <a:latin typeface="Lucida Sans Unicode"/>
                <a:cs typeface="Lucida Sans Unicode"/>
              </a:rPr>
              <a:t>L</a:t>
            </a:r>
            <a:r>
              <a:rPr sz="1100" spc="-100" dirty="0">
                <a:solidFill>
                  <a:srgbClr val="3F3F3F"/>
                </a:solidFill>
                <a:latin typeface="Lucida Sans Unicode"/>
                <a:cs typeface="Lucida Sans Unicode"/>
              </a:rPr>
              <a:t>X</a:t>
            </a:r>
            <a:r>
              <a:rPr sz="1100" spc="-155" dirty="0">
                <a:solidFill>
                  <a:srgbClr val="3F3F3F"/>
                </a:solidFill>
                <a:latin typeface="Lucida Sans Unicode"/>
                <a:cs typeface="Lucida Sans Unicode"/>
              </a:rPr>
              <a:t>C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(Linux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180" dirty="0">
                <a:solidFill>
                  <a:srgbClr val="3F3F3F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on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t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ainer).</a:t>
            </a:r>
            <a:endParaRPr sz="1100">
              <a:latin typeface="Lucida Sans Unicode"/>
              <a:cs typeface="Lucida Sans Unicode"/>
            </a:endParaRPr>
          </a:p>
          <a:p>
            <a:pPr marL="282575" marR="680085">
              <a:lnSpc>
                <a:spcPct val="102600"/>
              </a:lnSpc>
            </a:pPr>
            <a:r>
              <a:rPr sz="1100" b="1" spc="-20" dirty="0">
                <a:solidFill>
                  <a:srgbClr val="3F3F3F"/>
                </a:solidFill>
                <a:latin typeface="Trebuchet MS"/>
                <a:cs typeface="Trebuchet MS"/>
              </a:rPr>
              <a:t>Contenedores</a:t>
            </a:r>
            <a:r>
              <a:rPr sz="1100" b="1" spc="-7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3F3F3F"/>
                </a:solidFill>
                <a:latin typeface="Trebuchet MS"/>
                <a:cs typeface="Trebuchet MS"/>
              </a:rPr>
              <a:t>de</a:t>
            </a:r>
            <a:r>
              <a:rPr sz="1100" b="1" spc="-7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3F3F3F"/>
                </a:solidFill>
                <a:latin typeface="Trebuchet MS"/>
                <a:cs typeface="Trebuchet MS"/>
              </a:rPr>
              <a:t>Aplicaciones</a:t>
            </a:r>
            <a:r>
              <a:rPr sz="1100" spc="-20" dirty="0">
                <a:solidFill>
                  <a:srgbClr val="3F3F3F"/>
                </a:solidFill>
                <a:latin typeface="Lucida Sans Unicode"/>
                <a:cs typeface="Lucida Sans Unicode"/>
              </a:rPr>
              <a:t>: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Lucida Sans Unicode"/>
                <a:cs typeface="Lucida Sans Unicode"/>
              </a:rPr>
              <a:t>Se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suelen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usar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para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Lucida Sans Unicode"/>
                <a:cs typeface="Lucida Sans Unicode"/>
              </a:rPr>
              <a:t>el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despliegue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de </a:t>
            </a:r>
            <a:r>
              <a:rPr sz="1100" spc="-33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3F3F3F"/>
                </a:solidFill>
                <a:latin typeface="Lucida Sans Unicode"/>
                <a:cs typeface="Lucida Sans Unicode"/>
              </a:rPr>
              <a:t>apli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aciones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we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b</a:t>
            </a:r>
            <a:r>
              <a:rPr sz="1100" spc="-90" dirty="0">
                <a:solidFill>
                  <a:srgbClr val="3F3F3F"/>
                </a:solidFill>
                <a:latin typeface="Lucida Sans Unicode"/>
                <a:cs typeface="Lucida Sans Unicode"/>
              </a:rPr>
              <a:t>,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por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ejemp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l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o</a:t>
            </a:r>
            <a:r>
              <a:rPr sz="1100" spc="-90" dirty="0">
                <a:solidFill>
                  <a:srgbClr val="3F3F3F"/>
                </a:solidFill>
                <a:latin typeface="Lucida Sans Unicode"/>
                <a:cs typeface="Lucida Sans Unicode"/>
              </a:rPr>
              <a:t>,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3F3F3F"/>
                </a:solidFill>
                <a:latin typeface="Lucida Sans Unicode"/>
                <a:cs typeface="Lucida Sans Unicode"/>
              </a:rPr>
              <a:t>Doc</a:t>
            </a:r>
            <a:r>
              <a:rPr sz="1100" spc="-80" dirty="0">
                <a:solidFill>
                  <a:srgbClr val="3F3F3F"/>
                </a:solidFill>
                <a:latin typeface="Lucida Sans Unicode"/>
                <a:cs typeface="Lucida Sans Unicode"/>
              </a:rPr>
              <a:t>k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e</a:t>
            </a:r>
            <a:r>
              <a:rPr sz="1100" spc="-110" dirty="0">
                <a:solidFill>
                  <a:srgbClr val="3F3F3F"/>
                </a:solidFill>
                <a:latin typeface="Lucida Sans Unicode"/>
                <a:cs typeface="Lucida Sans Unicode"/>
              </a:rPr>
              <a:t>r</a:t>
            </a:r>
            <a:r>
              <a:rPr sz="1100" spc="-90" dirty="0">
                <a:solidFill>
                  <a:srgbClr val="3F3F3F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080931"/>
            <a:ext cx="3262629" cy="159385"/>
          </a:xfrm>
          <a:custGeom>
            <a:avLst/>
            <a:gdLst/>
            <a:ahLst/>
            <a:cxnLst/>
            <a:rect l="l" t="t" r="r" b="b"/>
            <a:pathLst>
              <a:path w="3262629" h="159385">
                <a:moveTo>
                  <a:pt x="3262147" y="0"/>
                </a:moveTo>
                <a:lnTo>
                  <a:pt x="194640" y="0"/>
                </a:lnTo>
                <a:lnTo>
                  <a:pt x="0" y="0"/>
                </a:lnTo>
                <a:lnTo>
                  <a:pt x="0" y="159067"/>
                </a:lnTo>
                <a:lnTo>
                  <a:pt x="194640" y="159067"/>
                </a:lnTo>
                <a:lnTo>
                  <a:pt x="3262147" y="159067"/>
                </a:lnTo>
                <a:lnTo>
                  <a:pt x="3262147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2792" y="3080928"/>
            <a:ext cx="197485" cy="159385"/>
          </a:xfrm>
          <a:custGeom>
            <a:avLst/>
            <a:gdLst/>
            <a:ahLst/>
            <a:cxnLst/>
            <a:rect l="l" t="t" r="r" b="b"/>
            <a:pathLst>
              <a:path w="197485" h="159385">
                <a:moveTo>
                  <a:pt x="197281" y="159069"/>
                </a:moveTo>
                <a:lnTo>
                  <a:pt x="197281" y="0"/>
                </a:lnTo>
                <a:lnTo>
                  <a:pt x="0" y="0"/>
                </a:lnTo>
                <a:lnTo>
                  <a:pt x="0" y="159069"/>
                </a:lnTo>
                <a:lnTo>
                  <a:pt x="197281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120" dirty="0"/>
              <a:t>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150" dirty="0"/>
              <a:t>7</a:t>
            </a: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489F9CE9-4B41-4DD6-B931-CC386EF7D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700" y="38923"/>
            <a:ext cx="32702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Tipos de contenedores</a:t>
            </a:r>
            <a:endParaRPr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7713" y="8562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7713" y="10282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7474" y="776384"/>
            <a:ext cx="4773825" cy="50379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pc="-70" dirty="0"/>
              <a:t>Des</a:t>
            </a:r>
            <a:r>
              <a:rPr spc="-30" dirty="0"/>
              <a:t>ar</a:t>
            </a:r>
            <a:r>
              <a:rPr spc="-60" dirty="0"/>
              <a:t>r</a:t>
            </a:r>
            <a:r>
              <a:rPr spc="-15" dirty="0"/>
              <a:t>ol</a:t>
            </a:r>
            <a:r>
              <a:rPr spc="-20" dirty="0"/>
              <a:t>l</a:t>
            </a:r>
            <a:r>
              <a:rPr spc="-35" dirty="0"/>
              <a:t>ado</a:t>
            </a:r>
            <a:r>
              <a:rPr spc="-60" dirty="0"/>
              <a:t> </a:t>
            </a:r>
            <a:r>
              <a:rPr spc="-35" dirty="0"/>
              <a:t>princi</a:t>
            </a:r>
            <a:r>
              <a:rPr spc="-60" dirty="0"/>
              <a:t>p</a:t>
            </a:r>
            <a:r>
              <a:rPr spc="-30" dirty="0"/>
              <a:t>a</a:t>
            </a:r>
            <a:r>
              <a:rPr spc="-40" dirty="0"/>
              <a:t>lmen</a:t>
            </a:r>
            <a:r>
              <a:rPr spc="-45" dirty="0"/>
              <a:t>t</a:t>
            </a:r>
            <a:r>
              <a:rPr spc="-20" dirty="0"/>
              <a:t>e</a:t>
            </a:r>
            <a:r>
              <a:rPr spc="-60" dirty="0"/>
              <a:t> </a:t>
            </a:r>
            <a:r>
              <a:rPr spc="-40" dirty="0"/>
              <a:t>por</a:t>
            </a:r>
            <a:r>
              <a:rPr spc="-60" dirty="0"/>
              <a:t> </a:t>
            </a:r>
            <a:r>
              <a:rPr spc="-170" dirty="0"/>
              <a:t>C</a:t>
            </a:r>
            <a:r>
              <a:rPr spc="-35" dirty="0"/>
              <a:t>anoni</a:t>
            </a:r>
            <a:r>
              <a:rPr spc="-50" dirty="0"/>
              <a:t>c</a:t>
            </a:r>
            <a:r>
              <a:rPr spc="-30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5" dirty="0"/>
              <a:t>(</a:t>
            </a:r>
            <a:r>
              <a:rPr spc="-45" dirty="0">
                <a:solidFill>
                  <a:srgbClr val="00AEEF"/>
                </a:solidFill>
                <a:hlinkClick r:id="rId2"/>
              </a:rPr>
              <a:t>https:</a:t>
            </a:r>
            <a:r>
              <a:rPr spc="-145" dirty="0">
                <a:solidFill>
                  <a:srgbClr val="00AEEF"/>
                </a:solidFill>
                <a:hlinkClick r:id="rId2"/>
              </a:rPr>
              <a:t>/</a:t>
            </a:r>
            <a:r>
              <a:rPr spc="-45" dirty="0">
                <a:solidFill>
                  <a:srgbClr val="00AEEF"/>
                </a:solidFill>
                <a:hlinkClick r:id="rId2"/>
              </a:rPr>
              <a:t>/linu</a:t>
            </a:r>
            <a:r>
              <a:rPr spc="-65" dirty="0">
                <a:solidFill>
                  <a:srgbClr val="00AEEF"/>
                </a:solidFill>
                <a:hlinkClick r:id="rId2"/>
              </a:rPr>
              <a:t>x</a:t>
            </a:r>
            <a:r>
              <a:rPr spc="-70" dirty="0">
                <a:solidFill>
                  <a:srgbClr val="00AEEF"/>
                </a:solidFill>
                <a:hlinkClick r:id="rId2"/>
              </a:rPr>
              <a:t>c</a:t>
            </a:r>
            <a:r>
              <a:rPr spc="-40" dirty="0">
                <a:solidFill>
                  <a:srgbClr val="00AEEF"/>
                </a:solidFill>
                <a:hlinkClick r:id="rId2"/>
              </a:rPr>
              <a:t>on</a:t>
            </a:r>
            <a:r>
              <a:rPr spc="-35" dirty="0">
                <a:solidFill>
                  <a:srgbClr val="00AEEF"/>
                </a:solidFill>
                <a:hlinkClick r:id="rId2"/>
              </a:rPr>
              <a:t>t</a:t>
            </a:r>
            <a:r>
              <a:rPr spc="-25" dirty="0">
                <a:solidFill>
                  <a:srgbClr val="00AEEF"/>
                </a:solidFill>
                <a:hlinkClick r:id="rId2"/>
              </a:rPr>
              <a:t>aine</a:t>
            </a:r>
            <a:r>
              <a:rPr spc="-40" dirty="0">
                <a:solidFill>
                  <a:srgbClr val="00AEEF"/>
                </a:solidFill>
                <a:hlinkClick r:id="rId2"/>
              </a:rPr>
              <a:t>r</a:t>
            </a:r>
            <a:r>
              <a:rPr spc="-55" dirty="0">
                <a:solidFill>
                  <a:srgbClr val="00AEEF"/>
                </a:solidFill>
                <a:hlinkClick r:id="rId2"/>
              </a:rPr>
              <a:t>s.o</a:t>
            </a:r>
            <a:r>
              <a:rPr spc="-70" dirty="0">
                <a:solidFill>
                  <a:srgbClr val="00AEEF"/>
                </a:solidFill>
                <a:hlinkClick r:id="rId2"/>
              </a:rPr>
              <a:t>r</a:t>
            </a:r>
            <a:r>
              <a:rPr spc="-65" dirty="0">
                <a:solidFill>
                  <a:srgbClr val="00AEEF"/>
                </a:solidFill>
                <a:hlinkClick r:id="rId2"/>
              </a:rPr>
              <a:t>g/</a:t>
            </a:r>
            <a:r>
              <a:rPr spc="-5" dirty="0"/>
              <a:t>)  </a:t>
            </a:r>
            <a:r>
              <a:rPr spc="-25" dirty="0"/>
              <a:t>E</a:t>
            </a:r>
            <a:r>
              <a:rPr spc="-55" dirty="0"/>
              <a:t>s</a:t>
            </a:r>
            <a:r>
              <a:rPr spc="-60" dirty="0"/>
              <a:t> </a:t>
            </a:r>
            <a:r>
              <a:rPr spc="-40" dirty="0"/>
              <a:t>soft</a:t>
            </a:r>
            <a:r>
              <a:rPr spc="-80" dirty="0"/>
              <a:t>w</a:t>
            </a:r>
            <a:r>
              <a:rPr spc="-25" dirty="0"/>
              <a:t>a</a:t>
            </a:r>
            <a:r>
              <a:rPr spc="-55" dirty="0"/>
              <a:t>r</a:t>
            </a:r>
            <a:r>
              <a:rPr spc="-20" dirty="0"/>
              <a:t>e</a:t>
            </a:r>
            <a:r>
              <a:rPr spc="-60" dirty="0"/>
              <a:t> </a:t>
            </a:r>
            <a:r>
              <a:rPr spc="-25" dirty="0"/>
              <a:t>lib</a:t>
            </a:r>
            <a:r>
              <a:rPr spc="-60" dirty="0"/>
              <a:t>r</a:t>
            </a:r>
            <a:r>
              <a:rPr spc="-20" dirty="0"/>
              <a:t>e</a:t>
            </a:r>
            <a:r>
              <a:rPr lang="es-ES" spc="-20" dirty="0"/>
              <a:t> (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Contenedores Linux - LXC - Introducción (linuxcontainers.org)</a:t>
            </a:r>
            <a:b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1000" spc="-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7713" y="12003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713" y="137243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713" y="15445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713" y="18886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713" y="240488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713" y="257695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P</a:t>
            </a:r>
            <a:r>
              <a:rPr spc="-25" dirty="0"/>
              <a:t>er</a:t>
            </a:r>
            <a:r>
              <a:rPr spc="-40" dirty="0"/>
              <a:t>t</a:t>
            </a:r>
            <a:r>
              <a:rPr spc="-35" dirty="0"/>
              <a:t>ene</a:t>
            </a:r>
            <a:r>
              <a:rPr spc="-55" dirty="0"/>
              <a:t>c</a:t>
            </a:r>
            <a:r>
              <a:rPr spc="-20" dirty="0"/>
              <a:t>e</a:t>
            </a:r>
            <a:r>
              <a:rPr spc="-60" dirty="0"/>
              <a:t> </a:t>
            </a:r>
            <a:r>
              <a:rPr spc="-15" dirty="0"/>
              <a:t>a</a:t>
            </a:r>
            <a:r>
              <a:rPr spc="-60" dirty="0"/>
              <a:t> </a:t>
            </a:r>
            <a:r>
              <a:rPr spc="-10" dirty="0"/>
              <a:t>l</a:t>
            </a:r>
            <a:r>
              <a:rPr spc="-45" dirty="0"/>
              <a:t>os</a:t>
            </a:r>
            <a:r>
              <a:rPr spc="-60" dirty="0"/>
              <a:t> </a:t>
            </a:r>
            <a:r>
              <a:rPr spc="-40" dirty="0"/>
              <a:t>denominados</a:t>
            </a:r>
            <a:r>
              <a:rPr spc="-60" dirty="0"/>
              <a:t> </a:t>
            </a:r>
            <a:r>
              <a:rPr spc="-70" dirty="0"/>
              <a:t>c</a:t>
            </a:r>
            <a:r>
              <a:rPr spc="-40" dirty="0"/>
              <a:t>on</a:t>
            </a:r>
            <a:r>
              <a:rPr spc="-45" dirty="0"/>
              <a:t>t</a:t>
            </a:r>
            <a:r>
              <a:rPr spc="-35" dirty="0"/>
              <a:t>enedo</a:t>
            </a:r>
            <a:r>
              <a:rPr spc="-60" dirty="0"/>
              <a:t>r</a:t>
            </a:r>
            <a:r>
              <a:rPr spc="-35" dirty="0"/>
              <a:t>es</a:t>
            </a:r>
            <a:r>
              <a:rPr spc="-60" dirty="0"/>
              <a:t> </a:t>
            </a:r>
            <a:r>
              <a:rPr spc="-30" dirty="0"/>
              <a:t>de</a:t>
            </a:r>
            <a:r>
              <a:rPr spc="-60" dirty="0"/>
              <a:t> </a:t>
            </a:r>
            <a:r>
              <a:rPr spc="-35" dirty="0"/>
              <a:t>sis</a:t>
            </a:r>
            <a:r>
              <a:rPr spc="-50" dirty="0"/>
              <a:t>tema</a:t>
            </a:r>
            <a:r>
              <a:rPr spc="-55" dirty="0"/>
              <a:t>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No</a:t>
            </a:r>
            <a:r>
              <a:rPr spc="-60" dirty="0"/>
              <a:t> </a:t>
            </a:r>
            <a:r>
              <a:rPr spc="-45" dirty="0"/>
              <a:t>compite</a:t>
            </a:r>
            <a:r>
              <a:rPr spc="-55" dirty="0"/>
              <a:t> </a:t>
            </a:r>
            <a:r>
              <a:rPr spc="-50" dirty="0"/>
              <a:t>con</a:t>
            </a:r>
            <a:r>
              <a:rPr spc="-55" dirty="0"/>
              <a:t> </a:t>
            </a:r>
            <a:r>
              <a:rPr spc="-45" dirty="0"/>
              <a:t>docker</a:t>
            </a:r>
            <a:r>
              <a:rPr spc="-60" dirty="0"/>
              <a:t> </a:t>
            </a:r>
            <a:r>
              <a:rPr spc="-40" dirty="0"/>
              <a:t>sino</a:t>
            </a:r>
            <a:r>
              <a:rPr spc="-55" dirty="0"/>
              <a:t> </a:t>
            </a:r>
            <a:r>
              <a:rPr spc="-50" dirty="0"/>
              <a:t>con</a:t>
            </a:r>
            <a:r>
              <a:rPr spc="-55" dirty="0"/>
              <a:t> </a:t>
            </a:r>
            <a:r>
              <a:rPr spc="-45" dirty="0"/>
              <a:t>otros</a:t>
            </a:r>
            <a:r>
              <a:rPr spc="-60" dirty="0"/>
              <a:t> </a:t>
            </a:r>
            <a:r>
              <a:rPr spc="-45" dirty="0"/>
              <a:t>sistemas</a:t>
            </a:r>
            <a:r>
              <a:rPr spc="-55" dirty="0"/>
              <a:t> </a:t>
            </a:r>
            <a:r>
              <a:rPr spc="-30" dirty="0"/>
              <a:t>de</a:t>
            </a:r>
            <a:r>
              <a:rPr spc="-55" dirty="0"/>
              <a:t> </a:t>
            </a:r>
            <a:r>
              <a:rPr spc="-40" dirty="0"/>
              <a:t>virtualización</a:t>
            </a:r>
          </a:p>
          <a:p>
            <a:pPr marL="12700" marR="5080">
              <a:lnSpc>
                <a:spcPct val="102600"/>
              </a:lnSpc>
            </a:pPr>
            <a:r>
              <a:rPr spc="-55" dirty="0"/>
              <a:t>No </a:t>
            </a:r>
            <a:r>
              <a:rPr spc="-40" dirty="0"/>
              <a:t>hay</a:t>
            </a:r>
            <a:r>
              <a:rPr spc="-55" dirty="0"/>
              <a:t> </a:t>
            </a:r>
            <a:r>
              <a:rPr spc="-45" dirty="0"/>
              <a:t>nuevos</a:t>
            </a:r>
            <a:r>
              <a:rPr spc="-55" dirty="0"/>
              <a:t> </a:t>
            </a:r>
            <a:r>
              <a:rPr spc="-50" dirty="0"/>
              <a:t>conceptos,</a:t>
            </a:r>
            <a:r>
              <a:rPr spc="-55" dirty="0"/>
              <a:t> </a:t>
            </a:r>
            <a:r>
              <a:rPr spc="-35" dirty="0"/>
              <a:t>es</a:t>
            </a:r>
            <a:r>
              <a:rPr spc="-55" dirty="0"/>
              <a:t> </a:t>
            </a:r>
            <a:r>
              <a:rPr spc="-40" dirty="0"/>
              <a:t>otro</a:t>
            </a:r>
            <a:r>
              <a:rPr spc="-55" dirty="0"/>
              <a:t> </a:t>
            </a:r>
            <a:r>
              <a:rPr spc="-40" dirty="0"/>
              <a:t>sistema</a:t>
            </a:r>
            <a:r>
              <a:rPr spc="-55" dirty="0"/>
              <a:t> </a:t>
            </a:r>
            <a:r>
              <a:rPr spc="-30" dirty="0"/>
              <a:t>de</a:t>
            </a:r>
            <a:r>
              <a:rPr spc="-55" dirty="0"/>
              <a:t> </a:t>
            </a:r>
            <a:r>
              <a:rPr spc="-40" dirty="0"/>
              <a:t>virtualización</a:t>
            </a:r>
            <a:r>
              <a:rPr spc="-55" dirty="0"/>
              <a:t> </a:t>
            </a:r>
            <a:r>
              <a:rPr spc="-35" dirty="0"/>
              <a:t>en</a:t>
            </a:r>
            <a:r>
              <a:rPr spc="-55" dirty="0"/>
              <a:t> </a:t>
            </a:r>
            <a:r>
              <a:rPr spc="-15" dirty="0"/>
              <a:t>la</a:t>
            </a:r>
            <a:r>
              <a:rPr spc="-55" dirty="0"/>
              <a:t> </a:t>
            </a:r>
            <a:r>
              <a:rPr spc="-40" dirty="0"/>
              <a:t>que</a:t>
            </a:r>
            <a:r>
              <a:rPr spc="-55" dirty="0"/>
              <a:t> </a:t>
            </a:r>
            <a:r>
              <a:rPr spc="-45" dirty="0"/>
              <a:t>todos</a:t>
            </a:r>
            <a:r>
              <a:rPr spc="-50" dirty="0"/>
              <a:t> </a:t>
            </a:r>
            <a:r>
              <a:rPr spc="-35" dirty="0"/>
              <a:t>los </a:t>
            </a:r>
            <a:r>
              <a:rPr spc="-335" dirty="0"/>
              <a:t> </a:t>
            </a:r>
            <a:r>
              <a:rPr spc="-70" dirty="0"/>
              <a:t>c</a:t>
            </a:r>
            <a:r>
              <a:rPr spc="-40" dirty="0"/>
              <a:t>on</a:t>
            </a:r>
            <a:r>
              <a:rPr spc="-45" dirty="0"/>
              <a:t>t</a:t>
            </a:r>
            <a:r>
              <a:rPr spc="-35" dirty="0"/>
              <a:t>enedo</a:t>
            </a:r>
            <a:r>
              <a:rPr spc="-60" dirty="0"/>
              <a:t>r</a:t>
            </a:r>
            <a:r>
              <a:rPr spc="-35" dirty="0"/>
              <a:t>es</a:t>
            </a:r>
            <a:r>
              <a:rPr spc="-60" dirty="0"/>
              <a:t> </a:t>
            </a:r>
            <a:r>
              <a:rPr spc="-30" dirty="0"/>
              <a:t>tienen</a:t>
            </a:r>
            <a:r>
              <a:rPr spc="-60" dirty="0"/>
              <a:t> </a:t>
            </a:r>
            <a:r>
              <a:rPr spc="-10" dirty="0"/>
              <a:t>el</a:t>
            </a:r>
            <a:r>
              <a:rPr spc="-60" dirty="0"/>
              <a:t> mismo </a:t>
            </a:r>
            <a:r>
              <a:rPr spc="-95" dirty="0"/>
              <a:t>k</a:t>
            </a:r>
            <a:r>
              <a:rPr spc="-25" dirty="0"/>
              <a:t>érnel</a:t>
            </a:r>
          </a:p>
          <a:p>
            <a:pPr marL="12700" marR="206375">
              <a:lnSpc>
                <a:spcPct val="102600"/>
              </a:lnSpc>
            </a:pPr>
            <a:r>
              <a:rPr spc="-55" dirty="0"/>
              <a:t>No</a:t>
            </a:r>
            <a:r>
              <a:rPr spc="-60" dirty="0"/>
              <a:t> </a:t>
            </a:r>
            <a:r>
              <a:rPr spc="-40" dirty="0"/>
              <a:t>hay</a:t>
            </a:r>
            <a:r>
              <a:rPr spc="-60" dirty="0"/>
              <a:t> </a:t>
            </a:r>
            <a:r>
              <a:rPr spc="-45" dirty="0"/>
              <a:t>nuevos</a:t>
            </a:r>
            <a:r>
              <a:rPr spc="-60" dirty="0"/>
              <a:t> </a:t>
            </a:r>
            <a:r>
              <a:rPr spc="-50" dirty="0"/>
              <a:t>paradigmas</a:t>
            </a:r>
            <a:r>
              <a:rPr spc="-60" dirty="0"/>
              <a:t> </a:t>
            </a:r>
            <a:r>
              <a:rPr spc="-30" dirty="0"/>
              <a:t>de</a:t>
            </a:r>
            <a:r>
              <a:rPr spc="-60" dirty="0"/>
              <a:t> uso. </a:t>
            </a:r>
            <a:r>
              <a:rPr spc="-15" dirty="0"/>
              <a:t>El</a:t>
            </a:r>
            <a:r>
              <a:rPr spc="-60" dirty="0"/>
              <a:t> </a:t>
            </a:r>
            <a:r>
              <a:rPr spc="-30" dirty="0"/>
              <a:t>ciclo</a:t>
            </a:r>
            <a:r>
              <a:rPr spc="-60" dirty="0"/>
              <a:t> </a:t>
            </a:r>
            <a:r>
              <a:rPr spc="-30" dirty="0"/>
              <a:t>de</a:t>
            </a:r>
            <a:r>
              <a:rPr spc="-60" dirty="0"/>
              <a:t> </a:t>
            </a:r>
            <a:r>
              <a:rPr spc="-25" dirty="0"/>
              <a:t>vida</a:t>
            </a:r>
            <a:r>
              <a:rPr spc="-60" dirty="0"/>
              <a:t> </a:t>
            </a:r>
            <a:r>
              <a:rPr spc="-30" dirty="0"/>
              <a:t>de</a:t>
            </a:r>
            <a:r>
              <a:rPr spc="-60" dirty="0"/>
              <a:t> </a:t>
            </a:r>
            <a:r>
              <a:rPr spc="-50" dirty="0"/>
              <a:t>un</a:t>
            </a:r>
            <a:r>
              <a:rPr spc="-60" dirty="0"/>
              <a:t> </a:t>
            </a:r>
            <a:r>
              <a:rPr spc="-40" dirty="0"/>
              <a:t>contenedor</a:t>
            </a:r>
            <a:r>
              <a:rPr spc="-60" dirty="0"/>
              <a:t> </a:t>
            </a:r>
            <a:r>
              <a:rPr spc="-105" dirty="0"/>
              <a:t>LXC</a:t>
            </a:r>
            <a:r>
              <a:rPr spc="-60" dirty="0"/>
              <a:t> </a:t>
            </a:r>
            <a:r>
              <a:rPr spc="-35" dirty="0"/>
              <a:t>es </a:t>
            </a:r>
            <a:r>
              <a:rPr spc="-330" dirty="0"/>
              <a:t> </a:t>
            </a:r>
            <a:r>
              <a:rPr spc="-40" dirty="0"/>
              <a:t>parecido </a:t>
            </a:r>
            <a:r>
              <a:rPr spc="-15" dirty="0"/>
              <a:t>al </a:t>
            </a:r>
            <a:r>
              <a:rPr spc="-30" dirty="0"/>
              <a:t>de </a:t>
            </a:r>
            <a:r>
              <a:rPr spc="-40" dirty="0"/>
              <a:t>una máquina </a:t>
            </a:r>
            <a:r>
              <a:rPr spc="-35" dirty="0"/>
              <a:t>virtual: se instala, se </a:t>
            </a:r>
            <a:r>
              <a:rPr spc="-50" dirty="0"/>
              <a:t>accede, </a:t>
            </a:r>
            <a:r>
              <a:rPr spc="-35" dirty="0"/>
              <a:t>se </a:t>
            </a:r>
            <a:r>
              <a:rPr spc="-45" dirty="0"/>
              <a:t>actualiza, </a:t>
            </a:r>
            <a:r>
              <a:rPr spc="-35" dirty="0"/>
              <a:t>se </a:t>
            </a:r>
            <a:r>
              <a:rPr spc="-30" dirty="0"/>
              <a:t> </a:t>
            </a:r>
            <a:r>
              <a:rPr spc="-35" dirty="0"/>
              <a:t>ins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0" dirty="0"/>
              <a:t>l</a:t>
            </a:r>
            <a:r>
              <a:rPr spc="-30" dirty="0"/>
              <a:t>an</a:t>
            </a:r>
            <a:r>
              <a:rPr spc="-60" dirty="0"/>
              <a:t> </a:t>
            </a:r>
            <a:r>
              <a:rPr spc="-40" dirty="0"/>
              <a:t>servicios,</a:t>
            </a:r>
            <a:r>
              <a:rPr spc="-60" dirty="0"/>
              <a:t> </a:t>
            </a:r>
            <a:r>
              <a:rPr spc="-90" dirty="0"/>
              <a:t>.</a:t>
            </a:r>
            <a:r>
              <a:rPr spc="-204" dirty="0"/>
              <a:t> </a:t>
            </a:r>
            <a:r>
              <a:rPr spc="-90" dirty="0"/>
              <a:t>.</a:t>
            </a:r>
            <a:r>
              <a:rPr spc="-204" dirty="0"/>
              <a:t> </a:t>
            </a:r>
            <a:r>
              <a:rPr spc="-90" dirty="0"/>
              <a:t>.</a:t>
            </a:r>
          </a:p>
          <a:p>
            <a:pPr marL="12700" marR="2033270">
              <a:lnSpc>
                <a:spcPct val="102600"/>
              </a:lnSpc>
            </a:pPr>
            <a:r>
              <a:rPr spc="-35" dirty="0"/>
              <a:t>Para </a:t>
            </a:r>
            <a:r>
              <a:rPr spc="-40" dirty="0"/>
              <a:t>acceder </a:t>
            </a:r>
            <a:r>
              <a:rPr spc="-15" dirty="0"/>
              <a:t>al </a:t>
            </a:r>
            <a:r>
              <a:rPr spc="-40" dirty="0"/>
              <a:t>contenedor </a:t>
            </a:r>
            <a:r>
              <a:rPr spc="-50" dirty="0"/>
              <a:t>utilizamos </a:t>
            </a:r>
            <a:r>
              <a:rPr spc="-45" dirty="0"/>
              <a:t>ssh(!) </a:t>
            </a:r>
            <a:r>
              <a:rPr spc="-40" dirty="0"/>
              <a:t> </a:t>
            </a:r>
            <a:r>
              <a:rPr spc="-90" dirty="0"/>
              <a:t>LXD:</a:t>
            </a:r>
            <a:r>
              <a:rPr spc="-60" dirty="0"/>
              <a:t> </a:t>
            </a:r>
            <a:r>
              <a:rPr spc="-105" dirty="0"/>
              <a:t>LXC</a:t>
            </a:r>
            <a:r>
              <a:rPr spc="-60" dirty="0"/>
              <a:t> </a:t>
            </a:r>
            <a:r>
              <a:rPr spc="-330" dirty="0"/>
              <a:t>+ </a:t>
            </a:r>
            <a:r>
              <a:rPr spc="-325" dirty="0"/>
              <a:t> </a:t>
            </a:r>
            <a:r>
              <a:rPr spc="-45" dirty="0"/>
              <a:t>demonio</a:t>
            </a:r>
            <a:r>
              <a:rPr spc="-60" dirty="0"/>
              <a:t> </a:t>
            </a:r>
            <a:r>
              <a:rPr spc="-330" dirty="0"/>
              <a:t>+</a:t>
            </a:r>
            <a:r>
              <a:rPr spc="-310" dirty="0"/>
              <a:t> </a:t>
            </a:r>
            <a:r>
              <a:rPr spc="-65" dirty="0"/>
              <a:t>CLI</a:t>
            </a:r>
            <a:r>
              <a:rPr spc="-60" dirty="0"/>
              <a:t> </a:t>
            </a:r>
            <a:r>
              <a:rPr spc="-40" dirty="0"/>
              <a:t>unificado</a:t>
            </a:r>
            <a:r>
              <a:rPr spc="-60" dirty="0"/>
              <a:t> </a:t>
            </a:r>
            <a:r>
              <a:rPr spc="-330" dirty="0"/>
              <a:t>+</a:t>
            </a:r>
            <a:r>
              <a:rPr spc="-310" dirty="0"/>
              <a:t> </a:t>
            </a:r>
            <a:r>
              <a:rPr spc="-55" dirty="0"/>
              <a:t>imágenes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3080931"/>
            <a:ext cx="4029075" cy="159385"/>
          </a:xfrm>
          <a:custGeom>
            <a:avLst/>
            <a:gdLst/>
            <a:ahLst/>
            <a:cxnLst/>
            <a:rect l="l" t="t" r="r" b="b"/>
            <a:pathLst>
              <a:path w="4029075" h="159385">
                <a:moveTo>
                  <a:pt x="4028998" y="0"/>
                </a:moveTo>
                <a:lnTo>
                  <a:pt x="194640" y="0"/>
                </a:lnTo>
                <a:lnTo>
                  <a:pt x="0" y="0"/>
                </a:lnTo>
                <a:lnTo>
                  <a:pt x="0" y="159067"/>
                </a:lnTo>
                <a:lnTo>
                  <a:pt x="194640" y="159067"/>
                </a:lnTo>
                <a:lnTo>
                  <a:pt x="4028998" y="159067"/>
                </a:lnTo>
                <a:lnTo>
                  <a:pt x="4028998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2792" y="3080928"/>
            <a:ext cx="197485" cy="159385"/>
          </a:xfrm>
          <a:custGeom>
            <a:avLst/>
            <a:gdLst/>
            <a:ahLst/>
            <a:cxnLst/>
            <a:rect l="l" t="t" r="r" b="b"/>
            <a:pathLst>
              <a:path w="197485" h="159385">
                <a:moveTo>
                  <a:pt x="197281" y="159069"/>
                </a:moveTo>
                <a:lnTo>
                  <a:pt x="197281" y="0"/>
                </a:lnTo>
                <a:lnTo>
                  <a:pt x="0" y="0"/>
                </a:lnTo>
                <a:lnTo>
                  <a:pt x="0" y="159069"/>
                </a:lnTo>
                <a:lnTo>
                  <a:pt x="197281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13517" y="3060052"/>
            <a:ext cx="7556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800" spc="-120" dirty="0">
                <a:solidFill>
                  <a:srgbClr val="EFEFEF"/>
                </a:solidFill>
                <a:latin typeface="Lucida Sans Unicode"/>
                <a:cs typeface="Lucida Sans Unicode"/>
              </a:rPr>
              <a:t>5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150" dirty="0"/>
              <a:t>7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617C0B65-1064-4416-8AD0-26B5F050830D}"/>
              </a:ext>
            </a:extLst>
          </p:cNvPr>
          <p:cNvSpPr txBox="1">
            <a:spLocks/>
          </p:cNvSpPr>
          <p:nvPr/>
        </p:nvSpPr>
        <p:spPr>
          <a:xfrm>
            <a:off x="596900" y="71642"/>
            <a:ext cx="25908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100" b="0" i="0">
                <a:solidFill>
                  <a:srgbClr val="3F3F3F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s-ES" sz="1400" b="1" kern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LXC  o  “ Linux Container”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22"/>
            <a:ext cx="224459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Docker, Contenedores</a:t>
            </a:r>
            <a:endParaRPr sz="1400" dirty="0"/>
          </a:p>
        </p:txBody>
      </p:sp>
      <p:sp>
        <p:nvSpPr>
          <p:cNvPr id="3" name="object 3"/>
          <p:cNvSpPr/>
          <p:nvPr/>
        </p:nvSpPr>
        <p:spPr>
          <a:xfrm>
            <a:off x="397713" y="8562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7713" y="10282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7713" y="12003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713" y="15445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713" y="17165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713" y="18886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713" y="206074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713" y="240488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7304" y="777975"/>
            <a:ext cx="4826635" cy="19039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solidFill>
                  <a:srgbClr val="3F3F3F"/>
                </a:solidFill>
                <a:latin typeface="Lucida Sans Unicode"/>
                <a:cs typeface="Lucida Sans Unicode"/>
              </a:rPr>
              <a:t>“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doc</a:t>
            </a:r>
            <a:r>
              <a:rPr sz="1100" spc="-65" dirty="0">
                <a:solidFill>
                  <a:srgbClr val="3F3F3F"/>
                </a:solidFill>
                <a:latin typeface="Lucida Sans Unicode"/>
                <a:cs typeface="Lucida Sans Unicode"/>
              </a:rPr>
              <a:t>k</a:t>
            </a:r>
            <a:r>
              <a:rPr sz="1100" spc="-25" dirty="0">
                <a:solidFill>
                  <a:srgbClr val="3F3F3F"/>
                </a:solidFill>
                <a:latin typeface="Lucida Sans Unicode"/>
                <a:cs typeface="Lucida Sans Unicode"/>
              </a:rPr>
              <a:t>er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”: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esti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b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ador</a:t>
            </a:r>
            <a:endParaRPr sz="11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solidFill>
                  <a:srgbClr val="3F3F3F"/>
                </a:solidFill>
                <a:latin typeface="Lucida Sans Unicode"/>
                <a:cs typeface="Lucida Sans Unicode"/>
              </a:rPr>
              <a:t>P</a:t>
            </a:r>
            <a:r>
              <a:rPr sz="1100" spc="-25" dirty="0">
                <a:solidFill>
                  <a:srgbClr val="3F3F3F"/>
                </a:solidFill>
                <a:latin typeface="Lucida Sans Unicode"/>
                <a:cs typeface="Lucida Sans Unicode"/>
              </a:rPr>
              <a:t>er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t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ene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c</a:t>
            </a:r>
            <a:r>
              <a:rPr sz="1100" spc="-20" dirty="0">
                <a:solidFill>
                  <a:srgbClr val="3F3F3F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3F3F3F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Lucida Sans Unicode"/>
                <a:cs typeface="Lucida Sans Unicode"/>
              </a:rPr>
              <a:t>l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os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denominados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3F3F3F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on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t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enedo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r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es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3F3F3F"/>
                </a:solidFill>
                <a:latin typeface="Lucida Sans Unicode"/>
                <a:cs typeface="Lucida Sans Unicode"/>
              </a:rPr>
              <a:t>apli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aciones</a:t>
            </a:r>
            <a:endParaRPr sz="110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02600"/>
              </a:lnSpc>
            </a:pP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Nuevo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paradigma. 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Cambia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completamente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3F3F3F"/>
                </a:solidFill>
                <a:latin typeface="Lucida Sans Unicode"/>
                <a:cs typeface="Lucida Sans Unicode"/>
              </a:rPr>
              <a:t>la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forma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de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desplegar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y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distribuir </a:t>
            </a:r>
            <a:r>
              <a:rPr sz="1100" spc="-33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una</a:t>
            </a:r>
            <a:r>
              <a:rPr sz="1100" spc="-6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aplicación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web</a:t>
            </a:r>
            <a:endParaRPr sz="11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75" dirty="0">
                <a:solidFill>
                  <a:srgbClr val="3F3F3F"/>
                </a:solidFill>
                <a:latin typeface="Lucida Sans Unicode"/>
                <a:cs typeface="Lucida Sans Unicode"/>
              </a:rPr>
              <a:t>Doc</a:t>
            </a:r>
            <a:r>
              <a:rPr sz="1100" spc="-80" dirty="0">
                <a:solidFill>
                  <a:srgbClr val="3F3F3F"/>
                </a:solidFill>
                <a:latin typeface="Lucida Sans Unicode"/>
                <a:cs typeface="Lucida Sans Unicode"/>
              </a:rPr>
              <a:t>k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e</a:t>
            </a:r>
            <a:r>
              <a:rPr sz="1100" spc="-10" dirty="0">
                <a:solidFill>
                  <a:srgbClr val="3F3F3F"/>
                </a:solidFill>
                <a:latin typeface="Lucida Sans Unicode"/>
                <a:cs typeface="Lucida Sans Unicode"/>
              </a:rPr>
              <a:t>r</a:t>
            </a:r>
            <a:r>
              <a:rPr sz="1100" spc="-90" dirty="0">
                <a:solidFill>
                  <a:srgbClr val="3F3F3F"/>
                </a:solidFill>
                <a:latin typeface="Lucida Sans Unicode"/>
                <a:cs typeface="Lucida Sans Unicode"/>
              </a:rPr>
              <a:t>: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buil</a:t>
            </a:r>
            <a:r>
              <a:rPr sz="1100" spc="-65" dirty="0">
                <a:solidFill>
                  <a:srgbClr val="3F3F3F"/>
                </a:solidFill>
                <a:latin typeface="Lucida Sans Unicode"/>
                <a:cs typeface="Lucida Sans Unicode"/>
              </a:rPr>
              <a:t>d,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ship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and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run</a:t>
            </a:r>
            <a:endParaRPr sz="1100" dirty="0">
              <a:latin typeface="Lucida Sans Unicode"/>
              <a:cs typeface="Lucida Sans Unicode"/>
            </a:endParaRPr>
          </a:p>
          <a:p>
            <a:pPr marL="12700" marR="1962785">
              <a:lnSpc>
                <a:spcPct val="102600"/>
              </a:lnSpc>
            </a:pPr>
            <a:r>
              <a:rPr sz="1100" spc="-75" dirty="0">
                <a:solidFill>
                  <a:srgbClr val="3F3F3F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de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s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ar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r</a:t>
            </a:r>
            <a:r>
              <a:rPr sz="1100" spc="-15" dirty="0">
                <a:solidFill>
                  <a:srgbClr val="3F3F3F"/>
                </a:solidFill>
                <a:latin typeface="Lucida Sans Unicode"/>
                <a:cs typeface="Lucida Sans Unicode"/>
              </a:rPr>
              <a:t>ol</a:t>
            </a:r>
            <a:r>
              <a:rPr sz="1100" spc="-20" dirty="0">
                <a:solidFill>
                  <a:srgbClr val="3F3F3F"/>
                </a:solidFill>
                <a:latin typeface="Lucida Sans Unicode"/>
                <a:cs typeface="Lucida Sans Unicode"/>
              </a:rPr>
              <a:t>l</a:t>
            </a:r>
            <a:r>
              <a:rPr sz="1100" spc="-15" dirty="0">
                <a:solidFill>
                  <a:srgbClr val="3F3F3F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Lucida Sans Unicode"/>
                <a:cs typeface="Lucida Sans Unicode"/>
              </a:rPr>
              <a:t>l</a:t>
            </a:r>
            <a:r>
              <a:rPr sz="1100" spc="-15" dirty="0">
                <a:solidFill>
                  <a:srgbClr val="3F3F3F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emp</a:t>
            </a:r>
            <a:r>
              <a:rPr sz="1100" spc="-65" dirty="0">
                <a:solidFill>
                  <a:srgbClr val="3F3F3F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e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s</a:t>
            </a:r>
            <a:r>
              <a:rPr sz="1100" spc="-15" dirty="0">
                <a:solidFill>
                  <a:srgbClr val="3F3F3F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3F3F3F"/>
                </a:solidFill>
                <a:latin typeface="Lucida Sans Unicode"/>
                <a:cs typeface="Lucida Sans Unicode"/>
              </a:rPr>
              <a:t>Doc</a:t>
            </a:r>
            <a:r>
              <a:rPr sz="1100" spc="-80" dirty="0">
                <a:solidFill>
                  <a:srgbClr val="3F3F3F"/>
                </a:solidFill>
                <a:latin typeface="Lucida Sans Unicode"/>
                <a:cs typeface="Lucida Sans Unicode"/>
              </a:rPr>
              <a:t>k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e</a:t>
            </a:r>
            <a:r>
              <a:rPr sz="1100" spc="-110" dirty="0">
                <a:solidFill>
                  <a:srgbClr val="3F3F3F"/>
                </a:solidFill>
                <a:latin typeface="Lucida Sans Unicode"/>
                <a:cs typeface="Lucida Sans Unicode"/>
              </a:rPr>
              <a:t>r</a:t>
            </a:r>
            <a:r>
              <a:rPr sz="1100" spc="-90" dirty="0">
                <a:solidFill>
                  <a:srgbClr val="3F3F3F"/>
                </a:solidFill>
                <a:latin typeface="Lucida Sans Unicode"/>
                <a:cs typeface="Lucida Sans Unicode"/>
              </a:rPr>
              <a:t>,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In</a:t>
            </a:r>
            <a:r>
              <a:rPr sz="1100" spc="-20" dirty="0">
                <a:solidFill>
                  <a:srgbClr val="3F3F3F"/>
                </a:solidFill>
                <a:latin typeface="Lucida Sans Unicode"/>
                <a:cs typeface="Lucida Sans Unicode"/>
              </a:rPr>
              <a:t>c</a:t>
            </a:r>
            <a:r>
              <a:rPr sz="1100" spc="-90" dirty="0">
                <a:solidFill>
                  <a:srgbClr val="3F3F3F"/>
                </a:solidFill>
                <a:latin typeface="Lucida Sans Unicode"/>
                <a:cs typeface="Lucida Sans Unicode"/>
              </a:rPr>
              <a:t>. 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Ins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t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a</a:t>
            </a:r>
            <a:r>
              <a:rPr sz="1100" spc="-10" dirty="0">
                <a:solidFill>
                  <a:srgbClr val="3F3F3F"/>
                </a:solidFill>
                <a:latin typeface="Lucida Sans Unicode"/>
                <a:cs typeface="Lucida Sans Unicode"/>
              </a:rPr>
              <a:t>l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ación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y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140" dirty="0">
                <a:solidFill>
                  <a:srgbClr val="3F3F3F"/>
                </a:solidFill>
                <a:latin typeface="Lucida Sans Unicode"/>
                <a:cs typeface="Lucida Sans Unicode"/>
              </a:rPr>
              <a:t>g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estión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3F3F3F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on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t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enedo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r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es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simp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l</a:t>
            </a:r>
            <a:r>
              <a:rPr sz="1100" spc="-20" dirty="0">
                <a:solidFill>
                  <a:srgbClr val="3F3F3F"/>
                </a:solidFill>
                <a:latin typeface="Lucida Sans Unicode"/>
                <a:cs typeface="Lucida Sans Unicode"/>
              </a:rPr>
              <a:t>e</a:t>
            </a:r>
            <a:endParaRPr sz="1100" dirty="0">
              <a:latin typeface="Lucida Sans Unicode"/>
              <a:cs typeface="Lucida Sans Unicode"/>
            </a:endParaRPr>
          </a:p>
          <a:p>
            <a:pPr marL="12700" marR="80010">
              <a:lnSpc>
                <a:spcPct val="102600"/>
              </a:lnSpc>
            </a:pPr>
            <a:r>
              <a:rPr sz="1100" spc="-15" dirty="0">
                <a:solidFill>
                  <a:srgbClr val="3F3F3F"/>
                </a:solidFill>
                <a:latin typeface="Lucida Sans Unicode"/>
                <a:cs typeface="Lucida Sans Unicode"/>
              </a:rPr>
              <a:t>El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contenedor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ejecuta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 un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comando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y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se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para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cuando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éste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termina,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no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es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un </a:t>
            </a:r>
            <a:r>
              <a:rPr sz="1100" spc="-335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sis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t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ema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ope</a:t>
            </a:r>
            <a:r>
              <a:rPr sz="1100" spc="-65" dirty="0">
                <a:solidFill>
                  <a:srgbClr val="3F3F3F"/>
                </a:solidFill>
                <a:latin typeface="Lucida Sans Unicode"/>
                <a:cs typeface="Lucida Sans Unicode"/>
              </a:rPr>
              <a:t>r</a:t>
            </a:r>
            <a:r>
              <a:rPr sz="1100" spc="-20" dirty="0">
                <a:solidFill>
                  <a:srgbClr val="3F3F3F"/>
                </a:solidFill>
                <a:latin typeface="Lucida Sans Unicode"/>
                <a:cs typeface="Lucida Sans Unicode"/>
              </a:rPr>
              <a:t>ati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v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a</a:t>
            </a:r>
            <a:r>
              <a:rPr sz="1100" dirty="0">
                <a:solidFill>
                  <a:srgbClr val="3F3F3F"/>
                </a:solidFill>
                <a:latin typeface="Lucida Sans Unicode"/>
                <a:cs typeface="Lucida Sans Unicode"/>
              </a:rPr>
              <a:t>l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us</a:t>
            </a:r>
            <a:r>
              <a:rPr sz="1100" spc="-65" dirty="0">
                <a:solidFill>
                  <a:srgbClr val="3F3F3F"/>
                </a:solidFill>
                <a:latin typeface="Lucida Sans Unicode"/>
                <a:cs typeface="Lucida Sans Unicode"/>
              </a:rPr>
              <a:t>o</a:t>
            </a:r>
            <a:r>
              <a:rPr sz="1100" spc="-90" dirty="0">
                <a:solidFill>
                  <a:srgbClr val="3F3F3F"/>
                </a:solidFill>
                <a:latin typeface="Lucida Sans Unicode"/>
                <a:cs typeface="Lucida Sans Unicode"/>
              </a:rPr>
              <a:t>,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ni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p</a:t>
            </a:r>
            <a:r>
              <a:rPr sz="1100" spc="-65" dirty="0">
                <a:solidFill>
                  <a:srgbClr val="3F3F3F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3F3F3F"/>
                </a:solidFill>
                <a:latin typeface="Lucida Sans Unicode"/>
                <a:cs typeface="Lucida Sans Unicode"/>
              </a:rPr>
              <a:t>e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t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ende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serl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o</a:t>
            </a:r>
            <a:endParaRPr sz="11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25" dirty="0">
                <a:solidFill>
                  <a:srgbClr val="3F3F3F"/>
                </a:solidFill>
                <a:latin typeface="Lucida Sans Unicode"/>
                <a:cs typeface="Lucida Sans Unicode"/>
              </a:rPr>
              <a:t>E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scri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t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 err="1">
                <a:solidFill>
                  <a:srgbClr val="3F3F3F"/>
                </a:solidFill>
                <a:latin typeface="Lucida Sans Unicode"/>
                <a:cs typeface="Lucida Sans Unicode"/>
              </a:rPr>
              <a:t>en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el lenguaje </a:t>
            </a:r>
            <a:r>
              <a:rPr lang="es-ES" sz="1100" spc="-140" dirty="0">
                <a:solidFill>
                  <a:srgbClr val="3F3F3F"/>
                </a:solidFill>
                <a:latin typeface="Lucida Sans Unicode"/>
                <a:cs typeface="Lucida Sans Unicode"/>
              </a:rPr>
              <a:t>G O ( </a:t>
            </a:r>
            <a:r>
              <a:rPr lang="es-ES" sz="1100" spc="-140" dirty="0">
                <a:solidFill>
                  <a:srgbClr val="3F3F3F"/>
                </a:solidFill>
                <a:latin typeface="Lucida Sans Unicode"/>
                <a:cs typeface="Lucida Sans Unicode"/>
                <a:hlinkClick r:id="rId2"/>
              </a:rPr>
              <a:t>https://www.w3schools.com/go/</a:t>
            </a:r>
            <a:r>
              <a:rPr lang="es-ES" sz="1100" spc="-140" dirty="0">
                <a:solidFill>
                  <a:srgbClr val="3F3F3F"/>
                </a:solidFill>
                <a:latin typeface="Lucida Sans Unicode"/>
                <a:cs typeface="Lucida Sans Unicode"/>
              </a:rPr>
              <a:t> )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7713" y="257695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080931"/>
            <a:ext cx="4796155" cy="159385"/>
          </a:xfrm>
          <a:custGeom>
            <a:avLst/>
            <a:gdLst/>
            <a:ahLst/>
            <a:cxnLst/>
            <a:rect l="l" t="t" r="r" b="b"/>
            <a:pathLst>
              <a:path w="4796155" h="159385">
                <a:moveTo>
                  <a:pt x="4795850" y="0"/>
                </a:moveTo>
                <a:lnTo>
                  <a:pt x="194640" y="0"/>
                </a:lnTo>
                <a:lnTo>
                  <a:pt x="0" y="0"/>
                </a:lnTo>
                <a:lnTo>
                  <a:pt x="0" y="159067"/>
                </a:lnTo>
                <a:lnTo>
                  <a:pt x="194640" y="159067"/>
                </a:lnTo>
                <a:lnTo>
                  <a:pt x="4795850" y="159067"/>
                </a:lnTo>
                <a:lnTo>
                  <a:pt x="4795850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2792" y="3080928"/>
            <a:ext cx="197485" cy="159385"/>
          </a:xfrm>
          <a:custGeom>
            <a:avLst/>
            <a:gdLst/>
            <a:ahLst/>
            <a:cxnLst/>
            <a:rect l="l" t="t" r="r" b="b"/>
            <a:pathLst>
              <a:path w="197485" h="159385">
                <a:moveTo>
                  <a:pt x="197281" y="159069"/>
                </a:moveTo>
                <a:lnTo>
                  <a:pt x="197281" y="0"/>
                </a:lnTo>
                <a:lnTo>
                  <a:pt x="0" y="0"/>
                </a:lnTo>
                <a:lnTo>
                  <a:pt x="0" y="159069"/>
                </a:lnTo>
                <a:lnTo>
                  <a:pt x="197281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7304" y="2484315"/>
            <a:ext cx="3058160" cy="22732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Soft</a:t>
            </a:r>
            <a:r>
              <a:rPr sz="1100" spc="-65" dirty="0">
                <a:solidFill>
                  <a:srgbClr val="3F3F3F"/>
                </a:solidFill>
                <a:latin typeface="Lucida Sans Unicode"/>
                <a:cs typeface="Lucida Sans Unicode"/>
              </a:rPr>
              <a:t>w</a:t>
            </a:r>
            <a:r>
              <a:rPr sz="1100" spc="-25" dirty="0">
                <a:solidFill>
                  <a:srgbClr val="3F3F3F"/>
                </a:solidFill>
                <a:latin typeface="Lucida Sans Unicode"/>
                <a:cs typeface="Lucida Sans Unicode"/>
              </a:rPr>
              <a:t>a</a:t>
            </a:r>
            <a:r>
              <a:rPr sz="1100" spc="-55" dirty="0">
                <a:solidFill>
                  <a:srgbClr val="3F3F3F"/>
                </a:solidFill>
                <a:latin typeface="Lucida Sans Unicode"/>
                <a:cs typeface="Lucida Sans Unicode"/>
              </a:rPr>
              <a:t>r</a:t>
            </a:r>
            <a:r>
              <a:rPr sz="1100" spc="-20" dirty="0">
                <a:solidFill>
                  <a:srgbClr val="3F3F3F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3F3F3F"/>
                </a:solidFill>
                <a:latin typeface="Lucida Sans Unicode"/>
                <a:cs typeface="Lucida Sans Unicode"/>
              </a:rPr>
              <a:t>lib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r</a:t>
            </a:r>
            <a:r>
              <a:rPr sz="1100" spc="-20" dirty="0">
                <a:solidFill>
                  <a:srgbClr val="3F3F3F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3F3F3F"/>
                </a:solidFill>
                <a:latin typeface="Lucida Sans Unicode"/>
                <a:cs typeface="Lucida Sans Unicode"/>
              </a:rPr>
              <a:t>(ha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Lucida Sans Unicode"/>
                <a:cs typeface="Lucida Sans Unicode"/>
              </a:rPr>
              <a:t>ido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c</a:t>
            </a:r>
            <a:r>
              <a:rPr sz="1100" spc="-40" dirty="0">
                <a:solidFill>
                  <a:srgbClr val="3F3F3F"/>
                </a:solidFill>
                <a:latin typeface="Lucida Sans Unicode"/>
                <a:cs typeface="Lucida Sans Unicode"/>
              </a:rPr>
              <a:t>ambiando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3F3F3F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3F3F3F"/>
                </a:solidFill>
                <a:latin typeface="Lucida Sans Unicode"/>
                <a:cs typeface="Lucida Sans Unicode"/>
              </a:rPr>
              <a:t>on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Lucida Sans Unicode"/>
                <a:cs typeface="Lucida Sans Unicode"/>
              </a:rPr>
              <a:t>tiempo)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75289" y="3060052"/>
            <a:ext cx="8064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800" spc="-80" dirty="0">
                <a:solidFill>
                  <a:srgbClr val="EFEFEF"/>
                </a:solidFill>
                <a:latin typeface="Lucida Sans Unicode"/>
                <a:cs typeface="Lucida Sans Unicode"/>
              </a:rPr>
              <a:t>6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150" dirty="0"/>
              <a:t>7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22"/>
            <a:ext cx="491159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Contenedores y Aplicaciones</a:t>
            </a:r>
            <a:endParaRPr sz="1400" dirty="0"/>
          </a:p>
        </p:txBody>
      </p:sp>
      <p:sp>
        <p:nvSpPr>
          <p:cNvPr id="3" name="object 3"/>
          <p:cNvSpPr/>
          <p:nvPr/>
        </p:nvSpPr>
        <p:spPr>
          <a:xfrm>
            <a:off x="397713" y="113595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7713" y="165216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902" y="707743"/>
            <a:ext cx="5296535" cy="1986914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5"/>
              </a:spcBef>
            </a:pPr>
            <a:r>
              <a:rPr sz="1100" b="1" spc="-20" dirty="0">
                <a:solidFill>
                  <a:srgbClr val="3F3F3F"/>
                </a:solidFill>
                <a:latin typeface="Trebuchet MS"/>
                <a:cs typeface="Trebuchet MS"/>
              </a:rPr>
              <a:t>¿Qué</a:t>
            </a:r>
            <a:r>
              <a:rPr sz="1100" b="1" spc="-7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3F3F3F"/>
                </a:solidFill>
                <a:latin typeface="Trebuchet MS"/>
                <a:cs typeface="Trebuchet MS"/>
              </a:rPr>
              <a:t>aplicaciones</a:t>
            </a:r>
            <a:r>
              <a:rPr sz="1100" b="1" spc="-7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3F3F3F"/>
                </a:solidFill>
                <a:latin typeface="Trebuchet MS"/>
                <a:cs typeface="Trebuchet MS"/>
              </a:rPr>
              <a:t>web</a:t>
            </a:r>
            <a:r>
              <a:rPr sz="1100" b="1" spc="-7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100" b="1" spc="15" dirty="0">
                <a:solidFill>
                  <a:srgbClr val="3F3F3F"/>
                </a:solidFill>
                <a:latin typeface="Trebuchet MS"/>
                <a:cs typeface="Trebuchet MS"/>
              </a:rPr>
              <a:t>son</a:t>
            </a:r>
            <a:r>
              <a:rPr sz="1100" b="1" spc="-7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100" b="1" spc="5" dirty="0">
                <a:solidFill>
                  <a:srgbClr val="3F3F3F"/>
                </a:solidFill>
                <a:latin typeface="Trebuchet MS"/>
                <a:cs typeface="Trebuchet MS"/>
              </a:rPr>
              <a:t>más</a:t>
            </a:r>
            <a:r>
              <a:rPr sz="1100" b="1" spc="-7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3F3F3F"/>
                </a:solidFill>
                <a:latin typeface="Trebuchet MS"/>
                <a:cs typeface="Trebuchet MS"/>
              </a:rPr>
              <a:t>idóneas</a:t>
            </a:r>
            <a:r>
              <a:rPr sz="1100" b="1" spc="-7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3F3F3F"/>
                </a:solidFill>
                <a:latin typeface="Trebuchet MS"/>
                <a:cs typeface="Trebuchet MS"/>
              </a:rPr>
              <a:t>para</a:t>
            </a:r>
            <a:r>
              <a:rPr sz="1100" b="1" spc="-7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3F3F3F"/>
                </a:solidFill>
                <a:latin typeface="Trebuchet MS"/>
                <a:cs typeface="Trebuchet MS"/>
              </a:rPr>
              <a:t>desplegar</a:t>
            </a:r>
            <a:r>
              <a:rPr sz="1100" b="1" spc="-7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3F3F3F"/>
                </a:solidFill>
                <a:latin typeface="Trebuchet MS"/>
                <a:cs typeface="Trebuchet MS"/>
              </a:rPr>
              <a:t>en</a:t>
            </a:r>
            <a:r>
              <a:rPr sz="1100" b="1" spc="-7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3F3F3F"/>
                </a:solidFill>
                <a:latin typeface="Trebuchet MS"/>
                <a:cs typeface="Trebuchet MS"/>
              </a:rPr>
              <a:t>contenedores?</a:t>
            </a:r>
            <a:endParaRPr sz="1100" dirty="0">
              <a:latin typeface="Trebuchet MS"/>
              <a:cs typeface="Trebuchet MS"/>
            </a:endParaRPr>
          </a:p>
          <a:p>
            <a:pPr marL="307975" marR="111125">
              <a:lnSpc>
                <a:spcPct val="102600"/>
              </a:lnSpc>
              <a:spcBef>
                <a:spcPts val="675"/>
              </a:spcBef>
            </a:pPr>
            <a:r>
              <a:rPr sz="1100" spc="-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sz="1100" spc="-6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</a:t>
            </a:r>
            <a:r>
              <a:rPr sz="1100" spc="-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</a:t>
            </a:r>
            <a:r>
              <a:rPr sz="1100" spc="-6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monolíticas,</a:t>
            </a:r>
            <a:r>
              <a:rPr sz="1100" spc="-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</a:t>
            </a:r>
            <a:r>
              <a:rPr sz="1100" spc="-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100" spc="-6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usar</a:t>
            </a:r>
            <a:r>
              <a:rPr sz="1100" spc="-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1100" spc="-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esquema</a:t>
            </a:r>
            <a:r>
              <a:rPr sz="1100" spc="-6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b="1" spc="-2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multicapa</a:t>
            </a:r>
            <a:r>
              <a:rPr sz="1100" spc="-2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100" spc="-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1100" spc="-33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decir </a:t>
            </a:r>
            <a:r>
              <a:rPr sz="1100" spc="-3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</a:t>
            </a:r>
            <a:r>
              <a:rPr sz="1100" spc="-3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(servicio </a:t>
            </a:r>
            <a:r>
              <a:rPr sz="1100" spc="-6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web, </a:t>
            </a:r>
            <a:r>
              <a:rPr sz="1100" spc="-3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</a:t>
            </a:r>
            <a:r>
              <a:rPr sz="1100" spc="-4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</a:t>
            </a:r>
            <a:r>
              <a:rPr sz="1100" spc="-3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1100" spc="-4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datos, </a:t>
            </a:r>
            <a:r>
              <a:rPr sz="1100" spc="-9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. . </a:t>
            </a:r>
            <a:r>
              <a:rPr sz="1100" spc="-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sz="1100" spc="-3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va </a:t>
            </a:r>
            <a:r>
              <a:rPr sz="1100" spc="-1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100" spc="-1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</a:t>
            </a:r>
            <a:r>
              <a:rPr sz="1100" spc="-3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100" spc="-6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100" spc="-1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100" spc="-2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1100" spc="-6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1100" spc="-6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1100" spc="-6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7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100" spc="-4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1100" spc="-4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100" spc="-3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enedo</a:t>
            </a:r>
            <a:r>
              <a:rPr sz="1100" spc="-114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100" spc="-9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7975" marR="30480">
              <a:lnSpc>
                <a:spcPct val="102600"/>
              </a:lnSpc>
            </a:pPr>
            <a:r>
              <a:rPr sz="1100" spc="-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Realmente,</a:t>
            </a:r>
            <a:r>
              <a:rPr sz="1100" spc="-7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1100" spc="-7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</a:t>
            </a:r>
            <a:r>
              <a:rPr sz="1100" spc="-7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1100" spc="-7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</a:t>
            </a:r>
            <a:r>
              <a:rPr sz="1100" spc="-7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1100" spc="-7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ajustan</a:t>
            </a:r>
            <a:r>
              <a:rPr sz="1100" spc="-7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sz="1100" spc="-7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despliegue</a:t>
            </a:r>
            <a:r>
              <a:rPr sz="1100" spc="-7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1100" spc="-7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contenedores </a:t>
            </a:r>
            <a:r>
              <a:rPr sz="1100" spc="-33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r>
              <a:rPr sz="1100" spc="-6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100" spc="-1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100" spc="-6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1100" spc="-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100" spc="-3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1100" spc="-6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100" spc="-1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sz="1100" spc="-2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100" spc="-2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  <a:r>
              <a:rPr sz="1100" spc="-4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100" spc="-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100" spc="-6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7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100" spc="-4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1100" spc="-6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b="1" spc="-3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</a:t>
            </a:r>
            <a:r>
              <a:rPr sz="1100" b="1" spc="-6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100" b="1" spc="-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oservicios</a:t>
            </a:r>
            <a:r>
              <a:rPr sz="1100" spc="-9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4835" marR="227965" indent="-168275">
              <a:lnSpc>
                <a:spcPts val="1200"/>
              </a:lnSpc>
              <a:spcBef>
                <a:spcPts val="15"/>
              </a:spcBef>
              <a:buClr>
                <a:srgbClr val="7D60ED"/>
              </a:buClr>
              <a:buChar char="►"/>
              <a:tabLst>
                <a:tab pos="585470" algn="l"/>
              </a:tabLst>
            </a:pPr>
            <a:r>
              <a:rPr sz="1100" spc="-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</a:t>
            </a:r>
            <a:r>
              <a:rPr sz="1100" spc="-4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</a:t>
            </a:r>
            <a:r>
              <a:rPr sz="1100" spc="-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1100" spc="-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1100" spc="-4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</a:t>
            </a:r>
            <a:r>
              <a:rPr sz="1100" spc="-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(“microservicio”)</a:t>
            </a:r>
            <a:r>
              <a:rPr sz="1100" spc="-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1100" spc="-4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sz="1100" spc="-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desplegar</a:t>
            </a:r>
            <a:r>
              <a:rPr sz="1100" spc="-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1100" spc="-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1100" spc="-3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4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contenedor.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4835" indent="-168275">
              <a:lnSpc>
                <a:spcPts val="1150"/>
              </a:lnSpc>
              <a:buClr>
                <a:srgbClr val="7D60ED"/>
              </a:buClr>
              <a:buChar char="►"/>
              <a:tabLst>
                <a:tab pos="585470" algn="l"/>
              </a:tabLst>
            </a:pPr>
            <a:r>
              <a:rPr sz="1100" spc="-4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Comunicación</a:t>
            </a:r>
            <a:r>
              <a:rPr sz="1100" spc="-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vía</a:t>
            </a:r>
            <a:r>
              <a:rPr sz="1100" spc="-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7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sz="1100" spc="-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</a:t>
            </a:r>
            <a:r>
              <a:rPr sz="1100" spc="-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100" spc="-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colas</a:t>
            </a:r>
            <a:r>
              <a:rPr sz="1100" spc="-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1100" spc="-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mensajes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4835" indent="-168275">
              <a:lnSpc>
                <a:spcPts val="1195"/>
              </a:lnSpc>
              <a:buClr>
                <a:srgbClr val="7D60ED"/>
              </a:buClr>
              <a:buChar char="►"/>
              <a:tabLst>
                <a:tab pos="585470" algn="l"/>
              </a:tabLst>
            </a:pPr>
            <a:r>
              <a:rPr sz="1100" spc="-3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</a:t>
            </a:r>
            <a:r>
              <a:rPr sz="1100" spc="-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enormemente</a:t>
            </a:r>
            <a:r>
              <a:rPr sz="1100" spc="-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1100" spc="-4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actualizaciones</a:t>
            </a:r>
            <a:r>
              <a:rPr sz="1100" spc="-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1100" spc="-4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versiones</a:t>
            </a:r>
            <a:r>
              <a:rPr sz="1100" spc="-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1100" spc="-4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1100" spc="-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4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4835" indent="-168275">
              <a:lnSpc>
                <a:spcPts val="1200"/>
              </a:lnSpc>
              <a:buClr>
                <a:srgbClr val="7D60ED"/>
              </a:buClr>
              <a:buChar char="►"/>
              <a:tabLst>
                <a:tab pos="585470" algn="l"/>
              </a:tabLst>
            </a:pPr>
            <a:r>
              <a:rPr sz="1100" spc="-8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100" spc="-18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8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100" spc="-18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8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080928"/>
            <a:ext cx="5760085" cy="159385"/>
          </a:xfrm>
          <a:custGeom>
            <a:avLst/>
            <a:gdLst/>
            <a:ahLst/>
            <a:cxnLst/>
            <a:rect l="l" t="t" r="r" b="b"/>
            <a:pathLst>
              <a:path w="5760085" h="159385">
                <a:moveTo>
                  <a:pt x="0" y="159069"/>
                </a:moveTo>
                <a:lnTo>
                  <a:pt x="0" y="0"/>
                </a:lnTo>
                <a:lnTo>
                  <a:pt x="5760073" y="0"/>
                </a:lnTo>
                <a:lnTo>
                  <a:pt x="5760073" y="159069"/>
                </a:lnTo>
                <a:lnTo>
                  <a:pt x="0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51437" y="3070579"/>
            <a:ext cx="2228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0" dirty="0">
                <a:solidFill>
                  <a:srgbClr val="EFEFEF"/>
                </a:solidFill>
                <a:latin typeface="Lucida Sans Unicode"/>
                <a:cs typeface="Lucida Sans Unicode"/>
              </a:rPr>
              <a:t>7</a:t>
            </a:r>
            <a:r>
              <a:rPr sz="800" spc="-45" dirty="0">
                <a:solidFill>
                  <a:srgbClr val="EFEFEF"/>
                </a:solidFill>
                <a:latin typeface="Lucida Sans Unicode"/>
                <a:cs typeface="Lucida Sans Unicode"/>
              </a:rPr>
              <a:t> </a:t>
            </a:r>
            <a:r>
              <a:rPr sz="800" spc="-10" dirty="0">
                <a:solidFill>
                  <a:srgbClr val="EFEFEF"/>
                </a:solidFill>
                <a:latin typeface="Lucida Sans Unicode"/>
                <a:cs typeface="Lucida Sans Unicode"/>
              </a:rPr>
              <a:t>/</a:t>
            </a:r>
            <a:r>
              <a:rPr sz="800" spc="-45" dirty="0">
                <a:solidFill>
                  <a:srgbClr val="EFEFEF"/>
                </a:solidFill>
                <a:latin typeface="Lucida Sans Unicode"/>
                <a:cs typeface="Lucida Sans Unicode"/>
              </a:rPr>
              <a:t> </a:t>
            </a:r>
            <a:r>
              <a:rPr sz="800" spc="-150" dirty="0">
                <a:solidFill>
                  <a:srgbClr val="EFEFEF"/>
                </a:solidFill>
                <a:latin typeface="Lucida Sans Unicode"/>
                <a:cs typeface="Lucida Sans Unicode"/>
              </a:rPr>
              <a:t>7</a:t>
            </a:r>
            <a:endParaRPr sz="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EE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648</Words>
  <Application>Microsoft Office PowerPoint</Application>
  <PresentationFormat>Personalizado</PresentationFormat>
  <Paragraphs>63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Lucida Sans Unicode</vt:lpstr>
      <vt:lpstr>Trebuchet MS</vt:lpstr>
      <vt:lpstr>Office Theme</vt:lpstr>
      <vt:lpstr>Presentación de PowerPoint</vt:lpstr>
      <vt:lpstr>Presentacíon</vt:lpstr>
      <vt:lpstr>Contenedores</vt:lpstr>
      <vt:lpstr>Presentación de PowerPoint</vt:lpstr>
      <vt:lpstr>Tipos de contenedores</vt:lpstr>
      <vt:lpstr>Desarrollado principalmente por Canonical (https://linuxcontainers.org/)  Es software libre (Contenedores Linux - LXC - Introducción (linuxcontainers.org) </vt:lpstr>
      <vt:lpstr>Docker, Contenedores</vt:lpstr>
      <vt:lpstr>Contenedores y Aplicaciones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los contenedores</dc:title>
  <dc:creator>José Domingo Muñoz Rodríguez</dc:creator>
  <cp:lastModifiedBy>MICLEUSANU MICLEUSANU, ANDREI</cp:lastModifiedBy>
  <cp:revision>11</cp:revision>
  <dcterms:created xsi:type="dcterms:W3CDTF">2023-11-01T12:57:44Z</dcterms:created>
  <dcterms:modified xsi:type="dcterms:W3CDTF">2023-11-01T20:25:12Z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2023-11-01T00:00:00Z</vt:filetime>
  </property>
</Properties>
</file>